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72"/>
  </p:notesMasterIdLst>
  <p:sldIdLst>
    <p:sldId id="256" r:id="rId2"/>
    <p:sldId id="257" r:id="rId3"/>
    <p:sldId id="259" r:id="rId4"/>
    <p:sldId id="261" r:id="rId5"/>
    <p:sldId id="262" r:id="rId6"/>
    <p:sldId id="264" r:id="rId7"/>
    <p:sldId id="265" r:id="rId8"/>
    <p:sldId id="266"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434" r:id="rId36"/>
    <p:sldId id="433"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372" r:id="rId114"/>
    <p:sldId id="373" r:id="rId115"/>
    <p:sldId id="374" r:id="rId116"/>
    <p:sldId id="375" r:id="rId117"/>
    <p:sldId id="376" r:id="rId118"/>
    <p:sldId id="377" r:id="rId119"/>
    <p:sldId id="378" r:id="rId120"/>
    <p:sldId id="379" r:id="rId121"/>
    <p:sldId id="380" r:id="rId122"/>
    <p:sldId id="381" r:id="rId123"/>
    <p:sldId id="382" r:id="rId124"/>
    <p:sldId id="383" r:id="rId125"/>
    <p:sldId id="384" r:id="rId126"/>
    <p:sldId id="385" r:id="rId127"/>
    <p:sldId id="386" r:id="rId128"/>
    <p:sldId id="387" r:id="rId129"/>
    <p:sldId id="388" r:id="rId130"/>
    <p:sldId id="389" r:id="rId131"/>
    <p:sldId id="390" r:id="rId132"/>
    <p:sldId id="391" r:id="rId133"/>
    <p:sldId id="392" r:id="rId134"/>
    <p:sldId id="393" r:id="rId135"/>
    <p:sldId id="394" r:id="rId136"/>
    <p:sldId id="395" r:id="rId137"/>
    <p:sldId id="396" r:id="rId138"/>
    <p:sldId id="397" r:id="rId139"/>
    <p:sldId id="398" r:id="rId140"/>
    <p:sldId id="399" r:id="rId141"/>
    <p:sldId id="400" r:id="rId142"/>
    <p:sldId id="401" r:id="rId143"/>
    <p:sldId id="402" r:id="rId144"/>
    <p:sldId id="403" r:id="rId145"/>
    <p:sldId id="404" r:id="rId146"/>
    <p:sldId id="405" r:id="rId147"/>
    <p:sldId id="406" r:id="rId148"/>
    <p:sldId id="407" r:id="rId149"/>
    <p:sldId id="428" r:id="rId150"/>
    <p:sldId id="429" r:id="rId151"/>
    <p:sldId id="430" r:id="rId152"/>
    <p:sldId id="431" r:id="rId153"/>
    <p:sldId id="432" r:id="rId154"/>
    <p:sldId id="410" r:id="rId155"/>
    <p:sldId id="411" r:id="rId156"/>
    <p:sldId id="412" r:id="rId157"/>
    <p:sldId id="413" r:id="rId158"/>
    <p:sldId id="414" r:id="rId159"/>
    <p:sldId id="415" r:id="rId160"/>
    <p:sldId id="416" r:id="rId161"/>
    <p:sldId id="417" r:id="rId162"/>
    <p:sldId id="418" r:id="rId163"/>
    <p:sldId id="419" r:id="rId164"/>
    <p:sldId id="420" r:id="rId165"/>
    <p:sldId id="421" r:id="rId166"/>
    <p:sldId id="422" r:id="rId167"/>
    <p:sldId id="423" r:id="rId168"/>
    <p:sldId id="424" r:id="rId169"/>
    <p:sldId id="425" r:id="rId170"/>
    <p:sldId id="426" r:id="rId171"/>
  </p:sldIdLst>
  <p:sldSz cx="12192000" cy="6858000"/>
  <p:notesSz cx="6858000" cy="12192000"/>
  <p:embeddedFontLst>
    <p:embeddedFont>
      <p:font typeface="GE SS Two Light" panose="020A0503020102020204" pitchFamily="18" charset="-78"/>
      <p:regular r:id="rId173"/>
    </p:embeddedFont>
    <p:embeddedFont>
      <p:font typeface="WinSoft Pro Medium" panose="020B0600060200000000" pitchFamily="34" charset="-78"/>
      <p:regular r:id="rId17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5" d="100"/>
          <a:sy n="85" d="100"/>
        </p:scale>
        <p:origin x="56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heme" Target="theme/theme1.xml"/><Relationship Id="rId172"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font" Target="fonts/font2.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2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B4037-0523-7EEE-BD2F-00057C8CF2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887A30-4AD8-9EE4-A97D-DB0042AE3C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D1851C-374D-FC3F-3397-8A30CB43DD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A1A56C-5214-0AA3-2C14-89CF06BC32BB}"/>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4942087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F425D-3BB0-D391-47A4-FA45015D1C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3F05AB-2400-23C3-8AFC-83876F94B8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646DD-52BF-EF82-565B-F8D405A985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F825D7-E8CA-8B4F-065D-963864C143D9}"/>
              </a:ext>
            </a:extLst>
          </p:cNvPr>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283776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39515846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223855820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12214643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49465668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313600984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380968678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314466484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954814766"/>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8782812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38849278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395424283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5937547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35494237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204826131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226917943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340178502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81539295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86586581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402761610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79515551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95343124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9054531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99089682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314101541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43524609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76380845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14030939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374458790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254846380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251906443"/>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39776578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62473577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79287041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66681407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276941727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30863050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222719290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363659082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285049179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331945573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69029615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2021307552"/>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27317238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43408346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291211195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27469964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423929403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424687205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8426188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28946019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357235498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770042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693516300"/>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372234081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321683375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73937284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47637996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152788067"/>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2016846208"/>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289597417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822173692"/>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277039616"/>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537661386"/>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146735452"/>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321612055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2006593599"/>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2599886407"/>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3313194235"/>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8963814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44320575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721518682"/>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27382795"/>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3342985893"/>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367668217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2048499202"/>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43800764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225430965"/>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2698384526"/>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204332047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2121236894"/>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2353560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16.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4.svg"/><Relationship Id="rId4" Type="http://schemas.openxmlformats.org/officeDocument/2006/relationships/image" Target="../media/image33.svg"/></Relationships>
</file>

<file path=ppt/slides/_rels/slide1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2.png"/><Relationship Id="rId7" Type="http://schemas.openxmlformats.org/officeDocument/2006/relationships/image" Target="../media/image38.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png"/><Relationship Id="rId9" Type="http://schemas.openxmlformats.org/officeDocument/2006/relationships/image" Target="../media/image40.svg"/></Relationships>
</file>

<file path=ppt/slides/_rels/slide2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21.xml.rels><?xml version="1.0" encoding="UTF-8" standalone="yes"?>
<Relationships xmlns="http://schemas.openxmlformats.org/package/2006/relationships"><Relationship Id="rId3" Type="http://schemas.openxmlformats.org/officeDocument/2006/relationships/image" Target="../media/image47.svg"/><Relationship Id="rId7" Type="http://schemas.openxmlformats.org/officeDocument/2006/relationships/image" Target="../media/image51.sv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8.svg"/></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74.svg"/><Relationship Id="rId3" Type="http://schemas.openxmlformats.org/officeDocument/2006/relationships/image" Target="../media/image64.svg"/><Relationship Id="rId7" Type="http://schemas.openxmlformats.org/officeDocument/2006/relationships/image" Target="../media/image68.svg"/><Relationship Id="rId12" Type="http://schemas.openxmlformats.org/officeDocument/2006/relationships/image" Target="../media/image73.sv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7.svg"/><Relationship Id="rId11" Type="http://schemas.openxmlformats.org/officeDocument/2006/relationships/image" Target="../media/image72.svg"/><Relationship Id="rId5" Type="http://schemas.openxmlformats.org/officeDocument/2006/relationships/image" Target="../media/image66.sv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svg"/></Relationships>
</file>

<file path=ppt/slides/_rels/slide2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svg"/><Relationship Id="rId7" Type="http://schemas.openxmlformats.org/officeDocument/2006/relationships/image" Target="../media/image79.sv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8.svg"/><Relationship Id="rId5" Type="http://schemas.openxmlformats.org/officeDocument/2006/relationships/image" Target="../media/image77.svg"/><Relationship Id="rId4" Type="http://schemas.openxmlformats.org/officeDocument/2006/relationships/image" Target="../media/image76.svg"/></Relationships>
</file>

<file path=ppt/slides/_rels/slide28.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83.svg"/><Relationship Id="rId4" Type="http://schemas.openxmlformats.org/officeDocument/2006/relationships/image" Target="../media/image82.svg"/></Relationships>
</file>

<file path=ppt/slides/_rels/slide29.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7.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6.svg"/><Relationship Id="rId5" Type="http://schemas.openxmlformats.org/officeDocument/2006/relationships/image" Target="../media/image85.svg"/><Relationship Id="rId4" Type="http://schemas.openxmlformats.org/officeDocument/2006/relationships/image" Target="../media/image84.svg"/></Relationships>
</file>

<file path=ppt/slides/_rels/slide30.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1.svg"/><Relationship Id="rId5" Type="http://schemas.openxmlformats.org/officeDocument/2006/relationships/image" Target="../media/image90.png"/><Relationship Id="rId10" Type="http://schemas.openxmlformats.org/officeDocument/2006/relationships/image" Target="../media/image95.svg"/><Relationship Id="rId4" Type="http://schemas.openxmlformats.org/officeDocument/2006/relationships/image" Target="../media/image89.svg"/><Relationship Id="rId9" Type="http://schemas.openxmlformats.org/officeDocument/2006/relationships/image" Target="../media/image94.png"/></Relationships>
</file>

<file path=ppt/slides/_rels/slide31.xml.rels><?xml version="1.0" encoding="UTF-8" standalone="yes"?>
<Relationships xmlns="http://schemas.openxmlformats.org/package/2006/relationships"><Relationship Id="rId8" Type="http://schemas.openxmlformats.org/officeDocument/2006/relationships/image" Target="../media/image101.svg"/><Relationship Id="rId3" Type="http://schemas.openxmlformats.org/officeDocument/2006/relationships/image" Target="../media/image96.svg"/><Relationship Id="rId7" Type="http://schemas.openxmlformats.org/officeDocument/2006/relationships/image" Target="../media/image100.sv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9.svg"/><Relationship Id="rId5" Type="http://schemas.openxmlformats.org/officeDocument/2006/relationships/image" Target="../media/image98.svg"/><Relationship Id="rId4" Type="http://schemas.openxmlformats.org/officeDocument/2006/relationships/image" Target="../media/image97.svg"/><Relationship Id="rId9" Type="http://schemas.openxmlformats.org/officeDocument/2006/relationships/image" Target="../media/image102.svg"/></Relationships>
</file>

<file path=ppt/slides/_rels/slide32.xml.rels><?xml version="1.0" encoding="UTF-8" standalone="yes"?>
<Relationships xmlns="http://schemas.openxmlformats.org/package/2006/relationships"><Relationship Id="rId8" Type="http://schemas.openxmlformats.org/officeDocument/2006/relationships/image" Target="../media/image107.svg"/><Relationship Id="rId3" Type="http://schemas.openxmlformats.org/officeDocument/2006/relationships/image" Target="../media/image2.png"/><Relationship Id="rId7" Type="http://schemas.openxmlformats.org/officeDocument/2006/relationships/image" Target="../media/image106.sv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05.svg"/><Relationship Id="rId5" Type="http://schemas.openxmlformats.org/officeDocument/2006/relationships/image" Target="../media/image104.svg"/><Relationship Id="rId10" Type="http://schemas.openxmlformats.org/officeDocument/2006/relationships/image" Target="../media/image108.svg"/><Relationship Id="rId4" Type="http://schemas.openxmlformats.org/officeDocument/2006/relationships/image" Target="../media/image103.png"/><Relationship Id="rId9" Type="http://schemas.openxmlformats.org/officeDocument/2006/relationships/image" Target="../media/image101.svg"/></Relationships>
</file>

<file path=ppt/slides/_rels/slide33.xml.rels><?xml version="1.0" encoding="UTF-8" standalone="yes"?>
<Relationships xmlns="http://schemas.openxmlformats.org/package/2006/relationships"><Relationship Id="rId8" Type="http://schemas.openxmlformats.org/officeDocument/2006/relationships/image" Target="../media/image110.svg"/><Relationship Id="rId3" Type="http://schemas.openxmlformats.org/officeDocument/2006/relationships/image" Target="../media/image2.png"/><Relationship Id="rId7" Type="http://schemas.openxmlformats.org/officeDocument/2006/relationships/image" Target="../media/image38.sv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svg"/><Relationship Id="rId10" Type="http://schemas.openxmlformats.org/officeDocument/2006/relationships/image" Target="../media/image111.svg"/><Relationship Id="rId4" Type="http://schemas.openxmlformats.org/officeDocument/2006/relationships/image" Target="../media/image109.png"/><Relationship Id="rId9" Type="http://schemas.openxmlformats.org/officeDocument/2006/relationships/image" Target="../media/image19.svg"/></Relationships>
</file>

<file path=ppt/slides/_rels/slide34.xml.rels><?xml version="1.0" encoding="UTF-8" standalone="yes"?>
<Relationships xmlns="http://schemas.openxmlformats.org/package/2006/relationships"><Relationship Id="rId8" Type="http://schemas.openxmlformats.org/officeDocument/2006/relationships/image" Target="../media/image117.svg"/><Relationship Id="rId3" Type="http://schemas.openxmlformats.org/officeDocument/2006/relationships/image" Target="../media/image112.svg"/><Relationship Id="rId7" Type="http://schemas.openxmlformats.org/officeDocument/2006/relationships/image" Target="../media/image116.sv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15.svg"/><Relationship Id="rId5" Type="http://schemas.openxmlformats.org/officeDocument/2006/relationships/image" Target="../media/image114.svg"/><Relationship Id="rId4" Type="http://schemas.openxmlformats.org/officeDocument/2006/relationships/image" Target="../media/image113.svg"/><Relationship Id="rId9" Type="http://schemas.openxmlformats.org/officeDocument/2006/relationships/image" Target="../media/image118.svg"/></Relationships>
</file>

<file path=ppt/slides/_rels/slide35.xml.rels><?xml version="1.0" encoding="UTF-8" standalone="yes"?>
<Relationships xmlns="http://schemas.openxmlformats.org/package/2006/relationships"><Relationship Id="rId3" Type="http://schemas.openxmlformats.org/officeDocument/2006/relationships/image" Target="../media/image119.sv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0.sv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1.sv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22.png"/></Relationships>
</file>

<file path=ppt/slides/_rels/slide39.xml.rels><?xml version="1.0" encoding="UTF-8" standalone="yes"?>
<Relationships xmlns="http://schemas.openxmlformats.org/package/2006/relationships"><Relationship Id="rId3" Type="http://schemas.openxmlformats.org/officeDocument/2006/relationships/image" Target="../media/image123.svg"/><Relationship Id="rId7" Type="http://schemas.openxmlformats.org/officeDocument/2006/relationships/image" Target="../media/image127.sv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26.svg"/><Relationship Id="rId5" Type="http://schemas.openxmlformats.org/officeDocument/2006/relationships/image" Target="../media/image125.svg"/><Relationship Id="rId4" Type="http://schemas.openxmlformats.org/officeDocument/2006/relationships/image" Target="../media/image124.svg"/></Relationships>
</file>

<file path=ppt/slides/_rels/slide40.xml.rels><?xml version="1.0" encoding="UTF-8" standalone="yes"?>
<Relationships xmlns="http://schemas.openxmlformats.org/package/2006/relationships"><Relationship Id="rId3" Type="http://schemas.openxmlformats.org/officeDocument/2006/relationships/image" Target="../media/image128.svg"/><Relationship Id="rId7" Type="http://schemas.openxmlformats.org/officeDocument/2006/relationships/image" Target="../media/image132.sv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31.svg"/><Relationship Id="rId5" Type="http://schemas.openxmlformats.org/officeDocument/2006/relationships/image" Target="../media/image130.svg"/><Relationship Id="rId4" Type="http://schemas.openxmlformats.org/officeDocument/2006/relationships/image" Target="../media/image129.sv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42.xml.rels><?xml version="1.0" encoding="UTF-8" standalone="yes"?>
<Relationships xmlns="http://schemas.openxmlformats.org/package/2006/relationships"><Relationship Id="rId3" Type="http://schemas.openxmlformats.org/officeDocument/2006/relationships/image" Target="../media/image134.svg"/><Relationship Id="rId7" Type="http://schemas.openxmlformats.org/officeDocument/2006/relationships/image" Target="../media/image138.sv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37.svg"/><Relationship Id="rId5" Type="http://schemas.openxmlformats.org/officeDocument/2006/relationships/image" Target="../media/image136.svg"/><Relationship Id="rId4" Type="http://schemas.openxmlformats.org/officeDocument/2006/relationships/image" Target="../media/image135.svg"/></Relationships>
</file>

<file path=ppt/slides/_rels/slide43.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40.sv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141.svg"/><Relationship Id="rId7" Type="http://schemas.openxmlformats.org/officeDocument/2006/relationships/image" Target="../media/image144.sv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43.svg"/><Relationship Id="rId5" Type="http://schemas.openxmlformats.org/officeDocument/2006/relationships/image" Target="../media/image7.svg"/><Relationship Id="rId4" Type="http://schemas.openxmlformats.org/officeDocument/2006/relationships/image" Target="../media/image142.svg"/></Relationships>
</file>

<file path=ppt/slides/_rels/slide47.xml.rels><?xml version="1.0" encoding="UTF-8" standalone="yes"?>
<Relationships xmlns="http://schemas.openxmlformats.org/package/2006/relationships"><Relationship Id="rId8" Type="http://schemas.openxmlformats.org/officeDocument/2006/relationships/image" Target="../media/image150.svg"/><Relationship Id="rId3" Type="http://schemas.openxmlformats.org/officeDocument/2006/relationships/image" Target="../media/image145.svg"/><Relationship Id="rId7" Type="http://schemas.openxmlformats.org/officeDocument/2006/relationships/image" Target="../media/image149.sv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48.svg"/><Relationship Id="rId5" Type="http://schemas.openxmlformats.org/officeDocument/2006/relationships/image" Target="../media/image147.svg"/><Relationship Id="rId4" Type="http://schemas.openxmlformats.org/officeDocument/2006/relationships/image" Target="../media/image146.svg"/></Relationships>
</file>

<file path=ppt/slides/_rels/slide48.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52.png"/></Relationships>
</file>

<file path=ppt/slides/_rels/slide50.xml.rels><?xml version="1.0" encoding="UTF-8" standalone="yes"?>
<Relationships xmlns="http://schemas.openxmlformats.org/package/2006/relationships"><Relationship Id="rId8" Type="http://schemas.openxmlformats.org/officeDocument/2006/relationships/image" Target="../media/image158.svg"/><Relationship Id="rId3" Type="http://schemas.openxmlformats.org/officeDocument/2006/relationships/image" Target="../media/image153.svg"/><Relationship Id="rId7" Type="http://schemas.openxmlformats.org/officeDocument/2006/relationships/image" Target="../media/image157.sv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56.svg"/><Relationship Id="rId5" Type="http://schemas.openxmlformats.org/officeDocument/2006/relationships/image" Target="../media/image155.svg"/><Relationship Id="rId4" Type="http://schemas.openxmlformats.org/officeDocument/2006/relationships/image" Target="../media/image154.svg"/><Relationship Id="rId9" Type="http://schemas.openxmlformats.org/officeDocument/2006/relationships/image" Target="../media/image159.svg"/></Relationships>
</file>

<file path=ppt/slides/_rels/slide51.xml.rels><?xml version="1.0" encoding="UTF-8" standalone="yes"?>
<Relationships xmlns="http://schemas.openxmlformats.org/package/2006/relationships"><Relationship Id="rId8" Type="http://schemas.openxmlformats.org/officeDocument/2006/relationships/image" Target="../media/image164.svg"/><Relationship Id="rId3" Type="http://schemas.openxmlformats.org/officeDocument/2006/relationships/image" Target="../media/image2.png"/><Relationship Id="rId7" Type="http://schemas.openxmlformats.org/officeDocument/2006/relationships/image" Target="../media/image163.svg"/><Relationship Id="rId12" Type="http://schemas.openxmlformats.org/officeDocument/2006/relationships/image" Target="../media/image168.sv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62.svg"/><Relationship Id="rId11" Type="http://schemas.openxmlformats.org/officeDocument/2006/relationships/image" Target="../media/image167.svg"/><Relationship Id="rId5" Type="http://schemas.openxmlformats.org/officeDocument/2006/relationships/image" Target="../media/image161.svg"/><Relationship Id="rId10" Type="http://schemas.openxmlformats.org/officeDocument/2006/relationships/image" Target="../media/image166.svg"/><Relationship Id="rId4" Type="http://schemas.openxmlformats.org/officeDocument/2006/relationships/image" Target="../media/image160.png"/><Relationship Id="rId9" Type="http://schemas.openxmlformats.org/officeDocument/2006/relationships/image" Target="../media/image165.svg"/></Relationships>
</file>

<file path=ppt/slides/_rels/slide52.xml.rels><?xml version="1.0" encoding="UTF-8" standalone="yes"?>
<Relationships xmlns="http://schemas.openxmlformats.org/package/2006/relationships"><Relationship Id="rId8" Type="http://schemas.openxmlformats.org/officeDocument/2006/relationships/image" Target="../media/image174.svg"/><Relationship Id="rId3" Type="http://schemas.openxmlformats.org/officeDocument/2006/relationships/image" Target="../media/image169.svg"/><Relationship Id="rId7" Type="http://schemas.openxmlformats.org/officeDocument/2006/relationships/image" Target="../media/image173.sv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72.svg"/><Relationship Id="rId5" Type="http://schemas.openxmlformats.org/officeDocument/2006/relationships/image" Target="../media/image171.svg"/><Relationship Id="rId10" Type="http://schemas.openxmlformats.org/officeDocument/2006/relationships/image" Target="../media/image176.svg"/><Relationship Id="rId4" Type="http://schemas.openxmlformats.org/officeDocument/2006/relationships/image" Target="../media/image170.svg"/><Relationship Id="rId9" Type="http://schemas.openxmlformats.org/officeDocument/2006/relationships/image" Target="../media/image175.svg"/></Relationships>
</file>

<file path=ppt/slides/_rels/slide53.xml.rels><?xml version="1.0" encoding="UTF-8" standalone="yes"?>
<Relationships xmlns="http://schemas.openxmlformats.org/package/2006/relationships"><Relationship Id="rId8" Type="http://schemas.openxmlformats.org/officeDocument/2006/relationships/image" Target="../media/image181.svg"/><Relationship Id="rId3" Type="http://schemas.openxmlformats.org/officeDocument/2006/relationships/image" Target="../media/image112.svg"/><Relationship Id="rId7" Type="http://schemas.openxmlformats.org/officeDocument/2006/relationships/image" Target="../media/image180.sv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79.svg"/><Relationship Id="rId5" Type="http://schemas.openxmlformats.org/officeDocument/2006/relationships/image" Target="../media/image178.svg"/><Relationship Id="rId4" Type="http://schemas.openxmlformats.org/officeDocument/2006/relationships/image" Target="../media/image177.svg"/><Relationship Id="rId9" Type="http://schemas.openxmlformats.org/officeDocument/2006/relationships/image" Target="../media/image182.png"/></Relationships>
</file>

<file path=ppt/slides/_rels/slide54.xml.rels><?xml version="1.0" encoding="UTF-8" standalone="yes"?>
<Relationships xmlns="http://schemas.openxmlformats.org/package/2006/relationships"><Relationship Id="rId8" Type="http://schemas.openxmlformats.org/officeDocument/2006/relationships/image" Target="../media/image188.svg"/><Relationship Id="rId13" Type="http://schemas.openxmlformats.org/officeDocument/2006/relationships/image" Target="../media/image193.svg"/><Relationship Id="rId3" Type="http://schemas.openxmlformats.org/officeDocument/2006/relationships/image" Target="../media/image183.svg"/><Relationship Id="rId7" Type="http://schemas.openxmlformats.org/officeDocument/2006/relationships/image" Target="../media/image187.svg"/><Relationship Id="rId12" Type="http://schemas.openxmlformats.org/officeDocument/2006/relationships/image" Target="../media/image192.sv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86.svg"/><Relationship Id="rId11" Type="http://schemas.openxmlformats.org/officeDocument/2006/relationships/image" Target="../media/image191.svg"/><Relationship Id="rId5" Type="http://schemas.openxmlformats.org/officeDocument/2006/relationships/image" Target="../media/image185.svg"/><Relationship Id="rId10" Type="http://schemas.openxmlformats.org/officeDocument/2006/relationships/image" Target="../media/image190.svg"/><Relationship Id="rId4" Type="http://schemas.openxmlformats.org/officeDocument/2006/relationships/image" Target="../media/image184.svg"/><Relationship Id="rId9" Type="http://schemas.openxmlformats.org/officeDocument/2006/relationships/image" Target="../media/image189.sv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199.svg"/><Relationship Id="rId3" Type="http://schemas.openxmlformats.org/officeDocument/2006/relationships/image" Target="../media/image194.svg"/><Relationship Id="rId7" Type="http://schemas.openxmlformats.org/officeDocument/2006/relationships/image" Target="../media/image198.sv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97.svg"/><Relationship Id="rId5" Type="http://schemas.openxmlformats.org/officeDocument/2006/relationships/image" Target="../media/image196.svg"/><Relationship Id="rId4" Type="http://schemas.openxmlformats.org/officeDocument/2006/relationships/image" Target="../media/image195.svg"/></Relationships>
</file>

<file path=ppt/slides/_rels/slide57.xml.rels><?xml version="1.0" encoding="UTF-8" standalone="yes"?>
<Relationships xmlns="http://schemas.openxmlformats.org/package/2006/relationships"><Relationship Id="rId3" Type="http://schemas.openxmlformats.org/officeDocument/2006/relationships/image" Target="../media/image200.svg"/><Relationship Id="rId7" Type="http://schemas.openxmlformats.org/officeDocument/2006/relationships/image" Target="../media/image203.sv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02.svg"/><Relationship Id="rId5" Type="http://schemas.openxmlformats.org/officeDocument/2006/relationships/image" Target="../media/image198.svg"/><Relationship Id="rId4" Type="http://schemas.openxmlformats.org/officeDocument/2006/relationships/image" Target="../media/image201.svg"/></Relationships>
</file>

<file path=ppt/slides/_rels/slide58.xml.rels><?xml version="1.0" encoding="UTF-8" standalone="yes"?>
<Relationships xmlns="http://schemas.openxmlformats.org/package/2006/relationships"><Relationship Id="rId3" Type="http://schemas.openxmlformats.org/officeDocument/2006/relationships/image" Target="../media/image204.svg"/><Relationship Id="rId7"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206.svg"/><Relationship Id="rId5" Type="http://schemas.openxmlformats.org/officeDocument/2006/relationships/image" Target="../media/image195.svg"/><Relationship Id="rId4" Type="http://schemas.openxmlformats.org/officeDocument/2006/relationships/image" Target="../media/image205.svg"/></Relationships>
</file>

<file path=ppt/slides/_rels/slide59.xml.rels><?xml version="1.0" encoding="UTF-8" standalone="yes"?>
<Relationships xmlns="http://schemas.openxmlformats.org/package/2006/relationships"><Relationship Id="rId3" Type="http://schemas.openxmlformats.org/officeDocument/2006/relationships/image" Target="../media/image207.sv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208.svg"/><Relationship Id="rId4" Type="http://schemas.openxmlformats.org/officeDocument/2006/relationships/image" Target="../media/image201.svg"/></Relationships>
</file>

<file path=ppt/slides/_rels/slide60.xml.rels><?xml version="1.0" encoding="UTF-8" standalone="yes"?>
<Relationships xmlns="http://schemas.openxmlformats.org/package/2006/relationships"><Relationship Id="rId3" Type="http://schemas.openxmlformats.org/officeDocument/2006/relationships/image" Target="../media/image209.sv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211.svg"/><Relationship Id="rId4" Type="http://schemas.openxmlformats.org/officeDocument/2006/relationships/image" Target="../media/image210.svg"/></Relationships>
</file>

<file path=ppt/slides/_rels/slide61.xml.rels><?xml version="1.0" encoding="UTF-8" standalone="yes"?>
<Relationships xmlns="http://schemas.openxmlformats.org/package/2006/relationships"><Relationship Id="rId3" Type="http://schemas.openxmlformats.org/officeDocument/2006/relationships/image" Target="../media/image212.sv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215.svg"/><Relationship Id="rId5" Type="http://schemas.openxmlformats.org/officeDocument/2006/relationships/image" Target="../media/image214.svg"/><Relationship Id="rId4" Type="http://schemas.openxmlformats.org/officeDocument/2006/relationships/image" Target="../media/image213.svg"/></Relationships>
</file>

<file path=ppt/slides/_rels/slide62.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222.svg"/><Relationship Id="rId3" Type="http://schemas.openxmlformats.org/officeDocument/2006/relationships/image" Target="../media/image217.svg"/><Relationship Id="rId7" Type="http://schemas.openxmlformats.org/officeDocument/2006/relationships/image" Target="../media/image221.sv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220.svg"/><Relationship Id="rId5" Type="http://schemas.openxmlformats.org/officeDocument/2006/relationships/image" Target="../media/image219.svg"/><Relationship Id="rId4" Type="http://schemas.openxmlformats.org/officeDocument/2006/relationships/image" Target="../media/image218.svg"/></Relationships>
</file>

<file path=ppt/slides/_rels/slide67.xml.rels><?xml version="1.0" encoding="UTF-8" standalone="yes"?>
<Relationships xmlns="http://schemas.openxmlformats.org/package/2006/relationships"><Relationship Id="rId3" Type="http://schemas.openxmlformats.org/officeDocument/2006/relationships/image" Target="../media/image223.sv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226.svg"/><Relationship Id="rId5" Type="http://schemas.openxmlformats.org/officeDocument/2006/relationships/image" Target="../media/image225.svg"/><Relationship Id="rId4" Type="http://schemas.openxmlformats.org/officeDocument/2006/relationships/image" Target="../media/image224.svg"/></Relationships>
</file>

<file path=ppt/slides/_rels/slide68.xml.rels><?xml version="1.0" encoding="UTF-8" standalone="yes"?>
<Relationships xmlns="http://schemas.openxmlformats.org/package/2006/relationships"><Relationship Id="rId3" Type="http://schemas.openxmlformats.org/officeDocument/2006/relationships/image" Target="../media/image227.svg"/><Relationship Id="rId7" Type="http://schemas.openxmlformats.org/officeDocument/2006/relationships/image" Target="../media/image230.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229.svg"/><Relationship Id="rId5" Type="http://schemas.openxmlformats.org/officeDocument/2006/relationships/image" Target="../media/image175.svg"/><Relationship Id="rId4" Type="http://schemas.openxmlformats.org/officeDocument/2006/relationships/image" Target="../media/image228.sv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231.png"/></Relationships>
</file>

<file path=ppt/slides/_rels/slide71.xml.rels><?xml version="1.0" encoding="UTF-8" standalone="yes"?>
<Relationships xmlns="http://schemas.openxmlformats.org/package/2006/relationships"><Relationship Id="rId3" Type="http://schemas.openxmlformats.org/officeDocument/2006/relationships/image" Target="../media/image232.sv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234.svg"/><Relationship Id="rId5" Type="http://schemas.openxmlformats.org/officeDocument/2006/relationships/image" Target="../media/image233.svg"/><Relationship Id="rId4" Type="http://schemas.openxmlformats.org/officeDocument/2006/relationships/image" Target="../media/image208.sv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238.svg"/><Relationship Id="rId3" Type="http://schemas.openxmlformats.org/officeDocument/2006/relationships/image" Target="../media/image2.png"/><Relationship Id="rId7" Type="http://schemas.openxmlformats.org/officeDocument/2006/relationships/image" Target="../media/image38.sv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237.svg"/><Relationship Id="rId5" Type="http://schemas.openxmlformats.org/officeDocument/2006/relationships/image" Target="../media/image236.svg"/><Relationship Id="rId10" Type="http://schemas.openxmlformats.org/officeDocument/2006/relationships/image" Target="../media/image239.svg"/><Relationship Id="rId4" Type="http://schemas.openxmlformats.org/officeDocument/2006/relationships/image" Target="../media/image235.png"/><Relationship Id="rId9" Type="http://schemas.openxmlformats.org/officeDocument/2006/relationships/image" Target="../media/image19.svg"/></Relationships>
</file>

<file path=ppt/slides/_rels/slide75.xml.rels><?xml version="1.0" encoding="UTF-8" standalone="yes"?>
<Relationships xmlns="http://schemas.openxmlformats.org/package/2006/relationships"><Relationship Id="rId3" Type="http://schemas.openxmlformats.org/officeDocument/2006/relationships/image" Target="../media/image240.sv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242.svg"/><Relationship Id="rId4" Type="http://schemas.openxmlformats.org/officeDocument/2006/relationships/image" Target="../media/image241.svg"/></Relationships>
</file>

<file path=ppt/slides/_rels/slide76.xml.rels><?xml version="1.0" encoding="UTF-8" standalone="yes"?>
<Relationships xmlns="http://schemas.openxmlformats.org/package/2006/relationships"><Relationship Id="rId8" Type="http://schemas.openxmlformats.org/officeDocument/2006/relationships/image" Target="../media/image247.svg"/><Relationship Id="rId3" Type="http://schemas.openxmlformats.org/officeDocument/2006/relationships/image" Target="../media/image243.svg"/><Relationship Id="rId7" Type="http://schemas.openxmlformats.org/officeDocument/2006/relationships/image" Target="../media/image246.sv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245.svg"/><Relationship Id="rId5" Type="http://schemas.openxmlformats.org/officeDocument/2006/relationships/image" Target="../media/image244.svg"/><Relationship Id="rId4" Type="http://schemas.openxmlformats.org/officeDocument/2006/relationships/image" Target="../media/image223.svg"/><Relationship Id="rId9" Type="http://schemas.openxmlformats.org/officeDocument/2006/relationships/image" Target="../media/image248.svg"/></Relationships>
</file>

<file path=ppt/slides/_rels/slide77.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50.png"/><Relationship Id="rId7" Type="http://schemas.openxmlformats.org/officeDocument/2006/relationships/image" Target="../media/image254.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253.png"/><Relationship Id="rId5" Type="http://schemas.openxmlformats.org/officeDocument/2006/relationships/image" Target="../media/image252.png"/><Relationship Id="rId4" Type="http://schemas.openxmlformats.org/officeDocument/2006/relationships/image" Target="../media/image251.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55.sv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256.svg"/><Relationship Id="rId4" Type="http://schemas.openxmlformats.org/officeDocument/2006/relationships/image" Target="../media/image7.svg"/></Relationships>
</file>

<file path=ppt/slides/_rels/slide81.xml.rels><?xml version="1.0" encoding="UTF-8" standalone="yes"?>
<Relationships xmlns="http://schemas.openxmlformats.org/package/2006/relationships"><Relationship Id="rId8" Type="http://schemas.openxmlformats.org/officeDocument/2006/relationships/image" Target="../media/image262.svg"/><Relationship Id="rId3" Type="http://schemas.openxmlformats.org/officeDocument/2006/relationships/image" Target="../media/image257.svg"/><Relationship Id="rId7" Type="http://schemas.openxmlformats.org/officeDocument/2006/relationships/image" Target="../media/image261.sv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260.svg"/><Relationship Id="rId5" Type="http://schemas.openxmlformats.org/officeDocument/2006/relationships/image" Target="../media/image259.svg"/><Relationship Id="rId4" Type="http://schemas.openxmlformats.org/officeDocument/2006/relationships/image" Target="../media/image258.svg"/><Relationship Id="rId9" Type="http://schemas.openxmlformats.org/officeDocument/2006/relationships/image" Target="../media/image263.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png"/><Relationship Id="rId7" Type="http://schemas.openxmlformats.org/officeDocument/2006/relationships/image" Target="../media/image38.sv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265.svg"/><Relationship Id="rId5" Type="http://schemas.openxmlformats.org/officeDocument/2006/relationships/image" Target="../media/image236.svg"/><Relationship Id="rId10" Type="http://schemas.openxmlformats.org/officeDocument/2006/relationships/image" Target="../media/image37.svg"/><Relationship Id="rId4" Type="http://schemas.openxmlformats.org/officeDocument/2006/relationships/image" Target="../media/image264.png"/><Relationship Id="rId9" Type="http://schemas.openxmlformats.org/officeDocument/2006/relationships/image" Target="../media/image111.svg"/></Relationships>
</file>

<file path=ppt/slides/_rels/slide84.xml.rels><?xml version="1.0" encoding="UTF-8" standalone="yes"?>
<Relationships xmlns="http://schemas.openxmlformats.org/package/2006/relationships"><Relationship Id="rId3" Type="http://schemas.openxmlformats.org/officeDocument/2006/relationships/image" Target="../media/image266.svg"/><Relationship Id="rId2" Type="http://schemas.openxmlformats.org/officeDocument/2006/relationships/notesSlide" Target="../notesSlides/notesSlide84.xml"/><Relationship Id="rId1" Type="http://schemas.openxmlformats.org/officeDocument/2006/relationships/slideLayout" Target="../slideLayouts/slideLayout2.xml"/><Relationship Id="rId5" Type="http://schemas.openxmlformats.org/officeDocument/2006/relationships/image" Target="../media/image233.svg"/><Relationship Id="rId4" Type="http://schemas.openxmlformats.org/officeDocument/2006/relationships/image" Target="../media/image267.svg"/></Relationships>
</file>

<file path=ppt/slides/_rels/slide85.xml.rels><?xml version="1.0" encoding="UTF-8" standalone="yes"?>
<Relationships xmlns="http://schemas.openxmlformats.org/package/2006/relationships"><Relationship Id="rId8" Type="http://schemas.openxmlformats.org/officeDocument/2006/relationships/image" Target="../media/image272.svg"/><Relationship Id="rId3" Type="http://schemas.openxmlformats.org/officeDocument/2006/relationships/image" Target="../media/image268.svg"/><Relationship Id="rId7" Type="http://schemas.openxmlformats.org/officeDocument/2006/relationships/image" Target="../media/image271.svg"/><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270.svg"/><Relationship Id="rId5" Type="http://schemas.openxmlformats.org/officeDocument/2006/relationships/image" Target="../media/image269.svg"/><Relationship Id="rId4" Type="http://schemas.openxmlformats.org/officeDocument/2006/relationships/image" Target="../media/image134.svg"/></Relationships>
</file>

<file path=ppt/slides/_rels/slide86.xml.rels><?xml version="1.0" encoding="UTF-8" standalone="yes"?>
<Relationships xmlns="http://schemas.openxmlformats.org/package/2006/relationships"><Relationship Id="rId3" Type="http://schemas.openxmlformats.org/officeDocument/2006/relationships/image" Target="../media/image273.svg"/><Relationship Id="rId2" Type="http://schemas.openxmlformats.org/officeDocument/2006/relationships/notesSlide" Target="../notesSlides/notesSlide86.xml"/><Relationship Id="rId1" Type="http://schemas.openxmlformats.org/officeDocument/2006/relationships/slideLayout" Target="../slideLayouts/slideLayout2.xml"/><Relationship Id="rId5" Type="http://schemas.openxmlformats.org/officeDocument/2006/relationships/image" Target="../media/image275.svg"/><Relationship Id="rId4" Type="http://schemas.openxmlformats.org/officeDocument/2006/relationships/image" Target="../media/image274.sv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76.sv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279.png"/><Relationship Id="rId5" Type="http://schemas.openxmlformats.org/officeDocument/2006/relationships/image" Target="../media/image278.svg"/><Relationship Id="rId4" Type="http://schemas.openxmlformats.org/officeDocument/2006/relationships/image" Target="../media/image277.sv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280.png"/></Relationships>
</file>

<file path=ppt/slides/_rels/slide91.xml.rels><?xml version="1.0" encoding="UTF-8" standalone="yes"?>
<Relationships xmlns="http://schemas.openxmlformats.org/package/2006/relationships"><Relationship Id="rId3" Type="http://schemas.openxmlformats.org/officeDocument/2006/relationships/image" Target="../media/image281.sv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image" Target="../media/image283.svg"/><Relationship Id="rId4" Type="http://schemas.openxmlformats.org/officeDocument/2006/relationships/image" Target="../media/image282.sv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image" Target="../media/image286.svg"/><Relationship Id="rId3" Type="http://schemas.openxmlformats.org/officeDocument/2006/relationships/image" Target="../media/image2.png"/><Relationship Id="rId7" Type="http://schemas.openxmlformats.org/officeDocument/2006/relationships/image" Target="../media/image179.svg"/><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image" Target="../media/image117.svg"/><Relationship Id="rId5" Type="http://schemas.openxmlformats.org/officeDocument/2006/relationships/image" Target="../media/image285.svg"/><Relationship Id="rId10" Type="http://schemas.openxmlformats.org/officeDocument/2006/relationships/image" Target="../media/image288.svg"/><Relationship Id="rId4" Type="http://schemas.openxmlformats.org/officeDocument/2006/relationships/image" Target="../media/image284.png"/><Relationship Id="rId9" Type="http://schemas.openxmlformats.org/officeDocument/2006/relationships/image" Target="../media/image287.svg"/></Relationships>
</file>

<file path=ppt/slides/_rels/slide94.xml.rels><?xml version="1.0" encoding="UTF-8" standalone="yes"?>
<Relationships xmlns="http://schemas.openxmlformats.org/package/2006/relationships"><Relationship Id="rId3" Type="http://schemas.openxmlformats.org/officeDocument/2006/relationships/image" Target="../media/image269.svg"/><Relationship Id="rId7" Type="http://schemas.openxmlformats.org/officeDocument/2006/relationships/image" Target="../media/image292.svg"/><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image" Target="../media/image291.svg"/><Relationship Id="rId5" Type="http://schemas.openxmlformats.org/officeDocument/2006/relationships/image" Target="../media/image290.svg"/><Relationship Id="rId4" Type="http://schemas.openxmlformats.org/officeDocument/2006/relationships/image" Target="../media/image289.svg"/></Relationships>
</file>

<file path=ppt/slides/_rels/slide95.xml.rels><?xml version="1.0" encoding="UTF-8" standalone="yes"?>
<Relationships xmlns="http://schemas.openxmlformats.org/package/2006/relationships"><Relationship Id="rId3" Type="http://schemas.openxmlformats.org/officeDocument/2006/relationships/image" Target="../media/image293.svg"/><Relationship Id="rId7" Type="http://schemas.openxmlformats.org/officeDocument/2006/relationships/image" Target="../media/image297.svg"/><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image" Target="../media/image296.svg"/><Relationship Id="rId5" Type="http://schemas.openxmlformats.org/officeDocument/2006/relationships/image" Target="../media/image295.svg"/><Relationship Id="rId4" Type="http://schemas.openxmlformats.org/officeDocument/2006/relationships/image" Target="../media/image294.sv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98.svg"/><Relationship Id="rId2" Type="http://schemas.openxmlformats.org/officeDocument/2006/relationships/notesSlide" Target="../notesSlides/notesSlide97.xml"/><Relationship Id="rId1" Type="http://schemas.openxmlformats.org/officeDocument/2006/relationships/slideLayout" Target="../slideLayouts/slideLayout2.xml"/><Relationship Id="rId6" Type="http://schemas.openxmlformats.org/officeDocument/2006/relationships/image" Target="../media/image301.png"/><Relationship Id="rId5" Type="http://schemas.openxmlformats.org/officeDocument/2006/relationships/image" Target="../media/image300.svg"/><Relationship Id="rId4" Type="http://schemas.openxmlformats.org/officeDocument/2006/relationships/image" Target="../media/image299.sv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8" Type="http://schemas.openxmlformats.org/officeDocument/2006/relationships/image" Target="../media/image303.svg"/><Relationship Id="rId3" Type="http://schemas.openxmlformats.org/officeDocument/2006/relationships/image" Target="../media/image2.png"/><Relationship Id="rId7" Type="http://schemas.openxmlformats.org/officeDocument/2006/relationships/image" Target="../media/image117.svg"/><Relationship Id="rId2" Type="http://schemas.openxmlformats.org/officeDocument/2006/relationships/notesSlide" Target="../notesSlides/notesSlide99.xml"/><Relationship Id="rId1" Type="http://schemas.openxmlformats.org/officeDocument/2006/relationships/slideLayout" Target="../slideLayouts/slideLayout2.xml"/><Relationship Id="rId6" Type="http://schemas.openxmlformats.org/officeDocument/2006/relationships/image" Target="../media/image181.svg"/><Relationship Id="rId5" Type="http://schemas.openxmlformats.org/officeDocument/2006/relationships/image" Target="../media/image285.svg"/><Relationship Id="rId10" Type="http://schemas.openxmlformats.org/officeDocument/2006/relationships/image" Target="../media/image288.svg"/><Relationship Id="rId4" Type="http://schemas.openxmlformats.org/officeDocument/2006/relationships/image" Target="../media/image302.png"/><Relationship Id="rId9" Type="http://schemas.openxmlformats.org/officeDocument/2006/relationships/image" Target="../media/image304.svg"/></Relationships>
</file>

<file path=ppt/slides/_rels/slide100.xml.rels><?xml version="1.0" encoding="UTF-8" standalone="yes"?>
<Relationships xmlns="http://schemas.openxmlformats.org/package/2006/relationships"><Relationship Id="rId3" Type="http://schemas.openxmlformats.org/officeDocument/2006/relationships/image" Target="../media/image305.svg"/><Relationship Id="rId7" Type="http://schemas.openxmlformats.org/officeDocument/2006/relationships/image" Target="../media/image290.svg"/><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image" Target="../media/image307.svg"/><Relationship Id="rId5" Type="http://schemas.openxmlformats.org/officeDocument/2006/relationships/image" Target="../media/image269.svg"/><Relationship Id="rId4" Type="http://schemas.openxmlformats.org/officeDocument/2006/relationships/image" Target="../media/image306.svg"/></Relationships>
</file>

<file path=ppt/slides/_rels/slide101.xml.rels><?xml version="1.0" encoding="UTF-8" standalone="yes"?>
<Relationships xmlns="http://schemas.openxmlformats.org/package/2006/relationships"><Relationship Id="rId3" Type="http://schemas.openxmlformats.org/officeDocument/2006/relationships/image" Target="../media/image308.svg"/><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311.svg"/><Relationship Id="rId5" Type="http://schemas.openxmlformats.org/officeDocument/2006/relationships/image" Target="../media/image310.svg"/><Relationship Id="rId4" Type="http://schemas.openxmlformats.org/officeDocument/2006/relationships/image" Target="../media/image309.svg"/></Relationships>
</file>

<file path=ppt/slides/_rels/slide102.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notesSlide" Target="../notesSlides/notesSlide102.xml"/><Relationship Id="rId1" Type="http://schemas.openxmlformats.org/officeDocument/2006/relationships/slideLayout" Target="../slideLayouts/slideLayout2.xml"/><Relationship Id="rId5" Type="http://schemas.openxmlformats.org/officeDocument/2006/relationships/image" Target="../media/image314.png"/><Relationship Id="rId4" Type="http://schemas.openxmlformats.org/officeDocument/2006/relationships/image" Target="../media/image313.png"/></Relationships>
</file>

<file path=ppt/slides/_rels/slide103.xml.rels><?xml version="1.0" encoding="UTF-8" standalone="yes"?>
<Relationships xmlns="http://schemas.openxmlformats.org/package/2006/relationships"><Relationship Id="rId8" Type="http://schemas.openxmlformats.org/officeDocument/2006/relationships/image" Target="../media/image320.svg"/><Relationship Id="rId3" Type="http://schemas.openxmlformats.org/officeDocument/2006/relationships/image" Target="../media/image315.svg"/><Relationship Id="rId7" Type="http://schemas.openxmlformats.org/officeDocument/2006/relationships/image" Target="../media/image319.svg"/><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image" Target="../media/image318.svg"/><Relationship Id="rId5" Type="http://schemas.openxmlformats.org/officeDocument/2006/relationships/image" Target="../media/image317.svg"/><Relationship Id="rId10" Type="http://schemas.openxmlformats.org/officeDocument/2006/relationships/image" Target="../media/image322.svg"/><Relationship Id="rId4" Type="http://schemas.openxmlformats.org/officeDocument/2006/relationships/image" Target="../media/image316.svg"/><Relationship Id="rId9" Type="http://schemas.openxmlformats.org/officeDocument/2006/relationships/image" Target="../media/image321.svg"/></Relationships>
</file>

<file path=ppt/slides/_rels/slide104.xml.rels><?xml version="1.0" encoding="UTF-8" standalone="yes"?>
<Relationships xmlns="http://schemas.openxmlformats.org/package/2006/relationships"><Relationship Id="rId3" Type="http://schemas.openxmlformats.org/officeDocument/2006/relationships/image" Target="../media/image323.sv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324.sv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png"/><Relationship Id="rId7" Type="http://schemas.openxmlformats.org/officeDocument/2006/relationships/image" Target="../media/image38.svg"/><Relationship Id="rId2" Type="http://schemas.openxmlformats.org/officeDocument/2006/relationships/notesSlide" Target="../notesSlides/notesSlide106.xml"/><Relationship Id="rId1" Type="http://schemas.openxmlformats.org/officeDocument/2006/relationships/slideLayout" Target="../slideLayouts/slideLayout2.xml"/><Relationship Id="rId6" Type="http://schemas.openxmlformats.org/officeDocument/2006/relationships/image" Target="../media/image326.svg"/><Relationship Id="rId5" Type="http://schemas.openxmlformats.org/officeDocument/2006/relationships/image" Target="../media/image36.svg"/><Relationship Id="rId10" Type="http://schemas.openxmlformats.org/officeDocument/2006/relationships/image" Target="../media/image37.svg"/><Relationship Id="rId4" Type="http://schemas.openxmlformats.org/officeDocument/2006/relationships/image" Target="../media/image325.png"/><Relationship Id="rId9" Type="http://schemas.openxmlformats.org/officeDocument/2006/relationships/image" Target="../media/image111.svg"/></Relationships>
</file>

<file path=ppt/slides/_rels/slide107.xml.rels><?xml version="1.0" encoding="UTF-8" standalone="yes"?>
<Relationships xmlns="http://schemas.openxmlformats.org/package/2006/relationships"><Relationship Id="rId3" Type="http://schemas.openxmlformats.org/officeDocument/2006/relationships/image" Target="../media/image272.svg"/><Relationship Id="rId7" Type="http://schemas.openxmlformats.org/officeDocument/2006/relationships/image" Target="../media/image329.svg"/><Relationship Id="rId2" Type="http://schemas.openxmlformats.org/officeDocument/2006/relationships/notesSlide" Target="../notesSlides/notesSlide107.xml"/><Relationship Id="rId1" Type="http://schemas.openxmlformats.org/officeDocument/2006/relationships/slideLayout" Target="../slideLayouts/slideLayout2.xml"/><Relationship Id="rId6" Type="http://schemas.openxmlformats.org/officeDocument/2006/relationships/image" Target="../media/image328.svg"/><Relationship Id="rId5" Type="http://schemas.openxmlformats.org/officeDocument/2006/relationships/image" Target="../media/image327.svg"/><Relationship Id="rId4" Type="http://schemas.openxmlformats.org/officeDocument/2006/relationships/image" Target="../media/image290.svg"/></Relationships>
</file>

<file path=ppt/slides/_rels/slide108.xml.rels><?xml version="1.0" encoding="UTF-8" standalone="yes"?>
<Relationships xmlns="http://schemas.openxmlformats.org/package/2006/relationships"><Relationship Id="rId8" Type="http://schemas.openxmlformats.org/officeDocument/2006/relationships/image" Target="../media/image334.svg"/><Relationship Id="rId3" Type="http://schemas.openxmlformats.org/officeDocument/2006/relationships/image" Target="../media/image330.svg"/><Relationship Id="rId7" Type="http://schemas.openxmlformats.org/officeDocument/2006/relationships/image" Target="../media/image10.svg"/><Relationship Id="rId2" Type="http://schemas.openxmlformats.org/officeDocument/2006/relationships/notesSlide" Target="../notesSlides/notesSlide108.xml"/><Relationship Id="rId1" Type="http://schemas.openxmlformats.org/officeDocument/2006/relationships/slideLayout" Target="../slideLayouts/slideLayout2.xml"/><Relationship Id="rId6" Type="http://schemas.openxmlformats.org/officeDocument/2006/relationships/image" Target="../media/image333.svg"/><Relationship Id="rId5" Type="http://schemas.openxmlformats.org/officeDocument/2006/relationships/image" Target="../media/image332.svg"/><Relationship Id="rId4" Type="http://schemas.openxmlformats.org/officeDocument/2006/relationships/image" Target="../media/image331.svg"/></Relationships>
</file>

<file path=ppt/slides/_rels/slide109.xml.rels><?xml version="1.0" encoding="UTF-8" standalone="yes"?>
<Relationships xmlns="http://schemas.openxmlformats.org/package/2006/relationships"><Relationship Id="rId3" Type="http://schemas.openxmlformats.org/officeDocument/2006/relationships/image" Target="../media/image335.sv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336.svg"/></Relationships>
</file>

<file path=ppt/slides/_rels/slide110.xml.rels><?xml version="1.0" encoding="UTF-8" standalone="yes"?>
<Relationships xmlns="http://schemas.openxmlformats.org/package/2006/relationships"><Relationship Id="rId8" Type="http://schemas.openxmlformats.org/officeDocument/2006/relationships/image" Target="../media/image342.svg"/><Relationship Id="rId3" Type="http://schemas.openxmlformats.org/officeDocument/2006/relationships/image" Target="../media/image337.svg"/><Relationship Id="rId7" Type="http://schemas.openxmlformats.org/officeDocument/2006/relationships/image" Target="../media/image341.svg"/><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image" Target="../media/image340.svg"/><Relationship Id="rId5" Type="http://schemas.openxmlformats.org/officeDocument/2006/relationships/image" Target="../media/image339.svg"/><Relationship Id="rId4" Type="http://schemas.openxmlformats.org/officeDocument/2006/relationships/image" Target="../media/image338.svg"/><Relationship Id="rId9" Type="http://schemas.openxmlformats.org/officeDocument/2006/relationships/image" Target="../media/image343.svg"/></Relationships>
</file>

<file path=ppt/slides/_rels/slide111.xml.rels><?xml version="1.0" encoding="UTF-8" standalone="yes"?>
<Relationships xmlns="http://schemas.openxmlformats.org/package/2006/relationships"><Relationship Id="rId8" Type="http://schemas.openxmlformats.org/officeDocument/2006/relationships/image" Target="../media/image348.svg"/><Relationship Id="rId3" Type="http://schemas.openxmlformats.org/officeDocument/2006/relationships/image" Target="../media/image344.svg"/><Relationship Id="rId7" Type="http://schemas.openxmlformats.org/officeDocument/2006/relationships/image" Target="../media/image347.svg"/><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openxmlformats.org/officeDocument/2006/relationships/image" Target="../media/image346.svg"/><Relationship Id="rId5" Type="http://schemas.openxmlformats.org/officeDocument/2006/relationships/image" Target="../media/image345.svg"/><Relationship Id="rId4" Type="http://schemas.openxmlformats.org/officeDocument/2006/relationships/image" Target="../media/image329.svg"/></Relationships>
</file>

<file path=ppt/slides/_rels/slide112.xml.rels><?xml version="1.0" encoding="UTF-8" standalone="yes"?>
<Relationships xmlns="http://schemas.openxmlformats.org/package/2006/relationships"><Relationship Id="rId8" Type="http://schemas.openxmlformats.org/officeDocument/2006/relationships/image" Target="../media/image219.svg"/><Relationship Id="rId3" Type="http://schemas.openxmlformats.org/officeDocument/2006/relationships/image" Target="../media/image349.svg"/><Relationship Id="rId7" Type="http://schemas.openxmlformats.org/officeDocument/2006/relationships/image" Target="../media/image352.svg"/><Relationship Id="rId2" Type="http://schemas.openxmlformats.org/officeDocument/2006/relationships/notesSlide" Target="../notesSlides/notesSlide112.xml"/><Relationship Id="rId1" Type="http://schemas.openxmlformats.org/officeDocument/2006/relationships/slideLayout" Target="../slideLayouts/slideLayout2.xml"/><Relationship Id="rId6" Type="http://schemas.openxmlformats.org/officeDocument/2006/relationships/image" Target="../media/image351.svg"/><Relationship Id="rId5" Type="http://schemas.openxmlformats.org/officeDocument/2006/relationships/image" Target="../media/image350.svg"/><Relationship Id="rId4" Type="http://schemas.openxmlformats.org/officeDocument/2006/relationships/image" Target="../media/image272.svg"/></Relationships>
</file>

<file path=ppt/slides/_rels/slide113.xml.rels><?xml version="1.0" encoding="UTF-8" standalone="yes"?>
<Relationships xmlns="http://schemas.openxmlformats.org/package/2006/relationships"><Relationship Id="rId8" Type="http://schemas.openxmlformats.org/officeDocument/2006/relationships/image" Target="../media/image357.svg"/><Relationship Id="rId3" Type="http://schemas.openxmlformats.org/officeDocument/2006/relationships/image" Target="../media/image353.svg"/><Relationship Id="rId7" Type="http://schemas.openxmlformats.org/officeDocument/2006/relationships/image" Target="../media/image356.svg"/><Relationship Id="rId2" Type="http://schemas.openxmlformats.org/officeDocument/2006/relationships/notesSlide" Target="../notesSlides/notesSlide113.xml"/><Relationship Id="rId1" Type="http://schemas.openxmlformats.org/officeDocument/2006/relationships/slideLayout" Target="../slideLayouts/slideLayout2.xml"/><Relationship Id="rId6" Type="http://schemas.openxmlformats.org/officeDocument/2006/relationships/image" Target="../media/image348.svg"/><Relationship Id="rId5" Type="http://schemas.openxmlformats.org/officeDocument/2006/relationships/image" Target="../media/image355.svg"/><Relationship Id="rId4" Type="http://schemas.openxmlformats.org/officeDocument/2006/relationships/image" Target="../media/image354.sv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358.svg"/><Relationship Id="rId2" Type="http://schemas.openxmlformats.org/officeDocument/2006/relationships/notesSlide" Target="../notesSlides/notesSlide115.xml"/><Relationship Id="rId1" Type="http://schemas.openxmlformats.org/officeDocument/2006/relationships/slideLayout" Target="../slideLayouts/slideLayout2.xml"/><Relationship Id="rId6" Type="http://schemas.openxmlformats.org/officeDocument/2006/relationships/image" Target="../media/image230.png"/><Relationship Id="rId5" Type="http://schemas.openxmlformats.org/officeDocument/2006/relationships/image" Target="../media/image360.svg"/><Relationship Id="rId4" Type="http://schemas.openxmlformats.org/officeDocument/2006/relationships/image" Target="../media/image359.svg"/></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361.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362.svg"/><Relationship Id="rId2" Type="http://schemas.openxmlformats.org/officeDocument/2006/relationships/notesSlide" Target="../notesSlides/notesSlide119.xml"/><Relationship Id="rId1" Type="http://schemas.openxmlformats.org/officeDocument/2006/relationships/slideLayout" Target="../slideLayouts/slideLayout2.xml"/><Relationship Id="rId6" Type="http://schemas.openxmlformats.org/officeDocument/2006/relationships/image" Target="../media/image365.svg"/><Relationship Id="rId5" Type="http://schemas.openxmlformats.org/officeDocument/2006/relationships/image" Target="../media/image364.svg"/><Relationship Id="rId4" Type="http://schemas.openxmlformats.org/officeDocument/2006/relationships/image" Target="../media/image363.svg"/></Relationships>
</file>

<file path=ppt/slides/_rels/slide120.xml.rels><?xml version="1.0" encoding="UTF-8" standalone="yes"?>
<Relationships xmlns="http://schemas.openxmlformats.org/package/2006/relationships"><Relationship Id="rId3" Type="http://schemas.openxmlformats.org/officeDocument/2006/relationships/image" Target="../media/image366.svg"/><Relationship Id="rId2" Type="http://schemas.openxmlformats.org/officeDocument/2006/relationships/notesSlide" Target="../notesSlides/notesSlide120.xml"/><Relationship Id="rId1" Type="http://schemas.openxmlformats.org/officeDocument/2006/relationships/slideLayout" Target="../slideLayouts/slideLayout2.xml"/><Relationship Id="rId6" Type="http://schemas.openxmlformats.org/officeDocument/2006/relationships/image" Target="../media/image369.svg"/><Relationship Id="rId5" Type="http://schemas.openxmlformats.org/officeDocument/2006/relationships/image" Target="../media/image368.svg"/><Relationship Id="rId4" Type="http://schemas.openxmlformats.org/officeDocument/2006/relationships/image" Target="../media/image367.svg"/></Relationships>
</file>

<file path=ppt/slides/_rels/slide121.xml.rels><?xml version="1.0" encoding="UTF-8" standalone="yes"?>
<Relationships xmlns="http://schemas.openxmlformats.org/package/2006/relationships"><Relationship Id="rId3" Type="http://schemas.openxmlformats.org/officeDocument/2006/relationships/image" Target="../media/image370.svg"/><Relationship Id="rId2" Type="http://schemas.openxmlformats.org/officeDocument/2006/relationships/notesSlide" Target="../notesSlides/notesSlide121.xml"/><Relationship Id="rId1" Type="http://schemas.openxmlformats.org/officeDocument/2006/relationships/slideLayout" Target="../slideLayouts/slideLayout2.xml"/><Relationship Id="rId6" Type="http://schemas.openxmlformats.org/officeDocument/2006/relationships/image" Target="../media/image373.svg"/><Relationship Id="rId5" Type="http://schemas.openxmlformats.org/officeDocument/2006/relationships/image" Target="../media/image372.svg"/><Relationship Id="rId4" Type="http://schemas.openxmlformats.org/officeDocument/2006/relationships/image" Target="../media/image371.svg"/></Relationships>
</file>

<file path=ppt/slides/_rels/slide12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56.svg"/><Relationship Id="rId2" Type="http://schemas.openxmlformats.org/officeDocument/2006/relationships/notesSlide" Target="../notesSlides/notesSlide123.xml"/><Relationship Id="rId1" Type="http://schemas.openxmlformats.org/officeDocument/2006/relationships/slideLayout" Target="../slideLayouts/slideLayout2.xml"/><Relationship Id="rId5" Type="http://schemas.openxmlformats.org/officeDocument/2006/relationships/image" Target="../media/image360.svg"/><Relationship Id="rId4" Type="http://schemas.openxmlformats.org/officeDocument/2006/relationships/image" Target="../media/image374.sv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375.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8" Type="http://schemas.openxmlformats.org/officeDocument/2006/relationships/image" Target="../media/image114.svg"/><Relationship Id="rId3" Type="http://schemas.openxmlformats.org/officeDocument/2006/relationships/image" Target="../media/image2.png"/><Relationship Id="rId7" Type="http://schemas.openxmlformats.org/officeDocument/2006/relationships/image" Target="../media/image112.svg"/><Relationship Id="rId2" Type="http://schemas.openxmlformats.org/officeDocument/2006/relationships/notesSlide" Target="../notesSlides/notesSlide127.xml"/><Relationship Id="rId1" Type="http://schemas.openxmlformats.org/officeDocument/2006/relationships/slideLayout" Target="../slideLayouts/slideLayout2.xml"/><Relationship Id="rId6" Type="http://schemas.openxmlformats.org/officeDocument/2006/relationships/image" Target="../media/image377.svg"/><Relationship Id="rId5" Type="http://schemas.openxmlformats.org/officeDocument/2006/relationships/image" Target="../media/image285.svg"/><Relationship Id="rId10" Type="http://schemas.openxmlformats.org/officeDocument/2006/relationships/image" Target="../media/image288.svg"/><Relationship Id="rId4" Type="http://schemas.openxmlformats.org/officeDocument/2006/relationships/image" Target="../media/image376.png"/><Relationship Id="rId9" Type="http://schemas.openxmlformats.org/officeDocument/2006/relationships/image" Target="../media/image378.svg"/></Relationships>
</file>

<file path=ppt/slides/_rels/slide128.xml.rels><?xml version="1.0" encoding="UTF-8" standalone="yes"?>
<Relationships xmlns="http://schemas.openxmlformats.org/package/2006/relationships"><Relationship Id="rId3" Type="http://schemas.openxmlformats.org/officeDocument/2006/relationships/image" Target="../media/image379.svg"/><Relationship Id="rId7" Type="http://schemas.openxmlformats.org/officeDocument/2006/relationships/image" Target="../media/image382.svg"/><Relationship Id="rId2" Type="http://schemas.openxmlformats.org/officeDocument/2006/relationships/notesSlide" Target="../notesSlides/notesSlide128.xml"/><Relationship Id="rId1" Type="http://schemas.openxmlformats.org/officeDocument/2006/relationships/slideLayout" Target="../slideLayouts/slideLayout2.xml"/><Relationship Id="rId6" Type="http://schemas.openxmlformats.org/officeDocument/2006/relationships/image" Target="../media/image272.svg"/><Relationship Id="rId5" Type="http://schemas.openxmlformats.org/officeDocument/2006/relationships/image" Target="../media/image381.svg"/><Relationship Id="rId4" Type="http://schemas.openxmlformats.org/officeDocument/2006/relationships/image" Target="../media/image380.svg"/></Relationships>
</file>

<file path=ppt/slides/_rels/slide129.xml.rels><?xml version="1.0" encoding="UTF-8" standalone="yes"?>
<Relationships xmlns="http://schemas.openxmlformats.org/package/2006/relationships"><Relationship Id="rId3" Type="http://schemas.openxmlformats.org/officeDocument/2006/relationships/image" Target="../media/image383.svg"/><Relationship Id="rId7" Type="http://schemas.openxmlformats.org/officeDocument/2006/relationships/image" Target="../media/image384.svg"/><Relationship Id="rId2" Type="http://schemas.openxmlformats.org/officeDocument/2006/relationships/notesSlide" Target="../notesSlides/notesSlide129.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10.svg"/><Relationship Id="rId4" Type="http://schemas.openxmlformats.org/officeDocument/2006/relationships/image" Target="../media/image183.sv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8" Type="http://schemas.openxmlformats.org/officeDocument/2006/relationships/image" Target="../media/image388.svg"/><Relationship Id="rId3" Type="http://schemas.openxmlformats.org/officeDocument/2006/relationships/image" Target="../media/image2.png"/><Relationship Id="rId7" Type="http://schemas.openxmlformats.org/officeDocument/2006/relationships/image" Target="../media/image387.svg"/><Relationship Id="rId2" Type="http://schemas.openxmlformats.org/officeDocument/2006/relationships/notesSlide" Target="../notesSlides/notesSlide134.xml"/><Relationship Id="rId1" Type="http://schemas.openxmlformats.org/officeDocument/2006/relationships/slideLayout" Target="../slideLayouts/slideLayout2.xml"/><Relationship Id="rId6" Type="http://schemas.openxmlformats.org/officeDocument/2006/relationships/image" Target="../media/image386.svg"/><Relationship Id="rId5" Type="http://schemas.openxmlformats.org/officeDocument/2006/relationships/image" Target="../media/image236.svg"/><Relationship Id="rId10" Type="http://schemas.openxmlformats.org/officeDocument/2006/relationships/image" Target="../media/image38.svg"/><Relationship Id="rId4" Type="http://schemas.openxmlformats.org/officeDocument/2006/relationships/image" Target="../media/image385.png"/><Relationship Id="rId9" Type="http://schemas.openxmlformats.org/officeDocument/2006/relationships/image" Target="../media/image389.svg"/></Relationships>
</file>

<file path=ppt/slides/_rels/slide135.xml.rels><?xml version="1.0" encoding="UTF-8" standalone="yes"?>
<Relationships xmlns="http://schemas.openxmlformats.org/package/2006/relationships"><Relationship Id="rId8" Type="http://schemas.openxmlformats.org/officeDocument/2006/relationships/image" Target="../media/image395.svg"/><Relationship Id="rId3" Type="http://schemas.openxmlformats.org/officeDocument/2006/relationships/image" Target="../media/image390.svg"/><Relationship Id="rId7" Type="http://schemas.openxmlformats.org/officeDocument/2006/relationships/image" Target="../media/image394.svg"/><Relationship Id="rId2" Type="http://schemas.openxmlformats.org/officeDocument/2006/relationships/notesSlide" Target="../notesSlides/notesSlide135.xml"/><Relationship Id="rId1" Type="http://schemas.openxmlformats.org/officeDocument/2006/relationships/slideLayout" Target="../slideLayouts/slideLayout2.xml"/><Relationship Id="rId6" Type="http://schemas.openxmlformats.org/officeDocument/2006/relationships/image" Target="../media/image393.svg"/><Relationship Id="rId11" Type="http://schemas.openxmlformats.org/officeDocument/2006/relationships/image" Target="../media/image398.svg"/><Relationship Id="rId5" Type="http://schemas.openxmlformats.org/officeDocument/2006/relationships/image" Target="../media/image392.svg"/><Relationship Id="rId10" Type="http://schemas.openxmlformats.org/officeDocument/2006/relationships/image" Target="../media/image397.svg"/><Relationship Id="rId4" Type="http://schemas.openxmlformats.org/officeDocument/2006/relationships/image" Target="../media/image391.svg"/><Relationship Id="rId9" Type="http://schemas.openxmlformats.org/officeDocument/2006/relationships/image" Target="../media/image396.svg"/></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8" Type="http://schemas.openxmlformats.org/officeDocument/2006/relationships/image" Target="../media/image404.svg"/><Relationship Id="rId3" Type="http://schemas.openxmlformats.org/officeDocument/2006/relationships/image" Target="../media/image399.svg"/><Relationship Id="rId7" Type="http://schemas.openxmlformats.org/officeDocument/2006/relationships/image" Target="../media/image403.svg"/><Relationship Id="rId2" Type="http://schemas.openxmlformats.org/officeDocument/2006/relationships/notesSlide" Target="../notesSlides/notesSlide139.xml"/><Relationship Id="rId1" Type="http://schemas.openxmlformats.org/officeDocument/2006/relationships/slideLayout" Target="../slideLayouts/slideLayout2.xml"/><Relationship Id="rId6" Type="http://schemas.openxmlformats.org/officeDocument/2006/relationships/image" Target="../media/image402.svg"/><Relationship Id="rId5" Type="http://schemas.openxmlformats.org/officeDocument/2006/relationships/image" Target="../media/image401.svg"/><Relationship Id="rId10" Type="http://schemas.openxmlformats.org/officeDocument/2006/relationships/image" Target="../media/image406.svg"/><Relationship Id="rId4" Type="http://schemas.openxmlformats.org/officeDocument/2006/relationships/image" Target="../media/image400.svg"/><Relationship Id="rId9" Type="http://schemas.openxmlformats.org/officeDocument/2006/relationships/image" Target="../media/image405.svg"/></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8" Type="http://schemas.openxmlformats.org/officeDocument/2006/relationships/image" Target="../media/image412.svg"/><Relationship Id="rId3" Type="http://schemas.openxmlformats.org/officeDocument/2006/relationships/image" Target="../media/image407.svg"/><Relationship Id="rId7" Type="http://schemas.openxmlformats.org/officeDocument/2006/relationships/image" Target="../media/image411.svg"/><Relationship Id="rId2" Type="http://schemas.openxmlformats.org/officeDocument/2006/relationships/notesSlide" Target="../notesSlides/notesSlide141.xml"/><Relationship Id="rId1" Type="http://schemas.openxmlformats.org/officeDocument/2006/relationships/slideLayout" Target="../slideLayouts/slideLayout2.xml"/><Relationship Id="rId6" Type="http://schemas.openxmlformats.org/officeDocument/2006/relationships/image" Target="../media/image410.svg"/><Relationship Id="rId11" Type="http://schemas.openxmlformats.org/officeDocument/2006/relationships/image" Target="../media/image415.svg"/><Relationship Id="rId5" Type="http://schemas.openxmlformats.org/officeDocument/2006/relationships/image" Target="../media/image409.svg"/><Relationship Id="rId10" Type="http://schemas.openxmlformats.org/officeDocument/2006/relationships/image" Target="../media/image414.svg"/><Relationship Id="rId4" Type="http://schemas.openxmlformats.org/officeDocument/2006/relationships/image" Target="../media/image408.svg"/><Relationship Id="rId9" Type="http://schemas.openxmlformats.org/officeDocument/2006/relationships/image" Target="../media/image413.svg"/></Relationships>
</file>

<file path=ppt/slides/_rels/slide142.xml.rels><?xml version="1.0" encoding="UTF-8" standalone="yes"?>
<Relationships xmlns="http://schemas.openxmlformats.org/package/2006/relationships"><Relationship Id="rId8" Type="http://schemas.openxmlformats.org/officeDocument/2006/relationships/image" Target="../media/image420.svg"/><Relationship Id="rId3" Type="http://schemas.openxmlformats.org/officeDocument/2006/relationships/image" Target="../media/image2.png"/><Relationship Id="rId7" Type="http://schemas.openxmlformats.org/officeDocument/2006/relationships/image" Target="../media/image419.svg"/><Relationship Id="rId2" Type="http://schemas.openxmlformats.org/officeDocument/2006/relationships/notesSlide" Target="../notesSlides/notesSlide142.xml"/><Relationship Id="rId1" Type="http://schemas.openxmlformats.org/officeDocument/2006/relationships/slideLayout" Target="../slideLayouts/slideLayout2.xml"/><Relationship Id="rId6" Type="http://schemas.openxmlformats.org/officeDocument/2006/relationships/image" Target="../media/image418.svg"/><Relationship Id="rId11" Type="http://schemas.openxmlformats.org/officeDocument/2006/relationships/image" Target="../media/image423.svg"/><Relationship Id="rId5" Type="http://schemas.openxmlformats.org/officeDocument/2006/relationships/image" Target="../media/image417.svg"/><Relationship Id="rId10" Type="http://schemas.openxmlformats.org/officeDocument/2006/relationships/image" Target="../media/image422.svg"/><Relationship Id="rId4" Type="http://schemas.openxmlformats.org/officeDocument/2006/relationships/image" Target="../media/image416.png"/><Relationship Id="rId9" Type="http://schemas.openxmlformats.org/officeDocument/2006/relationships/image" Target="../media/image421.svg"/></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424.svg"/><Relationship Id="rId7" Type="http://schemas.openxmlformats.org/officeDocument/2006/relationships/image" Target="../media/image427.svg"/><Relationship Id="rId2" Type="http://schemas.openxmlformats.org/officeDocument/2006/relationships/notesSlide" Target="../notesSlides/notesSlide144.xml"/><Relationship Id="rId1" Type="http://schemas.openxmlformats.org/officeDocument/2006/relationships/slideLayout" Target="../slideLayouts/slideLayout2.xml"/><Relationship Id="rId6" Type="http://schemas.openxmlformats.org/officeDocument/2006/relationships/image" Target="../media/image382.svg"/><Relationship Id="rId5" Type="http://schemas.openxmlformats.org/officeDocument/2006/relationships/image" Target="../media/image426.svg"/><Relationship Id="rId4" Type="http://schemas.openxmlformats.org/officeDocument/2006/relationships/image" Target="../media/image425.svg"/></Relationships>
</file>

<file path=ppt/slides/_rels/slide145.xml.rels><?xml version="1.0" encoding="UTF-8" standalone="yes"?>
<Relationships xmlns="http://schemas.openxmlformats.org/package/2006/relationships"><Relationship Id="rId3" Type="http://schemas.openxmlformats.org/officeDocument/2006/relationships/image" Target="../media/image218.svg"/><Relationship Id="rId2" Type="http://schemas.openxmlformats.org/officeDocument/2006/relationships/notesSlide" Target="../notesSlides/notesSlide145.xml"/><Relationship Id="rId1" Type="http://schemas.openxmlformats.org/officeDocument/2006/relationships/slideLayout" Target="../slideLayouts/slideLayout2.xml"/><Relationship Id="rId6" Type="http://schemas.openxmlformats.org/officeDocument/2006/relationships/image" Target="../media/image430.svg"/><Relationship Id="rId5" Type="http://schemas.openxmlformats.org/officeDocument/2006/relationships/image" Target="../media/image429.svg"/><Relationship Id="rId4" Type="http://schemas.openxmlformats.org/officeDocument/2006/relationships/image" Target="../media/image428.sv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431.svg"/><Relationship Id="rId7" Type="http://schemas.openxmlformats.org/officeDocument/2006/relationships/image" Target="../media/image435.svg"/><Relationship Id="rId2" Type="http://schemas.openxmlformats.org/officeDocument/2006/relationships/notesSlide" Target="../notesSlides/notesSlide148.xml"/><Relationship Id="rId1" Type="http://schemas.openxmlformats.org/officeDocument/2006/relationships/slideLayout" Target="../slideLayouts/slideLayout2.xml"/><Relationship Id="rId6" Type="http://schemas.openxmlformats.org/officeDocument/2006/relationships/image" Target="../media/image434.svg"/><Relationship Id="rId5" Type="http://schemas.openxmlformats.org/officeDocument/2006/relationships/image" Target="../media/image433.svg"/><Relationship Id="rId4" Type="http://schemas.openxmlformats.org/officeDocument/2006/relationships/image" Target="../media/image432.svg"/></Relationships>
</file>

<file path=ppt/slides/_rels/slide149.xml.rels><?xml version="1.0" encoding="UTF-8" standalone="yes"?>
<Relationships xmlns="http://schemas.openxmlformats.org/package/2006/relationships"><Relationship Id="rId8" Type="http://schemas.openxmlformats.org/officeDocument/2006/relationships/image" Target="../media/image441.svg"/><Relationship Id="rId3" Type="http://schemas.openxmlformats.org/officeDocument/2006/relationships/image" Target="../media/image436.svg"/><Relationship Id="rId7" Type="http://schemas.openxmlformats.org/officeDocument/2006/relationships/image" Target="../media/image440.svg"/><Relationship Id="rId2" Type="http://schemas.openxmlformats.org/officeDocument/2006/relationships/notesSlide" Target="../notesSlides/notesSlide149.xml"/><Relationship Id="rId1" Type="http://schemas.openxmlformats.org/officeDocument/2006/relationships/slideLayout" Target="../slideLayouts/slideLayout2.xml"/><Relationship Id="rId6" Type="http://schemas.openxmlformats.org/officeDocument/2006/relationships/image" Target="../media/image439.svg"/><Relationship Id="rId5" Type="http://schemas.openxmlformats.org/officeDocument/2006/relationships/image" Target="../media/image438.svg"/><Relationship Id="rId4" Type="http://schemas.openxmlformats.org/officeDocument/2006/relationships/image" Target="../media/image437.svg"/><Relationship Id="rId9" Type="http://schemas.openxmlformats.org/officeDocument/2006/relationships/image" Target="../media/image442.svg"/></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8" Type="http://schemas.openxmlformats.org/officeDocument/2006/relationships/image" Target="../media/image448.svg"/><Relationship Id="rId3" Type="http://schemas.openxmlformats.org/officeDocument/2006/relationships/image" Target="../media/image443.svg"/><Relationship Id="rId7" Type="http://schemas.openxmlformats.org/officeDocument/2006/relationships/image" Target="../media/image447.svg"/><Relationship Id="rId2" Type="http://schemas.openxmlformats.org/officeDocument/2006/relationships/notesSlide" Target="../notesSlides/notesSlide152.xml"/><Relationship Id="rId1" Type="http://schemas.openxmlformats.org/officeDocument/2006/relationships/slideLayout" Target="../slideLayouts/slideLayout2.xml"/><Relationship Id="rId6" Type="http://schemas.openxmlformats.org/officeDocument/2006/relationships/image" Target="../media/image446.svg"/><Relationship Id="rId5" Type="http://schemas.openxmlformats.org/officeDocument/2006/relationships/image" Target="../media/image445.svg"/><Relationship Id="rId4" Type="http://schemas.openxmlformats.org/officeDocument/2006/relationships/image" Target="../media/image444.svg"/><Relationship Id="rId9" Type="http://schemas.openxmlformats.org/officeDocument/2006/relationships/image" Target="../media/image449.svg"/></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8" Type="http://schemas.openxmlformats.org/officeDocument/2006/relationships/image" Target="../media/image453.svg"/><Relationship Id="rId3" Type="http://schemas.openxmlformats.org/officeDocument/2006/relationships/image" Target="../media/image2.png"/><Relationship Id="rId7" Type="http://schemas.openxmlformats.org/officeDocument/2006/relationships/image" Target="../media/image452.svg"/><Relationship Id="rId2" Type="http://schemas.openxmlformats.org/officeDocument/2006/relationships/notesSlide" Target="../notesSlides/notesSlide154.xml"/><Relationship Id="rId1" Type="http://schemas.openxmlformats.org/officeDocument/2006/relationships/slideLayout" Target="../slideLayouts/slideLayout2.xml"/><Relationship Id="rId6" Type="http://schemas.openxmlformats.org/officeDocument/2006/relationships/image" Target="../media/image451.svg"/><Relationship Id="rId5" Type="http://schemas.openxmlformats.org/officeDocument/2006/relationships/image" Target="../media/image236.svg"/><Relationship Id="rId10" Type="http://schemas.openxmlformats.org/officeDocument/2006/relationships/image" Target="../media/image454.svg"/><Relationship Id="rId4" Type="http://schemas.openxmlformats.org/officeDocument/2006/relationships/image" Target="../media/image450.png"/><Relationship Id="rId9" Type="http://schemas.openxmlformats.org/officeDocument/2006/relationships/image" Target="../media/image38.svg"/></Relationships>
</file>

<file path=ppt/slides/_rels/slide155.xml.rels><?xml version="1.0" encoding="UTF-8" standalone="yes"?>
<Relationships xmlns="http://schemas.openxmlformats.org/package/2006/relationships"><Relationship Id="rId8" Type="http://schemas.openxmlformats.org/officeDocument/2006/relationships/image" Target="../media/image459.svg"/><Relationship Id="rId3" Type="http://schemas.openxmlformats.org/officeDocument/2006/relationships/image" Target="../media/image169.svg"/><Relationship Id="rId7" Type="http://schemas.openxmlformats.org/officeDocument/2006/relationships/image" Target="../media/image458.svg"/><Relationship Id="rId2" Type="http://schemas.openxmlformats.org/officeDocument/2006/relationships/notesSlide" Target="../notesSlides/notesSlide155.xml"/><Relationship Id="rId1" Type="http://schemas.openxmlformats.org/officeDocument/2006/relationships/slideLayout" Target="../slideLayouts/slideLayout2.xml"/><Relationship Id="rId6" Type="http://schemas.openxmlformats.org/officeDocument/2006/relationships/image" Target="../media/image457.svg"/><Relationship Id="rId5" Type="http://schemas.openxmlformats.org/officeDocument/2006/relationships/image" Target="../media/image456.svg"/><Relationship Id="rId4" Type="http://schemas.openxmlformats.org/officeDocument/2006/relationships/image" Target="../media/image455.svg"/><Relationship Id="rId9" Type="http://schemas.openxmlformats.org/officeDocument/2006/relationships/image" Target="../media/image460.svg"/></Relationships>
</file>

<file path=ppt/slides/_rels/slide156.xml.rels><?xml version="1.0" encoding="UTF-8" standalone="yes"?>
<Relationships xmlns="http://schemas.openxmlformats.org/package/2006/relationships"><Relationship Id="rId3" Type="http://schemas.openxmlformats.org/officeDocument/2006/relationships/image" Target="../media/image461.svg"/><Relationship Id="rId2" Type="http://schemas.openxmlformats.org/officeDocument/2006/relationships/notesSlide" Target="../notesSlides/notesSlide156.xml"/><Relationship Id="rId1" Type="http://schemas.openxmlformats.org/officeDocument/2006/relationships/slideLayout" Target="../slideLayouts/slideLayout2.xml"/><Relationship Id="rId6" Type="http://schemas.openxmlformats.org/officeDocument/2006/relationships/image" Target="../media/image464.svg"/><Relationship Id="rId5" Type="http://schemas.openxmlformats.org/officeDocument/2006/relationships/image" Target="../media/image463.svg"/><Relationship Id="rId4" Type="http://schemas.openxmlformats.org/officeDocument/2006/relationships/image" Target="../media/image462.svg"/></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465.svg"/><Relationship Id="rId2" Type="http://schemas.openxmlformats.org/officeDocument/2006/relationships/notesSlide" Target="../notesSlides/notesSlide159.xml"/><Relationship Id="rId1" Type="http://schemas.openxmlformats.org/officeDocument/2006/relationships/slideLayout" Target="../slideLayouts/slideLayout2.xml"/><Relationship Id="rId4" Type="http://schemas.openxmlformats.org/officeDocument/2006/relationships/image" Target="../media/image466.svg"/></Relationships>
</file>

<file path=ppt/slides/_rels/slide160.xml.rels><?xml version="1.0" encoding="UTF-8" standalone="yes"?>
<Relationships xmlns="http://schemas.openxmlformats.org/package/2006/relationships"><Relationship Id="rId8" Type="http://schemas.openxmlformats.org/officeDocument/2006/relationships/image" Target="../media/image471.svg"/><Relationship Id="rId3" Type="http://schemas.openxmlformats.org/officeDocument/2006/relationships/image" Target="../media/image353.svg"/><Relationship Id="rId7" Type="http://schemas.openxmlformats.org/officeDocument/2006/relationships/image" Target="../media/image470.svg"/><Relationship Id="rId2" Type="http://schemas.openxmlformats.org/officeDocument/2006/relationships/notesSlide" Target="../notesSlides/notesSlide160.xml"/><Relationship Id="rId1" Type="http://schemas.openxmlformats.org/officeDocument/2006/relationships/slideLayout" Target="../slideLayouts/slideLayout2.xml"/><Relationship Id="rId6" Type="http://schemas.openxmlformats.org/officeDocument/2006/relationships/image" Target="../media/image469.svg"/><Relationship Id="rId5" Type="http://schemas.openxmlformats.org/officeDocument/2006/relationships/image" Target="../media/image468.svg"/><Relationship Id="rId4" Type="http://schemas.openxmlformats.org/officeDocument/2006/relationships/image" Target="../media/image467.svg"/></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3.xml"/><Relationship Id="rId1" Type="http://schemas.openxmlformats.org/officeDocument/2006/relationships/slideLayout" Target="../slideLayouts/slideLayout2.xml"/><Relationship Id="rId4" Type="http://schemas.openxmlformats.org/officeDocument/2006/relationships/image" Target="../media/image472.png"/></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5.xml"/><Relationship Id="rId1" Type="http://schemas.openxmlformats.org/officeDocument/2006/relationships/slideLayout" Target="../slideLayouts/slideLayout2.xml"/><Relationship Id="rId4" Type="http://schemas.openxmlformats.org/officeDocument/2006/relationships/image" Target="../media/image473.png"/></Relationships>
</file>

<file path=ppt/slides/_rels/slide166.xml.rels><?xml version="1.0" encoding="UTF-8" standalone="yes"?>
<Relationships xmlns="http://schemas.openxmlformats.org/package/2006/relationships"><Relationship Id="rId3" Type="http://schemas.openxmlformats.org/officeDocument/2006/relationships/image" Target="../media/image474.svg"/><Relationship Id="rId2" Type="http://schemas.openxmlformats.org/officeDocument/2006/relationships/notesSlide" Target="../notesSlides/notesSlide166.xml"/><Relationship Id="rId1" Type="http://schemas.openxmlformats.org/officeDocument/2006/relationships/slideLayout" Target="../slideLayouts/slideLayout2.xml"/><Relationship Id="rId6" Type="http://schemas.openxmlformats.org/officeDocument/2006/relationships/image" Target="../media/image477.svg"/><Relationship Id="rId5" Type="http://schemas.openxmlformats.org/officeDocument/2006/relationships/image" Target="../media/image476.svg"/><Relationship Id="rId4" Type="http://schemas.openxmlformats.org/officeDocument/2006/relationships/image" Target="../media/image475.svg"/></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478.svg"/><Relationship Id="rId2" Type="http://schemas.openxmlformats.org/officeDocument/2006/relationships/notesSlide" Target="../notesSlides/notesSlide168.xml"/><Relationship Id="rId1" Type="http://schemas.openxmlformats.org/officeDocument/2006/relationships/slideLayout" Target="../slideLayouts/slideLayout2.xml"/><Relationship Id="rId6" Type="http://schemas.openxmlformats.org/officeDocument/2006/relationships/image" Target="../media/image481.svg"/><Relationship Id="rId5" Type="http://schemas.openxmlformats.org/officeDocument/2006/relationships/image" Target="../media/image480.svg"/><Relationship Id="rId4" Type="http://schemas.openxmlformats.org/officeDocument/2006/relationships/image" Target="../media/image479.svg"/></Relationships>
</file>

<file path=ppt/slides/_rels/slide1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9.xml"/><Relationship Id="rId1" Type="http://schemas.openxmlformats.org/officeDocument/2006/relationships/slideLayout" Target="../slideLayouts/slideLayout2.xml"/><Relationship Id="rId4" Type="http://schemas.openxmlformats.org/officeDocument/2006/relationships/image" Target="../media/image482.png"/></Relationships>
</file>

<file path=ppt/slides/_rels/slide1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0.xml"/><Relationship Id="rId1" Type="http://schemas.openxmlformats.org/officeDocument/2006/relationships/slideLayout" Target="../slideLayouts/slideLayout2.xml"/><Relationship Id="rId4" Type="http://schemas.openxmlformats.org/officeDocument/2006/relationships/image" Target="../media/image48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263816" y="1841500"/>
            <a:ext cx="3174921" cy="3175000"/>
          </a:xfrm>
          <a:prstGeom prst="rect">
            <a:avLst/>
          </a:prstGeom>
        </p:spPr>
      </p:pic>
      <p:sp>
        <p:nvSpPr>
          <p:cNvPr id="4" name="Text 0"/>
          <p:cNvSpPr/>
          <p:nvPr/>
        </p:nvSpPr>
        <p:spPr>
          <a:xfrm>
            <a:off x="4594209" y="1737816"/>
            <a:ext cx="6965577" cy="451247"/>
          </a:xfrm>
          <a:prstGeom prst="rect">
            <a:avLst/>
          </a:prstGeom>
          <a:noFill/>
          <a:ln/>
        </p:spPr>
        <p:txBody>
          <a:bodyPr wrap="none" lIns="0" tIns="0" rIns="0" bIns="0" rtlCol="0" anchor="t"/>
          <a:lstStyle/>
          <a:p>
            <a:pPr marL="0" indent="0" algn="r" rtl="1">
              <a:lnSpc>
                <a:spcPct val="133000"/>
              </a:lnSpc>
              <a:buNone/>
            </a:pPr>
            <a:r>
              <a:rPr lang="ar-SA" altLang="en-US" sz="2200" dirty="0">
                <a:solidFill>
                  <a:srgbClr val="384653"/>
                </a:solidFill>
                <a:latin typeface="WinSoft Pro Medium" pitchFamily="34" charset="0"/>
                <a:ea typeface="WinSoft Pro Medium" pitchFamily="34" charset="-122"/>
                <a:cs typeface="WinSoft Pro Medium" pitchFamily="34" charset="-120"/>
              </a:rPr>
              <a:t>دليل المتدرّب — وحدة التعلّم</a:t>
            </a:r>
            <a:r>
              <a:rPr lang="en-US" altLang="en-US" sz="2200" dirty="0">
                <a:solidFill>
                  <a:srgbClr val="384653"/>
                </a:solidFill>
                <a:latin typeface="Myriad Headline" panose="020B0500000000000000" pitchFamily="34" charset="0"/>
                <a:ea typeface="WinSoft Pro Medium" pitchFamily="34" charset="-122"/>
                <a:cs typeface="WinSoft Pro Medium" pitchFamily="34" charset="-120"/>
              </a:rPr>
              <a:t> U.6.2 </a:t>
            </a:r>
            <a:endParaRPr lang="ar-SA" sz="2200" dirty="0"/>
          </a:p>
        </p:txBody>
      </p:sp>
      <p:sp>
        <p:nvSpPr>
          <p:cNvPr id="5" name="Text 1"/>
          <p:cNvSpPr/>
          <p:nvPr/>
        </p:nvSpPr>
        <p:spPr>
          <a:xfrm>
            <a:off x="5203794" y="2414687"/>
            <a:ext cx="6355993" cy="2227064"/>
          </a:xfrm>
          <a:prstGeom prst="rect">
            <a:avLst/>
          </a:prstGeom>
          <a:noFill/>
          <a:ln/>
        </p:spPr>
        <p:txBody>
          <a:bodyPr wrap="square" lIns="0" tIns="0" rIns="0" bIns="0" rtlCol="0" anchor="t">
            <a:normAutofit/>
          </a:bodyPr>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تيسير البرامج التعلّمية في التعليم والتدريب التقني والمهني</a:t>
            </a:r>
            <a:endParaRPr lang="ar-SA" sz="4650" dirty="0"/>
          </a:p>
        </p:txBody>
      </p:sp>
      <p:sp>
        <p:nvSpPr>
          <p:cNvPr id="6" name="Shape 2"/>
          <p:cNvSpPr/>
          <p:nvPr/>
        </p:nvSpPr>
        <p:spPr>
          <a:xfrm>
            <a:off x="9437551" y="4980285"/>
            <a:ext cx="2122236" cy="342999"/>
          </a:xfrm>
          <a:prstGeom prst="roundRect">
            <a:avLst>
              <a:gd name="adj" fmla="val 49999"/>
            </a:avLst>
          </a:prstGeom>
          <a:solidFill>
            <a:srgbClr val="D4E9F7"/>
          </a:solidFill>
          <a:ln/>
        </p:spPr>
      </p:sp>
      <p:sp>
        <p:nvSpPr>
          <p:cNvPr id="7" name="Text 3"/>
          <p:cNvSpPr/>
          <p:nvPr/>
        </p:nvSpPr>
        <p:spPr>
          <a:xfrm>
            <a:off x="8963297" y="5047952"/>
            <a:ext cx="2461159"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المجمّع التدريبي: تقديم التدريب</a:t>
            </a:r>
            <a:endParaRPr lang="ar-SA"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497509"/>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مقدمة</a:t>
            </a:r>
            <a:endParaRPr lang="ar-SA" sz="4650" dirty="0"/>
          </a:p>
        </p:txBody>
      </p:sp>
      <p:sp>
        <p:nvSpPr>
          <p:cNvPr id="5" name="Text 1"/>
          <p:cNvSpPr/>
          <p:nvPr/>
        </p:nvSpPr>
        <p:spPr>
          <a:xfrm>
            <a:off x="631908" y="2578398"/>
            <a:ext cx="6355993" cy="2781995"/>
          </a:xfrm>
          <a:prstGeom prst="rect">
            <a:avLst/>
          </a:prstGeom>
          <a:noFill/>
          <a:ln/>
        </p:spPr>
        <p:txBody>
          <a:bodyPr wrap="square" lIns="0" tIns="0" rIns="0" bIns="0" rtlCol="0" anchor="t">
            <a:noAutofit/>
          </a:bodyPr>
          <a:lstStyle/>
          <a:p>
            <a:pPr marL="0" indent="0" algn="justLow" rtl="1">
              <a:lnSpc>
                <a:spcPct val="133000"/>
              </a:lnSpc>
              <a:spcAft>
                <a:spcPts val="1950"/>
              </a:spcAft>
              <a:buNone/>
            </a:pPr>
            <a:r>
              <a:rPr lang="ar-SA" altLang="en-US" sz="2800" dirty="0">
                <a:solidFill>
                  <a:srgbClr val="384653"/>
                </a:solidFill>
                <a:latin typeface="WinSoft Pro Medium" pitchFamily="34" charset="0"/>
                <a:ea typeface="WinSoft Pro Medium" pitchFamily="34" charset="-122"/>
                <a:cs typeface="WinSoft Pro Medium" pitchFamily="34" charset="-120"/>
              </a:rPr>
              <a:t>يتستند هذه الوحدة إلى مبادئ التعليم المبني على الكفايات، وتعتمد استراتيجيات التعلم النشط والتشاركي والتطبيقات العملية ودراسات الحالة، بما يسهم في تعزيز مشاركة المتدربين وتحقيق تعلم ذي معنى ومستدام.</a:t>
            </a:r>
            <a:endParaRPr lang="ar-SA"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1374973"/>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المجالات الأربعة للوحدة</a:t>
            </a:r>
            <a:endParaRPr lang="ar-SA" sz="4650" dirty="0"/>
          </a:p>
        </p:txBody>
      </p:sp>
      <p:sp>
        <p:nvSpPr>
          <p:cNvPr id="3" name="Shape 1"/>
          <p:cNvSpPr/>
          <p:nvPr/>
        </p:nvSpPr>
        <p:spPr>
          <a:xfrm>
            <a:off x="6208656" y="2568674"/>
            <a:ext cx="5351130" cy="1344315"/>
          </a:xfrm>
          <a:prstGeom prst="roundRect">
            <a:avLst>
              <a:gd name="adj" fmla="val 25182"/>
            </a:avLst>
          </a:prstGeom>
          <a:solidFill>
            <a:srgbClr val="00AEEF"/>
          </a:solidFill>
          <a:ln w="12700">
            <a:solidFill>
              <a:srgbClr val="0094D5"/>
            </a:solidFill>
            <a:prstDash val="solid"/>
          </a:ln>
        </p:spPr>
      </p:sp>
      <p:sp>
        <p:nvSpPr>
          <p:cNvPr id="4" name="Text 2"/>
          <p:cNvSpPr/>
          <p:nvPr/>
        </p:nvSpPr>
        <p:spPr>
          <a:xfrm>
            <a:off x="6446974" y="2806998"/>
            <a:ext cx="487449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تصميم أماكن التدريب</a:t>
            </a:r>
            <a:endParaRPr lang="ar-SA" sz="2800" b="1" dirty="0">
              <a:solidFill>
                <a:schemeClr val="bg1"/>
              </a:solidFill>
            </a:endParaRPr>
          </a:p>
        </p:txBody>
      </p:sp>
      <p:sp>
        <p:nvSpPr>
          <p:cNvPr id="5" name="Text 3"/>
          <p:cNvSpPr/>
          <p:nvPr/>
        </p:nvSpPr>
        <p:spPr>
          <a:xfrm>
            <a:off x="6446974" y="3313509"/>
            <a:ext cx="4874495"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تخطيط الورش ومحطات العمل وفق معايير السلامة والكفاءة.</a:t>
            </a:r>
            <a:endParaRPr lang="ar-SA" sz="2000" dirty="0">
              <a:solidFill>
                <a:schemeClr val="bg1"/>
              </a:solidFill>
            </a:endParaRPr>
          </a:p>
        </p:txBody>
      </p:sp>
      <p:sp>
        <p:nvSpPr>
          <p:cNvPr id="6" name="Shape 4"/>
          <p:cNvSpPr/>
          <p:nvPr/>
        </p:nvSpPr>
        <p:spPr>
          <a:xfrm>
            <a:off x="631908" y="2568674"/>
            <a:ext cx="5351130" cy="1344315"/>
          </a:xfrm>
          <a:prstGeom prst="roundRect">
            <a:avLst>
              <a:gd name="adj" fmla="val 25182"/>
            </a:avLst>
          </a:prstGeom>
          <a:solidFill>
            <a:srgbClr val="00AEEF"/>
          </a:solidFill>
          <a:ln w="12700">
            <a:solidFill>
              <a:srgbClr val="0094D5"/>
            </a:solidFill>
            <a:prstDash val="solid"/>
          </a:ln>
        </p:spPr>
      </p:sp>
      <p:sp>
        <p:nvSpPr>
          <p:cNvPr id="7" name="Text 5"/>
          <p:cNvSpPr/>
          <p:nvPr/>
        </p:nvSpPr>
        <p:spPr>
          <a:xfrm>
            <a:off x="870226" y="2806998"/>
            <a:ext cx="487449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تجهيز المعدات والتسهيلات</a:t>
            </a:r>
            <a:endParaRPr lang="ar-SA" sz="2800" b="1" dirty="0">
              <a:solidFill>
                <a:schemeClr val="bg1"/>
              </a:solidFill>
            </a:endParaRPr>
          </a:p>
        </p:txBody>
      </p:sp>
      <p:sp>
        <p:nvSpPr>
          <p:cNvPr id="8" name="Text 6"/>
          <p:cNvSpPr/>
          <p:nvPr/>
        </p:nvSpPr>
        <p:spPr>
          <a:xfrm>
            <a:off x="870226" y="3313509"/>
            <a:ext cx="4874495"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تحديد وتجهيز الموارد اللازمة لتنفيذ التدريب بفاعلية.</a:t>
            </a:r>
            <a:endParaRPr lang="ar-SA" sz="2000" dirty="0">
              <a:solidFill>
                <a:schemeClr val="bg1"/>
              </a:solidFill>
            </a:endParaRPr>
          </a:p>
        </p:txBody>
      </p:sp>
      <p:sp>
        <p:nvSpPr>
          <p:cNvPr id="9" name="Shape 7"/>
          <p:cNvSpPr/>
          <p:nvPr/>
        </p:nvSpPr>
        <p:spPr>
          <a:xfrm>
            <a:off x="6208656" y="4138612"/>
            <a:ext cx="5351130" cy="1344315"/>
          </a:xfrm>
          <a:prstGeom prst="roundRect">
            <a:avLst>
              <a:gd name="adj" fmla="val 25182"/>
            </a:avLst>
          </a:prstGeom>
          <a:solidFill>
            <a:srgbClr val="00AEEF"/>
          </a:solidFill>
          <a:ln w="12700">
            <a:solidFill>
              <a:srgbClr val="0094D5"/>
            </a:solidFill>
            <a:prstDash val="solid"/>
          </a:ln>
        </p:spPr>
      </p:sp>
      <p:sp>
        <p:nvSpPr>
          <p:cNvPr id="10" name="Text 8"/>
          <p:cNvSpPr/>
          <p:nvPr/>
        </p:nvSpPr>
        <p:spPr>
          <a:xfrm>
            <a:off x="6446974" y="4376936"/>
            <a:ext cx="487449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إدارة السجلات الإدارية</a:t>
            </a:r>
            <a:endParaRPr lang="ar-SA" sz="2800" b="1" dirty="0">
              <a:solidFill>
                <a:schemeClr val="bg1"/>
              </a:solidFill>
            </a:endParaRPr>
          </a:p>
        </p:txBody>
      </p:sp>
      <p:sp>
        <p:nvSpPr>
          <p:cNvPr id="11" name="Text 9"/>
          <p:cNvSpPr/>
          <p:nvPr/>
        </p:nvSpPr>
        <p:spPr>
          <a:xfrm>
            <a:off x="6446974" y="4883448"/>
            <a:ext cx="4874495"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توثيق الحضور والتقييمات والموارد وفق الإجراءات المعتمدة.</a:t>
            </a:r>
            <a:endParaRPr lang="ar-SA" sz="2000" dirty="0">
              <a:solidFill>
                <a:schemeClr val="bg1"/>
              </a:solidFill>
            </a:endParaRPr>
          </a:p>
        </p:txBody>
      </p:sp>
      <p:sp>
        <p:nvSpPr>
          <p:cNvPr id="12" name="Shape 10"/>
          <p:cNvSpPr/>
          <p:nvPr/>
        </p:nvSpPr>
        <p:spPr>
          <a:xfrm>
            <a:off x="631908" y="4138612"/>
            <a:ext cx="5351130" cy="1344315"/>
          </a:xfrm>
          <a:prstGeom prst="roundRect">
            <a:avLst>
              <a:gd name="adj" fmla="val 25182"/>
            </a:avLst>
          </a:prstGeom>
          <a:solidFill>
            <a:srgbClr val="00AEEF"/>
          </a:solidFill>
          <a:ln w="12700">
            <a:solidFill>
              <a:srgbClr val="0094D5"/>
            </a:solidFill>
            <a:prstDash val="solid"/>
          </a:ln>
        </p:spPr>
      </p:sp>
      <p:sp>
        <p:nvSpPr>
          <p:cNvPr id="13" name="Text 11"/>
          <p:cNvSpPr/>
          <p:nvPr/>
        </p:nvSpPr>
        <p:spPr>
          <a:xfrm>
            <a:off x="870226" y="4376936"/>
            <a:ext cx="487449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إدارة التعلم</a:t>
            </a:r>
            <a:endParaRPr lang="ar-SA" sz="2800" b="1" dirty="0">
              <a:solidFill>
                <a:schemeClr val="bg1"/>
              </a:solidFill>
            </a:endParaRPr>
          </a:p>
        </p:txBody>
      </p:sp>
      <p:sp>
        <p:nvSpPr>
          <p:cNvPr id="14" name="Text 12"/>
          <p:cNvSpPr/>
          <p:nvPr/>
        </p:nvSpPr>
        <p:spPr>
          <a:xfrm>
            <a:off x="870226" y="4883448"/>
            <a:ext cx="4874495"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تنظيم بيئة التعلم وتحفيز المتدربين وإدارة الصفوف والورش.</a:t>
            </a:r>
            <a:endParaRPr lang="ar-SA" sz="20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31908" y="1027807"/>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نواتج الأداء التمكينية</a:t>
            </a:r>
            <a:endParaRPr lang="ar-SA" sz="4650" dirty="0"/>
          </a:p>
        </p:txBody>
      </p:sp>
      <p:sp>
        <p:nvSpPr>
          <p:cNvPr id="3" name="Shape 1"/>
          <p:cNvSpPr/>
          <p:nvPr/>
        </p:nvSpPr>
        <p:spPr>
          <a:xfrm>
            <a:off x="11051998" y="2221508"/>
            <a:ext cx="507789" cy="507802"/>
          </a:xfrm>
          <a:prstGeom prst="ellipse">
            <a:avLst/>
          </a:prstGeom>
          <a:solidFill>
            <a:srgbClr val="00AEEF"/>
          </a:solidFill>
          <a:ln w="12700">
            <a:solidFill>
              <a:srgbClr val="0094D5"/>
            </a:solidFill>
            <a:prstDash val="solid"/>
          </a:ln>
        </p:spPr>
      </p:sp>
      <p:sp>
        <p:nvSpPr>
          <p:cNvPr id="5" name="Text 3"/>
          <p:cNvSpPr/>
          <p:nvPr/>
        </p:nvSpPr>
        <p:spPr>
          <a:xfrm>
            <a:off x="6236933" y="2298998"/>
            <a:ext cx="4589447"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تصميم أماكن التدريب ومخططات الورش التدريبية.</a:t>
            </a:r>
            <a:endParaRPr lang="ar-SA" sz="2300" dirty="0"/>
          </a:p>
        </p:txBody>
      </p:sp>
      <p:sp>
        <p:nvSpPr>
          <p:cNvPr id="6" name="Shape 4"/>
          <p:cNvSpPr/>
          <p:nvPr/>
        </p:nvSpPr>
        <p:spPr>
          <a:xfrm>
            <a:off x="5447072" y="2221508"/>
            <a:ext cx="507789" cy="507802"/>
          </a:xfrm>
          <a:prstGeom prst="ellipse">
            <a:avLst/>
          </a:prstGeom>
          <a:solidFill>
            <a:srgbClr val="00AEEF"/>
          </a:solidFill>
          <a:ln w="12700">
            <a:solidFill>
              <a:srgbClr val="0094D5"/>
            </a:solidFill>
            <a:prstDash val="solid"/>
          </a:ln>
        </p:spPr>
      </p:sp>
      <p:sp>
        <p:nvSpPr>
          <p:cNvPr id="8" name="Text 6"/>
          <p:cNvSpPr/>
          <p:nvPr/>
        </p:nvSpPr>
        <p:spPr>
          <a:xfrm>
            <a:off x="631908" y="2298998"/>
            <a:ext cx="4589546"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تحديد وتجهيز المعدات والتسهيلات اللازمة للتدريب.</a:t>
            </a:r>
            <a:endParaRPr lang="ar-SA" sz="2300" dirty="0"/>
          </a:p>
        </p:txBody>
      </p:sp>
      <p:sp>
        <p:nvSpPr>
          <p:cNvPr id="9" name="Shape 7"/>
          <p:cNvSpPr/>
          <p:nvPr/>
        </p:nvSpPr>
        <p:spPr>
          <a:xfrm>
            <a:off x="11051998" y="3492698"/>
            <a:ext cx="507789" cy="507802"/>
          </a:xfrm>
          <a:prstGeom prst="ellipse">
            <a:avLst/>
          </a:prstGeom>
          <a:solidFill>
            <a:srgbClr val="00AEEF"/>
          </a:solidFill>
          <a:ln w="12700">
            <a:solidFill>
              <a:srgbClr val="0094D5"/>
            </a:solidFill>
            <a:prstDash val="solid"/>
          </a:ln>
        </p:spPr>
      </p:sp>
      <p:sp>
        <p:nvSpPr>
          <p:cNvPr id="11" name="Text 9"/>
          <p:cNvSpPr/>
          <p:nvPr/>
        </p:nvSpPr>
        <p:spPr>
          <a:xfrm>
            <a:off x="6236933" y="3570188"/>
            <a:ext cx="4589447"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حفظ سجلات الدرجات والحضور والقضايا الإدارية المرتبطة بالتدريب.</a:t>
            </a:r>
            <a:endParaRPr lang="ar-SA" sz="2300" dirty="0"/>
          </a:p>
        </p:txBody>
      </p:sp>
      <p:sp>
        <p:nvSpPr>
          <p:cNvPr id="12" name="Shape 10"/>
          <p:cNvSpPr/>
          <p:nvPr/>
        </p:nvSpPr>
        <p:spPr>
          <a:xfrm>
            <a:off x="5447072" y="3492698"/>
            <a:ext cx="507789" cy="507802"/>
          </a:xfrm>
          <a:prstGeom prst="ellipse">
            <a:avLst/>
          </a:prstGeom>
          <a:solidFill>
            <a:srgbClr val="00AEEF"/>
          </a:solidFill>
          <a:ln w="12700">
            <a:solidFill>
              <a:srgbClr val="0094D5"/>
            </a:solidFill>
            <a:prstDash val="solid"/>
          </a:ln>
        </p:spPr>
      </p:sp>
      <p:sp>
        <p:nvSpPr>
          <p:cNvPr id="14" name="Text 12"/>
          <p:cNvSpPr/>
          <p:nvPr/>
        </p:nvSpPr>
        <p:spPr>
          <a:xfrm>
            <a:off x="631908" y="3570188"/>
            <a:ext cx="4589546"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إدارة التعلم داخل القاعات والورش التدريبية.</a:t>
            </a:r>
            <a:endParaRPr lang="ar-SA" sz="2300" dirty="0"/>
          </a:p>
        </p:txBody>
      </p:sp>
      <p:sp>
        <p:nvSpPr>
          <p:cNvPr id="15" name="Shape 13"/>
          <p:cNvSpPr/>
          <p:nvPr/>
        </p:nvSpPr>
        <p:spPr>
          <a:xfrm>
            <a:off x="631908" y="4566444"/>
            <a:ext cx="10927878" cy="1263749"/>
          </a:xfrm>
          <a:prstGeom prst="roundRect">
            <a:avLst>
              <a:gd name="adj" fmla="val 26787"/>
            </a:avLst>
          </a:prstGeom>
          <a:solidFill>
            <a:srgbClr val="D4E9F7"/>
          </a:solidFill>
          <a:ln/>
        </p:spPr>
      </p:sp>
      <p:pic>
        <p:nvPicPr>
          <p:cNvPr id="16" name="Image 0" descr="preencoded.png"/>
          <p:cNvPicPr>
            <a:picLocks noChangeAspect="1"/>
          </p:cNvPicPr>
          <p:nvPr/>
        </p:nvPicPr>
        <p:blipFill>
          <a:blip r:embed="rId3"/>
          <a:stretch>
            <a:fillRect/>
          </a:stretch>
        </p:blipFill>
        <p:spPr>
          <a:xfrm>
            <a:off x="10906091" y="5009765"/>
            <a:ext cx="653695" cy="522876"/>
          </a:xfrm>
          <a:prstGeom prst="rect">
            <a:avLst/>
          </a:prstGeom>
        </p:spPr>
      </p:pic>
      <p:sp>
        <p:nvSpPr>
          <p:cNvPr id="17" name="Text 14"/>
          <p:cNvSpPr/>
          <p:nvPr/>
        </p:nvSpPr>
        <p:spPr>
          <a:xfrm>
            <a:off x="791474" y="4839895"/>
            <a:ext cx="9968953" cy="722313"/>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يهدف الدليل إلى مساعدة المدربين والمتدربين على تطبيق الممارسات المهنية الفعالة التي تضمن جودة العملية التدريبية وتحقيق بيئة تعلم آمنة ومنظمة ومحفزة.</a:t>
            </a:r>
            <a:endParaRPr lang="ar-SA"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1908" y="866068"/>
            <a:ext cx="10844475" cy="788877"/>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4650" dirty="0">
                <a:solidFill>
                  <a:srgbClr val="2E3C4E"/>
                </a:solidFill>
                <a:latin typeface="Myriad Headline" panose="020B0500000000000000" pitchFamily="34" charset="0"/>
                <a:ea typeface="GE SS Two Light" pitchFamily="34" charset="-122"/>
                <a:cs typeface="GE SS Two Light" pitchFamily="34" charset="-120"/>
              </a:rPr>
              <a:t>PDP</a:t>
            </a:r>
            <a:r>
              <a:rPr lang="ar-SA" altLang="en-US" sz="4650" dirty="0">
                <a:solidFill>
                  <a:srgbClr val="2E3C4E"/>
                </a:solidFill>
                <a:latin typeface="GE SS Two Light" pitchFamily="34" charset="0"/>
                <a:ea typeface="GE SS Two Light" pitchFamily="34" charset="-122"/>
                <a:cs typeface="GE SS Two Light" pitchFamily="34" charset="-120"/>
              </a:rPr>
              <a:t>)</a:t>
            </a:r>
            <a:endParaRPr lang="ar-SA" sz="4650" dirty="0"/>
          </a:p>
        </p:txBody>
      </p:sp>
      <p:sp>
        <p:nvSpPr>
          <p:cNvPr id="3" name="Text 1"/>
          <p:cNvSpPr/>
          <p:nvPr/>
        </p:nvSpPr>
        <p:spPr>
          <a:xfrm>
            <a:off x="631908" y="2311866"/>
            <a:ext cx="5188614"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هيكل البرنامج</a:t>
            </a:r>
            <a:endParaRPr lang="ar-SA" sz="2800" b="1" dirty="0"/>
          </a:p>
        </p:txBody>
      </p:sp>
      <p:sp>
        <p:nvSpPr>
          <p:cNvPr id="4" name="Text 2"/>
          <p:cNvSpPr/>
          <p:nvPr/>
        </p:nvSpPr>
        <p:spPr>
          <a:xfrm>
            <a:off x="631908" y="2908666"/>
            <a:ext cx="5188614" cy="3085992"/>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500" dirty="0">
                <a:solidFill>
                  <a:srgbClr val="384653"/>
                </a:solidFill>
                <a:latin typeface="WinSoft Pro Medium" pitchFamily="34" charset="0"/>
                <a:ea typeface="WinSoft Pro Medium" pitchFamily="34" charset="-122"/>
                <a:cs typeface="WinSoft Pro Medium" pitchFamily="34" charset="-120"/>
              </a:rPr>
              <a:t>33 وحدة تعلمية موزعة على 10 مجمّعات تدريبية رئيسية.</a:t>
            </a:r>
            <a:endParaRPr lang="ar-SA" sz="2500" dirty="0"/>
          </a:p>
          <a:p>
            <a:pPr marL="355600" indent="-355600" algn="r" rtl="1">
              <a:lnSpc>
                <a:spcPct val="133000"/>
              </a:lnSpc>
              <a:buSzPct val="100000"/>
              <a:buChar char="•"/>
            </a:pPr>
            <a:r>
              <a:rPr lang="ar-SA" altLang="en-US" sz="2500" dirty="0">
                <a:solidFill>
                  <a:srgbClr val="384653"/>
                </a:solidFill>
                <a:latin typeface="WinSoft Pro Medium" pitchFamily="34" charset="0"/>
                <a:ea typeface="WinSoft Pro Medium" pitchFamily="34" charset="-122"/>
                <a:cs typeface="WinSoft Pro Medium" pitchFamily="34" charset="-120"/>
              </a:rPr>
              <a:t>مدة كل وحدة: 25 ساعة تدريبية.</a:t>
            </a:r>
            <a:endParaRPr lang="ar-SA" sz="2500" dirty="0"/>
          </a:p>
          <a:p>
            <a:pPr marL="355600" indent="-355600" algn="r" rtl="1">
              <a:lnSpc>
                <a:spcPct val="133000"/>
              </a:lnSpc>
              <a:buSzPct val="100000"/>
              <a:buChar char="•"/>
            </a:pPr>
            <a:r>
              <a:rPr lang="ar-SA" altLang="en-US" sz="2500" dirty="0">
                <a:solidFill>
                  <a:srgbClr val="384653"/>
                </a:solidFill>
                <a:latin typeface="WinSoft Pro Medium" pitchFamily="34" charset="0"/>
                <a:ea typeface="WinSoft Pro Medium" pitchFamily="34" charset="-122"/>
                <a:cs typeface="WinSoft Pro Medium" pitchFamily="34" charset="-120"/>
              </a:rPr>
              <a:t>تُقدَّم عبر التعلم الذاتي أو الميسّر أو الوجاهي.</a:t>
            </a:r>
            <a:endParaRPr lang="ar-SA" sz="2500" dirty="0"/>
          </a:p>
          <a:p>
            <a:pPr marL="355600" indent="-355600" algn="r" rtl="1">
              <a:lnSpc>
                <a:spcPct val="133000"/>
              </a:lnSpc>
              <a:buSzPct val="100000"/>
              <a:buChar char="•"/>
            </a:pPr>
            <a:r>
              <a:rPr lang="ar-SA" altLang="en-US" sz="2500" dirty="0">
                <a:solidFill>
                  <a:srgbClr val="384653"/>
                </a:solidFill>
                <a:latin typeface="WinSoft Pro Medium" pitchFamily="34" charset="0"/>
                <a:ea typeface="WinSoft Pro Medium" pitchFamily="34" charset="-122"/>
                <a:cs typeface="WinSoft Pro Medium" pitchFamily="34" charset="-120"/>
              </a:rPr>
              <a:t>إكمال المتطلبات خلال 3 سنوات (قابلة للتمديد إلى 4 سنوات).</a:t>
            </a:r>
            <a:endParaRPr lang="ar-SA" sz="2500" dirty="0"/>
          </a:p>
        </p:txBody>
      </p:sp>
      <p:sp>
        <p:nvSpPr>
          <p:cNvPr id="5" name="Shape 3"/>
          <p:cNvSpPr/>
          <p:nvPr/>
        </p:nvSpPr>
        <p:spPr>
          <a:xfrm>
            <a:off x="6215006" y="2086242"/>
            <a:ext cx="5513646" cy="4014434"/>
          </a:xfrm>
          <a:prstGeom prst="roundRect">
            <a:avLst>
              <a:gd name="adj" fmla="val 20970"/>
            </a:avLst>
          </a:prstGeom>
          <a:solidFill>
            <a:srgbClr val="75BAE6"/>
          </a:solidFill>
          <a:ln/>
        </p:spPr>
      </p:sp>
      <p:sp>
        <p:nvSpPr>
          <p:cNvPr id="6" name="Text 4"/>
          <p:cNvSpPr/>
          <p:nvPr/>
        </p:nvSpPr>
        <p:spPr>
          <a:xfrm>
            <a:off x="6440624" y="2311866"/>
            <a:ext cx="5062411" cy="371177"/>
          </a:xfrm>
          <a:prstGeom prst="rect">
            <a:avLst/>
          </a:prstGeom>
          <a:noFill/>
          <a:ln/>
        </p:spPr>
        <p:txBody>
          <a:bodyPr wrap="none" lIns="0" tIns="0" rIns="0" bIns="0" rtlCol="0" anchor="t"/>
          <a:lstStyle/>
          <a:p>
            <a:pPr marL="0" indent="0" algn="ctr" rtl="1">
              <a:lnSpc>
                <a:spcPct val="104000"/>
              </a:lnSpc>
              <a:buNone/>
            </a:pPr>
            <a:r>
              <a:rPr lang="ar-SA" altLang="en-US" sz="3200" b="1" dirty="0">
                <a:solidFill>
                  <a:schemeClr val="bg1"/>
                </a:solidFill>
                <a:latin typeface="GE SS Two Light" pitchFamily="34" charset="0"/>
                <a:ea typeface="GE SS Two Light" pitchFamily="34" charset="-122"/>
                <a:cs typeface="GE SS Two Light" pitchFamily="34" charset="-120"/>
              </a:rPr>
              <a:t>نبذة عن البرنامج</a:t>
            </a:r>
            <a:endParaRPr lang="ar-SA" sz="3200" b="1" dirty="0">
              <a:solidFill>
                <a:schemeClr val="bg1"/>
              </a:solidFill>
            </a:endParaRPr>
          </a:p>
        </p:txBody>
      </p:sp>
      <p:sp>
        <p:nvSpPr>
          <p:cNvPr id="7" name="Text 5"/>
          <p:cNvSpPr/>
          <p:nvPr/>
        </p:nvSpPr>
        <p:spPr>
          <a:xfrm>
            <a:off x="6440624" y="2908666"/>
            <a:ext cx="5062411" cy="2741436"/>
          </a:xfrm>
          <a:prstGeom prst="rect">
            <a:avLst/>
          </a:prstGeom>
          <a:noFill/>
          <a:ln/>
        </p:spPr>
        <p:txBody>
          <a:bodyPr wrap="square" lIns="0" tIns="0" rIns="0" bIns="0" rtlCol="0" anchor="t">
            <a:noAutofit/>
          </a:bodyPr>
          <a:lstStyle/>
          <a:p>
            <a:pPr marL="0" indent="0" algn="justLow"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يهدف برنامج PDP لموظفي TVET في الأونروا إلى تحديث معارفهم ومهاراتهم ومواكبة التطورات في منظومة التعليم والتدريب ومتطلبات سوق العمل.</a:t>
            </a:r>
            <a:endParaRPr lang="ar-SA" sz="2800"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31908" y="828377"/>
            <a:ext cx="10927878"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4650" dirty="0"/>
          </a:p>
        </p:txBody>
      </p:sp>
      <p:sp>
        <p:nvSpPr>
          <p:cNvPr id="3" name="Shape 1"/>
          <p:cNvSpPr/>
          <p:nvPr/>
        </p:nvSpPr>
        <p:spPr>
          <a:xfrm>
            <a:off x="6208656" y="2022078"/>
            <a:ext cx="5351130" cy="4007545"/>
          </a:xfrm>
          <a:prstGeom prst="roundRect">
            <a:avLst>
              <a:gd name="adj" fmla="val 8447"/>
            </a:avLst>
          </a:prstGeom>
          <a:solidFill>
            <a:srgbClr val="00AEEF"/>
          </a:solidFill>
          <a:ln w="12700">
            <a:solidFill>
              <a:srgbClr val="00AEEF"/>
            </a:solidFill>
            <a:prstDash val="solid"/>
          </a:ln>
        </p:spPr>
      </p:sp>
      <p:sp>
        <p:nvSpPr>
          <p:cNvPr id="4" name="Shape 2"/>
          <p:cNvSpPr/>
          <p:nvPr/>
        </p:nvSpPr>
        <p:spPr>
          <a:xfrm>
            <a:off x="10644417" y="2260402"/>
            <a:ext cx="677052" cy="677069"/>
          </a:xfrm>
          <a:prstGeom prst="ellipse">
            <a:avLst/>
          </a:prstGeom>
          <a:solidFill>
            <a:srgbClr val="00AEEF"/>
          </a:solidFill>
          <a:ln/>
        </p:spPr>
        <p:txBody>
          <a:bodyPr/>
          <a:lstStyle/>
          <a:p>
            <a:endParaRPr lang="en-US"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14683" y="2330670"/>
            <a:ext cx="601039" cy="601055"/>
          </a:xfrm>
          <a:prstGeom prst="rect">
            <a:avLst/>
          </a:prstGeom>
        </p:spPr>
      </p:pic>
      <p:sp>
        <p:nvSpPr>
          <p:cNvPr id="6" name="Text 3"/>
          <p:cNvSpPr/>
          <p:nvPr/>
        </p:nvSpPr>
        <p:spPr>
          <a:xfrm>
            <a:off x="5845934" y="2380498"/>
            <a:ext cx="4868749" cy="370739"/>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قبل البدء بدراسة الوحدة</a:t>
            </a:r>
            <a:endParaRPr lang="ar-SA" sz="2800" dirty="0">
              <a:solidFill>
                <a:schemeClr val="bg1"/>
              </a:solidFill>
            </a:endParaRPr>
          </a:p>
        </p:txBody>
      </p:sp>
      <p:sp>
        <p:nvSpPr>
          <p:cNvPr id="7" name="Text 4"/>
          <p:cNvSpPr/>
          <p:nvPr/>
        </p:nvSpPr>
        <p:spPr>
          <a:xfrm>
            <a:off x="6446974" y="2883337"/>
            <a:ext cx="4868749" cy="2974123"/>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اطلع على أهداف الوحدة والنتاجات التمكينية المطلوبة.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اقرأ خطة الوحدة والأنشطة التدريبية المقررة.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حدد توقعاتك من الوحدة والمهارات التي ترغب في تطويرها.</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جهز الأدوات المطلوبة للأنشطة العملية.</a:t>
            </a:r>
            <a:endParaRPr lang="ar-SA" sz="2400" dirty="0">
              <a:solidFill>
                <a:schemeClr val="bg1"/>
              </a:solidFill>
            </a:endParaRPr>
          </a:p>
        </p:txBody>
      </p:sp>
      <p:sp>
        <p:nvSpPr>
          <p:cNvPr id="8" name="Shape 5"/>
          <p:cNvSpPr/>
          <p:nvPr/>
        </p:nvSpPr>
        <p:spPr>
          <a:xfrm>
            <a:off x="631908" y="2026802"/>
            <a:ext cx="5344822" cy="4002821"/>
          </a:xfrm>
          <a:prstGeom prst="roundRect">
            <a:avLst>
              <a:gd name="adj" fmla="val 8447"/>
            </a:avLst>
          </a:prstGeom>
          <a:solidFill>
            <a:srgbClr val="00AEEF"/>
          </a:solidFill>
          <a:ln w="12700">
            <a:solidFill>
              <a:srgbClr val="00AEEF"/>
            </a:solidFill>
            <a:prstDash val="solid"/>
          </a:ln>
        </p:spPr>
      </p:sp>
      <p:sp>
        <p:nvSpPr>
          <p:cNvPr id="9" name="Shape 6"/>
          <p:cNvSpPr/>
          <p:nvPr/>
        </p:nvSpPr>
        <p:spPr>
          <a:xfrm>
            <a:off x="5067669" y="2260402"/>
            <a:ext cx="677052" cy="677069"/>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53898" y="2446634"/>
            <a:ext cx="476074" cy="476087"/>
          </a:xfrm>
          <a:prstGeom prst="rect">
            <a:avLst/>
          </a:prstGeom>
        </p:spPr>
      </p:pic>
      <p:sp>
        <p:nvSpPr>
          <p:cNvPr id="11" name="Text 7"/>
          <p:cNvSpPr/>
          <p:nvPr/>
        </p:nvSpPr>
        <p:spPr>
          <a:xfrm>
            <a:off x="742122" y="2380498"/>
            <a:ext cx="4418661"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الأدوات المطلوبة للأنشطة العملية</a:t>
            </a:r>
            <a:endParaRPr lang="ar-SA" sz="2400" dirty="0">
              <a:solidFill>
                <a:schemeClr val="bg1"/>
              </a:solidFill>
            </a:endParaRPr>
          </a:p>
        </p:txBody>
      </p:sp>
      <p:sp>
        <p:nvSpPr>
          <p:cNvPr id="12" name="Text 8"/>
          <p:cNvSpPr/>
          <p:nvPr/>
        </p:nvSpPr>
        <p:spPr>
          <a:xfrm>
            <a:off x="867071" y="2871771"/>
            <a:ext cx="4874495" cy="2976904"/>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آلة حاسبة.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شريط قياس أو متر قياس.</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أوراق للرسم والتخطيط.</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قلم رصاص ومسطرة.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جهاز حاسوب (عند توفره).</a:t>
            </a:r>
            <a:endParaRPr lang="ar-SA" sz="24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31908" y="788988"/>
            <a:ext cx="10927878" cy="519609"/>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تعليمات الوحدة التدريبية</a:t>
            </a:r>
            <a:r>
              <a:rPr lang="ar-JO" altLang="en-US" sz="3600" dirty="0"/>
              <a:t> </a:t>
            </a:r>
            <a:r>
              <a:rPr lang="ar-SA" altLang="en-US" sz="3250" dirty="0">
                <a:solidFill>
                  <a:srgbClr val="2E3C4E"/>
                </a:solidFill>
                <a:latin typeface="GE SS Two Light" pitchFamily="34" charset="0"/>
                <a:ea typeface="GE SS Two Light" pitchFamily="34" charset="-122"/>
                <a:cs typeface="GE SS Two Light" pitchFamily="34" charset="-120"/>
              </a:rPr>
              <a:t>أثناء التدريب: </a:t>
            </a:r>
            <a:endParaRPr lang="ar-SA" sz="3250" dirty="0"/>
          </a:p>
        </p:txBody>
      </p:sp>
      <p:sp>
        <p:nvSpPr>
          <p:cNvPr id="3" name="Shape 1"/>
          <p:cNvSpPr/>
          <p:nvPr/>
        </p:nvSpPr>
        <p:spPr>
          <a:xfrm>
            <a:off x="6151111" y="1529755"/>
            <a:ext cx="5408676" cy="2214364"/>
          </a:xfrm>
          <a:prstGeom prst="roundRect">
            <a:avLst>
              <a:gd name="adj" fmla="val 10701"/>
            </a:avLst>
          </a:prstGeom>
          <a:solidFill>
            <a:srgbClr val="00AEEF"/>
          </a:solidFill>
          <a:ln w="6350">
            <a:solidFill>
              <a:srgbClr val="00AEEF"/>
            </a:solidFill>
            <a:prstDash val="solid"/>
          </a:ln>
        </p:spPr>
      </p:sp>
      <p:sp>
        <p:nvSpPr>
          <p:cNvPr id="4" name="Shape 2"/>
          <p:cNvSpPr/>
          <p:nvPr/>
        </p:nvSpPr>
        <p:spPr>
          <a:xfrm>
            <a:off x="10921628" y="1694061"/>
            <a:ext cx="473857" cy="473869"/>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38249" y="1710583"/>
            <a:ext cx="457235" cy="457246"/>
          </a:xfrm>
          <a:prstGeom prst="rect">
            <a:avLst/>
          </a:prstGeom>
        </p:spPr>
      </p:pic>
      <p:sp>
        <p:nvSpPr>
          <p:cNvPr id="6" name="Text 3"/>
          <p:cNvSpPr/>
          <p:nvPr/>
        </p:nvSpPr>
        <p:spPr>
          <a:xfrm>
            <a:off x="6170954" y="1761627"/>
            <a:ext cx="4747452" cy="350982"/>
          </a:xfrm>
          <a:prstGeom prst="rect">
            <a:avLst/>
          </a:prstGeom>
          <a:noFill/>
          <a:ln/>
        </p:spPr>
        <p:txBody>
          <a:bodyPr wrap="none" lIns="0" tIns="0" rIns="0" bIns="0" rtlCol="0" anchor="t"/>
          <a:lstStyle/>
          <a:p>
            <a:pPr marL="0" indent="0" algn="r" rtl="1">
              <a:lnSpc>
                <a:spcPct val="104000"/>
              </a:lnSpc>
              <a:buNone/>
            </a:pPr>
            <a:r>
              <a:rPr lang="ar-SA" altLang="en-US" sz="2000" b="1" dirty="0">
                <a:solidFill>
                  <a:schemeClr val="bg1"/>
                </a:solidFill>
                <a:latin typeface="GE SS Two Light" pitchFamily="34" charset="0"/>
                <a:ea typeface="GE SS Two Light" pitchFamily="34" charset="-122"/>
                <a:cs typeface="GE SS Two Light" pitchFamily="34" charset="-120"/>
              </a:rPr>
              <a:t>المشاركة الفاعلة</a:t>
            </a:r>
            <a:endParaRPr lang="ar-SA" sz="2000" b="1" dirty="0">
              <a:solidFill>
                <a:schemeClr val="bg1"/>
              </a:solidFill>
            </a:endParaRPr>
          </a:p>
        </p:txBody>
      </p:sp>
      <p:sp>
        <p:nvSpPr>
          <p:cNvPr id="7" name="Text 4"/>
          <p:cNvSpPr/>
          <p:nvPr/>
        </p:nvSpPr>
        <p:spPr>
          <a:xfrm>
            <a:off x="6315413" y="2054719"/>
            <a:ext cx="5080071" cy="2427423"/>
          </a:xfrm>
          <a:prstGeom prst="rect">
            <a:avLst/>
          </a:prstGeom>
          <a:noFill/>
          <a:ln/>
        </p:spPr>
        <p:txBody>
          <a:bodyPr wrap="square" lIns="0" tIns="0" rIns="63192" bIns="0" rtlCol="0" anchor="t">
            <a:normAutofit/>
          </a:bodyPr>
          <a:lstStyle/>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شارك بفاعلية في المناقشات والأنشطة</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استثمر خبراتك العملية</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اطرح الأسئلة عند الحاجة</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احترم آراء زملائك</a:t>
            </a:r>
            <a:endParaRPr lang="ar-SA" sz="2400" dirty="0">
              <a:solidFill>
                <a:schemeClr val="bg1"/>
              </a:solidFill>
            </a:endParaRPr>
          </a:p>
        </p:txBody>
      </p:sp>
      <p:sp>
        <p:nvSpPr>
          <p:cNvPr id="8" name="Shape 5"/>
          <p:cNvSpPr/>
          <p:nvPr/>
        </p:nvSpPr>
        <p:spPr>
          <a:xfrm>
            <a:off x="631908" y="1529755"/>
            <a:ext cx="5408676" cy="2214364"/>
          </a:xfrm>
          <a:prstGeom prst="roundRect">
            <a:avLst>
              <a:gd name="adj" fmla="val 10701"/>
            </a:avLst>
          </a:prstGeom>
          <a:solidFill>
            <a:srgbClr val="00AEEF"/>
          </a:solidFill>
          <a:ln w="6350">
            <a:solidFill>
              <a:srgbClr val="00AEEF"/>
            </a:solidFill>
            <a:prstDash val="solid"/>
          </a:ln>
        </p:spPr>
      </p:sp>
      <p:sp>
        <p:nvSpPr>
          <p:cNvPr id="9" name="Shape 6"/>
          <p:cNvSpPr/>
          <p:nvPr/>
        </p:nvSpPr>
        <p:spPr>
          <a:xfrm>
            <a:off x="5402425" y="1694061"/>
            <a:ext cx="473857" cy="473869"/>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68479" y="1734416"/>
            <a:ext cx="454014" cy="454025"/>
          </a:xfrm>
          <a:prstGeom prst="rect">
            <a:avLst/>
          </a:prstGeom>
        </p:spPr>
      </p:pic>
      <p:sp>
        <p:nvSpPr>
          <p:cNvPr id="11" name="Text 7"/>
          <p:cNvSpPr/>
          <p:nvPr/>
        </p:nvSpPr>
        <p:spPr>
          <a:xfrm>
            <a:off x="651752" y="1761627"/>
            <a:ext cx="4747452" cy="350982"/>
          </a:xfrm>
          <a:prstGeom prst="rect">
            <a:avLst/>
          </a:prstGeom>
          <a:noFill/>
          <a:ln/>
        </p:spPr>
        <p:txBody>
          <a:bodyPr wrap="none" lIns="0" tIns="0" rIns="0" bIns="0" rtlCol="0" anchor="t"/>
          <a:lstStyle/>
          <a:p>
            <a:pPr marL="0" indent="0" algn="r" rtl="1">
              <a:lnSpc>
                <a:spcPct val="104000"/>
              </a:lnSpc>
              <a:buNone/>
            </a:pPr>
            <a:r>
              <a:rPr lang="ar-SA" altLang="en-US" sz="2000" b="1" dirty="0">
                <a:solidFill>
                  <a:schemeClr val="bg1"/>
                </a:solidFill>
                <a:latin typeface="GE SS Two Light" pitchFamily="34" charset="0"/>
                <a:ea typeface="GE SS Two Light" pitchFamily="34" charset="-122"/>
                <a:cs typeface="GE SS Two Light" pitchFamily="34" charset="-120"/>
              </a:rPr>
              <a:t>التعلم التعاوني</a:t>
            </a:r>
            <a:endParaRPr lang="ar-SA" sz="2000" b="1" dirty="0">
              <a:solidFill>
                <a:schemeClr val="bg1"/>
              </a:solidFill>
            </a:endParaRPr>
          </a:p>
        </p:txBody>
      </p:sp>
      <p:sp>
        <p:nvSpPr>
          <p:cNvPr id="12" name="Text 8"/>
          <p:cNvSpPr/>
          <p:nvPr/>
        </p:nvSpPr>
        <p:spPr>
          <a:xfrm>
            <a:off x="796211" y="2054720"/>
            <a:ext cx="5080071" cy="1165560"/>
          </a:xfrm>
          <a:prstGeom prst="rect">
            <a:avLst/>
          </a:prstGeom>
          <a:noFill/>
          <a:ln/>
        </p:spPr>
        <p:txBody>
          <a:bodyPr wrap="square" lIns="0" tIns="0" rIns="63192" bIns="0" rtlCol="0" anchor="t">
            <a:noAutofit/>
          </a:bodyPr>
          <a:lstStyle/>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تعاون مع أعضاء مجموعتك</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ساهم في إعداد وعرض نتائج العمل الجماعي</a:t>
            </a:r>
            <a:endParaRPr lang="ar-SA" sz="2400" dirty="0">
              <a:solidFill>
                <a:schemeClr val="bg1"/>
              </a:solidFill>
            </a:endParaRPr>
          </a:p>
        </p:txBody>
      </p:sp>
      <p:sp>
        <p:nvSpPr>
          <p:cNvPr id="13" name="Shape 9"/>
          <p:cNvSpPr/>
          <p:nvPr/>
        </p:nvSpPr>
        <p:spPr>
          <a:xfrm>
            <a:off x="6151111" y="3854648"/>
            <a:ext cx="5408676" cy="2214364"/>
          </a:xfrm>
          <a:prstGeom prst="roundRect">
            <a:avLst>
              <a:gd name="adj" fmla="val 10701"/>
            </a:avLst>
          </a:prstGeom>
          <a:solidFill>
            <a:srgbClr val="00AEEF"/>
          </a:solidFill>
          <a:ln w="6350">
            <a:solidFill>
              <a:srgbClr val="00AEEF"/>
            </a:solidFill>
            <a:prstDash val="solid"/>
          </a:ln>
        </p:spPr>
      </p:sp>
      <p:sp>
        <p:nvSpPr>
          <p:cNvPr id="14" name="Shape 10"/>
          <p:cNvSpPr/>
          <p:nvPr/>
        </p:nvSpPr>
        <p:spPr>
          <a:xfrm>
            <a:off x="10956306" y="4008273"/>
            <a:ext cx="473857" cy="473869"/>
          </a:xfrm>
          <a:prstGeom prst="ellipse">
            <a:avLst/>
          </a:prstGeom>
          <a:solidFill>
            <a:srgbClr val="00AEEF"/>
          </a:solidFill>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45576" y="4006942"/>
            <a:ext cx="454113" cy="454124"/>
          </a:xfrm>
          <a:prstGeom prst="rect">
            <a:avLst/>
          </a:prstGeom>
        </p:spPr>
      </p:pic>
      <p:sp>
        <p:nvSpPr>
          <p:cNvPr id="16" name="Text 11"/>
          <p:cNvSpPr/>
          <p:nvPr/>
        </p:nvSpPr>
        <p:spPr>
          <a:xfrm>
            <a:off x="6170954" y="4086521"/>
            <a:ext cx="4747452" cy="350982"/>
          </a:xfrm>
          <a:prstGeom prst="rect">
            <a:avLst/>
          </a:prstGeom>
          <a:noFill/>
          <a:ln/>
        </p:spPr>
        <p:txBody>
          <a:bodyPr wrap="none" lIns="0" tIns="0" rIns="0" bIns="0" rtlCol="0" anchor="t"/>
          <a:lstStyle/>
          <a:p>
            <a:pPr marL="0" indent="0" algn="r" rtl="1">
              <a:lnSpc>
                <a:spcPct val="104000"/>
              </a:lnSpc>
              <a:buNone/>
            </a:pPr>
            <a:r>
              <a:rPr lang="ar-SA" altLang="en-US" sz="2000" b="1" dirty="0">
                <a:solidFill>
                  <a:schemeClr val="bg1"/>
                </a:solidFill>
                <a:latin typeface="GE SS Two Light" pitchFamily="34" charset="0"/>
                <a:ea typeface="GE SS Two Light" pitchFamily="34" charset="-122"/>
                <a:cs typeface="GE SS Two Light" pitchFamily="34" charset="-120"/>
              </a:rPr>
              <a:t>الأنشطة التطبيقية</a:t>
            </a:r>
            <a:endParaRPr lang="ar-SA" sz="2000" b="1" dirty="0">
              <a:solidFill>
                <a:schemeClr val="bg1"/>
              </a:solidFill>
            </a:endParaRPr>
          </a:p>
        </p:txBody>
      </p:sp>
      <p:sp>
        <p:nvSpPr>
          <p:cNvPr id="17" name="Text 12"/>
          <p:cNvSpPr/>
          <p:nvPr/>
        </p:nvSpPr>
        <p:spPr>
          <a:xfrm>
            <a:off x="6315413" y="4379614"/>
            <a:ext cx="5080071" cy="1796491"/>
          </a:xfrm>
          <a:prstGeom prst="rect">
            <a:avLst/>
          </a:prstGeom>
          <a:noFill/>
          <a:ln/>
        </p:spPr>
        <p:txBody>
          <a:bodyPr wrap="square" lIns="0" tIns="0" rIns="63192" bIns="0" rtlCol="0" anchor="t">
            <a:normAutofit/>
          </a:bodyPr>
          <a:lstStyle/>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استخدم البيانات الحقيقية من بيئة عملك</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تأكد من صحة الحسابات والقياسات</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احتفظ بأوراق العمل ضمن ملف الإنجاز</a:t>
            </a:r>
            <a:endParaRPr lang="ar-SA" sz="2400" dirty="0">
              <a:solidFill>
                <a:schemeClr val="bg1"/>
              </a:solidFill>
            </a:endParaRPr>
          </a:p>
        </p:txBody>
      </p:sp>
      <p:sp>
        <p:nvSpPr>
          <p:cNvPr id="18" name="Shape 13"/>
          <p:cNvSpPr/>
          <p:nvPr/>
        </p:nvSpPr>
        <p:spPr>
          <a:xfrm>
            <a:off x="631908" y="3854648"/>
            <a:ext cx="5408676" cy="2214364"/>
          </a:xfrm>
          <a:prstGeom prst="roundRect">
            <a:avLst>
              <a:gd name="adj" fmla="val 10701"/>
            </a:avLst>
          </a:prstGeom>
          <a:solidFill>
            <a:srgbClr val="00AEEF"/>
          </a:solidFill>
          <a:ln w="6350">
            <a:solidFill>
              <a:srgbClr val="00AEEF"/>
            </a:solidFill>
            <a:prstDash val="solid"/>
          </a:ln>
        </p:spPr>
      </p:sp>
      <p:sp>
        <p:nvSpPr>
          <p:cNvPr id="19" name="Shape 14"/>
          <p:cNvSpPr/>
          <p:nvPr/>
        </p:nvSpPr>
        <p:spPr>
          <a:xfrm>
            <a:off x="5402425" y="4018955"/>
            <a:ext cx="473857" cy="473869"/>
          </a:xfrm>
          <a:prstGeom prst="ellipse">
            <a:avLst/>
          </a:prstGeom>
          <a:solidFill>
            <a:srgbClr val="00AEEF"/>
          </a:solidFill>
          <a:ln/>
        </p:spPr>
        <p:txBody>
          <a:bodyPr/>
          <a:lstStyle/>
          <a:p>
            <a:endParaRPr lang="en-US" dirty="0"/>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68479" y="4013195"/>
            <a:ext cx="418154" cy="418164"/>
          </a:xfrm>
          <a:prstGeom prst="rect">
            <a:avLst/>
          </a:prstGeom>
        </p:spPr>
      </p:pic>
      <p:sp>
        <p:nvSpPr>
          <p:cNvPr id="21" name="Text 15"/>
          <p:cNvSpPr/>
          <p:nvPr/>
        </p:nvSpPr>
        <p:spPr>
          <a:xfrm>
            <a:off x="651752" y="4086521"/>
            <a:ext cx="4747452" cy="350982"/>
          </a:xfrm>
          <a:prstGeom prst="rect">
            <a:avLst/>
          </a:prstGeom>
          <a:noFill/>
          <a:ln/>
        </p:spPr>
        <p:txBody>
          <a:bodyPr wrap="none" lIns="0" tIns="0" rIns="0" bIns="0" rtlCol="0" anchor="t"/>
          <a:lstStyle/>
          <a:p>
            <a:pPr marL="0" indent="0" algn="r" rtl="1">
              <a:lnSpc>
                <a:spcPct val="104000"/>
              </a:lnSpc>
              <a:buNone/>
            </a:pPr>
            <a:r>
              <a:rPr lang="ar-SA" altLang="en-US" sz="2000" b="1" dirty="0">
                <a:solidFill>
                  <a:schemeClr val="bg1"/>
                </a:solidFill>
                <a:latin typeface="GE SS Two Light" pitchFamily="34" charset="0"/>
                <a:ea typeface="GE SS Two Light" pitchFamily="34" charset="-122"/>
                <a:cs typeface="GE SS Two Light" pitchFamily="34" charset="-120"/>
              </a:rPr>
              <a:t>عند التدريب عن بعد</a:t>
            </a:r>
            <a:endParaRPr lang="ar-SA" sz="2000" b="1" dirty="0">
              <a:solidFill>
                <a:schemeClr val="bg1"/>
              </a:solidFill>
            </a:endParaRPr>
          </a:p>
        </p:txBody>
      </p:sp>
      <p:sp>
        <p:nvSpPr>
          <p:cNvPr id="22" name="Text 16"/>
          <p:cNvSpPr/>
          <p:nvPr/>
        </p:nvSpPr>
        <p:spPr>
          <a:xfrm>
            <a:off x="796211" y="4379613"/>
            <a:ext cx="5080071" cy="2427423"/>
          </a:xfrm>
          <a:prstGeom prst="rect">
            <a:avLst/>
          </a:prstGeom>
          <a:noFill/>
          <a:ln/>
        </p:spPr>
        <p:txBody>
          <a:bodyPr wrap="square" lIns="0" tIns="0" rIns="63192" bIns="0" rtlCol="0" anchor="t">
            <a:normAutofit/>
          </a:bodyPr>
          <a:lstStyle/>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تأكد من اتصال جيد بالإنترنت</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ادخل قبل موعد الجلسة بخمس دقائق</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أغلق الميكروفون أثناء حديث الآخرين</a:t>
            </a:r>
            <a:endParaRPr lang="ar-SA" sz="2400" dirty="0">
              <a:solidFill>
                <a:schemeClr val="bg1"/>
              </a:solidFill>
            </a:endParaRPr>
          </a:p>
          <a:p>
            <a:pPr marL="243840" indent="-243840" algn="r" rtl="1">
              <a:lnSpc>
                <a:spcPct val="11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افتح الكاميرا لتعزيز التفاعل</a:t>
            </a:r>
            <a:endParaRPr lang="ar-SA" sz="2400"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31908" y="64290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ملف الإنجاز (</a:t>
            </a:r>
            <a:r>
              <a:rPr lang="ar-SA" altLang="en-US" sz="4650" dirty="0">
                <a:solidFill>
                  <a:srgbClr val="2E3C4E"/>
                </a:solidFill>
                <a:latin typeface="Myriad Headline" panose="020B0500000000000000" pitchFamily="34" charset="0"/>
                <a:ea typeface="GE SS Two Light" pitchFamily="34" charset="-122"/>
                <a:cs typeface="GE SS Two Light" pitchFamily="34" charset="-120"/>
              </a:rPr>
              <a:t>Portfolio</a:t>
            </a:r>
            <a:r>
              <a:rPr lang="ar-SA" altLang="en-US" sz="4650" dirty="0">
                <a:solidFill>
                  <a:srgbClr val="2E3C4E"/>
                </a:solidFill>
                <a:latin typeface="GE SS Two Light" pitchFamily="34" charset="0"/>
                <a:ea typeface="GE SS Two Light" pitchFamily="34" charset="-122"/>
                <a:cs typeface="GE SS Two Light" pitchFamily="34" charset="-120"/>
              </a:rPr>
              <a:t>)</a:t>
            </a:r>
            <a:endParaRPr lang="ar-SA" sz="4650" dirty="0"/>
          </a:p>
        </p:txBody>
      </p:sp>
      <p:sp>
        <p:nvSpPr>
          <p:cNvPr id="3" name="Text 1"/>
          <p:cNvSpPr/>
          <p:nvPr/>
        </p:nvSpPr>
        <p:spPr>
          <a:xfrm>
            <a:off x="22324" y="1656025"/>
            <a:ext cx="11537463"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خلال هذه الوحدة سيطلب منك الاحتفاظ بالأدلة التي تثبت تعلمك وإنجازك للأنشطة المختلفة.</a:t>
            </a:r>
            <a:endParaRPr lang="ar-JO" altLang="en-US" sz="24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 ويعتبر ملف الإنجاز جزءاً مهماً من عملية التقييم.</a:t>
            </a:r>
            <a:endParaRPr lang="ar-SA" sz="2400" dirty="0"/>
          </a:p>
        </p:txBody>
      </p:sp>
      <p:sp>
        <p:nvSpPr>
          <p:cNvPr id="4" name="Shape 2"/>
          <p:cNvSpPr/>
          <p:nvPr/>
        </p:nvSpPr>
        <p:spPr>
          <a:xfrm>
            <a:off x="6208656" y="2835970"/>
            <a:ext cx="5351130" cy="847824"/>
          </a:xfrm>
          <a:prstGeom prst="roundRect">
            <a:avLst>
              <a:gd name="adj" fmla="val 39929"/>
            </a:avLst>
          </a:prstGeom>
          <a:solidFill>
            <a:srgbClr val="00AEEF"/>
          </a:solidFill>
          <a:ln w="12700">
            <a:solidFill>
              <a:srgbClr val="0094D5"/>
            </a:solidFill>
            <a:prstDash val="solid"/>
          </a:ln>
        </p:spPr>
      </p:sp>
      <p:sp>
        <p:nvSpPr>
          <p:cNvPr id="5" name="Text 3"/>
          <p:cNvSpPr/>
          <p:nvPr/>
        </p:nvSpPr>
        <p:spPr>
          <a:xfrm>
            <a:off x="6446974" y="3074293"/>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أوراق العمل</a:t>
            </a:r>
            <a:endParaRPr lang="ar-SA" sz="2800" dirty="0">
              <a:solidFill>
                <a:schemeClr val="bg1"/>
              </a:solidFill>
            </a:endParaRPr>
          </a:p>
        </p:txBody>
      </p:sp>
      <p:sp>
        <p:nvSpPr>
          <p:cNvPr id="6" name="Shape 4"/>
          <p:cNvSpPr/>
          <p:nvPr/>
        </p:nvSpPr>
        <p:spPr>
          <a:xfrm>
            <a:off x="631908" y="2835970"/>
            <a:ext cx="5351130" cy="847824"/>
          </a:xfrm>
          <a:prstGeom prst="roundRect">
            <a:avLst>
              <a:gd name="adj" fmla="val 39929"/>
            </a:avLst>
          </a:prstGeom>
          <a:solidFill>
            <a:srgbClr val="00AEEF"/>
          </a:solidFill>
          <a:ln w="12700">
            <a:solidFill>
              <a:srgbClr val="0094D5"/>
            </a:solidFill>
            <a:prstDash val="solid"/>
          </a:ln>
        </p:spPr>
      </p:sp>
      <p:sp>
        <p:nvSpPr>
          <p:cNvPr id="7" name="Text 5"/>
          <p:cNvSpPr/>
          <p:nvPr/>
        </p:nvSpPr>
        <p:spPr>
          <a:xfrm>
            <a:off x="870226" y="3074293"/>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مخططات الورش</a:t>
            </a:r>
            <a:endParaRPr lang="ar-SA" sz="2800" dirty="0">
              <a:solidFill>
                <a:schemeClr val="bg1"/>
              </a:solidFill>
            </a:endParaRPr>
          </a:p>
        </p:txBody>
      </p:sp>
      <p:sp>
        <p:nvSpPr>
          <p:cNvPr id="8" name="Shape 6"/>
          <p:cNvSpPr/>
          <p:nvPr/>
        </p:nvSpPr>
        <p:spPr>
          <a:xfrm>
            <a:off x="6208656" y="3909417"/>
            <a:ext cx="5351130" cy="847824"/>
          </a:xfrm>
          <a:prstGeom prst="roundRect">
            <a:avLst>
              <a:gd name="adj" fmla="val 39929"/>
            </a:avLst>
          </a:prstGeom>
          <a:solidFill>
            <a:srgbClr val="00AEEF"/>
          </a:solidFill>
          <a:ln w="12700">
            <a:solidFill>
              <a:srgbClr val="0094D5"/>
            </a:solidFill>
            <a:prstDash val="solid"/>
          </a:ln>
        </p:spPr>
      </p:sp>
      <p:sp>
        <p:nvSpPr>
          <p:cNvPr id="9" name="Text 7"/>
          <p:cNvSpPr/>
          <p:nvPr/>
        </p:nvSpPr>
        <p:spPr>
          <a:xfrm>
            <a:off x="6446974" y="4147741"/>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قوائم التحقق</a:t>
            </a:r>
            <a:endParaRPr lang="ar-SA" sz="2800" dirty="0">
              <a:solidFill>
                <a:schemeClr val="bg1"/>
              </a:solidFill>
            </a:endParaRPr>
          </a:p>
        </p:txBody>
      </p:sp>
      <p:sp>
        <p:nvSpPr>
          <p:cNvPr id="10" name="Shape 8"/>
          <p:cNvSpPr/>
          <p:nvPr/>
        </p:nvSpPr>
        <p:spPr>
          <a:xfrm>
            <a:off x="631908" y="3909417"/>
            <a:ext cx="5351130" cy="847824"/>
          </a:xfrm>
          <a:prstGeom prst="roundRect">
            <a:avLst>
              <a:gd name="adj" fmla="val 39929"/>
            </a:avLst>
          </a:prstGeom>
          <a:solidFill>
            <a:srgbClr val="00AEEF"/>
          </a:solidFill>
          <a:ln w="12700">
            <a:solidFill>
              <a:srgbClr val="0094D5"/>
            </a:solidFill>
            <a:prstDash val="solid"/>
          </a:ln>
        </p:spPr>
      </p:sp>
      <p:sp>
        <p:nvSpPr>
          <p:cNvPr id="11" name="Text 9"/>
          <p:cNvSpPr/>
          <p:nvPr/>
        </p:nvSpPr>
        <p:spPr>
          <a:xfrm>
            <a:off x="870226" y="4147741"/>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سجلات التدريب</a:t>
            </a:r>
            <a:endParaRPr lang="ar-SA" sz="2800" dirty="0">
              <a:solidFill>
                <a:schemeClr val="bg1"/>
              </a:solidFill>
            </a:endParaRPr>
          </a:p>
        </p:txBody>
      </p:sp>
      <p:sp>
        <p:nvSpPr>
          <p:cNvPr id="12" name="Shape 10"/>
          <p:cNvSpPr/>
          <p:nvPr/>
        </p:nvSpPr>
        <p:spPr>
          <a:xfrm>
            <a:off x="6208656" y="4982865"/>
            <a:ext cx="5351130" cy="847824"/>
          </a:xfrm>
          <a:prstGeom prst="roundRect">
            <a:avLst>
              <a:gd name="adj" fmla="val 39929"/>
            </a:avLst>
          </a:prstGeom>
          <a:solidFill>
            <a:srgbClr val="00AEEF"/>
          </a:solidFill>
          <a:ln w="12700">
            <a:solidFill>
              <a:srgbClr val="0094D5"/>
            </a:solidFill>
            <a:prstDash val="solid"/>
          </a:ln>
        </p:spPr>
      </p:sp>
      <p:sp>
        <p:nvSpPr>
          <p:cNvPr id="13" name="Text 11"/>
          <p:cNvSpPr/>
          <p:nvPr/>
        </p:nvSpPr>
        <p:spPr>
          <a:xfrm>
            <a:off x="6446974" y="5221188"/>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التقارير القصيرة</a:t>
            </a:r>
            <a:endParaRPr lang="ar-SA" sz="2800" dirty="0">
              <a:solidFill>
                <a:schemeClr val="bg1"/>
              </a:solidFill>
            </a:endParaRPr>
          </a:p>
        </p:txBody>
      </p:sp>
      <p:sp>
        <p:nvSpPr>
          <p:cNvPr id="14" name="Shape 12"/>
          <p:cNvSpPr/>
          <p:nvPr/>
        </p:nvSpPr>
        <p:spPr>
          <a:xfrm>
            <a:off x="631908" y="4982865"/>
            <a:ext cx="5351130" cy="847824"/>
          </a:xfrm>
          <a:prstGeom prst="roundRect">
            <a:avLst>
              <a:gd name="adj" fmla="val 39929"/>
            </a:avLst>
          </a:prstGeom>
          <a:solidFill>
            <a:srgbClr val="00AEEF"/>
          </a:solidFill>
          <a:ln w="12700">
            <a:solidFill>
              <a:srgbClr val="0094D5"/>
            </a:solidFill>
            <a:prstDash val="solid"/>
          </a:ln>
        </p:spPr>
      </p:sp>
      <p:sp>
        <p:nvSpPr>
          <p:cNvPr id="15" name="Text 13"/>
          <p:cNvSpPr/>
          <p:nvPr/>
        </p:nvSpPr>
        <p:spPr>
          <a:xfrm>
            <a:off x="870226" y="5221188"/>
            <a:ext cx="4874495"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نتائج الأنشطة</a:t>
            </a:r>
            <a:endParaRPr lang="ar-SA" sz="28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31908" y="60913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4650" dirty="0"/>
          </a:p>
        </p:txBody>
      </p:sp>
      <p:sp>
        <p:nvSpPr>
          <p:cNvPr id="3" name="Text 1"/>
          <p:cNvSpPr/>
          <p:nvPr/>
        </p:nvSpPr>
        <p:spPr>
          <a:xfrm>
            <a:off x="631908" y="1665795"/>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ما تحتاجه المؤسسات التدريبية الحديثة</a:t>
            </a:r>
            <a:endParaRPr lang="ar-SA" sz="2300" dirty="0"/>
          </a:p>
        </p:txBody>
      </p:sp>
      <p:sp>
        <p:nvSpPr>
          <p:cNvPr id="4" name="Text 2"/>
          <p:cNvSpPr/>
          <p:nvPr/>
        </p:nvSpPr>
        <p:spPr>
          <a:xfrm>
            <a:off x="631908" y="2351385"/>
            <a:ext cx="10927878" cy="2121694"/>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التخطيط للورش والقاعات التدريبية.</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تجهيز المعدات والمواد اللازمة للتدريب.</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إدارة السجلات والوثائق التدريبية.</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تنظيم عملية التعلم داخل الصفوف والورش.</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الامتثال لمتطلبات الجودة والسلامة المهنية.</a:t>
            </a:r>
            <a:endParaRPr lang="ar-SA" sz="2800" dirty="0"/>
          </a:p>
        </p:txBody>
      </p:sp>
      <p:sp>
        <p:nvSpPr>
          <p:cNvPr id="5" name="Shape 3"/>
          <p:cNvSpPr/>
          <p:nvPr/>
        </p:nvSpPr>
        <p:spPr>
          <a:xfrm>
            <a:off x="631908" y="5379012"/>
            <a:ext cx="10927878" cy="902593"/>
          </a:xfrm>
          <a:prstGeom prst="roundRect">
            <a:avLst>
              <a:gd name="adj" fmla="val 37506"/>
            </a:avLst>
          </a:prstGeom>
          <a:solidFill>
            <a:srgbClr val="D4E9F7"/>
          </a:solidFill>
          <a:ln/>
        </p:spPr>
      </p:sp>
      <p:pic>
        <p:nvPicPr>
          <p:cNvPr id="6" name="Image 0" descr="preencoded.png"/>
          <p:cNvPicPr>
            <a:picLocks noChangeAspect="1"/>
          </p:cNvPicPr>
          <p:nvPr/>
        </p:nvPicPr>
        <p:blipFill>
          <a:blip r:embed="rId3"/>
          <a:stretch>
            <a:fillRect/>
          </a:stretch>
        </p:blipFill>
        <p:spPr>
          <a:xfrm>
            <a:off x="857526" y="5704846"/>
            <a:ext cx="282072" cy="225623"/>
          </a:xfrm>
          <a:prstGeom prst="rect">
            <a:avLst/>
          </a:prstGeom>
        </p:spPr>
      </p:pic>
      <p:sp>
        <p:nvSpPr>
          <p:cNvPr id="7" name="Text 4"/>
          <p:cNvSpPr/>
          <p:nvPr/>
        </p:nvSpPr>
        <p:spPr>
          <a:xfrm>
            <a:off x="755631" y="5660992"/>
            <a:ext cx="1057853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هذه الوحدة تساعدك على تطوير مجموعة متكاملة من المعارف والمهارات العملية التي تحتاجها للقيام بهذه المهام بكفاءة وثقة.</a:t>
            </a:r>
            <a:endParaRPr lang="ar-SA" sz="1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31908" y="808434"/>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من خلال دراسة هذه الوحدة سوف تتمكن من:</a:t>
            </a:r>
            <a:endParaRPr lang="ar-SA" sz="4650" dirty="0"/>
          </a:p>
        </p:txBody>
      </p:sp>
      <p:pic>
        <p:nvPicPr>
          <p:cNvPr id="3" name="Image 0" descr="preencoded.png"/>
          <p:cNvPicPr>
            <a:picLocks noChangeAspect="1"/>
          </p:cNvPicPr>
          <p:nvPr/>
        </p:nvPicPr>
        <p:blipFill>
          <a:blip r:embed="rId3"/>
          <a:stretch>
            <a:fillRect/>
          </a:stretch>
        </p:blipFill>
        <p:spPr>
          <a:xfrm>
            <a:off x="6095848" y="1875810"/>
            <a:ext cx="5463939" cy="902692"/>
          </a:xfrm>
          <a:prstGeom prst="rect">
            <a:avLst/>
          </a:prstGeom>
        </p:spPr>
      </p:pic>
      <p:sp>
        <p:nvSpPr>
          <p:cNvPr id="4" name="Text 1"/>
          <p:cNvSpPr/>
          <p:nvPr/>
        </p:nvSpPr>
        <p:spPr>
          <a:xfrm>
            <a:off x="6321465" y="3187005"/>
            <a:ext cx="5012704"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أولاً: </a:t>
            </a:r>
            <a:r>
              <a:rPr lang="ar-JO" altLang="en-US" sz="2800" b="1" dirty="0">
                <a:solidFill>
                  <a:srgbClr val="384653"/>
                </a:solidFill>
                <a:latin typeface="GE SS Two Light" pitchFamily="34" charset="0"/>
                <a:ea typeface="GE SS Two Light" pitchFamily="34" charset="-122"/>
                <a:cs typeface="GE SS Two Light" pitchFamily="34" charset="-120"/>
              </a:rPr>
              <a:t>تحسين قدرتك على تصميم</a:t>
            </a:r>
          </a:p>
          <a:p>
            <a:pPr marL="0" indent="0" algn="r" rtl="1">
              <a:lnSpc>
                <a:spcPct val="104000"/>
              </a:lnSpc>
              <a:buNone/>
            </a:pPr>
            <a:r>
              <a:rPr lang="ar-JO" altLang="en-US" sz="2800" b="1" dirty="0">
                <a:solidFill>
                  <a:srgbClr val="384653"/>
                </a:solidFill>
                <a:latin typeface="GE SS Two Light" pitchFamily="34" charset="0"/>
                <a:ea typeface="GE SS Two Light" pitchFamily="34" charset="-122"/>
                <a:cs typeface="GE SS Two Light" pitchFamily="34" charset="-120"/>
              </a:rPr>
              <a:t> بيئات تعلم فعالة </a:t>
            </a:r>
            <a:endParaRPr lang="ar-SA" sz="2800" b="1" dirty="0"/>
          </a:p>
        </p:txBody>
      </p:sp>
      <p:sp>
        <p:nvSpPr>
          <p:cNvPr id="5" name="Text 2"/>
          <p:cNvSpPr/>
          <p:nvPr/>
        </p:nvSpPr>
        <p:spPr>
          <a:xfrm>
            <a:off x="6321465" y="4150716"/>
            <a:ext cx="5012704" cy="2547263"/>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ستتعلم كيفية تحديد المساحات التدريبية المناسبة، وتنظيم مواقع العمل داخل الورش والمختبرات، وتطبيق معايير السلامة المهنية الدولية، بما يضمن توفير بيئة تدريبية آمنة ومريحة تدعم التعلم العملي وتقلل من المخاطر المحتملة.</a:t>
            </a:r>
            <a:endParaRPr lang="ar-SA" sz="2400" dirty="0"/>
          </a:p>
        </p:txBody>
      </p:sp>
      <p:pic>
        <p:nvPicPr>
          <p:cNvPr id="6" name="Image 1" descr="preencoded.png"/>
          <p:cNvPicPr>
            <a:picLocks noChangeAspect="1"/>
          </p:cNvPicPr>
          <p:nvPr/>
        </p:nvPicPr>
        <p:blipFill>
          <a:blip r:embed="rId4"/>
          <a:stretch>
            <a:fillRect/>
          </a:stretch>
        </p:blipFill>
        <p:spPr>
          <a:xfrm>
            <a:off x="631908" y="1875810"/>
            <a:ext cx="5463939" cy="902692"/>
          </a:xfrm>
          <a:prstGeom prst="rect">
            <a:avLst/>
          </a:prstGeom>
        </p:spPr>
      </p:pic>
      <p:sp>
        <p:nvSpPr>
          <p:cNvPr id="7" name="Text 3"/>
          <p:cNvSpPr/>
          <p:nvPr/>
        </p:nvSpPr>
        <p:spPr>
          <a:xfrm>
            <a:off x="857526" y="3187005"/>
            <a:ext cx="5012704"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ثانياً: </a:t>
            </a:r>
            <a:r>
              <a:rPr lang="ar-JO" altLang="en-US" sz="2800" b="1" dirty="0">
                <a:solidFill>
                  <a:srgbClr val="384653"/>
                </a:solidFill>
                <a:latin typeface="GE SS Two Light" pitchFamily="34" charset="0"/>
                <a:ea typeface="GE SS Two Light" pitchFamily="34" charset="-122"/>
                <a:cs typeface="GE SS Two Light" pitchFamily="34" charset="-120"/>
              </a:rPr>
              <a:t>تعزيز كفاءتك في إدارة الموارد</a:t>
            </a:r>
          </a:p>
          <a:p>
            <a:pPr marL="0" indent="0" algn="r" rtl="1">
              <a:lnSpc>
                <a:spcPct val="104000"/>
              </a:lnSpc>
              <a:buNone/>
            </a:pPr>
            <a:r>
              <a:rPr lang="ar-JO" altLang="en-US" sz="2800" b="1" dirty="0">
                <a:solidFill>
                  <a:srgbClr val="384653"/>
                </a:solidFill>
                <a:latin typeface="GE SS Two Light" pitchFamily="34" charset="0"/>
                <a:ea typeface="GE SS Two Light" pitchFamily="34" charset="-122"/>
                <a:cs typeface="GE SS Two Light" pitchFamily="34" charset="-120"/>
              </a:rPr>
              <a:t> والتجهيزان التدريبية </a:t>
            </a:r>
            <a:endParaRPr lang="ar-SA" sz="2800" b="1" dirty="0"/>
          </a:p>
        </p:txBody>
      </p:sp>
      <p:sp>
        <p:nvSpPr>
          <p:cNvPr id="8" name="Text 4"/>
          <p:cNvSpPr/>
          <p:nvPr/>
        </p:nvSpPr>
        <p:spPr>
          <a:xfrm>
            <a:off x="857526" y="4150716"/>
            <a:ext cx="5012704" cy="2547263"/>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ستكتسب مهارات تحليل المناهج ومخرجات التعلم لتحديد المعدات والأدوات والمواد الاستهلاكية اللازمة للتدريب، وإعداد قوائم الفحص والتأكد من جاهزية التسهيلات التدريبية قبل بدء تنفيذ البرامج التدريبية.</a:t>
            </a:r>
            <a:endParaRPr lang="ar-SA"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31908" y="803374"/>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من خلال دراسة هذه الوحدة سوف تتمكن من:</a:t>
            </a:r>
            <a:endParaRPr lang="ar-SA" sz="4650" dirty="0"/>
          </a:p>
        </p:txBody>
      </p:sp>
      <p:pic>
        <p:nvPicPr>
          <p:cNvPr id="3" name="Image 0" descr="preencoded.png"/>
          <p:cNvPicPr>
            <a:picLocks noChangeAspect="1"/>
          </p:cNvPicPr>
          <p:nvPr/>
        </p:nvPicPr>
        <p:blipFill>
          <a:blip r:embed="rId3"/>
          <a:stretch>
            <a:fillRect/>
          </a:stretch>
        </p:blipFill>
        <p:spPr>
          <a:xfrm>
            <a:off x="6095848" y="1756450"/>
            <a:ext cx="5463939" cy="902692"/>
          </a:xfrm>
          <a:prstGeom prst="rect">
            <a:avLst/>
          </a:prstGeom>
        </p:spPr>
      </p:pic>
      <p:sp>
        <p:nvSpPr>
          <p:cNvPr id="4" name="Text 1"/>
          <p:cNvSpPr/>
          <p:nvPr/>
        </p:nvSpPr>
        <p:spPr>
          <a:xfrm>
            <a:off x="6321465" y="2884765"/>
            <a:ext cx="5012704" cy="742355"/>
          </a:xfrm>
          <a:prstGeom prst="rect">
            <a:avLst/>
          </a:prstGeom>
          <a:noFill/>
          <a:ln/>
        </p:spPr>
        <p:txBody>
          <a:bodyPr wrap="square" lIns="0" tIns="0" rIns="0" bIns="0" rtlCol="0" anchor="t">
            <a:noAutofit/>
          </a:bodyPr>
          <a:lstStyle/>
          <a:p>
            <a:pPr marL="0" indent="0" algn="justLow"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ثالثاً: </a:t>
            </a:r>
            <a:r>
              <a:rPr lang="ar-JO" altLang="en-US" sz="2800" b="1" dirty="0">
                <a:solidFill>
                  <a:srgbClr val="384653"/>
                </a:solidFill>
                <a:latin typeface="GE SS Two Light" pitchFamily="34" charset="0"/>
                <a:ea typeface="GE SS Two Light" pitchFamily="34" charset="-122"/>
                <a:cs typeface="GE SS Two Light" pitchFamily="34" charset="-120"/>
              </a:rPr>
              <a:t>تطوير مهاراتك في إدارة العمليات الإدارية المرتبطة بالتدريب </a:t>
            </a:r>
            <a:endParaRPr lang="ar-SA" sz="2800" b="1" dirty="0"/>
          </a:p>
        </p:txBody>
      </p:sp>
      <p:sp>
        <p:nvSpPr>
          <p:cNvPr id="5" name="Text 2"/>
          <p:cNvSpPr/>
          <p:nvPr/>
        </p:nvSpPr>
        <p:spPr>
          <a:xfrm>
            <a:off x="6321465" y="4425394"/>
            <a:ext cx="5012704" cy="2204006"/>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ستتعرف على الأساليب الفعالة لإدارة سجلات التسجيل والحضور والتقييم والتقارير التدريبية، بما يسهم في تحسين عملية المتابعة والتوثيق وإعداد التقارير واتخاذ القرارات المبنية على البيانات.</a:t>
            </a:r>
            <a:endParaRPr lang="ar-SA" sz="2400" dirty="0"/>
          </a:p>
        </p:txBody>
      </p:sp>
      <p:pic>
        <p:nvPicPr>
          <p:cNvPr id="6" name="Image 1" descr="preencoded.png"/>
          <p:cNvPicPr>
            <a:picLocks noChangeAspect="1"/>
          </p:cNvPicPr>
          <p:nvPr/>
        </p:nvPicPr>
        <p:blipFill>
          <a:blip r:embed="rId4"/>
          <a:stretch>
            <a:fillRect/>
          </a:stretch>
        </p:blipFill>
        <p:spPr>
          <a:xfrm>
            <a:off x="631908" y="1756450"/>
            <a:ext cx="5463939" cy="902692"/>
          </a:xfrm>
          <a:prstGeom prst="rect">
            <a:avLst/>
          </a:prstGeom>
        </p:spPr>
      </p:pic>
      <p:sp>
        <p:nvSpPr>
          <p:cNvPr id="7" name="Text 3"/>
          <p:cNvSpPr/>
          <p:nvPr/>
        </p:nvSpPr>
        <p:spPr>
          <a:xfrm>
            <a:off x="857526" y="2884765"/>
            <a:ext cx="5012704" cy="742355"/>
          </a:xfrm>
          <a:prstGeom prst="rect">
            <a:avLst/>
          </a:prstGeom>
          <a:noFill/>
          <a:ln/>
        </p:spPr>
        <p:txBody>
          <a:bodyPr wrap="square" lIns="0" tIns="0" rIns="0" bIns="0" rtlCol="0" anchor="t">
            <a:noAutofit/>
          </a:bodyPr>
          <a:lstStyle/>
          <a:p>
            <a:pPr marL="0" indent="0" algn="justLow"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رابعاً: </a:t>
            </a:r>
            <a:r>
              <a:rPr lang="ar-JO" altLang="en-US" sz="2800" b="1" dirty="0">
                <a:solidFill>
                  <a:srgbClr val="384653"/>
                </a:solidFill>
                <a:latin typeface="GE SS Two Light" pitchFamily="34" charset="0"/>
                <a:ea typeface="GE SS Two Light" pitchFamily="34" charset="-122"/>
                <a:cs typeface="GE SS Two Light" pitchFamily="34" charset="-120"/>
              </a:rPr>
              <a:t>تحسين قدرتك علة إدارة التعلم داخل القاعات والورش التدريبية </a:t>
            </a:r>
            <a:endParaRPr lang="ar-SA" sz="2800" b="1" dirty="0"/>
          </a:p>
        </p:txBody>
      </p:sp>
      <p:sp>
        <p:nvSpPr>
          <p:cNvPr id="8" name="Text 4"/>
          <p:cNvSpPr/>
          <p:nvPr/>
        </p:nvSpPr>
        <p:spPr>
          <a:xfrm>
            <a:off x="857526" y="4425394"/>
            <a:ext cx="5012704" cy="2204006"/>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ستتعلم كيفية تنظيم بيئة التعلم، وإدارة الوقت، وتحفيز المتدربين، والتعامل مع التحديات والمواقف المختلفة التي قد تواجهك أثناء تنفيذ البرامج التدريبية.</a:t>
            </a:r>
            <a:endParaRPr lang="ar-SA"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31908" y="622796"/>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من خلال دراسة هذه الوحدة سوف تتمكن من:</a:t>
            </a:r>
            <a:endParaRPr lang="ar-SA" sz="4650" dirty="0"/>
          </a:p>
        </p:txBody>
      </p:sp>
      <p:pic>
        <p:nvPicPr>
          <p:cNvPr id="3" name="Image 0" descr="preencoded.png"/>
          <p:cNvPicPr>
            <a:picLocks noChangeAspect="1"/>
          </p:cNvPicPr>
          <p:nvPr/>
        </p:nvPicPr>
        <p:blipFill>
          <a:blip r:embed="rId3"/>
          <a:stretch>
            <a:fillRect/>
          </a:stretch>
        </p:blipFill>
        <p:spPr>
          <a:xfrm>
            <a:off x="6095848" y="1758752"/>
            <a:ext cx="5463939" cy="902692"/>
          </a:xfrm>
          <a:prstGeom prst="rect">
            <a:avLst/>
          </a:prstGeom>
        </p:spPr>
      </p:pic>
      <p:sp>
        <p:nvSpPr>
          <p:cNvPr id="4" name="Text 1"/>
          <p:cNvSpPr/>
          <p:nvPr/>
        </p:nvSpPr>
        <p:spPr>
          <a:xfrm>
            <a:off x="6321465" y="2887067"/>
            <a:ext cx="5012704" cy="877689"/>
          </a:xfrm>
          <a:prstGeom prst="rect">
            <a:avLst/>
          </a:prstGeom>
          <a:noFill/>
          <a:ln/>
        </p:spPr>
        <p:txBody>
          <a:bodyPr wrap="square" lIns="0" tIns="0" rIns="0" bIns="0" rtlCol="0" anchor="t">
            <a:normAutofit lnSpcReduction="10000"/>
          </a:bodyPr>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خامساً: تعزيز التزامك بمعايير الجودة والسلامة المهنية</a:t>
            </a:r>
            <a:endParaRPr lang="ar-SA" sz="2800" b="1" dirty="0"/>
          </a:p>
        </p:txBody>
      </p:sp>
      <p:sp>
        <p:nvSpPr>
          <p:cNvPr id="5" name="Text 2"/>
          <p:cNvSpPr/>
          <p:nvPr/>
        </p:nvSpPr>
        <p:spPr>
          <a:xfrm>
            <a:off x="6324447" y="4153375"/>
            <a:ext cx="5238322" cy="2253559"/>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تساعدك هذه الوحدة على فهم وتطبيق المتطلبات الأساسية للجودة والسلامة والصحة المهنية في بيئات التدريب المهني والتقني، بما ينسجم مع الممارسات الدولية ومتطلبات مؤسسات التدريب الحديثة.</a:t>
            </a:r>
            <a:endParaRPr lang="ar-SA" sz="2400" dirty="0"/>
          </a:p>
        </p:txBody>
      </p:sp>
      <p:pic>
        <p:nvPicPr>
          <p:cNvPr id="6" name="Image 1" descr="preencoded.png"/>
          <p:cNvPicPr>
            <a:picLocks noChangeAspect="1"/>
          </p:cNvPicPr>
          <p:nvPr/>
        </p:nvPicPr>
        <p:blipFill>
          <a:blip r:embed="rId4"/>
          <a:stretch>
            <a:fillRect/>
          </a:stretch>
        </p:blipFill>
        <p:spPr>
          <a:xfrm>
            <a:off x="631908" y="1758752"/>
            <a:ext cx="5463939" cy="902692"/>
          </a:xfrm>
          <a:prstGeom prst="rect">
            <a:avLst/>
          </a:prstGeom>
        </p:spPr>
      </p:pic>
      <p:sp>
        <p:nvSpPr>
          <p:cNvPr id="7" name="Text 3"/>
          <p:cNvSpPr/>
          <p:nvPr/>
        </p:nvSpPr>
        <p:spPr>
          <a:xfrm>
            <a:off x="857526" y="2887067"/>
            <a:ext cx="5012704" cy="877689"/>
          </a:xfrm>
          <a:prstGeom prst="rect">
            <a:avLst/>
          </a:prstGeom>
          <a:noFill/>
          <a:ln/>
        </p:spPr>
        <p:txBody>
          <a:bodyPr wrap="square" lIns="0" tIns="0" rIns="0" bIns="0" rtlCol="0" anchor="t">
            <a:noAutofit/>
          </a:bodyPr>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سادساً: دعم تطورك المهني كمدرب في التعليم والتدريب المهني والتقني</a:t>
            </a:r>
            <a:endParaRPr lang="ar-SA" sz="2800" b="1" dirty="0"/>
          </a:p>
        </p:txBody>
      </p:sp>
      <p:sp>
        <p:nvSpPr>
          <p:cNvPr id="8" name="Text 4"/>
          <p:cNvSpPr/>
          <p:nvPr/>
        </p:nvSpPr>
        <p:spPr>
          <a:xfrm>
            <a:off x="631908" y="4290536"/>
            <a:ext cx="5238322" cy="3004744"/>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تسهم هذه الوحدة في تطوير كفاياتك المهنية وتوسيع أدوارك لتشمل التخطيط والتنظيم والإشراف والتقييم والتحسين المستمر، وهي كفايات مطلوبة في المؤسسات التدريبية الوطنية والدولية ومشاريع تطوير التعليم والتدريب المهني والتقني.</a:t>
            </a:r>
            <a:endParaRPr lang="ar-SA"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31908" y="79871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آلية التقييم</a:t>
            </a:r>
            <a:endParaRPr lang="ar-SA" sz="4650" dirty="0"/>
          </a:p>
        </p:txBody>
      </p:sp>
      <p:sp>
        <p:nvSpPr>
          <p:cNvPr id="3" name="Text 1"/>
          <p:cNvSpPr/>
          <p:nvPr/>
        </p:nvSpPr>
        <p:spPr>
          <a:xfrm>
            <a:off x="631908" y="2105223"/>
            <a:ext cx="5188614"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أساليب التقييم تشمل:</a:t>
            </a:r>
            <a:endParaRPr lang="ar-SA" sz="2800" b="1" dirty="0"/>
          </a:p>
        </p:txBody>
      </p:sp>
      <p:sp>
        <p:nvSpPr>
          <p:cNvPr id="4" name="Text 2"/>
          <p:cNvSpPr/>
          <p:nvPr/>
        </p:nvSpPr>
        <p:spPr>
          <a:xfrm>
            <a:off x="631908" y="2702023"/>
            <a:ext cx="5188614" cy="2963053"/>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المشاركة في الأنشطة التدريبية.</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تنفيذ التمارين العملية.</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استكمال أوراق العمل.</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أداء المهام التطبيقية.</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المشروع أو المهمة الختامية إن وجدت.</a:t>
            </a:r>
            <a:endParaRPr lang="ar-SA" sz="2000" dirty="0"/>
          </a:p>
        </p:txBody>
      </p:sp>
      <p:sp>
        <p:nvSpPr>
          <p:cNvPr id="5" name="Shape 3"/>
          <p:cNvSpPr/>
          <p:nvPr/>
        </p:nvSpPr>
        <p:spPr>
          <a:xfrm>
            <a:off x="6215006" y="1879600"/>
            <a:ext cx="5513646" cy="3023096"/>
          </a:xfrm>
          <a:prstGeom prst="roundRect">
            <a:avLst>
              <a:gd name="adj" fmla="val 17917"/>
            </a:avLst>
          </a:prstGeom>
          <a:solidFill>
            <a:srgbClr val="75BAE6"/>
          </a:solidFill>
          <a:ln/>
        </p:spPr>
      </p:sp>
      <p:sp>
        <p:nvSpPr>
          <p:cNvPr id="6" name="Text 4"/>
          <p:cNvSpPr/>
          <p:nvPr/>
        </p:nvSpPr>
        <p:spPr>
          <a:xfrm>
            <a:off x="6440624" y="2105223"/>
            <a:ext cx="5062411" cy="520464"/>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التقييم القائم على الأداء</a:t>
            </a:r>
            <a:endParaRPr lang="ar-SA" sz="2800" b="1" dirty="0">
              <a:solidFill>
                <a:schemeClr val="bg1"/>
              </a:solidFill>
            </a:endParaRPr>
          </a:p>
        </p:txBody>
      </p:sp>
      <p:sp>
        <p:nvSpPr>
          <p:cNvPr id="7" name="Text 5"/>
          <p:cNvSpPr/>
          <p:nvPr/>
        </p:nvSpPr>
        <p:spPr>
          <a:xfrm>
            <a:off x="6440624" y="2702024"/>
            <a:ext cx="5062411" cy="2121694"/>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يعتمد تقييمك على أسلوب التقييم القائم على الأداء (Competency-Based Assessment). لا يوجد امتحان تحريري تقليدي — كل نشاط يُقيَّم بشكل مستقل فور إنجازه.</a:t>
            </a:r>
            <a:endParaRPr lang="ar-SA" sz="2400" dirty="0">
              <a:solidFill>
                <a:schemeClr val="bg1"/>
              </a:solidFill>
            </a:endParaRPr>
          </a:p>
        </p:txBody>
      </p:sp>
      <p:sp>
        <p:nvSpPr>
          <p:cNvPr id="8" name="Shape 6"/>
          <p:cNvSpPr/>
          <p:nvPr/>
        </p:nvSpPr>
        <p:spPr>
          <a:xfrm>
            <a:off x="631908" y="5328873"/>
            <a:ext cx="10927878" cy="902593"/>
          </a:xfrm>
          <a:prstGeom prst="roundRect">
            <a:avLst>
              <a:gd name="adj" fmla="val 37506"/>
            </a:avLst>
          </a:prstGeom>
          <a:solidFill>
            <a:srgbClr val="D4E9F7"/>
          </a:solidFill>
          <a:ln/>
        </p:spPr>
      </p:sp>
      <p:pic>
        <p:nvPicPr>
          <p:cNvPr id="9" name="Image 0" descr="preencoded.png"/>
          <p:cNvPicPr>
            <a:picLocks noChangeAspect="1"/>
          </p:cNvPicPr>
          <p:nvPr/>
        </p:nvPicPr>
        <p:blipFill>
          <a:blip r:embed="rId3"/>
          <a:stretch>
            <a:fillRect/>
          </a:stretch>
        </p:blipFill>
        <p:spPr>
          <a:xfrm>
            <a:off x="857526" y="5654707"/>
            <a:ext cx="282072" cy="225623"/>
          </a:xfrm>
          <a:prstGeom prst="rect">
            <a:avLst/>
          </a:prstGeom>
        </p:spPr>
      </p:pic>
      <p:sp>
        <p:nvSpPr>
          <p:cNvPr id="10" name="Text 7"/>
          <p:cNvSpPr/>
          <p:nvPr/>
        </p:nvSpPr>
        <p:spPr>
          <a:xfrm>
            <a:off x="755631" y="5438577"/>
            <a:ext cx="1057853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يهدف التقييم إلى دعم تعلمك وتحسين أدائك وليس فقط قياس مستواك.</a:t>
            </a:r>
            <a:endParaRPr lang="ar-SA"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31908" y="81200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دور المتدرب</a:t>
            </a:r>
            <a:endParaRPr lang="ar-SA" sz="4650" dirty="0"/>
          </a:p>
        </p:txBody>
      </p:sp>
      <p:sp>
        <p:nvSpPr>
          <p:cNvPr id="3" name="Text 1"/>
          <p:cNvSpPr/>
          <p:nvPr/>
        </p:nvSpPr>
        <p:spPr>
          <a:xfrm>
            <a:off x="22324" y="2005707"/>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بصفتك مدربًا رئيسيًا أو مدربًا في مؤسسة للتعليم والتدريب التقني والمهني، يُتوقع منك المشاركة الفاعلة في تخطيط وتنظيم وتجهيز بيئات التدريب.</a:t>
            </a:r>
            <a:endParaRPr lang="ar-SA" sz="1750" dirty="0"/>
          </a:p>
        </p:txBody>
      </p:sp>
      <p:sp>
        <p:nvSpPr>
          <p:cNvPr id="4" name="Shape 2"/>
          <p:cNvSpPr/>
          <p:nvPr/>
        </p:nvSpPr>
        <p:spPr>
          <a:xfrm>
            <a:off x="11051998" y="2620764"/>
            <a:ext cx="507789" cy="507802"/>
          </a:xfrm>
          <a:prstGeom prst="ellipse">
            <a:avLst/>
          </a:prstGeom>
          <a:solidFill>
            <a:srgbClr val="00AEEF"/>
          </a:solidFill>
          <a:ln w="12700">
            <a:solidFill>
              <a:srgbClr val="0094D5"/>
            </a:solidFill>
            <a:prstDash val="solid"/>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27749" y="2696518"/>
            <a:ext cx="356286" cy="356295"/>
          </a:xfrm>
          <a:prstGeom prst="rect">
            <a:avLst/>
          </a:prstGeom>
        </p:spPr>
      </p:pic>
      <p:sp>
        <p:nvSpPr>
          <p:cNvPr id="6" name="Text 3"/>
          <p:cNvSpPr/>
          <p:nvPr/>
        </p:nvSpPr>
        <p:spPr>
          <a:xfrm>
            <a:off x="8105275" y="2698254"/>
            <a:ext cx="27211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التخطيط والتصميم</a:t>
            </a:r>
            <a:endParaRPr lang="ar-SA" sz="2400" b="1" dirty="0"/>
          </a:p>
        </p:txBody>
      </p:sp>
      <p:sp>
        <p:nvSpPr>
          <p:cNvPr id="7" name="Text 4"/>
          <p:cNvSpPr/>
          <p:nvPr/>
        </p:nvSpPr>
        <p:spPr>
          <a:xfrm>
            <a:off x="8105275" y="3204766"/>
            <a:ext cx="2721105" cy="1605773"/>
          </a:xfrm>
          <a:prstGeom prst="rect">
            <a:avLst/>
          </a:prstGeom>
          <a:noFill/>
          <a:ln/>
        </p:spPr>
        <p:txBody>
          <a:bodyPr wrap="square" lIns="0" tIns="0" rIns="0" bIns="0" rtlCol="0" anchor="t">
            <a:normAutofit/>
          </a:bodyPr>
          <a:lstStyle/>
          <a:p>
            <a:pPr marL="0" indent="0" algn="justLow"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توظيف معارفك وخبراتك في تحليل أماكن التدريب وتصميمها. تحديد المعدات والأدوات والمواد والتسهيلات اللازمة.</a:t>
            </a:r>
            <a:endParaRPr lang="ar-SA" dirty="0"/>
          </a:p>
        </p:txBody>
      </p:sp>
      <p:sp>
        <p:nvSpPr>
          <p:cNvPr id="8" name="Shape 5"/>
          <p:cNvSpPr/>
          <p:nvPr/>
        </p:nvSpPr>
        <p:spPr>
          <a:xfrm>
            <a:off x="7315414" y="2620764"/>
            <a:ext cx="507789" cy="507802"/>
          </a:xfrm>
          <a:prstGeom prst="ellipse">
            <a:avLst/>
          </a:prstGeom>
          <a:solidFill>
            <a:srgbClr val="00AEEF"/>
          </a:solidFill>
          <a:ln w="12700">
            <a:solidFill>
              <a:srgbClr val="0094D5"/>
            </a:solidFill>
            <a:prstDash val="solid"/>
          </a:ln>
        </p:spPr>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91165" y="2696518"/>
            <a:ext cx="356286" cy="356295"/>
          </a:xfrm>
          <a:prstGeom prst="rect">
            <a:avLst/>
          </a:prstGeom>
        </p:spPr>
      </p:pic>
      <p:sp>
        <p:nvSpPr>
          <p:cNvPr id="10" name="Text 6"/>
          <p:cNvSpPr/>
          <p:nvPr/>
        </p:nvSpPr>
        <p:spPr>
          <a:xfrm>
            <a:off x="4368591" y="2698254"/>
            <a:ext cx="27212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التنظيم والإدارة</a:t>
            </a:r>
            <a:endParaRPr lang="ar-SA" sz="2400" b="1" dirty="0"/>
          </a:p>
        </p:txBody>
      </p:sp>
      <p:sp>
        <p:nvSpPr>
          <p:cNvPr id="11" name="Text 7"/>
          <p:cNvSpPr/>
          <p:nvPr/>
        </p:nvSpPr>
        <p:spPr>
          <a:xfrm>
            <a:off x="4368591" y="3204766"/>
            <a:ext cx="2721205" cy="802887"/>
          </a:xfrm>
          <a:prstGeom prst="rect">
            <a:avLst/>
          </a:prstGeom>
          <a:noFill/>
          <a:ln/>
        </p:spPr>
        <p:txBody>
          <a:bodyPr wrap="square" lIns="0" tIns="0" rIns="0" bIns="0" rtlCol="0" anchor="t">
            <a:normAutofit/>
          </a:bodyPr>
          <a:lstStyle/>
          <a:p>
            <a:pPr marL="0" indent="0" algn="justLow"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تنظيم السجلات والبيانات التدريبية. إدارة التعلم داخل القاعات والورش.</a:t>
            </a:r>
            <a:endParaRPr lang="ar-SA" dirty="0"/>
          </a:p>
        </p:txBody>
      </p:sp>
      <p:sp>
        <p:nvSpPr>
          <p:cNvPr id="12" name="Shape 8"/>
          <p:cNvSpPr/>
          <p:nvPr/>
        </p:nvSpPr>
        <p:spPr>
          <a:xfrm>
            <a:off x="3578731" y="2620764"/>
            <a:ext cx="507789" cy="507802"/>
          </a:xfrm>
          <a:prstGeom prst="ellipse">
            <a:avLst/>
          </a:prstGeom>
          <a:solidFill>
            <a:srgbClr val="00AEEF"/>
          </a:solidFill>
          <a:ln w="12700">
            <a:solidFill>
              <a:srgbClr val="0094D5"/>
            </a:solidFill>
            <a:prstDash val="solid"/>
          </a:ln>
        </p:spPr>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54482" y="2696518"/>
            <a:ext cx="356286" cy="356295"/>
          </a:xfrm>
          <a:prstGeom prst="rect">
            <a:avLst/>
          </a:prstGeom>
        </p:spPr>
      </p:pic>
      <p:sp>
        <p:nvSpPr>
          <p:cNvPr id="14" name="Text 9"/>
          <p:cNvSpPr/>
          <p:nvPr/>
        </p:nvSpPr>
        <p:spPr>
          <a:xfrm>
            <a:off x="632008" y="2698254"/>
            <a:ext cx="2721105"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المشاركة والتطبيق</a:t>
            </a:r>
            <a:endParaRPr lang="ar-SA" sz="2400" b="1" dirty="0"/>
          </a:p>
        </p:txBody>
      </p:sp>
      <p:sp>
        <p:nvSpPr>
          <p:cNvPr id="15" name="Text 10"/>
          <p:cNvSpPr/>
          <p:nvPr/>
        </p:nvSpPr>
        <p:spPr>
          <a:xfrm>
            <a:off x="632008" y="3204766"/>
            <a:ext cx="2721105" cy="1605773"/>
          </a:xfrm>
          <a:prstGeom prst="rect">
            <a:avLst/>
          </a:prstGeom>
          <a:noFill/>
          <a:ln/>
        </p:spPr>
        <p:txBody>
          <a:bodyPr wrap="square" lIns="0" tIns="0" rIns="0" bIns="0" rtlCol="0" anchor="t">
            <a:normAutofit/>
          </a:bodyPr>
          <a:lstStyle/>
          <a:p>
            <a:pPr marL="0" indent="0" algn="justLow"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المشاركة في الأنشطة العملية ودراسات الحالة والمحاكاة والعمل الجماعي. تنفيذ المهام والتكليفات المطلوبة.</a:t>
            </a:r>
            <a:endParaRPr lang="ar-SA" dirty="0"/>
          </a:p>
        </p:txBody>
      </p:sp>
      <p:sp>
        <p:nvSpPr>
          <p:cNvPr id="16" name="Shape 11"/>
          <p:cNvSpPr/>
          <p:nvPr/>
        </p:nvSpPr>
        <p:spPr>
          <a:xfrm>
            <a:off x="9590751" y="4993157"/>
            <a:ext cx="507789" cy="507802"/>
          </a:xfrm>
          <a:prstGeom prst="ellipse">
            <a:avLst/>
          </a:prstGeom>
          <a:solidFill>
            <a:srgbClr val="00AEEF"/>
          </a:solidFill>
          <a:ln w="12700">
            <a:solidFill>
              <a:srgbClr val="0094D5"/>
            </a:solidFill>
            <a:prstDash val="solid"/>
          </a:ln>
        </p:spPr>
      </p:sp>
      <p:pic>
        <p:nvPicPr>
          <p:cNvPr id="1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66502" y="5068910"/>
            <a:ext cx="356286" cy="356295"/>
          </a:xfrm>
          <a:prstGeom prst="rect">
            <a:avLst/>
          </a:prstGeom>
        </p:spPr>
      </p:pic>
      <p:sp>
        <p:nvSpPr>
          <p:cNvPr id="18" name="Text 12"/>
          <p:cNvSpPr/>
          <p:nvPr/>
        </p:nvSpPr>
        <p:spPr>
          <a:xfrm>
            <a:off x="6361955" y="5070647"/>
            <a:ext cx="3003177" cy="371177"/>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التطوير والتحسين</a:t>
            </a:r>
            <a:endParaRPr lang="ar-SA" sz="2400" b="1" dirty="0"/>
          </a:p>
        </p:txBody>
      </p:sp>
      <p:sp>
        <p:nvSpPr>
          <p:cNvPr id="19" name="Text 13"/>
          <p:cNvSpPr/>
          <p:nvPr/>
        </p:nvSpPr>
        <p:spPr>
          <a:xfrm>
            <a:off x="1604681" y="5577157"/>
            <a:ext cx="7760451" cy="401443"/>
          </a:xfrm>
          <a:prstGeom prst="rect">
            <a:avLst/>
          </a:prstGeom>
          <a:noFill/>
          <a:ln/>
        </p:spPr>
        <p:txBody>
          <a:bodyPr wrap="none" lIns="0" tIns="0" rIns="0" bIns="0" rtlCol="0" anchor="t"/>
          <a:lstStyle/>
          <a:p>
            <a:pPr marL="0" indent="0" algn="justLow"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تطوير مقترحات وحلول عملية لتحسين بيئة التدريب وإدارتها. تطبيق ما تعلمته في سياق مؤسسي واقعي.</a:t>
            </a:r>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31908" y="835620"/>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دور الميسّر</a:t>
            </a:r>
            <a:endParaRPr lang="ar-SA" sz="4400" dirty="0"/>
          </a:p>
        </p:txBody>
      </p:sp>
      <p:sp>
        <p:nvSpPr>
          <p:cNvPr id="3" name="Text 1"/>
          <p:cNvSpPr/>
          <p:nvPr/>
        </p:nvSpPr>
        <p:spPr>
          <a:xfrm>
            <a:off x="631908" y="1948160"/>
            <a:ext cx="10927878"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يتولى الميسّر تهيئة بيئة تعلم تفاعلية وعملية تساعد المشاركين على تطوير مهارات تخطيط وتجهيز وإدارة التسهيلات التدريبية في مؤسسات التعليم والتدريب التقني والمهني.</a:t>
            </a:r>
            <a:endParaRPr lang="ar-SA" sz="1650" dirty="0"/>
          </a:p>
        </p:txBody>
      </p:sp>
      <p:sp>
        <p:nvSpPr>
          <p:cNvPr id="4" name="Shape 2"/>
          <p:cNvSpPr/>
          <p:nvPr/>
        </p:nvSpPr>
        <p:spPr>
          <a:xfrm>
            <a:off x="11077397" y="2846189"/>
            <a:ext cx="482389" cy="482402"/>
          </a:xfrm>
          <a:prstGeom prst="ellipse">
            <a:avLst/>
          </a:prstGeom>
          <a:solidFill>
            <a:srgbClr val="00AEEF"/>
          </a:solidFill>
          <a:ln w="12700">
            <a:solidFill>
              <a:srgbClr val="0094D5"/>
            </a:solidFill>
            <a:prstDash val="solid"/>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49329" y="2918073"/>
            <a:ext cx="338526" cy="338534"/>
          </a:xfrm>
          <a:prstGeom prst="rect">
            <a:avLst/>
          </a:prstGeom>
        </p:spPr>
      </p:pic>
      <p:sp>
        <p:nvSpPr>
          <p:cNvPr id="6" name="Text 3"/>
          <p:cNvSpPr/>
          <p:nvPr/>
        </p:nvSpPr>
        <p:spPr>
          <a:xfrm>
            <a:off x="8086920" y="2919809"/>
            <a:ext cx="2786886" cy="35252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التيسير والتوجيه</a:t>
            </a:r>
            <a:endParaRPr lang="ar-SA" sz="2400" b="1" dirty="0"/>
          </a:p>
        </p:txBody>
      </p:sp>
      <p:sp>
        <p:nvSpPr>
          <p:cNvPr id="7" name="Text 4"/>
          <p:cNvSpPr/>
          <p:nvPr/>
        </p:nvSpPr>
        <p:spPr>
          <a:xfrm>
            <a:off x="8086920" y="3394472"/>
            <a:ext cx="2786886" cy="1745158"/>
          </a:xfrm>
          <a:prstGeom prst="rect">
            <a:avLst/>
          </a:prstGeom>
          <a:noFill/>
          <a:ln/>
        </p:spPr>
        <p:txBody>
          <a:bodyPr wrap="square" lIns="0" tIns="0" rIns="0" bIns="0" rtlCol="0" anchor="t">
            <a:normAutofit/>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تيسير المناقشات والأنشطة العملية ودراسات الحالة والمحاكاة. تقديم العروض التوضيحية والإرشادات الفنية المتعلقة بتصميم أماكن التدريب.</a:t>
            </a:r>
            <a:endParaRPr lang="ar-SA" dirty="0"/>
          </a:p>
        </p:txBody>
      </p:sp>
      <p:sp>
        <p:nvSpPr>
          <p:cNvPr id="8" name="Shape 5"/>
          <p:cNvSpPr/>
          <p:nvPr/>
        </p:nvSpPr>
        <p:spPr>
          <a:xfrm>
            <a:off x="7349941" y="2846189"/>
            <a:ext cx="482389" cy="482402"/>
          </a:xfrm>
          <a:prstGeom prst="ellipse">
            <a:avLst/>
          </a:prstGeom>
          <a:solidFill>
            <a:srgbClr val="00AEEF"/>
          </a:solidFill>
          <a:ln w="12700">
            <a:solidFill>
              <a:srgbClr val="0094D5"/>
            </a:solidFill>
            <a:prstDash val="solid"/>
          </a:ln>
        </p:spPr>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1873" y="2918073"/>
            <a:ext cx="338526" cy="338534"/>
          </a:xfrm>
          <a:prstGeom prst="rect">
            <a:avLst/>
          </a:prstGeom>
        </p:spPr>
      </p:pic>
      <p:sp>
        <p:nvSpPr>
          <p:cNvPr id="10" name="Text 6"/>
          <p:cNvSpPr/>
          <p:nvPr/>
        </p:nvSpPr>
        <p:spPr>
          <a:xfrm>
            <a:off x="4359464" y="2919809"/>
            <a:ext cx="2786886" cy="35252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التجهيز والإدارة</a:t>
            </a:r>
            <a:endParaRPr lang="ar-SA" sz="2400" b="1" dirty="0"/>
          </a:p>
        </p:txBody>
      </p:sp>
      <p:sp>
        <p:nvSpPr>
          <p:cNvPr id="11" name="Text 7"/>
          <p:cNvSpPr/>
          <p:nvPr/>
        </p:nvSpPr>
        <p:spPr>
          <a:xfrm>
            <a:off x="4359464" y="3394472"/>
            <a:ext cx="2786886" cy="1745158"/>
          </a:xfrm>
          <a:prstGeom prst="rect">
            <a:avLst/>
          </a:prstGeom>
          <a:noFill/>
          <a:ln/>
        </p:spPr>
        <p:txBody>
          <a:bodyPr wrap="square" lIns="0" tIns="0" rIns="0" bIns="0" rtlCol="0" anchor="t">
            <a:normAutofit/>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تجهيز المعدات والمواد وإدارة السجلات والقاعات والورش. ربط محتوى الوحدة بخبرات المشاركين وسياقات مؤسساتهم.</a:t>
            </a:r>
            <a:endParaRPr lang="ar-SA" dirty="0"/>
          </a:p>
        </p:txBody>
      </p:sp>
      <p:sp>
        <p:nvSpPr>
          <p:cNvPr id="12" name="Shape 8"/>
          <p:cNvSpPr/>
          <p:nvPr/>
        </p:nvSpPr>
        <p:spPr>
          <a:xfrm>
            <a:off x="3622485" y="2846189"/>
            <a:ext cx="482389" cy="482402"/>
          </a:xfrm>
          <a:prstGeom prst="ellipse">
            <a:avLst/>
          </a:prstGeom>
          <a:solidFill>
            <a:srgbClr val="00AEEF"/>
          </a:solidFill>
          <a:ln w="12700">
            <a:solidFill>
              <a:srgbClr val="0094D5"/>
            </a:solidFill>
            <a:prstDash val="solid"/>
          </a:ln>
        </p:spPr>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94417" y="2918073"/>
            <a:ext cx="338526" cy="338534"/>
          </a:xfrm>
          <a:prstGeom prst="rect">
            <a:avLst/>
          </a:prstGeom>
        </p:spPr>
      </p:pic>
      <p:sp>
        <p:nvSpPr>
          <p:cNvPr id="14" name="Text 9"/>
          <p:cNvSpPr/>
          <p:nvPr/>
        </p:nvSpPr>
        <p:spPr>
          <a:xfrm>
            <a:off x="631908" y="2919809"/>
            <a:ext cx="2786985" cy="35252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التحليل والتطبيق</a:t>
            </a:r>
            <a:endParaRPr lang="ar-SA" sz="2400" b="1" dirty="0"/>
          </a:p>
        </p:txBody>
      </p:sp>
      <p:sp>
        <p:nvSpPr>
          <p:cNvPr id="15" name="Text 10"/>
          <p:cNvSpPr/>
          <p:nvPr/>
        </p:nvSpPr>
        <p:spPr>
          <a:xfrm>
            <a:off x="631908" y="3394472"/>
            <a:ext cx="2786985" cy="1745158"/>
          </a:xfrm>
          <a:prstGeom prst="rect">
            <a:avLst/>
          </a:prstGeom>
          <a:noFill/>
          <a:ln/>
        </p:spPr>
        <p:txBody>
          <a:bodyPr wrap="square" lIns="0" tIns="0" rIns="0" bIns="0" rtlCol="0" anchor="t">
            <a:normAutofit/>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طرح أسئلة ومواقف تطبيقية تساعد على تحليل المشكلات واتخاذ القرارات. تقديم التغذية الراجعة المستمرة على أداء المشاركين وتكليفاتهم.</a:t>
            </a:r>
            <a:endParaRPr lang="ar-SA" dirty="0"/>
          </a:p>
        </p:txBody>
      </p:sp>
      <p:sp>
        <p:nvSpPr>
          <p:cNvPr id="16" name="Shape 11"/>
          <p:cNvSpPr/>
          <p:nvPr/>
        </p:nvSpPr>
        <p:spPr>
          <a:xfrm>
            <a:off x="9938882" y="5103770"/>
            <a:ext cx="482389" cy="482402"/>
          </a:xfrm>
          <a:prstGeom prst="ellipse">
            <a:avLst/>
          </a:prstGeom>
          <a:solidFill>
            <a:srgbClr val="00AEEF"/>
          </a:solidFill>
          <a:ln w="12700">
            <a:solidFill>
              <a:srgbClr val="0094D5"/>
            </a:solidFill>
            <a:prstDash val="solid"/>
          </a:ln>
        </p:spPr>
        <p:txBody>
          <a:bodyPr/>
          <a:lstStyle/>
          <a:p>
            <a:endParaRPr lang="en-US" dirty="0"/>
          </a:p>
        </p:txBody>
      </p:sp>
      <p:pic>
        <p:nvPicPr>
          <p:cNvPr id="1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10814" y="5175654"/>
            <a:ext cx="338526" cy="338534"/>
          </a:xfrm>
          <a:prstGeom prst="rect">
            <a:avLst/>
          </a:prstGeom>
        </p:spPr>
      </p:pic>
      <p:sp>
        <p:nvSpPr>
          <p:cNvPr id="18" name="Text 12"/>
          <p:cNvSpPr/>
          <p:nvPr/>
        </p:nvSpPr>
        <p:spPr>
          <a:xfrm>
            <a:off x="-506607" y="5177391"/>
            <a:ext cx="10241897" cy="35252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الدعم والتطوير</a:t>
            </a:r>
            <a:endParaRPr lang="ar-SA" sz="2400" b="1" dirty="0"/>
          </a:p>
        </p:txBody>
      </p:sp>
      <p:sp>
        <p:nvSpPr>
          <p:cNvPr id="19" name="Text 13"/>
          <p:cNvSpPr/>
          <p:nvPr/>
        </p:nvSpPr>
        <p:spPr>
          <a:xfrm>
            <a:off x="-506607" y="5652052"/>
            <a:ext cx="10241897" cy="436289"/>
          </a:xfrm>
          <a:prstGeom prst="rect">
            <a:avLst/>
          </a:prstGeom>
          <a:noFill/>
          <a:ln/>
        </p:spPr>
        <p:txBody>
          <a:bodyPr wrap="none" lIns="0" tIns="0" rIns="0" bIns="0" rtlCol="0" anchor="t"/>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دعم المشاركين في الانتقال من اكتساب المعرفة إلى تطبيق المهارات. تحسين ممارسات التسهيلات التدريبية في بيئة العمل.</a:t>
            </a:r>
            <a:endParaRPr lang="ar-S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631908" y="663178"/>
            <a:ext cx="10927878" cy="547985"/>
          </a:xfrm>
          <a:prstGeom prst="rect">
            <a:avLst/>
          </a:prstGeom>
          <a:noFill/>
          <a:ln/>
        </p:spPr>
        <p:txBody>
          <a:bodyPr wrap="none" lIns="0" tIns="0" rIns="0" bIns="0" rtlCol="0" anchor="t"/>
          <a:lstStyle/>
          <a:p>
            <a:pPr marL="0" indent="0" algn="r" rtl="1">
              <a:lnSpc>
                <a:spcPct val="104000"/>
              </a:lnSpc>
              <a:buNone/>
            </a:pPr>
            <a:r>
              <a:rPr lang="ar-SA" altLang="en-US" sz="3450" dirty="0">
                <a:solidFill>
                  <a:srgbClr val="2E3C4E"/>
                </a:solidFill>
                <a:latin typeface="GE SS Two Light" pitchFamily="34" charset="0"/>
                <a:ea typeface="GE SS Two Light" pitchFamily="34" charset="-122"/>
                <a:cs typeface="GE SS Two Light" pitchFamily="34" charset="-120"/>
              </a:rPr>
              <a:t>أساليب وأدوات التقييم</a:t>
            </a:r>
            <a:endParaRPr lang="ar-SA" sz="3450" dirty="0"/>
          </a:p>
        </p:txBody>
      </p:sp>
      <p:sp>
        <p:nvSpPr>
          <p:cNvPr id="3" name="Text 1"/>
          <p:cNvSpPr/>
          <p:nvPr/>
        </p:nvSpPr>
        <p:spPr>
          <a:xfrm>
            <a:off x="22325" y="1364975"/>
            <a:ext cx="11533572" cy="310478"/>
          </a:xfrm>
          <a:prstGeom prst="rect">
            <a:avLst/>
          </a:prstGeom>
          <a:noFill/>
          <a:ln/>
        </p:spPr>
        <p:txBody>
          <a:bodyPr wrap="none" lIns="0" tIns="0" rIns="0" bIns="0" rtlCol="0" anchor="t"/>
          <a:lstStyle/>
          <a:p>
            <a:pPr marL="0" indent="0" algn="r" rtl="1">
              <a:lnSpc>
                <a:spcPct val="116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يستند تقييم التعلم إلى نهج التقييم القائم على الكفايات، ويمكن أن تشمل أساليب التقييم:</a:t>
            </a:r>
            <a:endParaRPr lang="ar-SA"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827014"/>
            <a:ext cx="10927878" cy="999728"/>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27823" y="2050301"/>
            <a:ext cx="401484" cy="401494"/>
          </a:xfrm>
          <a:prstGeom prst="rect">
            <a:avLst/>
          </a:prstGeom>
        </p:spPr>
      </p:pic>
      <p:sp>
        <p:nvSpPr>
          <p:cNvPr id="6" name="Text 2"/>
          <p:cNvSpPr/>
          <p:nvPr/>
        </p:nvSpPr>
        <p:spPr>
          <a:xfrm>
            <a:off x="817542" y="2012652"/>
            <a:ext cx="9933830" cy="274042"/>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المشاركة والملاحظة</a:t>
            </a:r>
            <a:endParaRPr lang="ar-SA" sz="2000" b="1" dirty="0"/>
          </a:p>
        </p:txBody>
      </p:sp>
      <p:sp>
        <p:nvSpPr>
          <p:cNvPr id="7" name="Text 3"/>
          <p:cNvSpPr/>
          <p:nvPr/>
        </p:nvSpPr>
        <p:spPr>
          <a:xfrm>
            <a:off x="817542" y="2386918"/>
            <a:ext cx="9933830" cy="231577"/>
          </a:xfrm>
          <a:prstGeom prst="rect">
            <a:avLst/>
          </a:prstGeom>
          <a:noFill/>
          <a:ln/>
        </p:spPr>
        <p:txBody>
          <a:bodyPr wrap="none" lIns="0" tIns="0" rIns="0" bIns="0" rtlCol="0" anchor="t"/>
          <a:lstStyle/>
          <a:p>
            <a:pPr marL="0" indent="0" algn="r" rtl="1">
              <a:lnSpc>
                <a:spcPct val="11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المشاركة الفاعلة في الأنشطة والملاحظة المباشرة للأداء العملي.</a:t>
            </a:r>
            <a:endParaRPr lang="ar-SA" sz="20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949674"/>
            <a:ext cx="10927878" cy="999728"/>
          </a:xfrm>
          <a:prstGeom prst="rect">
            <a:avLst/>
          </a:prstGeom>
        </p:spPr>
      </p:pic>
      <p:pic>
        <p:nvPicPr>
          <p:cNvPr id="9"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27823" y="3172961"/>
            <a:ext cx="401484" cy="401494"/>
          </a:xfrm>
          <a:prstGeom prst="rect">
            <a:avLst/>
          </a:prstGeom>
        </p:spPr>
      </p:pic>
      <p:sp>
        <p:nvSpPr>
          <p:cNvPr id="10" name="Text 4"/>
          <p:cNvSpPr/>
          <p:nvPr/>
        </p:nvSpPr>
        <p:spPr>
          <a:xfrm>
            <a:off x="817542" y="3135313"/>
            <a:ext cx="9933830" cy="274042"/>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دراسات الحالة</a:t>
            </a:r>
            <a:endParaRPr lang="ar-SA" sz="2000" b="1" dirty="0"/>
          </a:p>
        </p:txBody>
      </p:sp>
      <p:sp>
        <p:nvSpPr>
          <p:cNvPr id="11" name="Text 5"/>
          <p:cNvSpPr/>
          <p:nvPr/>
        </p:nvSpPr>
        <p:spPr>
          <a:xfrm>
            <a:off x="817542" y="3509578"/>
            <a:ext cx="9933830" cy="231577"/>
          </a:xfrm>
          <a:prstGeom prst="rect">
            <a:avLst/>
          </a:prstGeom>
          <a:noFill/>
          <a:ln/>
        </p:spPr>
        <p:txBody>
          <a:bodyPr wrap="none" lIns="0" tIns="0" rIns="0" bIns="0" rtlCol="0" anchor="t"/>
          <a:lstStyle/>
          <a:p>
            <a:pPr marL="0" indent="0" algn="r" rtl="1">
              <a:lnSpc>
                <a:spcPct val="11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تحليل دراسات الحالة وتنفيذ المهام الفردية والجماعية.</a:t>
            </a:r>
            <a:endParaRPr lang="ar-SA" sz="20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072334"/>
            <a:ext cx="10927878" cy="999728"/>
          </a:xfrm>
          <a:prstGeom prst="rect">
            <a:avLst/>
          </a:prstGeom>
        </p:spPr>
      </p:pic>
      <p:pic>
        <p:nvPicPr>
          <p:cNvPr id="13"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27823" y="4295621"/>
            <a:ext cx="401484" cy="401494"/>
          </a:xfrm>
          <a:prstGeom prst="rect">
            <a:avLst/>
          </a:prstGeom>
        </p:spPr>
      </p:pic>
      <p:sp>
        <p:nvSpPr>
          <p:cNvPr id="14" name="Text 6"/>
          <p:cNvSpPr/>
          <p:nvPr/>
        </p:nvSpPr>
        <p:spPr>
          <a:xfrm>
            <a:off x="817542" y="4257973"/>
            <a:ext cx="9933830" cy="274042"/>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المحاكاة ولعب الأدوار</a:t>
            </a:r>
            <a:endParaRPr lang="ar-SA" sz="2000" b="1" dirty="0"/>
          </a:p>
        </p:txBody>
      </p:sp>
      <p:sp>
        <p:nvSpPr>
          <p:cNvPr id="15" name="Text 7"/>
          <p:cNvSpPr/>
          <p:nvPr/>
        </p:nvSpPr>
        <p:spPr>
          <a:xfrm>
            <a:off x="817542" y="4632238"/>
            <a:ext cx="9933830" cy="231577"/>
          </a:xfrm>
          <a:prstGeom prst="rect">
            <a:avLst/>
          </a:prstGeom>
          <a:noFill/>
          <a:ln/>
        </p:spPr>
        <p:txBody>
          <a:bodyPr wrap="none" lIns="0" tIns="0" rIns="0" bIns="0" rtlCol="0" anchor="t"/>
          <a:lstStyle/>
          <a:p>
            <a:pPr marL="0" indent="0" algn="r" rtl="1">
              <a:lnSpc>
                <a:spcPct val="11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المخططات وقوائم التدقيق والسجلات والنماذج العملية.</a:t>
            </a:r>
            <a:endParaRPr lang="ar-SA" sz="2000"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5194995"/>
            <a:ext cx="10927878" cy="999728"/>
          </a:xfrm>
          <a:prstGeom prst="rect">
            <a:avLst/>
          </a:prstGeom>
        </p:spPr>
      </p:pic>
      <p:pic>
        <p:nvPicPr>
          <p:cNvPr id="17" name="Image 7"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90176" y="5380633"/>
            <a:ext cx="439131" cy="439142"/>
          </a:xfrm>
          <a:prstGeom prst="rect">
            <a:avLst/>
          </a:prstGeom>
        </p:spPr>
      </p:pic>
      <p:sp>
        <p:nvSpPr>
          <p:cNvPr id="18" name="Text 8"/>
          <p:cNvSpPr/>
          <p:nvPr/>
        </p:nvSpPr>
        <p:spPr>
          <a:xfrm>
            <a:off x="817542" y="5380633"/>
            <a:ext cx="9933830" cy="274042"/>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التقييم الذاتي والختامي</a:t>
            </a:r>
            <a:endParaRPr lang="ar-SA" sz="2000" b="1" dirty="0"/>
          </a:p>
        </p:txBody>
      </p:sp>
      <p:sp>
        <p:nvSpPr>
          <p:cNvPr id="19" name="Text 9"/>
          <p:cNvSpPr/>
          <p:nvPr/>
        </p:nvSpPr>
        <p:spPr>
          <a:xfrm>
            <a:off x="817542" y="5728395"/>
            <a:ext cx="9933830" cy="231577"/>
          </a:xfrm>
          <a:prstGeom prst="rect">
            <a:avLst/>
          </a:prstGeom>
          <a:noFill/>
          <a:ln/>
        </p:spPr>
        <p:txBody>
          <a:bodyPr wrap="none" lIns="0" tIns="0" rIns="0" bIns="0" rtlCol="0" anchor="t"/>
          <a:lstStyle/>
          <a:p>
            <a:pPr marL="0" indent="0" algn="r" rtl="1">
              <a:lnSpc>
                <a:spcPct val="11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التقييم الذاتي </a:t>
            </a:r>
            <a:r>
              <a:rPr lang="ar-SA" altLang="en-US" sz="2400" dirty="0">
                <a:solidFill>
                  <a:srgbClr val="384653"/>
                </a:solidFill>
                <a:latin typeface="WinSoft Pro Medium" pitchFamily="34" charset="0"/>
                <a:ea typeface="WinSoft Pro Medium" pitchFamily="34" charset="-122"/>
                <a:cs typeface="WinSoft Pro Medium" pitchFamily="34" charset="-120"/>
              </a:rPr>
              <a:t>وتقييم</a:t>
            </a:r>
            <a:r>
              <a:rPr lang="ar-SA" altLang="en-US" sz="2000" dirty="0">
                <a:solidFill>
                  <a:srgbClr val="384653"/>
                </a:solidFill>
                <a:latin typeface="WinSoft Pro Medium" pitchFamily="34" charset="0"/>
                <a:ea typeface="WinSoft Pro Medium" pitchFamily="34" charset="-122"/>
                <a:cs typeface="WinSoft Pro Medium" pitchFamily="34" charset="-120"/>
              </a:rPr>
              <a:t> الأقران والاختبارات القصيرة كأدوات تكميلية.</a:t>
            </a:r>
            <a:endParaRPr lang="ar-SA"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596430"/>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النتاج التمكيني الأول</a:t>
            </a:r>
            <a:endParaRPr lang="ar-SA" sz="2300" dirty="0"/>
          </a:p>
        </p:txBody>
      </p:sp>
      <p:sp>
        <p:nvSpPr>
          <p:cNvPr id="5" name="Text 1"/>
          <p:cNvSpPr/>
          <p:nvPr/>
        </p:nvSpPr>
        <p:spPr>
          <a:xfrm>
            <a:off x="5203794" y="2057797"/>
            <a:ext cx="6355993"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تصميم مخطط أماكن التدريب والمشاغل/محطات العمل وتحديدها.</a:t>
            </a:r>
            <a:endParaRPr lang="ar-SA" sz="3700" dirty="0"/>
          </a:p>
        </p:txBody>
      </p:sp>
      <p:sp>
        <p:nvSpPr>
          <p:cNvPr id="6" name="Text 2"/>
          <p:cNvSpPr/>
          <p:nvPr/>
        </p:nvSpPr>
        <p:spPr>
          <a:xfrm>
            <a:off x="5203794" y="4178102"/>
            <a:ext cx="6355993" cy="1083469"/>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يعد تصميم أماكن التدريب ومخططات الورش أحد العناصر الأساسية في إدارة التدريب المهني والتقني. فالتصميم الجيد يسهم في تحسين فاعلية التعلم، وزيادة الإنتاجية، والحد من الحوادث، وضمان الامتثال لمعايير الصحة والسلامة المهنية الدولية.</a:t>
            </a:r>
            <a:endParaRPr lang="ar-SA"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203715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عناصر التصميم الجيد لبيئة التدريب</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95643" y="3230860"/>
            <a:ext cx="564144" cy="564158"/>
          </a:xfrm>
          <a:prstGeom prst="rect">
            <a:avLst/>
          </a:prstGeom>
        </p:spPr>
      </p:pic>
      <p:sp>
        <p:nvSpPr>
          <p:cNvPr id="4" name="Text 1"/>
          <p:cNvSpPr/>
          <p:nvPr/>
        </p:nvSpPr>
        <p:spPr>
          <a:xfrm>
            <a:off x="8105275" y="3230860"/>
            <a:ext cx="2608296"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الأبعاد والمساحات</a:t>
            </a:r>
            <a:endParaRPr lang="ar-SA" sz="2800" b="1" dirty="0"/>
          </a:p>
        </p:txBody>
      </p:sp>
      <p:sp>
        <p:nvSpPr>
          <p:cNvPr id="5" name="Text 2"/>
          <p:cNvSpPr/>
          <p:nvPr/>
        </p:nvSpPr>
        <p:spPr>
          <a:xfrm>
            <a:off x="8105275" y="3737372"/>
            <a:ext cx="2608296" cy="2160508"/>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مساحات كافية للمتدربين والمدربين والمعدات ومساحات الحركة والإخلاء.</a:t>
            </a:r>
            <a:endParaRPr lang="ar-SA" sz="24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59059" y="3230860"/>
            <a:ext cx="564144" cy="564158"/>
          </a:xfrm>
          <a:prstGeom prst="rect">
            <a:avLst/>
          </a:prstGeom>
        </p:spPr>
      </p:pic>
      <p:sp>
        <p:nvSpPr>
          <p:cNvPr id="7" name="Text 3"/>
          <p:cNvSpPr/>
          <p:nvPr/>
        </p:nvSpPr>
        <p:spPr>
          <a:xfrm>
            <a:off x="4368591" y="3230860"/>
            <a:ext cx="2608396"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مسافات الأمان</a:t>
            </a:r>
            <a:endParaRPr lang="ar-SA" sz="2800" b="1" dirty="0"/>
          </a:p>
        </p:txBody>
      </p:sp>
      <p:sp>
        <p:nvSpPr>
          <p:cNvPr id="8" name="Text 4"/>
          <p:cNvSpPr/>
          <p:nvPr/>
        </p:nvSpPr>
        <p:spPr>
          <a:xfrm>
            <a:off x="4368591" y="3737372"/>
            <a:ext cx="2608396" cy="2160508"/>
          </a:xfrm>
          <a:prstGeom prst="rect">
            <a:avLst/>
          </a:prstGeom>
          <a:noFill/>
          <a:ln/>
        </p:spPr>
        <p:txBody>
          <a:bodyPr wrap="square" lIns="0" tIns="0" rIns="0" bIns="0" rtlCol="0" anchor="t">
            <a:norm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مخارج الطوارئ والتهوية والإضاءة وإمكانية الوصول ومتطلبات Ergonomics.</a:t>
            </a:r>
            <a:endParaRPr lang="ar-SA" sz="24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22376" y="3230860"/>
            <a:ext cx="564144" cy="564158"/>
          </a:xfrm>
          <a:prstGeom prst="rect">
            <a:avLst/>
          </a:prstGeom>
        </p:spPr>
      </p:pic>
      <p:sp>
        <p:nvSpPr>
          <p:cNvPr id="10" name="Text 5"/>
          <p:cNvSpPr/>
          <p:nvPr/>
        </p:nvSpPr>
        <p:spPr>
          <a:xfrm>
            <a:off x="632008" y="3230860"/>
            <a:ext cx="2608296"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المعايير الدولية</a:t>
            </a:r>
            <a:endParaRPr lang="ar-SA" sz="2800" b="1" dirty="0"/>
          </a:p>
        </p:txBody>
      </p:sp>
      <p:sp>
        <p:nvSpPr>
          <p:cNvPr id="11" name="Text 6"/>
          <p:cNvSpPr/>
          <p:nvPr/>
        </p:nvSpPr>
        <p:spPr>
          <a:xfrm>
            <a:off x="632008" y="3737372"/>
            <a:ext cx="2608296" cy="2160508"/>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المعيار الأوروبي EN 13857 وغيره من اللوائح المعترف بها في مجال السلامة المهنية.</a:t>
            </a:r>
            <a:endParaRPr lang="ar-SA"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036439"/>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1.1</a:t>
            </a:r>
            <a:endParaRPr lang="ar-SA" sz="4650" dirty="0"/>
          </a:p>
        </p:txBody>
      </p:sp>
      <p:sp>
        <p:nvSpPr>
          <p:cNvPr id="5" name="Text 1"/>
          <p:cNvSpPr/>
          <p:nvPr/>
        </p:nvSpPr>
        <p:spPr>
          <a:xfrm>
            <a:off x="631908" y="1868984"/>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قياس أبعاد قاعات التدريب والورش وحساب المساحات</a:t>
            </a:r>
            <a:endParaRPr lang="ar-SA" sz="3700" dirty="0"/>
          </a:p>
        </p:txBody>
      </p:sp>
      <p:sp>
        <p:nvSpPr>
          <p:cNvPr id="6" name="Shape 2"/>
          <p:cNvSpPr/>
          <p:nvPr/>
        </p:nvSpPr>
        <p:spPr>
          <a:xfrm>
            <a:off x="6480112" y="3395365"/>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471118"/>
            <a:ext cx="356286" cy="356295"/>
          </a:xfrm>
          <a:prstGeom prst="rect">
            <a:avLst/>
          </a:prstGeom>
        </p:spPr>
      </p:pic>
      <p:sp>
        <p:nvSpPr>
          <p:cNvPr id="8" name="Text 3"/>
          <p:cNvSpPr/>
          <p:nvPr/>
        </p:nvSpPr>
        <p:spPr>
          <a:xfrm>
            <a:off x="3950990" y="3472855"/>
            <a:ext cx="23035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المدة: ساعتان</a:t>
            </a:r>
            <a:endParaRPr lang="ar-SA" sz="2400" dirty="0"/>
          </a:p>
        </p:txBody>
      </p:sp>
      <p:sp>
        <p:nvSpPr>
          <p:cNvPr id="9" name="Shape 4"/>
          <p:cNvSpPr/>
          <p:nvPr/>
        </p:nvSpPr>
        <p:spPr>
          <a:xfrm>
            <a:off x="3161130" y="3933245"/>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4008998"/>
            <a:ext cx="356286" cy="356295"/>
          </a:xfrm>
          <a:prstGeom prst="rect">
            <a:avLst/>
          </a:prstGeom>
        </p:spPr>
      </p:pic>
      <p:sp>
        <p:nvSpPr>
          <p:cNvPr id="11" name="Text 5"/>
          <p:cNvSpPr/>
          <p:nvPr/>
        </p:nvSpPr>
        <p:spPr>
          <a:xfrm>
            <a:off x="631908" y="4010735"/>
            <a:ext cx="2303603"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عروض توضيحية</a:t>
            </a:r>
            <a:endParaRPr lang="ar-SA" sz="2400" dirty="0"/>
          </a:p>
        </p:txBody>
      </p:sp>
      <p:sp>
        <p:nvSpPr>
          <p:cNvPr id="12" name="Shape 6"/>
          <p:cNvSpPr/>
          <p:nvPr/>
        </p:nvSpPr>
        <p:spPr>
          <a:xfrm>
            <a:off x="6480112" y="4354513"/>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430266"/>
            <a:ext cx="356286" cy="356295"/>
          </a:xfrm>
          <a:prstGeom prst="rect">
            <a:avLst/>
          </a:prstGeom>
        </p:spPr>
      </p:pic>
      <p:sp>
        <p:nvSpPr>
          <p:cNvPr id="14" name="Text 7"/>
          <p:cNvSpPr/>
          <p:nvPr/>
        </p:nvSpPr>
        <p:spPr>
          <a:xfrm>
            <a:off x="3950990" y="4432002"/>
            <a:ext cx="23035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عمل جماعي</a:t>
            </a:r>
            <a:endParaRPr lang="ar-SA" sz="2400" dirty="0"/>
          </a:p>
        </p:txBody>
      </p:sp>
      <p:sp>
        <p:nvSpPr>
          <p:cNvPr id="15" name="Shape 8"/>
          <p:cNvSpPr/>
          <p:nvPr/>
        </p:nvSpPr>
        <p:spPr>
          <a:xfrm>
            <a:off x="3161130" y="4892393"/>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968146"/>
            <a:ext cx="356286" cy="356295"/>
          </a:xfrm>
          <a:prstGeom prst="rect">
            <a:avLst/>
          </a:prstGeom>
        </p:spPr>
      </p:pic>
      <p:sp>
        <p:nvSpPr>
          <p:cNvPr id="17" name="Text 9"/>
          <p:cNvSpPr/>
          <p:nvPr/>
        </p:nvSpPr>
        <p:spPr>
          <a:xfrm>
            <a:off x="631908" y="4969882"/>
            <a:ext cx="2303603"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تكليفات</a:t>
            </a:r>
            <a:endParaRPr lang="ar-SA" sz="2400" dirty="0"/>
          </a:p>
        </p:txBody>
      </p:sp>
      <p:sp>
        <p:nvSpPr>
          <p:cNvPr id="18" name="Shape 10"/>
          <p:cNvSpPr/>
          <p:nvPr/>
        </p:nvSpPr>
        <p:spPr>
          <a:xfrm>
            <a:off x="6480112" y="5313660"/>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389414"/>
            <a:ext cx="356286" cy="356295"/>
          </a:xfrm>
          <a:prstGeom prst="rect">
            <a:avLst/>
          </a:prstGeom>
        </p:spPr>
      </p:pic>
      <p:sp>
        <p:nvSpPr>
          <p:cNvPr id="20" name="Text 11"/>
          <p:cNvSpPr/>
          <p:nvPr/>
        </p:nvSpPr>
        <p:spPr>
          <a:xfrm>
            <a:off x="631908" y="5391150"/>
            <a:ext cx="5622586" cy="37117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تمارين فردية</a:t>
            </a:r>
            <a:endParaRPr lang="ar-SA"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631908" y="849610"/>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1.1</a:t>
            </a:r>
            <a:endParaRPr lang="ar-SA" sz="4650" dirty="0"/>
          </a:p>
        </p:txBody>
      </p:sp>
      <p:sp>
        <p:nvSpPr>
          <p:cNvPr id="3" name="Text 1"/>
          <p:cNvSpPr/>
          <p:nvPr/>
        </p:nvSpPr>
        <p:spPr>
          <a:xfrm>
            <a:off x="631908" y="1682155"/>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2391866"/>
            <a:ext cx="3492214" cy="2101652"/>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78349" y="2594967"/>
            <a:ext cx="270761" cy="270768"/>
          </a:xfrm>
          <a:prstGeom prst="rect">
            <a:avLst/>
          </a:prstGeom>
        </p:spPr>
      </p:pic>
      <p:sp>
        <p:nvSpPr>
          <p:cNvPr id="6" name="Text 2"/>
          <p:cNvSpPr/>
          <p:nvPr/>
        </p:nvSpPr>
        <p:spPr>
          <a:xfrm>
            <a:off x="8318590" y="3141744"/>
            <a:ext cx="2982198" cy="1349135"/>
          </a:xfrm>
          <a:prstGeom prst="rect">
            <a:avLst/>
          </a:prstGeom>
          <a:noFill/>
          <a:ln/>
        </p:spPr>
        <p:txBody>
          <a:bodyPr wrap="square" lIns="0" tIns="0" rIns="0" bIns="0" rtlCol="0" anchor="t">
            <a:normAutofit lnSpcReduction="10000"/>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استخدام أدوات القياس المناسبة لقياس أبعاد قاعة التدريب أو الورشة.</a:t>
            </a:r>
            <a:endParaRPr lang="ar-SA" sz="24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2391866"/>
            <a:ext cx="3492214" cy="2101652"/>
          </a:xfrm>
          <a:prstGeom prst="rect">
            <a:avLst/>
          </a:prstGeom>
        </p:spPr>
      </p:pic>
      <p:pic>
        <p:nvPicPr>
          <p:cNvPr id="8"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60517" y="2594967"/>
            <a:ext cx="270761" cy="270768"/>
          </a:xfrm>
          <a:prstGeom prst="rect">
            <a:avLst/>
          </a:prstGeom>
        </p:spPr>
      </p:pic>
      <p:sp>
        <p:nvSpPr>
          <p:cNvPr id="9" name="Text 3"/>
          <p:cNvSpPr/>
          <p:nvPr/>
        </p:nvSpPr>
        <p:spPr>
          <a:xfrm>
            <a:off x="4600758" y="3141744"/>
            <a:ext cx="2982198" cy="1349135"/>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تحديد الطول والعرض والارتفاع للمكان التدريبي.</a:t>
            </a:r>
            <a:endParaRPr lang="ar-SA" sz="2400" dirty="0"/>
          </a:p>
        </p:txBody>
      </p:sp>
      <p:pic>
        <p:nvPicPr>
          <p:cNvPr id="10"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396874"/>
            <a:ext cx="3482892" cy="2096042"/>
          </a:xfrm>
          <a:prstGeom prst="rect">
            <a:avLst/>
          </a:prstGeom>
        </p:spPr>
      </p:pic>
      <p:pic>
        <p:nvPicPr>
          <p:cNvPr id="11"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42685" y="2594967"/>
            <a:ext cx="270761" cy="270768"/>
          </a:xfrm>
          <a:prstGeom prst="rect">
            <a:avLst/>
          </a:prstGeom>
        </p:spPr>
      </p:pic>
      <p:sp>
        <p:nvSpPr>
          <p:cNvPr id="12" name="Text 4"/>
          <p:cNvSpPr/>
          <p:nvPr/>
        </p:nvSpPr>
        <p:spPr>
          <a:xfrm>
            <a:off x="882926" y="3141744"/>
            <a:ext cx="2982198" cy="1349135"/>
          </a:xfrm>
          <a:prstGeom prst="rect">
            <a:avLst/>
          </a:prstGeom>
          <a:noFill/>
          <a:ln/>
        </p:spPr>
        <p:txBody>
          <a:bodyPr wrap="square" lIns="0" tIns="0" rIns="0" bIns="0" rtlCol="0" anchor="t">
            <a:normAutofit lnSpcReduction="10000"/>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حساب المساحة الكلية والمساحة الصالحة للاستخدام التدريبي.</a:t>
            </a:r>
            <a:endParaRPr lang="ar-SA" sz="2400" dirty="0"/>
          </a:p>
        </p:txBody>
      </p:sp>
      <p:pic>
        <p:nvPicPr>
          <p:cNvPr id="13"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1908" y="4493518"/>
            <a:ext cx="10927878" cy="1514872"/>
          </a:xfrm>
          <a:prstGeom prst="rect">
            <a:avLst/>
          </a:prstGeom>
        </p:spPr>
      </p:pic>
      <p:pic>
        <p:nvPicPr>
          <p:cNvPr id="14"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60517" y="4696619"/>
            <a:ext cx="270761" cy="270768"/>
          </a:xfrm>
          <a:prstGeom prst="rect">
            <a:avLst/>
          </a:prstGeom>
        </p:spPr>
      </p:pic>
      <p:sp>
        <p:nvSpPr>
          <p:cNvPr id="15" name="Text 5"/>
          <p:cNvSpPr/>
          <p:nvPr/>
        </p:nvSpPr>
        <p:spPr>
          <a:xfrm>
            <a:off x="882926" y="5190469"/>
            <a:ext cx="10425844" cy="713356"/>
          </a:xfrm>
          <a:prstGeom prst="rect">
            <a:avLst/>
          </a:prstGeom>
          <a:noFill/>
          <a:ln/>
        </p:spPr>
        <p:txBody>
          <a:bodyPr wrap="none" lIns="0" tIns="0" rIns="0" bIns="0" rtlCol="0" anchor="t"/>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تحديد الطاقة الاستيعابية للمكان التدريبي وفق المساحة المتاحة.</a:t>
            </a:r>
            <a:endParaRPr lang="ar-SA"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11058149" y="630535"/>
            <a:ext cx="501637" cy="291604"/>
          </a:xfrm>
          <a:prstGeom prst="roundRect">
            <a:avLst>
              <a:gd name="adj" fmla="val 49999"/>
            </a:avLst>
          </a:prstGeom>
          <a:solidFill>
            <a:srgbClr val="D4E9F7"/>
          </a:solidFill>
          <a:ln/>
        </p:spPr>
      </p:sp>
      <p:sp>
        <p:nvSpPr>
          <p:cNvPr id="3" name="Text 1"/>
          <p:cNvSpPr/>
          <p:nvPr/>
        </p:nvSpPr>
        <p:spPr>
          <a:xfrm>
            <a:off x="10563655" y="688082"/>
            <a:ext cx="881040"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تمرين</a:t>
            </a:r>
            <a:endParaRPr lang="ar-SA" sz="1200" dirty="0"/>
          </a:p>
        </p:txBody>
      </p:sp>
      <p:sp>
        <p:nvSpPr>
          <p:cNvPr id="4" name="Text 2"/>
          <p:cNvSpPr/>
          <p:nvPr/>
        </p:nvSpPr>
        <p:spPr>
          <a:xfrm>
            <a:off x="631908" y="987326"/>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تمرين: مقارنة مشاغل التدريب</a:t>
            </a:r>
            <a:endParaRPr lang="ar-SA" sz="3950" dirty="0"/>
          </a:p>
        </p:txBody>
      </p:sp>
      <p:sp>
        <p:nvSpPr>
          <p:cNvPr id="5" name="Text 3"/>
          <p:cNvSpPr/>
          <p:nvPr/>
        </p:nvSpPr>
        <p:spPr>
          <a:xfrm>
            <a:off x="22324" y="1725771"/>
            <a:ext cx="11537463" cy="283766"/>
          </a:xfrm>
          <a:prstGeom prst="rect">
            <a:avLst/>
          </a:prstGeom>
          <a:noFill/>
          <a:ln/>
        </p:spPr>
        <p:txBody>
          <a:bodyPr wrap="none" lIns="0" tIns="0" rIns="0" bIns="0" rtlCol="0" anchor="t"/>
          <a:lstStyle/>
          <a:p>
            <a:pPr marL="0" indent="0" algn="r" rtl="1">
              <a:lnSpc>
                <a:spcPct val="12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أمامك مجموعة من الصور لمشاغل تدريب، والمطلوب المقارنة بينها من حيث:</a:t>
            </a:r>
            <a:endParaRPr lang="ar-SA" sz="2400" dirty="0"/>
          </a:p>
        </p:txBody>
      </p:sp>
      <p:sp>
        <p:nvSpPr>
          <p:cNvPr id="6" name="Shape 4"/>
          <p:cNvSpPr/>
          <p:nvPr/>
        </p:nvSpPr>
        <p:spPr>
          <a:xfrm>
            <a:off x="8025902" y="2330053"/>
            <a:ext cx="3533885" cy="1450280"/>
          </a:xfrm>
          <a:prstGeom prst="roundRect">
            <a:avLst>
              <a:gd name="adj" fmla="val 19841"/>
            </a:avLst>
          </a:prstGeom>
          <a:solidFill>
            <a:srgbClr val="00AEEF"/>
          </a:solidFill>
          <a:ln w="6350">
            <a:solidFill>
              <a:srgbClr val="00AEEF"/>
            </a:solidFill>
            <a:prstDash val="solid"/>
          </a:ln>
        </p:spPr>
      </p:sp>
      <p:sp>
        <p:nvSpPr>
          <p:cNvPr id="7" name="Shape 5"/>
          <p:cNvSpPr/>
          <p:nvPr/>
        </p:nvSpPr>
        <p:spPr>
          <a:xfrm>
            <a:off x="10786197" y="2528193"/>
            <a:ext cx="575454" cy="575469"/>
          </a:xfrm>
          <a:prstGeom prst="ellipse">
            <a:avLst/>
          </a:prstGeom>
          <a:solidFill>
            <a:srgbClr val="00AEEF"/>
          </a:solidFill>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18421" y="2541745"/>
            <a:ext cx="580217" cy="580233"/>
          </a:xfrm>
          <a:prstGeom prst="rect">
            <a:avLst/>
          </a:prstGeom>
        </p:spPr>
      </p:pic>
      <p:sp>
        <p:nvSpPr>
          <p:cNvPr id="9" name="Text 6"/>
          <p:cNvSpPr/>
          <p:nvPr/>
        </p:nvSpPr>
        <p:spPr>
          <a:xfrm>
            <a:off x="8224036" y="3152378"/>
            <a:ext cx="3137615" cy="315516"/>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سهولة الحركة</a:t>
            </a:r>
            <a:endParaRPr lang="ar-SA" sz="2800" dirty="0">
              <a:solidFill>
                <a:schemeClr val="bg1"/>
              </a:solidFill>
            </a:endParaRPr>
          </a:p>
        </p:txBody>
      </p:sp>
      <p:sp>
        <p:nvSpPr>
          <p:cNvPr id="10" name="Shape 7"/>
          <p:cNvSpPr/>
          <p:nvPr/>
        </p:nvSpPr>
        <p:spPr>
          <a:xfrm>
            <a:off x="4328905" y="2330053"/>
            <a:ext cx="3533984" cy="1450280"/>
          </a:xfrm>
          <a:prstGeom prst="roundRect">
            <a:avLst>
              <a:gd name="adj" fmla="val 19841"/>
            </a:avLst>
          </a:prstGeom>
          <a:solidFill>
            <a:srgbClr val="00AEEF"/>
          </a:solidFill>
          <a:ln w="6350">
            <a:solidFill>
              <a:srgbClr val="00AEEF"/>
            </a:solidFill>
            <a:prstDash val="solid"/>
          </a:ln>
        </p:spPr>
      </p:sp>
      <p:sp>
        <p:nvSpPr>
          <p:cNvPr id="11" name="Shape 8"/>
          <p:cNvSpPr/>
          <p:nvPr/>
        </p:nvSpPr>
        <p:spPr>
          <a:xfrm>
            <a:off x="7197286" y="2473424"/>
            <a:ext cx="575454" cy="575469"/>
          </a:xfrm>
          <a:prstGeom prst="ellipse">
            <a:avLst/>
          </a:prstGeom>
          <a:solidFill>
            <a:srgbClr val="00AEEF"/>
          </a:solidFill>
          <a:ln/>
        </p:spPr>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9150" y="2563548"/>
            <a:ext cx="507354" cy="507368"/>
          </a:xfrm>
          <a:prstGeom prst="rect">
            <a:avLst/>
          </a:prstGeom>
        </p:spPr>
      </p:pic>
      <p:sp>
        <p:nvSpPr>
          <p:cNvPr id="13" name="Text 9"/>
          <p:cNvSpPr/>
          <p:nvPr/>
        </p:nvSpPr>
        <p:spPr>
          <a:xfrm>
            <a:off x="4527040" y="3152378"/>
            <a:ext cx="3137714" cy="315516"/>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مستوى السلامة</a:t>
            </a:r>
            <a:endParaRPr lang="ar-SA" sz="2800" dirty="0">
              <a:solidFill>
                <a:schemeClr val="bg1"/>
              </a:solidFill>
            </a:endParaRPr>
          </a:p>
        </p:txBody>
      </p:sp>
      <p:sp>
        <p:nvSpPr>
          <p:cNvPr id="14" name="Shape 10"/>
          <p:cNvSpPr/>
          <p:nvPr/>
        </p:nvSpPr>
        <p:spPr>
          <a:xfrm>
            <a:off x="631908" y="2330053"/>
            <a:ext cx="3533984" cy="1450280"/>
          </a:xfrm>
          <a:prstGeom prst="roundRect">
            <a:avLst>
              <a:gd name="adj" fmla="val 19841"/>
            </a:avLst>
          </a:prstGeom>
          <a:solidFill>
            <a:srgbClr val="00AEEF"/>
          </a:solidFill>
          <a:ln w="6350">
            <a:solidFill>
              <a:srgbClr val="00AEEF"/>
            </a:solidFill>
            <a:prstDash val="solid"/>
          </a:ln>
        </p:spPr>
      </p:sp>
      <p:sp>
        <p:nvSpPr>
          <p:cNvPr id="15" name="Shape 11"/>
          <p:cNvSpPr/>
          <p:nvPr/>
        </p:nvSpPr>
        <p:spPr>
          <a:xfrm>
            <a:off x="3392303" y="2528193"/>
            <a:ext cx="575454" cy="575469"/>
          </a:xfrm>
          <a:prstGeom prst="ellipse">
            <a:avLst/>
          </a:prstGeom>
          <a:solidFill>
            <a:srgbClr val="00AEEF"/>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20084" y="2581479"/>
            <a:ext cx="507353" cy="507367"/>
          </a:xfrm>
          <a:prstGeom prst="rect">
            <a:avLst/>
          </a:prstGeom>
        </p:spPr>
      </p:pic>
      <p:sp>
        <p:nvSpPr>
          <p:cNvPr id="17" name="Text 12"/>
          <p:cNvSpPr/>
          <p:nvPr/>
        </p:nvSpPr>
        <p:spPr>
          <a:xfrm>
            <a:off x="830043" y="3152378"/>
            <a:ext cx="3137714" cy="315516"/>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استغلال المساحة</a:t>
            </a:r>
            <a:endParaRPr lang="ar-SA" sz="2800" dirty="0">
              <a:solidFill>
                <a:schemeClr val="bg1"/>
              </a:solidFill>
            </a:endParaRPr>
          </a:p>
        </p:txBody>
      </p:sp>
      <p:sp>
        <p:nvSpPr>
          <p:cNvPr id="18" name="Shape 13"/>
          <p:cNvSpPr/>
          <p:nvPr/>
        </p:nvSpPr>
        <p:spPr>
          <a:xfrm>
            <a:off x="6177403" y="3943350"/>
            <a:ext cx="5382383" cy="1450280"/>
          </a:xfrm>
          <a:prstGeom prst="roundRect">
            <a:avLst>
              <a:gd name="adj" fmla="val 19841"/>
            </a:avLst>
          </a:prstGeom>
          <a:solidFill>
            <a:srgbClr val="00AEEF"/>
          </a:solidFill>
          <a:ln w="6350">
            <a:solidFill>
              <a:srgbClr val="00AEEF"/>
            </a:solidFill>
            <a:prstDash val="solid"/>
          </a:ln>
        </p:spPr>
      </p:sp>
      <p:sp>
        <p:nvSpPr>
          <p:cNvPr id="19" name="Shape 14"/>
          <p:cNvSpPr/>
          <p:nvPr/>
        </p:nvSpPr>
        <p:spPr>
          <a:xfrm>
            <a:off x="10786197" y="4141490"/>
            <a:ext cx="575454" cy="575469"/>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28771" y="4179898"/>
            <a:ext cx="584980" cy="584996"/>
          </a:xfrm>
          <a:prstGeom prst="rect">
            <a:avLst/>
          </a:prstGeom>
        </p:spPr>
      </p:pic>
      <p:sp>
        <p:nvSpPr>
          <p:cNvPr id="21" name="Text 15"/>
          <p:cNvSpPr/>
          <p:nvPr/>
        </p:nvSpPr>
        <p:spPr>
          <a:xfrm>
            <a:off x="6375538" y="4765675"/>
            <a:ext cx="4986114" cy="315516"/>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قدرة المدرب على الإشراف</a:t>
            </a:r>
            <a:endParaRPr lang="ar-SA" sz="2800" dirty="0">
              <a:solidFill>
                <a:schemeClr val="bg1"/>
              </a:solidFill>
            </a:endParaRPr>
          </a:p>
        </p:txBody>
      </p:sp>
      <p:sp>
        <p:nvSpPr>
          <p:cNvPr id="22" name="Shape 16"/>
          <p:cNvSpPr/>
          <p:nvPr/>
        </p:nvSpPr>
        <p:spPr>
          <a:xfrm>
            <a:off x="631908" y="3943350"/>
            <a:ext cx="5382483" cy="1450280"/>
          </a:xfrm>
          <a:prstGeom prst="roundRect">
            <a:avLst>
              <a:gd name="adj" fmla="val 19841"/>
            </a:avLst>
          </a:prstGeom>
          <a:solidFill>
            <a:srgbClr val="00AEEF"/>
          </a:solidFill>
          <a:ln w="6350">
            <a:solidFill>
              <a:srgbClr val="00AEEF"/>
            </a:solidFill>
            <a:prstDash val="solid"/>
          </a:ln>
        </p:spPr>
      </p:sp>
      <p:sp>
        <p:nvSpPr>
          <p:cNvPr id="23" name="Shape 17"/>
          <p:cNvSpPr/>
          <p:nvPr/>
        </p:nvSpPr>
        <p:spPr>
          <a:xfrm>
            <a:off x="5134581" y="4034134"/>
            <a:ext cx="652585" cy="729656"/>
          </a:xfrm>
          <a:prstGeom prst="ellipse">
            <a:avLst/>
          </a:prstGeom>
          <a:solidFill>
            <a:srgbClr val="00AEEF"/>
          </a:solidFill>
          <a:ln/>
        </p:spPr>
        <p:txBody>
          <a:bodyPr/>
          <a:lstStyle/>
          <a:p>
            <a:endParaRPr lang="en-US" dirty="0"/>
          </a:p>
        </p:txBody>
      </p:sp>
      <p:pic>
        <p:nvPicPr>
          <p:cNvPr id="2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71601" y="4219059"/>
            <a:ext cx="580217" cy="580233"/>
          </a:xfrm>
          <a:prstGeom prst="rect">
            <a:avLst/>
          </a:prstGeom>
        </p:spPr>
      </p:pic>
      <p:sp>
        <p:nvSpPr>
          <p:cNvPr id="25" name="Text 18"/>
          <p:cNvSpPr/>
          <p:nvPr/>
        </p:nvSpPr>
        <p:spPr>
          <a:xfrm>
            <a:off x="830043" y="4765675"/>
            <a:ext cx="4986213" cy="315516"/>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ملاءمة البيئة التدريبية</a:t>
            </a:r>
            <a:endParaRPr lang="ar-SA" sz="2800" dirty="0">
              <a:solidFill>
                <a:schemeClr val="bg1"/>
              </a:solidFill>
            </a:endParaRPr>
          </a:p>
        </p:txBody>
      </p:sp>
      <p:sp>
        <p:nvSpPr>
          <p:cNvPr id="26" name="Text 19"/>
          <p:cNvSpPr/>
          <p:nvPr/>
        </p:nvSpPr>
        <p:spPr>
          <a:xfrm>
            <a:off x="22324" y="5760343"/>
            <a:ext cx="11249736" cy="283766"/>
          </a:xfrm>
          <a:prstGeom prst="rect">
            <a:avLst/>
          </a:prstGeom>
          <a:noFill/>
          <a:ln/>
        </p:spPr>
        <p:txBody>
          <a:bodyPr wrap="none" lIns="0" tIns="0" rIns="0" bIns="0" rtlCol="0" anchor="t"/>
          <a:lstStyle/>
          <a:p>
            <a:pPr marL="0" indent="0" algn="r" rtl="1">
              <a:lnSpc>
                <a:spcPct val="123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هل يمكن أن تؤثر مساحة الورشة أو طريقة توزيعها على جودة التدريب وسلامة المتدربين؟ ولماذا؟</a:t>
            </a:r>
            <a:endParaRPr lang="ar-SA" sz="2800" dirty="0"/>
          </a:p>
        </p:txBody>
      </p:sp>
      <p:sp>
        <p:nvSpPr>
          <p:cNvPr id="27" name="Shape 20"/>
          <p:cNvSpPr/>
          <p:nvPr/>
        </p:nvSpPr>
        <p:spPr>
          <a:xfrm>
            <a:off x="11534387" y="5576987"/>
            <a:ext cx="25399" cy="650478"/>
          </a:xfrm>
          <a:prstGeom prst="roundRect">
            <a:avLst>
              <a:gd name="adj" fmla="val 50001"/>
            </a:avLst>
          </a:prstGeom>
          <a:solidFill>
            <a:srgbClr val="75BAE6"/>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1908" y="1954549"/>
            <a:ext cx="3408178" cy="3408263"/>
          </a:xfrm>
          <a:prstGeom prst="rect">
            <a:avLst/>
          </a:prstGeom>
        </p:spPr>
      </p:pic>
      <p:pic>
        <p:nvPicPr>
          <p:cNvPr id="3" name="Image 1" descr="preencoded.png"/>
          <p:cNvPicPr>
            <a:picLocks noChangeAspect="1"/>
          </p:cNvPicPr>
          <p:nvPr/>
        </p:nvPicPr>
        <p:blipFill>
          <a:blip r:embed="rId4"/>
          <a:stretch>
            <a:fillRect/>
          </a:stretch>
        </p:blipFill>
        <p:spPr>
          <a:xfrm>
            <a:off x="4422032" y="1954548"/>
            <a:ext cx="3408178" cy="3408264"/>
          </a:xfrm>
          <a:prstGeom prst="rect">
            <a:avLst/>
          </a:prstGeom>
        </p:spPr>
      </p:pic>
      <p:pic>
        <p:nvPicPr>
          <p:cNvPr id="4" name="Image 2" descr="preencoded.png"/>
          <p:cNvPicPr>
            <a:picLocks noChangeAspect="1"/>
          </p:cNvPicPr>
          <p:nvPr/>
        </p:nvPicPr>
        <p:blipFill>
          <a:blip r:embed="rId5"/>
          <a:stretch>
            <a:fillRect/>
          </a:stretch>
        </p:blipFill>
        <p:spPr>
          <a:xfrm>
            <a:off x="8278424" y="1954549"/>
            <a:ext cx="3408178" cy="340826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07840" y="1397015"/>
            <a:ext cx="3735195" cy="3735288"/>
          </a:xfrm>
          <a:prstGeom prst="rect">
            <a:avLst/>
          </a:prstGeom>
        </p:spPr>
      </p:pic>
      <p:pic>
        <p:nvPicPr>
          <p:cNvPr id="3" name="Image 1" descr="preencoded.png"/>
          <p:cNvPicPr>
            <a:picLocks noChangeAspect="1"/>
          </p:cNvPicPr>
          <p:nvPr/>
        </p:nvPicPr>
        <p:blipFill>
          <a:blip r:embed="rId4"/>
          <a:stretch>
            <a:fillRect/>
          </a:stretch>
        </p:blipFill>
        <p:spPr>
          <a:xfrm>
            <a:off x="4316015" y="1397015"/>
            <a:ext cx="3735195" cy="3735288"/>
          </a:xfrm>
          <a:prstGeom prst="rect">
            <a:avLst/>
          </a:prstGeom>
        </p:spPr>
      </p:pic>
      <p:pic>
        <p:nvPicPr>
          <p:cNvPr id="4" name="Image 2" descr="preencoded.png"/>
          <p:cNvPicPr>
            <a:picLocks noChangeAspect="1"/>
          </p:cNvPicPr>
          <p:nvPr/>
        </p:nvPicPr>
        <p:blipFill>
          <a:blip r:embed="rId5"/>
          <a:stretch>
            <a:fillRect/>
          </a:stretch>
        </p:blipFill>
        <p:spPr>
          <a:xfrm>
            <a:off x="8344676" y="1397015"/>
            <a:ext cx="3735195" cy="373528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92152" y="624283"/>
            <a:ext cx="4117574" cy="2745085"/>
          </a:xfrm>
          <a:prstGeom prst="rect">
            <a:avLst/>
          </a:prstGeom>
        </p:spPr>
      </p:pic>
      <p:pic>
        <p:nvPicPr>
          <p:cNvPr id="3" name="Image 1" descr="preencoded.png"/>
          <p:cNvPicPr>
            <a:picLocks noChangeAspect="1"/>
          </p:cNvPicPr>
          <p:nvPr/>
        </p:nvPicPr>
        <p:blipFill>
          <a:blip r:embed="rId4"/>
          <a:stretch>
            <a:fillRect/>
          </a:stretch>
        </p:blipFill>
        <p:spPr>
          <a:xfrm>
            <a:off x="7589298" y="624282"/>
            <a:ext cx="4117574" cy="2745085"/>
          </a:xfrm>
          <a:prstGeom prst="rect">
            <a:avLst/>
          </a:prstGeom>
        </p:spPr>
      </p:pic>
      <p:pic>
        <p:nvPicPr>
          <p:cNvPr id="4" name="Image 2" descr="preencoded.png"/>
          <p:cNvPicPr>
            <a:picLocks noChangeAspect="1"/>
          </p:cNvPicPr>
          <p:nvPr/>
        </p:nvPicPr>
        <p:blipFill>
          <a:blip r:embed="rId5"/>
          <a:stretch>
            <a:fillRect/>
          </a:stretch>
        </p:blipFill>
        <p:spPr>
          <a:xfrm>
            <a:off x="3838939" y="3910826"/>
            <a:ext cx="4117574" cy="274508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53612" y="518198"/>
            <a:ext cx="4117574" cy="2745085"/>
          </a:xfrm>
          <a:prstGeom prst="rect">
            <a:avLst/>
          </a:prstGeom>
        </p:spPr>
      </p:pic>
      <p:pic>
        <p:nvPicPr>
          <p:cNvPr id="3" name="Image 1" descr="preencoded.png"/>
          <p:cNvPicPr>
            <a:picLocks noChangeAspect="1"/>
          </p:cNvPicPr>
          <p:nvPr/>
        </p:nvPicPr>
        <p:blipFill>
          <a:blip r:embed="rId4"/>
          <a:stretch>
            <a:fillRect/>
          </a:stretch>
        </p:blipFill>
        <p:spPr>
          <a:xfrm>
            <a:off x="7889399" y="412179"/>
            <a:ext cx="4117574" cy="2745085"/>
          </a:xfrm>
          <a:prstGeom prst="rect">
            <a:avLst/>
          </a:prstGeom>
        </p:spPr>
      </p:pic>
      <p:pic>
        <p:nvPicPr>
          <p:cNvPr id="4" name="Image 2" descr="preencoded.png"/>
          <p:cNvPicPr>
            <a:picLocks noChangeAspect="1"/>
          </p:cNvPicPr>
          <p:nvPr/>
        </p:nvPicPr>
        <p:blipFill>
          <a:blip r:embed="rId5"/>
          <a:stretch>
            <a:fillRect/>
          </a:stretch>
        </p:blipFill>
        <p:spPr>
          <a:xfrm>
            <a:off x="4249751" y="3382552"/>
            <a:ext cx="4117574" cy="327521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31908" y="327898"/>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latin typeface="GE SS Two Light" pitchFamily="34" charset="0"/>
                <a:ea typeface="GE SS Two Light" pitchFamily="34" charset="-122"/>
                <a:cs typeface="GE SS Two Light" pitchFamily="34" charset="-120"/>
              </a:rPr>
              <a:t>مفهوم بيئة التدريب وأهمية قياس المساحات</a:t>
            </a:r>
            <a:endParaRPr lang="ar-SA" sz="4200" dirty="0"/>
          </a:p>
        </p:txBody>
      </p:sp>
      <p:sp>
        <p:nvSpPr>
          <p:cNvPr id="4" name="Text 2"/>
          <p:cNvSpPr/>
          <p:nvPr/>
        </p:nvSpPr>
        <p:spPr>
          <a:xfrm>
            <a:off x="688759" y="1407120"/>
            <a:ext cx="5102494" cy="334070"/>
          </a:xfrm>
          <a:prstGeom prst="rect">
            <a:avLst/>
          </a:prstGeom>
          <a:noFill/>
          <a:ln/>
        </p:spPr>
        <p:txBody>
          <a:bodyPr wrap="none" lIns="0" tIns="0" rIns="0" bIns="0" rtlCol="0" anchor="t"/>
          <a:lstStyle/>
          <a:p>
            <a:pPr marL="0" indent="0" algn="ctr" rtl="1">
              <a:lnSpc>
                <a:spcPct val="104000"/>
              </a:lnSpc>
              <a:buNone/>
            </a:pPr>
            <a:r>
              <a:rPr lang="ar-SA" altLang="en-US" sz="2800" b="1" dirty="0">
                <a:latin typeface="GE SS Two Light" pitchFamily="34" charset="0"/>
                <a:ea typeface="GE SS Two Light" pitchFamily="34" charset="-122"/>
                <a:cs typeface="GE SS Two Light" pitchFamily="34" charset="-120"/>
              </a:rPr>
              <a:t>أهمية قياس المساحات</a:t>
            </a:r>
            <a:endParaRPr lang="ar-SA" sz="2800" b="1"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3465" y="2289671"/>
            <a:ext cx="507789" cy="507802"/>
          </a:xfrm>
          <a:prstGeom prst="rect">
            <a:avLst/>
          </a:prstGeom>
        </p:spPr>
      </p:pic>
      <p:sp>
        <p:nvSpPr>
          <p:cNvPr id="6" name="Text 3"/>
          <p:cNvSpPr/>
          <p:nvPr/>
        </p:nvSpPr>
        <p:spPr>
          <a:xfrm>
            <a:off x="3311494" y="2335431"/>
            <a:ext cx="1786286" cy="910690"/>
          </a:xfrm>
          <a:prstGeom prst="rect">
            <a:avLst/>
          </a:prstGeom>
        </p:spPr>
        <p:txBody>
          <a:bodyPr wrap="square" lIns="0" tIns="0" rIns="0" bIns="0" rtlCol="0" anchor="t">
            <a:normAutofit lnSpcReduction="10000"/>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تحديد السعة الاستيعابية المناسبة</a:t>
            </a:r>
            <a:endParaRPr lang="ar-SA" sz="21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97980" y="2289671"/>
            <a:ext cx="507789" cy="507802"/>
          </a:xfrm>
          <a:prstGeom prst="rect">
            <a:avLst/>
          </a:prstGeom>
        </p:spPr>
      </p:pic>
      <p:sp>
        <p:nvSpPr>
          <p:cNvPr id="8" name="Text 4"/>
          <p:cNvSpPr/>
          <p:nvPr/>
        </p:nvSpPr>
        <p:spPr>
          <a:xfrm>
            <a:off x="368719" y="2289671"/>
            <a:ext cx="1700765"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منع الاكتظاظ داخل الورش</a:t>
            </a:r>
            <a:endParaRPr lang="ar-SA" sz="21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3465" y="3657402"/>
            <a:ext cx="507789" cy="507802"/>
          </a:xfrm>
          <a:prstGeom prst="rect">
            <a:avLst/>
          </a:prstGeom>
        </p:spPr>
      </p:pic>
      <p:sp>
        <p:nvSpPr>
          <p:cNvPr id="10" name="Text 5"/>
          <p:cNvSpPr/>
          <p:nvPr/>
        </p:nvSpPr>
        <p:spPr>
          <a:xfrm>
            <a:off x="3354304" y="3657402"/>
            <a:ext cx="1700666"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تحسين توزيع المعدات</a:t>
            </a:r>
            <a:endParaRPr lang="ar-SA" sz="210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97980" y="3657402"/>
            <a:ext cx="507789" cy="507802"/>
          </a:xfrm>
          <a:prstGeom prst="rect">
            <a:avLst/>
          </a:prstGeom>
        </p:spPr>
      </p:pic>
      <p:sp>
        <p:nvSpPr>
          <p:cNvPr id="12" name="Text 6"/>
          <p:cNvSpPr/>
          <p:nvPr/>
        </p:nvSpPr>
        <p:spPr>
          <a:xfrm>
            <a:off x="368719" y="3657402"/>
            <a:ext cx="1700765"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تسهيل حركة المتدربين</a:t>
            </a:r>
            <a:endParaRPr lang="ar-SA" sz="210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83465" y="4691062"/>
            <a:ext cx="507789" cy="507802"/>
          </a:xfrm>
          <a:prstGeom prst="rect">
            <a:avLst/>
          </a:prstGeom>
        </p:spPr>
      </p:pic>
      <p:sp>
        <p:nvSpPr>
          <p:cNvPr id="14" name="Text 7"/>
          <p:cNvSpPr/>
          <p:nvPr/>
        </p:nvSpPr>
        <p:spPr>
          <a:xfrm>
            <a:off x="3354304" y="4691062"/>
            <a:ext cx="1700666" cy="1336278"/>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الالتزام بمتطلبات السلامة المهنية</a:t>
            </a:r>
            <a:endParaRPr lang="ar-SA" sz="2100" dirty="0"/>
          </a:p>
        </p:txBody>
      </p:sp>
      <p:pic>
        <p:nvPicPr>
          <p:cNvPr id="15"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297980" y="4691062"/>
            <a:ext cx="507789" cy="507802"/>
          </a:xfrm>
          <a:prstGeom prst="rect">
            <a:avLst/>
          </a:prstGeom>
        </p:spPr>
      </p:pic>
      <p:sp>
        <p:nvSpPr>
          <p:cNvPr id="16" name="Text 8"/>
          <p:cNvSpPr/>
          <p:nvPr/>
        </p:nvSpPr>
        <p:spPr>
          <a:xfrm>
            <a:off x="368719" y="4691062"/>
            <a:ext cx="1700765" cy="1336278"/>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latin typeface="GE SS Two Light" pitchFamily="34" charset="0"/>
                <a:ea typeface="GE SS Two Light" pitchFamily="34" charset="-122"/>
                <a:cs typeface="GE SS Two Light" pitchFamily="34" charset="-120"/>
              </a:rPr>
              <a:t>التخطيط السليم للأنشطة العملية</a:t>
            </a:r>
            <a:endParaRPr lang="ar-SA" sz="2100" dirty="0"/>
          </a:p>
        </p:txBody>
      </p:sp>
      <p:sp>
        <p:nvSpPr>
          <p:cNvPr id="17" name="Text 9"/>
          <p:cNvSpPr/>
          <p:nvPr/>
        </p:nvSpPr>
        <p:spPr>
          <a:xfrm>
            <a:off x="6349940" y="1407120"/>
            <a:ext cx="5216196" cy="334070"/>
          </a:xfrm>
          <a:prstGeom prst="rect">
            <a:avLst/>
          </a:prstGeom>
          <a:noFill/>
          <a:ln/>
        </p:spPr>
        <p:txBody>
          <a:bodyPr wrap="none" lIns="0" tIns="0" rIns="0" bIns="0" rtlCol="0" anchor="t"/>
          <a:lstStyle/>
          <a:p>
            <a:pPr marL="0" indent="0" algn="r" rtl="1">
              <a:lnSpc>
                <a:spcPct val="104000"/>
              </a:lnSpc>
              <a:buNone/>
            </a:pPr>
            <a:r>
              <a:rPr lang="ar-SA" altLang="en-US" sz="2800" b="1" dirty="0">
                <a:latin typeface="GE SS Two Light" pitchFamily="34" charset="0"/>
                <a:ea typeface="GE SS Two Light" pitchFamily="34" charset="-122"/>
                <a:cs typeface="GE SS Two Light" pitchFamily="34" charset="-120"/>
              </a:rPr>
              <a:t>مكونات بيئة التدريب</a:t>
            </a:r>
            <a:endParaRPr lang="ar-SA" sz="2800" b="1" dirty="0"/>
          </a:p>
        </p:txBody>
      </p:sp>
      <p:pic>
        <p:nvPicPr>
          <p:cNvPr id="18"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58348" y="2289671"/>
            <a:ext cx="507789" cy="507802"/>
          </a:xfrm>
          <a:prstGeom prst="rect">
            <a:avLst/>
          </a:prstGeom>
        </p:spPr>
      </p:pic>
      <p:sp>
        <p:nvSpPr>
          <p:cNvPr id="19" name="Text 10"/>
          <p:cNvSpPr/>
          <p:nvPr/>
        </p:nvSpPr>
        <p:spPr>
          <a:xfrm>
            <a:off x="9072336" y="2381111"/>
            <a:ext cx="1757517" cy="334070"/>
          </a:xfrm>
          <a:prstGeom prst="rect">
            <a:avLst/>
          </a:prstGeom>
          <a:noFill/>
          <a:ln/>
        </p:spPr>
        <p:txBody>
          <a:bodyPr wrap="none" lIns="0" tIns="0" rIns="0" bIns="0" rtlCol="0" anchor="t"/>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القاعات الصفية</a:t>
            </a:r>
            <a:endParaRPr lang="ar-SA" sz="2400" dirty="0"/>
          </a:p>
        </p:txBody>
      </p:sp>
      <p:pic>
        <p:nvPicPr>
          <p:cNvPr id="20"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124972" y="5238611"/>
            <a:ext cx="507789" cy="507802"/>
          </a:xfrm>
          <a:prstGeom prst="rect">
            <a:avLst/>
          </a:prstGeom>
        </p:spPr>
      </p:pic>
      <p:sp>
        <p:nvSpPr>
          <p:cNvPr id="21" name="Text 11"/>
          <p:cNvSpPr/>
          <p:nvPr/>
        </p:nvSpPr>
        <p:spPr>
          <a:xfrm>
            <a:off x="9138860" y="5284331"/>
            <a:ext cx="1757616" cy="334070"/>
          </a:xfrm>
          <a:prstGeom prst="rect">
            <a:avLst/>
          </a:prstGeom>
          <a:noFill/>
          <a:ln/>
        </p:spPr>
        <p:txBody>
          <a:bodyPr wrap="none" lIns="0" tIns="0" rIns="0" bIns="0" rtlCol="0" anchor="t"/>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المختبرات</a:t>
            </a:r>
            <a:endParaRPr lang="ar-SA" sz="2400" dirty="0"/>
          </a:p>
        </p:txBody>
      </p:sp>
      <p:pic>
        <p:nvPicPr>
          <p:cNvPr id="22"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058348" y="3162995"/>
            <a:ext cx="507789" cy="507802"/>
          </a:xfrm>
          <a:prstGeom prst="rect">
            <a:avLst/>
          </a:prstGeom>
        </p:spPr>
      </p:pic>
      <p:sp>
        <p:nvSpPr>
          <p:cNvPr id="23" name="Text 12"/>
          <p:cNvSpPr/>
          <p:nvPr/>
        </p:nvSpPr>
        <p:spPr>
          <a:xfrm>
            <a:off x="9072336" y="3223260"/>
            <a:ext cx="1757517" cy="342385"/>
          </a:xfrm>
          <a:prstGeom prst="rect">
            <a:avLst/>
          </a:prstGeom>
          <a:noFill/>
          <a:ln/>
        </p:spPr>
        <p:txBody>
          <a:bodyPr wrap="none" lIns="0" tIns="0" rIns="0" bIns="0" rtlCol="0" anchor="t"/>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الورش المهنية</a:t>
            </a:r>
            <a:endParaRPr lang="ar-SA" sz="2400" dirty="0"/>
          </a:p>
        </p:txBody>
      </p:sp>
      <p:pic>
        <p:nvPicPr>
          <p:cNvPr id="24"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172177" y="5974775"/>
            <a:ext cx="506304" cy="507802"/>
          </a:xfrm>
          <a:prstGeom prst="rect">
            <a:avLst/>
          </a:prstGeom>
        </p:spPr>
      </p:pic>
      <p:sp>
        <p:nvSpPr>
          <p:cNvPr id="25" name="Text 13"/>
          <p:cNvSpPr/>
          <p:nvPr/>
        </p:nvSpPr>
        <p:spPr>
          <a:xfrm>
            <a:off x="8298180" y="6066215"/>
            <a:ext cx="2644016" cy="668139"/>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المعدات والتجهيزات</a:t>
            </a:r>
            <a:endParaRPr lang="ar-SA" sz="2400" dirty="0"/>
          </a:p>
        </p:txBody>
      </p:sp>
      <p:pic>
        <p:nvPicPr>
          <p:cNvPr id="26" name="Image 10" descr="preencoded.png"/>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1211776" y="4170151"/>
            <a:ext cx="507789" cy="507802"/>
          </a:xfrm>
          <a:prstGeom prst="rect">
            <a:avLst/>
          </a:prstGeom>
        </p:spPr>
      </p:pic>
      <p:sp>
        <p:nvSpPr>
          <p:cNvPr id="27" name="Text 14"/>
          <p:cNvSpPr/>
          <p:nvPr/>
        </p:nvSpPr>
        <p:spPr>
          <a:xfrm>
            <a:off x="8069580" y="4215871"/>
            <a:ext cx="2913700" cy="668139"/>
          </a:xfrm>
          <a:prstGeom prst="rect">
            <a:avLst/>
          </a:prstGeom>
          <a:noFill/>
          <a:ln/>
        </p:spPr>
        <p:txBody>
          <a:bodyPr wrap="square" lIns="0" tIns="0" rIns="0" bIns="0" rtlCol="0" anchor="t">
            <a:normAutofit fontScale="92500"/>
          </a:bodyPr>
          <a:lstStyle/>
          <a:p>
            <a:pPr marL="0" indent="0" algn="r" rtl="1">
              <a:lnSpc>
                <a:spcPct val="104000"/>
              </a:lnSpc>
              <a:buNone/>
            </a:pPr>
            <a:r>
              <a:rPr lang="ar-SA" altLang="en-US" sz="2400" dirty="0">
                <a:latin typeface="GE SS Two Light" pitchFamily="34" charset="0"/>
                <a:ea typeface="GE SS Two Light" pitchFamily="34" charset="-122"/>
                <a:cs typeface="GE SS Two Light" pitchFamily="34" charset="-120"/>
              </a:rPr>
              <a:t>الممرات ومخارج الطوارئ</a:t>
            </a:r>
            <a:endParaRPr lang="ar-SA"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631908" y="960636"/>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أنواع المساحات داخل الورش التدريبية</a:t>
            </a:r>
            <a:endParaRPr lang="ar-SA" sz="4200" dirty="0"/>
          </a:p>
        </p:txBody>
      </p:sp>
      <p:sp>
        <p:nvSpPr>
          <p:cNvPr id="3" name="Shape 1"/>
          <p:cNvSpPr/>
          <p:nvPr/>
        </p:nvSpPr>
        <p:spPr>
          <a:xfrm>
            <a:off x="485664" y="1741447"/>
            <a:ext cx="5526516" cy="4971221"/>
          </a:xfrm>
          <a:prstGeom prst="roundRect">
            <a:avLst>
              <a:gd name="adj" fmla="val 12204"/>
            </a:avLst>
          </a:prstGeom>
          <a:solidFill>
            <a:srgbClr val="75BAE6"/>
          </a:solidFill>
          <a:ln/>
        </p:spPr>
      </p:sp>
      <p:sp>
        <p:nvSpPr>
          <p:cNvPr id="4" name="Text 2"/>
          <p:cNvSpPr/>
          <p:nvPr/>
        </p:nvSpPr>
        <p:spPr>
          <a:xfrm>
            <a:off x="688759" y="2085578"/>
            <a:ext cx="5102494" cy="334070"/>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ب. المساحة الصافية</a:t>
            </a:r>
            <a:endParaRPr lang="ar-JO" altLang="en-US" sz="2800" b="1" dirty="0">
              <a:solidFill>
                <a:schemeClr val="bg1"/>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 (</a:t>
            </a: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Net</a:t>
            </a:r>
            <a:r>
              <a:rPr lang="ar-SA" altLang="en-US" sz="2800" b="1" dirty="0">
                <a:solidFill>
                  <a:schemeClr val="bg1"/>
                </a:solidFill>
                <a:latin typeface="GE SS Two Light" pitchFamily="34" charset="0"/>
                <a:ea typeface="GE SS Two Light" pitchFamily="34" charset="-122"/>
                <a:cs typeface="GE SS Two Light" pitchFamily="34" charset="-120"/>
              </a:rPr>
              <a:t> </a:t>
            </a: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Training</a:t>
            </a:r>
            <a:r>
              <a:rPr lang="ar-SA" altLang="en-US" sz="2800" b="1" dirty="0">
                <a:solidFill>
                  <a:schemeClr val="bg1"/>
                </a:solidFill>
                <a:latin typeface="GE SS Two Light" pitchFamily="34" charset="0"/>
                <a:ea typeface="GE SS Two Light" pitchFamily="34" charset="-122"/>
                <a:cs typeface="GE SS Two Light" pitchFamily="34" charset="-120"/>
              </a:rPr>
              <a:t> </a:t>
            </a: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Area</a:t>
            </a:r>
            <a:r>
              <a:rPr lang="ar-SA" altLang="en-US" sz="2800" b="1" dirty="0">
                <a:solidFill>
                  <a:schemeClr val="bg1"/>
                </a:solidFill>
                <a:latin typeface="GE SS Two Light" pitchFamily="34" charset="0"/>
                <a:ea typeface="GE SS Two Light" pitchFamily="34" charset="-122"/>
                <a:cs typeface="GE SS Two Light" pitchFamily="34" charset="-120"/>
              </a:rPr>
              <a:t>)</a:t>
            </a:r>
            <a:endParaRPr lang="ar-SA" sz="2800" b="1" dirty="0">
              <a:solidFill>
                <a:schemeClr val="bg1"/>
              </a:solidFill>
            </a:endParaRPr>
          </a:p>
        </p:txBody>
      </p:sp>
      <p:sp>
        <p:nvSpPr>
          <p:cNvPr id="5" name="Text 3"/>
          <p:cNvSpPr/>
          <p:nvPr/>
        </p:nvSpPr>
        <p:spPr>
          <a:xfrm>
            <a:off x="79175" y="3311069"/>
            <a:ext cx="5712079" cy="300811"/>
          </a:xfrm>
          <a:prstGeom prst="rect">
            <a:avLst/>
          </a:prstGeom>
          <a:noFill/>
          <a:ln/>
        </p:spPr>
        <p:txBody>
          <a:bodyPr wrap="none" lIns="0" tIns="0" rIns="0" bIns="0" rtlCol="0" anchor="t"/>
          <a:lstStyle/>
          <a:p>
            <a:pPr marL="0" indent="0" algn="r" rtl="1">
              <a:lnSpc>
                <a:spcPct val="127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وهي المساحة المتاحة فعلياً للتدريب بعد استبعاد:</a:t>
            </a:r>
            <a:endParaRPr lang="ar-SA" sz="2400" dirty="0">
              <a:solidFill>
                <a:schemeClr val="bg1"/>
              </a:solidFill>
            </a:endParaRPr>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3465" y="4122499"/>
            <a:ext cx="509433" cy="509446"/>
          </a:xfrm>
          <a:prstGeom prst="rect">
            <a:avLst/>
          </a:prstGeom>
        </p:spPr>
      </p:pic>
      <p:sp>
        <p:nvSpPr>
          <p:cNvPr id="7" name="Text 4"/>
          <p:cNvSpPr/>
          <p:nvPr/>
        </p:nvSpPr>
        <p:spPr>
          <a:xfrm>
            <a:off x="3354303" y="4122498"/>
            <a:ext cx="1706171" cy="33515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الممرات</a:t>
            </a:r>
            <a:endParaRPr lang="ar-SA" sz="2400" dirty="0">
              <a:solidFill>
                <a:schemeClr val="bg1"/>
              </a:solidFill>
            </a:endParaRPr>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18020" y="4122499"/>
            <a:ext cx="509433" cy="509446"/>
          </a:xfrm>
          <a:prstGeom prst="rect">
            <a:avLst/>
          </a:prstGeom>
        </p:spPr>
      </p:pic>
      <p:sp>
        <p:nvSpPr>
          <p:cNvPr id="9" name="Text 5"/>
          <p:cNvSpPr/>
          <p:nvPr/>
        </p:nvSpPr>
        <p:spPr>
          <a:xfrm>
            <a:off x="688759" y="4122498"/>
            <a:ext cx="1706270" cy="33515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مخارج الطوارئ</a:t>
            </a:r>
            <a:endParaRPr lang="ar-SA" sz="2400" dirty="0">
              <a:solidFill>
                <a:schemeClr val="bg1"/>
              </a:solidFill>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3465" y="4995823"/>
            <a:ext cx="507789" cy="507802"/>
          </a:xfrm>
          <a:prstGeom prst="rect">
            <a:avLst/>
          </a:prstGeom>
        </p:spPr>
      </p:pic>
      <p:sp>
        <p:nvSpPr>
          <p:cNvPr id="11" name="Text 6"/>
          <p:cNvSpPr/>
          <p:nvPr/>
        </p:nvSpPr>
        <p:spPr>
          <a:xfrm>
            <a:off x="3354304" y="4995823"/>
            <a:ext cx="1700666" cy="334070"/>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مناطق التخزين</a:t>
            </a:r>
            <a:endParaRPr lang="ar-SA" sz="2400" dirty="0">
              <a:solidFill>
                <a:schemeClr val="bg1"/>
              </a:solidFill>
            </a:endParaRPr>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18020" y="4995823"/>
            <a:ext cx="507789" cy="507802"/>
          </a:xfrm>
          <a:prstGeom prst="rect">
            <a:avLst/>
          </a:prstGeom>
        </p:spPr>
      </p:pic>
      <p:sp>
        <p:nvSpPr>
          <p:cNvPr id="13" name="Text 7"/>
          <p:cNvSpPr/>
          <p:nvPr/>
        </p:nvSpPr>
        <p:spPr>
          <a:xfrm>
            <a:off x="688759" y="4995823"/>
            <a:ext cx="1706270" cy="670302"/>
          </a:xfrm>
          <a:prstGeom prst="rect">
            <a:avLst/>
          </a:prstGeom>
          <a:noFill/>
          <a:ln/>
        </p:spPr>
        <p:txBody>
          <a:bodyPr wrap="square" lIns="0" tIns="0" rIns="0" bIns="0" rtlCol="0" anchor="t">
            <a:no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مناطق الخدمات</a:t>
            </a:r>
            <a:endParaRPr lang="ar-SA" sz="2400" dirty="0">
              <a:solidFill>
                <a:schemeClr val="bg1"/>
              </a:solidFill>
            </a:endParaRPr>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049254" y="6042736"/>
            <a:ext cx="507789" cy="507802"/>
          </a:xfrm>
          <a:prstGeom prst="rect">
            <a:avLst/>
          </a:prstGeom>
        </p:spPr>
      </p:pic>
      <p:sp>
        <p:nvSpPr>
          <p:cNvPr id="15" name="Text 8"/>
          <p:cNvSpPr/>
          <p:nvPr/>
        </p:nvSpPr>
        <p:spPr>
          <a:xfrm>
            <a:off x="2119993" y="6042736"/>
            <a:ext cx="1700765" cy="668139"/>
          </a:xfrm>
          <a:prstGeom prst="rect">
            <a:avLst/>
          </a:prstGeom>
          <a:noFill/>
          <a:ln/>
        </p:spPr>
        <p:txBody>
          <a:bodyPr wrap="square" lIns="0" tIns="0" rIns="0" bIns="0" rtlCol="0" anchor="t">
            <a:normAutofit fontScale="92500" lnSpcReduction="10000"/>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أماكن المعدات الثابتة</a:t>
            </a:r>
            <a:endParaRPr lang="ar-SA" sz="2400" dirty="0">
              <a:solidFill>
                <a:schemeClr val="bg1"/>
              </a:solidFill>
            </a:endParaRPr>
          </a:p>
        </p:txBody>
      </p:sp>
      <p:sp>
        <p:nvSpPr>
          <p:cNvPr id="16" name="Text 9"/>
          <p:cNvSpPr/>
          <p:nvPr/>
        </p:nvSpPr>
        <p:spPr>
          <a:xfrm>
            <a:off x="6349940" y="2085578"/>
            <a:ext cx="5216196" cy="334070"/>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أ. المساحة الكلية (</a:t>
            </a:r>
            <a:r>
              <a:rPr lang="ar-SA" altLang="en-US" sz="2400" b="1" dirty="0">
                <a:solidFill>
                  <a:srgbClr val="2E3C4E"/>
                </a:solidFill>
                <a:latin typeface="Myriad Headline" panose="020B0500000000000000" pitchFamily="34" charset="0"/>
                <a:ea typeface="GE SS Two Light" pitchFamily="34" charset="-122"/>
                <a:cs typeface="GE SS Two Light" pitchFamily="34" charset="-120"/>
              </a:rPr>
              <a:t>Gross</a:t>
            </a:r>
            <a:r>
              <a:rPr lang="ar-SA" altLang="en-US" sz="2400" b="1" dirty="0">
                <a:solidFill>
                  <a:srgbClr val="2E3C4E"/>
                </a:solidFill>
                <a:latin typeface="GE SS Two Light" pitchFamily="34" charset="0"/>
                <a:ea typeface="GE SS Two Light" pitchFamily="34" charset="-122"/>
                <a:cs typeface="GE SS Two Light" pitchFamily="34" charset="-120"/>
              </a:rPr>
              <a:t> </a:t>
            </a:r>
            <a:r>
              <a:rPr lang="ar-SA" altLang="en-US" sz="2400" b="1" dirty="0">
                <a:solidFill>
                  <a:srgbClr val="2E3C4E"/>
                </a:solidFill>
                <a:latin typeface="Myriad Headline" panose="020B0500000000000000" pitchFamily="34" charset="0"/>
                <a:ea typeface="GE SS Two Light" pitchFamily="34" charset="-122"/>
                <a:cs typeface="GE SS Two Light" pitchFamily="34" charset="-120"/>
              </a:rPr>
              <a:t>Area</a:t>
            </a:r>
            <a:r>
              <a:rPr lang="ar-SA" altLang="en-US" sz="2400" b="1" dirty="0">
                <a:solidFill>
                  <a:srgbClr val="2E3C4E"/>
                </a:solidFill>
                <a:latin typeface="GE SS Two Light" pitchFamily="34" charset="0"/>
                <a:ea typeface="GE SS Two Light" pitchFamily="34" charset="-122"/>
                <a:cs typeface="GE SS Two Light" pitchFamily="34" charset="-120"/>
              </a:rPr>
              <a:t>)</a:t>
            </a:r>
            <a:endParaRPr lang="ar-SA" sz="2400" b="1" dirty="0"/>
          </a:p>
        </p:txBody>
      </p:sp>
      <p:sp>
        <p:nvSpPr>
          <p:cNvPr id="17" name="Text 10"/>
          <p:cNvSpPr/>
          <p:nvPr/>
        </p:nvSpPr>
        <p:spPr>
          <a:xfrm>
            <a:off x="5740356" y="2602409"/>
            <a:ext cx="5825781" cy="308670"/>
          </a:xfrm>
          <a:prstGeom prst="rect">
            <a:avLst/>
          </a:prstGeom>
          <a:noFill/>
          <a:ln/>
        </p:spPr>
        <p:txBody>
          <a:bodyPr wrap="none" lIns="0" tIns="0" rIns="0" bIns="0" rtlCol="0" anchor="t"/>
          <a:lstStyle/>
          <a:p>
            <a:pPr marL="0" indent="0" algn="r" rtl="1">
              <a:lnSpc>
                <a:spcPct val="12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وهي إجمالي مساحة المكان التدريبي محسوبة</a:t>
            </a:r>
            <a:endParaRPr lang="ar-JO" altLang="en-US" sz="24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 بالمتر المربع.</a:t>
            </a:r>
            <a:endParaRPr lang="ar-SA" sz="2400" dirty="0"/>
          </a:p>
        </p:txBody>
      </p:sp>
      <p:sp>
        <p:nvSpPr>
          <p:cNvPr id="18" name="Shape 11"/>
          <p:cNvSpPr/>
          <p:nvPr/>
        </p:nvSpPr>
        <p:spPr>
          <a:xfrm>
            <a:off x="6349940" y="4533979"/>
            <a:ext cx="5216196" cy="739080"/>
          </a:xfrm>
          <a:prstGeom prst="roundRect">
            <a:avLst>
              <a:gd name="adj" fmla="val 41223"/>
            </a:avLst>
          </a:prstGeom>
          <a:solidFill>
            <a:srgbClr val="D4E9F7"/>
          </a:solidFill>
          <a:ln/>
        </p:spPr>
      </p:sp>
      <p:pic>
        <p:nvPicPr>
          <p:cNvPr id="19" name="Image 5" descr="preencoded.png"/>
          <p:cNvPicPr>
            <a:picLocks noChangeAspect="1"/>
          </p:cNvPicPr>
          <p:nvPr/>
        </p:nvPicPr>
        <p:blipFill>
          <a:blip r:embed="rId8"/>
          <a:stretch>
            <a:fillRect/>
          </a:stretch>
        </p:blipFill>
        <p:spPr>
          <a:xfrm>
            <a:off x="6553036" y="4773791"/>
            <a:ext cx="253894" cy="203101"/>
          </a:xfrm>
          <a:prstGeom prst="rect">
            <a:avLst/>
          </a:prstGeom>
        </p:spPr>
      </p:pic>
      <p:sp>
        <p:nvSpPr>
          <p:cNvPr id="20" name="Text 12"/>
          <p:cNvSpPr/>
          <p:nvPr/>
        </p:nvSpPr>
        <p:spPr>
          <a:xfrm>
            <a:off x="6400441" y="4657745"/>
            <a:ext cx="4962599" cy="308670"/>
          </a:xfrm>
          <a:prstGeom prst="rect">
            <a:avLst/>
          </a:prstGeom>
          <a:noFill/>
          <a:ln/>
        </p:spPr>
        <p:txBody>
          <a:bodyPr wrap="none" lIns="0" tIns="0" rIns="0" bIns="0" rtlCol="0" anchor="t"/>
          <a:lstStyle/>
          <a:p>
            <a:pPr marL="0" indent="0" algn="r" rtl="1">
              <a:lnSpc>
                <a:spcPct val="127000"/>
              </a:lnSpc>
              <a:buNone/>
            </a:pPr>
            <a:r>
              <a:rPr lang="ar-SA" altLang="en-US" sz="2400" b="1" dirty="0">
                <a:solidFill>
                  <a:srgbClr val="000000"/>
                </a:solidFill>
                <a:latin typeface="WinSoft Pro Medium" pitchFamily="34" charset="0"/>
                <a:ea typeface="WinSoft Pro Medium" pitchFamily="34" charset="-122"/>
                <a:cs typeface="WinSoft Pro Medium" pitchFamily="34" charset="-120"/>
              </a:rPr>
              <a:t>المعادلة:</a:t>
            </a:r>
            <a:r>
              <a:rPr lang="ar-SA" altLang="en-US" sz="2400" dirty="0">
                <a:solidFill>
                  <a:srgbClr val="000000"/>
                </a:solidFill>
                <a:latin typeface="WinSoft Pro Medium" pitchFamily="34" charset="0"/>
                <a:ea typeface="WinSoft Pro Medium" pitchFamily="34" charset="-122"/>
                <a:cs typeface="WinSoft Pro Medium" pitchFamily="34" charset="-120"/>
              </a:rPr>
              <a:t> المساحة = الطول × العرض</a:t>
            </a:r>
            <a:endParaRPr lang="ar-SA" sz="24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31908" y="170864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أدوات القياس</a:t>
            </a:r>
            <a:endParaRPr lang="ar-SA" sz="4650" dirty="0"/>
          </a:p>
        </p:txBody>
      </p:sp>
      <p:sp>
        <p:nvSpPr>
          <p:cNvPr id="3" name="Shape 1"/>
          <p:cNvSpPr/>
          <p:nvPr/>
        </p:nvSpPr>
        <p:spPr>
          <a:xfrm>
            <a:off x="8067572" y="2902347"/>
            <a:ext cx="3492214" cy="3041253"/>
          </a:xfrm>
          <a:prstGeom prst="roundRect">
            <a:avLst>
              <a:gd name="adj" fmla="val 15066"/>
            </a:avLst>
          </a:prstGeom>
          <a:solidFill>
            <a:srgbClr val="00AEEF"/>
          </a:solidFill>
          <a:ln w="12700">
            <a:solidFill>
              <a:srgbClr val="00AEEF"/>
            </a:solidFill>
            <a:prstDash val="solid"/>
          </a:ln>
        </p:spPr>
      </p:sp>
      <p:sp>
        <p:nvSpPr>
          <p:cNvPr id="4" name="Shape 2"/>
          <p:cNvSpPr/>
          <p:nvPr/>
        </p:nvSpPr>
        <p:spPr>
          <a:xfrm>
            <a:off x="10644417" y="3140670"/>
            <a:ext cx="677052" cy="677069"/>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30645" y="3326904"/>
            <a:ext cx="490823" cy="490836"/>
          </a:xfrm>
          <a:prstGeom prst="rect">
            <a:avLst/>
          </a:prstGeom>
        </p:spPr>
      </p:pic>
      <p:sp>
        <p:nvSpPr>
          <p:cNvPr id="6" name="Text 3"/>
          <p:cNvSpPr/>
          <p:nvPr/>
        </p:nvSpPr>
        <p:spPr>
          <a:xfrm>
            <a:off x="8067572" y="3314494"/>
            <a:ext cx="2684053"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شريط القياس</a:t>
            </a:r>
            <a:endParaRPr lang="ar-SA" sz="2800" b="1" dirty="0">
              <a:solidFill>
                <a:schemeClr val="bg1"/>
              </a:solidFill>
            </a:endParaRPr>
          </a:p>
        </p:txBody>
      </p:sp>
      <p:sp>
        <p:nvSpPr>
          <p:cNvPr id="7" name="Text 4"/>
          <p:cNvSpPr/>
          <p:nvPr/>
        </p:nvSpPr>
        <p:spPr>
          <a:xfrm>
            <a:off x="8305890" y="4178813"/>
            <a:ext cx="3015579" cy="750995"/>
          </a:xfrm>
          <a:prstGeom prst="rect">
            <a:avLst/>
          </a:prstGeom>
          <a:noFill/>
          <a:ln/>
        </p:spPr>
        <p:txBody>
          <a:bodyPr wrap="none" lIns="0" tIns="0" rIns="0" bIns="0" rtlCol="0" anchor="t"/>
          <a:lstStyle/>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الأداة الأكثر استخداماً في </a:t>
            </a:r>
            <a:endParaRPr lang="ar-JO" altLang="en-US" sz="28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الورش</a:t>
            </a:r>
            <a:r>
              <a:rPr lang="ar-JO" altLang="en-US" sz="2800" dirty="0">
                <a:solidFill>
                  <a:schemeClr val="bg1"/>
                </a:solidFill>
                <a:latin typeface="WinSoft Pro Medium" pitchFamily="34" charset="0"/>
                <a:ea typeface="WinSoft Pro Medium" pitchFamily="34" charset="-122"/>
                <a:cs typeface="WinSoft Pro Medium" pitchFamily="34" charset="-120"/>
              </a:rPr>
              <a:t> </a:t>
            </a:r>
            <a:r>
              <a:rPr lang="ar-SA" altLang="en-US" sz="2800" dirty="0">
                <a:solidFill>
                  <a:schemeClr val="bg1"/>
                </a:solidFill>
                <a:latin typeface="WinSoft Pro Medium" pitchFamily="34" charset="0"/>
                <a:ea typeface="WinSoft Pro Medium" pitchFamily="34" charset="-122"/>
                <a:cs typeface="WinSoft Pro Medium" pitchFamily="34" charset="-120"/>
              </a:rPr>
              <a:t>التدريبية.</a:t>
            </a:r>
            <a:endParaRPr lang="ar-SA" sz="2800" dirty="0">
              <a:solidFill>
                <a:schemeClr val="bg1"/>
              </a:solidFill>
            </a:endParaRPr>
          </a:p>
        </p:txBody>
      </p:sp>
      <p:sp>
        <p:nvSpPr>
          <p:cNvPr id="8" name="Shape 5"/>
          <p:cNvSpPr/>
          <p:nvPr/>
        </p:nvSpPr>
        <p:spPr>
          <a:xfrm>
            <a:off x="4349740" y="2902347"/>
            <a:ext cx="3492214" cy="3041253"/>
          </a:xfrm>
          <a:prstGeom prst="roundRect">
            <a:avLst>
              <a:gd name="adj" fmla="val 15066"/>
            </a:avLst>
          </a:prstGeom>
          <a:solidFill>
            <a:srgbClr val="00AEEF"/>
          </a:solidFill>
          <a:ln w="12700">
            <a:solidFill>
              <a:srgbClr val="00AEEF"/>
            </a:solidFill>
            <a:prstDash val="solid"/>
          </a:ln>
        </p:spPr>
      </p:sp>
      <p:sp>
        <p:nvSpPr>
          <p:cNvPr id="9" name="Shape 6"/>
          <p:cNvSpPr/>
          <p:nvPr/>
        </p:nvSpPr>
        <p:spPr>
          <a:xfrm>
            <a:off x="6926585" y="3140670"/>
            <a:ext cx="677052" cy="677069"/>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12813" y="3326904"/>
            <a:ext cx="569843" cy="569858"/>
          </a:xfrm>
          <a:prstGeom prst="rect">
            <a:avLst/>
          </a:prstGeom>
        </p:spPr>
      </p:pic>
      <p:sp>
        <p:nvSpPr>
          <p:cNvPr id="11" name="Text 7"/>
          <p:cNvSpPr/>
          <p:nvPr/>
        </p:nvSpPr>
        <p:spPr>
          <a:xfrm>
            <a:off x="4349740" y="3314494"/>
            <a:ext cx="2684053"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جهاز القياس</a:t>
            </a:r>
            <a:endParaRPr lang="ar-JO" altLang="en-US" sz="2800" b="1" dirty="0">
              <a:solidFill>
                <a:schemeClr val="bg1"/>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 بالليزر</a:t>
            </a:r>
            <a:endParaRPr lang="ar-SA" sz="2800" b="1" dirty="0">
              <a:solidFill>
                <a:schemeClr val="bg1"/>
              </a:solidFill>
            </a:endParaRPr>
          </a:p>
        </p:txBody>
      </p:sp>
      <p:sp>
        <p:nvSpPr>
          <p:cNvPr id="12" name="Text 8"/>
          <p:cNvSpPr/>
          <p:nvPr/>
        </p:nvSpPr>
        <p:spPr>
          <a:xfrm>
            <a:off x="4588058" y="4178813"/>
            <a:ext cx="3015579" cy="750995"/>
          </a:xfrm>
          <a:prstGeom prst="rect">
            <a:avLst/>
          </a:prstGeom>
          <a:noFill/>
          <a:ln/>
        </p:spPr>
        <p:txBody>
          <a:bodyPr wrap="none" lIns="0" tIns="0" rIns="0" bIns="0" rtlCol="0" anchor="t"/>
          <a:lstStyle/>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يتميز بسرعة القياس والدقة</a:t>
            </a:r>
            <a:endParaRPr lang="ar-JO" altLang="en-US" sz="28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 العالية.</a:t>
            </a:r>
            <a:endParaRPr lang="ar-SA" sz="2800" dirty="0">
              <a:solidFill>
                <a:schemeClr val="bg1"/>
              </a:solidFill>
            </a:endParaRPr>
          </a:p>
        </p:txBody>
      </p:sp>
      <p:sp>
        <p:nvSpPr>
          <p:cNvPr id="13" name="Shape 9"/>
          <p:cNvSpPr/>
          <p:nvPr/>
        </p:nvSpPr>
        <p:spPr>
          <a:xfrm>
            <a:off x="274320" y="2902347"/>
            <a:ext cx="3849802" cy="3041253"/>
          </a:xfrm>
          <a:prstGeom prst="roundRect">
            <a:avLst>
              <a:gd name="adj" fmla="val 15066"/>
            </a:avLst>
          </a:prstGeom>
          <a:solidFill>
            <a:srgbClr val="00AEEF"/>
          </a:solidFill>
          <a:ln w="12700">
            <a:solidFill>
              <a:srgbClr val="00AEEF"/>
            </a:solidFill>
            <a:prstDash val="solid"/>
          </a:ln>
        </p:spPr>
      </p:sp>
      <p:sp>
        <p:nvSpPr>
          <p:cNvPr id="14" name="Shape 10"/>
          <p:cNvSpPr/>
          <p:nvPr/>
        </p:nvSpPr>
        <p:spPr>
          <a:xfrm>
            <a:off x="3208753" y="3140670"/>
            <a:ext cx="677052" cy="677069"/>
          </a:xfrm>
          <a:prstGeom prst="ellipse">
            <a:avLst/>
          </a:prstGeom>
          <a:solidFill>
            <a:srgbClr val="00AEEF"/>
          </a:solidFill>
          <a:ln/>
        </p:spPr>
        <p:txBody>
          <a:bodyPr/>
          <a:lstStyle/>
          <a:p>
            <a:endParaRPr lang="en-US" dirty="0"/>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94982" y="3326903"/>
            <a:ext cx="569844" cy="569859"/>
          </a:xfrm>
          <a:prstGeom prst="rect">
            <a:avLst/>
          </a:prstGeom>
        </p:spPr>
      </p:pic>
      <p:sp>
        <p:nvSpPr>
          <p:cNvPr id="16" name="Text 11"/>
          <p:cNvSpPr/>
          <p:nvPr/>
        </p:nvSpPr>
        <p:spPr>
          <a:xfrm>
            <a:off x="631908" y="3314494"/>
            <a:ext cx="2684053"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المخططات </a:t>
            </a:r>
            <a:endParaRPr lang="ar-JO" altLang="en-US" sz="2800" b="1" dirty="0">
              <a:solidFill>
                <a:schemeClr val="bg1"/>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الهندسية</a:t>
            </a:r>
            <a:endParaRPr lang="ar-SA" sz="2800" b="1" dirty="0">
              <a:solidFill>
                <a:schemeClr val="bg1"/>
              </a:solidFill>
            </a:endParaRPr>
          </a:p>
        </p:txBody>
      </p:sp>
      <p:sp>
        <p:nvSpPr>
          <p:cNvPr id="17" name="Text 12"/>
          <p:cNvSpPr/>
          <p:nvPr/>
        </p:nvSpPr>
        <p:spPr>
          <a:xfrm>
            <a:off x="870226" y="4178813"/>
            <a:ext cx="3015579" cy="750995"/>
          </a:xfrm>
          <a:prstGeom prst="rect">
            <a:avLst/>
          </a:prstGeom>
          <a:noFill/>
          <a:ln/>
        </p:spPr>
        <p:txBody>
          <a:bodyPr wrap="none" lIns="0" tIns="0" rIns="0" bIns="0" rtlCol="0" anchor="t"/>
          <a:lstStyle/>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تستخدم للتحقق من القياسات</a:t>
            </a:r>
            <a:endParaRPr lang="ar-JO" altLang="en-US" sz="28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 الفعلية.</a:t>
            </a:r>
            <a:endParaRPr lang="ar-SA" sz="2800"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31908" y="690463"/>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حساب الطاقة الاستيعابية</a:t>
            </a:r>
            <a:endParaRPr lang="ar-SA" sz="4200" dirty="0"/>
          </a:p>
        </p:txBody>
      </p:sp>
      <p:sp>
        <p:nvSpPr>
          <p:cNvPr id="3" name="Shape 1"/>
          <p:cNvSpPr/>
          <p:nvPr/>
        </p:nvSpPr>
        <p:spPr>
          <a:xfrm>
            <a:off x="485664" y="1632645"/>
            <a:ext cx="5508686" cy="4534892"/>
          </a:xfrm>
          <a:prstGeom prst="roundRect">
            <a:avLst>
              <a:gd name="adj" fmla="val 10749"/>
            </a:avLst>
          </a:prstGeom>
          <a:solidFill>
            <a:srgbClr val="75BAE6"/>
          </a:solidFill>
          <a:ln/>
        </p:spPr>
      </p:sp>
      <p:sp>
        <p:nvSpPr>
          <p:cNvPr id="4" name="Text 2"/>
          <p:cNvSpPr/>
          <p:nvPr/>
        </p:nvSpPr>
        <p:spPr>
          <a:xfrm>
            <a:off x="688759" y="1815405"/>
            <a:ext cx="5102494" cy="334070"/>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المعادلة العامة</a:t>
            </a:r>
            <a:endParaRPr lang="ar-SA" sz="2800" b="1" dirty="0"/>
          </a:p>
        </p:txBody>
      </p:sp>
      <p:sp>
        <p:nvSpPr>
          <p:cNvPr id="5" name="Shape 3"/>
          <p:cNvSpPr/>
          <p:nvPr/>
        </p:nvSpPr>
        <p:spPr>
          <a:xfrm>
            <a:off x="688759" y="2355056"/>
            <a:ext cx="5102494" cy="1047750"/>
          </a:xfrm>
          <a:prstGeom prst="roundRect">
            <a:avLst>
              <a:gd name="adj" fmla="val 29079"/>
            </a:avLst>
          </a:prstGeom>
          <a:solidFill>
            <a:srgbClr val="D4E9F7"/>
          </a:solidFill>
          <a:ln/>
        </p:spPr>
      </p:sp>
      <p:pic>
        <p:nvPicPr>
          <p:cNvPr id="6" name="Image 0" descr="preencoded.png"/>
          <p:cNvPicPr>
            <a:picLocks noChangeAspect="1"/>
          </p:cNvPicPr>
          <p:nvPr/>
        </p:nvPicPr>
        <p:blipFill>
          <a:blip r:embed="rId3"/>
          <a:stretch>
            <a:fillRect/>
          </a:stretch>
        </p:blipFill>
        <p:spPr>
          <a:xfrm>
            <a:off x="5341686" y="2570262"/>
            <a:ext cx="385863" cy="308669"/>
          </a:xfrm>
          <a:prstGeom prst="rect">
            <a:avLst/>
          </a:prstGeom>
        </p:spPr>
      </p:pic>
      <p:sp>
        <p:nvSpPr>
          <p:cNvPr id="7" name="Text 4"/>
          <p:cNvSpPr/>
          <p:nvPr/>
        </p:nvSpPr>
        <p:spPr>
          <a:xfrm>
            <a:off x="688759" y="2570262"/>
            <a:ext cx="4573523" cy="617339"/>
          </a:xfrm>
          <a:prstGeom prst="rect">
            <a:avLst/>
          </a:prstGeom>
          <a:noFill/>
          <a:ln/>
        </p:spPr>
        <p:txBody>
          <a:bodyPr wrap="square" lIns="0" tIns="0" rIns="0" bIns="0" rtlCol="0" anchor="t">
            <a:noAutofit/>
          </a:bodyPr>
          <a:lstStyle/>
          <a:p>
            <a:pPr marL="0" indent="0" algn="r" rtl="1">
              <a:lnSpc>
                <a:spcPct val="127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عدد المتدربين = المساحة الصافية ÷ المساحة المطلوبة لكل متدرب</a:t>
            </a:r>
            <a:endParaRPr lang="ar-SA" sz="2000" dirty="0"/>
          </a:p>
        </p:txBody>
      </p:sp>
      <p:sp>
        <p:nvSpPr>
          <p:cNvPr id="8" name="Text 5"/>
          <p:cNvSpPr/>
          <p:nvPr/>
        </p:nvSpPr>
        <p:spPr>
          <a:xfrm>
            <a:off x="688759" y="3608387"/>
            <a:ext cx="5102494" cy="511230"/>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مثال تطبيقي:</a:t>
            </a:r>
            <a:endParaRPr lang="ar-SA" sz="3600" dirty="0"/>
          </a:p>
        </p:txBody>
      </p:sp>
      <p:sp>
        <p:nvSpPr>
          <p:cNvPr id="9" name="Text 6"/>
          <p:cNvSpPr/>
          <p:nvPr/>
        </p:nvSpPr>
        <p:spPr>
          <a:xfrm>
            <a:off x="688759" y="4125218"/>
            <a:ext cx="5102494" cy="1612642"/>
          </a:xfrm>
          <a:prstGeom prst="rect">
            <a:avLst/>
          </a:prstGeom>
          <a:noFill/>
          <a:ln/>
        </p:spPr>
        <p:txBody>
          <a:bodyPr wrap="square" lIns="0" tIns="0" rIns="81246" bIns="0" rtlCol="0" anchor="t">
            <a:normAutofit/>
          </a:bodyPr>
          <a:lstStyle/>
          <a:p>
            <a:pPr marL="314960" indent="-314960" algn="r" rtl="1">
              <a:lnSpc>
                <a:spcPct val="127000"/>
              </a:lnSpc>
              <a:buSzPct val="100000"/>
              <a:buChar char="•"/>
            </a:pPr>
            <a:r>
              <a:rPr lang="ar-SA" altLang="en-US" sz="2400" dirty="0">
                <a:solidFill>
                  <a:srgbClr val="000000"/>
                </a:solidFill>
                <a:latin typeface="WinSoft Pro Medium" pitchFamily="34" charset="0"/>
                <a:ea typeface="WinSoft Pro Medium" pitchFamily="34" charset="-122"/>
                <a:cs typeface="WinSoft Pro Medium" pitchFamily="34" charset="-120"/>
              </a:rPr>
              <a:t>المساحة الصافية = 90 م²</a:t>
            </a:r>
            <a:endParaRPr lang="ar-SA" sz="2400" dirty="0"/>
          </a:p>
          <a:p>
            <a:pPr marL="314960" indent="-314960" algn="r" rtl="1">
              <a:lnSpc>
                <a:spcPct val="127000"/>
              </a:lnSpc>
              <a:buSzPct val="100000"/>
              <a:buChar char="•"/>
            </a:pPr>
            <a:r>
              <a:rPr lang="ar-SA" altLang="en-US" sz="2400" dirty="0">
                <a:solidFill>
                  <a:srgbClr val="000000"/>
                </a:solidFill>
                <a:latin typeface="WinSoft Pro Medium" pitchFamily="34" charset="0"/>
                <a:ea typeface="WinSoft Pro Medium" pitchFamily="34" charset="-122"/>
                <a:cs typeface="WinSoft Pro Medium" pitchFamily="34" charset="-120"/>
              </a:rPr>
              <a:t>المساحة المطلوبة لكل متدرب = 6 م²</a:t>
            </a:r>
            <a:endParaRPr lang="ar-SA" sz="2400" dirty="0"/>
          </a:p>
          <a:p>
            <a:pPr marL="314960" indent="-314960" algn="r" rtl="1">
              <a:lnSpc>
                <a:spcPct val="127000"/>
              </a:lnSpc>
              <a:buSzPct val="100000"/>
              <a:buChar char="•"/>
            </a:pPr>
            <a:r>
              <a:rPr lang="ar-SA" altLang="en-US" sz="2400" dirty="0">
                <a:solidFill>
                  <a:srgbClr val="000000"/>
                </a:solidFill>
                <a:latin typeface="WinSoft Pro Medium" pitchFamily="34" charset="0"/>
                <a:ea typeface="WinSoft Pro Medium" pitchFamily="34" charset="-122"/>
                <a:cs typeface="WinSoft Pro Medium" pitchFamily="34" charset="-120"/>
              </a:rPr>
              <a:t>السعة الاستيعابية = </a:t>
            </a:r>
            <a:r>
              <a:rPr lang="ar-SA" altLang="en-US" sz="2400" b="1" dirty="0">
                <a:solidFill>
                  <a:srgbClr val="000000"/>
                </a:solidFill>
                <a:latin typeface="WinSoft Pro Medium" pitchFamily="34" charset="0"/>
                <a:ea typeface="WinSoft Pro Medium" pitchFamily="34" charset="-122"/>
                <a:cs typeface="WinSoft Pro Medium" pitchFamily="34" charset="-120"/>
              </a:rPr>
              <a:t>15 متدرباً</a:t>
            </a:r>
            <a:endParaRPr lang="ar-SA" sz="2400" dirty="0"/>
          </a:p>
        </p:txBody>
      </p:sp>
      <p:sp>
        <p:nvSpPr>
          <p:cNvPr id="10" name="Text 7"/>
          <p:cNvSpPr/>
          <p:nvPr/>
        </p:nvSpPr>
        <p:spPr>
          <a:xfrm>
            <a:off x="6349940" y="1678245"/>
            <a:ext cx="5216196" cy="334070"/>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تعتمد الطاقة الاستيعابية على:</a:t>
            </a:r>
            <a:endParaRPr lang="ar-SA" sz="2800" b="1" dirty="0"/>
          </a:p>
        </p:txBody>
      </p:sp>
      <p:sp>
        <p:nvSpPr>
          <p:cNvPr id="11" name="Shape 8"/>
          <p:cNvSpPr/>
          <p:nvPr/>
        </p:nvSpPr>
        <p:spPr>
          <a:xfrm>
            <a:off x="9049417" y="2355056"/>
            <a:ext cx="2516720" cy="1545034"/>
          </a:xfrm>
          <a:prstGeom prst="roundRect">
            <a:avLst>
              <a:gd name="adj" fmla="val 19720"/>
            </a:avLst>
          </a:prstGeom>
          <a:solidFill>
            <a:srgbClr val="00AEEF"/>
          </a:solidFill>
          <a:ln w="6350">
            <a:solidFill>
              <a:srgbClr val="00AEEF"/>
            </a:solidFill>
            <a:prstDash val="solid"/>
          </a:ln>
        </p:spPr>
      </p:sp>
      <p:sp>
        <p:nvSpPr>
          <p:cNvPr id="12" name="Shape 9"/>
          <p:cNvSpPr/>
          <p:nvPr/>
        </p:nvSpPr>
        <p:spPr>
          <a:xfrm>
            <a:off x="10747404" y="2564507"/>
            <a:ext cx="609287" cy="609302"/>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68000" y="2485004"/>
            <a:ext cx="521115" cy="521126"/>
          </a:xfrm>
          <a:prstGeom prst="rect">
            <a:avLst/>
          </a:prstGeom>
        </p:spPr>
      </p:pic>
      <p:sp>
        <p:nvSpPr>
          <p:cNvPr id="14" name="Text 10"/>
          <p:cNvSpPr/>
          <p:nvPr/>
        </p:nvSpPr>
        <p:spPr>
          <a:xfrm>
            <a:off x="9258862" y="3356570"/>
            <a:ext cx="2097829" cy="438796"/>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نوع التخصص</a:t>
            </a:r>
            <a:endParaRPr lang="ar-SA" sz="2800" dirty="0">
              <a:solidFill>
                <a:schemeClr val="bg1"/>
              </a:solidFill>
            </a:endParaRPr>
          </a:p>
        </p:txBody>
      </p:sp>
      <p:sp>
        <p:nvSpPr>
          <p:cNvPr id="15" name="Shape 11"/>
          <p:cNvSpPr/>
          <p:nvPr/>
        </p:nvSpPr>
        <p:spPr>
          <a:xfrm>
            <a:off x="6349940" y="2355056"/>
            <a:ext cx="2516720" cy="1545034"/>
          </a:xfrm>
          <a:prstGeom prst="roundRect">
            <a:avLst>
              <a:gd name="adj" fmla="val 19720"/>
            </a:avLst>
          </a:prstGeom>
          <a:solidFill>
            <a:srgbClr val="00AEEF"/>
          </a:solidFill>
          <a:ln w="6350">
            <a:solidFill>
              <a:srgbClr val="00AEEF"/>
            </a:solidFill>
            <a:prstDash val="solid"/>
          </a:ln>
        </p:spPr>
      </p:sp>
      <p:sp>
        <p:nvSpPr>
          <p:cNvPr id="16" name="Shape 12"/>
          <p:cNvSpPr/>
          <p:nvPr/>
        </p:nvSpPr>
        <p:spPr>
          <a:xfrm>
            <a:off x="8047928" y="2564507"/>
            <a:ext cx="609287" cy="609302"/>
          </a:xfrm>
          <a:prstGeom prst="ellipse">
            <a:avLst/>
          </a:prstGeom>
          <a:solidFill>
            <a:srgbClr val="00AEEF"/>
          </a:solidFill>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51694" y="2468172"/>
            <a:ext cx="537945" cy="537957"/>
          </a:xfrm>
          <a:prstGeom prst="rect">
            <a:avLst/>
          </a:prstGeom>
        </p:spPr>
      </p:pic>
      <p:sp>
        <p:nvSpPr>
          <p:cNvPr id="18" name="Text 13"/>
          <p:cNvSpPr/>
          <p:nvPr/>
        </p:nvSpPr>
        <p:spPr>
          <a:xfrm>
            <a:off x="6559386" y="3356570"/>
            <a:ext cx="2097829" cy="438796"/>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حجم المعدات</a:t>
            </a:r>
            <a:endParaRPr lang="ar-SA" sz="2800" dirty="0">
              <a:solidFill>
                <a:schemeClr val="bg1"/>
              </a:solidFill>
            </a:endParaRPr>
          </a:p>
        </p:txBody>
      </p:sp>
      <p:sp>
        <p:nvSpPr>
          <p:cNvPr id="19" name="Shape 14"/>
          <p:cNvSpPr/>
          <p:nvPr/>
        </p:nvSpPr>
        <p:spPr>
          <a:xfrm>
            <a:off x="9049417" y="4082852"/>
            <a:ext cx="2516720" cy="1879104"/>
          </a:xfrm>
          <a:prstGeom prst="roundRect">
            <a:avLst>
              <a:gd name="adj" fmla="val 16214"/>
            </a:avLst>
          </a:prstGeom>
          <a:solidFill>
            <a:srgbClr val="00AEEF"/>
          </a:solidFill>
          <a:ln w="6350">
            <a:solidFill>
              <a:srgbClr val="00AEEF"/>
            </a:solidFill>
            <a:prstDash val="solid"/>
          </a:ln>
        </p:spPr>
      </p:sp>
      <p:sp>
        <p:nvSpPr>
          <p:cNvPr id="20" name="Shape 15"/>
          <p:cNvSpPr/>
          <p:nvPr/>
        </p:nvSpPr>
        <p:spPr>
          <a:xfrm>
            <a:off x="10747404" y="4292302"/>
            <a:ext cx="609287" cy="609302"/>
          </a:xfrm>
          <a:prstGeom prst="ellipse">
            <a:avLst/>
          </a:prstGeom>
          <a:solidFill>
            <a:srgbClr val="00AEEF"/>
          </a:solidFill>
          <a:ln/>
        </p:spPr>
        <p:txBody>
          <a:bodyPr/>
          <a:lstStyle/>
          <a:p>
            <a:endParaRPr lang="en-US" dirty="0"/>
          </a:p>
        </p:txBody>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68000" y="4212798"/>
            <a:ext cx="521115" cy="521127"/>
          </a:xfrm>
          <a:prstGeom prst="rect">
            <a:avLst/>
          </a:prstGeom>
        </p:spPr>
      </p:pic>
      <p:sp>
        <p:nvSpPr>
          <p:cNvPr id="22" name="Text 16"/>
          <p:cNvSpPr/>
          <p:nvPr/>
        </p:nvSpPr>
        <p:spPr>
          <a:xfrm>
            <a:off x="9258862" y="5084366"/>
            <a:ext cx="2097829" cy="438796"/>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متطلبات</a:t>
            </a:r>
            <a:endParaRPr lang="ar-JO" altLang="en-US" sz="2800" dirty="0">
              <a:solidFill>
                <a:schemeClr val="bg1"/>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 السلامة</a:t>
            </a:r>
            <a:endParaRPr lang="ar-SA" sz="2800" dirty="0">
              <a:solidFill>
                <a:schemeClr val="bg1"/>
              </a:solidFill>
            </a:endParaRPr>
          </a:p>
        </p:txBody>
      </p:sp>
      <p:sp>
        <p:nvSpPr>
          <p:cNvPr id="23" name="Shape 17"/>
          <p:cNvSpPr/>
          <p:nvPr/>
        </p:nvSpPr>
        <p:spPr>
          <a:xfrm>
            <a:off x="6349940" y="4082852"/>
            <a:ext cx="2516720" cy="1879104"/>
          </a:xfrm>
          <a:prstGeom prst="roundRect">
            <a:avLst>
              <a:gd name="adj" fmla="val 16214"/>
            </a:avLst>
          </a:prstGeom>
          <a:solidFill>
            <a:srgbClr val="00AEEF"/>
          </a:solidFill>
          <a:ln w="6350">
            <a:solidFill>
              <a:srgbClr val="00AEEF"/>
            </a:solidFill>
            <a:prstDash val="solid"/>
          </a:ln>
        </p:spPr>
      </p:sp>
      <p:sp>
        <p:nvSpPr>
          <p:cNvPr id="24" name="Shape 18"/>
          <p:cNvSpPr/>
          <p:nvPr/>
        </p:nvSpPr>
        <p:spPr>
          <a:xfrm>
            <a:off x="8047928" y="4292302"/>
            <a:ext cx="609287" cy="609302"/>
          </a:xfrm>
          <a:prstGeom prst="ellipse">
            <a:avLst/>
          </a:prstGeom>
          <a:solidFill>
            <a:srgbClr val="00AEEF"/>
          </a:solidFill>
          <a:ln/>
        </p:spPr>
        <p:txBody>
          <a:bodyPr/>
          <a:lstStyle/>
          <a:p>
            <a:endParaRPr lang="en-US" dirty="0"/>
          </a:p>
        </p:txBody>
      </p:sp>
      <p:pic>
        <p:nvPicPr>
          <p:cNvPr id="2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51694" y="4195968"/>
            <a:ext cx="537945" cy="537957"/>
          </a:xfrm>
          <a:prstGeom prst="rect">
            <a:avLst/>
          </a:prstGeom>
        </p:spPr>
      </p:pic>
      <p:sp>
        <p:nvSpPr>
          <p:cNvPr id="26" name="Text 19"/>
          <p:cNvSpPr/>
          <p:nvPr/>
        </p:nvSpPr>
        <p:spPr>
          <a:xfrm>
            <a:off x="6559386" y="5084366"/>
            <a:ext cx="2097829" cy="877590"/>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طبيعة الأنشطة التدريبية</a:t>
            </a:r>
            <a:endParaRPr lang="ar-SA" sz="2400"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31908" y="919758"/>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العوامل المؤثرة في المساحة المطلوبة</a:t>
            </a:r>
            <a:endParaRPr lang="ar-SA" sz="4650" dirty="0"/>
          </a:p>
        </p:txBody>
      </p:sp>
      <p:sp>
        <p:nvSpPr>
          <p:cNvPr id="3" name="Text 1"/>
          <p:cNvSpPr/>
          <p:nvPr/>
        </p:nvSpPr>
        <p:spPr>
          <a:xfrm>
            <a:off x="8008142" y="2370534"/>
            <a:ext cx="355164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طبيعة التخصص</a:t>
            </a:r>
            <a:endParaRPr lang="ar-SA" sz="2800" b="1" dirty="0"/>
          </a:p>
        </p:txBody>
      </p:sp>
      <p:sp>
        <p:nvSpPr>
          <p:cNvPr id="4" name="Text 2"/>
          <p:cNvSpPr/>
          <p:nvPr/>
        </p:nvSpPr>
        <p:spPr>
          <a:xfrm>
            <a:off x="8008142" y="2877046"/>
            <a:ext cx="3551645" cy="2111974"/>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ورش اللحام والميكانيك تحتاج مساحات أكبر من مختبرات الحاسوب.</a:t>
            </a:r>
            <a:endParaRPr lang="ar-SA" sz="2400" dirty="0"/>
          </a:p>
        </p:txBody>
      </p:sp>
      <p:pic>
        <p:nvPicPr>
          <p:cNvPr id="5" name="Image 0" descr="preencoded.png"/>
          <p:cNvPicPr>
            <a:picLocks noChangeAspect="1"/>
          </p:cNvPicPr>
          <p:nvPr/>
        </p:nvPicPr>
        <p:blipFill>
          <a:blip r:embed="rId3"/>
          <a:stretch>
            <a:fillRect/>
          </a:stretch>
        </p:blipFill>
        <p:spPr>
          <a:xfrm>
            <a:off x="4183454" y="2113459"/>
            <a:ext cx="3824688" cy="3824784"/>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33500" y="3170734"/>
            <a:ext cx="317294" cy="317302"/>
          </a:xfrm>
          <a:prstGeom prst="rect">
            <a:avLst/>
          </a:prstGeom>
        </p:spPr>
      </p:pic>
      <p:sp>
        <p:nvSpPr>
          <p:cNvPr id="7" name="Text 3"/>
          <p:cNvSpPr/>
          <p:nvPr/>
        </p:nvSpPr>
        <p:spPr>
          <a:xfrm>
            <a:off x="631908" y="2370534"/>
            <a:ext cx="3551546"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حجم المعدات</a:t>
            </a:r>
            <a:endParaRPr lang="ar-SA" sz="2800" b="1" dirty="0"/>
          </a:p>
        </p:txBody>
      </p:sp>
      <p:sp>
        <p:nvSpPr>
          <p:cNvPr id="8" name="Text 4"/>
          <p:cNvSpPr/>
          <p:nvPr/>
        </p:nvSpPr>
        <p:spPr>
          <a:xfrm>
            <a:off x="631908" y="2877046"/>
            <a:ext cx="3551546" cy="2111974"/>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كلما زاد حجم المعدات زادت الحاجة إلى مساحات تشغيل وصيانة.</a:t>
            </a:r>
            <a:endParaRPr lang="ar-SA" sz="2400" dirty="0"/>
          </a:p>
        </p:txBody>
      </p:sp>
      <p:pic>
        <p:nvPicPr>
          <p:cNvPr id="9" name="Image 2" descr="preencoded.png"/>
          <p:cNvPicPr>
            <a:picLocks noChangeAspect="1"/>
          </p:cNvPicPr>
          <p:nvPr/>
        </p:nvPicPr>
        <p:blipFill>
          <a:blip r:embed="rId5"/>
          <a:stretch>
            <a:fillRect/>
          </a:stretch>
        </p:blipFill>
        <p:spPr>
          <a:xfrm>
            <a:off x="4183454" y="2113459"/>
            <a:ext cx="3824688" cy="3824784"/>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40702" y="3170734"/>
            <a:ext cx="317294" cy="317302"/>
          </a:xfrm>
          <a:prstGeom prst="rect">
            <a:avLst/>
          </a:prstGeom>
        </p:spPr>
      </p:pic>
      <p:sp>
        <p:nvSpPr>
          <p:cNvPr id="11" name="Text 5"/>
          <p:cNvSpPr/>
          <p:nvPr/>
        </p:nvSpPr>
        <p:spPr>
          <a:xfrm>
            <a:off x="631908" y="4632821"/>
            <a:ext cx="3551546"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متطلبات السلامة</a:t>
            </a:r>
            <a:endParaRPr lang="ar-SA" sz="2800" b="1" dirty="0"/>
          </a:p>
        </p:txBody>
      </p:sp>
      <p:sp>
        <p:nvSpPr>
          <p:cNvPr id="12" name="Text 6"/>
          <p:cNvSpPr/>
          <p:nvPr/>
        </p:nvSpPr>
        <p:spPr>
          <a:xfrm>
            <a:off x="631908" y="5139332"/>
            <a:ext cx="3551546" cy="1055986"/>
          </a:xfrm>
          <a:prstGeom prst="rect">
            <a:avLst/>
          </a:prstGeom>
          <a:noFill/>
          <a:ln/>
        </p:spPr>
        <p:txBody>
          <a:bodyPr wrap="none" lIns="0" tIns="0" rIns="0" bIns="0" rtlCol="0" anchor="t"/>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تتطلب المعدات الخطرة مسافات </a:t>
            </a:r>
            <a:endParaRPr lang="ar-JO" altLang="en-US" sz="24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أمان إضافية.</a:t>
            </a:r>
            <a:endParaRPr lang="ar-SA" sz="2400" dirty="0"/>
          </a:p>
        </p:txBody>
      </p:sp>
      <p:pic>
        <p:nvPicPr>
          <p:cNvPr id="13" name="Image 4" descr="preencoded.png"/>
          <p:cNvPicPr>
            <a:picLocks noChangeAspect="1"/>
          </p:cNvPicPr>
          <p:nvPr/>
        </p:nvPicPr>
        <p:blipFill>
          <a:blip r:embed="rId7"/>
          <a:stretch>
            <a:fillRect/>
          </a:stretch>
        </p:blipFill>
        <p:spPr>
          <a:xfrm>
            <a:off x="4183454" y="2113459"/>
            <a:ext cx="3824688" cy="3824784"/>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40702" y="4563566"/>
            <a:ext cx="317294" cy="317302"/>
          </a:xfrm>
          <a:prstGeom prst="rect">
            <a:avLst/>
          </a:prstGeom>
        </p:spPr>
      </p:pic>
      <p:sp>
        <p:nvSpPr>
          <p:cNvPr id="15" name="Text 7"/>
          <p:cNvSpPr/>
          <p:nvPr/>
        </p:nvSpPr>
        <p:spPr>
          <a:xfrm>
            <a:off x="8008142" y="4452243"/>
            <a:ext cx="3551645" cy="371177"/>
          </a:xfrm>
          <a:prstGeom prst="rect">
            <a:avLst/>
          </a:prstGeom>
          <a:noFill/>
          <a:ln/>
        </p:spPr>
        <p:txBody>
          <a:bodyPr wrap="none" lIns="0" tIns="0" rIns="0" bIns="0" rtlCol="0" anchor="t"/>
          <a:lstStyle/>
          <a:p>
            <a:pPr marL="0" indent="0" algn="ct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سهولة الحركة والإشراف</a:t>
            </a:r>
            <a:endParaRPr lang="ar-SA" sz="2800" b="1" dirty="0"/>
          </a:p>
        </p:txBody>
      </p:sp>
      <p:sp>
        <p:nvSpPr>
          <p:cNvPr id="16" name="Text 8"/>
          <p:cNvSpPr/>
          <p:nvPr/>
        </p:nvSpPr>
        <p:spPr>
          <a:xfrm>
            <a:off x="8008142" y="4958755"/>
            <a:ext cx="3551645" cy="2111974"/>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يجب أن تسمح المساحة للمدرب بمراقبة جميع المتدربين بسهولة.</a:t>
            </a:r>
            <a:endParaRPr lang="ar-SA" sz="2400" dirty="0"/>
          </a:p>
        </p:txBody>
      </p:sp>
      <p:pic>
        <p:nvPicPr>
          <p:cNvPr id="17" name="Image 6" descr="preencoded.png"/>
          <p:cNvPicPr>
            <a:picLocks noChangeAspect="1"/>
          </p:cNvPicPr>
          <p:nvPr/>
        </p:nvPicPr>
        <p:blipFill>
          <a:blip r:embed="rId9"/>
          <a:stretch>
            <a:fillRect/>
          </a:stretch>
        </p:blipFill>
        <p:spPr>
          <a:xfrm>
            <a:off x="4183656" y="2113458"/>
            <a:ext cx="3824688" cy="3824784"/>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633500" y="4563566"/>
            <a:ext cx="317294" cy="31730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10971434" y="889397"/>
            <a:ext cx="588352" cy="325834"/>
          </a:xfrm>
          <a:prstGeom prst="roundRect">
            <a:avLst>
              <a:gd name="adj" fmla="val 49999"/>
            </a:avLst>
          </a:prstGeom>
          <a:solidFill>
            <a:srgbClr val="D4E9F7"/>
          </a:solidFill>
          <a:ln/>
        </p:spPr>
      </p:sp>
      <p:sp>
        <p:nvSpPr>
          <p:cNvPr id="3" name="Text 1"/>
          <p:cNvSpPr/>
          <p:nvPr/>
        </p:nvSpPr>
        <p:spPr>
          <a:xfrm>
            <a:off x="10490434" y="953691"/>
            <a:ext cx="940769"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تقييم</a:t>
            </a:r>
            <a:endParaRPr lang="ar-SA" sz="1350" dirty="0"/>
          </a:p>
        </p:txBody>
      </p:sp>
      <p:sp>
        <p:nvSpPr>
          <p:cNvPr id="4" name="Text 2"/>
          <p:cNvSpPr/>
          <p:nvPr/>
        </p:nvSpPr>
        <p:spPr>
          <a:xfrm>
            <a:off x="631908" y="1296690"/>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تقييم النشاط</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 1.1</a:t>
            </a:r>
            <a:endParaRPr lang="ar-SA" sz="4400" dirty="0"/>
          </a:p>
        </p:txBody>
      </p:sp>
      <p:sp>
        <p:nvSpPr>
          <p:cNvPr id="5" name="Text 3"/>
          <p:cNvSpPr/>
          <p:nvPr/>
        </p:nvSpPr>
        <p:spPr>
          <a:xfrm>
            <a:off x="631908" y="2083395"/>
            <a:ext cx="10927878"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2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7861" y="2748062"/>
            <a:ext cx="321560" cy="321568"/>
          </a:xfrm>
          <a:prstGeom prst="rect">
            <a:avLst/>
          </a:prstGeom>
        </p:spPr>
      </p:pic>
      <p:sp>
        <p:nvSpPr>
          <p:cNvPr id="7" name="Text 4"/>
          <p:cNvSpPr/>
          <p:nvPr/>
        </p:nvSpPr>
        <p:spPr>
          <a:xfrm>
            <a:off x="8086920" y="2741413"/>
            <a:ext cx="2776170" cy="844589"/>
          </a:xfrm>
          <a:prstGeom prst="rect">
            <a:avLst/>
          </a:prstGeom>
          <a:noFill/>
          <a:ln/>
        </p:spPr>
        <p:txBody>
          <a:bodyPr wrap="square" lIns="0" tIns="0" rIns="0" bIns="0" rtlCol="0" anchor="t">
            <a:normAutofit fontScale="92500"/>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استخدام أدوات القياس بطريقة صحيحة.</a:t>
            </a:r>
            <a:endParaRPr lang="ar-SA" sz="24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0406" y="2748062"/>
            <a:ext cx="321560" cy="321568"/>
          </a:xfrm>
          <a:prstGeom prst="rect">
            <a:avLst/>
          </a:prstGeom>
        </p:spPr>
      </p:pic>
      <p:sp>
        <p:nvSpPr>
          <p:cNvPr id="9" name="Text 5"/>
          <p:cNvSpPr/>
          <p:nvPr/>
        </p:nvSpPr>
        <p:spPr>
          <a:xfrm>
            <a:off x="4359464" y="2741413"/>
            <a:ext cx="2776170" cy="844589"/>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قياس أبعاد المكان التدريبي بدقة.</a:t>
            </a:r>
            <a:endParaRPr lang="ar-SA" sz="24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02950" y="2748062"/>
            <a:ext cx="321560" cy="321568"/>
          </a:xfrm>
          <a:prstGeom prst="rect">
            <a:avLst/>
          </a:prstGeom>
        </p:spPr>
      </p:pic>
      <p:sp>
        <p:nvSpPr>
          <p:cNvPr id="11" name="Text 6"/>
          <p:cNvSpPr/>
          <p:nvPr/>
        </p:nvSpPr>
        <p:spPr>
          <a:xfrm>
            <a:off x="631908" y="2741413"/>
            <a:ext cx="2776270" cy="4222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حساب المساحة الكلية.</a:t>
            </a:r>
            <a:endParaRPr lang="ar-SA" sz="24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57861" y="3860403"/>
            <a:ext cx="321560" cy="321568"/>
          </a:xfrm>
          <a:prstGeom prst="rect">
            <a:avLst/>
          </a:prstGeom>
        </p:spPr>
      </p:pic>
      <p:sp>
        <p:nvSpPr>
          <p:cNvPr id="13" name="Text 7"/>
          <p:cNvSpPr/>
          <p:nvPr/>
        </p:nvSpPr>
        <p:spPr>
          <a:xfrm>
            <a:off x="8086920" y="3853755"/>
            <a:ext cx="2776170" cy="1266885"/>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تحديد المساحات غير المستخدمة في التدريب.</a:t>
            </a:r>
            <a:endParaRPr lang="ar-SA" sz="24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30406" y="3860403"/>
            <a:ext cx="321560" cy="321568"/>
          </a:xfrm>
          <a:prstGeom prst="rect">
            <a:avLst/>
          </a:prstGeom>
        </p:spPr>
      </p:pic>
      <p:sp>
        <p:nvSpPr>
          <p:cNvPr id="15" name="Text 8"/>
          <p:cNvSpPr/>
          <p:nvPr/>
        </p:nvSpPr>
        <p:spPr>
          <a:xfrm>
            <a:off x="4359464" y="3853755"/>
            <a:ext cx="2776170" cy="1266885"/>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حساب المساحة الصافية المتاحة للتدريب.</a:t>
            </a:r>
            <a:endParaRPr lang="ar-SA" sz="24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02950" y="3860403"/>
            <a:ext cx="321560" cy="321568"/>
          </a:xfrm>
          <a:prstGeom prst="rect">
            <a:avLst/>
          </a:prstGeom>
        </p:spPr>
      </p:pic>
      <p:sp>
        <p:nvSpPr>
          <p:cNvPr id="17" name="Text 9"/>
          <p:cNvSpPr/>
          <p:nvPr/>
        </p:nvSpPr>
        <p:spPr>
          <a:xfrm>
            <a:off x="631908" y="3853755"/>
            <a:ext cx="2776270" cy="1266885"/>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حساب الطاقة الاستيعابية للمكان التدريبي.</a:t>
            </a:r>
            <a:endParaRPr lang="ar-SA" sz="2400" dirty="0"/>
          </a:p>
        </p:txBody>
      </p:sp>
      <p:pic>
        <p:nvPicPr>
          <p:cNvPr id="18"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57861" y="5325269"/>
            <a:ext cx="321560" cy="321568"/>
          </a:xfrm>
          <a:prstGeom prst="rect">
            <a:avLst/>
          </a:prstGeom>
        </p:spPr>
      </p:pic>
      <p:sp>
        <p:nvSpPr>
          <p:cNvPr id="19" name="Text 10"/>
          <p:cNvSpPr/>
          <p:nvPr/>
        </p:nvSpPr>
        <p:spPr>
          <a:xfrm>
            <a:off x="631908" y="5318620"/>
            <a:ext cx="10231182" cy="42229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تعبئة نموذج القياس بصورة صحيحة.</a:t>
            </a:r>
            <a:endParaRPr lang="ar-SA" sz="2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Shape 0"/>
          <p:cNvSpPr/>
          <p:nvPr/>
        </p:nvSpPr>
        <p:spPr>
          <a:xfrm>
            <a:off x="6075409" y="685006"/>
            <a:ext cx="912492" cy="325834"/>
          </a:xfrm>
          <a:prstGeom prst="roundRect">
            <a:avLst>
              <a:gd name="adj" fmla="val 49999"/>
            </a:avLst>
          </a:prstGeom>
          <a:solidFill>
            <a:srgbClr val="D4E9F7"/>
          </a:solidFill>
          <a:ln/>
        </p:spPr>
      </p:sp>
      <p:sp>
        <p:nvSpPr>
          <p:cNvPr id="5" name="Text 1"/>
          <p:cNvSpPr/>
          <p:nvPr/>
        </p:nvSpPr>
        <p:spPr>
          <a:xfrm>
            <a:off x="5594408" y="749300"/>
            <a:ext cx="1264908"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مهمة أدائية</a:t>
            </a:r>
            <a:endParaRPr lang="ar-SA" sz="1350" dirty="0"/>
          </a:p>
        </p:txBody>
      </p:sp>
      <p:sp>
        <p:nvSpPr>
          <p:cNvPr id="6" name="Text 2"/>
          <p:cNvSpPr/>
          <p:nvPr/>
        </p:nvSpPr>
        <p:spPr>
          <a:xfrm>
            <a:off x="631908" y="1092299"/>
            <a:ext cx="6355993"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المهمة الأدائية</a:t>
            </a:r>
            <a:endParaRPr lang="ar-SA" sz="4400" dirty="0"/>
          </a:p>
        </p:txBody>
      </p:sp>
      <p:sp>
        <p:nvSpPr>
          <p:cNvPr id="7" name="Text 3"/>
          <p:cNvSpPr/>
          <p:nvPr/>
        </p:nvSpPr>
        <p:spPr>
          <a:xfrm>
            <a:off x="251460" y="1874520"/>
            <a:ext cx="6743700" cy="668854"/>
          </a:xfrm>
          <a:prstGeom prst="rect">
            <a:avLst/>
          </a:prstGeom>
          <a:noFill/>
          <a:ln/>
        </p:spPr>
        <p:txBody>
          <a:bodyPr wrap="square" lIns="0" tIns="0" rIns="0" bIns="0" rtlCol="0" anchor="t">
            <a:noAutofit/>
          </a:bodyPr>
          <a:lstStyle/>
          <a:p>
            <a:pPr marL="0" indent="0" algn="r" rtl="1">
              <a:lnSpc>
                <a:spcPct val="13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المطلوب قياس الورشة التدريبية التي تعمل بها أو قاعة تدريب فعلية في المركز أو قياس ورشة تدريب افتراضية، ثم إعداد تقرير يتضمن:</a:t>
            </a:r>
            <a:endParaRPr lang="ar-SA" sz="24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85976" y="3007717"/>
            <a:ext cx="321560" cy="321568"/>
          </a:xfrm>
          <a:prstGeom prst="rect">
            <a:avLst/>
          </a:prstGeom>
        </p:spPr>
      </p:pic>
      <p:sp>
        <p:nvSpPr>
          <p:cNvPr id="9" name="Text 4"/>
          <p:cNvSpPr/>
          <p:nvPr/>
        </p:nvSpPr>
        <p:spPr>
          <a:xfrm>
            <a:off x="3937199" y="3001070"/>
            <a:ext cx="23540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الطول</a:t>
            </a:r>
            <a:endParaRPr lang="ar-SA" sz="24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80685" y="3007717"/>
            <a:ext cx="321560" cy="321568"/>
          </a:xfrm>
          <a:prstGeom prst="rect">
            <a:avLst/>
          </a:prstGeom>
        </p:spPr>
      </p:pic>
      <p:sp>
        <p:nvSpPr>
          <p:cNvPr id="11" name="Text 5"/>
          <p:cNvSpPr/>
          <p:nvPr/>
        </p:nvSpPr>
        <p:spPr>
          <a:xfrm>
            <a:off x="631908" y="3001070"/>
            <a:ext cx="23540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العرض</a:t>
            </a:r>
            <a:endParaRPr lang="ar-SA" sz="24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85976" y="4064893"/>
            <a:ext cx="321560" cy="321568"/>
          </a:xfrm>
          <a:prstGeom prst="rect">
            <a:avLst/>
          </a:prstGeom>
        </p:spPr>
      </p:pic>
      <p:sp>
        <p:nvSpPr>
          <p:cNvPr id="13" name="Text 6"/>
          <p:cNvSpPr/>
          <p:nvPr/>
        </p:nvSpPr>
        <p:spPr>
          <a:xfrm>
            <a:off x="3937199" y="4058245"/>
            <a:ext cx="23540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المساحة الكلية</a:t>
            </a:r>
            <a:endParaRPr lang="ar-SA" sz="2400" dirty="0"/>
          </a:p>
        </p:txBody>
      </p:sp>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80685" y="4064893"/>
            <a:ext cx="321560" cy="321568"/>
          </a:xfrm>
          <a:prstGeom prst="rect">
            <a:avLst/>
          </a:prstGeom>
        </p:spPr>
      </p:pic>
      <p:sp>
        <p:nvSpPr>
          <p:cNvPr id="15" name="Text 7"/>
          <p:cNvSpPr/>
          <p:nvPr/>
        </p:nvSpPr>
        <p:spPr>
          <a:xfrm>
            <a:off x="631908" y="4058245"/>
            <a:ext cx="23540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المساحة الصافية</a:t>
            </a:r>
            <a:endParaRPr lang="ar-SA" sz="2400"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85976" y="5122069"/>
            <a:ext cx="321560" cy="321568"/>
          </a:xfrm>
          <a:prstGeom prst="rect">
            <a:avLst/>
          </a:prstGeom>
        </p:spPr>
      </p:pic>
      <p:sp>
        <p:nvSpPr>
          <p:cNvPr id="17" name="Text 8"/>
          <p:cNvSpPr/>
          <p:nvPr/>
        </p:nvSpPr>
        <p:spPr>
          <a:xfrm>
            <a:off x="3937199" y="5115421"/>
            <a:ext cx="2354005" cy="1057573"/>
          </a:xfrm>
          <a:prstGeom prst="rect">
            <a:avLst/>
          </a:prstGeom>
          <a:noFill/>
          <a:ln/>
        </p:spPr>
        <p:txBody>
          <a:bodyPr wrap="square" lIns="0" tIns="0" rIns="0" bIns="0" rtlCol="0" anchor="t">
            <a:normAutofit lnSpcReduction="10000"/>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عدد المتدربين المسموح باستيعابهم</a:t>
            </a:r>
            <a:endParaRPr lang="ar-SA" sz="2400" dirty="0"/>
          </a:p>
        </p:txBody>
      </p:sp>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80685" y="5122069"/>
            <a:ext cx="321560" cy="321568"/>
          </a:xfrm>
          <a:prstGeom prst="rect">
            <a:avLst/>
          </a:prstGeom>
        </p:spPr>
      </p:pic>
      <p:sp>
        <p:nvSpPr>
          <p:cNvPr id="19" name="Text 9"/>
          <p:cNvSpPr/>
          <p:nvPr/>
        </p:nvSpPr>
        <p:spPr>
          <a:xfrm>
            <a:off x="631908" y="5115421"/>
            <a:ext cx="2354005" cy="1057573"/>
          </a:xfrm>
          <a:prstGeom prst="rect">
            <a:avLst/>
          </a:prstGeom>
          <a:noFill/>
          <a:ln/>
        </p:spPr>
        <p:txBody>
          <a:bodyPr wrap="square" lIns="0" tIns="0" rIns="0" bIns="0" rtlCol="0" anchor="t">
            <a:noAutofit/>
          </a:bodyPr>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ملاحظات حول ملاءمة المكان للتدريب</a:t>
            </a:r>
            <a:endParaRPr lang="ar-SA" sz="2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036439"/>
            <a:ext cx="6355993"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a:t>
            </a:r>
            <a:r>
              <a:rPr lang="ar-JO" altLang="en-US" sz="4650" dirty="0">
                <a:solidFill>
                  <a:srgbClr val="2E3C4E"/>
                </a:solidFill>
                <a:latin typeface="GE SS Two Light" pitchFamily="34" charset="0"/>
                <a:ea typeface="GE SS Two Light" pitchFamily="34" charset="-122"/>
                <a:cs typeface="GE SS Two Light" pitchFamily="34" charset="-120"/>
              </a:rPr>
              <a:t>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1.2</a:t>
            </a:r>
            <a:endParaRPr lang="ar-SA" sz="4650" dirty="0"/>
          </a:p>
        </p:txBody>
      </p:sp>
      <p:sp>
        <p:nvSpPr>
          <p:cNvPr id="5" name="Text 1"/>
          <p:cNvSpPr/>
          <p:nvPr/>
        </p:nvSpPr>
        <p:spPr>
          <a:xfrm>
            <a:off x="106018" y="1868984"/>
            <a:ext cx="6881884"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استعمال المعيار الدولي </a:t>
            </a:r>
            <a:r>
              <a:rPr lang="ar-SA" altLang="en-US" sz="3700" dirty="0">
                <a:solidFill>
                  <a:srgbClr val="2E3C4E"/>
                </a:solidFill>
                <a:latin typeface="Myriad Headline" panose="020B0500000000000000" pitchFamily="34" charset="0"/>
                <a:ea typeface="GE SS Two Light" pitchFamily="34" charset="-122"/>
                <a:cs typeface="GE SS Two Light" pitchFamily="34" charset="-120"/>
              </a:rPr>
              <a:t>EN</a:t>
            </a:r>
            <a:endParaRPr lang="en-US" altLang="en-US" sz="3700" dirty="0">
              <a:solidFill>
                <a:srgbClr val="2E3C4E"/>
              </a:solidFill>
              <a:latin typeface="Myriad Headline" panose="020B0500000000000000" pitchFamily="34" charset="0"/>
              <a:ea typeface="GE SS Two Light" pitchFamily="34" charset="-122"/>
              <a:cs typeface="GE SS Two Light" pitchFamily="34" charset="-120"/>
            </a:endParaRPr>
          </a:p>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 </a:t>
            </a:r>
            <a:r>
              <a:rPr lang="ar-SA" altLang="en-US" sz="3700" dirty="0">
                <a:solidFill>
                  <a:srgbClr val="2E3C4E"/>
                </a:solidFill>
                <a:latin typeface="Myriad Headline" panose="020B0500000000000000" pitchFamily="34" charset="0"/>
                <a:ea typeface="GE SS Two Light" pitchFamily="34" charset="-122"/>
                <a:cs typeface="GE SS Two Light" pitchFamily="34" charset="-120"/>
              </a:rPr>
              <a:t>ISO</a:t>
            </a:r>
            <a:r>
              <a:rPr lang="en-US" altLang="en-US" sz="3700" dirty="0">
                <a:solidFill>
                  <a:srgbClr val="2E3C4E"/>
                </a:solidFill>
                <a:latin typeface="Myriad Headline" panose="020B0500000000000000" pitchFamily="34" charset="0"/>
                <a:ea typeface="GE SS Two Light" pitchFamily="34" charset="-122"/>
                <a:cs typeface="GE SS Two Light" pitchFamily="34" charset="-120"/>
              </a:rPr>
              <a:t>13857</a:t>
            </a:r>
            <a:endParaRPr lang="ar-SA" sz="3700" dirty="0"/>
          </a:p>
        </p:txBody>
      </p:sp>
      <p:sp>
        <p:nvSpPr>
          <p:cNvPr id="6" name="Shape 2"/>
          <p:cNvSpPr/>
          <p:nvPr/>
        </p:nvSpPr>
        <p:spPr>
          <a:xfrm>
            <a:off x="6480112" y="3395365"/>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471118"/>
            <a:ext cx="356286" cy="356295"/>
          </a:xfrm>
          <a:prstGeom prst="rect">
            <a:avLst/>
          </a:prstGeom>
        </p:spPr>
      </p:pic>
      <p:sp>
        <p:nvSpPr>
          <p:cNvPr id="8" name="Text 3"/>
          <p:cNvSpPr/>
          <p:nvPr/>
        </p:nvSpPr>
        <p:spPr>
          <a:xfrm>
            <a:off x="3950990" y="3472855"/>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3395365"/>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3471118"/>
            <a:ext cx="356286" cy="356295"/>
          </a:xfrm>
          <a:prstGeom prst="rect">
            <a:avLst/>
          </a:prstGeom>
        </p:spPr>
      </p:pic>
      <p:sp>
        <p:nvSpPr>
          <p:cNvPr id="11" name="Text 5"/>
          <p:cNvSpPr/>
          <p:nvPr/>
        </p:nvSpPr>
        <p:spPr>
          <a:xfrm>
            <a:off x="631908" y="3472855"/>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عرض توضيحي</a:t>
            </a:r>
            <a:endParaRPr lang="ar-SA" sz="2300" dirty="0"/>
          </a:p>
        </p:txBody>
      </p:sp>
      <p:sp>
        <p:nvSpPr>
          <p:cNvPr id="12" name="Shape 6"/>
          <p:cNvSpPr/>
          <p:nvPr/>
        </p:nvSpPr>
        <p:spPr>
          <a:xfrm>
            <a:off x="6480112" y="4354513"/>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430266"/>
            <a:ext cx="356286" cy="356295"/>
          </a:xfrm>
          <a:prstGeom prst="rect">
            <a:avLst/>
          </a:prstGeom>
        </p:spPr>
      </p:pic>
      <p:sp>
        <p:nvSpPr>
          <p:cNvPr id="14" name="Text 7"/>
          <p:cNvSpPr/>
          <p:nvPr/>
        </p:nvSpPr>
        <p:spPr>
          <a:xfrm>
            <a:off x="3950990" y="4432002"/>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عمل مجموعات</a:t>
            </a:r>
            <a:endParaRPr lang="ar-SA" sz="2300" dirty="0"/>
          </a:p>
        </p:txBody>
      </p:sp>
      <p:sp>
        <p:nvSpPr>
          <p:cNvPr id="15" name="Shape 8"/>
          <p:cNvSpPr/>
          <p:nvPr/>
        </p:nvSpPr>
        <p:spPr>
          <a:xfrm>
            <a:off x="3161130" y="4354513"/>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430266"/>
            <a:ext cx="356286" cy="356295"/>
          </a:xfrm>
          <a:prstGeom prst="rect">
            <a:avLst/>
          </a:prstGeom>
        </p:spPr>
      </p:pic>
      <p:sp>
        <p:nvSpPr>
          <p:cNvPr id="17" name="Text 9"/>
          <p:cNvSpPr/>
          <p:nvPr/>
        </p:nvSpPr>
        <p:spPr>
          <a:xfrm>
            <a:off x="631908" y="4432002"/>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مناقشة موجهة</a:t>
            </a:r>
            <a:endParaRPr lang="ar-SA" sz="2300" dirty="0"/>
          </a:p>
        </p:txBody>
      </p:sp>
      <p:sp>
        <p:nvSpPr>
          <p:cNvPr id="18" name="Shape 10"/>
          <p:cNvSpPr/>
          <p:nvPr/>
        </p:nvSpPr>
        <p:spPr>
          <a:xfrm>
            <a:off x="6480112" y="5313660"/>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389414"/>
            <a:ext cx="356286" cy="356295"/>
          </a:xfrm>
          <a:prstGeom prst="rect">
            <a:avLst/>
          </a:prstGeom>
        </p:spPr>
      </p:pic>
      <p:sp>
        <p:nvSpPr>
          <p:cNvPr id="20" name="Text 11"/>
          <p:cNvSpPr/>
          <p:nvPr/>
        </p:nvSpPr>
        <p:spPr>
          <a:xfrm>
            <a:off x="3950990" y="5391150"/>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دراسة حالة</a:t>
            </a:r>
            <a:endParaRPr lang="ar-SA" sz="2300" dirty="0"/>
          </a:p>
        </p:txBody>
      </p:sp>
      <p:sp>
        <p:nvSpPr>
          <p:cNvPr id="21" name="Shape 12"/>
          <p:cNvSpPr/>
          <p:nvPr/>
        </p:nvSpPr>
        <p:spPr>
          <a:xfrm>
            <a:off x="3161130" y="5313660"/>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389414"/>
            <a:ext cx="356286" cy="356295"/>
          </a:xfrm>
          <a:prstGeom prst="rect">
            <a:avLst/>
          </a:prstGeom>
        </p:spPr>
      </p:pic>
      <p:sp>
        <p:nvSpPr>
          <p:cNvPr id="23" name="Text 13"/>
          <p:cNvSpPr/>
          <p:nvPr/>
        </p:nvSpPr>
        <p:spPr>
          <a:xfrm>
            <a:off x="631908" y="5391150"/>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تطبيق عملي</a:t>
            </a:r>
            <a:endParaRPr lang="ar-SA" sz="2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631908" y="916781"/>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1.2</a:t>
            </a:r>
            <a:endParaRPr lang="ar-SA" sz="4400" dirty="0"/>
          </a:p>
        </p:txBody>
      </p:sp>
      <p:sp>
        <p:nvSpPr>
          <p:cNvPr id="3" name="Shape 1"/>
          <p:cNvSpPr/>
          <p:nvPr/>
        </p:nvSpPr>
        <p:spPr>
          <a:xfrm>
            <a:off x="11077397" y="2029321"/>
            <a:ext cx="482389" cy="482402"/>
          </a:xfrm>
          <a:prstGeom prst="ellipse">
            <a:avLst/>
          </a:prstGeom>
          <a:solidFill>
            <a:srgbClr val="00AEEF"/>
          </a:solidFill>
          <a:ln w="12700">
            <a:solidFill>
              <a:srgbClr val="0094D5"/>
            </a:solidFill>
            <a:prstDash val="solid"/>
          </a:ln>
        </p:spPr>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49329" y="2101205"/>
            <a:ext cx="338526" cy="338534"/>
          </a:xfrm>
          <a:prstGeom prst="rect">
            <a:avLst/>
          </a:prstGeom>
        </p:spPr>
      </p:pic>
      <p:sp>
        <p:nvSpPr>
          <p:cNvPr id="5" name="Text 2"/>
          <p:cNvSpPr/>
          <p:nvPr/>
        </p:nvSpPr>
        <p:spPr>
          <a:xfrm>
            <a:off x="8086920" y="2102941"/>
            <a:ext cx="2786886" cy="1057573"/>
          </a:xfrm>
          <a:prstGeom prst="rect">
            <a:avLst/>
          </a:prstGeom>
          <a:noFill/>
          <a:ln/>
        </p:spPr>
        <p:txBody>
          <a:bodyPr wrap="square" lIns="0" tIns="0" rIns="0" bIns="0" rtlCol="0" anchor="t">
            <a:normAutofit lnSpcReduction="10000"/>
          </a:bodyPr>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شرح مفهوم مسافات الأمان وأهميتها في الورش التدريبية.</a:t>
            </a:r>
            <a:endParaRPr lang="ar-SA" sz="2400" dirty="0"/>
          </a:p>
        </p:txBody>
      </p:sp>
      <p:sp>
        <p:nvSpPr>
          <p:cNvPr id="6" name="Shape 3"/>
          <p:cNvSpPr/>
          <p:nvPr/>
        </p:nvSpPr>
        <p:spPr>
          <a:xfrm>
            <a:off x="7349941" y="2029321"/>
            <a:ext cx="482389" cy="482402"/>
          </a:xfrm>
          <a:prstGeom prst="ellipse">
            <a:avLst/>
          </a:prstGeom>
          <a:solidFill>
            <a:srgbClr val="00AEEF"/>
          </a:solidFill>
          <a:ln w="12700">
            <a:solidFill>
              <a:srgbClr val="0094D5"/>
            </a:solidFill>
            <a:prstDash val="solid"/>
          </a:ln>
        </p:spPr>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1873" y="2101205"/>
            <a:ext cx="338526" cy="338534"/>
          </a:xfrm>
          <a:prstGeom prst="rect">
            <a:avLst/>
          </a:prstGeom>
        </p:spPr>
      </p:pic>
      <p:sp>
        <p:nvSpPr>
          <p:cNvPr id="8" name="Text 4"/>
          <p:cNvSpPr/>
          <p:nvPr/>
        </p:nvSpPr>
        <p:spPr>
          <a:xfrm>
            <a:off x="4359464" y="2102941"/>
            <a:ext cx="2786886" cy="1410097"/>
          </a:xfrm>
          <a:prstGeom prst="rect">
            <a:avLst/>
          </a:prstGeom>
          <a:noFill/>
          <a:ln/>
        </p:spPr>
        <p:txBody>
          <a:bodyPr wrap="square" lIns="0" tIns="0" rIns="0" bIns="0" rtlCol="0" anchor="t">
            <a:normAutofit fontScale="92500" lnSpcReduction="10000"/>
          </a:bodyPr>
          <a:lstStyle/>
          <a:p>
            <a:pPr algn="justLow" rtl="1">
              <a:lnSpc>
                <a:spcPct val="104000"/>
              </a:lnSpc>
            </a:pPr>
            <a:r>
              <a:rPr lang="ar-SA" altLang="en-US" sz="2400" dirty="0">
                <a:solidFill>
                  <a:srgbClr val="384653"/>
                </a:solidFill>
                <a:latin typeface="GE SS Two Light" pitchFamily="34" charset="0"/>
                <a:ea typeface="GE SS Two Light" pitchFamily="34" charset="-122"/>
                <a:cs typeface="GE SS Two Light" pitchFamily="34" charset="-120"/>
              </a:rPr>
              <a:t>تفسير الغرض من المعيار </a:t>
            </a:r>
            <a:r>
              <a:rPr lang="ar-SA" altLang="en-US" sz="2400" dirty="0">
                <a:solidFill>
                  <a:srgbClr val="384653"/>
                </a:solidFill>
                <a:latin typeface="Myriad Headline" panose="020B0500000000000000" pitchFamily="34" charset="0"/>
                <a:ea typeface="GE SS Two Light" pitchFamily="34" charset="-122"/>
                <a:cs typeface="GE SS Two Light" pitchFamily="34" charset="-120"/>
              </a:rPr>
              <a:t>EN</a:t>
            </a:r>
            <a:r>
              <a:rPr lang="ar-SA" altLang="en-US" sz="2400" dirty="0">
                <a:solidFill>
                  <a:srgbClr val="384653"/>
                </a:solidFill>
                <a:latin typeface="GE SS Two Light" pitchFamily="34" charset="0"/>
                <a:ea typeface="GE SS Two Light" pitchFamily="34" charset="-122"/>
                <a:cs typeface="GE SS Two Light" pitchFamily="34" charset="-120"/>
              </a:rPr>
              <a:t> </a:t>
            </a:r>
            <a:r>
              <a:rPr lang="ar-SA" altLang="en-US" sz="2400" dirty="0">
                <a:solidFill>
                  <a:srgbClr val="384653"/>
                </a:solidFill>
                <a:latin typeface="Myriad Headline" panose="020B0500000000000000" pitchFamily="34" charset="0"/>
                <a:ea typeface="GE SS Two Light" pitchFamily="34" charset="-122"/>
                <a:cs typeface="GE SS Two Light" pitchFamily="34" charset="-120"/>
              </a:rPr>
              <a:t>ISO</a:t>
            </a:r>
            <a:r>
              <a:rPr lang="ar-SA" altLang="en-US" sz="2400" dirty="0">
                <a:solidFill>
                  <a:srgbClr val="384653"/>
                </a:solidFill>
                <a:latin typeface="GE SS Two Light" pitchFamily="34" charset="0"/>
                <a:ea typeface="GE SS Two Light" pitchFamily="34" charset="-122"/>
                <a:cs typeface="GE SS Two Light" pitchFamily="34" charset="-120"/>
              </a:rPr>
              <a:t> </a:t>
            </a:r>
            <a:r>
              <a:rPr lang="en-US" altLang="en-US" sz="2800" dirty="0">
                <a:solidFill>
                  <a:srgbClr val="2E3C4E"/>
                </a:solidFill>
                <a:latin typeface="Myriad Headline" panose="020B0500000000000000" pitchFamily="34" charset="0"/>
                <a:ea typeface="GE SS Two Light" pitchFamily="34" charset="-122"/>
                <a:cs typeface="GE SS Two Light" pitchFamily="34" charset="-120"/>
              </a:rPr>
              <a:t>13857</a:t>
            </a:r>
            <a:endParaRPr lang="ar-SA" sz="2800" dirty="0"/>
          </a:p>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 وعلاقته بالسلامة المهنية.</a:t>
            </a:r>
            <a:endParaRPr lang="ar-SA" sz="2400" dirty="0"/>
          </a:p>
        </p:txBody>
      </p:sp>
      <p:sp>
        <p:nvSpPr>
          <p:cNvPr id="9" name="Shape 5"/>
          <p:cNvSpPr/>
          <p:nvPr/>
        </p:nvSpPr>
        <p:spPr>
          <a:xfrm>
            <a:off x="3622485" y="2029321"/>
            <a:ext cx="482389" cy="482402"/>
          </a:xfrm>
          <a:prstGeom prst="ellipse">
            <a:avLst/>
          </a:prstGeom>
          <a:solidFill>
            <a:srgbClr val="00AEEF"/>
          </a:solidFill>
          <a:ln w="12700">
            <a:solidFill>
              <a:srgbClr val="0094D5"/>
            </a:solidFill>
            <a:prstDash val="solid"/>
          </a:ln>
        </p:spPr>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94417" y="2101205"/>
            <a:ext cx="338526" cy="338534"/>
          </a:xfrm>
          <a:prstGeom prst="rect">
            <a:avLst/>
          </a:prstGeom>
        </p:spPr>
      </p:pic>
      <p:sp>
        <p:nvSpPr>
          <p:cNvPr id="11" name="Text 6"/>
          <p:cNvSpPr/>
          <p:nvPr/>
        </p:nvSpPr>
        <p:spPr>
          <a:xfrm>
            <a:off x="631908" y="2102941"/>
            <a:ext cx="2786985" cy="1057573"/>
          </a:xfrm>
          <a:prstGeom prst="rect">
            <a:avLst/>
          </a:prstGeom>
          <a:noFill/>
          <a:ln/>
        </p:spPr>
        <p:txBody>
          <a:bodyPr wrap="square" lIns="0" tIns="0" rIns="0" bIns="0" rtlCol="0" anchor="t">
            <a:normAutofit lnSpcReduction="10000"/>
          </a:bodyPr>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تحديد مناطق الخطر في الورش والمختبرات التدريبية.</a:t>
            </a:r>
            <a:endParaRPr lang="ar-SA" sz="2400" dirty="0"/>
          </a:p>
        </p:txBody>
      </p:sp>
      <p:sp>
        <p:nvSpPr>
          <p:cNvPr id="12" name="Shape 7"/>
          <p:cNvSpPr/>
          <p:nvPr/>
        </p:nvSpPr>
        <p:spPr>
          <a:xfrm>
            <a:off x="11077397" y="3920331"/>
            <a:ext cx="482389" cy="482402"/>
          </a:xfrm>
          <a:prstGeom prst="ellipse">
            <a:avLst/>
          </a:prstGeom>
          <a:solidFill>
            <a:srgbClr val="00AEEF"/>
          </a:solidFill>
          <a:ln w="12700">
            <a:solidFill>
              <a:srgbClr val="0094D5"/>
            </a:solidFill>
            <a:prstDash val="solid"/>
          </a:ln>
        </p:spPr>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49329" y="3992215"/>
            <a:ext cx="338526" cy="338534"/>
          </a:xfrm>
          <a:prstGeom prst="rect">
            <a:avLst/>
          </a:prstGeom>
        </p:spPr>
      </p:pic>
      <p:sp>
        <p:nvSpPr>
          <p:cNvPr id="14" name="Text 8"/>
          <p:cNvSpPr/>
          <p:nvPr/>
        </p:nvSpPr>
        <p:spPr>
          <a:xfrm>
            <a:off x="8086920" y="3993952"/>
            <a:ext cx="2786886" cy="1057573"/>
          </a:xfrm>
          <a:prstGeom prst="rect">
            <a:avLst/>
          </a:prstGeom>
          <a:noFill/>
          <a:ln/>
        </p:spPr>
        <p:txBody>
          <a:bodyPr wrap="square" lIns="0" tIns="0" rIns="0" bIns="0" rtlCol="0" anchor="t">
            <a:normAutofit fontScale="92500"/>
          </a:bodyPr>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استخدام جداول المعيار لتحديد مسافات الأمان المناسبة.</a:t>
            </a:r>
            <a:endParaRPr lang="ar-SA" sz="2400" dirty="0"/>
          </a:p>
        </p:txBody>
      </p:sp>
      <p:sp>
        <p:nvSpPr>
          <p:cNvPr id="15" name="Shape 9"/>
          <p:cNvSpPr/>
          <p:nvPr/>
        </p:nvSpPr>
        <p:spPr>
          <a:xfrm>
            <a:off x="7349941" y="3920331"/>
            <a:ext cx="482389" cy="482402"/>
          </a:xfrm>
          <a:prstGeom prst="ellipse">
            <a:avLst/>
          </a:prstGeom>
          <a:solidFill>
            <a:srgbClr val="00AEEF"/>
          </a:solidFill>
          <a:ln w="12700">
            <a:solidFill>
              <a:srgbClr val="0094D5"/>
            </a:solidFill>
            <a:prstDash val="solid"/>
          </a:ln>
        </p:spPr>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21873" y="3992215"/>
            <a:ext cx="338526" cy="338534"/>
          </a:xfrm>
          <a:prstGeom prst="rect">
            <a:avLst/>
          </a:prstGeom>
        </p:spPr>
      </p:pic>
      <p:sp>
        <p:nvSpPr>
          <p:cNvPr id="17" name="Text 10"/>
          <p:cNvSpPr/>
          <p:nvPr/>
        </p:nvSpPr>
        <p:spPr>
          <a:xfrm>
            <a:off x="4359464" y="3993952"/>
            <a:ext cx="2786886" cy="1057573"/>
          </a:xfrm>
          <a:prstGeom prst="rect">
            <a:avLst/>
          </a:prstGeom>
          <a:noFill/>
          <a:ln/>
        </p:spPr>
        <p:txBody>
          <a:bodyPr wrap="square" lIns="0" tIns="0" rIns="0" bIns="0" rtlCol="0" anchor="t">
            <a:normAutofit lnSpcReduction="10000"/>
          </a:bodyPr>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حساب الحد الأدنى للمسافات الآمنة حول المعدات التدريبية.</a:t>
            </a:r>
            <a:endParaRPr lang="ar-SA" sz="2400" dirty="0"/>
          </a:p>
        </p:txBody>
      </p:sp>
      <p:sp>
        <p:nvSpPr>
          <p:cNvPr id="18" name="Shape 11"/>
          <p:cNvSpPr/>
          <p:nvPr/>
        </p:nvSpPr>
        <p:spPr>
          <a:xfrm>
            <a:off x="3622485" y="3920331"/>
            <a:ext cx="482389" cy="482402"/>
          </a:xfrm>
          <a:prstGeom prst="ellipse">
            <a:avLst/>
          </a:prstGeom>
          <a:solidFill>
            <a:srgbClr val="00AEEF"/>
          </a:solidFill>
          <a:ln w="12700">
            <a:solidFill>
              <a:srgbClr val="0094D5"/>
            </a:solidFill>
            <a:prstDash val="solid"/>
          </a:ln>
        </p:spPr>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94417" y="3992215"/>
            <a:ext cx="338526" cy="338534"/>
          </a:xfrm>
          <a:prstGeom prst="rect">
            <a:avLst/>
          </a:prstGeom>
        </p:spPr>
      </p:pic>
      <p:sp>
        <p:nvSpPr>
          <p:cNvPr id="20" name="Text 12"/>
          <p:cNvSpPr/>
          <p:nvPr/>
        </p:nvSpPr>
        <p:spPr>
          <a:xfrm>
            <a:off x="631908" y="3993952"/>
            <a:ext cx="2786985" cy="1057573"/>
          </a:xfrm>
          <a:prstGeom prst="rect">
            <a:avLst/>
          </a:prstGeom>
          <a:noFill/>
          <a:ln/>
        </p:spPr>
        <p:txBody>
          <a:bodyPr wrap="square" lIns="0" tIns="0" rIns="0" bIns="0" rtlCol="0" anchor="t">
            <a:normAutofit lnSpcReduction="10000"/>
          </a:bodyPr>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تقييم مدى توافق تخطيط ورشة تدريبية مع متطلبات المعيار.</a:t>
            </a:r>
            <a:endParaRPr lang="ar-SA" sz="2400" dirty="0"/>
          </a:p>
        </p:txBody>
      </p:sp>
      <p:sp>
        <p:nvSpPr>
          <p:cNvPr id="21" name="Shape 13"/>
          <p:cNvSpPr/>
          <p:nvPr/>
        </p:nvSpPr>
        <p:spPr>
          <a:xfrm>
            <a:off x="11077397" y="5458817"/>
            <a:ext cx="482389" cy="482402"/>
          </a:xfrm>
          <a:prstGeom prst="ellipse">
            <a:avLst/>
          </a:prstGeom>
          <a:solidFill>
            <a:srgbClr val="00AEEF"/>
          </a:solidFill>
          <a:ln w="12700">
            <a:solidFill>
              <a:srgbClr val="0094D5"/>
            </a:solidFill>
            <a:prstDash val="solid"/>
          </a:ln>
        </p:spPr>
        <p:txBody>
          <a:bodyPr/>
          <a:lstStyle/>
          <a:p>
            <a:endParaRPr lang="en-US" dirty="0"/>
          </a:p>
        </p:txBody>
      </p:sp>
      <p:pic>
        <p:nvPicPr>
          <p:cNvPr id="2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49329" y="5530701"/>
            <a:ext cx="338526" cy="338534"/>
          </a:xfrm>
          <a:prstGeom prst="rect">
            <a:avLst/>
          </a:prstGeom>
        </p:spPr>
      </p:pic>
      <p:sp>
        <p:nvSpPr>
          <p:cNvPr id="23" name="Text 14"/>
          <p:cNvSpPr/>
          <p:nvPr/>
        </p:nvSpPr>
        <p:spPr>
          <a:xfrm>
            <a:off x="631908" y="5532438"/>
            <a:ext cx="10241897" cy="352524"/>
          </a:xfrm>
          <a:prstGeom prst="rect">
            <a:avLst/>
          </a:prstGeom>
          <a:noFill/>
          <a:ln/>
        </p:spPr>
        <p:txBody>
          <a:bodyPr wrap="none" lIns="0" tIns="0" rIns="0" bIns="0" rtlCol="0" anchor="t"/>
          <a:lstStyle/>
          <a:p>
            <a:pPr marL="0" indent="0" algn="justLow"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اقتراح تحسينات عملية لرفع مستوى السلامة والكفاءة التشغيلية.</a:t>
            </a:r>
            <a:endParaRPr lang="ar-SA"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36F6E-7D97-F03D-E902-FC6EBF4EB8D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A6062A4-7A9C-10E7-579F-598CB0EA3F54}"/>
              </a:ext>
            </a:extLst>
          </p:cNvPr>
          <p:cNvSpPr/>
          <p:nvPr/>
        </p:nvSpPr>
        <p:spPr>
          <a:xfrm>
            <a:off x="10583102" y="712986"/>
            <a:ext cx="976685" cy="325834"/>
          </a:xfrm>
          <a:prstGeom prst="roundRect">
            <a:avLst>
              <a:gd name="adj" fmla="val 49999"/>
            </a:avLst>
          </a:prstGeom>
          <a:solidFill>
            <a:srgbClr val="D4E9F7"/>
          </a:solidFill>
          <a:ln/>
        </p:spPr>
      </p:sp>
      <p:sp>
        <p:nvSpPr>
          <p:cNvPr id="3" name="Text 1">
            <a:extLst>
              <a:ext uri="{FF2B5EF4-FFF2-40B4-BE49-F238E27FC236}">
                <a16:creationId xmlns:a16="http://schemas.microsoft.com/office/drawing/2014/main" id="{AA34272F-F8CC-E1AB-9808-8C350FB2A278}"/>
              </a:ext>
            </a:extLst>
          </p:cNvPr>
          <p:cNvSpPr/>
          <p:nvPr/>
        </p:nvSpPr>
        <p:spPr>
          <a:xfrm>
            <a:off x="10102101" y="777280"/>
            <a:ext cx="1329101"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محتوى نظري</a:t>
            </a:r>
            <a:endParaRPr lang="ar-SA" sz="1350" dirty="0"/>
          </a:p>
        </p:txBody>
      </p:sp>
      <p:sp>
        <p:nvSpPr>
          <p:cNvPr id="4" name="Text 2">
            <a:extLst>
              <a:ext uri="{FF2B5EF4-FFF2-40B4-BE49-F238E27FC236}">
                <a16:creationId xmlns:a16="http://schemas.microsoft.com/office/drawing/2014/main" id="{7C939500-F9CE-032A-DDA5-A87D67D88A3C}"/>
              </a:ext>
            </a:extLst>
          </p:cNvPr>
          <p:cNvSpPr/>
          <p:nvPr/>
        </p:nvSpPr>
        <p:spPr>
          <a:xfrm>
            <a:off x="631908" y="1120279"/>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المعرفة — المحتوى النظري</a:t>
            </a:r>
            <a:endParaRPr lang="ar-SA" sz="4400" dirty="0"/>
          </a:p>
        </p:txBody>
      </p:sp>
      <p:sp>
        <p:nvSpPr>
          <p:cNvPr id="5" name="Shape 3">
            <a:extLst>
              <a:ext uri="{FF2B5EF4-FFF2-40B4-BE49-F238E27FC236}">
                <a16:creationId xmlns:a16="http://schemas.microsoft.com/office/drawing/2014/main" id="{89013CDC-783C-09A2-9D8A-9486F7DF8F26}"/>
              </a:ext>
            </a:extLst>
          </p:cNvPr>
          <p:cNvSpPr/>
          <p:nvPr/>
        </p:nvSpPr>
        <p:spPr>
          <a:xfrm>
            <a:off x="995080" y="2007013"/>
            <a:ext cx="10627457" cy="3534679"/>
          </a:xfrm>
          <a:prstGeom prst="roundRect">
            <a:avLst>
              <a:gd name="adj" fmla="val 9171"/>
            </a:avLst>
          </a:prstGeom>
          <a:solidFill>
            <a:srgbClr val="00AEEF"/>
          </a:solidFill>
          <a:ln w="12700">
            <a:solidFill>
              <a:srgbClr val="00AEEF"/>
            </a:solidFill>
            <a:prstDash val="solid"/>
          </a:ln>
        </p:spPr>
      </p:sp>
      <p:sp>
        <p:nvSpPr>
          <p:cNvPr id="6" name="Shape 4">
            <a:extLst>
              <a:ext uri="{FF2B5EF4-FFF2-40B4-BE49-F238E27FC236}">
                <a16:creationId xmlns:a16="http://schemas.microsoft.com/office/drawing/2014/main" id="{B5FE4704-F678-03BF-B95D-B004050E768B}"/>
              </a:ext>
            </a:extLst>
          </p:cNvPr>
          <p:cNvSpPr/>
          <p:nvPr/>
        </p:nvSpPr>
        <p:spPr>
          <a:xfrm>
            <a:off x="10689660" y="2196663"/>
            <a:ext cx="643120" cy="643136"/>
          </a:xfrm>
          <a:prstGeom prst="ellipse">
            <a:avLst/>
          </a:prstGeom>
          <a:solidFill>
            <a:srgbClr val="00AEEF"/>
          </a:solidFill>
          <a:ln/>
        </p:spPr>
      </p:sp>
      <p:pic>
        <p:nvPicPr>
          <p:cNvPr id="7" name="Image 0" descr="preencoded.png">
            <a:extLst>
              <a:ext uri="{FF2B5EF4-FFF2-40B4-BE49-F238E27FC236}">
                <a16:creationId xmlns:a16="http://schemas.microsoft.com/office/drawing/2014/main" id="{D8AA4042-BB24-63DF-E87D-594E555BCF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66562" y="2373471"/>
            <a:ext cx="564639" cy="564653"/>
          </a:xfrm>
          <a:prstGeom prst="rect">
            <a:avLst/>
          </a:prstGeom>
        </p:spPr>
      </p:pic>
      <p:sp>
        <p:nvSpPr>
          <p:cNvPr id="8" name="Text 5">
            <a:extLst>
              <a:ext uri="{FF2B5EF4-FFF2-40B4-BE49-F238E27FC236}">
                <a16:creationId xmlns:a16="http://schemas.microsoft.com/office/drawing/2014/main" id="{03312E63-6537-9D93-9230-84E193D1B966}"/>
              </a:ext>
            </a:extLst>
          </p:cNvPr>
          <p:cNvSpPr/>
          <p:nvPr/>
        </p:nvSpPr>
        <p:spPr>
          <a:xfrm>
            <a:off x="3083747" y="2305434"/>
            <a:ext cx="7447531" cy="890858"/>
          </a:xfrm>
          <a:prstGeom prst="rect">
            <a:avLst/>
          </a:prstGeom>
          <a:noFill/>
          <a:ln/>
        </p:spPr>
        <p:txBody>
          <a:bodyPr wrap="square" lIns="0" tIns="0" rIns="0" bIns="0" rtlCol="0" anchor="t">
            <a:normAutofit/>
          </a:bodyPr>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السلامة المهنية في ورش </a:t>
            </a: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TVET</a:t>
            </a:r>
            <a:endParaRPr lang="ar-SA" sz="2800" b="1" dirty="0">
              <a:solidFill>
                <a:schemeClr val="bg1"/>
              </a:solidFill>
              <a:latin typeface="Myriad Headline" panose="020B0500000000000000" pitchFamily="34" charset="0"/>
            </a:endParaRPr>
          </a:p>
        </p:txBody>
      </p:sp>
      <p:sp>
        <p:nvSpPr>
          <p:cNvPr id="9" name="Text 6">
            <a:extLst>
              <a:ext uri="{FF2B5EF4-FFF2-40B4-BE49-F238E27FC236}">
                <a16:creationId xmlns:a16="http://schemas.microsoft.com/office/drawing/2014/main" id="{3DA35709-CB8B-4720-E2ED-64E6739D7FE6}"/>
              </a:ext>
            </a:extLst>
          </p:cNvPr>
          <p:cNvSpPr/>
          <p:nvPr/>
        </p:nvSpPr>
        <p:spPr>
          <a:xfrm>
            <a:off x="1393253" y="3436242"/>
            <a:ext cx="9939528" cy="3260388"/>
          </a:xfrm>
          <a:prstGeom prst="rect">
            <a:avLst/>
          </a:prstGeom>
          <a:noFill/>
          <a:ln/>
        </p:spPr>
        <p:txBody>
          <a:bodyPr wrap="square" lIns="0" tIns="0" rIns="0" bIns="0" rtlCol="0" anchor="t">
            <a:normAutofit/>
          </a:bodyPr>
          <a:lstStyle/>
          <a:p>
            <a:pPr marL="0" indent="0" algn="r" rtl="1">
              <a:lnSpc>
                <a:spcPct val="13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تعتبر السلامة المهنية أحد أهم العناصر عند تصميم الورش التدريبية. وجود معدات وآلات دوارة أو قاطعة أو كهربائية يجعل من الضروري توفير مسافات أمان مناسبة تمنع وصول المتدربين إلى مناطق الخطر.</a:t>
            </a:r>
            <a:endParaRPr lang="ar-SA" sz="2400" dirty="0">
              <a:solidFill>
                <a:schemeClr val="bg1"/>
              </a:solidFill>
            </a:endParaRPr>
          </a:p>
        </p:txBody>
      </p:sp>
    </p:spTree>
    <p:extLst>
      <p:ext uri="{BB962C8B-B14F-4D97-AF65-F5344CB8AC3E}">
        <p14:creationId xmlns:p14="http://schemas.microsoft.com/office/powerpoint/2010/main" val="293458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8CC73-CCB1-BCEE-1A69-A62C74FBD2F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6CB6934-634C-BC0F-8E6D-D3547D8EED89}"/>
              </a:ext>
            </a:extLst>
          </p:cNvPr>
          <p:cNvSpPr/>
          <p:nvPr/>
        </p:nvSpPr>
        <p:spPr>
          <a:xfrm>
            <a:off x="10583102" y="712986"/>
            <a:ext cx="976685" cy="325834"/>
          </a:xfrm>
          <a:prstGeom prst="roundRect">
            <a:avLst>
              <a:gd name="adj" fmla="val 49999"/>
            </a:avLst>
          </a:prstGeom>
          <a:solidFill>
            <a:srgbClr val="D4E9F7"/>
          </a:solidFill>
          <a:ln/>
        </p:spPr>
      </p:sp>
      <p:sp>
        <p:nvSpPr>
          <p:cNvPr id="3" name="Text 1">
            <a:extLst>
              <a:ext uri="{FF2B5EF4-FFF2-40B4-BE49-F238E27FC236}">
                <a16:creationId xmlns:a16="http://schemas.microsoft.com/office/drawing/2014/main" id="{6B1EB4AF-6987-60BE-36E0-86B69D2BF90E}"/>
              </a:ext>
            </a:extLst>
          </p:cNvPr>
          <p:cNvSpPr/>
          <p:nvPr/>
        </p:nvSpPr>
        <p:spPr>
          <a:xfrm>
            <a:off x="10102101" y="777280"/>
            <a:ext cx="1329101"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محتوى نظري</a:t>
            </a:r>
            <a:endParaRPr lang="ar-SA" sz="1350" dirty="0"/>
          </a:p>
        </p:txBody>
      </p:sp>
      <p:sp>
        <p:nvSpPr>
          <p:cNvPr id="4" name="Text 2">
            <a:extLst>
              <a:ext uri="{FF2B5EF4-FFF2-40B4-BE49-F238E27FC236}">
                <a16:creationId xmlns:a16="http://schemas.microsoft.com/office/drawing/2014/main" id="{62C5B909-6FBE-9734-FF84-30B6420CC945}"/>
              </a:ext>
            </a:extLst>
          </p:cNvPr>
          <p:cNvSpPr/>
          <p:nvPr/>
        </p:nvSpPr>
        <p:spPr>
          <a:xfrm>
            <a:off x="631908" y="1120279"/>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المعرفة — المحتوى النظري</a:t>
            </a:r>
            <a:endParaRPr lang="ar-SA" sz="4400" dirty="0"/>
          </a:p>
        </p:txBody>
      </p:sp>
      <p:sp>
        <p:nvSpPr>
          <p:cNvPr id="10" name="Shape 7">
            <a:extLst>
              <a:ext uri="{FF2B5EF4-FFF2-40B4-BE49-F238E27FC236}">
                <a16:creationId xmlns:a16="http://schemas.microsoft.com/office/drawing/2014/main" id="{299DA35A-4257-23E7-DFFA-E70CB7A99DDE}"/>
              </a:ext>
            </a:extLst>
          </p:cNvPr>
          <p:cNvSpPr/>
          <p:nvPr/>
        </p:nvSpPr>
        <p:spPr>
          <a:xfrm>
            <a:off x="631908" y="1969650"/>
            <a:ext cx="11009460" cy="3247809"/>
          </a:xfrm>
          <a:prstGeom prst="roundRect">
            <a:avLst>
              <a:gd name="adj" fmla="val 9171"/>
            </a:avLst>
          </a:prstGeom>
          <a:solidFill>
            <a:srgbClr val="00AEEF"/>
          </a:solidFill>
          <a:ln w="12700">
            <a:solidFill>
              <a:srgbClr val="00AEEF"/>
            </a:solidFill>
            <a:prstDash val="solid"/>
          </a:ln>
        </p:spPr>
      </p:sp>
      <p:pic>
        <p:nvPicPr>
          <p:cNvPr id="12" name="Image 1" descr="preencoded.png">
            <a:extLst>
              <a:ext uri="{FF2B5EF4-FFF2-40B4-BE49-F238E27FC236}">
                <a16:creationId xmlns:a16="http://schemas.microsoft.com/office/drawing/2014/main" id="{1821D7D0-EE61-1BD2-38F6-087A37C296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83102" y="2358627"/>
            <a:ext cx="622780" cy="586083"/>
          </a:xfrm>
          <a:prstGeom prst="rect">
            <a:avLst/>
          </a:prstGeom>
        </p:spPr>
      </p:pic>
      <p:sp>
        <p:nvSpPr>
          <p:cNvPr id="13" name="Text 9">
            <a:extLst>
              <a:ext uri="{FF2B5EF4-FFF2-40B4-BE49-F238E27FC236}">
                <a16:creationId xmlns:a16="http://schemas.microsoft.com/office/drawing/2014/main" id="{8E895B7A-59EE-E2D6-0F27-374D05A3898B}"/>
              </a:ext>
            </a:extLst>
          </p:cNvPr>
          <p:cNvSpPr/>
          <p:nvPr/>
        </p:nvSpPr>
        <p:spPr>
          <a:xfrm>
            <a:off x="1282941" y="2342415"/>
            <a:ext cx="9125083" cy="445429"/>
          </a:xfrm>
          <a:prstGeom prst="rect">
            <a:avLst/>
          </a:prstGeom>
          <a:noFill/>
          <a:ln/>
        </p:spPr>
        <p:txBody>
          <a:bodyPr wrap="none" lIns="0" tIns="0" rIns="0" bIns="0" rtlCol="0" anchor="t"/>
          <a:lstStyle/>
          <a:p>
            <a:pPr algn="r" rtl="1">
              <a:lnSpc>
                <a:spcPct val="104000"/>
              </a:lnSpc>
            </a:pPr>
            <a:r>
              <a:rPr lang="ar-SA" altLang="en-US" sz="2800" b="1" dirty="0">
                <a:solidFill>
                  <a:schemeClr val="bg1"/>
                </a:solidFill>
                <a:latin typeface="GE SS Two Light" pitchFamily="34" charset="0"/>
                <a:ea typeface="GE SS Two Light" pitchFamily="34" charset="-122"/>
                <a:cs typeface="GE SS Two Light" pitchFamily="34" charset="-120"/>
              </a:rPr>
              <a:t>المعيار </a:t>
            </a:r>
            <a:endParaRPr lang="ar-JO" altLang="en-US" sz="2800" b="1" dirty="0">
              <a:solidFill>
                <a:schemeClr val="bg1"/>
              </a:solidFill>
              <a:latin typeface="GE SS Two Light" pitchFamily="34" charset="0"/>
              <a:ea typeface="GE SS Two Light" pitchFamily="34" charset="-122"/>
              <a:cs typeface="GE SS Two Light" pitchFamily="34" charset="-120"/>
            </a:endParaRPr>
          </a:p>
          <a:p>
            <a:pPr algn="r" rtl="1">
              <a:lnSpc>
                <a:spcPct val="104000"/>
              </a:lnSpc>
            </a:pP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EN</a:t>
            </a:r>
            <a:r>
              <a:rPr lang="ar-SA" altLang="en-US" sz="2800" b="1" dirty="0">
                <a:solidFill>
                  <a:schemeClr val="bg1"/>
                </a:solidFill>
                <a:latin typeface="GE SS Two Light" pitchFamily="34" charset="0"/>
                <a:ea typeface="GE SS Two Light" pitchFamily="34" charset="-122"/>
                <a:cs typeface="GE SS Two Light" pitchFamily="34" charset="-120"/>
              </a:rPr>
              <a:t> </a:t>
            </a:r>
            <a:r>
              <a:rPr lang="ar-SA" altLang="en-US" sz="2800" b="1" dirty="0">
                <a:solidFill>
                  <a:schemeClr val="bg1"/>
                </a:solidFill>
                <a:latin typeface="Myriad Headline" panose="020B0500000000000000" pitchFamily="34" charset="0"/>
                <a:ea typeface="GE SS Two Light" pitchFamily="34" charset="-122"/>
                <a:cs typeface="GE SS Two Light" pitchFamily="34" charset="-120"/>
              </a:rPr>
              <a:t>ISO</a:t>
            </a:r>
            <a:r>
              <a:rPr lang="ar-SA" altLang="en-US" sz="2800" b="1" dirty="0">
                <a:solidFill>
                  <a:schemeClr val="bg1"/>
                </a:solidFill>
                <a:latin typeface="GE SS Two Light" pitchFamily="34" charset="0"/>
                <a:ea typeface="GE SS Two Light" pitchFamily="34" charset="-122"/>
                <a:cs typeface="GE SS Two Light" pitchFamily="34" charset="-120"/>
              </a:rPr>
              <a:t> </a:t>
            </a:r>
            <a:r>
              <a:rPr lang="en-US" sz="2800" b="1" dirty="0">
                <a:solidFill>
                  <a:schemeClr val="bg1"/>
                </a:solidFill>
                <a:latin typeface="Myriad Headline" panose="020B0500000000000000" pitchFamily="34" charset="0"/>
                <a:ea typeface="GE SS Two Light" pitchFamily="34" charset="-122"/>
                <a:cs typeface="GE SS Two Light" pitchFamily="34" charset="-120"/>
              </a:rPr>
              <a:t>13857</a:t>
            </a:r>
            <a:endParaRPr lang="ar-JO" sz="2800" b="1" dirty="0">
              <a:solidFill>
                <a:schemeClr val="bg1"/>
              </a:solidFill>
              <a:latin typeface="Myriad Headline" panose="020B0500000000000000" pitchFamily="34" charset="0"/>
              <a:ea typeface="GE SS Two Light" pitchFamily="34" charset="-122"/>
              <a:cs typeface="GE SS Two Light" pitchFamily="34" charset="-120"/>
            </a:endParaRPr>
          </a:p>
          <a:p>
            <a:pPr marL="0" indent="0" algn="r" rtl="1">
              <a:lnSpc>
                <a:spcPct val="104000"/>
              </a:lnSpc>
              <a:buNone/>
            </a:pPr>
            <a:endParaRPr lang="ar-SA" sz="2800" b="1" dirty="0">
              <a:solidFill>
                <a:schemeClr val="bg1"/>
              </a:solidFill>
            </a:endParaRPr>
          </a:p>
        </p:txBody>
      </p:sp>
      <p:sp>
        <p:nvSpPr>
          <p:cNvPr id="14" name="Text 10">
            <a:extLst>
              <a:ext uri="{FF2B5EF4-FFF2-40B4-BE49-F238E27FC236}">
                <a16:creationId xmlns:a16="http://schemas.microsoft.com/office/drawing/2014/main" id="{3EA1743B-E6C9-D483-40C6-C33304C0359E}"/>
              </a:ext>
            </a:extLst>
          </p:cNvPr>
          <p:cNvSpPr/>
          <p:nvPr/>
        </p:nvSpPr>
        <p:spPr>
          <a:xfrm>
            <a:off x="1117559" y="3289457"/>
            <a:ext cx="10296804" cy="2608311"/>
          </a:xfrm>
          <a:prstGeom prst="rect">
            <a:avLst/>
          </a:prstGeom>
          <a:noFill/>
          <a:ln/>
        </p:spPr>
        <p:txBody>
          <a:bodyPr wrap="square" lIns="0" tIns="0" rIns="0" bIns="0" rtlCol="0" anchor="t">
            <a:noAutofit/>
          </a:bodyPr>
          <a:lstStyle/>
          <a:p>
            <a:pPr marL="0" indent="0" algn="r" rtl="1">
              <a:lnSpc>
                <a:spcPct val="13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طورت المنظمة الدولية للتقييس (ISO) هذا المعيار لتحديد مسافات الأمان اللازمة لحماية الأشخاص من المخاطر الميكانيكية الناتجة عن الآلات والمعدات.</a:t>
            </a:r>
            <a:endParaRPr lang="ar-SA" sz="2400" dirty="0">
              <a:solidFill>
                <a:schemeClr val="bg1"/>
              </a:solidFill>
            </a:endParaRPr>
          </a:p>
        </p:txBody>
      </p:sp>
    </p:spTree>
    <p:extLst>
      <p:ext uri="{BB962C8B-B14F-4D97-AF65-F5344CB8AC3E}">
        <p14:creationId xmlns:p14="http://schemas.microsoft.com/office/powerpoint/2010/main" val="2067562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10583102" y="712986"/>
            <a:ext cx="976685" cy="325834"/>
          </a:xfrm>
          <a:prstGeom prst="roundRect">
            <a:avLst>
              <a:gd name="adj" fmla="val 49999"/>
            </a:avLst>
          </a:prstGeom>
          <a:solidFill>
            <a:srgbClr val="D4E9F7"/>
          </a:solidFill>
          <a:ln/>
        </p:spPr>
      </p:sp>
      <p:sp>
        <p:nvSpPr>
          <p:cNvPr id="3" name="Text 1"/>
          <p:cNvSpPr/>
          <p:nvPr/>
        </p:nvSpPr>
        <p:spPr>
          <a:xfrm>
            <a:off x="10102101" y="777280"/>
            <a:ext cx="1329101"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محتوى نظري</a:t>
            </a:r>
            <a:endParaRPr lang="ar-SA" sz="1350" dirty="0"/>
          </a:p>
        </p:txBody>
      </p:sp>
      <p:sp>
        <p:nvSpPr>
          <p:cNvPr id="4" name="Text 2"/>
          <p:cNvSpPr/>
          <p:nvPr/>
        </p:nvSpPr>
        <p:spPr>
          <a:xfrm>
            <a:off x="631908" y="1120279"/>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المعرفة — المحتوى النظري</a:t>
            </a:r>
            <a:endParaRPr lang="ar-SA" sz="4400" dirty="0"/>
          </a:p>
        </p:txBody>
      </p:sp>
      <p:sp>
        <p:nvSpPr>
          <p:cNvPr id="15" name="Shape 11"/>
          <p:cNvSpPr/>
          <p:nvPr/>
        </p:nvSpPr>
        <p:spPr>
          <a:xfrm>
            <a:off x="631908" y="1969650"/>
            <a:ext cx="11019319" cy="3677051"/>
          </a:xfrm>
          <a:prstGeom prst="roundRect">
            <a:avLst>
              <a:gd name="adj" fmla="val 9171"/>
            </a:avLst>
          </a:prstGeom>
          <a:solidFill>
            <a:srgbClr val="00AEEF"/>
          </a:solidFill>
          <a:ln w="12700">
            <a:solidFill>
              <a:srgbClr val="00AEEF"/>
            </a:solidFill>
            <a:prstDash val="solid"/>
          </a:ln>
        </p:spPr>
      </p:sp>
      <p:sp>
        <p:nvSpPr>
          <p:cNvPr id="16" name="Shape 12"/>
          <p:cNvSpPr/>
          <p:nvPr/>
        </p:nvSpPr>
        <p:spPr>
          <a:xfrm>
            <a:off x="9403420" y="2196663"/>
            <a:ext cx="2020801" cy="643136"/>
          </a:xfrm>
          <a:prstGeom prst="ellipse">
            <a:avLst/>
          </a:prstGeom>
          <a:solidFill>
            <a:srgbClr val="00AEEF"/>
          </a:solidFill>
          <a:ln/>
        </p:spPr>
      </p:sp>
      <p:pic>
        <p:nvPicPr>
          <p:cNvPr id="1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02101" y="2163677"/>
            <a:ext cx="843805" cy="764476"/>
          </a:xfrm>
          <a:prstGeom prst="rect">
            <a:avLst/>
          </a:prstGeom>
        </p:spPr>
      </p:pic>
      <p:sp>
        <p:nvSpPr>
          <p:cNvPr id="18" name="Text 13"/>
          <p:cNvSpPr/>
          <p:nvPr/>
        </p:nvSpPr>
        <p:spPr>
          <a:xfrm>
            <a:off x="1099922" y="2312265"/>
            <a:ext cx="8442873" cy="890858"/>
          </a:xfrm>
          <a:prstGeom prst="rect">
            <a:avLst/>
          </a:prstGeom>
          <a:noFill/>
          <a:ln/>
        </p:spPr>
        <p:txBody>
          <a:bodyPr wrap="square" lIns="0" tIns="0" rIns="0" bIns="0" rtlCol="0" anchor="t">
            <a:noAutofit/>
          </a:bodyPr>
          <a:lstStyle/>
          <a:p>
            <a:pPr marL="0" indent="0" algn="r" rtl="1">
              <a:lnSpc>
                <a:spcPct val="104000"/>
              </a:lnSpc>
              <a:buNone/>
            </a:pPr>
            <a:r>
              <a:rPr lang="ar-SA" altLang="en-US" sz="2800" b="1" dirty="0">
                <a:solidFill>
                  <a:schemeClr val="bg1"/>
                </a:solidFill>
                <a:latin typeface="GE SS Two Light" pitchFamily="34" charset="0"/>
                <a:ea typeface="GE SS Two Light" pitchFamily="34" charset="-122"/>
                <a:cs typeface="GE SS Two Light" pitchFamily="34" charset="-120"/>
              </a:rPr>
              <a:t>التوصيات الدولية لتصميم الورش</a:t>
            </a:r>
            <a:endParaRPr lang="ar-SA" sz="2800" b="1" dirty="0">
              <a:solidFill>
                <a:schemeClr val="bg1"/>
              </a:solidFill>
            </a:endParaRPr>
          </a:p>
        </p:txBody>
      </p:sp>
      <p:sp>
        <p:nvSpPr>
          <p:cNvPr id="19" name="Text 14"/>
          <p:cNvSpPr/>
          <p:nvPr/>
        </p:nvSpPr>
        <p:spPr>
          <a:xfrm>
            <a:off x="1118198" y="3319703"/>
            <a:ext cx="10306024" cy="3677051"/>
          </a:xfrm>
          <a:prstGeom prst="rect">
            <a:avLst/>
          </a:prstGeom>
          <a:noFill/>
          <a:ln/>
        </p:spPr>
        <p:txBody>
          <a:bodyPr wrap="square" lIns="0" tIns="0" rIns="85760" bIns="0" rtlCol="0" anchor="t">
            <a:normAutofit/>
          </a:bodyPr>
          <a:lstStyle/>
          <a:p>
            <a:pPr marL="335280" indent="-335280" algn="r" rtl="1">
              <a:lnSpc>
                <a:spcPct val="130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مساحة 5–12 م² للمتدرب الواحد حسب التخصص.</a:t>
            </a:r>
            <a:endParaRPr lang="ar-SA" sz="2400" dirty="0">
              <a:solidFill>
                <a:schemeClr val="bg1"/>
              </a:solidFill>
            </a:endParaRPr>
          </a:p>
          <a:p>
            <a:pPr marL="335280" indent="-335280" algn="r" rtl="1">
              <a:lnSpc>
                <a:spcPct val="130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مسافات 0.8–1.2 متر للآلات المتوسطة.</a:t>
            </a:r>
            <a:endParaRPr lang="ar-SA" sz="2400" dirty="0">
              <a:solidFill>
                <a:schemeClr val="bg1"/>
              </a:solidFill>
            </a:endParaRPr>
          </a:p>
          <a:p>
            <a:pPr marL="335280" indent="-335280" algn="r" rtl="1">
              <a:lnSpc>
                <a:spcPct val="130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1.5–2 متر للمعدات الكبيرة.</a:t>
            </a:r>
            <a:endParaRPr lang="ar-SA" sz="2400" dirty="0">
              <a:solidFill>
                <a:schemeClr val="bg1"/>
              </a:solidFill>
            </a:endParaRPr>
          </a:p>
          <a:p>
            <a:pPr marL="335280" indent="-335280" algn="r" rtl="1">
              <a:lnSpc>
                <a:spcPct val="130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تستند إلى ISO 13857 وISO 45001.</a:t>
            </a:r>
            <a:endParaRPr lang="ar-SA" sz="240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07154" y="814388"/>
            <a:ext cx="3486063" cy="5229225"/>
          </a:xfrm>
          <a:prstGeom prst="rect">
            <a:avLst/>
          </a:prstGeom>
        </p:spPr>
      </p:pic>
      <p:sp>
        <p:nvSpPr>
          <p:cNvPr id="4" name="Text 0"/>
          <p:cNvSpPr/>
          <p:nvPr/>
        </p:nvSpPr>
        <p:spPr>
          <a:xfrm>
            <a:off x="5203794" y="762000"/>
            <a:ext cx="6355993" cy="1410494"/>
          </a:xfrm>
          <a:prstGeom prst="rect">
            <a:avLst/>
          </a:prstGeom>
          <a:noFill/>
          <a:ln/>
        </p:spPr>
        <p:txBody>
          <a:bodyPr wrap="square" lIns="0" tIns="0" rIns="0" bIns="0" rtlCol="0" anchor="t">
            <a:normAutofit fontScale="92500"/>
          </a:bodyPr>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مفهوم المعيار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13857 </a:t>
            </a:r>
            <a:r>
              <a:rPr lang="ar-SA" altLang="en-US" sz="4400" dirty="0">
                <a:solidFill>
                  <a:srgbClr val="2E3C4E"/>
                </a:solidFill>
                <a:latin typeface="Myriad Headline" panose="020B0500000000000000" pitchFamily="34" charset="0"/>
                <a:ea typeface="GE SS Two Light" pitchFamily="34" charset="-122"/>
                <a:cs typeface="GE SS Two Light" pitchFamily="34" charset="-120"/>
              </a:rPr>
              <a:t>EN</a:t>
            </a:r>
            <a:r>
              <a:rPr lang="ar-SA" altLang="en-US" sz="4400" dirty="0">
                <a:solidFill>
                  <a:srgbClr val="2E3C4E"/>
                </a:solidFill>
                <a:latin typeface="GE SS Two Light" pitchFamily="34" charset="0"/>
                <a:ea typeface="GE SS Two Light" pitchFamily="34" charset="-122"/>
                <a:cs typeface="GE SS Two Light" pitchFamily="34" charset="-120"/>
              </a:rPr>
              <a:t> </a:t>
            </a:r>
            <a:r>
              <a:rPr lang="ar-SA" altLang="en-US" sz="4400" dirty="0">
                <a:solidFill>
                  <a:srgbClr val="2E3C4E"/>
                </a:solidFill>
                <a:latin typeface="Myriad Headline" panose="020B0500000000000000" pitchFamily="34" charset="0"/>
                <a:ea typeface="GE SS Two Light" pitchFamily="34" charset="-122"/>
                <a:cs typeface="GE SS Two Light" pitchFamily="34" charset="-120"/>
              </a:rPr>
              <a:t>ISO</a:t>
            </a:r>
            <a:endParaRPr lang="ar-JO" sz="4400" dirty="0">
              <a:latin typeface="Myriad Headline" panose="020B0500000000000000" pitchFamily="34" charset="0"/>
            </a:endParaRPr>
          </a:p>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 وأهدافه</a:t>
            </a:r>
            <a:endParaRPr lang="ar-SA" sz="4400" dirty="0"/>
          </a:p>
        </p:txBody>
      </p:sp>
      <p:sp>
        <p:nvSpPr>
          <p:cNvPr id="5" name="Text 1"/>
          <p:cNvSpPr/>
          <p:nvPr/>
        </p:nvSpPr>
        <p:spPr>
          <a:xfrm>
            <a:off x="5203794" y="2253952"/>
            <a:ext cx="6355993"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ما هو المعيار؟</a:t>
            </a:r>
            <a:endParaRPr lang="ar-SA" sz="2200" dirty="0"/>
          </a:p>
        </p:txBody>
      </p:sp>
      <p:sp>
        <p:nvSpPr>
          <p:cNvPr id="6" name="Text 2"/>
          <p:cNvSpPr/>
          <p:nvPr/>
        </p:nvSpPr>
        <p:spPr>
          <a:xfrm>
            <a:off x="4800480" y="2911971"/>
            <a:ext cx="6759307" cy="668933"/>
          </a:xfrm>
          <a:prstGeom prst="rect">
            <a:avLst/>
          </a:prstGeom>
          <a:noFill/>
          <a:ln/>
        </p:spPr>
        <p:txBody>
          <a:bodyPr wrap="square" lIns="0" tIns="0" rIns="0" bIns="0" rtlCol="0" anchor="t">
            <a:noAutofit/>
          </a:bodyPr>
          <a:lstStyle/>
          <a:p>
            <a:pPr marL="0" indent="0" algn="r" rtl="1">
              <a:lnSpc>
                <a:spcPct val="13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معيار دولي يحدد المسافات الدنيا الواجب توفيرها بين الأشخاص ومناطق الخطر لمنع الوصول إليها باستخدام الأطراف العلوية أو السفلية.</a:t>
            </a:r>
            <a:endParaRPr lang="ar-SA" sz="2400" dirty="0"/>
          </a:p>
        </p:txBody>
      </p:sp>
      <p:sp>
        <p:nvSpPr>
          <p:cNvPr id="7" name="Text 3"/>
          <p:cNvSpPr/>
          <p:nvPr/>
        </p:nvSpPr>
        <p:spPr>
          <a:xfrm>
            <a:off x="5203794" y="4069278"/>
            <a:ext cx="6355993" cy="352524"/>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مجالات الاستخدام:</a:t>
            </a:r>
            <a:endParaRPr lang="ar-SA" sz="2800" dirty="0"/>
          </a:p>
        </p:txBody>
      </p:sp>
      <p:sp>
        <p:nvSpPr>
          <p:cNvPr id="8" name="Text 4"/>
          <p:cNvSpPr/>
          <p:nvPr/>
        </p:nvSpPr>
        <p:spPr>
          <a:xfrm>
            <a:off x="5203794" y="4727297"/>
            <a:ext cx="6355993" cy="1551583"/>
          </a:xfrm>
          <a:prstGeom prst="rect">
            <a:avLst/>
          </a:prstGeom>
          <a:noFill/>
          <a:ln/>
        </p:spPr>
        <p:txBody>
          <a:bodyPr wrap="square" lIns="0" tIns="0" rIns="85760" bIns="0" rtlCol="0" anchor="t">
            <a:noAutofit/>
          </a:bodyPr>
          <a:lstStyle/>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المصانع والورش الصناعية.</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المختبرات المهنية.</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مراكز التدريب المهني.</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خطوط الإنتاج.</a:t>
            </a:r>
            <a:endParaRPr lang="ar-SA"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631908" y="783233"/>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أهداف المعيار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13857 </a:t>
            </a:r>
            <a:r>
              <a:rPr lang="ar-SA" altLang="en-US" sz="4800" dirty="0">
                <a:solidFill>
                  <a:srgbClr val="2E3C4E"/>
                </a:solidFill>
                <a:latin typeface="Myriad Headline" panose="020B0500000000000000" pitchFamily="34" charset="0"/>
                <a:ea typeface="GE SS Two Light" pitchFamily="34" charset="-122"/>
                <a:cs typeface="GE SS Two Light" pitchFamily="34" charset="-120"/>
              </a:rPr>
              <a:t>EN</a:t>
            </a:r>
            <a:r>
              <a:rPr lang="ar-SA" altLang="en-US" sz="4800" dirty="0">
                <a:solidFill>
                  <a:srgbClr val="2E3C4E"/>
                </a:solidFill>
                <a:latin typeface="GE SS Two Light" pitchFamily="34" charset="0"/>
                <a:ea typeface="GE SS Two Light" pitchFamily="34" charset="-122"/>
                <a:cs typeface="GE SS Two Light" pitchFamily="34" charset="-120"/>
              </a:rPr>
              <a:t> </a:t>
            </a:r>
            <a:r>
              <a:rPr lang="ar-SA" altLang="en-US" sz="4800" dirty="0">
                <a:solidFill>
                  <a:srgbClr val="2E3C4E"/>
                </a:solidFill>
                <a:latin typeface="Myriad Headline" panose="020B0500000000000000" pitchFamily="34" charset="0"/>
                <a:ea typeface="GE SS Two Light" pitchFamily="34" charset="-122"/>
                <a:cs typeface="GE SS Two Light" pitchFamily="34" charset="-120"/>
              </a:rPr>
              <a:t>ISO</a:t>
            </a:r>
            <a:endParaRPr lang="ar-JO" sz="4800" dirty="0">
              <a:latin typeface="Myriad Headline" panose="020B0500000000000000" pitchFamily="34" charset="0"/>
            </a:endParaRPr>
          </a:p>
          <a:p>
            <a:pPr marL="0" indent="0" algn="r" rtl="1">
              <a:lnSpc>
                <a:spcPct val="104000"/>
              </a:lnSpc>
              <a:buNone/>
            </a:pPr>
            <a:endParaRPr lang="ar-SA" sz="4650" dirty="0"/>
          </a:p>
        </p:txBody>
      </p:sp>
      <p:sp>
        <p:nvSpPr>
          <p:cNvPr id="3" name="Shape 1"/>
          <p:cNvSpPr/>
          <p:nvPr/>
        </p:nvSpPr>
        <p:spPr>
          <a:xfrm>
            <a:off x="8067572" y="1976934"/>
            <a:ext cx="3492214" cy="2121694"/>
          </a:xfrm>
          <a:prstGeom prst="roundRect">
            <a:avLst>
              <a:gd name="adj" fmla="val 15955"/>
            </a:avLst>
          </a:prstGeom>
          <a:solidFill>
            <a:srgbClr val="00AEEF"/>
          </a:solidFill>
          <a:ln w="12700">
            <a:solidFill>
              <a:srgbClr val="00AEEF"/>
            </a:solidFill>
            <a:prstDash val="solid"/>
          </a:ln>
        </p:spPr>
      </p:sp>
      <p:sp>
        <p:nvSpPr>
          <p:cNvPr id="4" name="Shape 2"/>
          <p:cNvSpPr/>
          <p:nvPr/>
        </p:nvSpPr>
        <p:spPr>
          <a:xfrm>
            <a:off x="10644417" y="2215257"/>
            <a:ext cx="677052" cy="677069"/>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4417" y="2215257"/>
            <a:ext cx="490823" cy="490836"/>
          </a:xfrm>
          <a:prstGeom prst="rect">
            <a:avLst/>
          </a:prstGeom>
        </p:spPr>
      </p:pic>
      <p:sp>
        <p:nvSpPr>
          <p:cNvPr id="6" name="Text 3"/>
          <p:cNvSpPr/>
          <p:nvPr/>
        </p:nvSpPr>
        <p:spPr>
          <a:xfrm>
            <a:off x="8305890" y="2909634"/>
            <a:ext cx="3015579" cy="7423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منع الإصابات المهنية.</a:t>
            </a:r>
            <a:endParaRPr lang="ar-SA" sz="2800" dirty="0">
              <a:solidFill>
                <a:schemeClr val="bg1"/>
              </a:solidFill>
            </a:endParaRPr>
          </a:p>
        </p:txBody>
      </p:sp>
      <p:sp>
        <p:nvSpPr>
          <p:cNvPr id="7" name="Shape 4"/>
          <p:cNvSpPr/>
          <p:nvPr/>
        </p:nvSpPr>
        <p:spPr>
          <a:xfrm>
            <a:off x="4349740" y="1976934"/>
            <a:ext cx="3492214" cy="2121694"/>
          </a:xfrm>
          <a:prstGeom prst="roundRect">
            <a:avLst>
              <a:gd name="adj" fmla="val 15955"/>
            </a:avLst>
          </a:prstGeom>
          <a:solidFill>
            <a:srgbClr val="00AEEF"/>
          </a:solidFill>
          <a:ln w="12700">
            <a:solidFill>
              <a:srgbClr val="00AEEF"/>
            </a:solidFill>
            <a:prstDash val="solid"/>
          </a:ln>
        </p:spPr>
      </p:sp>
      <p:sp>
        <p:nvSpPr>
          <p:cNvPr id="8" name="Shape 5"/>
          <p:cNvSpPr/>
          <p:nvPr/>
        </p:nvSpPr>
        <p:spPr>
          <a:xfrm>
            <a:off x="6926585" y="2215257"/>
            <a:ext cx="677052" cy="677069"/>
          </a:xfrm>
          <a:prstGeom prst="ellipse">
            <a:avLst/>
          </a:prstGeom>
          <a:solidFill>
            <a:srgbClr val="00AEEF"/>
          </a:solidFill>
          <a:ln/>
        </p:spPr>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26585" y="2215257"/>
            <a:ext cx="490823" cy="490836"/>
          </a:xfrm>
          <a:prstGeom prst="rect">
            <a:avLst/>
          </a:prstGeom>
        </p:spPr>
      </p:pic>
      <p:sp>
        <p:nvSpPr>
          <p:cNvPr id="10" name="Text 6"/>
          <p:cNvSpPr/>
          <p:nvPr/>
        </p:nvSpPr>
        <p:spPr>
          <a:xfrm>
            <a:off x="4475248" y="2753121"/>
            <a:ext cx="3015579" cy="1484712"/>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تقليل الحوادث داخل الورش.</a:t>
            </a:r>
            <a:endParaRPr lang="ar-SA" sz="2800" dirty="0">
              <a:solidFill>
                <a:schemeClr val="bg1"/>
              </a:solidFill>
            </a:endParaRPr>
          </a:p>
        </p:txBody>
      </p:sp>
      <p:sp>
        <p:nvSpPr>
          <p:cNvPr id="11" name="Shape 7"/>
          <p:cNvSpPr/>
          <p:nvPr/>
        </p:nvSpPr>
        <p:spPr>
          <a:xfrm>
            <a:off x="631908" y="1976934"/>
            <a:ext cx="3492214" cy="2121694"/>
          </a:xfrm>
          <a:prstGeom prst="roundRect">
            <a:avLst>
              <a:gd name="adj" fmla="val 15955"/>
            </a:avLst>
          </a:prstGeom>
          <a:solidFill>
            <a:srgbClr val="00AEEF"/>
          </a:solidFill>
          <a:ln w="12700">
            <a:solidFill>
              <a:srgbClr val="00AEEF"/>
            </a:solidFill>
            <a:prstDash val="solid"/>
          </a:ln>
        </p:spPr>
      </p:sp>
      <p:sp>
        <p:nvSpPr>
          <p:cNvPr id="12" name="Shape 8"/>
          <p:cNvSpPr/>
          <p:nvPr/>
        </p:nvSpPr>
        <p:spPr>
          <a:xfrm>
            <a:off x="3208753" y="2215257"/>
            <a:ext cx="677052" cy="677069"/>
          </a:xfrm>
          <a:prstGeom prst="ellipse">
            <a:avLst/>
          </a:prstGeom>
          <a:solidFill>
            <a:srgbClr val="00AEEF"/>
          </a:solidFill>
          <a:ln/>
        </p:spPr>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08753" y="2215257"/>
            <a:ext cx="490823" cy="490836"/>
          </a:xfrm>
          <a:prstGeom prst="rect">
            <a:avLst/>
          </a:prstGeom>
        </p:spPr>
      </p:pic>
      <p:sp>
        <p:nvSpPr>
          <p:cNvPr id="14" name="Text 9"/>
          <p:cNvSpPr/>
          <p:nvPr/>
        </p:nvSpPr>
        <p:spPr>
          <a:xfrm>
            <a:off x="1298966" y="2756574"/>
            <a:ext cx="2405597" cy="1484712"/>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حماية المتدربين والعاملين.</a:t>
            </a:r>
            <a:endParaRPr lang="ar-SA" sz="2800" dirty="0">
              <a:solidFill>
                <a:schemeClr val="bg1"/>
              </a:solidFill>
            </a:endParaRPr>
          </a:p>
        </p:txBody>
      </p:sp>
      <p:sp>
        <p:nvSpPr>
          <p:cNvPr id="15" name="Shape 10"/>
          <p:cNvSpPr/>
          <p:nvPr/>
        </p:nvSpPr>
        <p:spPr>
          <a:xfrm>
            <a:off x="6208656" y="4324251"/>
            <a:ext cx="5351130" cy="1750516"/>
          </a:xfrm>
          <a:prstGeom prst="roundRect">
            <a:avLst>
              <a:gd name="adj" fmla="val 19339"/>
            </a:avLst>
          </a:prstGeom>
          <a:solidFill>
            <a:srgbClr val="00AEEF"/>
          </a:solidFill>
          <a:ln w="12700">
            <a:solidFill>
              <a:srgbClr val="00AEEF"/>
            </a:solidFill>
            <a:prstDash val="solid"/>
          </a:ln>
        </p:spPr>
      </p:sp>
      <p:sp>
        <p:nvSpPr>
          <p:cNvPr id="16" name="Shape 11"/>
          <p:cNvSpPr/>
          <p:nvPr/>
        </p:nvSpPr>
        <p:spPr>
          <a:xfrm>
            <a:off x="10644417" y="4562574"/>
            <a:ext cx="677052" cy="677069"/>
          </a:xfrm>
          <a:prstGeom prst="ellipse">
            <a:avLst/>
          </a:prstGeom>
          <a:solidFill>
            <a:srgbClr val="00AEEF"/>
          </a:solidFill>
          <a:ln/>
        </p:spPr>
      </p:sp>
      <p:pic>
        <p:nvPicPr>
          <p:cNvPr id="1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44417" y="4562574"/>
            <a:ext cx="490823" cy="490836"/>
          </a:xfrm>
          <a:prstGeom prst="rect">
            <a:avLst/>
          </a:prstGeom>
        </p:spPr>
      </p:pic>
      <p:sp>
        <p:nvSpPr>
          <p:cNvPr id="18" name="Text 12"/>
          <p:cNvSpPr/>
          <p:nvPr/>
        </p:nvSpPr>
        <p:spPr>
          <a:xfrm>
            <a:off x="6446973" y="5204879"/>
            <a:ext cx="4874495" cy="7423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تنظيم بيئات العمل بصورة آمنة.</a:t>
            </a:r>
            <a:endParaRPr lang="ar-SA" sz="2800" dirty="0">
              <a:solidFill>
                <a:schemeClr val="bg1"/>
              </a:solidFill>
            </a:endParaRPr>
          </a:p>
        </p:txBody>
      </p:sp>
      <p:sp>
        <p:nvSpPr>
          <p:cNvPr id="19" name="Shape 13"/>
          <p:cNvSpPr/>
          <p:nvPr/>
        </p:nvSpPr>
        <p:spPr>
          <a:xfrm>
            <a:off x="631908" y="4324251"/>
            <a:ext cx="5351130" cy="1750516"/>
          </a:xfrm>
          <a:prstGeom prst="roundRect">
            <a:avLst>
              <a:gd name="adj" fmla="val 19339"/>
            </a:avLst>
          </a:prstGeom>
          <a:solidFill>
            <a:srgbClr val="00AEEF"/>
          </a:solidFill>
          <a:ln w="12700">
            <a:solidFill>
              <a:srgbClr val="00AEEF"/>
            </a:solidFill>
            <a:prstDash val="solid"/>
          </a:ln>
        </p:spPr>
      </p:sp>
      <p:sp>
        <p:nvSpPr>
          <p:cNvPr id="20" name="Shape 14"/>
          <p:cNvSpPr/>
          <p:nvPr/>
        </p:nvSpPr>
        <p:spPr>
          <a:xfrm>
            <a:off x="5067669" y="4562574"/>
            <a:ext cx="677052" cy="677069"/>
          </a:xfrm>
          <a:prstGeom prst="ellipse">
            <a:avLst/>
          </a:prstGeom>
          <a:solidFill>
            <a:srgbClr val="00AEEF"/>
          </a:solidFill>
          <a:ln/>
        </p:spPr>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67669" y="4562574"/>
            <a:ext cx="490823" cy="490836"/>
          </a:xfrm>
          <a:prstGeom prst="rect">
            <a:avLst/>
          </a:prstGeom>
        </p:spPr>
      </p:pic>
      <p:sp>
        <p:nvSpPr>
          <p:cNvPr id="22" name="Text 15"/>
          <p:cNvSpPr/>
          <p:nvPr/>
        </p:nvSpPr>
        <p:spPr>
          <a:xfrm>
            <a:off x="793631" y="5133578"/>
            <a:ext cx="4874495" cy="7423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دعم الامتثال لمتطلبات السلامة</a:t>
            </a:r>
            <a:endParaRPr lang="ar-JO" altLang="en-US" sz="2800" dirty="0">
              <a:solidFill>
                <a:schemeClr val="bg1"/>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 الدولية.</a:t>
            </a:r>
            <a:endParaRPr lang="ar-SA" sz="2800"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631908" y="654248"/>
            <a:ext cx="10927878" cy="584597"/>
          </a:xfrm>
          <a:prstGeom prst="rect">
            <a:avLst/>
          </a:prstGeom>
          <a:noFill/>
          <a:ln/>
        </p:spPr>
        <p:txBody>
          <a:bodyPr wrap="none" lIns="0" tIns="0" rIns="0" bIns="0" rtlCol="0" anchor="t"/>
          <a:lstStyle/>
          <a:p>
            <a:pPr marL="0" indent="0" algn="r" rtl="1">
              <a:lnSpc>
                <a:spcPct val="104000"/>
              </a:lnSpc>
              <a:buNone/>
            </a:pPr>
            <a:r>
              <a:rPr lang="ar-SA" altLang="en-US" sz="3650" dirty="0">
                <a:solidFill>
                  <a:srgbClr val="2E3C4E"/>
                </a:solidFill>
                <a:latin typeface="GE SS Two Light" pitchFamily="34" charset="0"/>
                <a:ea typeface="GE SS Two Light" pitchFamily="34" charset="-122"/>
                <a:cs typeface="GE SS Two Light" pitchFamily="34" charset="-120"/>
              </a:rPr>
              <a:t>تنظيم محطات العمل</a:t>
            </a:r>
            <a:endParaRPr lang="ar-SA" sz="3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518741"/>
            <a:ext cx="10927878" cy="1066304"/>
          </a:xfrm>
          <a:prstGeom prst="rect">
            <a:avLst/>
          </a:prstGeom>
        </p:spPr>
      </p:pic>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86704" y="1756370"/>
            <a:ext cx="428714" cy="428725"/>
          </a:xfrm>
          <a:prstGeom prst="rect">
            <a:avLst/>
          </a:prstGeom>
        </p:spPr>
      </p:pic>
      <p:sp>
        <p:nvSpPr>
          <p:cNvPr id="5" name="Text 1"/>
          <p:cNvSpPr/>
          <p:nvPr/>
        </p:nvSpPr>
        <p:spPr>
          <a:xfrm>
            <a:off x="828654" y="1646912"/>
            <a:ext cx="9861303" cy="292298"/>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توفير ممرات آمنة</a:t>
            </a:r>
            <a:endParaRPr lang="ar-SA" sz="2800" b="1" dirty="0"/>
          </a:p>
        </p:txBody>
      </p:sp>
      <p:sp>
        <p:nvSpPr>
          <p:cNvPr id="6" name="Text 2"/>
          <p:cNvSpPr/>
          <p:nvPr/>
        </p:nvSpPr>
        <p:spPr>
          <a:xfrm>
            <a:off x="828654" y="2046010"/>
            <a:ext cx="9861303" cy="254099"/>
          </a:xfrm>
          <a:prstGeom prst="rect">
            <a:avLst/>
          </a:prstGeom>
          <a:noFill/>
          <a:ln/>
        </p:spPr>
        <p:txBody>
          <a:bodyPr wrap="none" lIns="0" tIns="0" rIns="0" bIns="0" rtlCol="0" anchor="t"/>
          <a:lstStyle/>
          <a:p>
            <a:pPr marL="0" indent="0" algn="r" rtl="1">
              <a:lnSpc>
                <a:spcPct val="119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يجب أن تسمح الممرات بحركة المتدربين دون التعرض للخطر.</a:t>
            </a:r>
            <a:endParaRPr lang="ar-SA" sz="28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724944"/>
            <a:ext cx="10927878" cy="1066304"/>
          </a:xfrm>
          <a:prstGeom prst="rect">
            <a:avLst/>
          </a:prstGeom>
        </p:spPr>
      </p:pic>
      <p:pic>
        <p:nvPicPr>
          <p:cNvPr id="8"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86704" y="2962572"/>
            <a:ext cx="428714" cy="428725"/>
          </a:xfrm>
          <a:prstGeom prst="rect">
            <a:avLst/>
          </a:prstGeom>
        </p:spPr>
      </p:pic>
      <p:sp>
        <p:nvSpPr>
          <p:cNvPr id="9" name="Text 3"/>
          <p:cNvSpPr/>
          <p:nvPr/>
        </p:nvSpPr>
        <p:spPr>
          <a:xfrm>
            <a:off x="828654" y="2853115"/>
            <a:ext cx="9861303" cy="292298"/>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منع تداخل مناطق العمل</a:t>
            </a:r>
            <a:endParaRPr lang="ar-SA" sz="2800" b="1" dirty="0"/>
          </a:p>
        </p:txBody>
      </p:sp>
      <p:sp>
        <p:nvSpPr>
          <p:cNvPr id="10" name="Text 4"/>
          <p:cNvSpPr/>
          <p:nvPr/>
        </p:nvSpPr>
        <p:spPr>
          <a:xfrm>
            <a:off x="828654" y="3252212"/>
            <a:ext cx="9861303" cy="254099"/>
          </a:xfrm>
          <a:prstGeom prst="rect">
            <a:avLst/>
          </a:prstGeom>
          <a:noFill/>
          <a:ln/>
        </p:spPr>
        <p:txBody>
          <a:bodyPr wrap="none" lIns="0" tIns="0" rIns="0" bIns="0" rtlCol="0" anchor="t"/>
          <a:lstStyle/>
          <a:p>
            <a:pPr marL="0" indent="0" algn="r" rtl="1">
              <a:lnSpc>
                <a:spcPct val="119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عدم تقاطع مناطق اللحام مع مناطق الحركة.</a:t>
            </a:r>
            <a:endParaRPr lang="ar-SA" sz="2800"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931146"/>
            <a:ext cx="10927878" cy="1066304"/>
          </a:xfrm>
          <a:prstGeom prst="rect">
            <a:avLst/>
          </a:prstGeom>
        </p:spPr>
      </p:pic>
      <p:pic>
        <p:nvPicPr>
          <p:cNvPr id="12"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86704" y="4168776"/>
            <a:ext cx="428713" cy="428724"/>
          </a:xfrm>
          <a:prstGeom prst="rect">
            <a:avLst/>
          </a:prstGeom>
        </p:spPr>
      </p:pic>
      <p:sp>
        <p:nvSpPr>
          <p:cNvPr id="13" name="Text 5"/>
          <p:cNvSpPr/>
          <p:nvPr/>
        </p:nvSpPr>
        <p:spPr>
          <a:xfrm>
            <a:off x="828654" y="4059317"/>
            <a:ext cx="9861303" cy="292298"/>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سهولة الإشراف</a:t>
            </a:r>
            <a:endParaRPr lang="ar-SA" sz="2800" b="1" dirty="0"/>
          </a:p>
        </p:txBody>
      </p:sp>
      <p:sp>
        <p:nvSpPr>
          <p:cNvPr id="14" name="Text 6"/>
          <p:cNvSpPr/>
          <p:nvPr/>
        </p:nvSpPr>
        <p:spPr>
          <a:xfrm>
            <a:off x="828654" y="4458414"/>
            <a:ext cx="9861303" cy="254099"/>
          </a:xfrm>
          <a:prstGeom prst="rect">
            <a:avLst/>
          </a:prstGeom>
          <a:noFill/>
          <a:ln/>
        </p:spPr>
        <p:txBody>
          <a:bodyPr wrap="none" lIns="0" tIns="0" rIns="0" bIns="0" rtlCol="0" anchor="t"/>
          <a:lstStyle/>
          <a:p>
            <a:pPr marL="0" indent="0" algn="r" rtl="1">
              <a:lnSpc>
                <a:spcPct val="119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تمكين المدرب من رؤية جميع المتدربين.</a:t>
            </a:r>
            <a:endParaRPr lang="ar-SA" sz="2800" dirty="0"/>
          </a:p>
        </p:txBody>
      </p:sp>
      <p:pic>
        <p:nvPicPr>
          <p:cNvPr id="15"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5137348"/>
            <a:ext cx="10927878" cy="1066304"/>
          </a:xfrm>
          <a:prstGeom prst="rect">
            <a:avLst/>
          </a:prstGeom>
        </p:spPr>
      </p:pic>
      <p:pic>
        <p:nvPicPr>
          <p:cNvPr id="16" name="Image 7"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86704" y="5374978"/>
            <a:ext cx="428713" cy="428724"/>
          </a:xfrm>
          <a:prstGeom prst="rect">
            <a:avLst/>
          </a:prstGeom>
        </p:spPr>
      </p:pic>
      <p:sp>
        <p:nvSpPr>
          <p:cNvPr id="17" name="Text 7"/>
          <p:cNvSpPr/>
          <p:nvPr/>
        </p:nvSpPr>
        <p:spPr>
          <a:xfrm>
            <a:off x="828654" y="5265519"/>
            <a:ext cx="9861303" cy="292298"/>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الوصول السريع للطوارئ</a:t>
            </a:r>
            <a:endParaRPr lang="ar-SA" sz="2800" b="1" dirty="0"/>
          </a:p>
        </p:txBody>
      </p:sp>
      <p:sp>
        <p:nvSpPr>
          <p:cNvPr id="18" name="Text 8"/>
          <p:cNvSpPr/>
          <p:nvPr/>
        </p:nvSpPr>
        <p:spPr>
          <a:xfrm>
            <a:off x="828654" y="5664617"/>
            <a:ext cx="9861303" cy="254099"/>
          </a:xfrm>
          <a:prstGeom prst="rect">
            <a:avLst/>
          </a:prstGeom>
          <a:noFill/>
          <a:ln/>
        </p:spPr>
        <p:txBody>
          <a:bodyPr wrap="none" lIns="0" tIns="0" rIns="0" bIns="0" rtlCol="0" anchor="t"/>
          <a:lstStyle/>
          <a:p>
            <a:pPr marL="0" indent="0" algn="r" rtl="1">
              <a:lnSpc>
                <a:spcPct val="119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إبقاء مخارج الطوارئ ومعدات الإطفاء واضحة وغير محجوبة.</a:t>
            </a:r>
            <a:endParaRPr lang="ar-SA" sz="2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564382"/>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تخطيط القاعات والمشاغل التدريبية</a:t>
            </a:r>
            <a:endParaRPr lang="ar-SA" sz="4650" dirty="0"/>
          </a:p>
        </p:txBody>
      </p:sp>
      <p:sp>
        <p:nvSpPr>
          <p:cNvPr id="5" name="Text 1"/>
          <p:cNvSpPr/>
          <p:nvPr/>
        </p:nvSpPr>
        <p:spPr>
          <a:xfrm>
            <a:off x="5203794" y="3139281"/>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تخطيط القاعات والمشاغل التدريبية</a:t>
            </a:r>
            <a:endParaRPr lang="ar-SA" sz="2300" dirty="0"/>
          </a:p>
        </p:txBody>
      </p:sp>
      <p:sp>
        <p:nvSpPr>
          <p:cNvPr id="6" name="Text 2"/>
          <p:cNvSpPr/>
          <p:nvPr/>
        </p:nvSpPr>
        <p:spPr>
          <a:xfrm>
            <a:off x="5203794" y="3848993"/>
            <a:ext cx="6355993" cy="1444625"/>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يتوقف شكل وحجم الغرف الصفية والمختبرات والمشاغل بصورة أساسية على خطة التدريب وعلى المهارات التي سيتم التدريب عليها. يُستخدم أنواع مختلفة من المباني في مراكز التدريب المهني كالمختبرات أو قاعات التدريب النظري أو مختبرات الحاسوب والمشاغل التدريبية للتخصصات المختلفة.</a:t>
            </a:r>
            <a:endParaRPr lang="ar-SA" sz="2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631908" y="116909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المساحات المخصصة للمتدرب</a:t>
            </a:r>
            <a:endParaRPr lang="ar-SA" sz="4650" dirty="0"/>
          </a:p>
        </p:txBody>
      </p:sp>
      <p:sp>
        <p:nvSpPr>
          <p:cNvPr id="3" name="Text 1"/>
          <p:cNvSpPr/>
          <p:nvPr/>
        </p:nvSpPr>
        <p:spPr>
          <a:xfrm>
            <a:off x="631908" y="1988821"/>
            <a:ext cx="11026692" cy="730528"/>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في الواقع لا يوجد رقم عالمي موحد لمساحة المتدرب أو المسافة بين الآلات لجميع التخصصات، لأن ذلك يعتمد على عدة عوامل. لذلك تعتمد معظم الجهات الدولية على نطاقات معيارية (Recommended Standards) بدلاً من رقم واحد ثابت.</a:t>
            </a:r>
            <a:endParaRPr lang="ar-SA" sz="2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74501" y="3107730"/>
            <a:ext cx="504583" cy="504594"/>
          </a:xfrm>
          <a:prstGeom prst="rect">
            <a:avLst/>
          </a:prstGeom>
        </p:spPr>
      </p:pic>
      <p:sp>
        <p:nvSpPr>
          <p:cNvPr id="5" name="Shape 2"/>
          <p:cNvSpPr/>
          <p:nvPr/>
        </p:nvSpPr>
        <p:spPr>
          <a:xfrm>
            <a:off x="8067572" y="3697089"/>
            <a:ext cx="3492214" cy="25400"/>
          </a:xfrm>
          <a:prstGeom prst="rect">
            <a:avLst/>
          </a:prstGeom>
          <a:solidFill>
            <a:srgbClr val="00AEEF"/>
          </a:solidFill>
          <a:ln/>
        </p:spPr>
      </p:sp>
      <p:sp>
        <p:nvSpPr>
          <p:cNvPr id="6" name="Text 3"/>
          <p:cNvSpPr/>
          <p:nvPr/>
        </p:nvSpPr>
        <p:spPr>
          <a:xfrm>
            <a:off x="8067572" y="3860701"/>
            <a:ext cx="3492214"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نوع التخصص المهني</a:t>
            </a:r>
            <a:endParaRPr lang="ar-SA" sz="24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43709" y="3120533"/>
            <a:ext cx="504582" cy="504593"/>
          </a:xfrm>
          <a:prstGeom prst="rect">
            <a:avLst/>
          </a:prstGeom>
        </p:spPr>
      </p:pic>
      <p:sp>
        <p:nvSpPr>
          <p:cNvPr id="8" name="Shape 4"/>
          <p:cNvSpPr/>
          <p:nvPr/>
        </p:nvSpPr>
        <p:spPr>
          <a:xfrm>
            <a:off x="4349740" y="3697089"/>
            <a:ext cx="3492214" cy="25400"/>
          </a:xfrm>
          <a:prstGeom prst="rect">
            <a:avLst/>
          </a:prstGeom>
          <a:solidFill>
            <a:srgbClr val="00AEEF"/>
          </a:solidFill>
          <a:ln/>
        </p:spPr>
      </p:sp>
      <p:sp>
        <p:nvSpPr>
          <p:cNvPr id="9" name="Text 5"/>
          <p:cNvSpPr/>
          <p:nvPr/>
        </p:nvSpPr>
        <p:spPr>
          <a:xfrm>
            <a:off x="4349740" y="3860701"/>
            <a:ext cx="3492214"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حجم المعدات</a:t>
            </a:r>
            <a:endParaRPr lang="ar-SA" sz="24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142068" y="3120533"/>
            <a:ext cx="504581" cy="504592"/>
          </a:xfrm>
          <a:prstGeom prst="rect">
            <a:avLst/>
          </a:prstGeom>
        </p:spPr>
      </p:pic>
      <p:sp>
        <p:nvSpPr>
          <p:cNvPr id="11" name="Shape 6"/>
          <p:cNvSpPr/>
          <p:nvPr/>
        </p:nvSpPr>
        <p:spPr>
          <a:xfrm>
            <a:off x="631908" y="3697089"/>
            <a:ext cx="3492214" cy="25400"/>
          </a:xfrm>
          <a:prstGeom prst="rect">
            <a:avLst/>
          </a:prstGeom>
          <a:solidFill>
            <a:srgbClr val="00AEEF"/>
          </a:solidFill>
          <a:ln/>
        </p:spPr>
      </p:sp>
      <p:sp>
        <p:nvSpPr>
          <p:cNvPr id="12" name="Text 7"/>
          <p:cNvSpPr/>
          <p:nvPr/>
        </p:nvSpPr>
        <p:spPr>
          <a:xfrm>
            <a:off x="631908" y="3860701"/>
            <a:ext cx="3492214"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طبيعة المهارات العملية</a:t>
            </a:r>
            <a:endParaRPr lang="ar-SA" sz="24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68873" y="4444519"/>
            <a:ext cx="436041" cy="436051"/>
          </a:xfrm>
          <a:prstGeom prst="rect">
            <a:avLst/>
          </a:prstGeom>
        </p:spPr>
      </p:pic>
      <p:sp>
        <p:nvSpPr>
          <p:cNvPr id="14" name="Shape 8"/>
          <p:cNvSpPr/>
          <p:nvPr/>
        </p:nvSpPr>
        <p:spPr>
          <a:xfrm>
            <a:off x="6208656" y="4984849"/>
            <a:ext cx="5351130" cy="25400"/>
          </a:xfrm>
          <a:prstGeom prst="rect">
            <a:avLst/>
          </a:prstGeom>
          <a:solidFill>
            <a:srgbClr val="00AEEF"/>
          </a:solidFill>
          <a:ln/>
        </p:spPr>
      </p:sp>
      <p:sp>
        <p:nvSpPr>
          <p:cNvPr id="15" name="Text 9"/>
          <p:cNvSpPr/>
          <p:nvPr/>
        </p:nvSpPr>
        <p:spPr>
          <a:xfrm>
            <a:off x="6208656" y="5148461"/>
            <a:ext cx="5351130"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مستوى الخطورة</a:t>
            </a:r>
            <a:endParaRPr lang="ar-SA" sz="24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87088" y="4444519"/>
            <a:ext cx="436041" cy="436051"/>
          </a:xfrm>
          <a:prstGeom prst="rect">
            <a:avLst/>
          </a:prstGeom>
        </p:spPr>
      </p:pic>
      <p:sp>
        <p:nvSpPr>
          <p:cNvPr id="17" name="Shape 10"/>
          <p:cNvSpPr/>
          <p:nvPr/>
        </p:nvSpPr>
        <p:spPr>
          <a:xfrm>
            <a:off x="631908" y="4984849"/>
            <a:ext cx="5351130" cy="25400"/>
          </a:xfrm>
          <a:prstGeom prst="rect">
            <a:avLst/>
          </a:prstGeom>
          <a:solidFill>
            <a:srgbClr val="00AEEF"/>
          </a:solidFill>
          <a:ln/>
        </p:spPr>
      </p:sp>
      <p:sp>
        <p:nvSpPr>
          <p:cNvPr id="18" name="Text 11"/>
          <p:cNvSpPr/>
          <p:nvPr/>
        </p:nvSpPr>
        <p:spPr>
          <a:xfrm>
            <a:off x="631908" y="5148461"/>
            <a:ext cx="5351130"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متطلبات السلامة والصحة المهنية</a:t>
            </a:r>
            <a:endParaRPr lang="ar-SA"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631908" y="664567"/>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أولاً: المساحة الموصى بها لكل</a:t>
            </a:r>
            <a:endParaRPr lang="ar-SA" sz="3950" dirty="0"/>
          </a:p>
        </p:txBody>
      </p:sp>
      <p:sp>
        <p:nvSpPr>
          <p:cNvPr id="3" name="Text 1"/>
          <p:cNvSpPr/>
          <p:nvPr/>
        </p:nvSpPr>
        <p:spPr>
          <a:xfrm>
            <a:off x="631908" y="136078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 متدرب في الورش التدريبية</a:t>
            </a:r>
            <a:endParaRPr lang="ar-SA" sz="3950" dirty="0"/>
          </a:p>
        </p:txBody>
      </p:sp>
      <p:sp>
        <p:nvSpPr>
          <p:cNvPr id="4" name="Text 2"/>
          <p:cNvSpPr/>
          <p:nvPr/>
        </p:nvSpPr>
        <p:spPr>
          <a:xfrm>
            <a:off x="5336433" y="2478918"/>
            <a:ext cx="6255586" cy="91233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مفهوم المساحة التدريبية</a:t>
            </a:r>
            <a:endParaRPr lang="ar-SA" sz="2400" dirty="0"/>
          </a:p>
        </p:txBody>
      </p:sp>
      <p:sp>
        <p:nvSpPr>
          <p:cNvPr id="5" name="Text 3"/>
          <p:cNvSpPr/>
          <p:nvPr/>
        </p:nvSpPr>
        <p:spPr>
          <a:xfrm>
            <a:off x="5336433" y="3567053"/>
            <a:ext cx="6255586" cy="1641052"/>
          </a:xfrm>
          <a:prstGeom prst="rect">
            <a:avLst/>
          </a:prstGeom>
          <a:noFill/>
          <a:ln/>
        </p:spPr>
        <p:txBody>
          <a:bodyPr wrap="square" lIns="0" tIns="0" rIns="0" bIns="0" rtlCol="0" anchor="t">
            <a:noAutofit/>
          </a:bodyPr>
          <a:lstStyle/>
          <a:p>
            <a:pPr marL="0" indent="0" algn="justLow" rtl="1">
              <a:lnSpc>
                <a:spcPct val="12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المساحة التدريبية للمتدرب هي المساحة الصافية اللازمة للمتدرب لأداء المهام العملية بأمان وكفاءة، وتشمل مساحة الحركة والعمل واستخدام الأدوات، ولا تشمل الممرات الرئيسية أو المخازن أو المكاتب</a:t>
            </a:r>
            <a:endParaRPr lang="ar-SA" sz="2400" dirty="0"/>
          </a:p>
        </p:txBody>
      </p:sp>
      <p:pic>
        <p:nvPicPr>
          <p:cNvPr id="6" name="Image 0" descr="preencoded.png"/>
          <p:cNvPicPr>
            <a:picLocks noChangeAspect="1"/>
          </p:cNvPicPr>
          <p:nvPr/>
        </p:nvPicPr>
        <p:blipFill>
          <a:blip r:embed="rId3"/>
          <a:stretch>
            <a:fillRect/>
          </a:stretch>
        </p:blipFill>
        <p:spPr>
          <a:xfrm>
            <a:off x="0" y="0"/>
            <a:ext cx="4757530" cy="6858000"/>
          </a:xfrm>
          <a:prstGeom prst="rect">
            <a:avLst/>
          </a:prstGeom>
        </p:spPr>
      </p:pic>
      <p:sp>
        <p:nvSpPr>
          <p:cNvPr id="7" name="Text 4"/>
          <p:cNvSpPr/>
          <p:nvPr/>
        </p:nvSpPr>
        <p:spPr>
          <a:xfrm>
            <a:off x="22324" y="5909667"/>
            <a:ext cx="11537463" cy="283766"/>
          </a:xfrm>
          <a:prstGeom prst="rect">
            <a:avLst/>
          </a:prstGeom>
          <a:noFill/>
          <a:ln/>
        </p:spPr>
        <p:txBody>
          <a:bodyPr wrap="none" lIns="0" tIns="0" rIns="0" bIns="0" rtlCol="0" anchor="t"/>
          <a:lstStyle/>
          <a:p>
            <a:pPr marL="0" indent="0" algn="r" rtl="1">
              <a:lnSpc>
                <a:spcPct val="123000"/>
              </a:lnSpc>
              <a:buNone/>
            </a:pPr>
            <a:r>
              <a:rPr lang="en-US" sz="1500" dirty="0">
                <a:solidFill>
                  <a:srgbClr val="384653"/>
                </a:solidFill>
                <a:latin typeface="WinSoft Pro Medium" pitchFamily="34" charset="0"/>
                <a:ea typeface="WinSoft Pro Medium" pitchFamily="34" charset="-122"/>
                <a:cs typeface="WinSoft Pro Medium" pitchFamily="34" charset="-120"/>
              </a:rPr>
              <a:t>.</a:t>
            </a:r>
            <a:endParaRPr lang="en-US" sz="15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631908" y="487204"/>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المعايير الاسترشادية للمساحة لكل متدرب</a:t>
            </a:r>
            <a:endParaRPr lang="ar-SA" sz="3500" dirty="0"/>
          </a:p>
        </p:txBody>
      </p:sp>
      <p:graphicFrame>
        <p:nvGraphicFramePr>
          <p:cNvPr id="3" name="Table 2"/>
          <p:cNvGraphicFramePr>
            <a:graphicFrameLocks noGrp="1"/>
          </p:cNvGraphicFramePr>
          <p:nvPr>
            <p:extLst>
              <p:ext uri="{D42A27DB-BD31-4B8C-83A1-F6EECF244321}">
                <p14:modId xmlns:p14="http://schemas.microsoft.com/office/powerpoint/2010/main" val="3055123136"/>
              </p:ext>
            </p:extLst>
          </p:nvPr>
        </p:nvGraphicFramePr>
        <p:xfrm>
          <a:off x="3564267" y="1245850"/>
          <a:ext cx="5725767" cy="4903470"/>
        </p:xfrm>
        <a:graphic>
          <a:graphicData uri="http://schemas.openxmlformats.org/drawingml/2006/table">
            <a:tbl>
              <a:tblPr rtl="1" firstRow="1" firstCol="1" bandRow="1">
                <a:tableStyleId>{5C22544A-7EE6-4342-B048-85BDC9FD1C3A}</a:tableStyleId>
              </a:tblPr>
              <a:tblGrid>
                <a:gridCol w="2453743">
                  <a:extLst>
                    <a:ext uri="{9D8B030D-6E8A-4147-A177-3AD203B41FA5}">
                      <a16:colId xmlns:a16="http://schemas.microsoft.com/office/drawing/2014/main" val="2954978412"/>
                    </a:ext>
                  </a:extLst>
                </a:gridCol>
                <a:gridCol w="3272024">
                  <a:extLst>
                    <a:ext uri="{9D8B030D-6E8A-4147-A177-3AD203B41FA5}">
                      <a16:colId xmlns:a16="http://schemas.microsoft.com/office/drawing/2014/main" val="2724160262"/>
                    </a:ext>
                  </a:extLst>
                </a:gridCol>
              </a:tblGrid>
              <a:tr h="0">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التخصص</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المساحة الموصى بها لكل متدرب</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58833757"/>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مختبر حاسوب</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3 – 4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7837251"/>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إلكترونيات</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4 – 5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2214873"/>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كهرباء صناعية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5 – 6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2779759"/>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تمديدات كهربائية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6 – 8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5414958"/>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نجارة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8 – 10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350724"/>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تشغيل معادن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8 – 12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7690271"/>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ميكانيك مركبات</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10 – 15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4692579"/>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لحام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8 – 12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9928694"/>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تبريد وتكييف</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8 – 12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8661773"/>
                  </a:ext>
                </a:extLst>
              </a:tr>
              <a:tr h="0">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سباكة وتمديدات صحية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000" kern="1200" dirty="0">
                          <a:solidFill>
                            <a:srgbClr val="384653"/>
                          </a:solidFill>
                          <a:latin typeface="WinSoft Pro Medium" pitchFamily="34" charset="0"/>
                          <a:ea typeface="WinSoft Pro Medium" pitchFamily="34" charset="-122"/>
                          <a:cs typeface="WinSoft Pro Medium" pitchFamily="34" charset="-120"/>
                        </a:rPr>
                        <a:t>6 – 8 </a:t>
                      </a:r>
                      <a:r>
                        <a:rPr lang="ar-SA" sz="2000" kern="1200" dirty="0">
                          <a:solidFill>
                            <a:srgbClr val="384653"/>
                          </a:solidFill>
                          <a:latin typeface="WinSoft Pro Medium" pitchFamily="34" charset="0"/>
                          <a:ea typeface="WinSoft Pro Medium" pitchFamily="34" charset="-122"/>
                          <a:cs typeface="WinSoft Pro Medium" pitchFamily="34" charset="-120"/>
                        </a:rPr>
                        <a:t>م²</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8381420"/>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631908" y="686594"/>
            <a:ext cx="10927878"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كيفية حساب الطاقة الاستيعابية</a:t>
            </a:r>
            <a:endParaRPr lang="ar-SA" sz="4650" dirty="0"/>
          </a:p>
        </p:txBody>
      </p:sp>
      <p:sp>
        <p:nvSpPr>
          <p:cNvPr id="3" name="Shape 1"/>
          <p:cNvSpPr/>
          <p:nvPr/>
        </p:nvSpPr>
        <p:spPr>
          <a:xfrm>
            <a:off x="469392" y="1767483"/>
            <a:ext cx="5513646" cy="4403923"/>
          </a:xfrm>
          <a:prstGeom prst="roundRect">
            <a:avLst>
              <a:gd name="adj" fmla="val 12299"/>
            </a:avLst>
          </a:prstGeom>
          <a:solidFill>
            <a:srgbClr val="75BAE6"/>
          </a:solidFill>
          <a:ln/>
        </p:spPr>
      </p:sp>
      <p:sp>
        <p:nvSpPr>
          <p:cNvPr id="4" name="Text 2"/>
          <p:cNvSpPr/>
          <p:nvPr/>
        </p:nvSpPr>
        <p:spPr>
          <a:xfrm>
            <a:off x="695010" y="1993106"/>
            <a:ext cx="5062411"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مثال تطبيقي: ورشة كهرباء</a:t>
            </a:r>
            <a:endParaRPr lang="ar-SA" sz="2800" dirty="0"/>
          </a:p>
        </p:txBody>
      </p:sp>
      <p:sp>
        <p:nvSpPr>
          <p:cNvPr id="5" name="Text 3"/>
          <p:cNvSpPr/>
          <p:nvPr/>
        </p:nvSpPr>
        <p:spPr>
          <a:xfrm>
            <a:off x="695010" y="2589907"/>
            <a:ext cx="5062411" cy="801291"/>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rgbClr val="000000"/>
                </a:solidFill>
                <a:latin typeface="WinSoft Pro Medium" pitchFamily="34" charset="0"/>
                <a:ea typeface="WinSoft Pro Medium" pitchFamily="34" charset="-122"/>
                <a:cs typeface="WinSoft Pro Medium" pitchFamily="34" charset="-120"/>
              </a:rPr>
              <a:t>المساحة الصافية = 96 م²</a:t>
            </a:r>
            <a:endParaRPr lang="ar-SA" sz="2000" dirty="0"/>
          </a:p>
          <a:p>
            <a:pPr marL="355600" indent="-355600" algn="r" rtl="1">
              <a:lnSpc>
                <a:spcPct val="133000"/>
              </a:lnSpc>
              <a:buSzPct val="100000"/>
              <a:buChar char="•"/>
            </a:pPr>
            <a:r>
              <a:rPr lang="ar-SA" altLang="en-US" sz="2000" dirty="0">
                <a:solidFill>
                  <a:srgbClr val="000000"/>
                </a:solidFill>
                <a:latin typeface="WinSoft Pro Medium" pitchFamily="34" charset="0"/>
                <a:ea typeface="WinSoft Pro Medium" pitchFamily="34" charset="-122"/>
                <a:cs typeface="WinSoft Pro Medium" pitchFamily="34" charset="-120"/>
              </a:rPr>
              <a:t>المساحة المطلوبة لكل متدرب = 6 م²</a:t>
            </a:r>
            <a:endParaRPr lang="ar-SA" sz="2000" dirty="0"/>
          </a:p>
        </p:txBody>
      </p:sp>
      <p:sp>
        <p:nvSpPr>
          <p:cNvPr id="6" name="Text 4"/>
          <p:cNvSpPr/>
          <p:nvPr/>
        </p:nvSpPr>
        <p:spPr>
          <a:xfrm>
            <a:off x="390218" y="3848199"/>
            <a:ext cx="5333470" cy="361156"/>
          </a:xfrm>
          <a:prstGeom prst="rect">
            <a:avLst/>
          </a:prstGeom>
          <a:noFill/>
          <a:ln/>
        </p:spPr>
        <p:txBody>
          <a:bodyPr wrap="none" lIns="0" tIns="0" rIns="0" bIns="0" rtlCol="0" anchor="t"/>
          <a:lstStyle/>
          <a:p>
            <a:pPr marL="0" indent="0" algn="ct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96 ÷ 6 = 16 متدرباً</a:t>
            </a:r>
            <a:endParaRPr lang="ar-SA" sz="2000" dirty="0"/>
          </a:p>
        </p:txBody>
      </p:sp>
      <p:sp>
        <p:nvSpPr>
          <p:cNvPr id="7" name="Shape 5"/>
          <p:cNvSpPr/>
          <p:nvPr/>
        </p:nvSpPr>
        <p:spPr>
          <a:xfrm>
            <a:off x="5732021" y="3645098"/>
            <a:ext cx="25399" cy="767358"/>
          </a:xfrm>
          <a:prstGeom prst="roundRect">
            <a:avLst>
              <a:gd name="adj" fmla="val 50001"/>
            </a:avLst>
          </a:prstGeom>
          <a:solidFill>
            <a:srgbClr val="75BAE6"/>
          </a:solidFill>
          <a:ln/>
        </p:spPr>
      </p:sp>
      <p:sp>
        <p:nvSpPr>
          <p:cNvPr id="8" name="Shape 6"/>
          <p:cNvSpPr/>
          <p:nvPr/>
        </p:nvSpPr>
        <p:spPr>
          <a:xfrm>
            <a:off x="4373850" y="4666357"/>
            <a:ext cx="1383571" cy="342999"/>
          </a:xfrm>
          <a:prstGeom prst="roundRect">
            <a:avLst>
              <a:gd name="adj" fmla="val 49999"/>
            </a:avLst>
          </a:prstGeom>
          <a:solidFill>
            <a:srgbClr val="D4E9F7"/>
          </a:solidFill>
          <a:ln/>
        </p:spPr>
      </p:sp>
      <p:sp>
        <p:nvSpPr>
          <p:cNvPr id="9" name="Text 7"/>
          <p:cNvSpPr/>
          <p:nvPr/>
        </p:nvSpPr>
        <p:spPr>
          <a:xfrm>
            <a:off x="3899596" y="4734024"/>
            <a:ext cx="1722494"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000000"/>
                </a:solidFill>
                <a:latin typeface="WinSoft Pro Medium" pitchFamily="34" charset="0"/>
                <a:ea typeface="WinSoft Pro Medium" pitchFamily="34" charset="-122"/>
                <a:cs typeface="WinSoft Pro Medium" pitchFamily="34" charset="-120"/>
              </a:rPr>
              <a:t>السعة الاستيعابية</a:t>
            </a:r>
            <a:endParaRPr lang="ar-SA" sz="1400" dirty="0"/>
          </a:p>
        </p:txBody>
      </p:sp>
      <p:sp>
        <p:nvSpPr>
          <p:cNvPr id="10" name="Text 8"/>
          <p:cNvSpPr/>
          <p:nvPr/>
        </p:nvSpPr>
        <p:spPr>
          <a:xfrm>
            <a:off x="6377522" y="1993106"/>
            <a:ext cx="5188614"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المعادلة الأساسية</a:t>
            </a:r>
            <a:endParaRPr lang="ar-SA" sz="2800" dirty="0"/>
          </a:p>
        </p:txBody>
      </p:sp>
      <p:pic>
        <p:nvPicPr>
          <p:cNvPr id="11"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01993" y="2618184"/>
            <a:ext cx="564144" cy="564158"/>
          </a:xfrm>
          <a:prstGeom prst="rect">
            <a:avLst/>
          </a:prstGeom>
        </p:spPr>
      </p:pic>
      <p:sp>
        <p:nvSpPr>
          <p:cNvPr id="12" name="Text 9"/>
          <p:cNvSpPr/>
          <p:nvPr/>
        </p:nvSpPr>
        <p:spPr>
          <a:xfrm>
            <a:off x="6377522" y="3464421"/>
            <a:ext cx="5188614" cy="37117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صيغة الحساب</a:t>
            </a:r>
            <a:endParaRPr lang="ar-SA" sz="2800" dirty="0"/>
          </a:p>
        </p:txBody>
      </p:sp>
      <p:sp>
        <p:nvSpPr>
          <p:cNvPr id="13" name="Text 10"/>
          <p:cNvSpPr/>
          <p:nvPr/>
        </p:nvSpPr>
        <p:spPr>
          <a:xfrm>
            <a:off x="6377522" y="4061222"/>
            <a:ext cx="5188614"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استخدم المعادلة التالية لتحديد عدد المتدربين في أي مساحة تدريبية</a:t>
            </a:r>
            <a:endParaRPr lang="ar-SA" sz="2000" dirty="0"/>
          </a:p>
        </p:txBody>
      </p:sp>
      <p:sp>
        <p:nvSpPr>
          <p:cNvPr id="14" name="Shape 11"/>
          <p:cNvSpPr/>
          <p:nvPr/>
        </p:nvSpPr>
        <p:spPr>
          <a:xfrm>
            <a:off x="6377522" y="4676279"/>
            <a:ext cx="5188614" cy="1241227"/>
          </a:xfrm>
          <a:prstGeom prst="roundRect">
            <a:avLst>
              <a:gd name="adj" fmla="val 27273"/>
            </a:avLst>
          </a:prstGeom>
          <a:solidFill>
            <a:srgbClr val="D4E9F7"/>
          </a:solidFill>
          <a:ln/>
        </p:spPr>
      </p:sp>
      <p:pic>
        <p:nvPicPr>
          <p:cNvPr id="15" name="Image 1" descr="preencoded.png"/>
          <p:cNvPicPr>
            <a:picLocks noChangeAspect="1"/>
          </p:cNvPicPr>
          <p:nvPr/>
        </p:nvPicPr>
        <p:blipFill>
          <a:blip r:embed="rId4"/>
          <a:stretch>
            <a:fillRect/>
          </a:stretch>
        </p:blipFill>
        <p:spPr>
          <a:xfrm>
            <a:off x="6603140" y="4976713"/>
            <a:ext cx="282072" cy="225623"/>
          </a:xfrm>
          <a:prstGeom prst="rect">
            <a:avLst/>
          </a:prstGeom>
        </p:spPr>
      </p:pic>
      <p:sp>
        <p:nvSpPr>
          <p:cNvPr id="16" name="Text 12"/>
          <p:cNvSpPr/>
          <p:nvPr/>
        </p:nvSpPr>
        <p:spPr>
          <a:xfrm>
            <a:off x="7110830" y="4935736"/>
            <a:ext cx="4229689" cy="722313"/>
          </a:xfrm>
          <a:prstGeom prst="rect">
            <a:avLst/>
          </a:prstGeom>
          <a:noFill/>
          <a:ln/>
        </p:spPr>
        <p:txBody>
          <a:bodyPr wrap="square" lIns="0" tIns="0" rIns="0" bIns="0" rtlCol="0" anchor="t">
            <a:normAutofit fontScale="92500" lnSpcReduction="10000"/>
          </a:bodyPr>
          <a:lstStyle/>
          <a:p>
            <a:pPr marL="0" indent="0" algn="ctr" rtl="1">
              <a:lnSpc>
                <a:spcPct val="133000"/>
              </a:lnSpc>
              <a:buNone/>
            </a:pPr>
            <a:r>
              <a:rPr lang="ar-SA" altLang="en-US" sz="2000" b="1" dirty="0">
                <a:solidFill>
                  <a:srgbClr val="000000"/>
                </a:solidFill>
                <a:latin typeface="WinSoft Pro Medium" pitchFamily="34" charset="0"/>
                <a:ea typeface="WinSoft Pro Medium" pitchFamily="34" charset="-122"/>
                <a:cs typeface="WinSoft Pro Medium" pitchFamily="34" charset="-120"/>
              </a:rPr>
              <a:t>عدد المتدربين = المساحة الصافية ÷ المساحة المطلوبة لكل متدرب</a:t>
            </a:r>
            <a:endParaRPr lang="ar-SA"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631908" y="661293"/>
            <a:ext cx="10927878" cy="742355"/>
          </a:xfrm>
          <a:prstGeom prst="rect">
            <a:avLst/>
          </a:prstGeom>
          <a:noFill/>
          <a:ln/>
        </p:spPr>
        <p:txBody>
          <a:bodyPr wrap="none" lIns="0" tIns="0" rIns="0" bIns="0" rtlCol="0" anchor="t"/>
          <a:lstStyle/>
          <a:p>
            <a:pPr marL="0" indent="0" algn="ct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ثانياً: المسافة بين الآلات والمعدات</a:t>
            </a:r>
            <a:endParaRPr lang="ar-SA" sz="4650" dirty="0"/>
          </a:p>
        </p:txBody>
      </p:sp>
      <p:sp>
        <p:nvSpPr>
          <p:cNvPr id="3" name="Text 1"/>
          <p:cNvSpPr/>
          <p:nvPr/>
        </p:nvSpPr>
        <p:spPr>
          <a:xfrm>
            <a:off x="327116" y="1691640"/>
            <a:ext cx="11537463" cy="410210"/>
          </a:xfrm>
          <a:prstGeom prst="rect">
            <a:avLst/>
          </a:prstGeom>
          <a:noFill/>
          <a:ln/>
        </p:spPr>
        <p:txBody>
          <a:bodyPr wrap="none" lIns="0" tIns="0" rIns="0" bIns="0" rtlCol="0" anchor="t"/>
          <a:lstStyle/>
          <a:p>
            <a:pPr marL="0" indent="0" algn="ctr" rtl="1">
              <a:lnSpc>
                <a:spcPct val="133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تساعد المسافات المناسبة بين الآلات على:</a:t>
            </a:r>
            <a:endParaRPr lang="ar-SA" sz="2800" dirty="0"/>
          </a:p>
        </p:txBody>
      </p:sp>
      <p:sp>
        <p:nvSpPr>
          <p:cNvPr id="4" name="Shape 2"/>
          <p:cNvSpPr/>
          <p:nvPr/>
        </p:nvSpPr>
        <p:spPr>
          <a:xfrm>
            <a:off x="8067572" y="2470051"/>
            <a:ext cx="3492214" cy="1750516"/>
          </a:xfrm>
          <a:prstGeom prst="roundRect">
            <a:avLst>
              <a:gd name="adj" fmla="val 19339"/>
            </a:avLst>
          </a:prstGeom>
          <a:solidFill>
            <a:srgbClr val="00AEEF"/>
          </a:solidFill>
          <a:ln w="12700">
            <a:solidFill>
              <a:srgbClr val="00AEEF"/>
            </a:solidFill>
            <a:prstDash val="solid"/>
          </a:ln>
        </p:spPr>
      </p:sp>
      <p:sp>
        <p:nvSpPr>
          <p:cNvPr id="5" name="Shape 3"/>
          <p:cNvSpPr/>
          <p:nvPr/>
        </p:nvSpPr>
        <p:spPr>
          <a:xfrm>
            <a:off x="10644417" y="2708374"/>
            <a:ext cx="677052" cy="677069"/>
          </a:xfrm>
          <a:prstGeom prst="ellipse">
            <a:avLst/>
          </a:prstGeom>
          <a:solidFill>
            <a:srgbClr val="00AEEF"/>
          </a:solidFill>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4417" y="2708374"/>
            <a:ext cx="490823" cy="490836"/>
          </a:xfrm>
          <a:prstGeom prst="rect">
            <a:avLst/>
          </a:prstGeom>
        </p:spPr>
      </p:pic>
      <p:sp>
        <p:nvSpPr>
          <p:cNvPr id="7" name="Text 4"/>
          <p:cNvSpPr/>
          <p:nvPr/>
        </p:nvSpPr>
        <p:spPr>
          <a:xfrm>
            <a:off x="8305890" y="3611066"/>
            <a:ext cx="3015579"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منع الاصطدام</a:t>
            </a:r>
            <a:endParaRPr lang="ar-SA" sz="2800" dirty="0">
              <a:solidFill>
                <a:schemeClr val="bg1"/>
              </a:solidFill>
            </a:endParaRPr>
          </a:p>
        </p:txBody>
      </p:sp>
      <p:sp>
        <p:nvSpPr>
          <p:cNvPr id="8" name="Shape 5"/>
          <p:cNvSpPr/>
          <p:nvPr/>
        </p:nvSpPr>
        <p:spPr>
          <a:xfrm>
            <a:off x="4349740" y="2470051"/>
            <a:ext cx="3492214" cy="1750516"/>
          </a:xfrm>
          <a:prstGeom prst="roundRect">
            <a:avLst>
              <a:gd name="adj" fmla="val 19339"/>
            </a:avLst>
          </a:prstGeom>
          <a:solidFill>
            <a:srgbClr val="00AEEF"/>
          </a:solidFill>
          <a:ln w="12700">
            <a:solidFill>
              <a:srgbClr val="00AEEF"/>
            </a:solidFill>
            <a:prstDash val="solid"/>
          </a:ln>
        </p:spPr>
      </p:sp>
      <p:sp>
        <p:nvSpPr>
          <p:cNvPr id="9" name="Shape 6"/>
          <p:cNvSpPr/>
          <p:nvPr/>
        </p:nvSpPr>
        <p:spPr>
          <a:xfrm>
            <a:off x="6926585" y="2708374"/>
            <a:ext cx="677052" cy="677069"/>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26585" y="2708374"/>
            <a:ext cx="490823" cy="490836"/>
          </a:xfrm>
          <a:prstGeom prst="rect">
            <a:avLst/>
          </a:prstGeom>
        </p:spPr>
      </p:pic>
      <p:sp>
        <p:nvSpPr>
          <p:cNvPr id="11" name="Text 7"/>
          <p:cNvSpPr/>
          <p:nvPr/>
        </p:nvSpPr>
        <p:spPr>
          <a:xfrm>
            <a:off x="4725218" y="3611066"/>
            <a:ext cx="3015579"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تسهيل حركة المتدربين</a:t>
            </a:r>
            <a:endParaRPr lang="ar-SA" sz="2800" dirty="0">
              <a:solidFill>
                <a:schemeClr val="bg1"/>
              </a:solidFill>
            </a:endParaRPr>
          </a:p>
        </p:txBody>
      </p:sp>
      <p:sp>
        <p:nvSpPr>
          <p:cNvPr id="12" name="Shape 8"/>
          <p:cNvSpPr/>
          <p:nvPr/>
        </p:nvSpPr>
        <p:spPr>
          <a:xfrm>
            <a:off x="631908" y="2470051"/>
            <a:ext cx="3492214" cy="1750516"/>
          </a:xfrm>
          <a:prstGeom prst="roundRect">
            <a:avLst>
              <a:gd name="adj" fmla="val 19339"/>
            </a:avLst>
          </a:prstGeom>
          <a:solidFill>
            <a:srgbClr val="00AEEF"/>
          </a:solidFill>
          <a:ln w="12700">
            <a:solidFill>
              <a:srgbClr val="00AEEF"/>
            </a:solidFill>
            <a:prstDash val="solid"/>
          </a:ln>
        </p:spPr>
      </p:sp>
      <p:sp>
        <p:nvSpPr>
          <p:cNvPr id="13" name="Shape 9"/>
          <p:cNvSpPr/>
          <p:nvPr/>
        </p:nvSpPr>
        <p:spPr>
          <a:xfrm>
            <a:off x="3208753" y="2708374"/>
            <a:ext cx="677052" cy="677069"/>
          </a:xfrm>
          <a:prstGeom prst="ellipse">
            <a:avLst/>
          </a:prstGeom>
          <a:solidFill>
            <a:srgbClr val="00AEEF"/>
          </a:solidFill>
          <a:ln/>
        </p:spPr>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08753" y="2708374"/>
            <a:ext cx="490823" cy="490836"/>
          </a:xfrm>
          <a:prstGeom prst="rect">
            <a:avLst/>
          </a:prstGeom>
        </p:spPr>
      </p:pic>
      <p:sp>
        <p:nvSpPr>
          <p:cNvPr id="15" name="Text 10"/>
          <p:cNvSpPr/>
          <p:nvPr/>
        </p:nvSpPr>
        <p:spPr>
          <a:xfrm>
            <a:off x="870226" y="3611066"/>
            <a:ext cx="3015579"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تسهيل الصيانة</a:t>
            </a:r>
            <a:endParaRPr lang="ar-SA" sz="2800" dirty="0">
              <a:solidFill>
                <a:schemeClr val="bg1"/>
              </a:solidFill>
            </a:endParaRPr>
          </a:p>
        </p:txBody>
      </p:sp>
      <p:sp>
        <p:nvSpPr>
          <p:cNvPr id="16" name="Shape 11"/>
          <p:cNvSpPr/>
          <p:nvPr/>
        </p:nvSpPr>
        <p:spPr>
          <a:xfrm>
            <a:off x="6208656" y="4446191"/>
            <a:ext cx="5351130" cy="1750516"/>
          </a:xfrm>
          <a:prstGeom prst="roundRect">
            <a:avLst>
              <a:gd name="adj" fmla="val 19339"/>
            </a:avLst>
          </a:prstGeom>
          <a:solidFill>
            <a:srgbClr val="00AEEF"/>
          </a:solidFill>
          <a:ln w="12700">
            <a:solidFill>
              <a:srgbClr val="00AEEF"/>
            </a:solidFill>
            <a:prstDash val="solid"/>
          </a:ln>
        </p:spPr>
      </p:sp>
      <p:sp>
        <p:nvSpPr>
          <p:cNvPr id="17" name="Shape 12"/>
          <p:cNvSpPr/>
          <p:nvPr/>
        </p:nvSpPr>
        <p:spPr>
          <a:xfrm>
            <a:off x="10644417" y="4684514"/>
            <a:ext cx="677052" cy="677069"/>
          </a:xfrm>
          <a:prstGeom prst="ellipse">
            <a:avLst/>
          </a:prstGeom>
          <a:solidFill>
            <a:srgbClr val="00AEEF"/>
          </a:solidFill>
          <a:ln/>
        </p:spPr>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644417" y="4684514"/>
            <a:ext cx="490823" cy="490836"/>
          </a:xfrm>
          <a:prstGeom prst="rect">
            <a:avLst/>
          </a:prstGeom>
        </p:spPr>
      </p:pic>
      <p:sp>
        <p:nvSpPr>
          <p:cNvPr id="19" name="Text 13"/>
          <p:cNvSpPr/>
          <p:nvPr/>
        </p:nvSpPr>
        <p:spPr>
          <a:xfrm>
            <a:off x="6446974" y="5587206"/>
            <a:ext cx="4874495"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تحسين الرؤية والإشراف</a:t>
            </a:r>
            <a:endParaRPr lang="ar-SA" sz="2800" dirty="0">
              <a:solidFill>
                <a:schemeClr val="bg1"/>
              </a:solidFill>
            </a:endParaRPr>
          </a:p>
        </p:txBody>
      </p:sp>
      <p:sp>
        <p:nvSpPr>
          <p:cNvPr id="20" name="Shape 14"/>
          <p:cNvSpPr/>
          <p:nvPr/>
        </p:nvSpPr>
        <p:spPr>
          <a:xfrm>
            <a:off x="631908" y="4446191"/>
            <a:ext cx="5351130" cy="1750516"/>
          </a:xfrm>
          <a:prstGeom prst="roundRect">
            <a:avLst>
              <a:gd name="adj" fmla="val 19339"/>
            </a:avLst>
          </a:prstGeom>
          <a:solidFill>
            <a:srgbClr val="00AEEF"/>
          </a:solidFill>
          <a:ln w="12700">
            <a:solidFill>
              <a:srgbClr val="00AEEF"/>
            </a:solidFill>
            <a:prstDash val="solid"/>
          </a:ln>
        </p:spPr>
      </p:sp>
      <p:sp>
        <p:nvSpPr>
          <p:cNvPr id="21" name="Shape 15"/>
          <p:cNvSpPr/>
          <p:nvPr/>
        </p:nvSpPr>
        <p:spPr>
          <a:xfrm>
            <a:off x="5067669" y="4684514"/>
            <a:ext cx="677052" cy="677069"/>
          </a:xfrm>
          <a:prstGeom prst="ellipse">
            <a:avLst/>
          </a:prstGeom>
          <a:solidFill>
            <a:srgbClr val="00AEEF"/>
          </a:solidFill>
          <a:ln/>
        </p:spPr>
      </p:sp>
      <p:pic>
        <p:nvPicPr>
          <p:cNvPr id="2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67669" y="4684514"/>
            <a:ext cx="490823" cy="490836"/>
          </a:xfrm>
          <a:prstGeom prst="rect">
            <a:avLst/>
          </a:prstGeom>
        </p:spPr>
      </p:pic>
      <p:sp>
        <p:nvSpPr>
          <p:cNvPr id="23" name="Text 16"/>
          <p:cNvSpPr/>
          <p:nvPr/>
        </p:nvSpPr>
        <p:spPr>
          <a:xfrm>
            <a:off x="870226" y="5587206"/>
            <a:ext cx="4874495"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تطبيق متطلبات السلامة</a:t>
            </a:r>
            <a:endParaRPr lang="ar-SA" sz="2800" dirty="0">
              <a:solidFill>
                <a:schemeClr val="bg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631908" y="664071"/>
            <a:ext cx="10927878" cy="668040"/>
          </a:xfrm>
          <a:prstGeom prst="rect">
            <a:avLst/>
          </a:prstGeom>
          <a:noFill/>
          <a:ln/>
        </p:spPr>
        <p:txBody>
          <a:bodyPr wrap="none" lIns="0" tIns="0" rIns="0" bIns="0" rtlCol="0" anchor="t"/>
          <a:lstStyle/>
          <a:p>
            <a:pPr marL="0" indent="0" algn="ct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المسافات الاسترشادية بين الآلات</a:t>
            </a:r>
            <a:endParaRPr lang="ar-SA" sz="42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8998" y="1697633"/>
            <a:ext cx="3520788" cy="2520255"/>
          </a:xfrm>
          <a:prstGeom prst="rect">
            <a:avLst/>
          </a:prstGeom>
        </p:spPr>
      </p:pic>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77604" y="1880394"/>
            <a:ext cx="243675" cy="243681"/>
          </a:xfrm>
          <a:prstGeom prst="rect">
            <a:avLst/>
          </a:prstGeom>
        </p:spPr>
      </p:pic>
      <p:sp>
        <p:nvSpPr>
          <p:cNvPr id="5" name="Text 1"/>
          <p:cNvSpPr/>
          <p:nvPr/>
        </p:nvSpPr>
        <p:spPr>
          <a:xfrm>
            <a:off x="8267493" y="2510036"/>
            <a:ext cx="3063798" cy="334070"/>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معدات التشغيل المعدني</a:t>
            </a:r>
            <a:endParaRPr lang="ar-SA" sz="2400" b="1" dirty="0"/>
          </a:p>
        </p:txBody>
      </p:sp>
      <p:sp>
        <p:nvSpPr>
          <p:cNvPr id="6" name="Text 2"/>
          <p:cNvSpPr/>
          <p:nvPr/>
        </p:nvSpPr>
        <p:spPr>
          <a:xfrm>
            <a:off x="8267493" y="2953742"/>
            <a:ext cx="3063798" cy="1219572"/>
          </a:xfrm>
          <a:prstGeom prst="rect">
            <a:avLst/>
          </a:prstGeom>
          <a:noFill/>
          <a:ln/>
        </p:spPr>
        <p:txBody>
          <a:bodyPr wrap="square" lIns="0" tIns="0" rIns="0" bIns="0" rtlCol="0" anchor="t"/>
          <a:lstStyle/>
          <a:p>
            <a:pPr marL="0" indent="0" algn="ctr" rtl="1">
              <a:lnSpc>
                <a:spcPct val="127000"/>
              </a:lnSpc>
              <a:spcAft>
                <a:spcPts val="85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مثل: المخارط، الفرزات، المثاقب</a:t>
            </a:r>
            <a:endParaRPr lang="ar-SA" sz="2000" dirty="0"/>
          </a:p>
          <a:p>
            <a:pPr marL="0" indent="0" algn="ctr" rtl="1">
              <a:lnSpc>
                <a:spcPct val="127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المسافة بين الآلات: 0.8 – 1.2 متر كحد أدنى</a:t>
            </a:r>
            <a:endParaRPr lang="ar-SA" sz="20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5453" y="1697633"/>
            <a:ext cx="3520788" cy="2520255"/>
          </a:xfrm>
          <a:prstGeom prst="rect">
            <a:avLst/>
          </a:prstGeom>
        </p:spPr>
      </p:pic>
      <p:pic>
        <p:nvPicPr>
          <p:cNvPr id="8"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74060" y="1880394"/>
            <a:ext cx="243675" cy="243681"/>
          </a:xfrm>
          <a:prstGeom prst="rect">
            <a:avLst/>
          </a:prstGeom>
        </p:spPr>
      </p:pic>
      <p:sp>
        <p:nvSpPr>
          <p:cNvPr id="9" name="Text 3"/>
          <p:cNvSpPr/>
          <p:nvPr/>
        </p:nvSpPr>
        <p:spPr>
          <a:xfrm>
            <a:off x="4563948" y="2510036"/>
            <a:ext cx="3063798" cy="334070"/>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الآلات الكبيرة</a:t>
            </a:r>
            <a:endParaRPr lang="ar-SA" sz="2400" b="1" dirty="0"/>
          </a:p>
        </p:txBody>
      </p:sp>
      <p:sp>
        <p:nvSpPr>
          <p:cNvPr id="10" name="Text 4"/>
          <p:cNvSpPr/>
          <p:nvPr/>
        </p:nvSpPr>
        <p:spPr>
          <a:xfrm>
            <a:off x="4563948" y="2953742"/>
            <a:ext cx="3063798" cy="1737393"/>
          </a:xfrm>
          <a:prstGeom prst="rect">
            <a:avLst/>
          </a:prstGeom>
          <a:noFill/>
          <a:ln/>
        </p:spPr>
        <p:txBody>
          <a:bodyPr wrap="square" lIns="0" tIns="0" rIns="0" bIns="0" rtlCol="0" anchor="t">
            <a:normAutofit/>
          </a:bodyPr>
          <a:lstStyle/>
          <a:p>
            <a:pPr marL="0" indent="0" algn="ctr" rtl="1">
              <a:lnSpc>
                <a:spcPct val="127000"/>
              </a:lnSpc>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مثل: ماكينات القص، مكابس المعادن، ماكينات CNC</a:t>
            </a:r>
            <a:endParaRPr lang="ar-SA" dirty="0"/>
          </a:p>
          <a:p>
            <a:pPr marL="0" indent="0" algn="ctr" rtl="1">
              <a:lnSpc>
                <a:spcPct val="127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المسافة بين الآلات: 1.5 – 2 متر</a:t>
            </a:r>
            <a:endParaRPr lang="ar-SA"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697633"/>
            <a:ext cx="3520788" cy="2520255"/>
          </a:xfrm>
          <a:prstGeom prst="rect">
            <a:avLst/>
          </a:prstGeom>
        </p:spPr>
      </p:pic>
      <p:pic>
        <p:nvPicPr>
          <p:cNvPr id="12"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70515" y="1880394"/>
            <a:ext cx="243675" cy="243681"/>
          </a:xfrm>
          <a:prstGeom prst="rect">
            <a:avLst/>
          </a:prstGeom>
        </p:spPr>
      </p:pic>
      <p:sp>
        <p:nvSpPr>
          <p:cNvPr id="13" name="Text 5"/>
          <p:cNvSpPr/>
          <p:nvPr/>
        </p:nvSpPr>
        <p:spPr>
          <a:xfrm>
            <a:off x="860403" y="2510036"/>
            <a:ext cx="3063798" cy="334070"/>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ورش اللحام</a:t>
            </a:r>
            <a:endParaRPr lang="ar-SA" sz="2400" b="1" dirty="0"/>
          </a:p>
        </p:txBody>
      </p:sp>
      <p:sp>
        <p:nvSpPr>
          <p:cNvPr id="14" name="Text 6"/>
          <p:cNvSpPr/>
          <p:nvPr/>
        </p:nvSpPr>
        <p:spPr>
          <a:xfrm>
            <a:off x="860403" y="2953742"/>
            <a:ext cx="3063798" cy="1035645"/>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المسافة بين أكشاك اللحام: 1.5 متر على الأقل، مع وجود حواجز واقية.</a:t>
            </a:r>
            <a:endParaRPr lang="ar-SA" dirty="0"/>
          </a:p>
        </p:txBody>
      </p:sp>
      <p:pic>
        <p:nvPicPr>
          <p:cNvPr id="15"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1908" y="4400649"/>
            <a:ext cx="10927878" cy="1793280"/>
          </a:xfrm>
          <a:prstGeom prst="rect">
            <a:avLst/>
          </a:prstGeom>
        </p:spPr>
      </p:pic>
      <p:pic>
        <p:nvPicPr>
          <p:cNvPr id="16"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74060" y="4583410"/>
            <a:ext cx="243675" cy="243681"/>
          </a:xfrm>
          <a:prstGeom prst="rect">
            <a:avLst/>
          </a:prstGeom>
        </p:spPr>
      </p:pic>
      <p:sp>
        <p:nvSpPr>
          <p:cNvPr id="17" name="Text 7"/>
          <p:cNvSpPr/>
          <p:nvPr/>
        </p:nvSpPr>
        <p:spPr>
          <a:xfrm>
            <a:off x="860403" y="5213052"/>
            <a:ext cx="10470888" cy="334070"/>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ورش السيارات</a:t>
            </a:r>
            <a:endParaRPr lang="ar-SA" sz="2400" b="1" dirty="0"/>
          </a:p>
        </p:txBody>
      </p:sp>
      <p:sp>
        <p:nvSpPr>
          <p:cNvPr id="18" name="Text 8"/>
          <p:cNvSpPr/>
          <p:nvPr/>
        </p:nvSpPr>
        <p:spPr>
          <a:xfrm>
            <a:off x="860403" y="5656758"/>
            <a:ext cx="10470888" cy="517823"/>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المسافة بين المركبات التدريبية: 1.2 – 1.5 متر على الأقل من جميع الجهات التي يتم العمل عليها.</a:t>
            </a:r>
            <a:endParaRPr lang="ar-SA" sz="2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nvSpPr>
        <p:spPr>
          <a:xfrm>
            <a:off x="631908" y="891877"/>
            <a:ext cx="10927878" cy="705247"/>
          </a:xfrm>
          <a:prstGeom prst="rect">
            <a:avLst/>
          </a:prstGeom>
          <a:noFill/>
          <a:ln/>
        </p:spPr>
        <p:txBody>
          <a:bodyPr wrap="none" lIns="0" tIns="0" rIns="0" bIns="0" rtlCol="0" anchor="t"/>
          <a:lstStyle/>
          <a:p>
            <a:pPr marL="0" indent="0" algn="ct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عرض الممرات</a:t>
            </a:r>
            <a:endParaRPr lang="ar-SA" sz="4400" dirty="0"/>
          </a:p>
        </p:txBody>
      </p:sp>
      <p:sp>
        <p:nvSpPr>
          <p:cNvPr id="3" name="Text 1"/>
          <p:cNvSpPr/>
          <p:nvPr/>
        </p:nvSpPr>
        <p:spPr>
          <a:xfrm>
            <a:off x="631908" y="2106216"/>
            <a:ext cx="6805442"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أنواع الممرات وعروضها</a:t>
            </a:r>
            <a:endParaRPr lang="ar-SA" sz="2200" dirty="0"/>
          </a:p>
        </p:txBody>
      </p:sp>
      <p:pic>
        <p:nvPicPr>
          <p:cNvPr id="5" name="Image 0" descr="preencoded.png"/>
          <p:cNvPicPr>
            <a:picLocks noChangeAspect="1"/>
          </p:cNvPicPr>
          <p:nvPr/>
        </p:nvPicPr>
        <p:blipFill>
          <a:blip r:embed="rId3"/>
          <a:stretch>
            <a:fillRect/>
          </a:stretch>
        </p:blipFill>
        <p:spPr>
          <a:xfrm>
            <a:off x="8097078" y="-106017"/>
            <a:ext cx="4094921" cy="6964017"/>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1089919453"/>
              </p:ext>
            </p:extLst>
          </p:nvPr>
        </p:nvGraphicFramePr>
        <p:xfrm>
          <a:off x="2331536" y="2804954"/>
          <a:ext cx="5105814" cy="2087880"/>
        </p:xfrm>
        <a:graphic>
          <a:graphicData uri="http://schemas.openxmlformats.org/drawingml/2006/table">
            <a:tbl>
              <a:tblPr rtl="1" firstRow="1" firstCol="1" bandRow="1">
                <a:tableStyleId>{5C22544A-7EE6-4342-B048-85BDC9FD1C3A}</a:tableStyleId>
              </a:tblPr>
              <a:tblGrid>
                <a:gridCol w="2424459">
                  <a:extLst>
                    <a:ext uri="{9D8B030D-6E8A-4147-A177-3AD203B41FA5}">
                      <a16:colId xmlns:a16="http://schemas.microsoft.com/office/drawing/2014/main" val="2795566885"/>
                    </a:ext>
                  </a:extLst>
                </a:gridCol>
                <a:gridCol w="2681355">
                  <a:extLst>
                    <a:ext uri="{9D8B030D-6E8A-4147-A177-3AD203B41FA5}">
                      <a16:colId xmlns:a16="http://schemas.microsoft.com/office/drawing/2014/main" val="3812101123"/>
                    </a:ext>
                  </a:extLst>
                </a:gridCol>
              </a:tblGrid>
              <a:tr h="0">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نوع الممر</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العرض الموصى به</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317041677"/>
                  </a:ext>
                </a:extLst>
              </a:tr>
              <a:tr h="0">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ممر ثانوي</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400" kern="1200" dirty="0">
                          <a:solidFill>
                            <a:schemeClr val="bg1"/>
                          </a:solidFill>
                          <a:latin typeface="GE SS Two Light" pitchFamily="34" charset="0"/>
                          <a:ea typeface="GE SS Two Light" pitchFamily="34" charset="-122"/>
                          <a:cs typeface="GE SS Two Light" pitchFamily="34" charset="-120"/>
                        </a:rPr>
                        <a:t>0.9 – 1.2  </a:t>
                      </a:r>
                      <a:r>
                        <a:rPr lang="ar-SA" sz="2400" kern="1200" dirty="0">
                          <a:solidFill>
                            <a:schemeClr val="bg1"/>
                          </a:solidFill>
                          <a:latin typeface="GE SS Two Light" pitchFamily="34" charset="0"/>
                          <a:ea typeface="GE SS Two Light" pitchFamily="34" charset="-122"/>
                          <a:cs typeface="GE SS Two Light" pitchFamily="34" charset="-120"/>
                        </a:rPr>
                        <a:t>متر</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576041135"/>
                  </a:ext>
                </a:extLst>
              </a:tr>
              <a:tr h="0">
                <a:tc>
                  <a:txBody>
                    <a:bodyPr/>
                    <a:lstStyle/>
                    <a:p>
                      <a:pPr algn="ctr" rtl="1">
                        <a:lnSpc>
                          <a:spcPct val="150000"/>
                        </a:lnSpc>
                        <a:spcAft>
                          <a:spcPts val="0"/>
                        </a:spcAft>
                      </a:pPr>
                      <a:r>
                        <a:rPr lang="ar-SA" sz="2400" kern="1200">
                          <a:solidFill>
                            <a:schemeClr val="bg1"/>
                          </a:solidFill>
                          <a:latin typeface="GE SS Two Light" pitchFamily="34" charset="0"/>
                          <a:ea typeface="GE SS Two Light" pitchFamily="34" charset="-122"/>
                          <a:cs typeface="GE SS Two Light" pitchFamily="34" charset="-120"/>
                        </a:rPr>
                        <a:t>ممر رئيسي</a:t>
                      </a:r>
                      <a:endParaRPr lang="en-US" sz="2400" kern="120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2400" kern="1200" dirty="0">
                          <a:solidFill>
                            <a:schemeClr val="bg1"/>
                          </a:solidFill>
                          <a:latin typeface="GE SS Two Light" pitchFamily="34" charset="0"/>
                          <a:ea typeface="GE SS Two Light" pitchFamily="34" charset="-122"/>
                          <a:cs typeface="GE SS Two Light" pitchFamily="34" charset="-120"/>
                        </a:rPr>
                        <a:t>1.2 – 1.8  </a:t>
                      </a:r>
                      <a:r>
                        <a:rPr lang="ar-SA" sz="2400" kern="1200" dirty="0">
                          <a:solidFill>
                            <a:schemeClr val="bg1"/>
                          </a:solidFill>
                          <a:latin typeface="GE SS Two Light" pitchFamily="34" charset="0"/>
                          <a:ea typeface="GE SS Two Light" pitchFamily="34" charset="-122"/>
                          <a:cs typeface="GE SS Two Light" pitchFamily="34" charset="-120"/>
                        </a:rPr>
                        <a:t>متر</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86268303"/>
                  </a:ext>
                </a:extLst>
              </a:tr>
              <a:tr h="0">
                <a:tc>
                  <a:txBody>
                    <a:bodyPr/>
                    <a:lstStyle/>
                    <a:p>
                      <a:pPr algn="ctr" rtl="1">
                        <a:lnSpc>
                          <a:spcPct val="150000"/>
                        </a:lnSpc>
                        <a:spcAft>
                          <a:spcPts val="0"/>
                        </a:spcAft>
                      </a:pPr>
                      <a:r>
                        <a:rPr lang="ar-SA" sz="2400" kern="1200">
                          <a:solidFill>
                            <a:schemeClr val="bg1"/>
                          </a:solidFill>
                          <a:latin typeface="GE SS Two Light" pitchFamily="34" charset="0"/>
                          <a:ea typeface="GE SS Two Light" pitchFamily="34" charset="-122"/>
                          <a:cs typeface="GE SS Two Light" pitchFamily="34" charset="-120"/>
                        </a:rPr>
                        <a:t>ممر إخلاء</a:t>
                      </a:r>
                      <a:endParaRPr lang="en-US" sz="2400" kern="120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لا يقل عن 1.2 متر</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877934348"/>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Shape 0"/>
          <p:cNvSpPr/>
          <p:nvPr/>
        </p:nvSpPr>
        <p:spPr>
          <a:xfrm>
            <a:off x="6427329" y="631825"/>
            <a:ext cx="560572" cy="325834"/>
          </a:xfrm>
          <a:prstGeom prst="roundRect">
            <a:avLst>
              <a:gd name="adj" fmla="val 49999"/>
            </a:avLst>
          </a:prstGeom>
          <a:solidFill>
            <a:srgbClr val="D4E9F7"/>
          </a:solidFill>
          <a:ln/>
        </p:spPr>
      </p:sp>
      <p:sp>
        <p:nvSpPr>
          <p:cNvPr id="5" name="Text 1"/>
          <p:cNvSpPr/>
          <p:nvPr/>
        </p:nvSpPr>
        <p:spPr>
          <a:xfrm>
            <a:off x="5946329" y="696119"/>
            <a:ext cx="912988"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تمرين</a:t>
            </a:r>
            <a:endParaRPr lang="ar-SA" sz="1350" dirty="0"/>
          </a:p>
        </p:txBody>
      </p:sp>
      <p:sp>
        <p:nvSpPr>
          <p:cNvPr id="6" name="Text 2"/>
          <p:cNvSpPr/>
          <p:nvPr/>
        </p:nvSpPr>
        <p:spPr>
          <a:xfrm>
            <a:off x="631908" y="1039118"/>
            <a:ext cx="6355993" cy="1410494"/>
          </a:xfrm>
          <a:prstGeom prst="rect">
            <a:avLst/>
          </a:prstGeom>
          <a:noFill/>
          <a:ln/>
        </p:spPr>
        <p:txBody>
          <a:bodyPr wrap="square" lIns="0" tIns="0" rIns="0" bIns="0" rtlCol="0" anchor="t">
            <a:normAutofit/>
          </a:bodyPr>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تمرين: مراجعة مخطط المشغل</a:t>
            </a:r>
            <a:endParaRPr lang="ar-SA" sz="4400" dirty="0"/>
          </a:p>
        </p:txBody>
      </p:sp>
      <p:sp>
        <p:nvSpPr>
          <p:cNvPr id="7" name="Text 3"/>
          <p:cNvSpPr/>
          <p:nvPr/>
        </p:nvSpPr>
        <p:spPr>
          <a:xfrm>
            <a:off x="159485" y="2651760"/>
            <a:ext cx="6927116" cy="369232"/>
          </a:xfrm>
          <a:prstGeom prst="rect">
            <a:avLst/>
          </a:prstGeom>
          <a:noFill/>
          <a:ln/>
        </p:spPr>
        <p:txBody>
          <a:bodyPr wrap="none" lIns="0" tIns="0" rIns="0" bIns="0" rtlCol="0" anchor="t"/>
          <a:lstStyle/>
          <a:p>
            <a:pPr algn="r" rtl="1">
              <a:lnSpc>
                <a:spcPct val="130000"/>
              </a:lnSpc>
            </a:pPr>
            <a:r>
              <a:rPr lang="ar-SA" altLang="en-US" sz="2000" dirty="0">
                <a:solidFill>
                  <a:srgbClr val="384653"/>
                </a:solidFill>
                <a:latin typeface="WinSoft Pro Medium" pitchFamily="34" charset="0"/>
                <a:ea typeface="WinSoft Pro Medium" pitchFamily="34" charset="-122"/>
                <a:cs typeface="WinSoft Pro Medium" pitchFamily="34" charset="-120"/>
              </a:rPr>
              <a:t>راجع مخطط مشغلك السابق في نشاط </a:t>
            </a:r>
            <a:r>
              <a:rPr lang="en-US" sz="2400" dirty="0"/>
              <a:t>1.1</a:t>
            </a:r>
            <a:r>
              <a:rPr lang="ar-SA" altLang="en-US" sz="2000" dirty="0">
                <a:solidFill>
                  <a:srgbClr val="384653"/>
                </a:solidFill>
                <a:latin typeface="WinSoft Pro Medium" pitchFamily="34" charset="0"/>
                <a:ea typeface="WinSoft Pro Medium" pitchFamily="34" charset="-122"/>
                <a:cs typeface="WinSoft Pro Medium" pitchFamily="34" charset="-120"/>
              </a:rPr>
              <a:t> وحدد مدى ملاءمته مع الإرشادات المعيارية.</a:t>
            </a:r>
            <a:endParaRPr lang="ar-SA" sz="2000" dirty="0"/>
          </a:p>
        </p:txBody>
      </p:sp>
      <p:sp>
        <p:nvSpPr>
          <p:cNvPr id="8" name="Text 4"/>
          <p:cNvSpPr/>
          <p:nvPr/>
        </p:nvSpPr>
        <p:spPr>
          <a:xfrm>
            <a:off x="3937199" y="3583781"/>
            <a:ext cx="3050702" cy="352524"/>
          </a:xfrm>
          <a:prstGeom prst="rect">
            <a:avLst/>
          </a:prstGeom>
          <a:noFill/>
          <a:ln/>
        </p:spPr>
        <p:txBody>
          <a:bodyPr wrap="none" lIns="0" tIns="0" rIns="0" bIns="0" rtlCol="0" anchor="t"/>
          <a:lstStyle/>
          <a:p>
            <a:pPr marL="0" indent="0" algn="ct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ما الذي تراجعه؟</a:t>
            </a:r>
            <a:endParaRPr lang="ar-SA" sz="2200" dirty="0"/>
          </a:p>
        </p:txBody>
      </p:sp>
      <p:sp>
        <p:nvSpPr>
          <p:cNvPr id="9" name="Text 5"/>
          <p:cNvSpPr/>
          <p:nvPr/>
        </p:nvSpPr>
        <p:spPr>
          <a:xfrm>
            <a:off x="3937199" y="4058444"/>
            <a:ext cx="3050702" cy="1145877"/>
          </a:xfrm>
          <a:prstGeom prst="rect">
            <a:avLst/>
          </a:prstGeom>
          <a:noFill/>
          <a:ln/>
        </p:spPr>
        <p:txBody>
          <a:bodyPr wrap="square" lIns="0" tIns="0" rIns="85760" bIns="0" rtlCol="0" anchor="t">
            <a:normAutofit/>
          </a:bodyPr>
          <a:lstStyle/>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المساحة المخصصة لكل متدرب.</a:t>
            </a:r>
            <a:endParaRPr lang="ar-SA" sz="1650" dirty="0"/>
          </a:p>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المسافة بين الآلات.</a:t>
            </a:r>
            <a:endParaRPr lang="ar-SA" sz="1650" dirty="0"/>
          </a:p>
          <a:p>
            <a:pPr marL="335280" indent="-335280" algn="r" rtl="1">
              <a:lnSpc>
                <a:spcPct val="130000"/>
              </a:lnSpc>
              <a:buSzPct val="100000"/>
              <a:buChar char="•"/>
            </a:pPr>
            <a:r>
              <a:rPr lang="ar-SA" altLang="en-US" sz="1650" dirty="0">
                <a:solidFill>
                  <a:srgbClr val="384653"/>
                </a:solidFill>
                <a:latin typeface="WinSoft Pro Medium" pitchFamily="34" charset="0"/>
                <a:ea typeface="WinSoft Pro Medium" pitchFamily="34" charset="-122"/>
                <a:cs typeface="WinSoft Pro Medium" pitchFamily="34" charset="-120"/>
              </a:rPr>
              <a:t>عرض الممرات.</a:t>
            </a:r>
            <a:endParaRPr lang="ar-SA" sz="1650" dirty="0"/>
          </a:p>
        </p:txBody>
      </p:sp>
      <p:sp>
        <p:nvSpPr>
          <p:cNvPr id="10" name="Text 6"/>
          <p:cNvSpPr/>
          <p:nvPr/>
        </p:nvSpPr>
        <p:spPr>
          <a:xfrm>
            <a:off x="631908" y="3583781"/>
            <a:ext cx="3050702" cy="352524"/>
          </a:xfrm>
          <a:prstGeom prst="rect">
            <a:avLst/>
          </a:prstGeom>
          <a:noFill/>
          <a:ln/>
        </p:spPr>
        <p:txBody>
          <a:bodyPr wrap="none" lIns="0" tIns="0" rIns="0" bIns="0" rtlCol="0" anchor="t"/>
          <a:lstStyle/>
          <a:p>
            <a:pPr marL="0" indent="0" algn="ct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ما الذي يمكن تحسينه؟</a:t>
            </a:r>
            <a:endParaRPr lang="ar-SA" sz="2200" dirty="0"/>
          </a:p>
        </p:txBody>
      </p:sp>
      <p:sp>
        <p:nvSpPr>
          <p:cNvPr id="11" name="Text 7"/>
          <p:cNvSpPr/>
          <p:nvPr/>
        </p:nvSpPr>
        <p:spPr>
          <a:xfrm>
            <a:off x="631908" y="4058444"/>
            <a:ext cx="3050702" cy="1003399"/>
          </a:xfrm>
          <a:prstGeom prst="rect">
            <a:avLst/>
          </a:prstGeom>
          <a:noFill/>
          <a:ln/>
        </p:spPr>
        <p:txBody>
          <a:bodyPr wrap="square" lIns="0" tIns="0" rIns="0" bIns="0" rtlCol="0" anchor="t">
            <a:normAutofit/>
          </a:bodyPr>
          <a:lstStyle/>
          <a:p>
            <a:pPr marL="0" indent="0" algn="ct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بناءً على النتائج التي ستصل إليها، حدد الجوانب التي يمكن تحسينها لتتوافق مع المعايير الدولية.</a:t>
            </a:r>
            <a:endParaRPr lang="ar-SA" sz="1650" dirty="0"/>
          </a:p>
        </p:txBody>
      </p:sp>
      <p:sp>
        <p:nvSpPr>
          <p:cNvPr id="12" name="Text 8"/>
          <p:cNvSpPr/>
          <p:nvPr/>
        </p:nvSpPr>
        <p:spPr>
          <a:xfrm>
            <a:off x="22324" y="5662513"/>
            <a:ext cx="6644017" cy="334466"/>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هل مخططك الحالي يلبي متطلبات السلامة والكفاءة التدريبية؟</a:t>
            </a:r>
            <a:endParaRPr lang="ar-SA" sz="2000" dirty="0"/>
          </a:p>
        </p:txBody>
      </p:sp>
      <p:sp>
        <p:nvSpPr>
          <p:cNvPr id="13" name="Shape 9"/>
          <p:cNvSpPr/>
          <p:nvPr/>
        </p:nvSpPr>
        <p:spPr>
          <a:xfrm>
            <a:off x="6962502" y="5433417"/>
            <a:ext cx="25399" cy="792659"/>
          </a:xfrm>
          <a:prstGeom prst="roundRect">
            <a:avLst>
              <a:gd name="adj" fmla="val 50001"/>
            </a:avLst>
          </a:prstGeom>
          <a:solidFill>
            <a:srgbClr val="75BAE6"/>
          </a:solidFill>
          <a:ln/>
        </p:spPr>
      </p:sp>
      <p:sp>
        <p:nvSpPr>
          <p:cNvPr id="14" name="Shape 10"/>
          <p:cNvSpPr/>
          <p:nvPr/>
        </p:nvSpPr>
        <p:spPr>
          <a:xfrm>
            <a:off x="3911800" y="3318669"/>
            <a:ext cx="3101501" cy="50800"/>
          </a:xfrm>
          <a:prstGeom prst="rect">
            <a:avLst/>
          </a:prstGeom>
          <a:solidFill>
            <a:srgbClr val="00AEEF"/>
          </a:solidFill>
          <a:ln/>
        </p:spPr>
      </p:sp>
      <p:sp>
        <p:nvSpPr>
          <p:cNvPr id="15" name="Shape 11"/>
          <p:cNvSpPr/>
          <p:nvPr/>
        </p:nvSpPr>
        <p:spPr>
          <a:xfrm>
            <a:off x="606509" y="3318669"/>
            <a:ext cx="3101501" cy="50800"/>
          </a:xfrm>
          <a:prstGeom prst="rect">
            <a:avLst/>
          </a:prstGeom>
          <a:solidFill>
            <a:srgbClr val="00AEEF"/>
          </a:solidFill>
          <a:ln/>
        </p:spPr>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10940479" y="923429"/>
            <a:ext cx="619308" cy="342999"/>
          </a:xfrm>
          <a:prstGeom prst="roundRect">
            <a:avLst>
              <a:gd name="adj" fmla="val 49999"/>
            </a:avLst>
          </a:prstGeom>
          <a:solidFill>
            <a:srgbClr val="D4E9F7"/>
          </a:solidFill>
          <a:ln/>
        </p:spPr>
      </p:sp>
      <p:sp>
        <p:nvSpPr>
          <p:cNvPr id="3" name="Text 1"/>
          <p:cNvSpPr/>
          <p:nvPr/>
        </p:nvSpPr>
        <p:spPr>
          <a:xfrm>
            <a:off x="10466225" y="991096"/>
            <a:ext cx="95823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تقييم</a:t>
            </a:r>
            <a:endParaRPr lang="ar-SA" sz="1400" dirty="0"/>
          </a:p>
        </p:txBody>
      </p:sp>
      <p:sp>
        <p:nvSpPr>
          <p:cNvPr id="4" name="Text 2"/>
          <p:cNvSpPr/>
          <p:nvPr/>
        </p:nvSpPr>
        <p:spPr>
          <a:xfrm>
            <a:off x="631908" y="1356618"/>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sz="3600" dirty="0">
                <a:latin typeface="Myriad Headline" panose="020B0500000000000000" pitchFamily="34" charset="0"/>
              </a:rPr>
              <a:t>1.2</a:t>
            </a:r>
            <a:r>
              <a:rPr lang="ar-SA" altLang="en-US" sz="4650" dirty="0">
                <a:solidFill>
                  <a:srgbClr val="2E3C4E"/>
                </a:solidFill>
                <a:latin typeface="GE SS Two Light" pitchFamily="34" charset="0"/>
                <a:ea typeface="GE SS Two Light" pitchFamily="34" charset="-122"/>
                <a:cs typeface="GE SS Two Light" pitchFamily="34" charset="-120"/>
              </a:rPr>
              <a:t> </a:t>
            </a:r>
            <a:endParaRPr lang="ar-SA" sz="4650" dirty="0"/>
          </a:p>
        </p:txBody>
      </p:sp>
      <p:sp>
        <p:nvSpPr>
          <p:cNvPr id="5" name="Text 3"/>
          <p:cNvSpPr/>
          <p:nvPr/>
        </p:nvSpPr>
        <p:spPr>
          <a:xfrm>
            <a:off x="631908" y="2189163"/>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3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36629" y="2909987"/>
            <a:ext cx="338526" cy="338534"/>
          </a:xfrm>
          <a:prstGeom prst="rect">
            <a:avLst/>
          </a:prstGeom>
        </p:spPr>
      </p:pic>
      <p:sp>
        <p:nvSpPr>
          <p:cNvPr id="7" name="Text 4"/>
          <p:cNvSpPr/>
          <p:nvPr/>
        </p:nvSpPr>
        <p:spPr>
          <a:xfrm>
            <a:off x="8105275" y="2898874"/>
            <a:ext cx="2721105" cy="88808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شرح مفهوم مسافات الأمان وأهميتها في الورش التدريبية.</a:t>
            </a:r>
            <a:endParaRPr lang="ar-SA" sz="20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0045" y="2909987"/>
            <a:ext cx="338526" cy="338534"/>
          </a:xfrm>
          <a:prstGeom prst="rect">
            <a:avLst/>
          </a:prstGeom>
        </p:spPr>
      </p:pic>
      <p:sp>
        <p:nvSpPr>
          <p:cNvPr id="9" name="Text 5"/>
          <p:cNvSpPr/>
          <p:nvPr/>
        </p:nvSpPr>
        <p:spPr>
          <a:xfrm>
            <a:off x="4368591" y="2898874"/>
            <a:ext cx="2721205" cy="88808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المعيار EN ISO 13857 بصورة صحيحة.</a:t>
            </a:r>
            <a:endParaRPr lang="ar-SA" sz="20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63362" y="2909987"/>
            <a:ext cx="338526" cy="338534"/>
          </a:xfrm>
          <a:prstGeom prst="rect">
            <a:avLst/>
          </a:prstGeom>
        </p:spPr>
      </p:pic>
      <p:sp>
        <p:nvSpPr>
          <p:cNvPr id="11" name="Text 6"/>
          <p:cNvSpPr/>
          <p:nvPr/>
        </p:nvSpPr>
        <p:spPr>
          <a:xfrm>
            <a:off x="632008" y="2898874"/>
            <a:ext cx="2721105" cy="88808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مناطق الخطر في الورشة التدريبية.</a:t>
            </a:r>
            <a:endParaRPr lang="ar-SA" sz="20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36629" y="4083645"/>
            <a:ext cx="338526" cy="338534"/>
          </a:xfrm>
          <a:prstGeom prst="rect">
            <a:avLst/>
          </a:prstGeom>
        </p:spPr>
      </p:pic>
      <p:sp>
        <p:nvSpPr>
          <p:cNvPr id="13" name="Text 7"/>
          <p:cNvSpPr/>
          <p:nvPr/>
        </p:nvSpPr>
        <p:spPr>
          <a:xfrm>
            <a:off x="8105275" y="4072533"/>
            <a:ext cx="2721105" cy="88808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جداول المعيار لتحديد مسافات الأمان المناسبة.</a:t>
            </a:r>
            <a:endParaRPr lang="ar-SA" sz="20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00045" y="4083645"/>
            <a:ext cx="338526" cy="338534"/>
          </a:xfrm>
          <a:prstGeom prst="rect">
            <a:avLst/>
          </a:prstGeom>
        </p:spPr>
      </p:pic>
      <p:sp>
        <p:nvSpPr>
          <p:cNvPr id="15" name="Text 8"/>
          <p:cNvSpPr/>
          <p:nvPr/>
        </p:nvSpPr>
        <p:spPr>
          <a:xfrm>
            <a:off x="4368591" y="4072533"/>
            <a:ext cx="2721205" cy="88808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حساب الحد الأدنى للمسافات الآمنة حول المعدات.</a:t>
            </a:r>
            <a:endParaRPr lang="ar-SA" sz="20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63362" y="4083645"/>
            <a:ext cx="338526" cy="338534"/>
          </a:xfrm>
          <a:prstGeom prst="rect">
            <a:avLst/>
          </a:prstGeom>
        </p:spPr>
      </p:pic>
      <p:sp>
        <p:nvSpPr>
          <p:cNvPr id="17" name="Text 9"/>
          <p:cNvSpPr/>
          <p:nvPr/>
        </p:nvSpPr>
        <p:spPr>
          <a:xfrm>
            <a:off x="632008" y="4072533"/>
            <a:ext cx="2721105" cy="888087"/>
          </a:xfrm>
          <a:prstGeom prst="rect">
            <a:avLst/>
          </a:prstGeom>
          <a:noFill/>
          <a:ln/>
        </p:spPr>
        <p:txBody>
          <a:bodyPr wrap="square" lIns="0" tIns="0" rIns="0" bIns="0" rtlCol="0" anchor="t">
            <a:normAutofit fontScale="92500"/>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تقييم مدى توافق تخطيط محطات العمل مع متطلبات السلامة.</a:t>
            </a:r>
            <a:endParaRPr lang="ar-SA" sz="2000" dirty="0"/>
          </a:p>
        </p:txBody>
      </p:sp>
      <p:pic>
        <p:nvPicPr>
          <p:cNvPr id="18"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36629" y="5257304"/>
            <a:ext cx="338526" cy="338534"/>
          </a:xfrm>
          <a:prstGeom prst="rect">
            <a:avLst/>
          </a:prstGeom>
        </p:spPr>
      </p:pic>
      <p:sp>
        <p:nvSpPr>
          <p:cNvPr id="19" name="Text 10"/>
          <p:cNvSpPr/>
          <p:nvPr/>
        </p:nvSpPr>
        <p:spPr>
          <a:xfrm>
            <a:off x="632008" y="5246190"/>
            <a:ext cx="10194372" cy="444043"/>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اقتراح التعديلات المناسبة لتحسين تنظيم محطات العمل ومسافات الأمان.</a:t>
            </a:r>
            <a:endParaRPr lang="ar-SA"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3121" y="803771"/>
            <a:ext cx="3500151" cy="5250359"/>
          </a:xfrm>
          <a:prstGeom prst="rect">
            <a:avLst/>
          </a:prstGeom>
        </p:spPr>
      </p:pic>
      <p:sp>
        <p:nvSpPr>
          <p:cNvPr id="4" name="Text 0"/>
          <p:cNvSpPr/>
          <p:nvPr/>
        </p:nvSpPr>
        <p:spPr>
          <a:xfrm>
            <a:off x="631908" y="662087"/>
            <a:ext cx="6355993" cy="647204"/>
          </a:xfrm>
          <a:prstGeom prst="rect">
            <a:avLst/>
          </a:prstGeom>
          <a:noFill/>
          <a:ln/>
        </p:spPr>
        <p:txBody>
          <a:bodyPr wrap="none" lIns="0" tIns="0" rIns="0" bIns="0" rtlCol="0" anchor="t"/>
          <a:lstStyle/>
          <a:p>
            <a:pPr marL="0" indent="0" algn="r" rtl="1">
              <a:lnSpc>
                <a:spcPct val="104000"/>
              </a:lnSpc>
              <a:buNone/>
            </a:pPr>
            <a:r>
              <a:rPr lang="ar-SA" altLang="en-US" sz="4050" dirty="0">
                <a:solidFill>
                  <a:srgbClr val="2E3C4E"/>
                </a:solidFill>
                <a:latin typeface="GE SS Two Light" pitchFamily="34" charset="0"/>
                <a:ea typeface="GE SS Two Light" pitchFamily="34" charset="-122"/>
                <a:cs typeface="GE SS Two Light" pitchFamily="34" charset="-120"/>
              </a:rPr>
              <a:t>النشاط</a:t>
            </a:r>
            <a:r>
              <a:rPr lang="en-US" altLang="en-US" sz="4050" dirty="0">
                <a:solidFill>
                  <a:srgbClr val="2E3C4E"/>
                </a:solidFill>
                <a:latin typeface="Myriad Headline" panose="020B0500000000000000" pitchFamily="34" charset="0"/>
                <a:ea typeface="GE SS Two Light" pitchFamily="34" charset="-122"/>
                <a:cs typeface="GE SS Two Light" pitchFamily="34" charset="-120"/>
              </a:rPr>
              <a:t>1.3 </a:t>
            </a:r>
            <a:endParaRPr lang="ar-SA" sz="4050" dirty="0"/>
          </a:p>
        </p:txBody>
      </p:sp>
      <p:sp>
        <p:nvSpPr>
          <p:cNvPr id="5" name="Text 1"/>
          <p:cNvSpPr/>
          <p:nvPr/>
        </p:nvSpPr>
        <p:spPr>
          <a:xfrm>
            <a:off x="631908" y="1377851"/>
            <a:ext cx="6355993" cy="1164729"/>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تحليل وإعادة تصميم تخطيط الورش والقاعات التدريبية في التعليم والتدريب المهني والتقني (</a:t>
            </a:r>
            <a:r>
              <a:rPr lang="ar-SA" altLang="en-US" sz="2400" dirty="0">
                <a:solidFill>
                  <a:srgbClr val="2E3C4E"/>
                </a:solidFill>
                <a:latin typeface="Myriad Headline" panose="020B0500000000000000" pitchFamily="34" charset="0"/>
                <a:ea typeface="GE SS Two Light" pitchFamily="34" charset="-122"/>
                <a:cs typeface="GE SS Two Light" pitchFamily="34" charset="-120"/>
              </a:rPr>
              <a:t>TVET</a:t>
            </a:r>
            <a:r>
              <a:rPr lang="ar-SA" altLang="en-US" sz="2400" dirty="0">
                <a:solidFill>
                  <a:srgbClr val="2E3C4E"/>
                </a:solidFill>
                <a:latin typeface="GE SS Two Light" pitchFamily="34" charset="0"/>
                <a:ea typeface="GE SS Two Light" pitchFamily="34" charset="-122"/>
                <a:cs typeface="GE SS Two Light" pitchFamily="34" charset="-120"/>
              </a:rPr>
              <a:t>)</a:t>
            </a:r>
            <a:endParaRPr lang="ar-SA" sz="2400" dirty="0"/>
          </a:p>
        </p:txBody>
      </p:sp>
      <p:sp>
        <p:nvSpPr>
          <p:cNvPr id="6" name="Shape 2"/>
          <p:cNvSpPr/>
          <p:nvPr/>
        </p:nvSpPr>
        <p:spPr>
          <a:xfrm>
            <a:off x="6545198" y="2799854"/>
            <a:ext cx="442703" cy="442714"/>
          </a:xfrm>
          <a:prstGeom prst="ellipse">
            <a:avLst/>
          </a:prstGeom>
          <a:solidFill>
            <a:srgbClr val="00AEEF"/>
          </a:solidFill>
          <a:ln w="635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1226" y="2865834"/>
            <a:ext cx="310646" cy="310654"/>
          </a:xfrm>
          <a:prstGeom prst="rect">
            <a:avLst/>
          </a:prstGeom>
        </p:spPr>
      </p:pic>
      <p:sp>
        <p:nvSpPr>
          <p:cNvPr id="8" name="Text 3"/>
          <p:cNvSpPr/>
          <p:nvPr/>
        </p:nvSpPr>
        <p:spPr>
          <a:xfrm>
            <a:off x="3917157" y="2867422"/>
            <a:ext cx="2456496"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المدة: ساعتان</a:t>
            </a:r>
            <a:endParaRPr lang="ar-SA" sz="2000" dirty="0"/>
          </a:p>
        </p:txBody>
      </p:sp>
      <p:sp>
        <p:nvSpPr>
          <p:cNvPr id="9" name="Shape 4"/>
          <p:cNvSpPr/>
          <p:nvPr/>
        </p:nvSpPr>
        <p:spPr>
          <a:xfrm>
            <a:off x="3260048" y="2799854"/>
            <a:ext cx="442703" cy="442714"/>
          </a:xfrm>
          <a:prstGeom prst="ellipse">
            <a:avLst/>
          </a:prstGeom>
          <a:solidFill>
            <a:srgbClr val="00AEEF"/>
          </a:solidFill>
          <a:ln w="635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326077" y="2865834"/>
            <a:ext cx="310646" cy="310654"/>
          </a:xfrm>
          <a:prstGeom prst="rect">
            <a:avLst/>
          </a:prstGeom>
        </p:spPr>
      </p:pic>
      <p:sp>
        <p:nvSpPr>
          <p:cNvPr id="11" name="Text 5"/>
          <p:cNvSpPr/>
          <p:nvPr/>
        </p:nvSpPr>
        <p:spPr>
          <a:xfrm>
            <a:off x="631908" y="2867422"/>
            <a:ext cx="2456595" cy="970955"/>
          </a:xfrm>
          <a:prstGeom prst="rect">
            <a:avLst/>
          </a:prstGeom>
          <a:noFill/>
          <a:ln/>
        </p:spPr>
        <p:txBody>
          <a:bodyPr wrap="square" lIns="0" tIns="0" rIns="0" bIns="0" rtlCol="0" anchor="t">
            <a:normAutofit/>
          </a:bodyPr>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تعلم ميسّر (</a:t>
            </a:r>
            <a:r>
              <a:rPr lang="ar-SA" altLang="en-US" sz="2000" dirty="0">
                <a:solidFill>
                  <a:srgbClr val="384653"/>
                </a:solidFill>
                <a:latin typeface="Myriad Headline" panose="020B0500000000000000" pitchFamily="34" charset="0"/>
                <a:ea typeface="GE SS Two Light" pitchFamily="34" charset="-122"/>
                <a:cs typeface="GE SS Two Light" pitchFamily="34" charset="-120"/>
              </a:rPr>
              <a:t>Facilitated</a:t>
            </a:r>
            <a:r>
              <a:rPr lang="ar-SA" altLang="en-US" sz="2000" dirty="0">
                <a:solidFill>
                  <a:srgbClr val="384653"/>
                </a:solidFill>
                <a:latin typeface="GE SS Two Light" pitchFamily="34" charset="0"/>
                <a:ea typeface="GE SS Two Light" pitchFamily="34" charset="-122"/>
                <a:cs typeface="GE SS Two Light" pitchFamily="34" charset="-120"/>
              </a:rPr>
              <a:t> </a:t>
            </a:r>
            <a:r>
              <a:rPr lang="ar-SA" altLang="en-US" sz="2000" dirty="0">
                <a:solidFill>
                  <a:srgbClr val="384653"/>
                </a:solidFill>
                <a:latin typeface="Myriad Headline" panose="020B0500000000000000" pitchFamily="34" charset="0"/>
                <a:ea typeface="GE SS Two Light" pitchFamily="34" charset="-122"/>
                <a:cs typeface="GE SS Two Light" pitchFamily="34" charset="-120"/>
              </a:rPr>
              <a:t>Learning</a:t>
            </a:r>
            <a:r>
              <a:rPr lang="ar-SA" altLang="en-US" sz="2000" dirty="0">
                <a:solidFill>
                  <a:srgbClr val="384653"/>
                </a:solidFill>
                <a:latin typeface="GE SS Two Light" pitchFamily="34" charset="0"/>
                <a:ea typeface="GE SS Two Light" pitchFamily="34" charset="-122"/>
                <a:cs typeface="GE SS Two Light" pitchFamily="34" charset="-120"/>
              </a:rPr>
              <a:t>)</a:t>
            </a:r>
            <a:endParaRPr lang="ar-SA" sz="2000" dirty="0"/>
          </a:p>
        </p:txBody>
      </p:sp>
      <p:sp>
        <p:nvSpPr>
          <p:cNvPr id="12" name="Shape 6"/>
          <p:cNvSpPr/>
          <p:nvPr/>
        </p:nvSpPr>
        <p:spPr>
          <a:xfrm>
            <a:off x="6545198" y="4181475"/>
            <a:ext cx="442703" cy="442714"/>
          </a:xfrm>
          <a:prstGeom prst="ellipse">
            <a:avLst/>
          </a:prstGeom>
          <a:solidFill>
            <a:srgbClr val="00AEEF"/>
          </a:solidFill>
          <a:ln w="635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611226" y="4247455"/>
            <a:ext cx="310646" cy="310654"/>
          </a:xfrm>
          <a:prstGeom prst="rect">
            <a:avLst/>
          </a:prstGeom>
        </p:spPr>
      </p:pic>
      <p:sp>
        <p:nvSpPr>
          <p:cNvPr id="14" name="Text 7"/>
          <p:cNvSpPr/>
          <p:nvPr/>
        </p:nvSpPr>
        <p:spPr>
          <a:xfrm>
            <a:off x="3917157" y="4249043"/>
            <a:ext cx="2456496"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دراسة حالة</a:t>
            </a:r>
            <a:endParaRPr lang="ar-SA" sz="2000" dirty="0"/>
          </a:p>
        </p:txBody>
      </p:sp>
      <p:sp>
        <p:nvSpPr>
          <p:cNvPr id="15" name="Shape 8"/>
          <p:cNvSpPr/>
          <p:nvPr/>
        </p:nvSpPr>
        <p:spPr>
          <a:xfrm>
            <a:off x="3260048" y="4181475"/>
            <a:ext cx="442703" cy="442714"/>
          </a:xfrm>
          <a:prstGeom prst="ellipse">
            <a:avLst/>
          </a:prstGeom>
          <a:solidFill>
            <a:srgbClr val="00AEEF"/>
          </a:solidFill>
          <a:ln w="635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326077" y="4247455"/>
            <a:ext cx="310646" cy="310654"/>
          </a:xfrm>
          <a:prstGeom prst="rect">
            <a:avLst/>
          </a:prstGeom>
        </p:spPr>
      </p:pic>
      <p:sp>
        <p:nvSpPr>
          <p:cNvPr id="17" name="Text 9"/>
          <p:cNvSpPr/>
          <p:nvPr/>
        </p:nvSpPr>
        <p:spPr>
          <a:xfrm>
            <a:off x="631908" y="4249043"/>
            <a:ext cx="2456595"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عمل مجموعات</a:t>
            </a:r>
            <a:endParaRPr lang="ar-SA" sz="2000" dirty="0"/>
          </a:p>
        </p:txBody>
      </p:sp>
      <p:sp>
        <p:nvSpPr>
          <p:cNvPr id="18" name="Shape 10"/>
          <p:cNvSpPr/>
          <p:nvPr/>
        </p:nvSpPr>
        <p:spPr>
          <a:xfrm>
            <a:off x="6545198" y="4967288"/>
            <a:ext cx="442703" cy="442714"/>
          </a:xfrm>
          <a:prstGeom prst="ellipse">
            <a:avLst/>
          </a:prstGeom>
          <a:solidFill>
            <a:srgbClr val="00AEEF"/>
          </a:solidFill>
          <a:ln w="635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611226" y="5033268"/>
            <a:ext cx="310646" cy="310654"/>
          </a:xfrm>
          <a:prstGeom prst="rect">
            <a:avLst/>
          </a:prstGeom>
        </p:spPr>
      </p:pic>
      <p:sp>
        <p:nvSpPr>
          <p:cNvPr id="20" name="Text 11"/>
          <p:cNvSpPr/>
          <p:nvPr/>
        </p:nvSpPr>
        <p:spPr>
          <a:xfrm>
            <a:off x="3917157" y="5034855"/>
            <a:ext cx="2456496"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تحليل مخططات</a:t>
            </a:r>
            <a:endParaRPr lang="ar-SA" sz="2000" dirty="0"/>
          </a:p>
        </p:txBody>
      </p:sp>
      <p:sp>
        <p:nvSpPr>
          <p:cNvPr id="21" name="Shape 12"/>
          <p:cNvSpPr/>
          <p:nvPr/>
        </p:nvSpPr>
        <p:spPr>
          <a:xfrm>
            <a:off x="3260048" y="4967288"/>
            <a:ext cx="442703" cy="442714"/>
          </a:xfrm>
          <a:prstGeom prst="ellipse">
            <a:avLst/>
          </a:prstGeom>
          <a:solidFill>
            <a:srgbClr val="00AEEF"/>
          </a:solidFill>
          <a:ln w="635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326077" y="5033268"/>
            <a:ext cx="310646" cy="310654"/>
          </a:xfrm>
          <a:prstGeom prst="rect">
            <a:avLst/>
          </a:prstGeom>
        </p:spPr>
      </p:pic>
      <p:sp>
        <p:nvSpPr>
          <p:cNvPr id="23" name="Text 13"/>
          <p:cNvSpPr/>
          <p:nvPr/>
        </p:nvSpPr>
        <p:spPr>
          <a:xfrm>
            <a:off x="631908" y="5034855"/>
            <a:ext cx="2456595"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عصف ذهني</a:t>
            </a:r>
            <a:endParaRPr lang="ar-SA" sz="2000" dirty="0"/>
          </a:p>
        </p:txBody>
      </p:sp>
      <p:sp>
        <p:nvSpPr>
          <p:cNvPr id="24" name="Shape 14"/>
          <p:cNvSpPr/>
          <p:nvPr/>
        </p:nvSpPr>
        <p:spPr>
          <a:xfrm>
            <a:off x="6545198" y="5753100"/>
            <a:ext cx="442703" cy="442714"/>
          </a:xfrm>
          <a:prstGeom prst="ellipse">
            <a:avLst/>
          </a:prstGeom>
          <a:solidFill>
            <a:srgbClr val="00AEEF"/>
          </a:solidFill>
          <a:ln w="6350">
            <a:solidFill>
              <a:srgbClr val="0094D5"/>
            </a:solidFill>
            <a:prstDash val="solid"/>
          </a:ln>
        </p:spPr>
      </p:sp>
      <p:pic>
        <p:nvPicPr>
          <p:cNvPr id="25"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611226" y="5819080"/>
            <a:ext cx="310646" cy="310654"/>
          </a:xfrm>
          <a:prstGeom prst="rect">
            <a:avLst/>
          </a:prstGeom>
        </p:spPr>
      </p:pic>
      <p:sp>
        <p:nvSpPr>
          <p:cNvPr id="26" name="Text 15"/>
          <p:cNvSpPr/>
          <p:nvPr/>
        </p:nvSpPr>
        <p:spPr>
          <a:xfrm>
            <a:off x="3917157" y="5820668"/>
            <a:ext cx="2456496"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تعلم تعاوني</a:t>
            </a:r>
            <a:endParaRPr lang="ar-SA" sz="2000" dirty="0"/>
          </a:p>
        </p:txBody>
      </p:sp>
      <p:sp>
        <p:nvSpPr>
          <p:cNvPr id="27" name="Shape 16"/>
          <p:cNvSpPr/>
          <p:nvPr/>
        </p:nvSpPr>
        <p:spPr>
          <a:xfrm>
            <a:off x="3260048" y="5753100"/>
            <a:ext cx="442703" cy="442714"/>
          </a:xfrm>
          <a:prstGeom prst="ellipse">
            <a:avLst/>
          </a:prstGeom>
          <a:solidFill>
            <a:srgbClr val="00AEEF"/>
          </a:solidFill>
          <a:ln w="6350">
            <a:solidFill>
              <a:srgbClr val="0094D5"/>
            </a:solidFill>
            <a:prstDash val="solid"/>
          </a:ln>
        </p:spPr>
      </p:sp>
      <p:pic>
        <p:nvPicPr>
          <p:cNvPr id="28"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326077" y="5819080"/>
            <a:ext cx="310646" cy="310654"/>
          </a:xfrm>
          <a:prstGeom prst="rect">
            <a:avLst/>
          </a:prstGeom>
        </p:spPr>
      </p:pic>
      <p:sp>
        <p:nvSpPr>
          <p:cNvPr id="29" name="Text 17"/>
          <p:cNvSpPr/>
          <p:nvPr/>
        </p:nvSpPr>
        <p:spPr>
          <a:xfrm>
            <a:off x="631908" y="5820668"/>
            <a:ext cx="2456595" cy="32365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عرض ومناقشة</a:t>
            </a:r>
            <a:endParaRPr lang="ar-SA" sz="20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nvSpPr>
        <p:spPr>
          <a:xfrm>
            <a:off x="631908" y="646906"/>
            <a:ext cx="10927878" cy="631031"/>
          </a:xfrm>
          <a:prstGeom prst="rect">
            <a:avLst/>
          </a:prstGeom>
          <a:noFill/>
          <a:ln/>
        </p:spPr>
        <p:txBody>
          <a:bodyPr wrap="none" lIns="0" tIns="0" rIns="0" bIns="0" rtlCol="0" anchor="t"/>
          <a:lstStyle/>
          <a:p>
            <a:pPr algn="ctr" rtl="1">
              <a:lnSpc>
                <a:spcPct val="104000"/>
              </a:lnSpc>
            </a:pPr>
            <a:r>
              <a:rPr lang="ar-SA" altLang="en-US" sz="39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000" dirty="0">
                <a:solidFill>
                  <a:srgbClr val="2E3C4E"/>
                </a:solidFill>
                <a:latin typeface="Myriad Headline" panose="020B0500000000000000" pitchFamily="34" charset="0"/>
                <a:ea typeface="GE SS Two Light" pitchFamily="34" charset="-122"/>
                <a:cs typeface="GE SS Two Light" pitchFamily="34" charset="-120"/>
              </a:rPr>
              <a:t>1.3</a:t>
            </a:r>
            <a:endParaRPr lang="ar-SA" sz="3950" dirty="0"/>
          </a:p>
        </p:txBody>
      </p:sp>
      <p:sp>
        <p:nvSpPr>
          <p:cNvPr id="3" name="Text 1"/>
          <p:cNvSpPr/>
          <p:nvPr/>
        </p:nvSpPr>
        <p:spPr>
          <a:xfrm>
            <a:off x="631908" y="1343124"/>
            <a:ext cx="10927878"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19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81192" y="1719527"/>
            <a:ext cx="415187" cy="415198"/>
          </a:xfrm>
          <a:prstGeom prst="rect">
            <a:avLst/>
          </a:prstGeom>
        </p:spPr>
      </p:pic>
      <p:sp>
        <p:nvSpPr>
          <p:cNvPr id="5" name="Shape 2"/>
          <p:cNvSpPr/>
          <p:nvPr/>
        </p:nvSpPr>
        <p:spPr>
          <a:xfrm>
            <a:off x="8025902" y="2203748"/>
            <a:ext cx="3533885" cy="25400"/>
          </a:xfrm>
          <a:prstGeom prst="rect">
            <a:avLst/>
          </a:prstGeom>
          <a:solidFill>
            <a:srgbClr val="00AEEF"/>
          </a:solidFill>
          <a:ln/>
        </p:spPr>
      </p:sp>
      <p:sp>
        <p:nvSpPr>
          <p:cNvPr id="6" name="Text 3"/>
          <p:cNvSpPr/>
          <p:nvPr/>
        </p:nvSpPr>
        <p:spPr>
          <a:xfrm>
            <a:off x="8025902" y="2350393"/>
            <a:ext cx="3533885"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تحليل نقاط القوة والضعف في تخطيطات الورش والقاعات التدريبية القائمة</a:t>
            </a:r>
            <a:endParaRPr lang="ar-SA" sz="19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07456" y="1741819"/>
            <a:ext cx="377087" cy="377097"/>
          </a:xfrm>
          <a:prstGeom prst="rect">
            <a:avLst/>
          </a:prstGeom>
        </p:spPr>
      </p:pic>
      <p:sp>
        <p:nvSpPr>
          <p:cNvPr id="8" name="Shape 4"/>
          <p:cNvSpPr/>
          <p:nvPr/>
        </p:nvSpPr>
        <p:spPr>
          <a:xfrm>
            <a:off x="4328905" y="2203748"/>
            <a:ext cx="3533984" cy="25400"/>
          </a:xfrm>
          <a:prstGeom prst="rect">
            <a:avLst/>
          </a:prstGeom>
          <a:solidFill>
            <a:srgbClr val="00AEEF"/>
          </a:solidFill>
          <a:ln/>
        </p:spPr>
      </p:sp>
      <p:sp>
        <p:nvSpPr>
          <p:cNvPr id="9" name="Text 5"/>
          <p:cNvSpPr/>
          <p:nvPr/>
        </p:nvSpPr>
        <p:spPr>
          <a:xfrm>
            <a:off x="4328905" y="2350393"/>
            <a:ext cx="3533984"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تقييم مدى توافق بيئات التعلم مع متطلبات السلامة وإمكانية الوصول</a:t>
            </a:r>
            <a:endParaRPr lang="ar-SA" sz="19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13361" y="1748532"/>
            <a:ext cx="377087" cy="377097"/>
          </a:xfrm>
          <a:prstGeom prst="rect">
            <a:avLst/>
          </a:prstGeom>
        </p:spPr>
      </p:pic>
      <p:sp>
        <p:nvSpPr>
          <p:cNvPr id="11" name="Shape 6"/>
          <p:cNvSpPr/>
          <p:nvPr/>
        </p:nvSpPr>
        <p:spPr>
          <a:xfrm>
            <a:off x="631908" y="2203748"/>
            <a:ext cx="3533984" cy="25400"/>
          </a:xfrm>
          <a:prstGeom prst="rect">
            <a:avLst/>
          </a:prstGeom>
          <a:solidFill>
            <a:srgbClr val="00AEEF"/>
          </a:solidFill>
          <a:ln/>
        </p:spPr>
      </p:sp>
      <p:sp>
        <p:nvSpPr>
          <p:cNvPr id="12" name="Text 7"/>
          <p:cNvSpPr/>
          <p:nvPr/>
        </p:nvSpPr>
        <p:spPr>
          <a:xfrm>
            <a:off x="631908" y="2350393"/>
            <a:ext cx="3533984"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تحليل حركة المتدربين والمدربين داخل الورش التدريبية</a:t>
            </a:r>
            <a:endParaRPr lang="ar-SA" sz="19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07354" y="3443584"/>
            <a:ext cx="399378" cy="399388"/>
          </a:xfrm>
          <a:prstGeom prst="rect">
            <a:avLst/>
          </a:prstGeom>
        </p:spPr>
      </p:pic>
      <p:sp>
        <p:nvSpPr>
          <p:cNvPr id="14" name="Shape 8"/>
          <p:cNvSpPr/>
          <p:nvPr/>
        </p:nvSpPr>
        <p:spPr>
          <a:xfrm>
            <a:off x="8025902" y="3904357"/>
            <a:ext cx="3533885" cy="25400"/>
          </a:xfrm>
          <a:prstGeom prst="rect">
            <a:avLst/>
          </a:prstGeom>
          <a:solidFill>
            <a:srgbClr val="00AEEF"/>
          </a:solidFill>
          <a:ln/>
        </p:spPr>
      </p:sp>
      <p:sp>
        <p:nvSpPr>
          <p:cNvPr id="15" name="Text 9"/>
          <p:cNvSpPr/>
          <p:nvPr/>
        </p:nvSpPr>
        <p:spPr>
          <a:xfrm>
            <a:off x="8025902" y="4051002"/>
            <a:ext cx="3533885"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تقييم كفاءة استخدام المساحات والمعدات والتجهيزات</a:t>
            </a:r>
            <a:endParaRPr lang="ar-SA" sz="195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977714" y="3420137"/>
            <a:ext cx="399378" cy="399388"/>
          </a:xfrm>
          <a:prstGeom prst="rect">
            <a:avLst/>
          </a:prstGeom>
        </p:spPr>
      </p:pic>
      <p:sp>
        <p:nvSpPr>
          <p:cNvPr id="17" name="Shape 10"/>
          <p:cNvSpPr/>
          <p:nvPr/>
        </p:nvSpPr>
        <p:spPr>
          <a:xfrm>
            <a:off x="4328905" y="3904357"/>
            <a:ext cx="3533984" cy="25400"/>
          </a:xfrm>
          <a:prstGeom prst="rect">
            <a:avLst/>
          </a:prstGeom>
          <a:solidFill>
            <a:srgbClr val="00AEEF"/>
          </a:solidFill>
          <a:ln/>
        </p:spPr>
      </p:sp>
      <p:sp>
        <p:nvSpPr>
          <p:cNvPr id="18" name="Text 11"/>
          <p:cNvSpPr/>
          <p:nvPr/>
        </p:nvSpPr>
        <p:spPr>
          <a:xfrm>
            <a:off x="4328905" y="4051002"/>
            <a:ext cx="3533984"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تحديد المشكلات التي تؤثر على جودة التعلم والإشراف والسلامة</a:t>
            </a:r>
            <a:endParaRPr lang="ar-SA" sz="195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295104" y="3394736"/>
            <a:ext cx="399378" cy="399389"/>
          </a:xfrm>
          <a:prstGeom prst="rect">
            <a:avLst/>
          </a:prstGeom>
        </p:spPr>
      </p:pic>
      <p:sp>
        <p:nvSpPr>
          <p:cNvPr id="20" name="Shape 12"/>
          <p:cNvSpPr/>
          <p:nvPr/>
        </p:nvSpPr>
        <p:spPr>
          <a:xfrm>
            <a:off x="631908" y="3904357"/>
            <a:ext cx="3533984" cy="25400"/>
          </a:xfrm>
          <a:prstGeom prst="rect">
            <a:avLst/>
          </a:prstGeom>
          <a:solidFill>
            <a:srgbClr val="00AEEF"/>
          </a:solidFill>
          <a:ln/>
        </p:spPr>
      </p:sp>
      <p:sp>
        <p:nvSpPr>
          <p:cNvPr id="21" name="Text 13"/>
          <p:cNvSpPr/>
          <p:nvPr/>
        </p:nvSpPr>
        <p:spPr>
          <a:xfrm>
            <a:off x="631908" y="4051002"/>
            <a:ext cx="3533984"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اقتراح تحسينات عملية لتطوير بيئة التعلم</a:t>
            </a:r>
            <a:endParaRPr lang="ar-SA" sz="1950" dirty="0"/>
          </a:p>
        </p:txBody>
      </p:sp>
      <p:pic>
        <p:nvPicPr>
          <p:cNvPr id="2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674090" y="4812158"/>
            <a:ext cx="401331" cy="401341"/>
          </a:xfrm>
          <a:prstGeom prst="rect">
            <a:avLst/>
          </a:prstGeom>
        </p:spPr>
      </p:pic>
      <p:sp>
        <p:nvSpPr>
          <p:cNvPr id="23" name="Shape 14"/>
          <p:cNvSpPr/>
          <p:nvPr/>
        </p:nvSpPr>
        <p:spPr>
          <a:xfrm>
            <a:off x="6177403" y="5289451"/>
            <a:ext cx="5382383" cy="25400"/>
          </a:xfrm>
          <a:prstGeom prst="rect">
            <a:avLst/>
          </a:prstGeom>
          <a:solidFill>
            <a:srgbClr val="00AEEF"/>
          </a:solidFill>
          <a:ln/>
        </p:spPr>
      </p:sp>
      <p:sp>
        <p:nvSpPr>
          <p:cNvPr id="24" name="Text 15"/>
          <p:cNvSpPr/>
          <p:nvPr/>
        </p:nvSpPr>
        <p:spPr>
          <a:xfrm>
            <a:off x="6177403" y="5436096"/>
            <a:ext cx="5382383"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إعادة تصميم تخطيط ورشة أو قاعة تدريبية باستخدام نموذج تخطيط قياسي</a:t>
            </a:r>
            <a:endParaRPr lang="ar-SA" sz="1950" dirty="0"/>
          </a:p>
        </p:txBody>
      </p:sp>
      <p:pic>
        <p:nvPicPr>
          <p:cNvPr id="25"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116580" y="4803278"/>
            <a:ext cx="401331" cy="401341"/>
          </a:xfrm>
          <a:prstGeom prst="rect">
            <a:avLst/>
          </a:prstGeom>
        </p:spPr>
      </p:pic>
      <p:sp>
        <p:nvSpPr>
          <p:cNvPr id="26" name="Shape 16"/>
          <p:cNvSpPr/>
          <p:nvPr/>
        </p:nvSpPr>
        <p:spPr>
          <a:xfrm>
            <a:off x="631908" y="5289451"/>
            <a:ext cx="5382483" cy="25400"/>
          </a:xfrm>
          <a:prstGeom prst="rect">
            <a:avLst/>
          </a:prstGeom>
          <a:solidFill>
            <a:srgbClr val="00AEEF"/>
          </a:solidFill>
          <a:ln/>
        </p:spPr>
      </p:sp>
      <p:sp>
        <p:nvSpPr>
          <p:cNvPr id="27" name="Text 17"/>
          <p:cNvSpPr/>
          <p:nvPr/>
        </p:nvSpPr>
        <p:spPr>
          <a:xfrm>
            <a:off x="631908" y="5436096"/>
            <a:ext cx="5382483"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إنتاج مخطط مطور يراعي متطلبات السلامة والجودة والمعايير الدولية</a:t>
            </a:r>
            <a:endParaRPr lang="ar-SA" sz="19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Shape 0"/>
          <p:cNvSpPr/>
          <p:nvPr/>
        </p:nvSpPr>
        <p:spPr>
          <a:xfrm>
            <a:off x="10583102" y="759817"/>
            <a:ext cx="976685" cy="325834"/>
          </a:xfrm>
          <a:prstGeom prst="roundRect">
            <a:avLst>
              <a:gd name="adj" fmla="val 49999"/>
            </a:avLst>
          </a:prstGeom>
          <a:solidFill>
            <a:srgbClr val="D4E9F7"/>
          </a:solidFill>
          <a:ln/>
        </p:spPr>
      </p:sp>
      <p:sp>
        <p:nvSpPr>
          <p:cNvPr id="3" name="Text 1"/>
          <p:cNvSpPr/>
          <p:nvPr/>
        </p:nvSpPr>
        <p:spPr>
          <a:xfrm>
            <a:off x="10102101" y="824111"/>
            <a:ext cx="1329101"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محتوى نظري</a:t>
            </a:r>
            <a:endParaRPr lang="ar-SA" sz="1350" dirty="0"/>
          </a:p>
        </p:txBody>
      </p:sp>
      <p:sp>
        <p:nvSpPr>
          <p:cNvPr id="4" name="Text 2"/>
          <p:cNvSpPr/>
          <p:nvPr/>
        </p:nvSpPr>
        <p:spPr>
          <a:xfrm>
            <a:off x="631908" y="1167110"/>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أولاً: المعرفة — المحتوى النظري</a:t>
            </a:r>
            <a:endParaRPr lang="ar-SA" sz="4400" dirty="0"/>
          </a:p>
        </p:txBody>
      </p:sp>
      <p:sp>
        <p:nvSpPr>
          <p:cNvPr id="5" name="Text 3"/>
          <p:cNvSpPr/>
          <p:nvPr/>
        </p:nvSpPr>
        <p:spPr>
          <a:xfrm>
            <a:off x="631908" y="1965960"/>
            <a:ext cx="10912392" cy="812245"/>
          </a:xfrm>
          <a:prstGeom prst="rect">
            <a:avLst/>
          </a:prstGeom>
          <a:noFill/>
          <a:ln/>
        </p:spPr>
        <p:txBody>
          <a:bodyPr wrap="square" lIns="0" tIns="0" rIns="0" bIns="0" rtlCol="0" anchor="t">
            <a:no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لا يقتصر نجاح برامج التعليم والتدريب المهني والتقني على توفر المعدات الحديثة أو المناهج المتطورة، بل يعتمد أيضاً على جودة تصميم بيئة التعلم. فالورشة أو القاعة التدريبية المصممة بشكل جيد تسهم في:</a:t>
            </a:r>
            <a:endParaRPr lang="ar-SA" sz="2000" dirty="0"/>
          </a:p>
        </p:txBody>
      </p:sp>
      <p:sp>
        <p:nvSpPr>
          <p:cNvPr id="6" name="Shape 4"/>
          <p:cNvSpPr/>
          <p:nvPr/>
        </p:nvSpPr>
        <p:spPr>
          <a:xfrm>
            <a:off x="11077397" y="3075880"/>
            <a:ext cx="482389" cy="482402"/>
          </a:xfrm>
          <a:prstGeom prst="ellipse">
            <a:avLst/>
          </a:prstGeom>
          <a:solidFill>
            <a:srgbClr val="00AEEF"/>
          </a:solidFill>
          <a:ln w="12700">
            <a:solidFill>
              <a:srgbClr val="0094D5"/>
            </a:solidFill>
            <a:prstDash val="solid"/>
          </a:ln>
        </p:spPr>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49329" y="3147764"/>
            <a:ext cx="338526" cy="338534"/>
          </a:xfrm>
          <a:prstGeom prst="rect">
            <a:avLst/>
          </a:prstGeom>
        </p:spPr>
      </p:pic>
      <p:sp>
        <p:nvSpPr>
          <p:cNvPr id="8" name="Text 5"/>
          <p:cNvSpPr/>
          <p:nvPr/>
        </p:nvSpPr>
        <p:spPr>
          <a:xfrm>
            <a:off x="8086920" y="3149501"/>
            <a:ext cx="2786886"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رفع مستوى السلامة المهنية</a:t>
            </a:r>
            <a:endParaRPr lang="ar-SA" sz="2200" dirty="0"/>
          </a:p>
        </p:txBody>
      </p:sp>
      <p:sp>
        <p:nvSpPr>
          <p:cNvPr id="9" name="Shape 6"/>
          <p:cNvSpPr/>
          <p:nvPr/>
        </p:nvSpPr>
        <p:spPr>
          <a:xfrm>
            <a:off x="7349941" y="3075880"/>
            <a:ext cx="482389" cy="482402"/>
          </a:xfrm>
          <a:prstGeom prst="ellipse">
            <a:avLst/>
          </a:prstGeom>
          <a:solidFill>
            <a:srgbClr val="00AEEF"/>
          </a:solidFill>
          <a:ln w="12700">
            <a:solidFill>
              <a:srgbClr val="0094D5"/>
            </a:solidFill>
            <a:prstDash val="solid"/>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21873" y="3147764"/>
            <a:ext cx="338526" cy="338534"/>
          </a:xfrm>
          <a:prstGeom prst="rect">
            <a:avLst/>
          </a:prstGeom>
        </p:spPr>
      </p:pic>
      <p:sp>
        <p:nvSpPr>
          <p:cNvPr id="11" name="Text 7"/>
          <p:cNvSpPr/>
          <p:nvPr/>
        </p:nvSpPr>
        <p:spPr>
          <a:xfrm>
            <a:off x="4359464" y="3149501"/>
            <a:ext cx="2786886"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تحسين تعلم المهارات العملية</a:t>
            </a:r>
            <a:endParaRPr lang="ar-SA" sz="2200" dirty="0"/>
          </a:p>
        </p:txBody>
      </p:sp>
      <p:sp>
        <p:nvSpPr>
          <p:cNvPr id="12" name="Shape 8"/>
          <p:cNvSpPr/>
          <p:nvPr/>
        </p:nvSpPr>
        <p:spPr>
          <a:xfrm>
            <a:off x="3622485" y="3075880"/>
            <a:ext cx="482389" cy="482402"/>
          </a:xfrm>
          <a:prstGeom prst="ellipse">
            <a:avLst/>
          </a:prstGeom>
          <a:solidFill>
            <a:srgbClr val="00AEEF"/>
          </a:solidFill>
          <a:ln w="12700">
            <a:solidFill>
              <a:srgbClr val="0094D5"/>
            </a:solidFill>
            <a:prstDash val="solid"/>
          </a:ln>
        </p:spPr>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94417" y="3147764"/>
            <a:ext cx="338526" cy="338534"/>
          </a:xfrm>
          <a:prstGeom prst="rect">
            <a:avLst/>
          </a:prstGeom>
        </p:spPr>
      </p:pic>
      <p:sp>
        <p:nvSpPr>
          <p:cNvPr id="14" name="Text 9"/>
          <p:cNvSpPr/>
          <p:nvPr/>
        </p:nvSpPr>
        <p:spPr>
          <a:xfrm>
            <a:off x="631908" y="3149501"/>
            <a:ext cx="2786985"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زيادة كفاءة استخدام المعدات</a:t>
            </a:r>
            <a:endParaRPr lang="ar-SA" sz="2200" dirty="0"/>
          </a:p>
        </p:txBody>
      </p:sp>
      <p:sp>
        <p:nvSpPr>
          <p:cNvPr id="15" name="Shape 10"/>
          <p:cNvSpPr/>
          <p:nvPr/>
        </p:nvSpPr>
        <p:spPr>
          <a:xfrm>
            <a:off x="11077397" y="4261842"/>
            <a:ext cx="482389" cy="482402"/>
          </a:xfrm>
          <a:prstGeom prst="ellipse">
            <a:avLst/>
          </a:prstGeom>
          <a:solidFill>
            <a:srgbClr val="00AEEF"/>
          </a:solidFill>
          <a:ln w="12700">
            <a:solidFill>
              <a:srgbClr val="0094D5"/>
            </a:solidFill>
            <a:prstDash val="solid"/>
          </a:ln>
        </p:spPr>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49329" y="4333726"/>
            <a:ext cx="338526" cy="338534"/>
          </a:xfrm>
          <a:prstGeom prst="rect">
            <a:avLst/>
          </a:prstGeom>
        </p:spPr>
      </p:pic>
      <p:sp>
        <p:nvSpPr>
          <p:cNvPr id="17" name="Text 11"/>
          <p:cNvSpPr/>
          <p:nvPr/>
        </p:nvSpPr>
        <p:spPr>
          <a:xfrm>
            <a:off x="8086920" y="4335463"/>
            <a:ext cx="2786886"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تسهيل حركة المتدربين</a:t>
            </a:r>
            <a:endParaRPr lang="ar-SA" sz="2200" dirty="0"/>
          </a:p>
        </p:txBody>
      </p:sp>
      <p:sp>
        <p:nvSpPr>
          <p:cNvPr id="18" name="Shape 12"/>
          <p:cNvSpPr/>
          <p:nvPr/>
        </p:nvSpPr>
        <p:spPr>
          <a:xfrm>
            <a:off x="7349941" y="4261842"/>
            <a:ext cx="482389" cy="482402"/>
          </a:xfrm>
          <a:prstGeom prst="ellipse">
            <a:avLst/>
          </a:prstGeom>
          <a:solidFill>
            <a:srgbClr val="00AEEF"/>
          </a:solidFill>
          <a:ln w="12700">
            <a:solidFill>
              <a:srgbClr val="0094D5"/>
            </a:solidFill>
            <a:prstDash val="solid"/>
          </a:ln>
        </p:spPr>
      </p:sp>
      <p:pic>
        <p:nvPicPr>
          <p:cNvPr id="1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21873" y="4333726"/>
            <a:ext cx="338526" cy="338534"/>
          </a:xfrm>
          <a:prstGeom prst="rect">
            <a:avLst/>
          </a:prstGeom>
        </p:spPr>
      </p:pic>
      <p:sp>
        <p:nvSpPr>
          <p:cNvPr id="20" name="Text 13"/>
          <p:cNvSpPr/>
          <p:nvPr/>
        </p:nvSpPr>
        <p:spPr>
          <a:xfrm>
            <a:off x="4359464" y="4335463"/>
            <a:ext cx="2786886"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تعزيز الإشراف والمتابعة</a:t>
            </a:r>
            <a:endParaRPr lang="ar-SA" sz="2200" dirty="0"/>
          </a:p>
        </p:txBody>
      </p:sp>
      <p:sp>
        <p:nvSpPr>
          <p:cNvPr id="21" name="Shape 14"/>
          <p:cNvSpPr/>
          <p:nvPr/>
        </p:nvSpPr>
        <p:spPr>
          <a:xfrm>
            <a:off x="3622485" y="4261842"/>
            <a:ext cx="482389" cy="482402"/>
          </a:xfrm>
          <a:prstGeom prst="ellipse">
            <a:avLst/>
          </a:prstGeom>
          <a:solidFill>
            <a:srgbClr val="00AEEF"/>
          </a:solidFill>
          <a:ln w="12700">
            <a:solidFill>
              <a:srgbClr val="0094D5"/>
            </a:solidFill>
            <a:prstDash val="solid"/>
          </a:ln>
        </p:spPr>
      </p:sp>
      <p:pic>
        <p:nvPicPr>
          <p:cNvPr id="22"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94417" y="4333726"/>
            <a:ext cx="338526" cy="338534"/>
          </a:xfrm>
          <a:prstGeom prst="rect">
            <a:avLst/>
          </a:prstGeom>
        </p:spPr>
      </p:pic>
      <p:sp>
        <p:nvSpPr>
          <p:cNvPr id="23" name="Text 15"/>
          <p:cNvSpPr/>
          <p:nvPr/>
        </p:nvSpPr>
        <p:spPr>
          <a:xfrm>
            <a:off x="631908" y="4335463"/>
            <a:ext cx="2786985"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تحسين استثمار الموارد المتاحة</a:t>
            </a:r>
            <a:endParaRPr lang="ar-SA" sz="2200" dirty="0"/>
          </a:p>
        </p:txBody>
      </p:sp>
      <p:sp>
        <p:nvSpPr>
          <p:cNvPr id="24" name="Shape 16"/>
          <p:cNvSpPr/>
          <p:nvPr/>
        </p:nvSpPr>
        <p:spPr>
          <a:xfrm>
            <a:off x="631908" y="5269607"/>
            <a:ext cx="10927878" cy="828477"/>
          </a:xfrm>
          <a:prstGeom prst="roundRect">
            <a:avLst>
              <a:gd name="adj" fmla="val 38818"/>
            </a:avLst>
          </a:prstGeom>
          <a:solidFill>
            <a:srgbClr val="D4E9F7"/>
          </a:solidFill>
          <a:ln/>
        </p:spPr>
      </p:sp>
      <p:pic>
        <p:nvPicPr>
          <p:cNvPr id="25" name="Image 6" descr="preencoded.png"/>
          <p:cNvPicPr>
            <a:picLocks noChangeAspect="1"/>
          </p:cNvPicPr>
          <p:nvPr/>
        </p:nvPicPr>
        <p:blipFill>
          <a:blip r:embed="rId9"/>
          <a:stretch>
            <a:fillRect/>
          </a:stretch>
        </p:blipFill>
        <p:spPr>
          <a:xfrm>
            <a:off x="846216" y="5561509"/>
            <a:ext cx="267983" cy="214313"/>
          </a:xfrm>
          <a:prstGeom prst="rect">
            <a:avLst/>
          </a:prstGeom>
        </p:spPr>
      </p:pic>
      <p:sp>
        <p:nvSpPr>
          <p:cNvPr id="26" name="Text 17"/>
          <p:cNvSpPr/>
          <p:nvPr/>
        </p:nvSpPr>
        <p:spPr>
          <a:xfrm>
            <a:off x="718921" y="5526782"/>
            <a:ext cx="10626558" cy="334466"/>
          </a:xfrm>
          <a:prstGeom prst="rect">
            <a:avLst/>
          </a:prstGeom>
          <a:noFill/>
          <a:ln/>
        </p:spPr>
        <p:txBody>
          <a:bodyPr wrap="none" lIns="0" tIns="0" rIns="0" bIns="0" rtlCol="0" anchor="t"/>
          <a:lstStyle/>
          <a:p>
            <a:pPr marL="0" indent="0" algn="r" rtl="1">
              <a:lnSpc>
                <a:spcPct val="130000"/>
              </a:lnSpc>
              <a:buNone/>
            </a:pPr>
            <a:r>
              <a:rPr lang="ar-SA" altLang="en-US" dirty="0">
                <a:solidFill>
                  <a:srgbClr val="000000"/>
                </a:solidFill>
                <a:latin typeface="WinSoft Pro Medium" pitchFamily="34" charset="0"/>
                <a:ea typeface="WinSoft Pro Medium" pitchFamily="34" charset="-122"/>
                <a:cs typeface="WinSoft Pro Medium" pitchFamily="34" charset="-120"/>
              </a:rPr>
              <a:t>ولهذا السبب تعتبر عملية تقييم وإعادة تصميم الورش التدريبية إحدى المهارات الأساسية التي يجب أن يمتلكها المدرب والمشرف الفني.</a:t>
            </a:r>
            <a:endParaRPr lang="ar-SA"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nvSpPr>
        <p:spPr>
          <a:xfrm>
            <a:off x="631908" y="731242"/>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مفهوم تخطيط الورشة التدريبية — </a:t>
            </a:r>
            <a:r>
              <a:rPr lang="ar-SA" altLang="en-US" sz="3250" dirty="0">
                <a:solidFill>
                  <a:srgbClr val="2E3C4E"/>
                </a:solidFill>
                <a:latin typeface="Myriad Headline" panose="020B0500000000000000" pitchFamily="34" charset="0"/>
                <a:ea typeface="GE SS Two Light" pitchFamily="34" charset="-122"/>
                <a:cs typeface="GE SS Two Light" pitchFamily="34" charset="-120"/>
              </a:rPr>
              <a:t>Workshop</a:t>
            </a:r>
            <a:r>
              <a:rPr lang="ar-SA" altLang="en-US" sz="3250" dirty="0">
                <a:solidFill>
                  <a:srgbClr val="2E3C4E"/>
                </a:solidFill>
                <a:latin typeface="GE SS Two Light" pitchFamily="34" charset="0"/>
                <a:ea typeface="GE SS Two Light" pitchFamily="34" charset="-122"/>
                <a:cs typeface="GE SS Two Light" pitchFamily="34" charset="-120"/>
              </a:rPr>
              <a:t> </a:t>
            </a:r>
            <a:r>
              <a:rPr lang="ar-SA" altLang="en-US" sz="3250" dirty="0">
                <a:solidFill>
                  <a:srgbClr val="2E3C4E"/>
                </a:solidFill>
                <a:latin typeface="Myriad Headline" panose="020B0500000000000000" pitchFamily="34" charset="0"/>
                <a:ea typeface="GE SS Two Light" pitchFamily="34" charset="-122"/>
                <a:cs typeface="GE SS Two Light" pitchFamily="34" charset="-120"/>
              </a:rPr>
              <a:t>Layout</a:t>
            </a:r>
            <a:endParaRPr lang="ar-SA" sz="3250" dirty="0">
              <a:latin typeface="Myriad Headline" panose="020B0500000000000000" pitchFamily="34" charset="0"/>
            </a:endParaRPr>
          </a:p>
        </p:txBody>
      </p:sp>
      <p:sp>
        <p:nvSpPr>
          <p:cNvPr id="3" name="Shape 1"/>
          <p:cNvSpPr/>
          <p:nvPr/>
        </p:nvSpPr>
        <p:spPr>
          <a:xfrm>
            <a:off x="518207" y="2133828"/>
            <a:ext cx="5498665" cy="3353694"/>
          </a:xfrm>
          <a:prstGeom prst="roundRect">
            <a:avLst>
              <a:gd name="adj" fmla="val 8050"/>
            </a:avLst>
          </a:prstGeom>
          <a:solidFill>
            <a:srgbClr val="75BAE6"/>
          </a:solidFill>
          <a:ln/>
        </p:spPr>
      </p:sp>
      <p:sp>
        <p:nvSpPr>
          <p:cNvPr id="4" name="Text 2"/>
          <p:cNvSpPr/>
          <p:nvPr/>
        </p:nvSpPr>
        <p:spPr>
          <a:xfrm>
            <a:off x="676159" y="2198637"/>
            <a:ext cx="5182760" cy="259755"/>
          </a:xfrm>
          <a:prstGeom prst="rect">
            <a:avLst/>
          </a:prstGeom>
          <a:noFill/>
          <a:ln/>
        </p:spPr>
        <p:txBody>
          <a:bodyPr wrap="none" lIns="0" tIns="0" rIns="0" bIns="0" rtlCol="0" anchor="t"/>
          <a:lstStyle/>
          <a:p>
            <a:pPr marL="0" indent="0" algn="r" rtl="1">
              <a:lnSpc>
                <a:spcPct val="104000"/>
              </a:lnSpc>
              <a:buNone/>
            </a:pPr>
            <a:r>
              <a:rPr lang="ar-SA" altLang="en-US" sz="2400" b="1" dirty="0">
                <a:solidFill>
                  <a:schemeClr val="bg1"/>
                </a:solidFill>
                <a:latin typeface="GE SS Two Light" pitchFamily="34" charset="0"/>
                <a:ea typeface="GE SS Two Light" pitchFamily="34" charset="-122"/>
                <a:cs typeface="GE SS Two Light" pitchFamily="34" charset="-120"/>
              </a:rPr>
              <a:t>بطريقة تحقق أعلى مستوى من:</a:t>
            </a:r>
            <a:endParaRPr lang="ar-SA" sz="2400" b="1" dirty="0">
              <a:solidFill>
                <a:schemeClr val="bg1"/>
              </a:solidFill>
            </a:endParaRPr>
          </a:p>
        </p:txBody>
      </p:sp>
      <p:sp>
        <p:nvSpPr>
          <p:cNvPr id="5" name="Shape 3"/>
          <p:cNvSpPr/>
          <p:nvPr/>
        </p:nvSpPr>
        <p:spPr>
          <a:xfrm>
            <a:off x="3322852" y="2628433"/>
            <a:ext cx="2536067" cy="1172766"/>
          </a:xfrm>
          <a:prstGeom prst="roundRect">
            <a:avLst>
              <a:gd name="adj" fmla="val 20206"/>
            </a:avLst>
          </a:prstGeom>
          <a:solidFill>
            <a:srgbClr val="00AEEF"/>
          </a:solidFill>
          <a:ln w="6350">
            <a:solidFill>
              <a:srgbClr val="00AEEF"/>
            </a:solidFill>
            <a:prstDash val="solid"/>
          </a:ln>
        </p:spPr>
      </p:sp>
      <p:sp>
        <p:nvSpPr>
          <p:cNvPr id="6" name="Shape 4"/>
          <p:cNvSpPr/>
          <p:nvPr/>
        </p:nvSpPr>
        <p:spPr>
          <a:xfrm>
            <a:off x="5220760" y="2792739"/>
            <a:ext cx="473857" cy="473869"/>
          </a:xfrm>
          <a:prstGeom prst="ellipse">
            <a:avLst/>
          </a:prstGeom>
          <a:solidFill>
            <a:srgbClr val="00AEEF"/>
          </a:solidFill>
          <a:ln/>
        </p:spPr>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10233" y="2896114"/>
            <a:ext cx="454113" cy="454124"/>
          </a:xfrm>
          <a:prstGeom prst="rect">
            <a:avLst/>
          </a:prstGeom>
        </p:spPr>
      </p:pic>
      <p:sp>
        <p:nvSpPr>
          <p:cNvPr id="8" name="Text 5"/>
          <p:cNvSpPr/>
          <p:nvPr/>
        </p:nvSpPr>
        <p:spPr>
          <a:xfrm>
            <a:off x="3487154" y="3399997"/>
            <a:ext cx="2207463"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السلامة</a:t>
            </a:r>
            <a:endParaRPr lang="ar-SA" sz="2800" dirty="0">
              <a:solidFill>
                <a:schemeClr val="bg1"/>
              </a:solidFill>
            </a:endParaRPr>
          </a:p>
        </p:txBody>
      </p:sp>
      <p:sp>
        <p:nvSpPr>
          <p:cNvPr id="9" name="Shape 6"/>
          <p:cNvSpPr/>
          <p:nvPr/>
        </p:nvSpPr>
        <p:spPr>
          <a:xfrm>
            <a:off x="676159" y="2628433"/>
            <a:ext cx="2536166" cy="1172766"/>
          </a:xfrm>
          <a:prstGeom prst="roundRect">
            <a:avLst>
              <a:gd name="adj" fmla="val 20206"/>
            </a:avLst>
          </a:prstGeom>
          <a:solidFill>
            <a:srgbClr val="00AEEF"/>
          </a:solidFill>
          <a:ln w="6350">
            <a:solidFill>
              <a:srgbClr val="00AEEF"/>
            </a:solidFill>
            <a:prstDash val="solid"/>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3639" y="2923013"/>
            <a:ext cx="454113" cy="454124"/>
          </a:xfrm>
          <a:prstGeom prst="rect">
            <a:avLst/>
          </a:prstGeom>
        </p:spPr>
      </p:pic>
      <p:sp>
        <p:nvSpPr>
          <p:cNvPr id="12" name="Text 8"/>
          <p:cNvSpPr/>
          <p:nvPr/>
        </p:nvSpPr>
        <p:spPr>
          <a:xfrm>
            <a:off x="840461" y="3399997"/>
            <a:ext cx="2207562"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الكفاءة</a:t>
            </a:r>
            <a:endParaRPr lang="ar-SA" sz="2800" dirty="0">
              <a:solidFill>
                <a:schemeClr val="bg1"/>
              </a:solidFill>
            </a:endParaRPr>
          </a:p>
        </p:txBody>
      </p:sp>
      <p:sp>
        <p:nvSpPr>
          <p:cNvPr id="13" name="Shape 9"/>
          <p:cNvSpPr/>
          <p:nvPr/>
        </p:nvSpPr>
        <p:spPr>
          <a:xfrm>
            <a:off x="3322852" y="3911728"/>
            <a:ext cx="2536067" cy="1172766"/>
          </a:xfrm>
          <a:prstGeom prst="roundRect">
            <a:avLst>
              <a:gd name="adj" fmla="val 20206"/>
            </a:avLst>
          </a:prstGeom>
          <a:solidFill>
            <a:srgbClr val="00AEEF"/>
          </a:solidFill>
          <a:ln w="6350">
            <a:solidFill>
              <a:srgbClr val="00AEEF"/>
            </a:solidFill>
            <a:prstDash val="solid"/>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10233" y="4206309"/>
            <a:ext cx="454113" cy="454124"/>
          </a:xfrm>
          <a:prstGeom prst="rect">
            <a:avLst/>
          </a:prstGeom>
        </p:spPr>
      </p:pic>
      <p:sp>
        <p:nvSpPr>
          <p:cNvPr id="16" name="Text 11"/>
          <p:cNvSpPr/>
          <p:nvPr/>
        </p:nvSpPr>
        <p:spPr>
          <a:xfrm>
            <a:off x="3487154" y="4683293"/>
            <a:ext cx="2207463"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الإنتاجية</a:t>
            </a:r>
            <a:endParaRPr lang="ar-SA" sz="2800" dirty="0">
              <a:solidFill>
                <a:schemeClr val="bg1"/>
              </a:solidFill>
            </a:endParaRPr>
          </a:p>
        </p:txBody>
      </p:sp>
      <p:sp>
        <p:nvSpPr>
          <p:cNvPr id="17" name="Shape 12"/>
          <p:cNvSpPr/>
          <p:nvPr/>
        </p:nvSpPr>
        <p:spPr>
          <a:xfrm>
            <a:off x="676159" y="3911728"/>
            <a:ext cx="2536166" cy="1172766"/>
          </a:xfrm>
          <a:prstGeom prst="roundRect">
            <a:avLst>
              <a:gd name="adj" fmla="val 20206"/>
            </a:avLst>
          </a:prstGeom>
          <a:solidFill>
            <a:srgbClr val="00AEEF"/>
          </a:solidFill>
          <a:ln w="6350">
            <a:solidFill>
              <a:srgbClr val="00AEEF"/>
            </a:solidFill>
            <a:prstDash val="solid"/>
          </a:ln>
        </p:spPr>
      </p:sp>
      <p:sp>
        <p:nvSpPr>
          <p:cNvPr id="18" name="Shape 13"/>
          <p:cNvSpPr/>
          <p:nvPr/>
        </p:nvSpPr>
        <p:spPr>
          <a:xfrm>
            <a:off x="2463640" y="4076034"/>
            <a:ext cx="584384" cy="496729"/>
          </a:xfrm>
          <a:prstGeom prst="ellipse">
            <a:avLst/>
          </a:prstGeom>
          <a:solidFill>
            <a:srgbClr val="00AEEF"/>
          </a:solidFill>
          <a:ln/>
        </p:spPr>
        <p:txBody>
          <a:bodyPr/>
          <a:lstStyle/>
          <a:p>
            <a:endParaRPr lang="en-US" dirty="0"/>
          </a:p>
        </p:txBody>
      </p:sp>
      <p:pic>
        <p:nvPicPr>
          <p:cNvPr id="19"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63640" y="4197341"/>
            <a:ext cx="454112" cy="454123"/>
          </a:xfrm>
          <a:prstGeom prst="rect">
            <a:avLst/>
          </a:prstGeom>
        </p:spPr>
      </p:pic>
      <p:sp>
        <p:nvSpPr>
          <p:cNvPr id="20" name="Text 14"/>
          <p:cNvSpPr/>
          <p:nvPr/>
        </p:nvSpPr>
        <p:spPr>
          <a:xfrm>
            <a:off x="840461" y="4683293"/>
            <a:ext cx="2207562"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سهولة التعلم</a:t>
            </a:r>
            <a:endParaRPr lang="ar-SA" sz="2800" dirty="0">
              <a:solidFill>
                <a:schemeClr val="bg1"/>
              </a:solidFill>
            </a:endParaRPr>
          </a:p>
        </p:txBody>
      </p:sp>
      <p:sp>
        <p:nvSpPr>
          <p:cNvPr id="21" name="Text 15"/>
          <p:cNvSpPr/>
          <p:nvPr/>
        </p:nvSpPr>
        <p:spPr>
          <a:xfrm>
            <a:off x="6294875" y="1427665"/>
            <a:ext cx="5271261" cy="259755"/>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هو عملية توزيع وتنظيم:</a:t>
            </a:r>
            <a:endParaRPr lang="ar-SA" sz="2400" b="1" dirty="0"/>
          </a:p>
        </p:txBody>
      </p:sp>
      <p:pic>
        <p:nvPicPr>
          <p:cNvPr id="2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71256" y="1911251"/>
            <a:ext cx="394881" cy="394891"/>
          </a:xfrm>
          <a:prstGeom prst="rect">
            <a:avLst/>
          </a:prstGeom>
        </p:spPr>
      </p:pic>
      <p:sp>
        <p:nvSpPr>
          <p:cNvPr id="23" name="Text 16"/>
          <p:cNvSpPr/>
          <p:nvPr/>
        </p:nvSpPr>
        <p:spPr>
          <a:xfrm>
            <a:off x="6294875" y="1934111"/>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المعدات والآلات</a:t>
            </a:r>
            <a:endParaRPr lang="ar-SA" sz="2400" dirty="0"/>
          </a:p>
        </p:txBody>
      </p:sp>
      <p:pic>
        <p:nvPicPr>
          <p:cNvPr id="2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71256" y="2527300"/>
            <a:ext cx="394881" cy="394891"/>
          </a:xfrm>
          <a:prstGeom prst="rect">
            <a:avLst/>
          </a:prstGeom>
        </p:spPr>
      </p:pic>
      <p:sp>
        <p:nvSpPr>
          <p:cNvPr id="25" name="Text 17"/>
          <p:cNvSpPr/>
          <p:nvPr/>
        </p:nvSpPr>
        <p:spPr>
          <a:xfrm>
            <a:off x="6294875" y="2550160"/>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محطات العمل</a:t>
            </a:r>
            <a:endParaRPr lang="ar-SA" sz="2400" dirty="0"/>
          </a:p>
        </p:txBody>
      </p:sp>
      <p:pic>
        <p:nvPicPr>
          <p:cNvPr id="26"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71256" y="3143349"/>
            <a:ext cx="394881" cy="394891"/>
          </a:xfrm>
          <a:prstGeom prst="rect">
            <a:avLst/>
          </a:prstGeom>
        </p:spPr>
      </p:pic>
      <p:sp>
        <p:nvSpPr>
          <p:cNvPr id="27" name="Text 18"/>
          <p:cNvSpPr/>
          <p:nvPr/>
        </p:nvSpPr>
        <p:spPr>
          <a:xfrm>
            <a:off x="6294875" y="3166209"/>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مناطق التدريب العملي</a:t>
            </a:r>
            <a:endParaRPr lang="ar-SA" sz="2400" dirty="0"/>
          </a:p>
        </p:txBody>
      </p:sp>
      <p:pic>
        <p:nvPicPr>
          <p:cNvPr id="2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171256" y="3759398"/>
            <a:ext cx="394881" cy="394891"/>
          </a:xfrm>
          <a:prstGeom prst="rect">
            <a:avLst/>
          </a:prstGeom>
        </p:spPr>
      </p:pic>
      <p:sp>
        <p:nvSpPr>
          <p:cNvPr id="29" name="Text 19"/>
          <p:cNvSpPr/>
          <p:nvPr/>
        </p:nvSpPr>
        <p:spPr>
          <a:xfrm>
            <a:off x="6294875" y="3782258"/>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مناطق التخزين</a:t>
            </a:r>
            <a:endParaRPr lang="ar-SA" sz="2400" dirty="0"/>
          </a:p>
        </p:txBody>
      </p:sp>
      <p:pic>
        <p:nvPicPr>
          <p:cNvPr id="30"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171256" y="4375448"/>
            <a:ext cx="394881" cy="394891"/>
          </a:xfrm>
          <a:prstGeom prst="rect">
            <a:avLst/>
          </a:prstGeom>
        </p:spPr>
      </p:pic>
      <p:sp>
        <p:nvSpPr>
          <p:cNvPr id="31" name="Text 20"/>
          <p:cNvSpPr/>
          <p:nvPr/>
        </p:nvSpPr>
        <p:spPr>
          <a:xfrm>
            <a:off x="6294875" y="4398308"/>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الممرات</a:t>
            </a:r>
            <a:endParaRPr lang="ar-SA" sz="2400" dirty="0"/>
          </a:p>
        </p:txBody>
      </p:sp>
      <p:pic>
        <p:nvPicPr>
          <p:cNvPr id="32" name="Image 9" descr="preencoded.png"/>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171256" y="4991497"/>
            <a:ext cx="394881" cy="394891"/>
          </a:xfrm>
          <a:prstGeom prst="rect">
            <a:avLst/>
          </a:prstGeom>
        </p:spPr>
      </p:pic>
      <p:sp>
        <p:nvSpPr>
          <p:cNvPr id="33" name="Text 21"/>
          <p:cNvSpPr/>
          <p:nvPr/>
        </p:nvSpPr>
        <p:spPr>
          <a:xfrm>
            <a:off x="6294875" y="5014357"/>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مخارج الطوارئ</a:t>
            </a:r>
            <a:endParaRPr lang="ar-SA" sz="2400" dirty="0"/>
          </a:p>
        </p:txBody>
      </p:sp>
      <p:pic>
        <p:nvPicPr>
          <p:cNvPr id="34" name="Image 10" descr="preencoded.png"/>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1171256" y="5607546"/>
            <a:ext cx="394881" cy="394891"/>
          </a:xfrm>
          <a:prstGeom prst="rect">
            <a:avLst/>
          </a:prstGeom>
        </p:spPr>
      </p:pic>
      <p:sp>
        <p:nvSpPr>
          <p:cNvPr id="35" name="Text 22"/>
          <p:cNvSpPr/>
          <p:nvPr/>
        </p:nvSpPr>
        <p:spPr>
          <a:xfrm>
            <a:off x="6294875" y="5630406"/>
            <a:ext cx="47381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مناطق الخدمات</a:t>
            </a:r>
            <a:endParaRPr lang="ar-SA" sz="24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nvSpPr>
        <p:spPr>
          <a:xfrm>
            <a:off x="631908" y="98911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أهداف تخطيط الورش التدريبية</a:t>
            </a:r>
            <a:endParaRPr lang="ar-SA" sz="4650" dirty="0"/>
          </a:p>
        </p:txBody>
      </p:sp>
      <p:sp>
        <p:nvSpPr>
          <p:cNvPr id="3" name="Text 1"/>
          <p:cNvSpPr/>
          <p:nvPr/>
        </p:nvSpPr>
        <p:spPr>
          <a:xfrm>
            <a:off x="22324" y="2182813"/>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يهدف التخطيط الجيد إلى:</a:t>
            </a:r>
            <a:endParaRPr lang="ar-SA" sz="1750" dirty="0"/>
          </a:p>
        </p:txBody>
      </p:sp>
      <p:sp>
        <p:nvSpPr>
          <p:cNvPr id="4" name="Shape 2"/>
          <p:cNvSpPr/>
          <p:nvPr/>
        </p:nvSpPr>
        <p:spPr>
          <a:xfrm>
            <a:off x="631908" y="2967137"/>
            <a:ext cx="10927878" cy="25400"/>
          </a:xfrm>
          <a:prstGeom prst="roundRect">
            <a:avLst>
              <a:gd name="adj" fmla="val 49999"/>
            </a:avLst>
          </a:prstGeom>
          <a:solidFill>
            <a:srgbClr val="000000">
              <a:alpha val="8000"/>
            </a:srgbClr>
          </a:solidFill>
          <a:ln/>
        </p:spPr>
      </p:sp>
      <p:sp>
        <p:nvSpPr>
          <p:cNvPr id="5" name="Shape 3"/>
          <p:cNvSpPr/>
          <p:nvPr/>
        </p:nvSpPr>
        <p:spPr>
          <a:xfrm>
            <a:off x="9819831" y="2967137"/>
            <a:ext cx="25399" cy="677069"/>
          </a:xfrm>
          <a:prstGeom prst="roundRect">
            <a:avLst>
              <a:gd name="adj" fmla="val 50001"/>
            </a:avLst>
          </a:prstGeom>
          <a:solidFill>
            <a:srgbClr val="0094D5"/>
          </a:solidFill>
          <a:ln/>
        </p:spPr>
      </p:sp>
      <p:sp>
        <p:nvSpPr>
          <p:cNvPr id="6" name="Shape 4"/>
          <p:cNvSpPr/>
          <p:nvPr/>
        </p:nvSpPr>
        <p:spPr>
          <a:xfrm>
            <a:off x="9747899" y="2882503"/>
            <a:ext cx="169263" cy="169267"/>
          </a:xfrm>
          <a:prstGeom prst="ellipse">
            <a:avLst/>
          </a:prstGeom>
          <a:solidFill>
            <a:srgbClr val="00AEEF"/>
          </a:solidFill>
          <a:ln/>
        </p:spPr>
      </p:sp>
      <p:sp>
        <p:nvSpPr>
          <p:cNvPr id="7" name="Shape 5"/>
          <p:cNvSpPr/>
          <p:nvPr/>
        </p:nvSpPr>
        <p:spPr>
          <a:xfrm>
            <a:off x="8105275" y="3644205"/>
            <a:ext cx="3454512" cy="2224584"/>
          </a:xfrm>
          <a:prstGeom prst="roundRect">
            <a:avLst>
              <a:gd name="adj" fmla="val 15217"/>
            </a:avLst>
          </a:prstGeom>
          <a:solidFill>
            <a:srgbClr val="00AEEF"/>
          </a:solidFill>
          <a:ln w="12700">
            <a:solidFill>
              <a:srgbClr val="00AEEF"/>
            </a:solidFill>
            <a:prstDash val="solid"/>
          </a:ln>
        </p:spPr>
      </p:sp>
      <p:sp>
        <p:nvSpPr>
          <p:cNvPr id="8" name="Text 6"/>
          <p:cNvSpPr/>
          <p:nvPr/>
        </p:nvSpPr>
        <p:spPr>
          <a:xfrm>
            <a:off x="8343592" y="3882529"/>
            <a:ext cx="2977877"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تحسين السلامة</a:t>
            </a:r>
            <a:endParaRPr lang="ar-SA" sz="2800" dirty="0">
              <a:solidFill>
                <a:schemeClr val="bg1"/>
              </a:solidFill>
            </a:endParaRPr>
          </a:p>
        </p:txBody>
      </p:sp>
      <p:sp>
        <p:nvSpPr>
          <p:cNvPr id="9" name="Text 7"/>
          <p:cNvSpPr/>
          <p:nvPr/>
        </p:nvSpPr>
        <p:spPr>
          <a:xfrm>
            <a:off x="8343592" y="4389041"/>
            <a:ext cx="2977877"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تقليل الحوادث.</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منع التزاحم.</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تسهيل الإخلاء.</a:t>
            </a:r>
            <a:endParaRPr lang="ar-SA" sz="2000" dirty="0">
              <a:solidFill>
                <a:schemeClr val="bg1"/>
              </a:solidFill>
            </a:endParaRPr>
          </a:p>
        </p:txBody>
      </p:sp>
      <p:sp>
        <p:nvSpPr>
          <p:cNvPr id="10" name="Shape 8"/>
          <p:cNvSpPr/>
          <p:nvPr/>
        </p:nvSpPr>
        <p:spPr>
          <a:xfrm>
            <a:off x="6083247" y="2967137"/>
            <a:ext cx="25399" cy="677069"/>
          </a:xfrm>
          <a:prstGeom prst="roundRect">
            <a:avLst>
              <a:gd name="adj" fmla="val 50001"/>
            </a:avLst>
          </a:prstGeom>
          <a:solidFill>
            <a:srgbClr val="0094D5"/>
          </a:solidFill>
          <a:ln/>
        </p:spPr>
      </p:sp>
      <p:sp>
        <p:nvSpPr>
          <p:cNvPr id="11" name="Shape 9"/>
          <p:cNvSpPr/>
          <p:nvPr/>
        </p:nvSpPr>
        <p:spPr>
          <a:xfrm>
            <a:off x="6011315" y="2882503"/>
            <a:ext cx="169263" cy="169267"/>
          </a:xfrm>
          <a:prstGeom prst="ellipse">
            <a:avLst/>
          </a:prstGeom>
          <a:solidFill>
            <a:srgbClr val="00AEEF"/>
          </a:solidFill>
          <a:ln/>
        </p:spPr>
      </p:sp>
      <p:sp>
        <p:nvSpPr>
          <p:cNvPr id="12" name="Shape 10"/>
          <p:cNvSpPr/>
          <p:nvPr/>
        </p:nvSpPr>
        <p:spPr>
          <a:xfrm>
            <a:off x="4368591" y="3644205"/>
            <a:ext cx="3454611" cy="2224584"/>
          </a:xfrm>
          <a:prstGeom prst="roundRect">
            <a:avLst>
              <a:gd name="adj" fmla="val 15217"/>
            </a:avLst>
          </a:prstGeom>
          <a:solidFill>
            <a:srgbClr val="00AEEF"/>
          </a:solidFill>
          <a:ln w="12700">
            <a:solidFill>
              <a:srgbClr val="00AEEF"/>
            </a:solidFill>
            <a:prstDash val="solid"/>
          </a:ln>
        </p:spPr>
      </p:sp>
      <p:sp>
        <p:nvSpPr>
          <p:cNvPr id="13" name="Text 11"/>
          <p:cNvSpPr/>
          <p:nvPr/>
        </p:nvSpPr>
        <p:spPr>
          <a:xfrm>
            <a:off x="4606909" y="3882529"/>
            <a:ext cx="297797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تحسين التعلم</a:t>
            </a:r>
            <a:endParaRPr lang="ar-SA" sz="2800" dirty="0">
              <a:solidFill>
                <a:schemeClr val="bg1"/>
              </a:solidFill>
            </a:endParaRPr>
          </a:p>
        </p:txBody>
      </p:sp>
      <p:sp>
        <p:nvSpPr>
          <p:cNvPr id="14" name="Text 12"/>
          <p:cNvSpPr/>
          <p:nvPr/>
        </p:nvSpPr>
        <p:spPr>
          <a:xfrm>
            <a:off x="4606909" y="4389041"/>
            <a:ext cx="2977976"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توفير رؤية واضحة للمدرب.</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تسهيل التواصل.</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دعم التعلم العملي.</a:t>
            </a:r>
            <a:endParaRPr lang="ar-SA" sz="2000" dirty="0">
              <a:solidFill>
                <a:schemeClr val="bg1"/>
              </a:solidFill>
            </a:endParaRPr>
          </a:p>
        </p:txBody>
      </p:sp>
      <p:sp>
        <p:nvSpPr>
          <p:cNvPr id="15" name="Shape 13"/>
          <p:cNvSpPr/>
          <p:nvPr/>
        </p:nvSpPr>
        <p:spPr>
          <a:xfrm>
            <a:off x="2346564" y="2967137"/>
            <a:ext cx="25399" cy="677069"/>
          </a:xfrm>
          <a:prstGeom prst="roundRect">
            <a:avLst>
              <a:gd name="adj" fmla="val 50001"/>
            </a:avLst>
          </a:prstGeom>
          <a:solidFill>
            <a:srgbClr val="0094D5"/>
          </a:solidFill>
          <a:ln/>
        </p:spPr>
      </p:sp>
      <p:sp>
        <p:nvSpPr>
          <p:cNvPr id="16" name="Shape 14"/>
          <p:cNvSpPr/>
          <p:nvPr/>
        </p:nvSpPr>
        <p:spPr>
          <a:xfrm>
            <a:off x="2274632" y="2882503"/>
            <a:ext cx="169263" cy="169267"/>
          </a:xfrm>
          <a:prstGeom prst="ellipse">
            <a:avLst/>
          </a:prstGeom>
          <a:solidFill>
            <a:srgbClr val="00AEEF"/>
          </a:solidFill>
          <a:ln/>
        </p:spPr>
      </p:sp>
      <p:sp>
        <p:nvSpPr>
          <p:cNvPr id="17" name="Shape 15"/>
          <p:cNvSpPr/>
          <p:nvPr/>
        </p:nvSpPr>
        <p:spPr>
          <a:xfrm>
            <a:off x="632008" y="3644205"/>
            <a:ext cx="3454512" cy="2224584"/>
          </a:xfrm>
          <a:prstGeom prst="roundRect">
            <a:avLst>
              <a:gd name="adj" fmla="val 15217"/>
            </a:avLst>
          </a:prstGeom>
          <a:solidFill>
            <a:srgbClr val="00AEEF"/>
          </a:solidFill>
          <a:ln w="12700">
            <a:solidFill>
              <a:srgbClr val="00AEEF"/>
            </a:solidFill>
            <a:prstDash val="solid"/>
          </a:ln>
        </p:spPr>
      </p:sp>
      <p:sp>
        <p:nvSpPr>
          <p:cNvPr id="18" name="Text 16"/>
          <p:cNvSpPr/>
          <p:nvPr/>
        </p:nvSpPr>
        <p:spPr>
          <a:xfrm>
            <a:off x="870325" y="3882529"/>
            <a:ext cx="2977877"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تحسين استغلال الموارد</a:t>
            </a:r>
            <a:endParaRPr lang="ar-SA" sz="2800" dirty="0">
              <a:solidFill>
                <a:schemeClr val="bg1"/>
              </a:solidFill>
            </a:endParaRPr>
          </a:p>
        </p:txBody>
      </p:sp>
      <p:sp>
        <p:nvSpPr>
          <p:cNvPr id="19" name="Text 17"/>
          <p:cNvSpPr/>
          <p:nvPr/>
        </p:nvSpPr>
        <p:spPr>
          <a:xfrm>
            <a:off x="870325" y="4389041"/>
            <a:ext cx="2977877"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الاستخدام الأمثل للمساحات.</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تقليل المساحات المهدرة.</a:t>
            </a:r>
            <a:endParaRPr lang="ar-SA" sz="2000" dirty="0">
              <a:solidFill>
                <a:schemeClr val="bg1"/>
              </a:solidFill>
            </a:endParaRPr>
          </a:p>
          <a:p>
            <a:pPr marL="355600" indent="-35560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زيادة الاستفادة من المعدات.</a:t>
            </a:r>
            <a:endParaRPr lang="ar-SA" sz="2000" dirty="0">
              <a:solidFill>
                <a:schemeClr val="bg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nvSpPr>
        <p:spPr>
          <a:xfrm>
            <a:off x="631908" y="81002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معايير تقييم الورش التدريبية</a:t>
            </a:r>
            <a:endParaRPr lang="ar-SA" sz="4650" dirty="0"/>
          </a:p>
        </p:txBody>
      </p:sp>
      <p:sp>
        <p:nvSpPr>
          <p:cNvPr id="3" name="Text 1"/>
          <p:cNvSpPr/>
          <p:nvPr/>
        </p:nvSpPr>
        <p:spPr>
          <a:xfrm>
            <a:off x="22324" y="2003723"/>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عند تقييم أي ورشة أو قاعة تدريبية يجب دراسة العناصر التالية:</a:t>
            </a:r>
            <a:endParaRPr lang="ar-SA" sz="1750" dirty="0"/>
          </a:p>
        </p:txBody>
      </p:sp>
      <p:sp>
        <p:nvSpPr>
          <p:cNvPr id="4" name="Shape 2"/>
          <p:cNvSpPr/>
          <p:nvPr/>
        </p:nvSpPr>
        <p:spPr>
          <a:xfrm>
            <a:off x="469392" y="2618780"/>
            <a:ext cx="5513646" cy="3429198"/>
          </a:xfrm>
          <a:prstGeom prst="roundRect">
            <a:avLst>
              <a:gd name="adj" fmla="val 15795"/>
            </a:avLst>
          </a:prstGeom>
          <a:solidFill>
            <a:srgbClr val="75BAE6"/>
          </a:solidFill>
          <a:ln/>
        </p:spPr>
      </p:sp>
      <p:sp>
        <p:nvSpPr>
          <p:cNvPr id="5" name="Text 3"/>
          <p:cNvSpPr/>
          <p:nvPr/>
        </p:nvSpPr>
        <p:spPr>
          <a:xfrm>
            <a:off x="695010" y="2844403"/>
            <a:ext cx="5062411" cy="823370"/>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أسئلة التقييم</a:t>
            </a:r>
            <a:endParaRPr lang="ar-SA" sz="2800" dirty="0">
              <a:solidFill>
                <a:schemeClr val="bg1"/>
              </a:solidFill>
            </a:endParaRPr>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3469481"/>
            <a:ext cx="564144" cy="564158"/>
          </a:xfrm>
          <a:prstGeom prst="rect">
            <a:avLst/>
          </a:prstGeom>
        </p:spPr>
      </p:pic>
      <p:sp>
        <p:nvSpPr>
          <p:cNvPr id="7" name="Text 4"/>
          <p:cNvSpPr/>
          <p:nvPr/>
        </p:nvSpPr>
        <p:spPr>
          <a:xfrm>
            <a:off x="3304199" y="3469481"/>
            <a:ext cx="1543904" cy="1602284"/>
          </a:xfrm>
          <a:prstGeom prst="rect">
            <a:avLst/>
          </a:prstGeom>
          <a:noFill/>
          <a:ln/>
        </p:spPr>
        <p:txBody>
          <a:bodyPr wrap="square" lIns="0" tIns="0" rIns="0" bIns="0" rtlCol="0" anchor="t">
            <a:normAutofit lnSpcReduction="10000"/>
          </a:bodyPr>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هل توجد مناطق خطرة غير محمية؟</a:t>
            </a:r>
            <a:endParaRPr lang="ar-SA" sz="2800" dirty="0">
              <a:solidFill>
                <a:schemeClr val="bg1"/>
              </a:solidFill>
            </a:endParaRPr>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21085" y="3469481"/>
            <a:ext cx="564144" cy="564158"/>
          </a:xfrm>
          <a:prstGeom prst="rect">
            <a:avLst/>
          </a:prstGeom>
        </p:spPr>
      </p:pic>
      <p:sp>
        <p:nvSpPr>
          <p:cNvPr id="9" name="Text 5"/>
          <p:cNvSpPr/>
          <p:nvPr/>
        </p:nvSpPr>
        <p:spPr>
          <a:xfrm>
            <a:off x="631908" y="3469481"/>
            <a:ext cx="1544004" cy="1602284"/>
          </a:xfrm>
          <a:prstGeom prst="rect">
            <a:avLst/>
          </a:prstGeom>
          <a:noFill/>
          <a:ln/>
        </p:spPr>
        <p:txBody>
          <a:bodyPr wrap="square" lIns="0" tIns="0" rIns="0" bIns="0" rtlCol="0" anchor="t">
            <a:noAutofit/>
          </a:bodyPr>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هل يمكن إخلاء الورشة بسهولة؟</a:t>
            </a:r>
            <a:endParaRPr lang="ar-SA" sz="2800" dirty="0">
              <a:solidFill>
                <a:schemeClr val="bg1"/>
              </a:solidFill>
            </a:endParaRPr>
          </a:p>
        </p:txBody>
      </p:sp>
      <p:sp>
        <p:nvSpPr>
          <p:cNvPr id="10" name="Text 6"/>
          <p:cNvSpPr/>
          <p:nvPr/>
        </p:nvSpPr>
        <p:spPr>
          <a:xfrm>
            <a:off x="6377522" y="284440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المعيار الأول: السلامة المهنية</a:t>
            </a:r>
            <a:endParaRPr lang="ar-SA" sz="2300" dirty="0"/>
          </a:p>
        </p:txBody>
      </p:sp>
      <p:sp>
        <p:nvSpPr>
          <p:cNvPr id="11" name="Text 7"/>
          <p:cNvSpPr/>
          <p:nvPr/>
        </p:nvSpPr>
        <p:spPr>
          <a:xfrm>
            <a:off x="5767938" y="3441204"/>
            <a:ext cx="5798199"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يشمل:</a:t>
            </a:r>
            <a:endParaRPr lang="ar-SA" sz="175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01993" y="4056261"/>
            <a:ext cx="564144" cy="564158"/>
          </a:xfrm>
          <a:prstGeom prst="rect">
            <a:avLst/>
          </a:prstGeom>
        </p:spPr>
      </p:pic>
      <p:sp>
        <p:nvSpPr>
          <p:cNvPr id="13" name="Text 8"/>
          <p:cNvSpPr/>
          <p:nvPr/>
        </p:nvSpPr>
        <p:spPr>
          <a:xfrm>
            <a:off x="9112915" y="4056260"/>
            <a:ext cx="1607006" cy="976213"/>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وضوح مخارج الطوارئ.</a:t>
            </a:r>
            <a:endParaRPr lang="ar-SA" sz="200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66699" y="4056261"/>
            <a:ext cx="564144" cy="564158"/>
          </a:xfrm>
          <a:prstGeom prst="rect">
            <a:avLst/>
          </a:prstGeom>
        </p:spPr>
      </p:pic>
      <p:sp>
        <p:nvSpPr>
          <p:cNvPr id="15" name="Text 9"/>
          <p:cNvSpPr/>
          <p:nvPr/>
        </p:nvSpPr>
        <p:spPr>
          <a:xfrm>
            <a:off x="6377522" y="4056260"/>
            <a:ext cx="1607105" cy="976213"/>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توفر معدات الإطفاء.</a:t>
            </a:r>
            <a:endParaRPr lang="ar-SA" sz="20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01993" y="5071765"/>
            <a:ext cx="564144" cy="564158"/>
          </a:xfrm>
          <a:prstGeom prst="rect">
            <a:avLst/>
          </a:prstGeom>
        </p:spPr>
      </p:pic>
      <p:sp>
        <p:nvSpPr>
          <p:cNvPr id="17" name="Text 10"/>
          <p:cNvSpPr/>
          <p:nvPr/>
        </p:nvSpPr>
        <p:spPr>
          <a:xfrm>
            <a:off x="9112915" y="5071764"/>
            <a:ext cx="1607006" cy="976213"/>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وجود مسافات أمان.</a:t>
            </a:r>
            <a:endParaRPr lang="ar-SA" sz="2000" dirty="0"/>
          </a:p>
        </p:txBody>
      </p:sp>
      <p:pic>
        <p:nvPicPr>
          <p:cNvPr id="1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66699" y="5071765"/>
            <a:ext cx="564144" cy="564158"/>
          </a:xfrm>
          <a:prstGeom prst="rect">
            <a:avLst/>
          </a:prstGeom>
        </p:spPr>
      </p:pic>
      <p:sp>
        <p:nvSpPr>
          <p:cNvPr id="19" name="Text 11"/>
          <p:cNvSpPr/>
          <p:nvPr/>
        </p:nvSpPr>
        <p:spPr>
          <a:xfrm>
            <a:off x="6377522" y="5071765"/>
            <a:ext cx="1607105" cy="1952429"/>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عدم وجود عوائق بالممرات.</a:t>
            </a:r>
            <a:endParaRPr lang="ar-SA" sz="2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nvSpPr>
        <p:spPr>
          <a:xfrm>
            <a:off x="631908" y="74523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المعيار الثاني: سهولة الحركة</a:t>
            </a:r>
            <a:endParaRPr lang="ar-SA" sz="4650" dirty="0"/>
          </a:p>
        </p:txBody>
      </p:sp>
      <p:sp>
        <p:nvSpPr>
          <p:cNvPr id="3" name="Shape 1"/>
          <p:cNvSpPr/>
          <p:nvPr/>
        </p:nvSpPr>
        <p:spPr>
          <a:xfrm>
            <a:off x="469392" y="1826121"/>
            <a:ext cx="5513646" cy="4286548"/>
          </a:xfrm>
          <a:prstGeom prst="roundRect">
            <a:avLst>
              <a:gd name="adj" fmla="val 12636"/>
            </a:avLst>
          </a:prstGeom>
          <a:solidFill>
            <a:srgbClr val="75BAE6"/>
          </a:solidFill>
          <a:ln/>
        </p:spPr>
      </p:sp>
      <p:sp>
        <p:nvSpPr>
          <p:cNvPr id="4" name="Text 2"/>
          <p:cNvSpPr/>
          <p:nvPr/>
        </p:nvSpPr>
        <p:spPr>
          <a:xfrm>
            <a:off x="695010" y="2051745"/>
            <a:ext cx="5062411" cy="1182872"/>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مؤشرات التقييم</a:t>
            </a:r>
            <a:endParaRPr lang="ar-SA" sz="28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2676823"/>
            <a:ext cx="564144" cy="564158"/>
          </a:xfrm>
          <a:prstGeom prst="rect">
            <a:avLst/>
          </a:prstGeom>
        </p:spPr>
      </p:pic>
      <p:sp>
        <p:nvSpPr>
          <p:cNvPr id="6" name="Text 3"/>
          <p:cNvSpPr/>
          <p:nvPr/>
        </p:nvSpPr>
        <p:spPr>
          <a:xfrm>
            <a:off x="3367301" y="2676822"/>
            <a:ext cx="1543904" cy="1150937"/>
          </a:xfrm>
          <a:prstGeom prst="rect">
            <a:avLst/>
          </a:prstGeom>
          <a:noFill/>
          <a:ln/>
        </p:spPr>
        <p:txBody>
          <a:bodyPr wrap="none" lIns="0" tIns="0" rIns="0" bIns="0" rtlCol="0" anchor="t"/>
          <a:lstStyle/>
          <a:p>
            <a:pPr marL="0" indent="0" algn="r" rtl="1">
              <a:lnSpc>
                <a:spcPct val="133000"/>
              </a:lnSpc>
              <a:buNone/>
            </a:pPr>
            <a:r>
              <a:rPr lang="ar-SA" altLang="en-US" sz="3200" dirty="0">
                <a:solidFill>
                  <a:schemeClr val="bg1"/>
                </a:solidFill>
                <a:latin typeface="WinSoft Pro Medium" pitchFamily="34" charset="0"/>
                <a:ea typeface="WinSoft Pro Medium" pitchFamily="34" charset="-122"/>
                <a:cs typeface="WinSoft Pro Medium" pitchFamily="34" charset="-120"/>
              </a:rPr>
              <a:t>ممرات واضحة.</a:t>
            </a:r>
            <a:endParaRPr lang="ar-SA" sz="32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03794" y="3967693"/>
            <a:ext cx="564144" cy="564158"/>
          </a:xfrm>
          <a:prstGeom prst="rect">
            <a:avLst/>
          </a:prstGeom>
        </p:spPr>
      </p:pic>
      <p:sp>
        <p:nvSpPr>
          <p:cNvPr id="8" name="Text 4"/>
          <p:cNvSpPr/>
          <p:nvPr/>
        </p:nvSpPr>
        <p:spPr>
          <a:xfrm>
            <a:off x="695009" y="3795828"/>
            <a:ext cx="4226711" cy="1182872"/>
          </a:xfrm>
          <a:prstGeom prst="rect">
            <a:avLst/>
          </a:prstGeom>
          <a:noFill/>
          <a:ln/>
        </p:spPr>
        <p:txBody>
          <a:bodyPr wrap="square" lIns="0" tIns="0" rIns="0" bIns="0" rtlCol="0" anchor="t">
            <a:noAutofit/>
          </a:bodyPr>
          <a:lstStyle/>
          <a:p>
            <a:pPr marL="0" indent="0" algn="r" rtl="1">
              <a:lnSpc>
                <a:spcPct val="133000"/>
              </a:lnSpc>
              <a:buNone/>
            </a:pPr>
            <a:r>
              <a:rPr lang="ar-SA" altLang="en-US" sz="3200" dirty="0">
                <a:solidFill>
                  <a:schemeClr val="bg1"/>
                </a:solidFill>
                <a:latin typeface="WinSoft Pro Medium" pitchFamily="34" charset="0"/>
                <a:ea typeface="WinSoft Pro Medium" pitchFamily="34" charset="-122"/>
                <a:cs typeface="WinSoft Pro Medium" pitchFamily="34" charset="-120"/>
              </a:rPr>
              <a:t>عدم تقاطع الحركة مع مناطق الخطر.</a:t>
            </a:r>
            <a:endParaRPr lang="ar-SA" sz="3200" dirty="0">
              <a:solidFill>
                <a:schemeClr val="bg1"/>
              </a:solidFill>
            </a:endParaRPr>
          </a:p>
        </p:txBody>
      </p:sp>
      <p:sp>
        <p:nvSpPr>
          <p:cNvPr id="9" name="Text 5"/>
          <p:cNvSpPr/>
          <p:nvPr/>
        </p:nvSpPr>
        <p:spPr>
          <a:xfrm>
            <a:off x="6377522" y="2051745"/>
            <a:ext cx="5188614" cy="371177"/>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المعيار الثاني: سهولة الحركة</a:t>
            </a:r>
            <a:endParaRPr lang="ar-SA" sz="3200" dirty="0"/>
          </a:p>
        </p:txBody>
      </p:sp>
      <p:sp>
        <p:nvSpPr>
          <p:cNvPr id="10" name="Text 6"/>
          <p:cNvSpPr/>
          <p:nvPr/>
        </p:nvSpPr>
        <p:spPr>
          <a:xfrm>
            <a:off x="5767938" y="2648545"/>
            <a:ext cx="5798199"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يشمل:</a:t>
            </a:r>
            <a:endParaRPr lang="ar-SA" sz="24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01993" y="3263602"/>
            <a:ext cx="564144" cy="564158"/>
          </a:xfrm>
          <a:prstGeom prst="rect">
            <a:avLst/>
          </a:prstGeom>
        </p:spPr>
      </p:pic>
      <p:sp>
        <p:nvSpPr>
          <p:cNvPr id="12" name="Text 7"/>
          <p:cNvSpPr/>
          <p:nvPr/>
        </p:nvSpPr>
        <p:spPr>
          <a:xfrm>
            <a:off x="6377522" y="3263602"/>
            <a:ext cx="434239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عرض الممرات.</a:t>
            </a:r>
            <a:endParaRPr lang="ar-SA" sz="24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001993" y="4279106"/>
            <a:ext cx="564144" cy="564158"/>
          </a:xfrm>
          <a:prstGeom prst="rect">
            <a:avLst/>
          </a:prstGeom>
        </p:spPr>
      </p:pic>
      <p:sp>
        <p:nvSpPr>
          <p:cNvPr id="14" name="Text 8"/>
          <p:cNvSpPr/>
          <p:nvPr/>
        </p:nvSpPr>
        <p:spPr>
          <a:xfrm>
            <a:off x="6377522" y="4279106"/>
            <a:ext cx="434239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سهولة التنقل بين المحطات.</a:t>
            </a:r>
            <a:endParaRPr lang="ar-SA" sz="240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01993" y="5294610"/>
            <a:ext cx="564144" cy="564158"/>
          </a:xfrm>
          <a:prstGeom prst="rect">
            <a:avLst/>
          </a:prstGeom>
        </p:spPr>
      </p:pic>
      <p:sp>
        <p:nvSpPr>
          <p:cNvPr id="16" name="Text 9"/>
          <p:cNvSpPr/>
          <p:nvPr/>
        </p:nvSpPr>
        <p:spPr>
          <a:xfrm>
            <a:off x="6377522" y="5294610"/>
            <a:ext cx="434239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عدم وجود ازدحام.</a:t>
            </a:r>
            <a:endParaRPr lang="ar-SA" sz="2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nvSpPr>
        <p:spPr>
          <a:xfrm>
            <a:off x="631908" y="870446"/>
            <a:ext cx="10927878"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المعيار الثالث: إمكانية الوصول </a:t>
            </a:r>
            <a:r>
              <a:rPr lang="ar-SA" altLang="en-US" sz="4650" dirty="0">
                <a:solidFill>
                  <a:srgbClr val="2E3C4E"/>
                </a:solidFill>
                <a:latin typeface="Myriad Headline" panose="020B0500000000000000" pitchFamily="34" charset="0"/>
                <a:ea typeface="GE SS Two Light" pitchFamily="34" charset="-122"/>
                <a:cs typeface="GE SS Two Light" pitchFamily="34" charset="-120"/>
              </a:rPr>
              <a:t>Accessibility</a:t>
            </a:r>
            <a:endParaRPr lang="ar-SA" sz="4650" dirty="0">
              <a:latin typeface="Myriad Headline" panose="020B0500000000000000" pitchFamily="34" charset="0"/>
            </a:endParaRPr>
          </a:p>
        </p:txBody>
      </p:sp>
      <p:sp>
        <p:nvSpPr>
          <p:cNvPr id="3" name="Shape 1"/>
          <p:cNvSpPr/>
          <p:nvPr/>
        </p:nvSpPr>
        <p:spPr>
          <a:xfrm>
            <a:off x="469392" y="2693690"/>
            <a:ext cx="5513646" cy="3293765"/>
          </a:xfrm>
          <a:prstGeom prst="roundRect">
            <a:avLst>
              <a:gd name="adj" fmla="val 16444"/>
            </a:avLst>
          </a:prstGeom>
          <a:solidFill>
            <a:srgbClr val="75BAE6"/>
          </a:solidFill>
          <a:ln/>
        </p:spPr>
      </p:sp>
      <p:sp>
        <p:nvSpPr>
          <p:cNvPr id="4" name="Text 2"/>
          <p:cNvSpPr/>
          <p:nvPr/>
        </p:nvSpPr>
        <p:spPr>
          <a:xfrm>
            <a:off x="695010" y="2919313"/>
            <a:ext cx="5062411" cy="371177"/>
          </a:xfrm>
          <a:prstGeom prst="rect">
            <a:avLst/>
          </a:prstGeom>
          <a:noFill/>
          <a:ln/>
        </p:spPr>
        <p:txBody>
          <a:bodyPr wrap="none" lIns="0" tIns="0" rIns="0" bIns="0" rtlCol="0" anchor="t"/>
          <a:lstStyle/>
          <a:p>
            <a:pPr marL="0" indent="0" algn="r" rtl="1">
              <a:lnSpc>
                <a:spcPct val="104000"/>
              </a:lnSpc>
              <a:buNone/>
            </a:pPr>
            <a:r>
              <a:rPr lang="ar-SA" altLang="en-US" sz="3600" dirty="0">
                <a:solidFill>
                  <a:schemeClr val="bg1"/>
                </a:solidFill>
                <a:latin typeface="GE SS Two Light" pitchFamily="34" charset="0"/>
                <a:ea typeface="GE SS Two Light" pitchFamily="34" charset="-122"/>
                <a:cs typeface="GE SS Two Light" pitchFamily="34" charset="-120"/>
              </a:rPr>
              <a:t>ما يشمله الوصول</a:t>
            </a:r>
            <a:endParaRPr lang="ar-SA" sz="36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3544391"/>
            <a:ext cx="564144" cy="564158"/>
          </a:xfrm>
          <a:prstGeom prst="rect">
            <a:avLst/>
          </a:prstGeom>
        </p:spPr>
      </p:pic>
      <p:sp>
        <p:nvSpPr>
          <p:cNvPr id="6" name="Text 3"/>
          <p:cNvSpPr/>
          <p:nvPr/>
        </p:nvSpPr>
        <p:spPr>
          <a:xfrm>
            <a:off x="3367301" y="3544391"/>
            <a:ext cx="1543904" cy="361156"/>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المعدات.</a:t>
            </a:r>
            <a:endParaRPr lang="ar-SA" sz="28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21085" y="3544391"/>
            <a:ext cx="564144" cy="564158"/>
          </a:xfrm>
          <a:prstGeom prst="rect">
            <a:avLst/>
          </a:prstGeom>
        </p:spPr>
      </p:pic>
      <p:sp>
        <p:nvSpPr>
          <p:cNvPr id="8" name="Text 4"/>
          <p:cNvSpPr/>
          <p:nvPr/>
        </p:nvSpPr>
        <p:spPr>
          <a:xfrm>
            <a:off x="832170" y="3521531"/>
            <a:ext cx="1544004" cy="361156"/>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محطات التدريب.</a:t>
            </a:r>
            <a:endParaRPr lang="ar-SA" sz="2800" dirty="0">
              <a:solidFill>
                <a:schemeClr val="bg1"/>
              </a:solidFill>
            </a:endParaRPr>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93277" y="4559895"/>
            <a:ext cx="564144" cy="564158"/>
          </a:xfrm>
          <a:prstGeom prst="rect">
            <a:avLst/>
          </a:prstGeom>
        </p:spPr>
      </p:pic>
      <p:sp>
        <p:nvSpPr>
          <p:cNvPr id="10" name="Text 5"/>
          <p:cNvSpPr/>
          <p:nvPr/>
        </p:nvSpPr>
        <p:spPr>
          <a:xfrm>
            <a:off x="3367301" y="4559895"/>
            <a:ext cx="1543904" cy="361156"/>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المخارج.</a:t>
            </a:r>
            <a:endParaRPr lang="ar-SA" sz="2800" dirty="0">
              <a:solidFill>
                <a:schemeClr val="bg1"/>
              </a:solidFill>
            </a:endParaRPr>
          </a:p>
        </p:txBody>
      </p:sp>
      <p:pic>
        <p:nvPicPr>
          <p:cNvPr id="1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21085" y="4559895"/>
            <a:ext cx="564144" cy="564158"/>
          </a:xfrm>
          <a:prstGeom prst="rect">
            <a:avLst/>
          </a:prstGeom>
        </p:spPr>
      </p:pic>
      <p:sp>
        <p:nvSpPr>
          <p:cNvPr id="12" name="Text 6"/>
          <p:cNvSpPr/>
          <p:nvPr/>
        </p:nvSpPr>
        <p:spPr>
          <a:xfrm>
            <a:off x="832170" y="4537035"/>
            <a:ext cx="1544004" cy="361156"/>
          </a:xfrm>
          <a:prstGeom prst="rect">
            <a:avLst/>
          </a:prstGeom>
          <a:noFill/>
          <a:ln/>
        </p:spPr>
        <p:txBody>
          <a:bodyPr wrap="none" lIns="0" tIns="0" rIns="0" bIns="0" rtlCol="0" anchor="t"/>
          <a:lstStyle/>
          <a:p>
            <a:pPr marL="0" indent="0" algn="r"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المرافق الصحية.</a:t>
            </a:r>
            <a:endParaRPr lang="ar-SA" sz="2800" dirty="0">
              <a:solidFill>
                <a:schemeClr val="bg1"/>
              </a:solidFill>
            </a:endParaRPr>
          </a:p>
        </p:txBody>
      </p:sp>
      <p:sp>
        <p:nvSpPr>
          <p:cNvPr id="13" name="Text 7"/>
          <p:cNvSpPr/>
          <p:nvPr/>
        </p:nvSpPr>
        <p:spPr>
          <a:xfrm>
            <a:off x="6377522" y="291931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المعيار الثالث: إمكانية الوصول</a:t>
            </a:r>
            <a:endParaRPr lang="ar-SA" sz="2300" dirty="0"/>
          </a:p>
        </p:txBody>
      </p:sp>
      <p:sp>
        <p:nvSpPr>
          <p:cNvPr id="14" name="Text 8"/>
          <p:cNvSpPr/>
          <p:nvPr/>
        </p:nvSpPr>
        <p:spPr>
          <a:xfrm>
            <a:off x="6377522" y="3406140"/>
            <a:ext cx="5188614" cy="786567"/>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ويقصد بها إمكانية وصول جميع المستخدمين إلى المعدات ومحطات التدريب والمخارج والمرافق الصحية، بما في ذلك الأشخاص ذوو الإعاقة.</a:t>
            </a:r>
            <a:endParaRPr lang="ar-SA" sz="2000" dirty="0"/>
          </a:p>
        </p:txBody>
      </p:sp>
      <p:sp>
        <p:nvSpPr>
          <p:cNvPr id="15" name="Shape 9"/>
          <p:cNvSpPr/>
          <p:nvPr/>
        </p:nvSpPr>
        <p:spPr>
          <a:xfrm>
            <a:off x="6377522" y="4629487"/>
            <a:ext cx="5188614" cy="1241227"/>
          </a:xfrm>
          <a:prstGeom prst="roundRect">
            <a:avLst>
              <a:gd name="adj" fmla="val 27273"/>
            </a:avLst>
          </a:prstGeom>
          <a:solidFill>
            <a:srgbClr val="D4E9F7"/>
          </a:solidFill>
          <a:ln/>
        </p:spPr>
      </p:sp>
      <p:pic>
        <p:nvPicPr>
          <p:cNvPr id="16" name="Image 4" descr="preencoded.png"/>
          <p:cNvPicPr>
            <a:picLocks noChangeAspect="1"/>
          </p:cNvPicPr>
          <p:nvPr/>
        </p:nvPicPr>
        <p:blipFill>
          <a:blip r:embed="rId7"/>
          <a:stretch>
            <a:fillRect/>
          </a:stretch>
        </p:blipFill>
        <p:spPr>
          <a:xfrm>
            <a:off x="6603140" y="4929922"/>
            <a:ext cx="282072" cy="225623"/>
          </a:xfrm>
          <a:prstGeom prst="rect">
            <a:avLst/>
          </a:prstGeom>
        </p:spPr>
      </p:pic>
      <p:sp>
        <p:nvSpPr>
          <p:cNvPr id="17" name="Text 10"/>
          <p:cNvSpPr/>
          <p:nvPr/>
        </p:nvSpPr>
        <p:spPr>
          <a:xfrm>
            <a:off x="7110830" y="4888944"/>
            <a:ext cx="4229689" cy="722313"/>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يجب مراعاة احتياجات الأشخاص ذوي الإعاقة عند تصميم الورشة.</a:t>
            </a:r>
            <a:endParaRPr lang="ar-SA" sz="2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nvSpPr>
        <p:spPr>
          <a:xfrm>
            <a:off x="631908" y="103862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المعيار الرابع: كفاءة استغلال المعدات</a:t>
            </a:r>
            <a:endParaRPr lang="ar-SA" sz="4650" dirty="0"/>
          </a:p>
        </p:txBody>
      </p:sp>
      <p:sp>
        <p:nvSpPr>
          <p:cNvPr id="3" name="Shape 1"/>
          <p:cNvSpPr/>
          <p:nvPr/>
        </p:nvSpPr>
        <p:spPr>
          <a:xfrm>
            <a:off x="469392" y="2119511"/>
            <a:ext cx="5513646" cy="3699768"/>
          </a:xfrm>
          <a:prstGeom prst="roundRect">
            <a:avLst>
              <a:gd name="adj" fmla="val 14640"/>
            </a:avLst>
          </a:prstGeom>
          <a:solidFill>
            <a:srgbClr val="75BAE6"/>
          </a:solidFill>
          <a:ln/>
        </p:spPr>
      </p:sp>
      <p:sp>
        <p:nvSpPr>
          <p:cNvPr id="4" name="Text 2"/>
          <p:cNvSpPr/>
          <p:nvPr/>
        </p:nvSpPr>
        <p:spPr>
          <a:xfrm>
            <a:off x="695010" y="2345134"/>
            <a:ext cx="5062411"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ما يجب التأكد منه</a:t>
            </a:r>
            <a:endParaRPr lang="ar-SA" sz="28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2970213"/>
            <a:ext cx="564144" cy="564158"/>
          </a:xfrm>
          <a:prstGeom prst="rect">
            <a:avLst/>
          </a:prstGeom>
        </p:spPr>
      </p:pic>
      <p:sp>
        <p:nvSpPr>
          <p:cNvPr id="6" name="Text 3"/>
          <p:cNvSpPr/>
          <p:nvPr/>
        </p:nvSpPr>
        <p:spPr>
          <a:xfrm>
            <a:off x="695010" y="2917205"/>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سهولة ومدى استخدام المعدات</a:t>
            </a:r>
            <a:endParaRPr lang="en-US" altLang="en-US" sz="24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 (معامل الاستخدام).</a:t>
            </a:r>
            <a:endParaRPr lang="ar-SA" sz="24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93277" y="3985716"/>
            <a:ext cx="564144" cy="564158"/>
          </a:xfrm>
          <a:prstGeom prst="rect">
            <a:avLst/>
          </a:prstGeom>
        </p:spPr>
      </p:pic>
      <p:sp>
        <p:nvSpPr>
          <p:cNvPr id="8" name="Text 4"/>
          <p:cNvSpPr/>
          <p:nvPr/>
        </p:nvSpPr>
        <p:spPr>
          <a:xfrm>
            <a:off x="695010" y="3985716"/>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عدم تداخل مناطق التشغيل.</a:t>
            </a:r>
            <a:endParaRPr lang="ar-SA" sz="2400" dirty="0">
              <a:solidFill>
                <a:schemeClr val="bg1"/>
              </a:solidFill>
            </a:endParaRPr>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93277" y="5001220"/>
            <a:ext cx="564144" cy="564158"/>
          </a:xfrm>
          <a:prstGeom prst="rect">
            <a:avLst/>
          </a:prstGeom>
        </p:spPr>
      </p:pic>
      <p:sp>
        <p:nvSpPr>
          <p:cNvPr id="10" name="Text 5"/>
          <p:cNvSpPr/>
          <p:nvPr/>
        </p:nvSpPr>
        <p:spPr>
          <a:xfrm>
            <a:off x="695010" y="5001220"/>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إمكانية الصيانة.</a:t>
            </a:r>
            <a:endParaRPr lang="ar-SA" sz="2400" dirty="0">
              <a:solidFill>
                <a:schemeClr val="bg1"/>
              </a:solidFill>
            </a:endParaRPr>
          </a:p>
        </p:txBody>
      </p:sp>
      <p:sp>
        <p:nvSpPr>
          <p:cNvPr id="11" name="Text 6"/>
          <p:cNvSpPr/>
          <p:nvPr/>
        </p:nvSpPr>
        <p:spPr>
          <a:xfrm>
            <a:off x="6377522" y="2345134"/>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المعيار الرابع: كفاءة استغلال المعدات</a:t>
            </a:r>
            <a:endParaRPr lang="ar-SA" sz="2300" dirty="0"/>
          </a:p>
        </p:txBody>
      </p:sp>
      <p:sp>
        <p:nvSpPr>
          <p:cNvPr id="12" name="Text 7"/>
          <p:cNvSpPr/>
          <p:nvPr/>
        </p:nvSpPr>
        <p:spPr>
          <a:xfrm>
            <a:off x="6377522" y="2941935"/>
            <a:ext cx="5188614" cy="722313"/>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يجب التأكد من أن المعدات مستخدمة بكفاءة عالية، وأن مناطق التشغيل لا تتداخل مع بعضها، وأن الصيانة ممكنة بسهولة.</a:t>
            </a:r>
            <a:endParaRPr lang="ar-SA" sz="24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nvSpPr>
        <p:spPr>
          <a:xfrm>
            <a:off x="631908" y="103862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المعيار الخامس: الإشراف والمتابعة</a:t>
            </a:r>
            <a:endParaRPr lang="ar-SA" sz="4650" dirty="0"/>
          </a:p>
        </p:txBody>
      </p:sp>
      <p:sp>
        <p:nvSpPr>
          <p:cNvPr id="3" name="Shape 1"/>
          <p:cNvSpPr/>
          <p:nvPr/>
        </p:nvSpPr>
        <p:spPr>
          <a:xfrm>
            <a:off x="469392" y="2119511"/>
            <a:ext cx="5513646" cy="3699768"/>
          </a:xfrm>
          <a:prstGeom prst="roundRect">
            <a:avLst>
              <a:gd name="adj" fmla="val 14640"/>
            </a:avLst>
          </a:prstGeom>
          <a:solidFill>
            <a:srgbClr val="75BAE6"/>
          </a:solidFill>
          <a:ln/>
        </p:spPr>
      </p:sp>
      <p:sp>
        <p:nvSpPr>
          <p:cNvPr id="4" name="Text 2"/>
          <p:cNvSpPr/>
          <p:nvPr/>
        </p:nvSpPr>
        <p:spPr>
          <a:xfrm>
            <a:off x="695010" y="2345134"/>
            <a:ext cx="5062411" cy="371177"/>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ما يجب أن يسمح به التخطيط</a:t>
            </a:r>
            <a:endParaRPr lang="ar-SA" sz="32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2970213"/>
            <a:ext cx="564144" cy="564158"/>
          </a:xfrm>
          <a:prstGeom prst="rect">
            <a:avLst/>
          </a:prstGeom>
        </p:spPr>
      </p:pic>
      <p:sp>
        <p:nvSpPr>
          <p:cNvPr id="6" name="Text 3"/>
          <p:cNvSpPr/>
          <p:nvPr/>
        </p:nvSpPr>
        <p:spPr>
          <a:xfrm>
            <a:off x="695010" y="2970213"/>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رؤية جميع المتدربين.</a:t>
            </a:r>
            <a:endParaRPr lang="ar-SA" sz="24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93277" y="3985716"/>
            <a:ext cx="564144" cy="564158"/>
          </a:xfrm>
          <a:prstGeom prst="rect">
            <a:avLst/>
          </a:prstGeom>
        </p:spPr>
      </p:pic>
      <p:sp>
        <p:nvSpPr>
          <p:cNvPr id="8" name="Text 4"/>
          <p:cNvSpPr/>
          <p:nvPr/>
        </p:nvSpPr>
        <p:spPr>
          <a:xfrm>
            <a:off x="695010" y="3985716"/>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الوصول السريع لجميع المحطات.</a:t>
            </a:r>
            <a:endParaRPr lang="ar-SA" sz="2400" dirty="0">
              <a:solidFill>
                <a:schemeClr val="bg1"/>
              </a:solidFill>
            </a:endParaRPr>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93277" y="5001220"/>
            <a:ext cx="564144" cy="564158"/>
          </a:xfrm>
          <a:prstGeom prst="rect">
            <a:avLst/>
          </a:prstGeom>
        </p:spPr>
      </p:pic>
      <p:sp>
        <p:nvSpPr>
          <p:cNvPr id="10" name="Text 5"/>
          <p:cNvSpPr/>
          <p:nvPr/>
        </p:nvSpPr>
        <p:spPr>
          <a:xfrm>
            <a:off x="695010" y="5001220"/>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متابعة الأداء بسهولة.</a:t>
            </a:r>
            <a:endParaRPr lang="ar-SA" sz="2400" dirty="0">
              <a:solidFill>
                <a:schemeClr val="bg1"/>
              </a:solidFill>
            </a:endParaRPr>
          </a:p>
        </p:txBody>
      </p:sp>
      <p:sp>
        <p:nvSpPr>
          <p:cNvPr id="11" name="Text 6"/>
          <p:cNvSpPr/>
          <p:nvPr/>
        </p:nvSpPr>
        <p:spPr>
          <a:xfrm>
            <a:off x="6377522" y="2345134"/>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المعيار الخامس: الإشراف والمتابعة</a:t>
            </a:r>
            <a:endParaRPr lang="ar-SA" sz="2300" dirty="0"/>
          </a:p>
        </p:txBody>
      </p:sp>
      <p:sp>
        <p:nvSpPr>
          <p:cNvPr id="12" name="Text 7"/>
          <p:cNvSpPr/>
          <p:nvPr/>
        </p:nvSpPr>
        <p:spPr>
          <a:xfrm>
            <a:off x="6377522" y="2941935"/>
            <a:ext cx="5188614" cy="1083469"/>
          </a:xfrm>
          <a:prstGeom prst="rect">
            <a:avLst/>
          </a:prstGeom>
          <a:noFill/>
          <a:ln/>
        </p:spPr>
        <p:txBody>
          <a:bodyPr wrap="square" lIns="0" tIns="0" rIns="0" bIns="0" rtlCol="0" anchor="t">
            <a:noAutofit/>
          </a:bodyPr>
          <a:lstStyle/>
          <a:p>
            <a:pPr marL="0" indent="0" algn="justLow" rtl="1">
              <a:lnSpc>
                <a:spcPct val="133000"/>
              </a:lnSpc>
              <a:buNone/>
            </a:pPr>
            <a:r>
              <a:rPr lang="ar-SA" altLang="en-US" sz="3200" dirty="0">
                <a:solidFill>
                  <a:srgbClr val="384653"/>
                </a:solidFill>
                <a:latin typeface="WinSoft Pro Medium" pitchFamily="34" charset="0"/>
                <a:ea typeface="WinSoft Pro Medium" pitchFamily="34" charset="-122"/>
                <a:cs typeface="WinSoft Pro Medium" pitchFamily="34" charset="-120"/>
              </a:rPr>
              <a:t>يجب أن يسمح التخطيط الجيد للمدرب بالإشراف الفعّال على جميع المتدربين، والوصول السريع لأي محطة عمل، ومتابعة الأداء بسهولة دون عوائق.</a:t>
            </a:r>
            <a:endParaRPr lang="ar-SA" sz="32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nvSpPr>
        <p:spPr>
          <a:xfrm>
            <a:off x="631908" y="145385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نقاط الضعف الشائعة في الورش التدريبية</a:t>
            </a:r>
            <a:endParaRPr lang="ar-SA" sz="4650" dirty="0"/>
          </a:p>
        </p:txBody>
      </p:sp>
      <p:sp>
        <p:nvSpPr>
          <p:cNvPr id="3" name="Shape 1"/>
          <p:cNvSpPr/>
          <p:nvPr/>
        </p:nvSpPr>
        <p:spPr>
          <a:xfrm>
            <a:off x="631908" y="2901454"/>
            <a:ext cx="10927878" cy="25400"/>
          </a:xfrm>
          <a:prstGeom prst="roundRect">
            <a:avLst>
              <a:gd name="adj" fmla="val 49999"/>
            </a:avLst>
          </a:prstGeom>
          <a:solidFill>
            <a:srgbClr val="000000">
              <a:alpha val="8000"/>
            </a:srgbClr>
          </a:solidFill>
          <a:ln/>
        </p:spPr>
      </p:sp>
      <p:sp>
        <p:nvSpPr>
          <p:cNvPr id="4" name="Shape 2"/>
          <p:cNvSpPr/>
          <p:nvPr/>
        </p:nvSpPr>
        <p:spPr>
          <a:xfrm>
            <a:off x="10286941" y="2901454"/>
            <a:ext cx="25399" cy="677069"/>
          </a:xfrm>
          <a:prstGeom prst="roundRect">
            <a:avLst>
              <a:gd name="adj" fmla="val 50001"/>
            </a:avLst>
          </a:prstGeom>
          <a:solidFill>
            <a:srgbClr val="0094D5"/>
          </a:solidFill>
          <a:ln/>
        </p:spPr>
      </p:sp>
      <p:sp>
        <p:nvSpPr>
          <p:cNvPr id="5" name="Shape 3"/>
          <p:cNvSpPr/>
          <p:nvPr/>
        </p:nvSpPr>
        <p:spPr>
          <a:xfrm>
            <a:off x="10045746" y="2647553"/>
            <a:ext cx="507789" cy="507802"/>
          </a:xfrm>
          <a:prstGeom prst="ellipse">
            <a:avLst/>
          </a:prstGeom>
          <a:solidFill>
            <a:srgbClr val="00AEEF"/>
          </a:solidFill>
          <a:ln w="12700">
            <a:solidFill>
              <a:srgbClr val="0094D5"/>
            </a:solidFill>
            <a:prstDash val="solid"/>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21498" y="2723307"/>
            <a:ext cx="356286" cy="356295"/>
          </a:xfrm>
          <a:prstGeom prst="rect">
            <a:avLst/>
          </a:prstGeom>
        </p:spPr>
      </p:pic>
      <p:sp>
        <p:nvSpPr>
          <p:cNvPr id="7" name="Text 4"/>
          <p:cNvSpPr/>
          <p:nvPr/>
        </p:nvSpPr>
        <p:spPr>
          <a:xfrm>
            <a:off x="9265014" y="3804146"/>
            <a:ext cx="206915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ازدحام المعدات</a:t>
            </a:r>
            <a:endParaRPr lang="ar-SA" sz="2300" dirty="0"/>
          </a:p>
        </p:txBody>
      </p:sp>
      <p:sp>
        <p:nvSpPr>
          <p:cNvPr id="8" name="Text 5"/>
          <p:cNvSpPr/>
          <p:nvPr/>
        </p:nvSpPr>
        <p:spPr>
          <a:xfrm>
            <a:off x="9265014" y="4310658"/>
            <a:ext cx="2069155" cy="1414281"/>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يؤدي إلى: صعوبة الحركة، وزيادة المخاطر.</a:t>
            </a:r>
            <a:endParaRPr lang="ar-SA" sz="2000" dirty="0"/>
          </a:p>
        </p:txBody>
      </p:sp>
      <p:sp>
        <p:nvSpPr>
          <p:cNvPr id="9" name="Shape 6"/>
          <p:cNvSpPr/>
          <p:nvPr/>
        </p:nvSpPr>
        <p:spPr>
          <a:xfrm>
            <a:off x="7484478" y="2901454"/>
            <a:ext cx="25399" cy="677069"/>
          </a:xfrm>
          <a:prstGeom prst="roundRect">
            <a:avLst>
              <a:gd name="adj" fmla="val 50001"/>
            </a:avLst>
          </a:prstGeom>
          <a:solidFill>
            <a:srgbClr val="0094D5"/>
          </a:solidFill>
          <a:ln/>
        </p:spPr>
      </p:sp>
      <p:sp>
        <p:nvSpPr>
          <p:cNvPr id="10" name="Shape 7"/>
          <p:cNvSpPr/>
          <p:nvPr/>
        </p:nvSpPr>
        <p:spPr>
          <a:xfrm>
            <a:off x="7243284" y="2647553"/>
            <a:ext cx="507789" cy="507802"/>
          </a:xfrm>
          <a:prstGeom prst="ellipse">
            <a:avLst/>
          </a:prstGeom>
          <a:solidFill>
            <a:srgbClr val="00AEEF"/>
          </a:solidFill>
          <a:ln w="12700">
            <a:solidFill>
              <a:srgbClr val="0094D5"/>
            </a:solidFill>
            <a:prstDash val="solid"/>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19035" y="2723307"/>
            <a:ext cx="356286" cy="356295"/>
          </a:xfrm>
          <a:prstGeom prst="rect">
            <a:avLst/>
          </a:prstGeom>
        </p:spPr>
      </p:pic>
      <p:sp>
        <p:nvSpPr>
          <p:cNvPr id="12" name="Text 8"/>
          <p:cNvSpPr/>
          <p:nvPr/>
        </p:nvSpPr>
        <p:spPr>
          <a:xfrm>
            <a:off x="6462551" y="3804146"/>
            <a:ext cx="206915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ضيق الممرات</a:t>
            </a:r>
            <a:endParaRPr lang="ar-SA" sz="2300" dirty="0"/>
          </a:p>
        </p:txBody>
      </p:sp>
      <p:sp>
        <p:nvSpPr>
          <p:cNvPr id="13" name="Text 9"/>
          <p:cNvSpPr/>
          <p:nvPr/>
        </p:nvSpPr>
        <p:spPr>
          <a:xfrm>
            <a:off x="6462551" y="4310658"/>
            <a:ext cx="2069155" cy="1414281"/>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يؤدي إلى: صعوبة الإخلاء، وإعاقة الإشراف.</a:t>
            </a:r>
            <a:endParaRPr lang="ar-SA" sz="2000" dirty="0"/>
          </a:p>
        </p:txBody>
      </p:sp>
      <p:sp>
        <p:nvSpPr>
          <p:cNvPr id="14" name="Shape 10"/>
          <p:cNvSpPr/>
          <p:nvPr/>
        </p:nvSpPr>
        <p:spPr>
          <a:xfrm>
            <a:off x="4682016" y="2901454"/>
            <a:ext cx="25399" cy="677069"/>
          </a:xfrm>
          <a:prstGeom prst="roundRect">
            <a:avLst>
              <a:gd name="adj" fmla="val 50001"/>
            </a:avLst>
          </a:prstGeom>
          <a:solidFill>
            <a:srgbClr val="0094D5"/>
          </a:solidFill>
          <a:ln/>
        </p:spPr>
      </p:sp>
      <p:sp>
        <p:nvSpPr>
          <p:cNvPr id="15" name="Shape 11"/>
          <p:cNvSpPr/>
          <p:nvPr/>
        </p:nvSpPr>
        <p:spPr>
          <a:xfrm>
            <a:off x="4440821" y="2647553"/>
            <a:ext cx="507789" cy="507802"/>
          </a:xfrm>
          <a:prstGeom prst="ellipse">
            <a:avLst/>
          </a:prstGeom>
          <a:solidFill>
            <a:srgbClr val="00AEEF"/>
          </a:solidFill>
          <a:ln w="12700">
            <a:solidFill>
              <a:srgbClr val="0094D5"/>
            </a:solidFill>
            <a:prstDash val="solid"/>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16573" y="2723307"/>
            <a:ext cx="356286" cy="356295"/>
          </a:xfrm>
          <a:prstGeom prst="rect">
            <a:avLst/>
          </a:prstGeom>
        </p:spPr>
      </p:pic>
      <p:sp>
        <p:nvSpPr>
          <p:cNvPr id="17" name="Text 12"/>
          <p:cNvSpPr/>
          <p:nvPr/>
        </p:nvSpPr>
        <p:spPr>
          <a:xfrm>
            <a:off x="3660088" y="3804146"/>
            <a:ext cx="2069155"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سوء توزيع المعدات</a:t>
            </a:r>
            <a:endParaRPr lang="ar-SA" sz="2300" dirty="0"/>
          </a:p>
        </p:txBody>
      </p:sp>
      <p:sp>
        <p:nvSpPr>
          <p:cNvPr id="18" name="Text 13"/>
          <p:cNvSpPr/>
          <p:nvPr/>
        </p:nvSpPr>
        <p:spPr>
          <a:xfrm>
            <a:off x="3660088" y="4681835"/>
            <a:ext cx="2069155" cy="1414281"/>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يؤدي إلى: انخفاض الإنتاجية، وإهدار المساحات.</a:t>
            </a:r>
            <a:endParaRPr lang="ar-SA" sz="2000" dirty="0"/>
          </a:p>
        </p:txBody>
      </p:sp>
      <p:sp>
        <p:nvSpPr>
          <p:cNvPr id="19" name="Shape 14"/>
          <p:cNvSpPr/>
          <p:nvPr/>
        </p:nvSpPr>
        <p:spPr>
          <a:xfrm>
            <a:off x="1879454" y="2901454"/>
            <a:ext cx="25399" cy="677069"/>
          </a:xfrm>
          <a:prstGeom prst="roundRect">
            <a:avLst>
              <a:gd name="adj" fmla="val 50001"/>
            </a:avLst>
          </a:prstGeom>
          <a:solidFill>
            <a:srgbClr val="0094D5"/>
          </a:solidFill>
          <a:ln/>
        </p:spPr>
      </p:sp>
      <p:sp>
        <p:nvSpPr>
          <p:cNvPr id="20" name="Shape 15"/>
          <p:cNvSpPr/>
          <p:nvPr/>
        </p:nvSpPr>
        <p:spPr>
          <a:xfrm>
            <a:off x="1638259" y="2647553"/>
            <a:ext cx="507789" cy="507802"/>
          </a:xfrm>
          <a:prstGeom prst="ellipse">
            <a:avLst/>
          </a:prstGeom>
          <a:solidFill>
            <a:srgbClr val="00AEEF"/>
          </a:solidFill>
          <a:ln w="12700">
            <a:solidFill>
              <a:srgbClr val="0094D5"/>
            </a:solidFill>
            <a:prstDash val="solid"/>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14011" y="2723307"/>
            <a:ext cx="356286" cy="356295"/>
          </a:xfrm>
          <a:prstGeom prst="rect">
            <a:avLst/>
          </a:prstGeom>
        </p:spPr>
      </p:pic>
      <p:sp>
        <p:nvSpPr>
          <p:cNvPr id="22" name="Text 16"/>
          <p:cNvSpPr/>
          <p:nvPr/>
        </p:nvSpPr>
        <p:spPr>
          <a:xfrm>
            <a:off x="857526" y="3804146"/>
            <a:ext cx="206925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عدم وضوح مخارج الطوارئ</a:t>
            </a:r>
            <a:endParaRPr lang="ar-SA" sz="2300" dirty="0"/>
          </a:p>
        </p:txBody>
      </p:sp>
      <p:sp>
        <p:nvSpPr>
          <p:cNvPr id="23" name="Text 17"/>
          <p:cNvSpPr/>
          <p:nvPr/>
        </p:nvSpPr>
        <p:spPr>
          <a:xfrm>
            <a:off x="857526" y="4681835"/>
            <a:ext cx="2069254" cy="1414281"/>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يؤدي إلى: زيادة المخاطر أثناء الطوارئ.</a:t>
            </a:r>
            <a:endParaRPr lang="ar-SA" sz="24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nvSpPr>
        <p:spPr>
          <a:xfrm>
            <a:off x="631908" y="730548"/>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خطوات إعادة تصميم الورش التدريبية</a:t>
            </a:r>
            <a:endParaRPr lang="ar-SA" sz="3950" dirty="0"/>
          </a:p>
        </p:txBody>
      </p:sp>
      <p:pic>
        <p:nvPicPr>
          <p:cNvPr id="3" name="Image 0" descr="preencoded.png"/>
          <p:cNvPicPr>
            <a:picLocks noChangeAspect="1"/>
          </p:cNvPicPr>
          <p:nvPr/>
        </p:nvPicPr>
        <p:blipFill>
          <a:blip r:embed="rId3"/>
          <a:stretch>
            <a:fillRect/>
          </a:stretch>
        </p:blipFill>
        <p:spPr>
          <a:xfrm>
            <a:off x="1489732" y="1687612"/>
            <a:ext cx="9212131" cy="3972620"/>
          </a:xfrm>
          <a:prstGeom prst="rect">
            <a:avLst/>
          </a:prstGeom>
        </p:spPr>
      </p:pic>
      <p:sp>
        <p:nvSpPr>
          <p:cNvPr id="4" name="Text 1"/>
          <p:cNvSpPr/>
          <p:nvPr/>
        </p:nvSpPr>
        <p:spPr>
          <a:xfrm>
            <a:off x="7882212" y="4899907"/>
            <a:ext cx="2199808" cy="27503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اقتراح حلول</a:t>
            </a:r>
            <a:endParaRPr lang="ar-SA" sz="2800" dirty="0">
              <a:solidFill>
                <a:schemeClr val="bg1"/>
              </a:solidFill>
            </a:endParaRPr>
          </a:p>
        </p:txBody>
      </p:sp>
      <p:sp>
        <p:nvSpPr>
          <p:cNvPr id="5" name="Text 2"/>
          <p:cNvSpPr/>
          <p:nvPr/>
        </p:nvSpPr>
        <p:spPr>
          <a:xfrm>
            <a:off x="7882212" y="3980310"/>
            <a:ext cx="2199808" cy="27503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تحديد نقاط الضعف</a:t>
            </a:r>
            <a:endParaRPr lang="ar-SA" sz="2800" dirty="0">
              <a:solidFill>
                <a:schemeClr val="bg1"/>
              </a:solidFill>
            </a:endParaRPr>
          </a:p>
        </p:txBody>
      </p:sp>
      <p:sp>
        <p:nvSpPr>
          <p:cNvPr id="6" name="Text 3"/>
          <p:cNvSpPr/>
          <p:nvPr/>
        </p:nvSpPr>
        <p:spPr>
          <a:xfrm>
            <a:off x="7882212" y="3070002"/>
            <a:ext cx="2199808" cy="275038"/>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تحديد نقاط القوة</a:t>
            </a:r>
            <a:endParaRPr lang="ar-SA" sz="2800" dirty="0">
              <a:solidFill>
                <a:schemeClr val="bg1"/>
              </a:solidFill>
            </a:endParaRPr>
          </a:p>
        </p:txBody>
      </p:sp>
      <p:sp>
        <p:nvSpPr>
          <p:cNvPr id="7" name="Text 4"/>
          <p:cNvSpPr/>
          <p:nvPr/>
        </p:nvSpPr>
        <p:spPr>
          <a:xfrm>
            <a:off x="7882212" y="2150404"/>
            <a:ext cx="2199808" cy="27503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تحليل الوضع</a:t>
            </a:r>
            <a:endParaRPr lang="ar-SA" sz="2800" dirty="0">
              <a:solidFill>
                <a:schemeClr val="bg1"/>
              </a:solidFill>
            </a:endParaRPr>
          </a:p>
        </p:txBody>
      </p:sp>
      <p:sp>
        <p:nvSpPr>
          <p:cNvPr id="8" name="Text 5"/>
          <p:cNvSpPr/>
          <p:nvPr/>
        </p:nvSpPr>
        <p:spPr>
          <a:xfrm>
            <a:off x="319505" y="5920740"/>
            <a:ext cx="11499116" cy="206614"/>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تبدأ العملية بتحليل الوضع الحالي وتنتهي بالتحقق من توافق التصميم المقترح مع معايير EN ISO 13857 وISO 45001 ومتطلبات السلامة الوطنية.</a:t>
            </a:r>
            <a:endParaRPr lang="ar-SA" sz="2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nvSpPr>
        <p:spPr>
          <a:xfrm>
            <a:off x="631908" y="109577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خطوات إعادة تصميم الورش التدريبية</a:t>
            </a:r>
            <a:endParaRPr lang="ar-SA" sz="4650" dirty="0"/>
          </a:p>
        </p:txBody>
      </p:sp>
      <p:sp>
        <p:nvSpPr>
          <p:cNvPr id="3" name="Text 1"/>
          <p:cNvSpPr/>
          <p:nvPr/>
        </p:nvSpPr>
        <p:spPr>
          <a:xfrm>
            <a:off x="631908" y="1928316"/>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الخطوتان الأولى والثانية</a:t>
            </a:r>
            <a:endParaRPr lang="ar-SA" sz="2300" dirty="0"/>
          </a:p>
        </p:txBody>
      </p:sp>
      <p:sp>
        <p:nvSpPr>
          <p:cNvPr id="4" name="Shape 2"/>
          <p:cNvSpPr/>
          <p:nvPr/>
        </p:nvSpPr>
        <p:spPr>
          <a:xfrm>
            <a:off x="469392" y="2638028"/>
            <a:ext cx="5513646" cy="3625612"/>
          </a:xfrm>
          <a:prstGeom prst="roundRect">
            <a:avLst>
              <a:gd name="adj" fmla="val 17338"/>
            </a:avLst>
          </a:prstGeom>
          <a:solidFill>
            <a:srgbClr val="75BAE6"/>
          </a:solidFill>
          <a:ln/>
        </p:spPr>
      </p:sp>
      <p:sp>
        <p:nvSpPr>
          <p:cNvPr id="7" name="Text 5"/>
          <p:cNvSpPr/>
          <p:nvPr/>
        </p:nvSpPr>
        <p:spPr>
          <a:xfrm>
            <a:off x="695010" y="3142238"/>
            <a:ext cx="5062411" cy="890984"/>
          </a:xfrm>
          <a:prstGeom prst="rect">
            <a:avLst/>
          </a:prstGeom>
          <a:noFill/>
          <a:ln/>
        </p:spPr>
        <p:txBody>
          <a:bodyPr wrap="square" lIns="0" tIns="0" rIns="0" bIns="0" rtlCol="0" anchor="t">
            <a:normAutofit fontScale="92500" lnSpcReduction="10000"/>
          </a:bodyPr>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الخطوة الثانية: تحديد نقاط القوة والضعف</a:t>
            </a:r>
            <a:endParaRPr lang="ar-SA" sz="3200" dirty="0">
              <a:solidFill>
                <a:schemeClr val="bg1"/>
              </a:solidFill>
            </a:endParaRPr>
          </a:p>
        </p:txBody>
      </p:sp>
      <p:sp>
        <p:nvSpPr>
          <p:cNvPr id="8" name="Text 6"/>
          <p:cNvSpPr/>
          <p:nvPr/>
        </p:nvSpPr>
        <p:spPr>
          <a:xfrm>
            <a:off x="631908" y="4258846"/>
            <a:ext cx="5125513" cy="1241425"/>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تحديد ما يعمل بشكل جيد في التخطيط الحالي.</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تحديد المشكلات والعوائق.</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توثيق الملاحظات بشكل منظم.</a:t>
            </a:r>
            <a:endParaRPr lang="ar-SA" sz="2400" dirty="0">
              <a:solidFill>
                <a:schemeClr val="bg1"/>
              </a:solidFill>
            </a:endParaRPr>
          </a:p>
        </p:txBody>
      </p:sp>
      <p:sp>
        <p:nvSpPr>
          <p:cNvPr id="11" name="Text 9"/>
          <p:cNvSpPr/>
          <p:nvPr/>
        </p:nvSpPr>
        <p:spPr>
          <a:xfrm>
            <a:off x="6377522" y="3142238"/>
            <a:ext cx="5188614"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الخطوة الأولى: تحليل الوضع الحالي</a:t>
            </a:r>
            <a:endParaRPr lang="ar-SA" sz="2800" dirty="0"/>
          </a:p>
        </p:txBody>
      </p:sp>
      <p:sp>
        <p:nvSpPr>
          <p:cNvPr id="12" name="Text 10"/>
          <p:cNvSpPr/>
          <p:nvPr/>
        </p:nvSpPr>
        <p:spPr>
          <a:xfrm>
            <a:off x="6377522" y="3813354"/>
            <a:ext cx="5188614" cy="1681559"/>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قياس المساحات الحالية.</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توثيق موقع المعدات والآلات.</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رصد حركة المتدربين والمدرب.</a:t>
            </a:r>
            <a:endParaRPr lang="ar-SA" sz="2800" dirty="0"/>
          </a:p>
          <a:p>
            <a:pPr marL="355600" indent="-355600" algn="r" rtl="1">
              <a:lnSpc>
                <a:spcPct val="133000"/>
              </a:lnSpc>
              <a:buSzPct val="100000"/>
              <a:buChar char="•"/>
            </a:pPr>
            <a:r>
              <a:rPr lang="ar-SA" altLang="en-US" sz="2800" dirty="0">
                <a:solidFill>
                  <a:srgbClr val="384653"/>
                </a:solidFill>
                <a:latin typeface="WinSoft Pro Medium" pitchFamily="34" charset="0"/>
                <a:ea typeface="WinSoft Pro Medium" pitchFamily="34" charset="-122"/>
                <a:cs typeface="WinSoft Pro Medium" pitchFamily="34" charset="-120"/>
              </a:rPr>
              <a:t>تحديد نقاط الخطر والمشكلات.</a:t>
            </a:r>
            <a:endParaRPr lang="ar-SA" sz="2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nvSpPr>
        <p:spPr>
          <a:xfrm>
            <a:off x="631908" y="87570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خطوات إعادة تصميم الورش التدريبية</a:t>
            </a:r>
            <a:endParaRPr lang="ar-SA" sz="4650" dirty="0"/>
          </a:p>
        </p:txBody>
      </p:sp>
      <p:sp>
        <p:nvSpPr>
          <p:cNvPr id="3" name="Text 1"/>
          <p:cNvSpPr/>
          <p:nvPr/>
        </p:nvSpPr>
        <p:spPr>
          <a:xfrm>
            <a:off x="631908" y="1708249"/>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الخطوتان الثالثة والرابعة</a:t>
            </a:r>
            <a:endParaRPr lang="ar-SA" sz="2300" dirty="0"/>
          </a:p>
        </p:txBody>
      </p:sp>
      <p:sp>
        <p:nvSpPr>
          <p:cNvPr id="4" name="Shape 2"/>
          <p:cNvSpPr/>
          <p:nvPr/>
        </p:nvSpPr>
        <p:spPr>
          <a:xfrm>
            <a:off x="469392" y="2417961"/>
            <a:ext cx="5513646" cy="3564235"/>
          </a:xfrm>
          <a:prstGeom prst="roundRect">
            <a:avLst>
              <a:gd name="adj" fmla="val 15197"/>
            </a:avLst>
          </a:prstGeom>
          <a:solidFill>
            <a:srgbClr val="75BAE6"/>
          </a:solidFill>
          <a:ln/>
        </p:spPr>
      </p:sp>
      <p:sp>
        <p:nvSpPr>
          <p:cNvPr id="7" name="Text 5"/>
          <p:cNvSpPr/>
          <p:nvPr/>
        </p:nvSpPr>
        <p:spPr>
          <a:xfrm>
            <a:off x="695010" y="2762151"/>
            <a:ext cx="5062411" cy="89098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الخطوة الرابعة: إعداد التصميم المقترح</a:t>
            </a:r>
            <a:endParaRPr lang="ar-SA" sz="2800" dirty="0">
              <a:solidFill>
                <a:schemeClr val="bg1"/>
              </a:solidFill>
            </a:endParaRPr>
          </a:p>
        </p:txBody>
      </p:sp>
      <p:sp>
        <p:nvSpPr>
          <p:cNvPr id="8" name="Text 6"/>
          <p:cNvSpPr/>
          <p:nvPr/>
        </p:nvSpPr>
        <p:spPr>
          <a:xfrm>
            <a:off x="695010" y="3878759"/>
            <a:ext cx="5062411" cy="1681559"/>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رسم مخطط جديد للورشة.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تحديد مواقع المعدات والممرات.</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مراعاة معايير السلامة والمسافات.</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الحصول على موافقة الجهات المختصة.</a:t>
            </a:r>
            <a:endParaRPr lang="ar-SA" sz="2400" dirty="0">
              <a:solidFill>
                <a:schemeClr val="bg1"/>
              </a:solidFill>
            </a:endParaRPr>
          </a:p>
        </p:txBody>
      </p:sp>
      <p:sp>
        <p:nvSpPr>
          <p:cNvPr id="11" name="Text 9"/>
          <p:cNvSpPr/>
          <p:nvPr/>
        </p:nvSpPr>
        <p:spPr>
          <a:xfrm>
            <a:off x="6377522" y="2903220"/>
            <a:ext cx="5188614" cy="555883"/>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الخطوة الثالثة: اقتراح الحلول</a:t>
            </a:r>
            <a:endParaRPr lang="ar-SA" sz="2800" dirty="0"/>
          </a:p>
        </p:txBody>
      </p:sp>
      <p:sp>
        <p:nvSpPr>
          <p:cNvPr id="12" name="Text 10"/>
          <p:cNvSpPr/>
          <p:nvPr/>
        </p:nvSpPr>
        <p:spPr>
          <a:xfrm>
            <a:off x="6377522" y="3776166"/>
            <a:ext cx="5188614" cy="1681559"/>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اقتراح إعادة توزيع المعدات.</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تحسين مسارات الحركة.</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توسيع الممرات أو تعديلها.</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إزالة العوائق وتحسين الرؤية.</a:t>
            </a:r>
            <a:endParaRPr lang="ar-SA" sz="24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nvSpPr>
        <p:spPr>
          <a:xfrm>
            <a:off x="631908" y="734814"/>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خطوات إعادة تصميم الورش التدريبية</a:t>
            </a:r>
            <a:endParaRPr lang="ar-SA" sz="4400" dirty="0"/>
          </a:p>
        </p:txBody>
      </p:sp>
      <p:sp>
        <p:nvSpPr>
          <p:cNvPr id="3" name="Text 1"/>
          <p:cNvSpPr/>
          <p:nvPr/>
        </p:nvSpPr>
        <p:spPr>
          <a:xfrm>
            <a:off x="631908" y="1521520"/>
            <a:ext cx="10927878"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الخطوتان الخامسة والسادسة</a:t>
            </a:r>
            <a:endParaRPr lang="ar-SA" sz="2200" dirty="0"/>
          </a:p>
        </p:txBody>
      </p:sp>
      <p:sp>
        <p:nvSpPr>
          <p:cNvPr id="4" name="Shape 2"/>
          <p:cNvSpPr/>
          <p:nvPr/>
        </p:nvSpPr>
        <p:spPr>
          <a:xfrm>
            <a:off x="477528" y="2179538"/>
            <a:ext cx="5511166" cy="2885976"/>
          </a:xfrm>
          <a:prstGeom prst="roundRect">
            <a:avLst>
              <a:gd name="adj" fmla="val 17830"/>
            </a:avLst>
          </a:prstGeom>
          <a:solidFill>
            <a:srgbClr val="75BAE6"/>
          </a:solidFill>
          <a:ln/>
        </p:spPr>
      </p:sp>
      <p:sp>
        <p:nvSpPr>
          <p:cNvPr id="7" name="Text 5"/>
          <p:cNvSpPr/>
          <p:nvPr/>
        </p:nvSpPr>
        <p:spPr>
          <a:xfrm>
            <a:off x="691835" y="2678767"/>
            <a:ext cx="5082552" cy="423168"/>
          </a:xfrm>
          <a:prstGeom prst="rect">
            <a:avLst/>
          </a:prstGeom>
          <a:noFill/>
          <a:ln/>
        </p:spPr>
        <p:txBody>
          <a:bodyPr wrap="none" lIns="0" tIns="0" rIns="0" bIns="0" rtlCol="0" anchor="t"/>
          <a:lstStyle/>
          <a:p>
            <a:pPr marL="0" indent="0" algn="r" rtl="1">
              <a:lnSpc>
                <a:spcPct val="104000"/>
              </a:lnSpc>
              <a:buNone/>
            </a:pPr>
            <a:r>
              <a:rPr lang="ar-SA" altLang="en-US" sz="2650" dirty="0">
                <a:solidFill>
                  <a:schemeClr val="bg1"/>
                </a:solidFill>
                <a:latin typeface="GE SS Two Light" pitchFamily="34" charset="0"/>
                <a:ea typeface="GE SS Two Light" pitchFamily="34" charset="-122"/>
                <a:cs typeface="GE SS Two Light" pitchFamily="34" charset="-120"/>
              </a:rPr>
              <a:t>الخطوة السادسة: التحقق والمراجعة</a:t>
            </a:r>
            <a:endParaRPr lang="ar-SA" sz="2650" dirty="0">
              <a:solidFill>
                <a:schemeClr val="bg1"/>
              </a:solidFill>
            </a:endParaRPr>
          </a:p>
        </p:txBody>
      </p:sp>
      <p:sp>
        <p:nvSpPr>
          <p:cNvPr id="8" name="Text 6"/>
          <p:cNvSpPr/>
          <p:nvPr/>
        </p:nvSpPr>
        <p:spPr>
          <a:xfrm>
            <a:off x="691835" y="3305532"/>
            <a:ext cx="5082552" cy="1551583"/>
          </a:xfrm>
          <a:prstGeom prst="rect">
            <a:avLst/>
          </a:prstGeom>
          <a:noFill/>
          <a:ln/>
        </p:spPr>
        <p:txBody>
          <a:bodyPr wrap="square" lIns="0" tIns="0" rIns="85760" bIns="0" rtlCol="0" anchor="t">
            <a:noAutofit/>
          </a:bodyPr>
          <a:lstStyle/>
          <a:p>
            <a:pPr marL="335280" indent="-335280" algn="r" rtl="1">
              <a:lnSpc>
                <a:spcPct val="130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التحقق من توافق التصميم مع معايير EN ISO 13857.</a:t>
            </a:r>
            <a:endParaRPr lang="ar-SA" sz="2000" dirty="0">
              <a:solidFill>
                <a:schemeClr val="bg1"/>
              </a:solidFill>
            </a:endParaRPr>
          </a:p>
          <a:p>
            <a:pPr marL="335280" indent="-335280" algn="r" rtl="1">
              <a:lnSpc>
                <a:spcPct val="130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مراجعة متطلبات ISO 45001.</a:t>
            </a:r>
            <a:endParaRPr lang="ar-SA" sz="2000" dirty="0">
              <a:solidFill>
                <a:schemeClr val="bg1"/>
              </a:solidFill>
            </a:endParaRPr>
          </a:p>
          <a:p>
            <a:pPr marL="335280" indent="-335280" algn="r" rtl="1">
              <a:lnSpc>
                <a:spcPct val="130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التأكد من الامتثال للمتطلبات الوطنية للسلامة.</a:t>
            </a:r>
            <a:endParaRPr lang="ar-SA" sz="2000" dirty="0">
              <a:solidFill>
                <a:schemeClr val="bg1"/>
              </a:solidFill>
            </a:endParaRPr>
          </a:p>
          <a:p>
            <a:pPr marL="335280" indent="-335280" algn="r" rtl="1">
              <a:lnSpc>
                <a:spcPct val="130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توثيق التصميم النهائي والمصادقة عليه.</a:t>
            </a:r>
            <a:endParaRPr lang="ar-SA" sz="2000" dirty="0">
              <a:solidFill>
                <a:schemeClr val="bg1"/>
              </a:solidFill>
            </a:endParaRPr>
          </a:p>
        </p:txBody>
      </p:sp>
      <p:sp>
        <p:nvSpPr>
          <p:cNvPr id="11" name="Text 9"/>
          <p:cNvSpPr/>
          <p:nvPr/>
        </p:nvSpPr>
        <p:spPr>
          <a:xfrm>
            <a:off x="6363731" y="2655907"/>
            <a:ext cx="5202405" cy="423168"/>
          </a:xfrm>
          <a:prstGeom prst="rect">
            <a:avLst/>
          </a:prstGeom>
          <a:noFill/>
          <a:ln/>
        </p:spPr>
        <p:txBody>
          <a:bodyPr wrap="none" lIns="0" tIns="0" rIns="0" bIns="0" rtlCol="0" anchor="t"/>
          <a:lstStyle/>
          <a:p>
            <a:pPr marL="0" indent="0" algn="r" rtl="1">
              <a:lnSpc>
                <a:spcPct val="104000"/>
              </a:lnSpc>
              <a:buNone/>
            </a:pPr>
            <a:r>
              <a:rPr lang="ar-SA" altLang="en-US" sz="2650" dirty="0">
                <a:solidFill>
                  <a:srgbClr val="2E3C4E"/>
                </a:solidFill>
                <a:latin typeface="GE SS Two Light" pitchFamily="34" charset="0"/>
                <a:ea typeface="GE SS Two Light" pitchFamily="34" charset="-122"/>
                <a:cs typeface="GE SS Two Light" pitchFamily="34" charset="-120"/>
              </a:rPr>
              <a:t>الخطوة الخامسة: التنفيذ والمتابعة</a:t>
            </a:r>
            <a:endParaRPr lang="ar-SA" sz="2650" dirty="0"/>
          </a:p>
        </p:txBody>
      </p:sp>
      <p:sp>
        <p:nvSpPr>
          <p:cNvPr id="12" name="Text 10"/>
          <p:cNvSpPr/>
          <p:nvPr/>
        </p:nvSpPr>
        <p:spPr>
          <a:xfrm>
            <a:off x="6363731" y="3282672"/>
            <a:ext cx="5202405" cy="1551583"/>
          </a:xfrm>
          <a:prstGeom prst="rect">
            <a:avLst/>
          </a:prstGeom>
          <a:noFill/>
          <a:ln/>
        </p:spPr>
        <p:txBody>
          <a:bodyPr wrap="square" lIns="0" tIns="0" rIns="85760" bIns="0" rtlCol="0" anchor="t">
            <a:noAutofit/>
          </a:bodyPr>
          <a:lstStyle/>
          <a:p>
            <a:pPr marL="335280" indent="-335280" algn="r" rtl="1">
              <a:lnSpc>
                <a:spcPct val="130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تنفيذ التعديلات المقترحة.</a:t>
            </a:r>
            <a:endParaRPr lang="ar-SA" sz="2400" dirty="0"/>
          </a:p>
          <a:p>
            <a:pPr marL="335280" indent="-335280" algn="r" rtl="1">
              <a:lnSpc>
                <a:spcPct val="130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متابعة التغييرات أثناء التنفيذ.</a:t>
            </a:r>
            <a:endParaRPr lang="ar-SA" sz="2400" dirty="0"/>
          </a:p>
          <a:p>
            <a:pPr marL="335280" indent="-335280" algn="r" rtl="1">
              <a:lnSpc>
                <a:spcPct val="130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تقييم النتائج بعد التطبيق.</a:t>
            </a:r>
            <a:endParaRPr lang="ar-SA" sz="2400" dirty="0"/>
          </a:p>
          <a:p>
            <a:pPr marL="335280" indent="-335280" algn="r" rtl="1">
              <a:lnSpc>
                <a:spcPct val="130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توثيق الدروس المستفادة.</a:t>
            </a:r>
            <a:endParaRPr lang="ar-SA" sz="2400" dirty="0"/>
          </a:p>
        </p:txBody>
      </p:sp>
      <p:sp>
        <p:nvSpPr>
          <p:cNvPr id="13" name="Shape 11"/>
          <p:cNvSpPr/>
          <p:nvPr/>
        </p:nvSpPr>
        <p:spPr>
          <a:xfrm>
            <a:off x="631908" y="5294610"/>
            <a:ext cx="10927878" cy="828477"/>
          </a:xfrm>
          <a:prstGeom prst="roundRect">
            <a:avLst>
              <a:gd name="adj" fmla="val 38818"/>
            </a:avLst>
          </a:prstGeom>
          <a:solidFill>
            <a:srgbClr val="D4E9F7"/>
          </a:solidFill>
          <a:ln/>
        </p:spPr>
      </p:sp>
      <p:pic>
        <p:nvPicPr>
          <p:cNvPr id="14" name="Image 0" descr="preencoded.png"/>
          <p:cNvPicPr>
            <a:picLocks noChangeAspect="1"/>
          </p:cNvPicPr>
          <p:nvPr/>
        </p:nvPicPr>
        <p:blipFill>
          <a:blip r:embed="rId3"/>
          <a:stretch>
            <a:fillRect/>
          </a:stretch>
        </p:blipFill>
        <p:spPr>
          <a:xfrm>
            <a:off x="846216" y="5586512"/>
            <a:ext cx="267983" cy="214313"/>
          </a:xfrm>
          <a:prstGeom prst="rect">
            <a:avLst/>
          </a:prstGeom>
        </p:spPr>
      </p:pic>
      <p:sp>
        <p:nvSpPr>
          <p:cNvPr id="15" name="Text 12"/>
          <p:cNvSpPr/>
          <p:nvPr/>
        </p:nvSpPr>
        <p:spPr>
          <a:xfrm>
            <a:off x="718921" y="5551785"/>
            <a:ext cx="10626558"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000000"/>
                </a:solidFill>
                <a:latin typeface="WinSoft Pro Medium" pitchFamily="34" charset="0"/>
                <a:ea typeface="WinSoft Pro Medium" pitchFamily="34" charset="-122"/>
                <a:cs typeface="WinSoft Pro Medium" pitchFamily="34" charset="-120"/>
              </a:rPr>
              <a:t>تبدأ العملية بتحليل الوضع الحالي وتنتهي بالتحقق من توافق التصميم مع معايير السلامة الدولية.</a:t>
            </a:r>
            <a:endParaRPr lang="ar-SA" sz="165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nvSpPr>
        <p:spPr>
          <a:xfrm>
            <a:off x="631908" y="810419"/>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معايير الورشة الجيدة</a:t>
            </a:r>
            <a:endParaRPr lang="ar-SA" sz="3500" dirty="0"/>
          </a:p>
        </p:txBody>
      </p:sp>
      <p:sp>
        <p:nvSpPr>
          <p:cNvPr id="3" name="Text 1"/>
          <p:cNvSpPr/>
          <p:nvPr/>
        </p:nvSpPr>
        <p:spPr>
          <a:xfrm>
            <a:off x="327116" y="1621036"/>
            <a:ext cx="11537463"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الورشة الجيدة هي التي تحقق:</a:t>
            </a:r>
            <a:endParaRPr lang="ar-SA" dirty="0"/>
          </a:p>
        </p:txBody>
      </p:sp>
      <p:sp>
        <p:nvSpPr>
          <p:cNvPr id="4" name="Shape 2"/>
          <p:cNvSpPr/>
          <p:nvPr/>
        </p:nvSpPr>
        <p:spPr>
          <a:xfrm>
            <a:off x="6159346" y="2000746"/>
            <a:ext cx="5400441" cy="1264345"/>
          </a:xfrm>
          <a:prstGeom prst="roundRect">
            <a:avLst>
              <a:gd name="adj" fmla="val 20081"/>
            </a:avLst>
          </a:prstGeom>
          <a:solidFill>
            <a:srgbClr val="00AEEF"/>
          </a:solidFill>
          <a:ln w="6350">
            <a:solidFill>
              <a:srgbClr val="00AEEF"/>
            </a:solidFill>
            <a:prstDash val="solid"/>
          </a:ln>
        </p:spPr>
      </p:sp>
      <p:sp>
        <p:nvSpPr>
          <p:cNvPr id="5" name="Shape 3"/>
          <p:cNvSpPr/>
          <p:nvPr/>
        </p:nvSpPr>
        <p:spPr>
          <a:xfrm>
            <a:off x="10876385" y="2176363"/>
            <a:ext cx="507789" cy="507802"/>
          </a:xfrm>
          <a:prstGeom prst="ellipse">
            <a:avLst/>
          </a:prstGeom>
          <a:solidFill>
            <a:srgbClr val="00AEEF"/>
          </a:solidFill>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49489" y="2190458"/>
            <a:ext cx="495088" cy="495101"/>
          </a:xfrm>
          <a:prstGeom prst="rect">
            <a:avLst/>
          </a:prstGeom>
        </p:spPr>
      </p:pic>
      <p:sp>
        <p:nvSpPr>
          <p:cNvPr id="7" name="Text 4"/>
          <p:cNvSpPr/>
          <p:nvPr/>
        </p:nvSpPr>
        <p:spPr>
          <a:xfrm>
            <a:off x="6334959" y="2718302"/>
            <a:ext cx="5049215"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سلامة المتدربين</a:t>
            </a:r>
            <a:endParaRPr lang="ar-SA" sz="2400" dirty="0">
              <a:solidFill>
                <a:schemeClr val="bg1"/>
              </a:solidFill>
            </a:endParaRPr>
          </a:p>
        </p:txBody>
      </p:sp>
      <p:sp>
        <p:nvSpPr>
          <p:cNvPr id="8" name="Shape 5"/>
          <p:cNvSpPr/>
          <p:nvPr/>
        </p:nvSpPr>
        <p:spPr>
          <a:xfrm>
            <a:off x="631908" y="2000746"/>
            <a:ext cx="5400540" cy="1264345"/>
          </a:xfrm>
          <a:prstGeom prst="roundRect">
            <a:avLst>
              <a:gd name="adj" fmla="val 20081"/>
            </a:avLst>
          </a:prstGeom>
          <a:solidFill>
            <a:srgbClr val="00AEEF"/>
          </a:solidFill>
          <a:ln w="6350">
            <a:solidFill>
              <a:srgbClr val="00AEEF"/>
            </a:solidFill>
            <a:prstDash val="solid"/>
          </a:ln>
        </p:spPr>
      </p:sp>
      <p:sp>
        <p:nvSpPr>
          <p:cNvPr id="9" name="Shape 6"/>
          <p:cNvSpPr/>
          <p:nvPr/>
        </p:nvSpPr>
        <p:spPr>
          <a:xfrm>
            <a:off x="5349047" y="2176363"/>
            <a:ext cx="507789" cy="507802"/>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2149" y="2147976"/>
            <a:ext cx="495089" cy="495102"/>
          </a:xfrm>
          <a:prstGeom prst="rect">
            <a:avLst/>
          </a:prstGeom>
        </p:spPr>
      </p:pic>
      <p:sp>
        <p:nvSpPr>
          <p:cNvPr id="11" name="Text 7"/>
          <p:cNvSpPr/>
          <p:nvPr/>
        </p:nvSpPr>
        <p:spPr>
          <a:xfrm>
            <a:off x="807521" y="2718302"/>
            <a:ext cx="5049314"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سهولة الحركة</a:t>
            </a:r>
            <a:endParaRPr lang="ar-SA" sz="2400" dirty="0">
              <a:solidFill>
                <a:schemeClr val="bg1"/>
              </a:solidFill>
            </a:endParaRPr>
          </a:p>
        </p:txBody>
      </p:sp>
      <p:sp>
        <p:nvSpPr>
          <p:cNvPr id="12" name="Shape 8"/>
          <p:cNvSpPr/>
          <p:nvPr/>
        </p:nvSpPr>
        <p:spPr>
          <a:xfrm>
            <a:off x="6159346" y="3391991"/>
            <a:ext cx="5400441" cy="1264345"/>
          </a:xfrm>
          <a:prstGeom prst="roundRect">
            <a:avLst>
              <a:gd name="adj" fmla="val 20081"/>
            </a:avLst>
          </a:prstGeom>
          <a:solidFill>
            <a:srgbClr val="00AEEF"/>
          </a:solidFill>
          <a:ln w="6350">
            <a:solidFill>
              <a:srgbClr val="00AEEF"/>
            </a:solidFill>
            <a:prstDash val="solid"/>
          </a:ln>
        </p:spPr>
      </p:sp>
      <p:sp>
        <p:nvSpPr>
          <p:cNvPr id="13" name="Shape 9"/>
          <p:cNvSpPr/>
          <p:nvPr/>
        </p:nvSpPr>
        <p:spPr>
          <a:xfrm>
            <a:off x="10876385" y="3567609"/>
            <a:ext cx="507789" cy="507802"/>
          </a:xfrm>
          <a:prstGeom prst="ellipse">
            <a:avLst/>
          </a:prstGeom>
          <a:solidFill>
            <a:srgbClr val="00AEEF"/>
          </a:solidFill>
          <a:ln/>
        </p:spPr>
      </p:sp>
      <p:pic>
        <p:nvPicPr>
          <p:cNvPr id="14"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49489" y="3566121"/>
            <a:ext cx="495087" cy="495100"/>
          </a:xfrm>
          <a:prstGeom prst="rect">
            <a:avLst/>
          </a:prstGeom>
        </p:spPr>
      </p:pic>
      <p:sp>
        <p:nvSpPr>
          <p:cNvPr id="15" name="Text 10"/>
          <p:cNvSpPr/>
          <p:nvPr/>
        </p:nvSpPr>
        <p:spPr>
          <a:xfrm>
            <a:off x="6334959" y="4109547"/>
            <a:ext cx="5049215"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سهولة الإشراف</a:t>
            </a:r>
            <a:endParaRPr lang="ar-SA" sz="2400" dirty="0">
              <a:solidFill>
                <a:schemeClr val="bg1"/>
              </a:solidFill>
            </a:endParaRPr>
          </a:p>
        </p:txBody>
      </p:sp>
      <p:sp>
        <p:nvSpPr>
          <p:cNvPr id="16" name="Shape 11"/>
          <p:cNvSpPr/>
          <p:nvPr/>
        </p:nvSpPr>
        <p:spPr>
          <a:xfrm>
            <a:off x="631908" y="3391991"/>
            <a:ext cx="5400540" cy="1264345"/>
          </a:xfrm>
          <a:prstGeom prst="roundRect">
            <a:avLst>
              <a:gd name="adj" fmla="val 20081"/>
            </a:avLst>
          </a:prstGeom>
          <a:solidFill>
            <a:srgbClr val="00AEEF"/>
          </a:solidFill>
          <a:ln w="6350">
            <a:solidFill>
              <a:srgbClr val="00AEEF"/>
            </a:solidFill>
            <a:prstDash val="solid"/>
          </a:ln>
        </p:spPr>
      </p:sp>
      <p:sp>
        <p:nvSpPr>
          <p:cNvPr id="17" name="Shape 12"/>
          <p:cNvSpPr/>
          <p:nvPr/>
        </p:nvSpPr>
        <p:spPr>
          <a:xfrm>
            <a:off x="5349047" y="3567609"/>
            <a:ext cx="507789" cy="507802"/>
          </a:xfrm>
          <a:prstGeom prst="ellipse">
            <a:avLst/>
          </a:prstGeom>
          <a:solidFill>
            <a:srgbClr val="00AEEF"/>
          </a:solidFill>
          <a:ln/>
        </p:spPr>
        <p:txBody>
          <a:bodyPr/>
          <a:lstStyle/>
          <a:p>
            <a:endParaRPr lang="en-US" dirty="0"/>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22149" y="3530259"/>
            <a:ext cx="495089" cy="495102"/>
          </a:xfrm>
          <a:prstGeom prst="rect">
            <a:avLst/>
          </a:prstGeom>
        </p:spPr>
      </p:pic>
      <p:sp>
        <p:nvSpPr>
          <p:cNvPr id="19" name="Text 13"/>
          <p:cNvSpPr/>
          <p:nvPr/>
        </p:nvSpPr>
        <p:spPr>
          <a:xfrm>
            <a:off x="807521" y="4109547"/>
            <a:ext cx="5049314"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كفاءة استخدام المعدات</a:t>
            </a:r>
            <a:endParaRPr lang="ar-SA" sz="2400" dirty="0">
              <a:solidFill>
                <a:schemeClr val="bg1"/>
              </a:solidFill>
            </a:endParaRPr>
          </a:p>
        </p:txBody>
      </p:sp>
      <p:sp>
        <p:nvSpPr>
          <p:cNvPr id="20" name="Shape 14"/>
          <p:cNvSpPr/>
          <p:nvPr/>
        </p:nvSpPr>
        <p:spPr>
          <a:xfrm>
            <a:off x="6159346" y="4783237"/>
            <a:ext cx="5400441" cy="1264345"/>
          </a:xfrm>
          <a:prstGeom prst="roundRect">
            <a:avLst>
              <a:gd name="adj" fmla="val 20081"/>
            </a:avLst>
          </a:prstGeom>
          <a:solidFill>
            <a:srgbClr val="00AEEF"/>
          </a:solidFill>
          <a:ln w="6350">
            <a:solidFill>
              <a:srgbClr val="00AEEF"/>
            </a:solidFill>
            <a:prstDash val="solid"/>
          </a:ln>
        </p:spPr>
      </p:sp>
      <p:sp>
        <p:nvSpPr>
          <p:cNvPr id="21" name="Shape 15"/>
          <p:cNvSpPr/>
          <p:nvPr/>
        </p:nvSpPr>
        <p:spPr>
          <a:xfrm>
            <a:off x="10876385" y="4958854"/>
            <a:ext cx="507789" cy="507802"/>
          </a:xfrm>
          <a:prstGeom prst="ellipse">
            <a:avLst/>
          </a:prstGeom>
          <a:solidFill>
            <a:srgbClr val="00AEEF"/>
          </a:solidFill>
          <a:ln/>
        </p:spPr>
      </p:sp>
      <p:pic>
        <p:nvPicPr>
          <p:cNvPr id="22"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49489" y="5047017"/>
            <a:ext cx="495087" cy="495100"/>
          </a:xfrm>
          <a:prstGeom prst="rect">
            <a:avLst/>
          </a:prstGeom>
        </p:spPr>
      </p:pic>
      <p:sp>
        <p:nvSpPr>
          <p:cNvPr id="23" name="Text 16"/>
          <p:cNvSpPr/>
          <p:nvPr/>
        </p:nvSpPr>
        <p:spPr>
          <a:xfrm>
            <a:off x="6334959" y="5500792"/>
            <a:ext cx="5049215"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استثمار المساحات</a:t>
            </a:r>
            <a:endParaRPr lang="ar-SA" sz="2400" dirty="0">
              <a:solidFill>
                <a:schemeClr val="bg1"/>
              </a:solidFill>
            </a:endParaRPr>
          </a:p>
        </p:txBody>
      </p:sp>
      <p:sp>
        <p:nvSpPr>
          <p:cNvPr id="24" name="Shape 17"/>
          <p:cNvSpPr/>
          <p:nvPr/>
        </p:nvSpPr>
        <p:spPr>
          <a:xfrm>
            <a:off x="631908" y="4783237"/>
            <a:ext cx="5400540" cy="1264345"/>
          </a:xfrm>
          <a:prstGeom prst="roundRect">
            <a:avLst>
              <a:gd name="adj" fmla="val 20081"/>
            </a:avLst>
          </a:prstGeom>
          <a:solidFill>
            <a:srgbClr val="00AEEF"/>
          </a:solidFill>
          <a:ln w="6350">
            <a:solidFill>
              <a:srgbClr val="00AEEF"/>
            </a:solidFill>
            <a:prstDash val="solid"/>
          </a:ln>
        </p:spPr>
      </p:sp>
      <p:sp>
        <p:nvSpPr>
          <p:cNvPr id="25" name="Shape 18"/>
          <p:cNvSpPr/>
          <p:nvPr/>
        </p:nvSpPr>
        <p:spPr>
          <a:xfrm>
            <a:off x="4572001" y="4958854"/>
            <a:ext cx="1284836" cy="507802"/>
          </a:xfrm>
          <a:prstGeom prst="ellipse">
            <a:avLst/>
          </a:prstGeom>
          <a:solidFill>
            <a:srgbClr val="00AEEF"/>
          </a:solidFill>
          <a:ln/>
        </p:spPr>
        <p:txBody>
          <a:bodyPr/>
          <a:lstStyle/>
          <a:p>
            <a:endParaRPr lang="en-US" dirty="0"/>
          </a:p>
        </p:txBody>
      </p:sp>
      <p:pic>
        <p:nvPicPr>
          <p:cNvPr id="2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22149" y="4966329"/>
            <a:ext cx="495089" cy="495102"/>
          </a:xfrm>
          <a:prstGeom prst="rect">
            <a:avLst/>
          </a:prstGeom>
        </p:spPr>
      </p:pic>
      <p:sp>
        <p:nvSpPr>
          <p:cNvPr id="27" name="Text 19"/>
          <p:cNvSpPr/>
          <p:nvPr/>
        </p:nvSpPr>
        <p:spPr>
          <a:xfrm>
            <a:off x="807521" y="5500792"/>
            <a:ext cx="5049314"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إمكانية التوسع المستقبلي</a:t>
            </a:r>
            <a:endParaRPr lang="ar-SA" sz="2400" dirty="0">
              <a:solidFill>
                <a:schemeClr val="bg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nvSpPr>
        <p:spPr>
          <a:xfrm>
            <a:off x="631908" y="1032570"/>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النشاط العملي: تحسين تخطيط المشغل المهني</a:t>
            </a:r>
            <a:endParaRPr lang="ar-SA" sz="4200" dirty="0"/>
          </a:p>
        </p:txBody>
      </p:sp>
      <p:sp>
        <p:nvSpPr>
          <p:cNvPr id="3" name="Text 1"/>
          <p:cNvSpPr/>
          <p:nvPr/>
        </p:nvSpPr>
        <p:spPr>
          <a:xfrm>
            <a:off x="22324" y="2066131"/>
            <a:ext cx="11537463" cy="308670"/>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بالتعاون مع أفراد مجموعتك، قوموا بزيارة أحد المشاغل في المركز المهني وإجراء دراسة ميدانية لتقييم مستوى تنظيمه وتخطيطه.</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31364" y="3115552"/>
            <a:ext cx="428423" cy="428434"/>
          </a:xfrm>
          <a:prstGeom prst="rect">
            <a:avLst/>
          </a:prstGeom>
        </p:spPr>
      </p:pic>
      <p:sp>
        <p:nvSpPr>
          <p:cNvPr id="5" name="Shape 2"/>
          <p:cNvSpPr/>
          <p:nvPr/>
        </p:nvSpPr>
        <p:spPr>
          <a:xfrm>
            <a:off x="6187226" y="3635266"/>
            <a:ext cx="5372561" cy="25400"/>
          </a:xfrm>
          <a:prstGeom prst="rect">
            <a:avLst/>
          </a:prstGeom>
          <a:solidFill>
            <a:srgbClr val="00AEEF"/>
          </a:solidFill>
          <a:ln/>
        </p:spPr>
      </p:sp>
      <p:sp>
        <p:nvSpPr>
          <p:cNvPr id="6" name="Text 3"/>
          <p:cNvSpPr/>
          <p:nvPr/>
        </p:nvSpPr>
        <p:spPr>
          <a:xfrm>
            <a:off x="5470050" y="3286512"/>
            <a:ext cx="537256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تحليل الوضع القائم</a:t>
            </a:r>
            <a:endParaRPr lang="ar-SA" sz="2100" dirty="0"/>
          </a:p>
        </p:txBody>
      </p:sp>
      <p:sp>
        <p:nvSpPr>
          <p:cNvPr id="7" name="Text 4"/>
          <p:cNvSpPr/>
          <p:nvPr/>
        </p:nvSpPr>
        <p:spPr>
          <a:xfrm>
            <a:off x="6095847" y="3806388"/>
            <a:ext cx="537256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دراسة التخطيط الحالي وتقييم مدى ملاءمته لطبيعة العمل.</a:t>
            </a:r>
            <a:endParaRPr lang="ar-SA" sz="155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76047" y="3115552"/>
            <a:ext cx="428423" cy="428434"/>
          </a:xfrm>
          <a:prstGeom prst="rect">
            <a:avLst/>
          </a:prstGeom>
        </p:spPr>
      </p:pic>
      <p:sp>
        <p:nvSpPr>
          <p:cNvPr id="9" name="Shape 5"/>
          <p:cNvSpPr/>
          <p:nvPr/>
        </p:nvSpPr>
        <p:spPr>
          <a:xfrm>
            <a:off x="631908" y="3635266"/>
            <a:ext cx="5372561" cy="25400"/>
          </a:xfrm>
          <a:prstGeom prst="rect">
            <a:avLst/>
          </a:prstGeom>
          <a:solidFill>
            <a:srgbClr val="00AEEF"/>
          </a:solidFill>
          <a:ln/>
        </p:spPr>
      </p:sp>
      <p:sp>
        <p:nvSpPr>
          <p:cNvPr id="10" name="Text 6"/>
          <p:cNvSpPr/>
          <p:nvPr/>
        </p:nvSpPr>
        <p:spPr>
          <a:xfrm>
            <a:off x="-121127" y="3258045"/>
            <a:ext cx="537256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نقاط القوة والضعف</a:t>
            </a:r>
            <a:endParaRPr lang="ar-SA" sz="2100" dirty="0"/>
          </a:p>
        </p:txBody>
      </p:sp>
      <p:sp>
        <p:nvSpPr>
          <p:cNvPr id="11" name="Text 7"/>
          <p:cNvSpPr/>
          <p:nvPr/>
        </p:nvSpPr>
        <p:spPr>
          <a:xfrm>
            <a:off x="530361" y="3765426"/>
            <a:ext cx="537256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رصد الجوانب الإيجابية ومواطن القصور في التخطيط الحالي.</a:t>
            </a:r>
            <a:endParaRPr lang="ar-SA" sz="155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31364" y="4217877"/>
            <a:ext cx="428423" cy="428434"/>
          </a:xfrm>
          <a:prstGeom prst="rect">
            <a:avLst/>
          </a:prstGeom>
        </p:spPr>
      </p:pic>
      <p:sp>
        <p:nvSpPr>
          <p:cNvPr id="13" name="Shape 8"/>
          <p:cNvSpPr/>
          <p:nvPr/>
        </p:nvSpPr>
        <p:spPr>
          <a:xfrm>
            <a:off x="6187226" y="4737591"/>
            <a:ext cx="5372561" cy="25400"/>
          </a:xfrm>
          <a:prstGeom prst="rect">
            <a:avLst/>
          </a:prstGeom>
          <a:solidFill>
            <a:srgbClr val="00AEEF"/>
          </a:solidFill>
          <a:ln/>
        </p:spPr>
      </p:sp>
      <p:sp>
        <p:nvSpPr>
          <p:cNvPr id="14" name="Text 9"/>
          <p:cNvSpPr/>
          <p:nvPr/>
        </p:nvSpPr>
        <p:spPr>
          <a:xfrm>
            <a:off x="5470049" y="4346756"/>
            <a:ext cx="537256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إعادة توزيع المعدات والممرات</a:t>
            </a:r>
            <a:endParaRPr lang="ar-SA" sz="2100" dirty="0"/>
          </a:p>
        </p:txBody>
      </p:sp>
      <p:sp>
        <p:nvSpPr>
          <p:cNvPr id="15" name="Text 10"/>
          <p:cNvSpPr/>
          <p:nvPr/>
        </p:nvSpPr>
        <p:spPr>
          <a:xfrm>
            <a:off x="6095846" y="4921086"/>
            <a:ext cx="537256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اقتراح توزيع مناسب يراعي تسلسل العمل وسهولة الحركة والسلامة.</a:t>
            </a:r>
            <a:endParaRPr lang="ar-SA" sz="1550"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76047" y="4217877"/>
            <a:ext cx="428423" cy="428434"/>
          </a:xfrm>
          <a:prstGeom prst="rect">
            <a:avLst/>
          </a:prstGeom>
        </p:spPr>
      </p:pic>
      <p:sp>
        <p:nvSpPr>
          <p:cNvPr id="17" name="Shape 11"/>
          <p:cNvSpPr/>
          <p:nvPr/>
        </p:nvSpPr>
        <p:spPr>
          <a:xfrm>
            <a:off x="631908" y="4737591"/>
            <a:ext cx="5372561" cy="25400"/>
          </a:xfrm>
          <a:prstGeom prst="rect">
            <a:avLst/>
          </a:prstGeom>
          <a:solidFill>
            <a:srgbClr val="00AEEF"/>
          </a:solidFill>
          <a:ln/>
        </p:spPr>
      </p:sp>
      <p:sp>
        <p:nvSpPr>
          <p:cNvPr id="18" name="Text 12"/>
          <p:cNvSpPr/>
          <p:nvPr/>
        </p:nvSpPr>
        <p:spPr>
          <a:xfrm>
            <a:off x="-121127" y="4335917"/>
            <a:ext cx="537256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تنظيم الممرات</a:t>
            </a:r>
            <a:endParaRPr lang="ar-SA" sz="2100" dirty="0"/>
          </a:p>
        </p:txBody>
      </p:sp>
      <p:sp>
        <p:nvSpPr>
          <p:cNvPr id="19" name="Text 13"/>
          <p:cNvSpPr/>
          <p:nvPr/>
        </p:nvSpPr>
        <p:spPr>
          <a:xfrm>
            <a:off x="530361" y="4926059"/>
            <a:ext cx="5372561"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تحديد وتنظيم مسارات الحركة داخل المشغل بما يضمن سهولة التنقل وتجنب الازدحام.</a:t>
            </a:r>
            <a:endParaRPr lang="ar-SA" sz="155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nvSpPr>
        <p:spPr>
          <a:xfrm>
            <a:off x="631908" y="637282"/>
            <a:ext cx="10927878"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 النشاط العملي: تحسين تخطيط المشغل المهني</a:t>
            </a:r>
            <a:endParaRPr lang="ar-SA" sz="19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34166" y="1400595"/>
            <a:ext cx="425622" cy="425633"/>
          </a:xfrm>
          <a:prstGeom prst="rect">
            <a:avLst/>
          </a:prstGeom>
        </p:spPr>
      </p:pic>
      <p:sp>
        <p:nvSpPr>
          <p:cNvPr id="4" name="Shape 1"/>
          <p:cNvSpPr/>
          <p:nvPr/>
        </p:nvSpPr>
        <p:spPr>
          <a:xfrm>
            <a:off x="6177403" y="1911060"/>
            <a:ext cx="5382383" cy="25400"/>
          </a:xfrm>
          <a:prstGeom prst="rect">
            <a:avLst/>
          </a:prstGeom>
          <a:solidFill>
            <a:srgbClr val="00AEEF"/>
          </a:solidFill>
          <a:ln/>
        </p:spPr>
      </p:sp>
      <p:sp>
        <p:nvSpPr>
          <p:cNvPr id="5" name="Text 2"/>
          <p:cNvSpPr/>
          <p:nvPr/>
        </p:nvSpPr>
        <p:spPr>
          <a:xfrm>
            <a:off x="5540909" y="1490792"/>
            <a:ext cx="538238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تحديد مناطق التخزين</a:t>
            </a:r>
            <a:endParaRPr lang="ar-SA" sz="1950" dirty="0"/>
          </a:p>
        </p:txBody>
      </p:sp>
      <p:sp>
        <p:nvSpPr>
          <p:cNvPr id="6" name="Text 3"/>
          <p:cNvSpPr/>
          <p:nvPr/>
        </p:nvSpPr>
        <p:spPr>
          <a:xfrm>
            <a:off x="6177402" y="2123978"/>
            <a:ext cx="538238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تحديد المواقع المناسبة لتخزين المواد والأدوات والمعدات بما يضمن سهولة الوصول إليها وسلامتها.</a:t>
            </a:r>
            <a:endParaRPr lang="ar-SA" sz="15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72672" y="1284496"/>
            <a:ext cx="541720" cy="541734"/>
          </a:xfrm>
          <a:prstGeom prst="rect">
            <a:avLst/>
          </a:prstGeom>
        </p:spPr>
      </p:pic>
      <p:sp>
        <p:nvSpPr>
          <p:cNvPr id="8" name="Shape 4"/>
          <p:cNvSpPr/>
          <p:nvPr/>
        </p:nvSpPr>
        <p:spPr>
          <a:xfrm>
            <a:off x="631908" y="1911060"/>
            <a:ext cx="5382483" cy="25400"/>
          </a:xfrm>
          <a:prstGeom prst="rect">
            <a:avLst/>
          </a:prstGeom>
          <a:solidFill>
            <a:srgbClr val="00AEEF"/>
          </a:solidFill>
          <a:ln/>
        </p:spPr>
      </p:sp>
      <p:sp>
        <p:nvSpPr>
          <p:cNvPr id="9" name="Text 5"/>
          <p:cNvSpPr/>
          <p:nvPr/>
        </p:nvSpPr>
        <p:spPr>
          <a:xfrm>
            <a:off x="52989" y="1528594"/>
            <a:ext cx="538248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تحديد مخارج الطوارئ</a:t>
            </a:r>
            <a:endParaRPr lang="ar-SA" sz="1950" dirty="0"/>
          </a:p>
        </p:txBody>
      </p:sp>
      <p:sp>
        <p:nvSpPr>
          <p:cNvPr id="10" name="Text 6"/>
          <p:cNvSpPr/>
          <p:nvPr/>
        </p:nvSpPr>
        <p:spPr>
          <a:xfrm>
            <a:off x="536015" y="2113668"/>
            <a:ext cx="538248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التأكد من وضوح مواقع مخارج الطوارئ وسهولة الوصول إليها وخلوها من العوائق.</a:t>
            </a:r>
            <a:endParaRPr lang="ar-SA" sz="15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34166" y="2803838"/>
            <a:ext cx="425622" cy="425633"/>
          </a:xfrm>
          <a:prstGeom prst="rect">
            <a:avLst/>
          </a:prstGeom>
        </p:spPr>
      </p:pic>
      <p:sp>
        <p:nvSpPr>
          <p:cNvPr id="12" name="Shape 7"/>
          <p:cNvSpPr/>
          <p:nvPr/>
        </p:nvSpPr>
        <p:spPr>
          <a:xfrm>
            <a:off x="6177403" y="3314303"/>
            <a:ext cx="5382383" cy="25400"/>
          </a:xfrm>
          <a:prstGeom prst="rect">
            <a:avLst/>
          </a:prstGeom>
          <a:solidFill>
            <a:srgbClr val="00AEEF"/>
          </a:solidFill>
          <a:ln/>
        </p:spPr>
      </p:sp>
      <p:sp>
        <p:nvSpPr>
          <p:cNvPr id="13" name="Text 8"/>
          <p:cNvSpPr/>
          <p:nvPr/>
        </p:nvSpPr>
        <p:spPr>
          <a:xfrm>
            <a:off x="5540909" y="2889250"/>
            <a:ext cx="538238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إعداد مخطط محسّن للمشغل</a:t>
            </a:r>
            <a:endParaRPr lang="ar-SA" sz="1950" dirty="0"/>
          </a:p>
        </p:txBody>
      </p:sp>
      <p:sp>
        <p:nvSpPr>
          <p:cNvPr id="14" name="Text 9"/>
          <p:cNvSpPr/>
          <p:nvPr/>
        </p:nvSpPr>
        <p:spPr>
          <a:xfrm>
            <a:off x="6177403" y="3518298"/>
            <a:ext cx="538238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تصميم مخطط مقترح يوضح التوزيع الجديد للمعدات، والممرات، ومناطق التخزين، ومخارج الطوارئ.</a:t>
            </a:r>
            <a:endParaRPr lang="ar-SA" sz="1500"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88770" y="2803839"/>
            <a:ext cx="425621" cy="425632"/>
          </a:xfrm>
          <a:prstGeom prst="rect">
            <a:avLst/>
          </a:prstGeom>
        </p:spPr>
      </p:pic>
      <p:sp>
        <p:nvSpPr>
          <p:cNvPr id="16" name="Shape 10"/>
          <p:cNvSpPr/>
          <p:nvPr/>
        </p:nvSpPr>
        <p:spPr>
          <a:xfrm>
            <a:off x="631908" y="3314303"/>
            <a:ext cx="5382483" cy="25400"/>
          </a:xfrm>
          <a:prstGeom prst="rect">
            <a:avLst/>
          </a:prstGeom>
          <a:solidFill>
            <a:srgbClr val="00AEEF"/>
          </a:solidFill>
          <a:ln/>
        </p:spPr>
      </p:sp>
      <p:sp>
        <p:nvSpPr>
          <p:cNvPr id="17" name="Text 11"/>
          <p:cNvSpPr/>
          <p:nvPr/>
        </p:nvSpPr>
        <p:spPr>
          <a:xfrm>
            <a:off x="52989" y="2893317"/>
            <a:ext cx="538248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إعداد تقرير شامل</a:t>
            </a:r>
            <a:endParaRPr lang="ar-SA" sz="1950" dirty="0"/>
          </a:p>
        </p:txBody>
      </p:sp>
      <p:sp>
        <p:nvSpPr>
          <p:cNvPr id="18" name="Text 12"/>
          <p:cNvSpPr/>
          <p:nvPr/>
        </p:nvSpPr>
        <p:spPr>
          <a:xfrm>
            <a:off x="536014" y="3468613"/>
            <a:ext cx="538248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إعداد تقرير يوضح نتائج تحليل الوضع القائم، وأبرز نقاط القوة والضعف، والتعديلات المقترحة، ومبرراتها، مع إرفاق المخطط المحسّن.</a:t>
            </a:r>
            <a:endParaRPr lang="ar-SA" sz="1500" dirty="0"/>
          </a:p>
        </p:txBody>
      </p:sp>
      <p:sp>
        <p:nvSpPr>
          <p:cNvPr id="19" name="Shape 13"/>
          <p:cNvSpPr/>
          <p:nvPr/>
        </p:nvSpPr>
        <p:spPr>
          <a:xfrm>
            <a:off x="631908" y="4769048"/>
            <a:ext cx="10927878" cy="1451670"/>
          </a:xfrm>
          <a:prstGeom prst="roundRect">
            <a:avLst>
              <a:gd name="adj" fmla="val 19822"/>
            </a:avLst>
          </a:prstGeom>
          <a:solidFill>
            <a:srgbClr val="D4E9F7"/>
          </a:solidFill>
          <a:ln/>
        </p:spPr>
      </p:sp>
      <p:pic>
        <p:nvPicPr>
          <p:cNvPr id="20" name="Image 4" descr="preencoded.png"/>
          <p:cNvPicPr>
            <a:picLocks noChangeAspect="1"/>
          </p:cNvPicPr>
          <p:nvPr/>
        </p:nvPicPr>
        <p:blipFill>
          <a:blip r:embed="rId7"/>
          <a:stretch>
            <a:fillRect/>
          </a:stretch>
        </p:blipFill>
        <p:spPr>
          <a:xfrm>
            <a:off x="823693" y="4998839"/>
            <a:ext cx="299732" cy="239713"/>
          </a:xfrm>
          <a:prstGeom prst="rect">
            <a:avLst/>
          </a:prstGeom>
        </p:spPr>
      </p:pic>
      <p:sp>
        <p:nvSpPr>
          <p:cNvPr id="21" name="Text 14"/>
          <p:cNvSpPr/>
          <p:nvPr/>
        </p:nvSpPr>
        <p:spPr>
          <a:xfrm>
            <a:off x="1315211" y="4979988"/>
            <a:ext cx="10052791"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000000"/>
                </a:solidFill>
                <a:latin typeface="GE SS Two Light" pitchFamily="34" charset="0"/>
                <a:ea typeface="GE SS Two Light" pitchFamily="34" charset="-122"/>
                <a:cs typeface="GE SS Two Light" pitchFamily="34" charset="-120"/>
              </a:rPr>
              <a:t>مخرجات النشاط:</a:t>
            </a:r>
            <a:endParaRPr lang="ar-SA" sz="1950" dirty="0"/>
          </a:p>
        </p:txBody>
      </p:sp>
      <p:sp>
        <p:nvSpPr>
          <p:cNvPr id="22" name="Text 15"/>
          <p:cNvSpPr/>
          <p:nvPr/>
        </p:nvSpPr>
        <p:spPr>
          <a:xfrm>
            <a:off x="1315211" y="5458520"/>
            <a:ext cx="10052791"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تقديم تقرير شامل ومخطط محسّن لتخطيط المشغل يوضح مدى مساهمة المقترحات في تحسين كفاءة العمل، وانسيابية الحركة، والاستفادة من المساحات، وتعزيز السلامة المهنية.</a:t>
            </a:r>
            <a:endParaRPr lang="ar-SA" sz="15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Shape 0"/>
          <p:cNvSpPr/>
          <p:nvPr/>
        </p:nvSpPr>
        <p:spPr>
          <a:xfrm>
            <a:off x="10971434" y="721420"/>
            <a:ext cx="588352" cy="325834"/>
          </a:xfrm>
          <a:prstGeom prst="roundRect">
            <a:avLst>
              <a:gd name="adj" fmla="val 49999"/>
            </a:avLst>
          </a:prstGeom>
          <a:solidFill>
            <a:srgbClr val="D4E9F7"/>
          </a:solidFill>
          <a:ln/>
        </p:spPr>
      </p:sp>
      <p:sp>
        <p:nvSpPr>
          <p:cNvPr id="3" name="Text 1"/>
          <p:cNvSpPr/>
          <p:nvPr/>
        </p:nvSpPr>
        <p:spPr>
          <a:xfrm>
            <a:off x="10490434" y="785713"/>
            <a:ext cx="940769"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تقييم</a:t>
            </a:r>
            <a:endParaRPr lang="ar-SA" sz="1350" dirty="0"/>
          </a:p>
        </p:txBody>
      </p:sp>
      <p:sp>
        <p:nvSpPr>
          <p:cNvPr id="4" name="Text 2"/>
          <p:cNvSpPr/>
          <p:nvPr/>
        </p:nvSpPr>
        <p:spPr>
          <a:xfrm>
            <a:off x="631908" y="1128713"/>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تقييم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1.3</a:t>
            </a:r>
            <a:endParaRPr lang="ar-SA" sz="4400" dirty="0"/>
          </a:p>
        </p:txBody>
      </p:sp>
      <p:sp>
        <p:nvSpPr>
          <p:cNvPr id="5" name="Text 3"/>
          <p:cNvSpPr/>
          <p:nvPr/>
        </p:nvSpPr>
        <p:spPr>
          <a:xfrm>
            <a:off x="631908" y="1915418"/>
            <a:ext cx="10927878"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200" dirty="0"/>
          </a:p>
        </p:txBody>
      </p:sp>
      <p:sp>
        <p:nvSpPr>
          <p:cNvPr id="6" name="Shape 4"/>
          <p:cNvSpPr/>
          <p:nvPr/>
        </p:nvSpPr>
        <p:spPr>
          <a:xfrm>
            <a:off x="11452633" y="2691309"/>
            <a:ext cx="107154" cy="107156"/>
          </a:xfrm>
          <a:prstGeom prst="ellipse">
            <a:avLst/>
          </a:prstGeom>
          <a:solidFill>
            <a:srgbClr val="00AEEF"/>
          </a:solidFill>
          <a:ln/>
        </p:spPr>
      </p:sp>
      <p:sp>
        <p:nvSpPr>
          <p:cNvPr id="7" name="Text 5"/>
          <p:cNvSpPr/>
          <p:nvPr/>
        </p:nvSpPr>
        <p:spPr>
          <a:xfrm>
            <a:off x="6223142" y="2573437"/>
            <a:ext cx="5025899" cy="1184612"/>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تحليل التخطيط الحالي للورشة أو القاعة التدريبية وتحديد نقاط القوة والضعف.</a:t>
            </a:r>
            <a:endParaRPr lang="ar-SA" sz="2000" dirty="0"/>
          </a:p>
        </p:txBody>
      </p:sp>
      <p:sp>
        <p:nvSpPr>
          <p:cNvPr id="8" name="Shape 6"/>
          <p:cNvSpPr/>
          <p:nvPr/>
        </p:nvSpPr>
        <p:spPr>
          <a:xfrm>
            <a:off x="5861399" y="2691309"/>
            <a:ext cx="107154" cy="107156"/>
          </a:xfrm>
          <a:prstGeom prst="ellipse">
            <a:avLst/>
          </a:prstGeom>
          <a:solidFill>
            <a:srgbClr val="00AEEF"/>
          </a:solidFill>
          <a:ln/>
        </p:spPr>
      </p:sp>
      <p:sp>
        <p:nvSpPr>
          <p:cNvPr id="9" name="Text 7"/>
          <p:cNvSpPr/>
          <p:nvPr/>
        </p:nvSpPr>
        <p:spPr>
          <a:xfrm>
            <a:off x="737924" y="2573436"/>
            <a:ext cx="5025899" cy="592305"/>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تقييم مستوى السلامة وسهولة الحركة وإمكانية الوصول داخل الورشة.</a:t>
            </a:r>
            <a:endParaRPr lang="ar-SA" sz="2000" dirty="0"/>
          </a:p>
        </p:txBody>
      </p:sp>
      <p:sp>
        <p:nvSpPr>
          <p:cNvPr id="10" name="Shape 8"/>
          <p:cNvSpPr/>
          <p:nvPr/>
        </p:nvSpPr>
        <p:spPr>
          <a:xfrm>
            <a:off x="11452633" y="3767534"/>
            <a:ext cx="107154" cy="107156"/>
          </a:xfrm>
          <a:prstGeom prst="ellipse">
            <a:avLst/>
          </a:prstGeom>
          <a:solidFill>
            <a:srgbClr val="00AEEF"/>
          </a:solidFill>
          <a:ln/>
        </p:spPr>
      </p:sp>
      <p:sp>
        <p:nvSpPr>
          <p:cNvPr id="11" name="Text 9"/>
          <p:cNvSpPr/>
          <p:nvPr/>
        </p:nvSpPr>
        <p:spPr>
          <a:xfrm>
            <a:off x="6223142" y="3649663"/>
            <a:ext cx="5025899" cy="1184612"/>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المشكلات التي تؤثر على التعلم والإشراف وكفاءة استخدام المساحات والمعدات.</a:t>
            </a:r>
            <a:endParaRPr lang="ar-SA" sz="2000" dirty="0"/>
          </a:p>
        </p:txBody>
      </p:sp>
      <p:sp>
        <p:nvSpPr>
          <p:cNvPr id="12" name="Shape 10"/>
          <p:cNvSpPr/>
          <p:nvPr/>
        </p:nvSpPr>
        <p:spPr>
          <a:xfrm>
            <a:off x="5861399" y="3767534"/>
            <a:ext cx="107154" cy="107156"/>
          </a:xfrm>
          <a:prstGeom prst="ellipse">
            <a:avLst/>
          </a:prstGeom>
          <a:solidFill>
            <a:srgbClr val="00AEEF"/>
          </a:solidFill>
          <a:ln/>
        </p:spPr>
      </p:sp>
      <p:sp>
        <p:nvSpPr>
          <p:cNvPr id="13" name="Text 11"/>
          <p:cNvSpPr/>
          <p:nvPr/>
        </p:nvSpPr>
        <p:spPr>
          <a:xfrm>
            <a:off x="631908" y="3649662"/>
            <a:ext cx="5025899" cy="592305"/>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اقتراح حلول عملية لتحسين توزيع المعدات ومحطات العمل والممرات.</a:t>
            </a:r>
            <a:endParaRPr lang="ar-SA" sz="2000" dirty="0"/>
          </a:p>
        </p:txBody>
      </p:sp>
      <p:sp>
        <p:nvSpPr>
          <p:cNvPr id="14" name="Shape 12"/>
          <p:cNvSpPr/>
          <p:nvPr/>
        </p:nvSpPr>
        <p:spPr>
          <a:xfrm>
            <a:off x="11452633" y="4843760"/>
            <a:ext cx="107154" cy="107156"/>
          </a:xfrm>
          <a:prstGeom prst="ellipse">
            <a:avLst/>
          </a:prstGeom>
          <a:solidFill>
            <a:srgbClr val="00AEEF"/>
          </a:solidFill>
          <a:ln/>
        </p:spPr>
      </p:sp>
      <p:sp>
        <p:nvSpPr>
          <p:cNvPr id="15" name="Text 13"/>
          <p:cNvSpPr/>
          <p:nvPr/>
        </p:nvSpPr>
        <p:spPr>
          <a:xfrm>
            <a:off x="6223142" y="4725887"/>
            <a:ext cx="5025899" cy="592305"/>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إعادة تصميم تخطيط الورشة بما يراعي متطلبات السلامة</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والكفاءة.</a:t>
            </a:r>
            <a:endParaRPr lang="ar-SA" sz="2000" dirty="0"/>
          </a:p>
        </p:txBody>
      </p:sp>
      <p:sp>
        <p:nvSpPr>
          <p:cNvPr id="16" name="Shape 14"/>
          <p:cNvSpPr/>
          <p:nvPr/>
        </p:nvSpPr>
        <p:spPr>
          <a:xfrm>
            <a:off x="5861399" y="4843760"/>
            <a:ext cx="107154" cy="107156"/>
          </a:xfrm>
          <a:prstGeom prst="ellipse">
            <a:avLst/>
          </a:prstGeom>
          <a:solidFill>
            <a:srgbClr val="00AEEF"/>
          </a:solidFill>
          <a:ln/>
        </p:spPr>
      </p:sp>
      <p:sp>
        <p:nvSpPr>
          <p:cNvPr id="17" name="Text 15"/>
          <p:cNvSpPr/>
          <p:nvPr/>
        </p:nvSpPr>
        <p:spPr>
          <a:xfrm>
            <a:off x="631908" y="4725887"/>
            <a:ext cx="5025899" cy="592305"/>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التحقق من توافق المخطط المقترح مع المعايير ومتطلبات السلامة.</a:t>
            </a:r>
            <a:endParaRPr lang="ar-SA" sz="2000" dirty="0"/>
          </a:p>
        </p:txBody>
      </p:sp>
      <p:sp>
        <p:nvSpPr>
          <p:cNvPr id="18" name="Shape 16"/>
          <p:cNvSpPr/>
          <p:nvPr/>
        </p:nvSpPr>
        <p:spPr>
          <a:xfrm>
            <a:off x="11452633" y="5585520"/>
            <a:ext cx="107154" cy="107156"/>
          </a:xfrm>
          <a:prstGeom prst="ellipse">
            <a:avLst/>
          </a:prstGeom>
          <a:solidFill>
            <a:srgbClr val="00AEEF"/>
          </a:solidFill>
          <a:ln/>
        </p:spPr>
      </p:sp>
      <p:sp>
        <p:nvSpPr>
          <p:cNvPr id="19" name="Text 17"/>
          <p:cNvSpPr/>
          <p:nvPr/>
        </p:nvSpPr>
        <p:spPr>
          <a:xfrm>
            <a:off x="6223142" y="5467648"/>
            <a:ext cx="5025899" cy="1184612"/>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مخطط محسّن يوضح توزيع المعدات والممرات ومناطق التخزين ومخارج الطوارئ.</a:t>
            </a:r>
            <a:endParaRPr lang="ar-SA" sz="2000" dirty="0"/>
          </a:p>
        </p:txBody>
      </p:sp>
      <p:sp>
        <p:nvSpPr>
          <p:cNvPr id="20" name="Shape 18"/>
          <p:cNvSpPr/>
          <p:nvPr/>
        </p:nvSpPr>
        <p:spPr>
          <a:xfrm>
            <a:off x="5861399" y="5585520"/>
            <a:ext cx="107154" cy="107156"/>
          </a:xfrm>
          <a:prstGeom prst="ellipse">
            <a:avLst/>
          </a:prstGeom>
          <a:solidFill>
            <a:srgbClr val="00AEEF"/>
          </a:solidFill>
          <a:ln/>
        </p:spPr>
      </p:sp>
      <p:sp>
        <p:nvSpPr>
          <p:cNvPr id="21" name="Text 19"/>
          <p:cNvSpPr/>
          <p:nvPr/>
        </p:nvSpPr>
        <p:spPr>
          <a:xfrm>
            <a:off x="631908" y="5467648"/>
            <a:ext cx="5025899" cy="1184612"/>
          </a:xfrm>
          <a:prstGeom prst="rect">
            <a:avLst/>
          </a:prstGeom>
          <a:noFill/>
          <a:ln/>
        </p:spPr>
        <p:txBody>
          <a:bodyPr wrap="square" lIns="0" tIns="0" rIns="0" bIns="0" rtlCol="0" anchor="t">
            <a:normAutofit/>
          </a:bodyPr>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تقرير تقييم التخطيط الحالي لورشة تدريبية متضمنة المقترحات التحسينية للورشة.</a:t>
            </a:r>
            <a:endParaRPr lang="ar-SA" sz="2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224657"/>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النتاج التمكيني الثاني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EPO</a:t>
            </a:r>
            <a:r>
              <a:rPr lang="ar-SA" altLang="en-US" sz="2300" dirty="0">
                <a:solidFill>
                  <a:srgbClr val="2E3C4E"/>
                </a:solidFill>
                <a:latin typeface="GE SS Two Light" pitchFamily="34" charset="0"/>
                <a:ea typeface="GE SS Two Light" pitchFamily="34" charset="-122"/>
                <a:cs typeface="GE SS Two Light" pitchFamily="34" charset="-120"/>
              </a:rPr>
              <a:t> 2)</a:t>
            </a:r>
            <a:endParaRPr lang="ar-SA" sz="2300" dirty="0"/>
          </a:p>
        </p:txBody>
      </p:sp>
      <p:sp>
        <p:nvSpPr>
          <p:cNvPr id="5" name="Text 1"/>
          <p:cNvSpPr/>
          <p:nvPr/>
        </p:nvSpPr>
        <p:spPr>
          <a:xfrm>
            <a:off x="5203794" y="1686024"/>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تحديد وتجهيز المعدات والتسهيلات اللازمة للتدريب</a:t>
            </a:r>
            <a:endParaRPr lang="ar-SA" sz="3700" dirty="0"/>
          </a:p>
        </p:txBody>
      </p:sp>
      <p:sp>
        <p:nvSpPr>
          <p:cNvPr id="6" name="Text 2"/>
          <p:cNvSpPr/>
          <p:nvPr/>
        </p:nvSpPr>
        <p:spPr>
          <a:xfrm>
            <a:off x="5203794" y="3212405"/>
            <a:ext cx="6355993" cy="2420838"/>
          </a:xfrm>
          <a:prstGeom prst="rect">
            <a:avLst/>
          </a:prstGeom>
          <a:noFill/>
          <a:ln/>
        </p:spPr>
        <p:txBody>
          <a:bodyPr wrap="square" lIns="0" tIns="0" rIns="0" bIns="0" rtlCol="0" anchor="t"/>
          <a:lstStyle/>
          <a:p>
            <a:pPr marL="0" indent="0" algn="justLow">
              <a:lnSpc>
                <a:spcPct val="133000"/>
              </a:lnSpc>
              <a:spcAft>
                <a:spcPts val="1950"/>
              </a:spcAft>
              <a:buNone/>
            </a:pPr>
            <a:r>
              <a:rPr lang="en-US" sz="2000" i="1" dirty="0">
                <a:solidFill>
                  <a:srgbClr val="888888"/>
                </a:solidFill>
                <a:latin typeface="WinSoft Pro Medium" pitchFamily="34" charset="0"/>
                <a:ea typeface="WinSoft Pro Medium" pitchFamily="34" charset="-122"/>
                <a:cs typeface="WinSoft Pro Medium" pitchFamily="34" charset="-120"/>
              </a:rPr>
              <a:t>Identify and Prepare the Needed Equipment and Facilities</a:t>
            </a:r>
            <a:endParaRPr lang="en-US" sz="2000" dirty="0"/>
          </a:p>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تُعدّ عملية تحديد وتجهيز المعدات والتسهيلات والمواد التدريبية من الركائز الأساسية لضمان جودة وفعالية برامج التعليم والتدريب المهني والتقني (TVET). فنجاح أي برنامج تدريبي لا يعتمد فقط على جودة المنهاج أو كفاءة المدرب، بل يتطلب أيضاً توفير بيئة تدريبية مجهزة بالمعدات والأدوات والمواد والتسهيلات المناسبة والكافية التي تمكّن المتدربين من اكتساب المهارات والكفايات المستهدفة بصورة آمنة وفعالة.</a:t>
            </a:r>
            <a:endParaRPr lang="en-US" sz="2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Shape 0"/>
          <p:cNvSpPr/>
          <p:nvPr/>
        </p:nvSpPr>
        <p:spPr>
          <a:xfrm>
            <a:off x="469392" y="1259086"/>
            <a:ext cx="5513646" cy="4339729"/>
          </a:xfrm>
          <a:prstGeom prst="roundRect">
            <a:avLst>
              <a:gd name="adj" fmla="val 12481"/>
            </a:avLst>
          </a:prstGeom>
          <a:solidFill>
            <a:srgbClr val="75BAE6"/>
          </a:solidFill>
          <a:ln/>
        </p:spPr>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1512987"/>
            <a:ext cx="564144" cy="564158"/>
          </a:xfrm>
          <a:prstGeom prst="rect">
            <a:avLst/>
          </a:prstGeom>
        </p:spPr>
      </p:pic>
      <p:sp>
        <p:nvSpPr>
          <p:cNvPr id="4" name="Text 1"/>
          <p:cNvSpPr/>
          <p:nvPr/>
        </p:nvSpPr>
        <p:spPr>
          <a:xfrm>
            <a:off x="3367301" y="1512987"/>
            <a:ext cx="15439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مخرجات التعلم</a:t>
            </a:r>
            <a:endParaRPr lang="ar-SA" sz="2300" dirty="0">
              <a:solidFill>
                <a:schemeClr val="bg1"/>
              </a:solidFill>
            </a:endParaRPr>
          </a:p>
        </p:txBody>
      </p:sp>
      <p:sp>
        <p:nvSpPr>
          <p:cNvPr id="5" name="Text 2"/>
          <p:cNvSpPr/>
          <p:nvPr/>
        </p:nvSpPr>
        <p:spPr>
          <a:xfrm>
            <a:off x="3367301" y="2480965"/>
            <a:ext cx="1543904"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تحديد الكفايات المطلوبة أولاً</a:t>
            </a:r>
            <a:endParaRPr lang="ar-SA" sz="1750" dirty="0">
              <a:solidFill>
                <a:schemeClr val="bg1"/>
              </a:solidFill>
            </a:endParaRPr>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21085" y="1512987"/>
            <a:ext cx="564144" cy="564158"/>
          </a:xfrm>
          <a:prstGeom prst="rect">
            <a:avLst/>
          </a:prstGeom>
        </p:spPr>
      </p:pic>
      <p:sp>
        <p:nvSpPr>
          <p:cNvPr id="7" name="Text 3"/>
          <p:cNvSpPr/>
          <p:nvPr/>
        </p:nvSpPr>
        <p:spPr>
          <a:xfrm>
            <a:off x="695010" y="1512987"/>
            <a:ext cx="15440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المعدات والأدوات</a:t>
            </a:r>
            <a:endParaRPr lang="ar-SA" sz="2300" dirty="0">
              <a:solidFill>
                <a:schemeClr val="bg1"/>
              </a:solidFill>
            </a:endParaRPr>
          </a:p>
        </p:txBody>
      </p:sp>
      <p:sp>
        <p:nvSpPr>
          <p:cNvPr id="8" name="Text 4"/>
          <p:cNvSpPr/>
          <p:nvPr/>
        </p:nvSpPr>
        <p:spPr>
          <a:xfrm>
            <a:off x="695010" y="2480965"/>
            <a:ext cx="1544004"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اختيار التجهيزات بناءً على المهام</a:t>
            </a:r>
            <a:endParaRPr lang="ar-SA" sz="1750" dirty="0">
              <a:solidFill>
                <a:schemeClr val="bg1"/>
              </a:solidFill>
            </a:endParaRPr>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93277" y="3654623"/>
            <a:ext cx="564144" cy="564158"/>
          </a:xfrm>
          <a:prstGeom prst="rect">
            <a:avLst/>
          </a:prstGeom>
        </p:spPr>
      </p:pic>
      <p:sp>
        <p:nvSpPr>
          <p:cNvPr id="10" name="Text 5"/>
          <p:cNvSpPr/>
          <p:nvPr/>
        </p:nvSpPr>
        <p:spPr>
          <a:xfrm>
            <a:off x="3367301" y="3654623"/>
            <a:ext cx="15439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المواد الاستهلاكية</a:t>
            </a:r>
            <a:endParaRPr lang="ar-SA" sz="2300" dirty="0">
              <a:solidFill>
                <a:schemeClr val="bg1"/>
              </a:solidFill>
            </a:endParaRPr>
          </a:p>
        </p:txBody>
      </p:sp>
      <p:sp>
        <p:nvSpPr>
          <p:cNvPr id="11" name="Text 6"/>
          <p:cNvSpPr/>
          <p:nvPr/>
        </p:nvSpPr>
        <p:spPr>
          <a:xfrm>
            <a:off x="3367301" y="4622602"/>
            <a:ext cx="1543904"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توفير المواد اللازمة للتدريب الفعلي</a:t>
            </a:r>
            <a:endParaRPr lang="ar-SA" sz="1750" dirty="0">
              <a:solidFill>
                <a:schemeClr val="bg1"/>
              </a:solidFill>
            </a:endParaRPr>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21085" y="3654623"/>
            <a:ext cx="564144" cy="564158"/>
          </a:xfrm>
          <a:prstGeom prst="rect">
            <a:avLst/>
          </a:prstGeom>
        </p:spPr>
      </p:pic>
      <p:sp>
        <p:nvSpPr>
          <p:cNvPr id="13" name="Text 7"/>
          <p:cNvSpPr/>
          <p:nvPr/>
        </p:nvSpPr>
        <p:spPr>
          <a:xfrm>
            <a:off x="695010" y="3654623"/>
            <a:ext cx="15440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معايير السلامة</a:t>
            </a:r>
            <a:endParaRPr lang="ar-SA" sz="2300" dirty="0">
              <a:solidFill>
                <a:schemeClr val="bg1"/>
              </a:solidFill>
            </a:endParaRPr>
          </a:p>
        </p:txBody>
      </p:sp>
      <p:sp>
        <p:nvSpPr>
          <p:cNvPr id="14" name="Text 8"/>
          <p:cNvSpPr/>
          <p:nvPr/>
        </p:nvSpPr>
        <p:spPr>
          <a:xfrm>
            <a:off x="695010" y="4622602"/>
            <a:ext cx="1544004"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الامتثال للمعايير المهنية المعتمدة</a:t>
            </a:r>
            <a:endParaRPr lang="ar-SA" sz="1750" dirty="0">
              <a:solidFill>
                <a:schemeClr val="bg1"/>
              </a:solidFill>
            </a:endParaRPr>
          </a:p>
        </p:txBody>
      </p:sp>
      <p:sp>
        <p:nvSpPr>
          <p:cNvPr id="15" name="Text 9"/>
          <p:cNvSpPr/>
          <p:nvPr/>
        </p:nvSpPr>
        <p:spPr>
          <a:xfrm>
            <a:off x="6377522" y="1484709"/>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التدريب المبني على الكفايات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CBT</a:t>
            </a:r>
            <a:r>
              <a:rPr lang="ar-SA" altLang="en-US" sz="2300" dirty="0">
                <a:solidFill>
                  <a:srgbClr val="2E3C4E"/>
                </a:solidFill>
                <a:latin typeface="GE SS Two Light" pitchFamily="34" charset="0"/>
                <a:ea typeface="GE SS Two Light" pitchFamily="34" charset="-122"/>
                <a:cs typeface="GE SS Two Light" pitchFamily="34" charset="-120"/>
              </a:rPr>
              <a:t>)</a:t>
            </a:r>
            <a:endParaRPr lang="ar-SA" sz="2300" dirty="0"/>
          </a:p>
        </p:txBody>
      </p:sp>
      <p:sp>
        <p:nvSpPr>
          <p:cNvPr id="16" name="Text 10"/>
          <p:cNvSpPr/>
          <p:nvPr/>
        </p:nvSpPr>
        <p:spPr>
          <a:xfrm>
            <a:off x="6377522" y="2081510"/>
            <a:ext cx="5188614" cy="2166938"/>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في أنظمة التدريب المبنية على الكفايات (Competency-Based Training - CBT)، يتم اختيار المعدات والتجهيزات انطلاقاً من مخرجات ونواتج التعلم والكفايات المهنية المطلوب تحقيقها، وليس بناءً على التوفر أو الرغبة فقط. فلكل كفاية مهنية مجموعة من المهام العملية التي تتطلب معدات وأدوات ومواد استهلاكية وتسهيلات محددة تتيح للمتدرب ممارسة العمل الفعلي وفق المعايير المهنية المعتمدة.</a:t>
            </a:r>
            <a:endParaRPr lang="ar-SA" sz="24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nvSpPr>
        <p:spPr>
          <a:xfrm>
            <a:off x="631908" y="104209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أهمية التجهيز الشامل للورش والمختبرات</a:t>
            </a:r>
            <a:endParaRPr lang="ar-SA" sz="4650" dirty="0"/>
          </a:p>
        </p:txBody>
      </p:sp>
      <p:sp>
        <p:nvSpPr>
          <p:cNvPr id="3" name="Shape 1"/>
          <p:cNvSpPr/>
          <p:nvPr/>
        </p:nvSpPr>
        <p:spPr>
          <a:xfrm>
            <a:off x="6208656" y="2235795"/>
            <a:ext cx="5351130" cy="1369715"/>
          </a:xfrm>
          <a:prstGeom prst="roundRect">
            <a:avLst>
              <a:gd name="adj" fmla="val 24715"/>
            </a:avLst>
          </a:prstGeom>
          <a:solidFill>
            <a:srgbClr val="FFFFFF"/>
          </a:solidFill>
          <a:ln w="25399">
            <a:solidFill>
              <a:srgbClr val="00AEEF"/>
            </a:solidFill>
            <a:prstDash val="solid"/>
          </a:ln>
        </p:spPr>
      </p:sp>
      <p:sp>
        <p:nvSpPr>
          <p:cNvPr id="4" name="Text 2"/>
          <p:cNvSpPr/>
          <p:nvPr/>
        </p:nvSpPr>
        <p:spPr>
          <a:xfrm>
            <a:off x="6459674" y="2486819"/>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المعدات الرئيسية</a:t>
            </a:r>
            <a:endParaRPr lang="ar-SA" sz="2800" dirty="0"/>
          </a:p>
        </p:txBody>
      </p:sp>
      <p:sp>
        <p:nvSpPr>
          <p:cNvPr id="5" name="Text 3"/>
          <p:cNvSpPr/>
          <p:nvPr/>
        </p:nvSpPr>
        <p:spPr>
          <a:xfrm>
            <a:off x="6459674" y="2993330"/>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توفير الأجهزة والآلات اللازمة لتنفيذ الأنشطة التدريبية.</a:t>
            </a:r>
            <a:endParaRPr lang="ar-SA" sz="2000" dirty="0"/>
          </a:p>
        </p:txBody>
      </p:sp>
      <p:sp>
        <p:nvSpPr>
          <p:cNvPr id="6" name="Shape 4"/>
          <p:cNvSpPr/>
          <p:nvPr/>
        </p:nvSpPr>
        <p:spPr>
          <a:xfrm>
            <a:off x="631908" y="2235795"/>
            <a:ext cx="5351130" cy="1369715"/>
          </a:xfrm>
          <a:prstGeom prst="roundRect">
            <a:avLst>
              <a:gd name="adj" fmla="val 24715"/>
            </a:avLst>
          </a:prstGeom>
          <a:solidFill>
            <a:srgbClr val="FFFFFF"/>
          </a:solidFill>
          <a:ln w="25399">
            <a:solidFill>
              <a:srgbClr val="00AEEF"/>
            </a:solidFill>
            <a:prstDash val="solid"/>
          </a:ln>
        </p:spPr>
      </p:sp>
      <p:sp>
        <p:nvSpPr>
          <p:cNvPr id="7" name="Text 5"/>
          <p:cNvSpPr/>
          <p:nvPr/>
        </p:nvSpPr>
        <p:spPr>
          <a:xfrm>
            <a:off x="882926" y="2486819"/>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المرافق المساندة</a:t>
            </a:r>
            <a:endParaRPr lang="ar-SA" sz="2800" dirty="0"/>
          </a:p>
        </p:txBody>
      </p:sp>
      <p:sp>
        <p:nvSpPr>
          <p:cNvPr id="8" name="Text 6"/>
          <p:cNvSpPr/>
          <p:nvPr/>
        </p:nvSpPr>
        <p:spPr>
          <a:xfrm>
            <a:off x="882926" y="2993330"/>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أنظمة الكهرباء والمياه والتهوية والإضاءة ومعدات السلامة.</a:t>
            </a:r>
            <a:endParaRPr lang="ar-SA" sz="2000" dirty="0"/>
          </a:p>
        </p:txBody>
      </p:sp>
      <p:sp>
        <p:nvSpPr>
          <p:cNvPr id="9" name="Shape 7"/>
          <p:cNvSpPr/>
          <p:nvPr/>
        </p:nvSpPr>
        <p:spPr>
          <a:xfrm>
            <a:off x="6208656" y="3831134"/>
            <a:ext cx="5351130" cy="1369715"/>
          </a:xfrm>
          <a:prstGeom prst="roundRect">
            <a:avLst>
              <a:gd name="adj" fmla="val 24715"/>
            </a:avLst>
          </a:prstGeom>
          <a:solidFill>
            <a:srgbClr val="FFFFFF"/>
          </a:solidFill>
          <a:ln w="25399">
            <a:solidFill>
              <a:srgbClr val="00AEEF"/>
            </a:solidFill>
            <a:prstDash val="solid"/>
          </a:ln>
        </p:spPr>
      </p:sp>
      <p:sp>
        <p:nvSpPr>
          <p:cNvPr id="10" name="Text 8"/>
          <p:cNvSpPr/>
          <p:nvPr/>
        </p:nvSpPr>
        <p:spPr>
          <a:xfrm>
            <a:off x="6459674" y="4082157"/>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مناطق التخزين</a:t>
            </a:r>
            <a:endParaRPr lang="ar-SA" sz="2800" dirty="0"/>
          </a:p>
        </p:txBody>
      </p:sp>
      <p:sp>
        <p:nvSpPr>
          <p:cNvPr id="11" name="Text 9"/>
          <p:cNvSpPr/>
          <p:nvPr/>
        </p:nvSpPr>
        <p:spPr>
          <a:xfrm>
            <a:off x="6459674" y="4588669"/>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مرافق تخزين المواد والأدوات والمعدات بصورة آمنة ومنظمة.</a:t>
            </a:r>
            <a:endParaRPr lang="ar-SA" sz="2000" dirty="0"/>
          </a:p>
        </p:txBody>
      </p:sp>
      <p:sp>
        <p:nvSpPr>
          <p:cNvPr id="12" name="Shape 10"/>
          <p:cNvSpPr/>
          <p:nvPr/>
        </p:nvSpPr>
        <p:spPr>
          <a:xfrm>
            <a:off x="631908" y="3831134"/>
            <a:ext cx="5351130" cy="1369715"/>
          </a:xfrm>
          <a:prstGeom prst="roundRect">
            <a:avLst>
              <a:gd name="adj" fmla="val 24715"/>
            </a:avLst>
          </a:prstGeom>
          <a:solidFill>
            <a:srgbClr val="FFFFFF"/>
          </a:solidFill>
          <a:ln w="25399">
            <a:solidFill>
              <a:srgbClr val="00AEEF"/>
            </a:solidFill>
            <a:prstDash val="solid"/>
          </a:ln>
        </p:spPr>
      </p:sp>
      <p:sp>
        <p:nvSpPr>
          <p:cNvPr id="13" name="Text 11"/>
          <p:cNvSpPr/>
          <p:nvPr/>
        </p:nvSpPr>
        <p:spPr>
          <a:xfrm>
            <a:off x="882926" y="4082157"/>
            <a:ext cx="4849096" cy="371177"/>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مرافق الخدمات</a:t>
            </a:r>
            <a:endParaRPr lang="ar-SA" sz="2800" dirty="0"/>
          </a:p>
        </p:txBody>
      </p:sp>
      <p:sp>
        <p:nvSpPr>
          <p:cNvPr id="14" name="Text 12"/>
          <p:cNvSpPr/>
          <p:nvPr/>
        </p:nvSpPr>
        <p:spPr>
          <a:xfrm>
            <a:off x="882926" y="4588669"/>
            <a:ext cx="4849096" cy="3611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المرافق الصحية والمناطق الداعمة للعملية التدريبية.</a:t>
            </a:r>
            <a:endParaRPr lang="ar-SA" sz="2000" dirty="0"/>
          </a:p>
        </p:txBody>
      </p:sp>
      <p:sp>
        <p:nvSpPr>
          <p:cNvPr id="15" name="Text 13"/>
          <p:cNvSpPr/>
          <p:nvPr/>
        </p:nvSpPr>
        <p:spPr>
          <a:xfrm>
            <a:off x="22324" y="5454749"/>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يسهم التخطيط السليم لهذه الموارد في رفع كفاءة العملية التدريبية وتقليل الأعطال والانقطاعات أثناء تنفيذ الأنشطة.</a:t>
            </a:r>
            <a:endParaRPr lang="ar-SA" sz="175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nvSpPr>
        <p:spPr>
          <a:xfrm>
            <a:off x="631908" y="1160463"/>
            <a:ext cx="5188614" cy="4536976"/>
          </a:xfrm>
          <a:prstGeom prst="rect">
            <a:avLst/>
          </a:prstGeom>
          <a:noFill/>
          <a:ln/>
        </p:spPr>
        <p:txBody>
          <a:bodyPr wrap="square" lIns="0" tIns="0" rIns="0" bIns="0" rtlCol="0" anchor="t">
            <a:normAutofit/>
          </a:bodyPr>
          <a:lstStyle/>
          <a:p>
            <a:pPr marL="0" indent="0" algn="just" rtl="1">
              <a:lnSpc>
                <a:spcPct val="133000"/>
              </a:lnSpc>
              <a:spcAft>
                <a:spcPts val="1550"/>
              </a:spcAft>
              <a:buNone/>
            </a:pPr>
            <a:r>
              <a:rPr lang="ar-SA" altLang="en-US" sz="1750" dirty="0">
                <a:solidFill>
                  <a:srgbClr val="384653"/>
                </a:solidFill>
                <a:latin typeface="WinSoft Pro Medium" pitchFamily="34" charset="0"/>
                <a:ea typeface="WinSoft Pro Medium" pitchFamily="34" charset="-122"/>
                <a:cs typeface="WinSoft Pro Medium" pitchFamily="34" charset="-120"/>
              </a:rPr>
              <a:t>ويركز هذا النتاج التمكيني على تطوير قدرة المتدرب على تحليل المنهاج التدريبي ومخرجات التعلم والكفايات المهنية، ومن ثم تحديد المعدات والأدوات والمواد الاستهلاكية والتسهيلات اللازمة لتنفيذ الأنشطة التدريبية بكفاءة. كما يتناول أساليب إعداد قوائم التدقيق الخاصة باللوازم والمعدات والمواد، والتحقق من جاهزية الورش والمختبرات التدريبية قبل البدء بالتدريب، بما يضمن توفير بيئة تعلم آمنة ومنظمة ومتوافقة مع متطلبات الجودة والمعايير المهنية المعتمدة.</a:t>
            </a:r>
            <a:endParaRPr lang="ar-SA" sz="1750" dirty="0"/>
          </a:p>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ومن خلال الأنشطة والتطبيقات العملية الواردة في هذا النتاج التمكيني، سيتمكن المتدرب من الربط بين متطلبات المنهاج التدريبي والموارد اللازمة لتنفيذه، وإعداد قوائم شاملة للمعدات والتسهيلات والمواد المطلوبة، بما يسهم في تعزيز جودة التدريب وتحقيق مخرجات التعلم المستهدفة بكفاءة وفاعلية.</a:t>
            </a:r>
            <a:endParaRPr lang="ar-SA" sz="1750" dirty="0"/>
          </a:p>
        </p:txBody>
      </p:sp>
      <p:sp>
        <p:nvSpPr>
          <p:cNvPr id="3" name="Shape 1"/>
          <p:cNvSpPr/>
          <p:nvPr/>
        </p:nvSpPr>
        <p:spPr>
          <a:xfrm>
            <a:off x="6215006" y="957362"/>
            <a:ext cx="5513646" cy="4943177"/>
          </a:xfrm>
          <a:prstGeom prst="roundRect">
            <a:avLst>
              <a:gd name="adj" fmla="val 10957"/>
            </a:avLst>
          </a:prstGeom>
          <a:solidFill>
            <a:srgbClr val="75BAE6"/>
          </a:solidFill>
          <a:ln/>
        </p:spPr>
      </p:sp>
      <p:sp>
        <p:nvSpPr>
          <p:cNvPr id="4" name="Text 2"/>
          <p:cNvSpPr/>
          <p:nvPr/>
        </p:nvSpPr>
        <p:spPr>
          <a:xfrm>
            <a:off x="6440624" y="1436886"/>
            <a:ext cx="472388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الهدف من هذا النتاج التمكيني</a:t>
            </a:r>
            <a:endParaRPr lang="ar-SA" sz="2300" dirty="0"/>
          </a:p>
        </p:txBody>
      </p:sp>
      <p:sp>
        <p:nvSpPr>
          <p:cNvPr id="5" name="Text 3"/>
          <p:cNvSpPr/>
          <p:nvPr/>
        </p:nvSpPr>
        <p:spPr>
          <a:xfrm>
            <a:off x="6440624" y="2033687"/>
            <a:ext cx="4723885" cy="1083469"/>
          </a:xfrm>
          <a:prstGeom prst="rect">
            <a:avLst/>
          </a:prstGeom>
          <a:noFill/>
          <a:ln/>
        </p:spPr>
        <p:txBody>
          <a:bodyPr wrap="square" lIns="0" tIns="0" rIns="0" bIns="0" rtlCol="0" anchor="t">
            <a:noAutofit/>
          </a:bodyPr>
          <a:lstStyle/>
          <a:p>
            <a:pPr marL="0" indent="0" algn="justLow" rtl="1">
              <a:lnSpc>
                <a:spcPct val="133000"/>
              </a:lnSpc>
              <a:buNone/>
            </a:pPr>
            <a:r>
              <a:rPr lang="ar-SA" altLang="en-US" sz="2800" dirty="0">
                <a:solidFill>
                  <a:srgbClr val="000000"/>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 تحديد وتجهيز المعدات والتسهيلات اللازمة للتدريب.</a:t>
            </a:r>
            <a:endParaRPr lang="ar-SA" sz="2800" dirty="0"/>
          </a:p>
        </p:txBody>
      </p:sp>
      <p:sp>
        <p:nvSpPr>
          <p:cNvPr id="6" name="Shape 4"/>
          <p:cNvSpPr/>
          <p:nvPr/>
        </p:nvSpPr>
        <p:spPr>
          <a:xfrm>
            <a:off x="11477636" y="1211263"/>
            <a:ext cx="25399" cy="2108994"/>
          </a:xfrm>
          <a:prstGeom prst="roundRect">
            <a:avLst>
              <a:gd name="adj" fmla="val 50001"/>
            </a:avLst>
          </a:prstGeom>
          <a:solidFill>
            <a:srgbClr val="75BAE6"/>
          </a:solidFill>
          <a:ln/>
        </p:spPr>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184870"/>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2.1 </a:t>
            </a:r>
            <a:endParaRPr lang="ar-SA" sz="4650" dirty="0"/>
          </a:p>
        </p:txBody>
      </p:sp>
      <p:sp>
        <p:nvSpPr>
          <p:cNvPr id="5" name="Text 1"/>
          <p:cNvSpPr/>
          <p:nvPr/>
        </p:nvSpPr>
        <p:spPr>
          <a:xfrm>
            <a:off x="631908" y="2017415"/>
            <a:ext cx="6355993" cy="89098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تحليل المنهاج التدريبي وتحديد المعدات والتسهيلات اللازمة للتدريب</a:t>
            </a:r>
            <a:endParaRPr lang="ar-SA" sz="2800" dirty="0"/>
          </a:p>
        </p:txBody>
      </p:sp>
      <p:sp>
        <p:nvSpPr>
          <p:cNvPr id="6" name="Shape 2"/>
          <p:cNvSpPr/>
          <p:nvPr/>
        </p:nvSpPr>
        <p:spPr>
          <a:xfrm>
            <a:off x="6480112" y="3246934"/>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322687"/>
            <a:ext cx="356286" cy="356295"/>
          </a:xfrm>
          <a:prstGeom prst="rect">
            <a:avLst/>
          </a:prstGeom>
        </p:spPr>
      </p:pic>
      <p:sp>
        <p:nvSpPr>
          <p:cNvPr id="8" name="Text 3"/>
          <p:cNvSpPr/>
          <p:nvPr/>
        </p:nvSpPr>
        <p:spPr>
          <a:xfrm>
            <a:off x="3950990" y="3324423"/>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3246934"/>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3322687"/>
            <a:ext cx="356286" cy="356295"/>
          </a:xfrm>
          <a:prstGeom prst="rect">
            <a:avLst/>
          </a:prstGeom>
        </p:spPr>
      </p:pic>
      <p:sp>
        <p:nvSpPr>
          <p:cNvPr id="11" name="Text 5"/>
          <p:cNvSpPr/>
          <p:nvPr/>
        </p:nvSpPr>
        <p:spPr>
          <a:xfrm>
            <a:off x="631908" y="3324423"/>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عرض توضيحي</a:t>
            </a:r>
            <a:endParaRPr lang="ar-SA" sz="2300" dirty="0"/>
          </a:p>
        </p:txBody>
      </p:sp>
      <p:sp>
        <p:nvSpPr>
          <p:cNvPr id="12" name="Shape 6"/>
          <p:cNvSpPr/>
          <p:nvPr/>
        </p:nvSpPr>
        <p:spPr>
          <a:xfrm>
            <a:off x="6480112" y="4206081"/>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281835"/>
            <a:ext cx="356286" cy="356295"/>
          </a:xfrm>
          <a:prstGeom prst="rect">
            <a:avLst/>
          </a:prstGeom>
        </p:spPr>
      </p:pic>
      <p:sp>
        <p:nvSpPr>
          <p:cNvPr id="14" name="Text 7"/>
          <p:cNvSpPr/>
          <p:nvPr/>
        </p:nvSpPr>
        <p:spPr>
          <a:xfrm>
            <a:off x="3950990" y="4283571"/>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مجموعات عمل</a:t>
            </a:r>
            <a:endParaRPr lang="ar-SA" sz="2300" dirty="0"/>
          </a:p>
        </p:txBody>
      </p:sp>
      <p:sp>
        <p:nvSpPr>
          <p:cNvPr id="15" name="Shape 8"/>
          <p:cNvSpPr/>
          <p:nvPr/>
        </p:nvSpPr>
        <p:spPr>
          <a:xfrm>
            <a:off x="3161130" y="4206081"/>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281835"/>
            <a:ext cx="356286" cy="356295"/>
          </a:xfrm>
          <a:prstGeom prst="rect">
            <a:avLst/>
          </a:prstGeom>
        </p:spPr>
      </p:pic>
      <p:sp>
        <p:nvSpPr>
          <p:cNvPr id="17" name="Text 9"/>
          <p:cNvSpPr/>
          <p:nvPr/>
        </p:nvSpPr>
        <p:spPr>
          <a:xfrm>
            <a:off x="631908" y="4283571"/>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تكليفات فردية</a:t>
            </a:r>
            <a:endParaRPr lang="ar-SA" sz="2300" dirty="0"/>
          </a:p>
        </p:txBody>
      </p:sp>
      <p:sp>
        <p:nvSpPr>
          <p:cNvPr id="18" name="Shape 10"/>
          <p:cNvSpPr/>
          <p:nvPr/>
        </p:nvSpPr>
        <p:spPr>
          <a:xfrm>
            <a:off x="6480112" y="5165229"/>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240982"/>
            <a:ext cx="356286" cy="356295"/>
          </a:xfrm>
          <a:prstGeom prst="rect">
            <a:avLst/>
          </a:prstGeom>
        </p:spPr>
      </p:pic>
      <p:sp>
        <p:nvSpPr>
          <p:cNvPr id="20" name="Text 11"/>
          <p:cNvSpPr/>
          <p:nvPr/>
        </p:nvSpPr>
        <p:spPr>
          <a:xfrm>
            <a:off x="3950990" y="5242719"/>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دراسة حالة</a:t>
            </a:r>
            <a:endParaRPr lang="ar-SA" sz="2300" dirty="0"/>
          </a:p>
        </p:txBody>
      </p:sp>
      <p:sp>
        <p:nvSpPr>
          <p:cNvPr id="21" name="Shape 12"/>
          <p:cNvSpPr/>
          <p:nvPr/>
        </p:nvSpPr>
        <p:spPr>
          <a:xfrm>
            <a:off x="3161130" y="5165229"/>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240982"/>
            <a:ext cx="356286" cy="356295"/>
          </a:xfrm>
          <a:prstGeom prst="rect">
            <a:avLst/>
          </a:prstGeom>
        </p:spPr>
      </p:pic>
      <p:sp>
        <p:nvSpPr>
          <p:cNvPr id="23" name="Text 13"/>
          <p:cNvSpPr/>
          <p:nvPr/>
        </p:nvSpPr>
        <p:spPr>
          <a:xfrm>
            <a:off x="631908" y="5242719"/>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تطبيقات عملية</a:t>
            </a:r>
            <a:endParaRPr lang="ar-SA" sz="23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nvSpPr>
        <p:spPr>
          <a:xfrm>
            <a:off x="631908" y="673298"/>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مقدمة النشاط</a:t>
            </a:r>
            <a:endParaRPr lang="ar-SA" sz="4400" dirty="0"/>
          </a:p>
        </p:txBody>
      </p:sp>
      <p:sp>
        <p:nvSpPr>
          <p:cNvPr id="3" name="Shape 1"/>
          <p:cNvSpPr/>
          <p:nvPr/>
        </p:nvSpPr>
        <p:spPr>
          <a:xfrm>
            <a:off x="477528" y="1684040"/>
            <a:ext cx="5511166" cy="4500662"/>
          </a:xfrm>
          <a:prstGeom prst="roundRect">
            <a:avLst>
              <a:gd name="adj" fmla="val 11433"/>
            </a:avLst>
          </a:prstGeom>
          <a:solidFill>
            <a:srgbClr val="75BAE6"/>
          </a:solidFill>
          <a:ln/>
        </p:spPr>
      </p:sp>
      <p:sp>
        <p:nvSpPr>
          <p:cNvPr id="4" name="Text 2"/>
          <p:cNvSpPr/>
          <p:nvPr/>
        </p:nvSpPr>
        <p:spPr>
          <a:xfrm>
            <a:off x="691835" y="1887637"/>
            <a:ext cx="5082552"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أمثلة تطبيقية</a:t>
            </a:r>
            <a:endParaRPr lang="ar-SA" sz="2800" dirty="0">
              <a:solidFill>
                <a:schemeClr val="bg1"/>
              </a:solidFill>
            </a:endParaRPr>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38421" y="2469257"/>
            <a:ext cx="535966" cy="535980"/>
          </a:xfrm>
          <a:prstGeom prst="rect">
            <a:avLst/>
          </a:prstGeom>
        </p:spPr>
      </p:pic>
      <p:sp>
        <p:nvSpPr>
          <p:cNvPr id="6" name="Text 3"/>
          <p:cNvSpPr/>
          <p:nvPr/>
        </p:nvSpPr>
        <p:spPr>
          <a:xfrm>
            <a:off x="691835" y="2469257"/>
            <a:ext cx="4291997"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برنامج اللحام</a:t>
            </a:r>
            <a:endParaRPr lang="ar-SA" sz="2800" dirty="0">
              <a:solidFill>
                <a:schemeClr val="bg1"/>
              </a:solidFill>
            </a:endParaRPr>
          </a:p>
        </p:txBody>
      </p:sp>
      <p:sp>
        <p:nvSpPr>
          <p:cNvPr id="7" name="Text 4"/>
          <p:cNvSpPr/>
          <p:nvPr/>
        </p:nvSpPr>
        <p:spPr>
          <a:xfrm>
            <a:off x="691835" y="3025378"/>
            <a:ext cx="4291997"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ماكنات لحام، معدات وقاية شخصية، أجهزة لحام متنوعة</a:t>
            </a:r>
            <a:endParaRPr lang="ar-SA" sz="2000" dirty="0">
              <a:solidFill>
                <a:schemeClr val="bg1"/>
              </a:solidFill>
            </a:endParaRPr>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8421" y="3767138"/>
            <a:ext cx="535966" cy="535980"/>
          </a:xfrm>
          <a:prstGeom prst="rect">
            <a:avLst/>
          </a:prstGeom>
        </p:spPr>
      </p:pic>
      <p:sp>
        <p:nvSpPr>
          <p:cNvPr id="9" name="Text 5"/>
          <p:cNvSpPr/>
          <p:nvPr/>
        </p:nvSpPr>
        <p:spPr>
          <a:xfrm>
            <a:off x="691835" y="3767138"/>
            <a:ext cx="4291997"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تكنولوجيا المعلومات</a:t>
            </a:r>
            <a:endParaRPr lang="ar-SA" sz="2800" dirty="0">
              <a:solidFill>
                <a:schemeClr val="bg1"/>
              </a:solidFill>
            </a:endParaRPr>
          </a:p>
        </p:txBody>
      </p:sp>
      <p:sp>
        <p:nvSpPr>
          <p:cNvPr id="10" name="Text 6"/>
          <p:cNvSpPr/>
          <p:nvPr/>
        </p:nvSpPr>
        <p:spPr>
          <a:xfrm>
            <a:off x="691835" y="4323259"/>
            <a:ext cx="4291997"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مختبر حاسوب، برمجيات، شبكات اتصال</a:t>
            </a:r>
            <a:endParaRPr lang="ar-SA" sz="2000" dirty="0">
              <a:solidFill>
                <a:schemeClr val="bg1"/>
              </a:solidFill>
            </a:endParaRPr>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38421" y="5065018"/>
            <a:ext cx="535966" cy="535980"/>
          </a:xfrm>
          <a:prstGeom prst="rect">
            <a:avLst/>
          </a:prstGeom>
        </p:spPr>
      </p:pic>
      <p:sp>
        <p:nvSpPr>
          <p:cNvPr id="12" name="Text 7"/>
          <p:cNvSpPr/>
          <p:nvPr/>
        </p:nvSpPr>
        <p:spPr>
          <a:xfrm>
            <a:off x="691835" y="5065018"/>
            <a:ext cx="4291997"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الأدوات الصحية</a:t>
            </a:r>
            <a:endParaRPr lang="ar-SA" sz="2800" dirty="0">
              <a:solidFill>
                <a:schemeClr val="bg1"/>
              </a:solidFill>
            </a:endParaRPr>
          </a:p>
        </p:txBody>
      </p:sp>
      <p:sp>
        <p:nvSpPr>
          <p:cNvPr id="13" name="Text 8"/>
          <p:cNvSpPr/>
          <p:nvPr/>
        </p:nvSpPr>
        <p:spPr>
          <a:xfrm>
            <a:off x="691835" y="5621139"/>
            <a:ext cx="4291997"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نماذج تدريبية، أنابيب، أدوات قياس</a:t>
            </a:r>
            <a:endParaRPr lang="ar-SA" sz="2000" dirty="0">
              <a:solidFill>
                <a:schemeClr val="bg1"/>
              </a:solidFill>
            </a:endParaRPr>
          </a:p>
        </p:txBody>
      </p:sp>
      <p:sp>
        <p:nvSpPr>
          <p:cNvPr id="14" name="Text 9"/>
          <p:cNvSpPr/>
          <p:nvPr/>
        </p:nvSpPr>
        <p:spPr>
          <a:xfrm>
            <a:off x="6363731" y="1867297"/>
            <a:ext cx="5202405" cy="2190055"/>
          </a:xfrm>
          <a:prstGeom prst="rect">
            <a:avLst/>
          </a:prstGeom>
          <a:noFill/>
          <a:ln/>
        </p:spPr>
        <p:txBody>
          <a:bodyPr wrap="square" lIns="0" tIns="0" rIns="0" bIns="0" rtlCol="0" anchor="t">
            <a:noAutofit/>
          </a:bodyPr>
          <a:lstStyle/>
          <a:p>
            <a:pPr marL="0" indent="0" algn="justLow" rtl="1">
              <a:lnSpc>
                <a:spcPct val="130000"/>
              </a:lnSpc>
              <a:spcAft>
                <a:spcPts val="1400"/>
              </a:spcAft>
              <a:buNone/>
            </a:pPr>
            <a:r>
              <a:rPr lang="ar-SA" altLang="en-US" sz="2400" dirty="0">
                <a:solidFill>
                  <a:srgbClr val="384653"/>
                </a:solidFill>
                <a:latin typeface="WinSoft Pro Medium" pitchFamily="34" charset="0"/>
                <a:ea typeface="WinSoft Pro Medium" pitchFamily="34" charset="-122"/>
                <a:cs typeface="WinSoft Pro Medium" pitchFamily="34" charset="-120"/>
              </a:rPr>
              <a:t>يعتمد نجاح أي برنامج تدريب مهني أو تقني على مدى جاهزية بيئة التدريب قبل بدء التنفيذ. ولا يمكن تحديد المعدات أو الأدوات أو التسهيلات المطلوبة بصورة صحيحة إلا بعد تحليل المنهاج التدريبي وفهم مخرجات التعلم والكفايات المهنية المطلوب تطويرها لدى المتدربين.</a:t>
            </a:r>
            <a:endParaRPr lang="ar-SA" sz="2400" dirty="0"/>
          </a:p>
          <a:p>
            <a:pPr marL="0" indent="0" algn="justLow" rtl="1">
              <a:lnSpc>
                <a:spcPct val="13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لذلك يبدأ تجهيز الورشة أو المختبر دائماً بتحليل المنهاج التدريبي وربط الكفايات المطلوبة بالموارد والتسهيلات اللازمة لتحقيقها.</a:t>
            </a:r>
            <a:endParaRPr lang="ar-SA" sz="24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nvSpPr>
        <p:spPr>
          <a:xfrm>
            <a:off x="631908" y="790674"/>
            <a:ext cx="10927878" cy="668040"/>
          </a:xfrm>
          <a:prstGeom prst="rect">
            <a:avLst/>
          </a:prstGeom>
          <a:noFill/>
          <a:ln/>
        </p:spPr>
        <p:txBody>
          <a:bodyPr wrap="none" lIns="0" tIns="0" rIns="0" bIns="0" rtlCol="0" anchor="t"/>
          <a:lstStyle/>
          <a:p>
            <a:pPr algn="ct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2.1</a:t>
            </a:r>
            <a:endParaRPr lang="ar-SA" sz="42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7271" y="1600210"/>
            <a:ext cx="452516" cy="452527"/>
          </a:xfrm>
          <a:prstGeom prst="rect">
            <a:avLst/>
          </a:prstGeom>
        </p:spPr>
      </p:pic>
      <p:sp>
        <p:nvSpPr>
          <p:cNvPr id="4" name="Shape 1"/>
          <p:cNvSpPr/>
          <p:nvPr/>
        </p:nvSpPr>
        <p:spPr>
          <a:xfrm>
            <a:off x="8038998" y="2144018"/>
            <a:ext cx="3520788" cy="25400"/>
          </a:xfrm>
          <a:prstGeom prst="rect">
            <a:avLst/>
          </a:prstGeom>
          <a:solidFill>
            <a:srgbClr val="00AEEF"/>
          </a:solidFill>
          <a:ln/>
        </p:spPr>
      </p:sp>
      <p:sp>
        <p:nvSpPr>
          <p:cNvPr id="5" name="Text 2"/>
          <p:cNvSpPr/>
          <p:nvPr/>
        </p:nvSpPr>
        <p:spPr>
          <a:xfrm>
            <a:off x="8038998" y="2296319"/>
            <a:ext cx="3520788" cy="100220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مراجعة المنهاج التدريبي للوحدة أو المساق التدريبي الذي تقوم بتدريسه.</a:t>
            </a:r>
            <a:endParaRPr lang="ar-SA" sz="21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3726" y="1600210"/>
            <a:ext cx="452516" cy="452527"/>
          </a:xfrm>
          <a:prstGeom prst="rect">
            <a:avLst/>
          </a:prstGeom>
        </p:spPr>
      </p:pic>
      <p:sp>
        <p:nvSpPr>
          <p:cNvPr id="7" name="Shape 3"/>
          <p:cNvSpPr/>
          <p:nvPr/>
        </p:nvSpPr>
        <p:spPr>
          <a:xfrm>
            <a:off x="4335453" y="2144018"/>
            <a:ext cx="3520788" cy="25400"/>
          </a:xfrm>
          <a:prstGeom prst="rect">
            <a:avLst/>
          </a:prstGeom>
          <a:solidFill>
            <a:srgbClr val="00AEEF"/>
          </a:solidFill>
          <a:ln/>
        </p:spPr>
      </p:sp>
      <p:sp>
        <p:nvSpPr>
          <p:cNvPr id="8" name="Text 4"/>
          <p:cNvSpPr/>
          <p:nvPr/>
        </p:nvSpPr>
        <p:spPr>
          <a:xfrm>
            <a:off x="4335453" y="2296319"/>
            <a:ext cx="3520788"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تحليل معايير الوحدة التدريبية ومخرجات التعلم.</a:t>
            </a:r>
            <a:endParaRPr lang="ar-SA" sz="21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00181" y="1600210"/>
            <a:ext cx="452516" cy="452527"/>
          </a:xfrm>
          <a:prstGeom prst="rect">
            <a:avLst/>
          </a:prstGeom>
        </p:spPr>
      </p:pic>
      <p:sp>
        <p:nvSpPr>
          <p:cNvPr id="10" name="Shape 5"/>
          <p:cNvSpPr/>
          <p:nvPr/>
        </p:nvSpPr>
        <p:spPr>
          <a:xfrm>
            <a:off x="631908" y="2144018"/>
            <a:ext cx="3520788" cy="25400"/>
          </a:xfrm>
          <a:prstGeom prst="rect">
            <a:avLst/>
          </a:prstGeom>
          <a:solidFill>
            <a:srgbClr val="00AEEF"/>
          </a:solidFill>
          <a:ln/>
        </p:spPr>
      </p:sp>
      <p:sp>
        <p:nvSpPr>
          <p:cNvPr id="11" name="Text 6"/>
          <p:cNvSpPr/>
          <p:nvPr/>
        </p:nvSpPr>
        <p:spPr>
          <a:xfrm>
            <a:off x="631908" y="2296319"/>
            <a:ext cx="3520788" cy="100220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المهارات والكفايات المطلوب تطويرها لدى المتدربين (مخطط الكفايات).</a:t>
            </a:r>
            <a:endParaRPr lang="ar-SA" sz="21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07271" y="3409563"/>
            <a:ext cx="452516" cy="452527"/>
          </a:xfrm>
          <a:prstGeom prst="rect">
            <a:avLst/>
          </a:prstGeom>
        </p:spPr>
      </p:pic>
      <p:sp>
        <p:nvSpPr>
          <p:cNvPr id="13" name="Shape 7"/>
          <p:cNvSpPr/>
          <p:nvPr/>
        </p:nvSpPr>
        <p:spPr>
          <a:xfrm>
            <a:off x="8038998" y="3953371"/>
            <a:ext cx="3520788" cy="25400"/>
          </a:xfrm>
          <a:prstGeom prst="rect">
            <a:avLst/>
          </a:prstGeom>
          <a:solidFill>
            <a:srgbClr val="00AEEF"/>
          </a:solidFill>
          <a:ln/>
        </p:spPr>
      </p:sp>
      <p:sp>
        <p:nvSpPr>
          <p:cNvPr id="14" name="Text 8"/>
          <p:cNvSpPr/>
          <p:nvPr/>
        </p:nvSpPr>
        <p:spPr>
          <a:xfrm>
            <a:off x="8038998" y="4105672"/>
            <a:ext cx="3520788"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الأنشطة العملية المرتبطة بكل كفاية.</a:t>
            </a:r>
            <a:endParaRPr lang="ar-SA" sz="210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03726" y="3409563"/>
            <a:ext cx="452516" cy="452527"/>
          </a:xfrm>
          <a:prstGeom prst="rect">
            <a:avLst/>
          </a:prstGeom>
        </p:spPr>
      </p:pic>
      <p:sp>
        <p:nvSpPr>
          <p:cNvPr id="16" name="Shape 9"/>
          <p:cNvSpPr/>
          <p:nvPr/>
        </p:nvSpPr>
        <p:spPr>
          <a:xfrm>
            <a:off x="4335453" y="3953371"/>
            <a:ext cx="3520788" cy="25400"/>
          </a:xfrm>
          <a:prstGeom prst="rect">
            <a:avLst/>
          </a:prstGeom>
          <a:solidFill>
            <a:srgbClr val="00AEEF"/>
          </a:solidFill>
          <a:ln/>
        </p:spPr>
      </p:sp>
      <p:sp>
        <p:nvSpPr>
          <p:cNvPr id="17" name="Text 10"/>
          <p:cNvSpPr/>
          <p:nvPr/>
        </p:nvSpPr>
        <p:spPr>
          <a:xfrm>
            <a:off x="4335453" y="4105672"/>
            <a:ext cx="3520788"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نوع الورشة أو المختبر المطلوب.</a:t>
            </a:r>
            <a:endParaRPr lang="ar-SA" sz="2100" dirty="0"/>
          </a:p>
        </p:txBody>
      </p:sp>
      <p:pic>
        <p:nvPicPr>
          <p:cNvPr id="1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00181" y="3409563"/>
            <a:ext cx="452516" cy="452527"/>
          </a:xfrm>
          <a:prstGeom prst="rect">
            <a:avLst/>
          </a:prstGeom>
        </p:spPr>
      </p:pic>
      <p:sp>
        <p:nvSpPr>
          <p:cNvPr id="19" name="Shape 11"/>
          <p:cNvSpPr/>
          <p:nvPr/>
        </p:nvSpPr>
        <p:spPr>
          <a:xfrm>
            <a:off x="631908" y="3953371"/>
            <a:ext cx="3520788" cy="25400"/>
          </a:xfrm>
          <a:prstGeom prst="rect">
            <a:avLst/>
          </a:prstGeom>
          <a:solidFill>
            <a:srgbClr val="00AEEF"/>
          </a:solidFill>
          <a:ln/>
        </p:spPr>
      </p:sp>
      <p:sp>
        <p:nvSpPr>
          <p:cNvPr id="20" name="Text 12"/>
          <p:cNvSpPr/>
          <p:nvPr/>
        </p:nvSpPr>
        <p:spPr>
          <a:xfrm>
            <a:off x="631908" y="4105672"/>
            <a:ext cx="3520788"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المعدات والأدوات اللازمة لتنفيذ الأنشطة التدريبية.</a:t>
            </a:r>
            <a:endParaRPr lang="ar-SA" sz="2100" dirty="0"/>
          </a:p>
        </p:txBody>
      </p:sp>
      <p:pic>
        <p:nvPicPr>
          <p:cNvPr id="21"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07271" y="4884847"/>
            <a:ext cx="452516" cy="452527"/>
          </a:xfrm>
          <a:prstGeom prst="rect">
            <a:avLst/>
          </a:prstGeom>
        </p:spPr>
      </p:pic>
      <p:sp>
        <p:nvSpPr>
          <p:cNvPr id="22" name="Shape 13"/>
          <p:cNvSpPr/>
          <p:nvPr/>
        </p:nvSpPr>
        <p:spPr>
          <a:xfrm>
            <a:off x="631908" y="5428655"/>
            <a:ext cx="10927878" cy="25400"/>
          </a:xfrm>
          <a:prstGeom prst="rect">
            <a:avLst/>
          </a:prstGeom>
          <a:solidFill>
            <a:srgbClr val="00AEEF"/>
          </a:solidFill>
          <a:ln/>
        </p:spPr>
      </p:sp>
      <p:sp>
        <p:nvSpPr>
          <p:cNvPr id="23" name="Text 14"/>
          <p:cNvSpPr/>
          <p:nvPr/>
        </p:nvSpPr>
        <p:spPr>
          <a:xfrm>
            <a:off x="631908" y="5580955"/>
            <a:ext cx="1092787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تحديد متطلبات السلامة والتسهيلات الداعمة للتدريب.</a:t>
            </a:r>
            <a:endParaRPr lang="ar-SA" sz="21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nvSpPr>
        <p:spPr>
          <a:xfrm>
            <a:off x="631908" y="88830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العلاقة بين المنهاج وتجهيزات التدريب</a:t>
            </a:r>
            <a:endParaRPr lang="ar-SA" sz="3700" dirty="0"/>
          </a:p>
        </p:txBody>
      </p:sp>
      <p:pic>
        <p:nvPicPr>
          <p:cNvPr id="3" name="Image 0" descr="preencoded.png"/>
          <p:cNvPicPr>
            <a:picLocks noChangeAspect="1"/>
          </p:cNvPicPr>
          <p:nvPr/>
        </p:nvPicPr>
        <p:blipFill>
          <a:blip r:embed="rId3"/>
          <a:stretch>
            <a:fillRect/>
          </a:stretch>
        </p:blipFill>
        <p:spPr>
          <a:xfrm>
            <a:off x="1724676" y="1771055"/>
            <a:ext cx="8742243" cy="3776266"/>
          </a:xfrm>
          <a:prstGeom prst="rect">
            <a:avLst/>
          </a:prstGeom>
        </p:spPr>
      </p:pic>
      <p:sp>
        <p:nvSpPr>
          <p:cNvPr id="4" name="Text 1"/>
          <p:cNvSpPr/>
          <p:nvPr/>
        </p:nvSpPr>
        <p:spPr>
          <a:xfrm>
            <a:off x="7082732" y="4469873"/>
            <a:ext cx="1298070" cy="497805"/>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الكفايات المطلوبة</a:t>
            </a:r>
            <a:endParaRPr lang="ar-SA" b="1" dirty="0"/>
          </a:p>
        </p:txBody>
      </p:sp>
      <p:sp>
        <p:nvSpPr>
          <p:cNvPr id="5" name="Text 2"/>
          <p:cNvSpPr/>
          <p:nvPr/>
        </p:nvSpPr>
        <p:spPr>
          <a:xfrm>
            <a:off x="7082732" y="5087936"/>
            <a:ext cx="1298070" cy="170226"/>
          </a:xfrm>
          <a:prstGeom prst="rect">
            <a:avLst/>
          </a:prstGeom>
          <a:noFill/>
          <a:ln/>
        </p:spPr>
        <p:txBody>
          <a:bodyPr wrap="none" lIns="0" tIns="0" rIns="0" bIns="0" rtlCol="0" anchor="t"/>
          <a:lstStyle/>
          <a:p>
            <a:pPr marL="0" indent="0" algn="ctr" rtl="1">
              <a:lnSpc>
                <a:spcPct val="9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سلوكيات وأداء مهني</a:t>
            </a:r>
            <a:endParaRPr lang="ar-SA" sz="1400" dirty="0"/>
          </a:p>
        </p:txBody>
      </p:sp>
      <p:sp>
        <p:nvSpPr>
          <p:cNvPr id="6" name="Text 3"/>
          <p:cNvSpPr/>
          <p:nvPr/>
        </p:nvSpPr>
        <p:spPr>
          <a:xfrm>
            <a:off x="3749622" y="4469873"/>
            <a:ext cx="1298069" cy="497805"/>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b="1" dirty="0">
                <a:solidFill>
                  <a:srgbClr val="2E3C4E"/>
                </a:solidFill>
                <a:latin typeface="GE SS Two Light" pitchFamily="34" charset="0"/>
                <a:ea typeface="GE SS Two Light" pitchFamily="34" charset="-122"/>
                <a:cs typeface="GE SS Two Light" pitchFamily="34" charset="-120"/>
              </a:rPr>
              <a:t>المعدات والأدوات</a:t>
            </a:r>
            <a:endParaRPr lang="ar-SA" b="1" dirty="0"/>
          </a:p>
        </p:txBody>
      </p:sp>
      <p:sp>
        <p:nvSpPr>
          <p:cNvPr id="7" name="Text 4"/>
          <p:cNvSpPr/>
          <p:nvPr/>
        </p:nvSpPr>
        <p:spPr>
          <a:xfrm>
            <a:off x="3749622" y="5087936"/>
            <a:ext cx="1298069" cy="170226"/>
          </a:xfrm>
          <a:prstGeom prst="rect">
            <a:avLst/>
          </a:prstGeom>
          <a:noFill/>
          <a:ln/>
        </p:spPr>
        <p:txBody>
          <a:bodyPr wrap="none" lIns="0" tIns="0" rIns="0" bIns="0" rtlCol="0" anchor="t"/>
          <a:lstStyle/>
          <a:p>
            <a:pPr marL="0" indent="0" algn="ctr" rtl="1">
              <a:lnSpc>
                <a:spcPct val="9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احتياجات تنفيذ المهام</a:t>
            </a:r>
            <a:endParaRPr lang="ar-SA" sz="1400" dirty="0"/>
          </a:p>
        </p:txBody>
      </p:sp>
      <p:sp>
        <p:nvSpPr>
          <p:cNvPr id="8" name="Text 5"/>
          <p:cNvSpPr/>
          <p:nvPr/>
        </p:nvSpPr>
        <p:spPr>
          <a:xfrm>
            <a:off x="8745148" y="2111801"/>
            <a:ext cx="1298070" cy="497805"/>
          </a:xfrm>
          <a:prstGeom prst="rect">
            <a:avLst/>
          </a:prstGeom>
          <a:noFill/>
          <a:ln/>
        </p:spPr>
        <p:txBody>
          <a:bodyPr wrap="square" lIns="0" tIns="0" rIns="0" bIns="0" rtlCol="0" anchor="t">
            <a:noAutofit/>
          </a:bodyPr>
          <a:lstStyle/>
          <a:p>
            <a:pPr marL="0" indent="0" algn="ct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مخرجات التعلم</a:t>
            </a:r>
            <a:endParaRPr lang="ar-SA" b="1" dirty="0"/>
          </a:p>
        </p:txBody>
      </p:sp>
      <p:sp>
        <p:nvSpPr>
          <p:cNvPr id="9" name="Text 6"/>
          <p:cNvSpPr/>
          <p:nvPr/>
        </p:nvSpPr>
        <p:spPr>
          <a:xfrm>
            <a:off x="8745148" y="2798447"/>
            <a:ext cx="1298070" cy="170226"/>
          </a:xfrm>
          <a:prstGeom prst="rect">
            <a:avLst/>
          </a:prstGeom>
          <a:noFill/>
          <a:ln/>
        </p:spPr>
        <p:txBody>
          <a:bodyPr wrap="none" lIns="0" tIns="0" rIns="0" bIns="0" rtlCol="0" anchor="t"/>
          <a:lstStyle/>
          <a:p>
            <a:pPr marL="0" indent="0" algn="ctr" rtl="1">
              <a:lnSpc>
                <a:spcPct val="9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مهارات ومعارف متوقعة</a:t>
            </a:r>
            <a:endParaRPr lang="ar-SA" sz="1400" dirty="0"/>
          </a:p>
        </p:txBody>
      </p:sp>
      <p:sp>
        <p:nvSpPr>
          <p:cNvPr id="10" name="Text 7"/>
          <p:cNvSpPr/>
          <p:nvPr/>
        </p:nvSpPr>
        <p:spPr>
          <a:xfrm>
            <a:off x="2136722" y="2111801"/>
            <a:ext cx="1298070" cy="497805"/>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b="1" dirty="0">
                <a:solidFill>
                  <a:srgbClr val="384653"/>
                </a:solidFill>
                <a:latin typeface="GE SS Two Light" pitchFamily="34" charset="0"/>
                <a:ea typeface="GE SS Two Light" pitchFamily="34" charset="-122"/>
                <a:cs typeface="GE SS Two Light" pitchFamily="34" charset="-120"/>
              </a:rPr>
              <a:t>الورش والتسهيلات</a:t>
            </a:r>
            <a:endParaRPr lang="ar-SA" b="1" dirty="0"/>
          </a:p>
        </p:txBody>
      </p:sp>
      <p:sp>
        <p:nvSpPr>
          <p:cNvPr id="11" name="Text 8"/>
          <p:cNvSpPr/>
          <p:nvPr/>
        </p:nvSpPr>
        <p:spPr>
          <a:xfrm>
            <a:off x="2136722" y="2729864"/>
            <a:ext cx="1298070" cy="170226"/>
          </a:xfrm>
          <a:prstGeom prst="rect">
            <a:avLst/>
          </a:prstGeom>
          <a:noFill/>
          <a:ln/>
        </p:spPr>
        <p:txBody>
          <a:bodyPr wrap="none" lIns="0" tIns="0" rIns="0" bIns="0" rtlCol="0" anchor="t"/>
          <a:lstStyle/>
          <a:p>
            <a:pPr marL="0" indent="0" algn="ctr" rtl="1">
              <a:lnSpc>
                <a:spcPct val="9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بيئة التدريب المناسبة</a:t>
            </a:r>
            <a:endParaRPr lang="ar-SA" sz="1400" dirty="0"/>
          </a:p>
        </p:txBody>
      </p:sp>
      <p:sp>
        <p:nvSpPr>
          <p:cNvPr id="12" name="Text 9"/>
          <p:cNvSpPr/>
          <p:nvPr/>
        </p:nvSpPr>
        <p:spPr>
          <a:xfrm>
            <a:off x="5395490" y="2111801"/>
            <a:ext cx="1298070" cy="248902"/>
          </a:xfrm>
          <a:prstGeom prst="rect">
            <a:avLst/>
          </a:prstGeom>
          <a:noFill/>
          <a:ln/>
        </p:spPr>
        <p:txBody>
          <a:bodyPr wrap="none" lIns="0" tIns="0" rIns="0" bIns="0" rtlCol="0" anchor="t"/>
          <a:lstStyle/>
          <a:p>
            <a:pPr marL="0" indent="0" algn="ctr" rtl="1">
              <a:lnSpc>
                <a:spcPct val="104000"/>
              </a:lnSpc>
              <a:buNone/>
            </a:pPr>
            <a:r>
              <a:rPr lang="ar-SA" altLang="en-US" b="1" dirty="0">
                <a:solidFill>
                  <a:srgbClr val="2E3C4E"/>
                </a:solidFill>
                <a:latin typeface="GE SS Two Light" pitchFamily="34" charset="0"/>
                <a:ea typeface="GE SS Two Light" pitchFamily="34" charset="-122"/>
                <a:cs typeface="GE SS Two Light" pitchFamily="34" charset="-120"/>
              </a:rPr>
              <a:t>المهام العملية</a:t>
            </a:r>
            <a:endParaRPr lang="ar-SA" b="1" dirty="0"/>
          </a:p>
        </p:txBody>
      </p:sp>
      <p:sp>
        <p:nvSpPr>
          <p:cNvPr id="13" name="Text 10"/>
          <p:cNvSpPr/>
          <p:nvPr/>
        </p:nvSpPr>
        <p:spPr>
          <a:xfrm>
            <a:off x="5395490" y="2480961"/>
            <a:ext cx="1298070" cy="170226"/>
          </a:xfrm>
          <a:prstGeom prst="rect">
            <a:avLst/>
          </a:prstGeom>
          <a:noFill/>
          <a:ln/>
        </p:spPr>
        <p:txBody>
          <a:bodyPr wrap="none" lIns="0" tIns="0" rIns="0" bIns="0" rtlCol="0" anchor="t"/>
          <a:lstStyle/>
          <a:p>
            <a:pPr marL="0" indent="0" algn="ctr" rtl="1">
              <a:lnSpc>
                <a:spcPct val="9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أنشطة تدريبية تطبيقية</a:t>
            </a:r>
            <a:endParaRPr lang="ar-SA" sz="1400" dirty="0"/>
          </a:p>
        </p:txBody>
      </p:sp>
      <p:sp>
        <p:nvSpPr>
          <p:cNvPr id="14" name="Text 11"/>
          <p:cNvSpPr/>
          <p:nvPr/>
        </p:nvSpPr>
        <p:spPr>
          <a:xfrm>
            <a:off x="22324" y="5709741"/>
            <a:ext cx="11537463" cy="259953"/>
          </a:xfrm>
          <a:prstGeom prst="rect">
            <a:avLst/>
          </a:prstGeom>
          <a:noFill/>
          <a:ln/>
        </p:spPr>
        <p:txBody>
          <a:bodyPr wrap="none" lIns="0" tIns="0" rIns="0" bIns="0" rtlCol="0" anchor="t"/>
          <a:lstStyle/>
          <a:p>
            <a:pPr marL="0" indent="0" algn="ct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في التدريب القائم على الكفايات (CBT) لا يتم شراء المعدات أو تجهيز الورش بصورة عشوائية، وإنما وفق منهجية تبدأ من مخرجات التعلم</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 وتنتهي بتحديد الورش والتسهيلات المناسبة.</a:t>
            </a:r>
            <a:endParaRPr lang="ar-SA"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nvSpPr>
        <p:spPr>
          <a:xfrm>
            <a:off x="631908" y="741462"/>
            <a:ext cx="10927878" cy="482501"/>
          </a:xfrm>
          <a:prstGeom prst="rect">
            <a:avLst/>
          </a:prstGeom>
          <a:noFill/>
          <a:ln/>
        </p:spPr>
        <p:txBody>
          <a:bodyPr wrap="none" lIns="0" tIns="0" rIns="0" bIns="0" rtlCol="0" anchor="t"/>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تحليل المنهاج التدريبي</a:t>
            </a:r>
            <a:endParaRPr lang="ar-SA" sz="3000" dirty="0"/>
          </a:p>
        </p:txBody>
      </p:sp>
      <p:sp>
        <p:nvSpPr>
          <p:cNvPr id="3" name="Text 1"/>
          <p:cNvSpPr/>
          <p:nvPr/>
        </p:nvSpPr>
        <p:spPr>
          <a:xfrm>
            <a:off x="-536" y="1300361"/>
            <a:ext cx="11537463" cy="193675"/>
          </a:xfrm>
          <a:prstGeom prst="rect">
            <a:avLst/>
          </a:prstGeom>
          <a:noFill/>
          <a:ln/>
        </p:spPr>
        <p:txBody>
          <a:bodyPr wrap="none" lIns="0" tIns="0" rIns="0" bIns="0" rtlCol="0" anchor="t"/>
          <a:lstStyle/>
          <a:p>
            <a:pPr marL="0" indent="0" algn="r" rtl="1">
              <a:lnSpc>
                <a:spcPct val="11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يقصد بتحليل المنهاج دراسة عناصره المختلفة بهدف تحديد ما يلزم لتنفيذ التدريب بصورة فعالة.</a:t>
            </a:r>
            <a:endParaRPr lang="ar-SA" sz="2400" dirty="0"/>
          </a:p>
        </p:txBody>
      </p:sp>
      <p:pic>
        <p:nvPicPr>
          <p:cNvPr id="4" name="Image 0" descr="preencoded.png"/>
          <p:cNvPicPr>
            <a:picLocks noChangeAspect="1"/>
          </p:cNvPicPr>
          <p:nvPr/>
        </p:nvPicPr>
        <p:blipFill>
          <a:blip r:embed="rId3"/>
          <a:stretch>
            <a:fillRect/>
          </a:stretch>
        </p:blipFill>
        <p:spPr>
          <a:xfrm>
            <a:off x="10826380" y="1939713"/>
            <a:ext cx="733407" cy="880170"/>
          </a:xfrm>
          <a:prstGeom prst="rect">
            <a:avLst/>
          </a:prstGeom>
        </p:spPr>
      </p:pic>
      <p:sp>
        <p:nvSpPr>
          <p:cNvPr id="5" name="Text 2"/>
          <p:cNvSpPr/>
          <p:nvPr/>
        </p:nvSpPr>
        <p:spPr>
          <a:xfrm>
            <a:off x="609048" y="2086359"/>
            <a:ext cx="10099125" cy="241201"/>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الوحدات التدريبية</a:t>
            </a:r>
            <a:endParaRPr lang="ar-SA" sz="3200" dirty="0"/>
          </a:p>
        </p:txBody>
      </p:sp>
      <p:pic>
        <p:nvPicPr>
          <p:cNvPr id="6" name="Image 1" descr="preencoded.png"/>
          <p:cNvPicPr>
            <a:picLocks noChangeAspect="1"/>
          </p:cNvPicPr>
          <p:nvPr/>
        </p:nvPicPr>
        <p:blipFill>
          <a:blip r:embed="rId4"/>
          <a:stretch>
            <a:fillRect/>
          </a:stretch>
        </p:blipFill>
        <p:spPr>
          <a:xfrm>
            <a:off x="10826380" y="2819883"/>
            <a:ext cx="733407" cy="880170"/>
          </a:xfrm>
          <a:prstGeom prst="rect">
            <a:avLst/>
          </a:prstGeom>
        </p:spPr>
      </p:pic>
      <p:sp>
        <p:nvSpPr>
          <p:cNvPr id="7" name="Text 3"/>
          <p:cNvSpPr/>
          <p:nvPr/>
        </p:nvSpPr>
        <p:spPr>
          <a:xfrm>
            <a:off x="631908" y="2966528"/>
            <a:ext cx="10099125" cy="241201"/>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عناصر الكفاية</a:t>
            </a:r>
            <a:endParaRPr lang="ar-SA" sz="3200" dirty="0"/>
          </a:p>
        </p:txBody>
      </p:sp>
      <p:pic>
        <p:nvPicPr>
          <p:cNvPr id="8" name="Image 2" descr="preencoded.png"/>
          <p:cNvPicPr>
            <a:picLocks noChangeAspect="1"/>
          </p:cNvPicPr>
          <p:nvPr/>
        </p:nvPicPr>
        <p:blipFill>
          <a:blip r:embed="rId5"/>
          <a:stretch>
            <a:fillRect/>
          </a:stretch>
        </p:blipFill>
        <p:spPr>
          <a:xfrm>
            <a:off x="10826380" y="3700052"/>
            <a:ext cx="733407" cy="880170"/>
          </a:xfrm>
          <a:prstGeom prst="rect">
            <a:avLst/>
          </a:prstGeom>
        </p:spPr>
      </p:pic>
      <p:sp>
        <p:nvSpPr>
          <p:cNvPr id="9" name="Text 4"/>
          <p:cNvSpPr/>
          <p:nvPr/>
        </p:nvSpPr>
        <p:spPr>
          <a:xfrm>
            <a:off x="631908" y="3846698"/>
            <a:ext cx="10099125" cy="241201"/>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معايير الأداء</a:t>
            </a:r>
            <a:endParaRPr lang="ar-SA" sz="3200" dirty="0"/>
          </a:p>
        </p:txBody>
      </p:sp>
      <p:pic>
        <p:nvPicPr>
          <p:cNvPr id="10" name="Image 3" descr="preencoded.png"/>
          <p:cNvPicPr>
            <a:picLocks noChangeAspect="1"/>
          </p:cNvPicPr>
          <p:nvPr/>
        </p:nvPicPr>
        <p:blipFill>
          <a:blip r:embed="rId6"/>
          <a:stretch>
            <a:fillRect/>
          </a:stretch>
        </p:blipFill>
        <p:spPr>
          <a:xfrm>
            <a:off x="10826380" y="4580222"/>
            <a:ext cx="733407" cy="880170"/>
          </a:xfrm>
          <a:prstGeom prst="rect">
            <a:avLst/>
          </a:prstGeom>
        </p:spPr>
      </p:pic>
      <p:sp>
        <p:nvSpPr>
          <p:cNvPr id="11" name="Text 5"/>
          <p:cNvSpPr/>
          <p:nvPr/>
        </p:nvSpPr>
        <p:spPr>
          <a:xfrm>
            <a:off x="631908" y="4726867"/>
            <a:ext cx="10099125" cy="241201"/>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مخرجات التعلم</a:t>
            </a:r>
            <a:endParaRPr lang="ar-SA" sz="3200" dirty="0"/>
          </a:p>
        </p:txBody>
      </p:sp>
      <p:pic>
        <p:nvPicPr>
          <p:cNvPr id="12" name="Image 4" descr="preencoded.png"/>
          <p:cNvPicPr>
            <a:picLocks noChangeAspect="1"/>
          </p:cNvPicPr>
          <p:nvPr/>
        </p:nvPicPr>
        <p:blipFill>
          <a:blip r:embed="rId7"/>
          <a:stretch>
            <a:fillRect/>
          </a:stretch>
        </p:blipFill>
        <p:spPr>
          <a:xfrm>
            <a:off x="10826380" y="5460392"/>
            <a:ext cx="733407" cy="880170"/>
          </a:xfrm>
          <a:prstGeom prst="rect">
            <a:avLst/>
          </a:prstGeom>
        </p:spPr>
      </p:pic>
      <p:sp>
        <p:nvSpPr>
          <p:cNvPr id="13" name="Text 6"/>
          <p:cNvSpPr/>
          <p:nvPr/>
        </p:nvSpPr>
        <p:spPr>
          <a:xfrm>
            <a:off x="631908" y="5607037"/>
            <a:ext cx="10099125" cy="241201"/>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الأنشطة العملية</a:t>
            </a:r>
            <a:endParaRPr lang="ar-SA" sz="32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nvSpPr>
        <p:spPr>
          <a:xfrm>
            <a:off x="631908" y="979190"/>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مثال تطبيقي: مخرج تعلم وتجهيزاته</a:t>
            </a:r>
            <a:endParaRPr lang="ar-SA" sz="4650" dirty="0"/>
          </a:p>
        </p:txBody>
      </p:sp>
      <p:sp>
        <p:nvSpPr>
          <p:cNvPr id="3" name="Text 1"/>
          <p:cNvSpPr/>
          <p:nvPr/>
        </p:nvSpPr>
        <p:spPr>
          <a:xfrm>
            <a:off x="22324" y="2426791"/>
            <a:ext cx="11198937" cy="450972"/>
          </a:xfrm>
          <a:prstGeom prst="rect">
            <a:avLst/>
          </a:prstGeom>
          <a:noFill/>
          <a:ln/>
        </p:spPr>
        <p:txBody>
          <a:bodyPr wrap="none" lIns="0" tIns="0" rIns="0" bIns="0" rtlCol="0" anchor="t"/>
          <a:lstStyle/>
          <a:p>
            <a:pPr marL="0" indent="0" algn="r" rtl="1">
              <a:lnSpc>
                <a:spcPct val="133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"يقوم المتدرب بتنفيذ دائرة إنارة منزلية وفق المخطط المعتمد."</a:t>
            </a:r>
            <a:endParaRPr lang="ar-SA" sz="2800" dirty="0"/>
          </a:p>
        </p:txBody>
      </p:sp>
      <p:sp>
        <p:nvSpPr>
          <p:cNvPr id="4" name="Shape 2"/>
          <p:cNvSpPr/>
          <p:nvPr/>
        </p:nvSpPr>
        <p:spPr>
          <a:xfrm>
            <a:off x="11534387" y="2172891"/>
            <a:ext cx="25399" cy="868958"/>
          </a:xfrm>
          <a:prstGeom prst="roundRect">
            <a:avLst>
              <a:gd name="adj" fmla="val 50001"/>
            </a:avLst>
          </a:prstGeom>
          <a:solidFill>
            <a:srgbClr val="75BAE6"/>
          </a:solidFill>
          <a:ln/>
        </p:spPr>
      </p:sp>
      <p:sp>
        <p:nvSpPr>
          <p:cNvPr id="5" name="Text 3"/>
          <p:cNvSpPr/>
          <p:nvPr/>
        </p:nvSpPr>
        <p:spPr>
          <a:xfrm>
            <a:off x="631908" y="3521373"/>
            <a:ext cx="5188614" cy="463485"/>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المعدات والتسهيلات</a:t>
            </a:r>
            <a:endParaRPr lang="ar-SA" sz="3600" dirty="0"/>
          </a:p>
        </p:txBody>
      </p:sp>
      <p:sp>
        <p:nvSpPr>
          <p:cNvPr id="6" name="Text 4"/>
          <p:cNvSpPr/>
          <p:nvPr/>
        </p:nvSpPr>
        <p:spPr>
          <a:xfrm>
            <a:off x="631908" y="4118173"/>
            <a:ext cx="5188614" cy="2099747"/>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لوحات تدريب كهربائية.</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مفكات وأجهزة فحص وأسلاك.</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ورشة كهرباء ومصدر تغذية آمن.</a:t>
            </a:r>
            <a:endParaRPr lang="ar-SA" sz="2400" dirty="0"/>
          </a:p>
          <a:p>
            <a:pPr marL="355600" indent="-355600" algn="r" rtl="1">
              <a:lnSpc>
                <a:spcPct val="133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أدوات حماية شخصية.</a:t>
            </a:r>
            <a:endParaRPr lang="ar-SA" sz="2400" dirty="0"/>
          </a:p>
        </p:txBody>
      </p:sp>
      <p:sp>
        <p:nvSpPr>
          <p:cNvPr id="7" name="Shape 5"/>
          <p:cNvSpPr/>
          <p:nvPr/>
        </p:nvSpPr>
        <p:spPr>
          <a:xfrm>
            <a:off x="6215006" y="3295749"/>
            <a:ext cx="5513646" cy="2582962"/>
          </a:xfrm>
          <a:prstGeom prst="roundRect">
            <a:avLst>
              <a:gd name="adj" fmla="val 20970"/>
            </a:avLst>
          </a:prstGeom>
          <a:solidFill>
            <a:srgbClr val="75BAE6"/>
          </a:solidFill>
          <a:ln/>
        </p:spPr>
      </p:sp>
      <p:sp>
        <p:nvSpPr>
          <p:cNvPr id="8" name="Text 6"/>
          <p:cNvSpPr/>
          <p:nvPr/>
        </p:nvSpPr>
        <p:spPr>
          <a:xfrm>
            <a:off x="6440624" y="3521373"/>
            <a:ext cx="5062411" cy="463485"/>
          </a:xfrm>
          <a:prstGeom prst="rect">
            <a:avLst/>
          </a:prstGeom>
          <a:noFill/>
          <a:ln/>
        </p:spPr>
        <p:txBody>
          <a:bodyPr wrap="none" lIns="0" tIns="0" rIns="0" bIns="0" rtlCol="0" anchor="t"/>
          <a:lstStyle/>
          <a:p>
            <a:pPr marL="0" indent="0" algn="r" rtl="1">
              <a:lnSpc>
                <a:spcPct val="104000"/>
              </a:lnSpc>
              <a:buNone/>
            </a:pPr>
            <a:r>
              <a:rPr lang="ar-SA" altLang="en-US" sz="3600" dirty="0">
                <a:solidFill>
                  <a:schemeClr val="bg1"/>
                </a:solidFill>
                <a:latin typeface="GE SS Two Light" pitchFamily="34" charset="0"/>
                <a:ea typeface="GE SS Two Light" pitchFamily="34" charset="-122"/>
                <a:cs typeface="GE SS Two Light" pitchFamily="34" charset="-120"/>
              </a:rPr>
              <a:t>المهارات المطلوبة</a:t>
            </a:r>
            <a:endParaRPr lang="ar-SA" sz="3600" dirty="0">
              <a:solidFill>
                <a:schemeClr val="bg1"/>
              </a:solidFill>
            </a:endParaRPr>
          </a:p>
        </p:txBody>
      </p:sp>
      <p:sp>
        <p:nvSpPr>
          <p:cNvPr id="9" name="Text 7"/>
          <p:cNvSpPr/>
          <p:nvPr/>
        </p:nvSpPr>
        <p:spPr>
          <a:xfrm>
            <a:off x="6440624" y="4118173"/>
            <a:ext cx="5062411" cy="1550156"/>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قراءة المخططات الكهربائية.</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التوصيل الكهربائي.</a:t>
            </a:r>
            <a:endParaRPr lang="ar-SA" sz="2400" dirty="0">
              <a:solidFill>
                <a:schemeClr val="bg1"/>
              </a:solidFill>
            </a:endParaRPr>
          </a:p>
          <a:p>
            <a:pPr marL="355600" indent="-355600" algn="r" rtl="1">
              <a:lnSpc>
                <a:spcPct val="133000"/>
              </a:lnSpc>
              <a:buSzPct val="100000"/>
              <a:buChar char="•"/>
            </a:pPr>
            <a:r>
              <a:rPr lang="ar-SA" altLang="en-US" sz="2400" dirty="0">
                <a:solidFill>
                  <a:schemeClr val="bg1"/>
                </a:solidFill>
                <a:latin typeface="WinSoft Pro Medium" pitchFamily="34" charset="0"/>
                <a:ea typeface="WinSoft Pro Medium" pitchFamily="34" charset="-122"/>
                <a:cs typeface="WinSoft Pro Medium" pitchFamily="34" charset="-120"/>
              </a:rPr>
              <a:t>الفحص والاختبار.</a:t>
            </a:r>
            <a:endParaRPr lang="ar-SA" sz="2400" dirty="0">
              <a:solidFill>
                <a:schemeClr val="bg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nvSpPr>
        <p:spPr>
          <a:xfrm>
            <a:off x="631908" y="121552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تحديد الكفايات المهنية (مخطط الكفايات)</a:t>
            </a:r>
            <a:endParaRPr lang="ar-SA" sz="4650" dirty="0"/>
          </a:p>
        </p:txBody>
      </p:sp>
      <p:sp>
        <p:nvSpPr>
          <p:cNvPr id="3" name="Text 1"/>
          <p:cNvSpPr/>
          <p:nvPr/>
        </p:nvSpPr>
        <p:spPr>
          <a:xfrm>
            <a:off x="22324" y="2409230"/>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الكفاية المهنية تتكون من ثلاثة عناصر أساسية:</a:t>
            </a:r>
            <a:endParaRPr lang="ar-SA" sz="1750" dirty="0"/>
          </a:p>
        </p:txBody>
      </p:sp>
      <p:sp>
        <p:nvSpPr>
          <p:cNvPr id="4" name="Shape 2"/>
          <p:cNvSpPr/>
          <p:nvPr/>
        </p:nvSpPr>
        <p:spPr>
          <a:xfrm>
            <a:off x="8067572" y="3024287"/>
            <a:ext cx="3492214" cy="2618184"/>
          </a:xfrm>
          <a:prstGeom prst="roundRect">
            <a:avLst>
              <a:gd name="adj" fmla="val 12930"/>
            </a:avLst>
          </a:prstGeom>
          <a:solidFill>
            <a:srgbClr val="00AEEF"/>
          </a:solidFill>
          <a:ln w="12700">
            <a:solidFill>
              <a:srgbClr val="00AEEF"/>
            </a:solidFill>
            <a:prstDash val="solid"/>
          </a:ln>
        </p:spPr>
      </p:sp>
      <p:sp>
        <p:nvSpPr>
          <p:cNvPr id="5" name="Shape 3"/>
          <p:cNvSpPr/>
          <p:nvPr/>
        </p:nvSpPr>
        <p:spPr>
          <a:xfrm>
            <a:off x="10644417" y="3262610"/>
            <a:ext cx="677052" cy="677069"/>
          </a:xfrm>
          <a:prstGeom prst="ellipse">
            <a:avLst/>
          </a:prstGeom>
          <a:solidFill>
            <a:srgbClr val="00AEEF"/>
          </a:solidFill>
          <a:ln/>
        </p:spPr>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44417" y="3262610"/>
            <a:ext cx="490823" cy="490836"/>
          </a:xfrm>
          <a:prstGeom prst="rect">
            <a:avLst/>
          </a:prstGeom>
        </p:spPr>
      </p:pic>
      <p:sp>
        <p:nvSpPr>
          <p:cNvPr id="7" name="Text 4"/>
          <p:cNvSpPr/>
          <p:nvPr/>
        </p:nvSpPr>
        <p:spPr>
          <a:xfrm>
            <a:off x="8305890" y="4165302"/>
            <a:ext cx="3015579" cy="57875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المعرفة —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Knowledge</a:t>
            </a:r>
            <a:endParaRPr lang="ar-SA" sz="2400" dirty="0">
              <a:solidFill>
                <a:schemeClr val="bg1"/>
              </a:solidFill>
              <a:latin typeface="Myriad Headline" panose="020B0500000000000000" pitchFamily="34" charset="0"/>
            </a:endParaRPr>
          </a:p>
        </p:txBody>
      </p:sp>
      <p:sp>
        <p:nvSpPr>
          <p:cNvPr id="8" name="Text 5"/>
          <p:cNvSpPr/>
          <p:nvPr/>
        </p:nvSpPr>
        <p:spPr>
          <a:xfrm>
            <a:off x="8305890" y="4671814"/>
            <a:ext cx="3015579" cy="56312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ما يجب أن يعرفه المتدرب.</a:t>
            </a:r>
            <a:endParaRPr lang="ar-SA" sz="2400" dirty="0">
              <a:solidFill>
                <a:schemeClr val="bg1"/>
              </a:solidFill>
            </a:endParaRPr>
          </a:p>
        </p:txBody>
      </p:sp>
      <p:sp>
        <p:nvSpPr>
          <p:cNvPr id="9" name="Shape 6"/>
          <p:cNvSpPr/>
          <p:nvPr/>
        </p:nvSpPr>
        <p:spPr>
          <a:xfrm>
            <a:off x="4349740" y="3024287"/>
            <a:ext cx="3492214" cy="2618184"/>
          </a:xfrm>
          <a:prstGeom prst="roundRect">
            <a:avLst>
              <a:gd name="adj" fmla="val 12930"/>
            </a:avLst>
          </a:prstGeom>
          <a:solidFill>
            <a:srgbClr val="00AEEF"/>
          </a:solidFill>
          <a:ln w="12700">
            <a:solidFill>
              <a:srgbClr val="00AEEF"/>
            </a:solidFill>
            <a:prstDash val="solid"/>
          </a:ln>
        </p:spPr>
      </p:sp>
      <p:sp>
        <p:nvSpPr>
          <p:cNvPr id="10" name="Shape 7"/>
          <p:cNvSpPr/>
          <p:nvPr/>
        </p:nvSpPr>
        <p:spPr>
          <a:xfrm>
            <a:off x="6606988" y="3182242"/>
            <a:ext cx="996649" cy="757437"/>
          </a:xfrm>
          <a:prstGeom prst="ellipse">
            <a:avLst/>
          </a:prstGeom>
          <a:solidFill>
            <a:srgbClr val="00AEEF"/>
          </a:solidFill>
          <a:ln/>
        </p:spPr>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49035" y="3185058"/>
            <a:ext cx="568373" cy="568388"/>
          </a:xfrm>
          <a:prstGeom prst="rect">
            <a:avLst/>
          </a:prstGeom>
        </p:spPr>
      </p:pic>
      <p:sp>
        <p:nvSpPr>
          <p:cNvPr id="12" name="Text 8"/>
          <p:cNvSpPr/>
          <p:nvPr/>
        </p:nvSpPr>
        <p:spPr>
          <a:xfrm>
            <a:off x="4588058" y="4165302"/>
            <a:ext cx="3015579" cy="578751"/>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المهارة —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Skill</a:t>
            </a:r>
            <a:endParaRPr lang="ar-SA" sz="2400" dirty="0">
              <a:solidFill>
                <a:schemeClr val="bg1"/>
              </a:solidFill>
              <a:latin typeface="Myriad Headline" panose="020B0500000000000000" pitchFamily="34" charset="0"/>
            </a:endParaRPr>
          </a:p>
        </p:txBody>
      </p:sp>
      <p:sp>
        <p:nvSpPr>
          <p:cNvPr id="13" name="Text 9"/>
          <p:cNvSpPr/>
          <p:nvPr/>
        </p:nvSpPr>
        <p:spPr>
          <a:xfrm>
            <a:off x="4588058" y="4671814"/>
            <a:ext cx="3015579" cy="56312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ما يجب أن يستطيع القيام به.</a:t>
            </a:r>
            <a:endParaRPr lang="ar-SA" sz="2400" dirty="0">
              <a:solidFill>
                <a:schemeClr val="bg1"/>
              </a:solidFill>
            </a:endParaRPr>
          </a:p>
        </p:txBody>
      </p:sp>
      <p:sp>
        <p:nvSpPr>
          <p:cNvPr id="14" name="Shape 10"/>
          <p:cNvSpPr/>
          <p:nvPr/>
        </p:nvSpPr>
        <p:spPr>
          <a:xfrm>
            <a:off x="631908" y="3024287"/>
            <a:ext cx="3492214" cy="2618184"/>
          </a:xfrm>
          <a:prstGeom prst="roundRect">
            <a:avLst>
              <a:gd name="adj" fmla="val 12930"/>
            </a:avLst>
          </a:prstGeom>
          <a:solidFill>
            <a:srgbClr val="00AEEF"/>
          </a:solidFill>
          <a:ln w="12700">
            <a:solidFill>
              <a:srgbClr val="00AEEF"/>
            </a:solidFill>
            <a:prstDash val="solid"/>
          </a:ln>
        </p:spPr>
      </p:sp>
      <p:sp>
        <p:nvSpPr>
          <p:cNvPr id="15" name="Shape 11"/>
          <p:cNvSpPr/>
          <p:nvPr/>
        </p:nvSpPr>
        <p:spPr>
          <a:xfrm>
            <a:off x="3208753" y="3262610"/>
            <a:ext cx="677052" cy="677069"/>
          </a:xfrm>
          <a:prstGeom prst="ellipse">
            <a:avLst/>
          </a:prstGeom>
          <a:solidFill>
            <a:srgbClr val="00AEEF"/>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08753" y="3262610"/>
            <a:ext cx="490823" cy="490836"/>
          </a:xfrm>
          <a:prstGeom prst="rect">
            <a:avLst/>
          </a:prstGeom>
        </p:spPr>
      </p:pic>
      <p:sp>
        <p:nvSpPr>
          <p:cNvPr id="17" name="Text 12"/>
          <p:cNvSpPr/>
          <p:nvPr/>
        </p:nvSpPr>
        <p:spPr>
          <a:xfrm>
            <a:off x="870226" y="4165302"/>
            <a:ext cx="3015579" cy="1157504"/>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الاتجاهات المهنية —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Attitudes</a:t>
            </a:r>
            <a:endParaRPr lang="ar-SA" sz="2400" dirty="0">
              <a:solidFill>
                <a:schemeClr val="bg1"/>
              </a:solidFill>
              <a:latin typeface="Myriad Headline" panose="020B0500000000000000" pitchFamily="34" charset="0"/>
            </a:endParaRPr>
          </a:p>
        </p:txBody>
      </p:sp>
      <p:sp>
        <p:nvSpPr>
          <p:cNvPr id="18" name="Text 13"/>
          <p:cNvSpPr/>
          <p:nvPr/>
        </p:nvSpPr>
        <p:spPr>
          <a:xfrm>
            <a:off x="870226" y="5042991"/>
            <a:ext cx="3015579" cy="56312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السلوك المهني المطلوب.</a:t>
            </a:r>
            <a:endParaRPr lang="ar-SA" sz="2400" dirty="0">
              <a:solidFill>
                <a:schemeClr val="bg1"/>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Shape 0"/>
          <p:cNvSpPr/>
          <p:nvPr/>
        </p:nvSpPr>
        <p:spPr>
          <a:xfrm>
            <a:off x="11124922" y="641052"/>
            <a:ext cx="434865" cy="240010"/>
          </a:xfrm>
          <a:prstGeom prst="roundRect">
            <a:avLst>
              <a:gd name="adj" fmla="val 49999"/>
            </a:avLst>
          </a:prstGeom>
          <a:solidFill>
            <a:srgbClr val="D4E9F7"/>
          </a:solidFill>
          <a:ln/>
        </p:spPr>
      </p:sp>
      <p:sp>
        <p:nvSpPr>
          <p:cNvPr id="3" name="Text 1"/>
          <p:cNvSpPr/>
          <p:nvPr/>
        </p:nvSpPr>
        <p:spPr>
          <a:xfrm>
            <a:off x="10610088" y="688380"/>
            <a:ext cx="854947"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نشاط</a:t>
            </a:r>
            <a:endParaRPr lang="ar-SA" sz="950" dirty="0"/>
          </a:p>
        </p:txBody>
      </p:sp>
      <p:sp>
        <p:nvSpPr>
          <p:cNvPr id="4" name="Text 2"/>
          <p:cNvSpPr/>
          <p:nvPr/>
        </p:nvSpPr>
        <p:spPr>
          <a:xfrm>
            <a:off x="631908" y="925215"/>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النشاط: تحليل وحدة تدريبية</a:t>
            </a:r>
            <a:endParaRPr lang="ar-SA" sz="3250" dirty="0"/>
          </a:p>
        </p:txBody>
      </p:sp>
      <p:sp>
        <p:nvSpPr>
          <p:cNvPr id="5" name="Text 3"/>
          <p:cNvSpPr/>
          <p:nvPr/>
        </p:nvSpPr>
        <p:spPr>
          <a:xfrm>
            <a:off x="22324" y="1610618"/>
            <a:ext cx="11537463" cy="214809"/>
          </a:xfrm>
          <a:prstGeom prst="rect">
            <a:avLst/>
          </a:prstGeom>
          <a:noFill/>
          <a:ln/>
        </p:spPr>
        <p:txBody>
          <a:bodyPr wrap="none" lIns="0" tIns="0" rIns="0" bIns="0" rtlCol="0" anchor="t"/>
          <a:lstStyle/>
          <a:p>
            <a:pPr marL="0" indent="0" algn="r" rtl="1">
              <a:lnSpc>
                <a:spcPct val="11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المدة: 30 دقيقة</a:t>
            </a:r>
            <a:endParaRPr lang="ar-SA" dirty="0"/>
          </a:p>
        </p:txBody>
      </p:sp>
      <p:sp>
        <p:nvSpPr>
          <p:cNvPr id="6" name="Text 4"/>
          <p:cNvSpPr/>
          <p:nvPr/>
        </p:nvSpPr>
        <p:spPr>
          <a:xfrm>
            <a:off x="631908" y="1991221"/>
            <a:ext cx="10927878" cy="259755"/>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التعليمات:</a:t>
            </a:r>
            <a:endParaRPr lang="ar-SA" sz="2400" dirty="0"/>
          </a:p>
        </p:txBody>
      </p:sp>
      <p:sp>
        <p:nvSpPr>
          <p:cNvPr id="7" name="Text 5"/>
          <p:cNvSpPr/>
          <p:nvPr/>
        </p:nvSpPr>
        <p:spPr>
          <a:xfrm>
            <a:off x="22324" y="2416770"/>
            <a:ext cx="11537463" cy="214809"/>
          </a:xfrm>
          <a:prstGeom prst="rect">
            <a:avLst/>
          </a:prstGeom>
          <a:noFill/>
          <a:ln/>
        </p:spPr>
        <p:txBody>
          <a:bodyPr wrap="none" lIns="0" tIns="0" rIns="0" bIns="0" rtlCol="0" anchor="t"/>
          <a:lstStyle/>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قم باختيار وحدة تدريبية تقوم بتدريسها ضمن تخصصك، المطلوب تحديد ما يلي:</a:t>
            </a:r>
            <a:endParaRPr lang="ar-SA" dirty="0"/>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0878" y="2755900"/>
            <a:ext cx="3568908" cy="1068586"/>
          </a:xfrm>
          <a:prstGeom prst="rect">
            <a:avLst/>
          </a:prstGeom>
        </p:spPr>
      </p:pic>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80531" y="2898080"/>
            <a:ext cx="189503" cy="189508"/>
          </a:xfrm>
          <a:prstGeom prst="rect">
            <a:avLst/>
          </a:prstGeom>
        </p:spPr>
      </p:pic>
      <p:sp>
        <p:nvSpPr>
          <p:cNvPr id="10" name="Text 6"/>
          <p:cNvSpPr/>
          <p:nvPr/>
        </p:nvSpPr>
        <p:spPr>
          <a:xfrm>
            <a:off x="8167880" y="3387725"/>
            <a:ext cx="3214905" cy="259755"/>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مخرجات التعلم</a:t>
            </a:r>
            <a:endParaRPr lang="ar-SA" sz="20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1443" y="2755900"/>
            <a:ext cx="3568908" cy="1068586"/>
          </a:xfrm>
          <a:prstGeom prst="rect">
            <a:avLst/>
          </a:prstGeom>
        </p:spPr>
      </p:pic>
      <p:pic>
        <p:nvPicPr>
          <p:cNvPr id="12"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01096" y="2898080"/>
            <a:ext cx="189503" cy="189508"/>
          </a:xfrm>
          <a:prstGeom prst="rect">
            <a:avLst/>
          </a:prstGeom>
        </p:spPr>
      </p:pic>
      <p:sp>
        <p:nvSpPr>
          <p:cNvPr id="13" name="Text 7"/>
          <p:cNvSpPr/>
          <p:nvPr/>
        </p:nvSpPr>
        <p:spPr>
          <a:xfrm>
            <a:off x="4488445" y="3387725"/>
            <a:ext cx="3214905" cy="259755"/>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المهارات المطلوبة</a:t>
            </a:r>
            <a:endParaRPr lang="ar-SA" sz="20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008" y="2755900"/>
            <a:ext cx="3568908" cy="1068586"/>
          </a:xfrm>
          <a:prstGeom prst="rect">
            <a:avLst/>
          </a:prstGeom>
        </p:spPr>
      </p:pic>
      <p:pic>
        <p:nvPicPr>
          <p:cNvPr id="15"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1661" y="2898080"/>
            <a:ext cx="189503" cy="189508"/>
          </a:xfrm>
          <a:prstGeom prst="rect">
            <a:avLst/>
          </a:prstGeom>
        </p:spPr>
      </p:pic>
      <p:sp>
        <p:nvSpPr>
          <p:cNvPr id="16" name="Text 8"/>
          <p:cNvSpPr/>
          <p:nvPr/>
        </p:nvSpPr>
        <p:spPr>
          <a:xfrm>
            <a:off x="809009" y="3387725"/>
            <a:ext cx="3214905" cy="259755"/>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الأنشطة العملية</a:t>
            </a:r>
            <a:endParaRPr lang="ar-SA" sz="2000" dirty="0"/>
          </a:p>
        </p:txBody>
      </p:sp>
      <p:pic>
        <p:nvPicPr>
          <p:cNvPr id="17"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2008" y="3935016"/>
            <a:ext cx="10927779" cy="1068586"/>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01096" y="4077196"/>
            <a:ext cx="189503" cy="189508"/>
          </a:xfrm>
          <a:prstGeom prst="rect">
            <a:avLst/>
          </a:prstGeom>
        </p:spPr>
      </p:pic>
      <p:sp>
        <p:nvSpPr>
          <p:cNvPr id="19" name="Text 9"/>
          <p:cNvSpPr/>
          <p:nvPr/>
        </p:nvSpPr>
        <p:spPr>
          <a:xfrm>
            <a:off x="809009" y="4566841"/>
            <a:ext cx="10573775" cy="259755"/>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التسهيلات والمواد المطلوبة</a:t>
            </a:r>
            <a:endParaRPr lang="ar-SA" sz="2000" dirty="0"/>
          </a:p>
        </p:txBody>
      </p:sp>
      <p:sp>
        <p:nvSpPr>
          <p:cNvPr id="20" name="Shape 10"/>
          <p:cNvSpPr/>
          <p:nvPr/>
        </p:nvSpPr>
        <p:spPr>
          <a:xfrm>
            <a:off x="631908" y="5167679"/>
            <a:ext cx="10927878" cy="1088926"/>
          </a:xfrm>
          <a:prstGeom prst="roundRect">
            <a:avLst>
              <a:gd name="adj" fmla="val 21762"/>
            </a:avLst>
          </a:prstGeom>
          <a:solidFill>
            <a:srgbClr val="D4E9F7"/>
          </a:solidFill>
          <a:ln/>
        </p:spPr>
      </p:sp>
      <p:pic>
        <p:nvPicPr>
          <p:cNvPr id="21" name="Image 8" descr="preencoded.png"/>
          <p:cNvPicPr>
            <a:picLocks noChangeAspect="1"/>
          </p:cNvPicPr>
          <p:nvPr/>
        </p:nvPicPr>
        <p:blipFill>
          <a:blip r:embed="rId9"/>
          <a:stretch>
            <a:fillRect/>
          </a:stretch>
        </p:blipFill>
        <p:spPr>
          <a:xfrm>
            <a:off x="789861" y="5289252"/>
            <a:ext cx="246751" cy="197445"/>
          </a:xfrm>
          <a:prstGeom prst="rect">
            <a:avLst/>
          </a:prstGeom>
        </p:spPr>
      </p:pic>
      <p:sp>
        <p:nvSpPr>
          <p:cNvPr id="22" name="Text 11"/>
          <p:cNvSpPr/>
          <p:nvPr/>
        </p:nvSpPr>
        <p:spPr>
          <a:xfrm>
            <a:off x="1194564" y="5277941"/>
            <a:ext cx="10207270"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000000"/>
                </a:solidFill>
                <a:latin typeface="GE SS Two Light" pitchFamily="34" charset="0"/>
                <a:ea typeface="GE SS Two Light" pitchFamily="34" charset="-122"/>
                <a:cs typeface="GE SS Two Light" pitchFamily="34" charset="-120"/>
              </a:rPr>
              <a:t>ملخص النشاط</a:t>
            </a:r>
            <a:endParaRPr lang="ar-SA" sz="2000" dirty="0"/>
          </a:p>
        </p:txBody>
      </p:sp>
      <p:sp>
        <p:nvSpPr>
          <p:cNvPr id="23" name="Text 12"/>
          <p:cNvSpPr/>
          <p:nvPr/>
        </p:nvSpPr>
        <p:spPr>
          <a:xfrm>
            <a:off x="1194564" y="5648226"/>
            <a:ext cx="10207270" cy="429617"/>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تعتمد عملية تجهيز بيئة التدريب على تحليل المنهاج ومخرجات التعلم والكفايات المهنية قبل تحديد المعدات أو التسهيلات المطلوبة. ويضمن هذا النهج الاستخدام الأمثل للموارد وتحقيق أهداف التدريب بكفاءة وفاعلية.</a:t>
            </a:r>
            <a:endParaRPr lang="ar-SA" sz="16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nvSpPr>
        <p:spPr>
          <a:xfrm>
            <a:off x="631908" y="1433413"/>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2.1</a:t>
            </a:r>
            <a:endParaRPr lang="ar-SA" sz="4650" dirty="0"/>
          </a:p>
        </p:txBody>
      </p:sp>
      <p:sp>
        <p:nvSpPr>
          <p:cNvPr id="3" name="Text 1"/>
          <p:cNvSpPr/>
          <p:nvPr/>
        </p:nvSpPr>
        <p:spPr>
          <a:xfrm>
            <a:off x="631908" y="2265958"/>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300" dirty="0"/>
          </a:p>
        </p:txBody>
      </p:sp>
      <p:sp>
        <p:nvSpPr>
          <p:cNvPr id="4" name="Text 2"/>
          <p:cNvSpPr/>
          <p:nvPr/>
        </p:nvSpPr>
        <p:spPr>
          <a:xfrm>
            <a:off x="8105275" y="3252093"/>
            <a:ext cx="3454512" cy="93559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تحليل الوحدة أو المساق التدريبي وتحديد مخرجات التعلم.</a:t>
            </a:r>
            <a:endParaRPr lang="ar-SA" sz="2000" dirty="0"/>
          </a:p>
        </p:txBody>
      </p:sp>
      <p:sp>
        <p:nvSpPr>
          <p:cNvPr id="5" name="Text 3"/>
          <p:cNvSpPr/>
          <p:nvPr/>
        </p:nvSpPr>
        <p:spPr>
          <a:xfrm>
            <a:off x="4368591" y="3252093"/>
            <a:ext cx="3454611" cy="93559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الكفايات والمهارات المهنية المطلوب تطويرها.</a:t>
            </a:r>
            <a:endParaRPr lang="ar-SA" sz="2000" dirty="0"/>
          </a:p>
        </p:txBody>
      </p:sp>
      <p:sp>
        <p:nvSpPr>
          <p:cNvPr id="6" name="Text 4"/>
          <p:cNvSpPr/>
          <p:nvPr/>
        </p:nvSpPr>
        <p:spPr>
          <a:xfrm>
            <a:off x="632008" y="3252093"/>
            <a:ext cx="3454512" cy="93559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ربط مخرجات التعلم بالأنشطة التدريبية العملية.</a:t>
            </a:r>
            <a:endParaRPr lang="ar-SA" sz="2000" dirty="0"/>
          </a:p>
        </p:txBody>
      </p:sp>
      <p:sp>
        <p:nvSpPr>
          <p:cNvPr id="7" name="Text 5"/>
          <p:cNvSpPr/>
          <p:nvPr/>
        </p:nvSpPr>
        <p:spPr>
          <a:xfrm>
            <a:off x="8105275" y="4702175"/>
            <a:ext cx="3454512" cy="935594"/>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المعدات والأدوات والمواد اللازمة لكل نشاط تدريبي.</a:t>
            </a:r>
            <a:endParaRPr lang="ar-SA" sz="2000" dirty="0"/>
          </a:p>
        </p:txBody>
      </p:sp>
      <p:sp>
        <p:nvSpPr>
          <p:cNvPr id="8" name="Text 6"/>
          <p:cNvSpPr/>
          <p:nvPr/>
        </p:nvSpPr>
        <p:spPr>
          <a:xfrm>
            <a:off x="4368591" y="4702175"/>
            <a:ext cx="3454611" cy="93559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متطلبات السلامة والتسهيلات الداعمة للتدريب.</a:t>
            </a:r>
            <a:endParaRPr lang="ar-SA" sz="2000" dirty="0"/>
          </a:p>
        </p:txBody>
      </p:sp>
      <p:sp>
        <p:nvSpPr>
          <p:cNvPr id="9" name="Text 7"/>
          <p:cNvSpPr/>
          <p:nvPr/>
        </p:nvSpPr>
        <p:spPr>
          <a:xfrm>
            <a:off x="632008" y="4702175"/>
            <a:ext cx="3454512" cy="93559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الربط بين الكفايات المهنية والمعدات والتسهيلات المطلوبة.</a:t>
            </a:r>
            <a:endParaRPr lang="ar-SA" sz="2000" dirty="0"/>
          </a:p>
        </p:txBody>
      </p:sp>
      <p:sp>
        <p:nvSpPr>
          <p:cNvPr id="10" name="Shape 8"/>
          <p:cNvSpPr/>
          <p:nvPr/>
        </p:nvSpPr>
        <p:spPr>
          <a:xfrm>
            <a:off x="8079875" y="2975670"/>
            <a:ext cx="3505311" cy="50800"/>
          </a:xfrm>
          <a:prstGeom prst="rect">
            <a:avLst/>
          </a:prstGeom>
          <a:solidFill>
            <a:srgbClr val="00AEEF"/>
          </a:solidFill>
          <a:ln/>
        </p:spPr>
      </p:sp>
      <p:sp>
        <p:nvSpPr>
          <p:cNvPr id="11" name="Shape 9"/>
          <p:cNvSpPr/>
          <p:nvPr/>
        </p:nvSpPr>
        <p:spPr>
          <a:xfrm>
            <a:off x="4343192" y="2975670"/>
            <a:ext cx="3505410" cy="50800"/>
          </a:xfrm>
          <a:prstGeom prst="rect">
            <a:avLst/>
          </a:prstGeom>
          <a:solidFill>
            <a:srgbClr val="00AEEF"/>
          </a:solidFill>
          <a:ln/>
        </p:spPr>
      </p:sp>
      <p:sp>
        <p:nvSpPr>
          <p:cNvPr id="12" name="Shape 10"/>
          <p:cNvSpPr/>
          <p:nvPr/>
        </p:nvSpPr>
        <p:spPr>
          <a:xfrm>
            <a:off x="606608" y="2975670"/>
            <a:ext cx="3505311" cy="50800"/>
          </a:xfrm>
          <a:prstGeom prst="rect">
            <a:avLst/>
          </a:prstGeom>
          <a:solidFill>
            <a:srgbClr val="00AEEF"/>
          </a:solidFill>
          <a:ln/>
        </p:spPr>
      </p:sp>
      <p:sp>
        <p:nvSpPr>
          <p:cNvPr id="13" name="Shape 11"/>
          <p:cNvSpPr/>
          <p:nvPr/>
        </p:nvSpPr>
        <p:spPr>
          <a:xfrm>
            <a:off x="8079875" y="4425752"/>
            <a:ext cx="3505311" cy="50800"/>
          </a:xfrm>
          <a:prstGeom prst="rect">
            <a:avLst/>
          </a:prstGeom>
          <a:solidFill>
            <a:srgbClr val="00AEEF"/>
          </a:solidFill>
          <a:ln/>
        </p:spPr>
      </p:sp>
      <p:sp>
        <p:nvSpPr>
          <p:cNvPr id="14" name="Shape 12"/>
          <p:cNvSpPr/>
          <p:nvPr/>
        </p:nvSpPr>
        <p:spPr>
          <a:xfrm>
            <a:off x="4343192" y="4425752"/>
            <a:ext cx="3505410" cy="50800"/>
          </a:xfrm>
          <a:prstGeom prst="rect">
            <a:avLst/>
          </a:prstGeom>
          <a:solidFill>
            <a:srgbClr val="00AEEF"/>
          </a:solidFill>
          <a:ln/>
        </p:spPr>
      </p:sp>
      <p:sp>
        <p:nvSpPr>
          <p:cNvPr id="15" name="Shape 13"/>
          <p:cNvSpPr/>
          <p:nvPr/>
        </p:nvSpPr>
        <p:spPr>
          <a:xfrm>
            <a:off x="606608" y="4425752"/>
            <a:ext cx="3505311" cy="50800"/>
          </a:xfrm>
          <a:prstGeom prst="rect">
            <a:avLst/>
          </a:prstGeom>
          <a:solidFill>
            <a:srgbClr val="00AEEF"/>
          </a:solidFill>
          <a:ln/>
        </p:spPr>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028898"/>
            <a:ext cx="6355993"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a:t>
            </a:r>
            <a:r>
              <a:rPr lang="en-US" altLang="en-US" sz="4650" dirty="0">
                <a:solidFill>
                  <a:srgbClr val="2E3C4E"/>
                </a:solidFill>
                <a:latin typeface="GE SS Two Light" pitchFamily="34" charset="0"/>
                <a:ea typeface="GE SS Two Light" pitchFamily="34" charset="-122"/>
                <a:cs typeface="GE SS Two Light" pitchFamily="34" charset="-120"/>
              </a:rPr>
              <a:t>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2.2 </a:t>
            </a:r>
            <a:endParaRPr lang="ar-SA" sz="4650" dirty="0"/>
          </a:p>
        </p:txBody>
      </p:sp>
      <p:sp>
        <p:nvSpPr>
          <p:cNvPr id="5" name="Text 1"/>
          <p:cNvSpPr/>
          <p:nvPr/>
        </p:nvSpPr>
        <p:spPr>
          <a:xfrm>
            <a:off x="631908" y="1861443"/>
            <a:ext cx="6355993" cy="89098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تطوير قائمة لوازم للمعدات والأدوات والمواد الاستهلاكية اللازمة للتدريب</a:t>
            </a:r>
            <a:endParaRPr lang="ar-SA" sz="2800" dirty="0"/>
          </a:p>
        </p:txBody>
      </p:sp>
      <p:sp>
        <p:nvSpPr>
          <p:cNvPr id="6" name="Shape 2"/>
          <p:cNvSpPr/>
          <p:nvPr/>
        </p:nvSpPr>
        <p:spPr>
          <a:xfrm>
            <a:off x="6480112" y="3090962"/>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166715"/>
            <a:ext cx="356286" cy="356295"/>
          </a:xfrm>
          <a:prstGeom prst="rect">
            <a:avLst/>
          </a:prstGeom>
        </p:spPr>
      </p:pic>
      <p:sp>
        <p:nvSpPr>
          <p:cNvPr id="8" name="Text 3"/>
          <p:cNvSpPr/>
          <p:nvPr/>
        </p:nvSpPr>
        <p:spPr>
          <a:xfrm>
            <a:off x="3950990" y="3168452"/>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3090962"/>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3166715"/>
            <a:ext cx="356286" cy="356295"/>
          </a:xfrm>
          <a:prstGeom prst="rect">
            <a:avLst/>
          </a:prstGeom>
        </p:spPr>
      </p:pic>
      <p:sp>
        <p:nvSpPr>
          <p:cNvPr id="11" name="Text 5"/>
          <p:cNvSpPr/>
          <p:nvPr/>
        </p:nvSpPr>
        <p:spPr>
          <a:xfrm>
            <a:off x="631908" y="3168452"/>
            <a:ext cx="2303603"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قوائم التدقيق</a:t>
            </a:r>
            <a:endParaRPr lang="ar-SA" sz="2300" dirty="0"/>
          </a:p>
        </p:txBody>
      </p:sp>
      <p:sp>
        <p:nvSpPr>
          <p:cNvPr id="12" name="Shape 6"/>
          <p:cNvSpPr/>
          <p:nvPr/>
        </p:nvSpPr>
        <p:spPr>
          <a:xfrm>
            <a:off x="6480112" y="4362152"/>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437906"/>
            <a:ext cx="356286" cy="356295"/>
          </a:xfrm>
          <a:prstGeom prst="rect">
            <a:avLst/>
          </a:prstGeom>
        </p:spPr>
      </p:pic>
      <p:sp>
        <p:nvSpPr>
          <p:cNvPr id="14" name="Text 7"/>
          <p:cNvSpPr/>
          <p:nvPr/>
        </p:nvSpPr>
        <p:spPr>
          <a:xfrm>
            <a:off x="3950990" y="4439642"/>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مجموعات عمل</a:t>
            </a:r>
            <a:endParaRPr lang="ar-SA" sz="2300" dirty="0"/>
          </a:p>
        </p:txBody>
      </p:sp>
      <p:sp>
        <p:nvSpPr>
          <p:cNvPr id="15" name="Shape 8"/>
          <p:cNvSpPr/>
          <p:nvPr/>
        </p:nvSpPr>
        <p:spPr>
          <a:xfrm>
            <a:off x="3161130" y="4362152"/>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437906"/>
            <a:ext cx="356286" cy="356295"/>
          </a:xfrm>
          <a:prstGeom prst="rect">
            <a:avLst/>
          </a:prstGeom>
        </p:spPr>
      </p:pic>
      <p:sp>
        <p:nvSpPr>
          <p:cNvPr id="17" name="Text 9"/>
          <p:cNvSpPr/>
          <p:nvPr/>
        </p:nvSpPr>
        <p:spPr>
          <a:xfrm>
            <a:off x="631908" y="4439642"/>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تكليفات فردية</a:t>
            </a:r>
            <a:endParaRPr lang="ar-SA" sz="2300" dirty="0"/>
          </a:p>
        </p:txBody>
      </p:sp>
      <p:sp>
        <p:nvSpPr>
          <p:cNvPr id="18" name="Shape 10"/>
          <p:cNvSpPr/>
          <p:nvPr/>
        </p:nvSpPr>
        <p:spPr>
          <a:xfrm>
            <a:off x="6480112" y="5321300"/>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397054"/>
            <a:ext cx="356286" cy="356295"/>
          </a:xfrm>
          <a:prstGeom prst="rect">
            <a:avLst/>
          </a:prstGeom>
        </p:spPr>
      </p:pic>
      <p:sp>
        <p:nvSpPr>
          <p:cNvPr id="20" name="Text 11"/>
          <p:cNvSpPr/>
          <p:nvPr/>
        </p:nvSpPr>
        <p:spPr>
          <a:xfrm>
            <a:off x="3950990" y="5398790"/>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تطبيقات عملية</a:t>
            </a:r>
            <a:endParaRPr lang="ar-SA" sz="2300" dirty="0"/>
          </a:p>
        </p:txBody>
      </p:sp>
      <p:sp>
        <p:nvSpPr>
          <p:cNvPr id="21" name="Shape 12"/>
          <p:cNvSpPr/>
          <p:nvPr/>
        </p:nvSpPr>
        <p:spPr>
          <a:xfrm>
            <a:off x="3161130" y="5321300"/>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397054"/>
            <a:ext cx="356286" cy="356295"/>
          </a:xfrm>
          <a:prstGeom prst="rect">
            <a:avLst/>
          </a:prstGeom>
        </p:spPr>
      </p:pic>
      <p:sp>
        <p:nvSpPr>
          <p:cNvPr id="23" name="Text 13"/>
          <p:cNvSpPr/>
          <p:nvPr/>
        </p:nvSpPr>
        <p:spPr>
          <a:xfrm>
            <a:off x="631908" y="5398790"/>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عرض ومناقشة</a:t>
            </a:r>
            <a:endParaRPr lang="ar-SA" sz="23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Shape 0"/>
          <p:cNvSpPr/>
          <p:nvPr/>
        </p:nvSpPr>
        <p:spPr>
          <a:xfrm>
            <a:off x="469392" y="988417"/>
            <a:ext cx="5513646" cy="4881166"/>
          </a:xfrm>
          <a:prstGeom prst="roundRect">
            <a:avLst>
              <a:gd name="adj" fmla="val 11097"/>
            </a:avLst>
          </a:prstGeom>
          <a:solidFill>
            <a:srgbClr val="75BAE6"/>
          </a:solidFill>
          <a:ln/>
        </p:spPr>
      </p:sp>
      <p:sp>
        <p:nvSpPr>
          <p:cNvPr id="3" name="Text 1"/>
          <p:cNvSpPr/>
          <p:nvPr/>
        </p:nvSpPr>
        <p:spPr>
          <a:xfrm>
            <a:off x="695010" y="1214041"/>
            <a:ext cx="5062411" cy="371177"/>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لماذا قوائم اللوازم؟</a:t>
            </a:r>
            <a:endParaRPr lang="ar-SA" sz="3200" dirty="0">
              <a:solidFill>
                <a:schemeClr val="bg1"/>
              </a:solidFill>
            </a:endParaRPr>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3277" y="1839119"/>
            <a:ext cx="564144" cy="564158"/>
          </a:xfrm>
          <a:prstGeom prst="rect">
            <a:avLst/>
          </a:prstGeom>
        </p:spPr>
      </p:pic>
      <p:sp>
        <p:nvSpPr>
          <p:cNvPr id="5" name="Text 2"/>
          <p:cNvSpPr/>
          <p:nvPr/>
        </p:nvSpPr>
        <p:spPr>
          <a:xfrm>
            <a:off x="695010" y="1839119"/>
            <a:ext cx="4216195" cy="371177"/>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ضمان الجاهزية</a:t>
            </a:r>
            <a:endParaRPr lang="ar-SA" sz="3200" dirty="0">
              <a:solidFill>
                <a:schemeClr val="bg1"/>
              </a:solidFill>
            </a:endParaRPr>
          </a:p>
        </p:txBody>
      </p:sp>
      <p:sp>
        <p:nvSpPr>
          <p:cNvPr id="6" name="Text 3"/>
          <p:cNvSpPr/>
          <p:nvPr/>
        </p:nvSpPr>
        <p:spPr>
          <a:xfrm>
            <a:off x="695010" y="2435920"/>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التأكد من توفر كل ما يلزم قبل بدء التدريب</a:t>
            </a:r>
            <a:endParaRPr lang="ar-SA" sz="24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93277" y="3248422"/>
            <a:ext cx="564144" cy="564158"/>
          </a:xfrm>
          <a:prstGeom prst="rect">
            <a:avLst/>
          </a:prstGeom>
        </p:spPr>
      </p:pic>
      <p:sp>
        <p:nvSpPr>
          <p:cNvPr id="8" name="Text 4"/>
          <p:cNvSpPr/>
          <p:nvPr/>
        </p:nvSpPr>
        <p:spPr>
          <a:xfrm>
            <a:off x="695010" y="3248422"/>
            <a:ext cx="4216195" cy="371177"/>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تجنب النقص</a:t>
            </a:r>
            <a:endParaRPr lang="ar-SA" sz="3200" dirty="0">
              <a:solidFill>
                <a:schemeClr val="bg1"/>
              </a:solidFill>
            </a:endParaRPr>
          </a:p>
        </p:txBody>
      </p:sp>
      <p:sp>
        <p:nvSpPr>
          <p:cNvPr id="9" name="Text 5"/>
          <p:cNvSpPr/>
          <p:nvPr/>
        </p:nvSpPr>
        <p:spPr>
          <a:xfrm>
            <a:off x="695010" y="3845223"/>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منع نقص المعدات أو المواد أثناء التنفيذ</a:t>
            </a:r>
            <a:endParaRPr lang="ar-SA" sz="2400" dirty="0">
              <a:solidFill>
                <a:schemeClr val="bg1"/>
              </a:solidFill>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93277" y="4657725"/>
            <a:ext cx="564144" cy="564158"/>
          </a:xfrm>
          <a:prstGeom prst="rect">
            <a:avLst/>
          </a:prstGeom>
        </p:spPr>
      </p:pic>
      <p:sp>
        <p:nvSpPr>
          <p:cNvPr id="11" name="Text 6"/>
          <p:cNvSpPr/>
          <p:nvPr/>
        </p:nvSpPr>
        <p:spPr>
          <a:xfrm>
            <a:off x="695010" y="4657725"/>
            <a:ext cx="4216195" cy="371177"/>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تنظيم الموارد</a:t>
            </a:r>
            <a:endParaRPr lang="ar-SA" sz="3200" dirty="0">
              <a:solidFill>
                <a:schemeClr val="bg1"/>
              </a:solidFill>
            </a:endParaRPr>
          </a:p>
        </p:txBody>
      </p:sp>
      <p:sp>
        <p:nvSpPr>
          <p:cNvPr id="12" name="Text 7"/>
          <p:cNvSpPr/>
          <p:nvPr/>
        </p:nvSpPr>
        <p:spPr>
          <a:xfrm>
            <a:off x="695010" y="5254526"/>
            <a:ext cx="4216195" cy="361156"/>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إدارة المعدات والأدوات والمواد بكفاءة</a:t>
            </a:r>
            <a:endParaRPr lang="ar-SA" sz="2400" dirty="0">
              <a:solidFill>
                <a:schemeClr val="bg1"/>
              </a:solidFill>
            </a:endParaRPr>
          </a:p>
        </p:txBody>
      </p:sp>
      <p:sp>
        <p:nvSpPr>
          <p:cNvPr id="13" name="Text 8"/>
          <p:cNvSpPr/>
          <p:nvPr/>
        </p:nvSpPr>
        <p:spPr>
          <a:xfrm>
            <a:off x="6377522" y="1191518"/>
            <a:ext cx="5188614" cy="1444625"/>
          </a:xfrm>
          <a:prstGeom prst="rect">
            <a:avLst/>
          </a:prstGeom>
          <a:noFill/>
          <a:ln/>
        </p:spPr>
        <p:txBody>
          <a:bodyPr wrap="square" lIns="0" tIns="0" rIns="0" bIns="0" rtlCol="0" anchor="t">
            <a:noAutofit/>
          </a:bodyPr>
          <a:lstStyle/>
          <a:p>
            <a:pPr marL="0" indent="0" algn="justLow" rtl="1">
              <a:lnSpc>
                <a:spcPct val="133000"/>
              </a:lnSpc>
              <a:buNone/>
            </a:pPr>
            <a:r>
              <a:rPr lang="ar-SA" altLang="en-US" sz="3200" dirty="0">
                <a:solidFill>
                  <a:srgbClr val="384653"/>
                </a:solidFill>
                <a:latin typeface="WinSoft Pro Medium" pitchFamily="34" charset="0"/>
                <a:ea typeface="WinSoft Pro Medium" pitchFamily="34" charset="-122"/>
                <a:cs typeface="WinSoft Pro Medium" pitchFamily="34" charset="-120"/>
              </a:rPr>
              <a:t>بعد تحديد الأنشطة التدريبية والكفايات المطلوبة يصبح من الضروري إعداد قائمة شاملة بالمعدات والأدوات والمواد الاستهلاكية المطلوبة للتدريب. وتعد قوائم اللوازم (Checklists) أداة أساسية لضمان جاهزية الورش والمختبرات وتجنب نقص المعدات أو المواد أثناء تنفيذ التدريب.</a:t>
            </a:r>
            <a:endParaRPr lang="ar-SA" sz="32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p:nvPr/>
        </p:nvSpPr>
        <p:spPr>
          <a:xfrm>
            <a:off x="631908" y="653455"/>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2.2</a:t>
            </a:r>
            <a:endParaRPr lang="ar-SA" sz="4650" dirty="0"/>
          </a:p>
        </p:txBody>
      </p:sp>
      <p:sp>
        <p:nvSpPr>
          <p:cNvPr id="3" name="Text 1"/>
          <p:cNvSpPr/>
          <p:nvPr/>
        </p:nvSpPr>
        <p:spPr>
          <a:xfrm>
            <a:off x="631908" y="1485999"/>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سيكون المتدرب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7271" y="2252595"/>
            <a:ext cx="452516" cy="452526"/>
          </a:xfrm>
          <a:prstGeom prst="rect">
            <a:avLst/>
          </a:prstGeom>
        </p:spPr>
      </p:pic>
      <p:sp>
        <p:nvSpPr>
          <p:cNvPr id="5" name="Shape 2"/>
          <p:cNvSpPr/>
          <p:nvPr/>
        </p:nvSpPr>
        <p:spPr>
          <a:xfrm>
            <a:off x="6208656" y="2840671"/>
            <a:ext cx="5351130" cy="25400"/>
          </a:xfrm>
          <a:prstGeom prst="rect">
            <a:avLst/>
          </a:prstGeom>
          <a:solidFill>
            <a:srgbClr val="00AEEF"/>
          </a:solidFill>
          <a:ln/>
        </p:spPr>
      </p:sp>
      <p:sp>
        <p:nvSpPr>
          <p:cNvPr id="6" name="Text 3"/>
          <p:cNvSpPr/>
          <p:nvPr/>
        </p:nvSpPr>
        <p:spPr>
          <a:xfrm>
            <a:off x="6208656" y="3004283"/>
            <a:ext cx="5351130"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تصنيف المعدات والأدوات والمواد </a:t>
            </a:r>
            <a:r>
              <a:rPr lang="ar-SA" altLang="en-US" sz="2200" dirty="0">
                <a:solidFill>
                  <a:srgbClr val="384653"/>
                </a:solidFill>
                <a:latin typeface="GE SS Two Light" pitchFamily="34" charset="0"/>
                <a:ea typeface="GE SS Two Light" pitchFamily="34" charset="-122"/>
                <a:cs typeface="GE SS Two Light" pitchFamily="34" charset="-120"/>
              </a:rPr>
              <a:t>الاستهلاكية</a:t>
            </a:r>
            <a:r>
              <a:rPr lang="ar-SA" altLang="en-US" sz="2300" dirty="0">
                <a:solidFill>
                  <a:srgbClr val="384653"/>
                </a:solidFill>
                <a:latin typeface="GE SS Two Light" pitchFamily="34" charset="0"/>
                <a:ea typeface="GE SS Two Light" pitchFamily="34" charset="-122"/>
                <a:cs typeface="GE SS Two Light" pitchFamily="34" charset="-120"/>
              </a:rPr>
              <a:t>.</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30523" y="2283867"/>
            <a:ext cx="452516" cy="452526"/>
          </a:xfrm>
          <a:prstGeom prst="rect">
            <a:avLst/>
          </a:prstGeom>
        </p:spPr>
      </p:pic>
      <p:sp>
        <p:nvSpPr>
          <p:cNvPr id="8" name="Shape 4"/>
          <p:cNvSpPr/>
          <p:nvPr/>
        </p:nvSpPr>
        <p:spPr>
          <a:xfrm>
            <a:off x="631908" y="2840671"/>
            <a:ext cx="5351130" cy="25400"/>
          </a:xfrm>
          <a:prstGeom prst="rect">
            <a:avLst/>
          </a:prstGeom>
          <a:solidFill>
            <a:srgbClr val="00AEEF"/>
          </a:solidFill>
          <a:ln/>
        </p:spPr>
      </p:sp>
      <p:sp>
        <p:nvSpPr>
          <p:cNvPr id="9" name="Text 5"/>
          <p:cNvSpPr/>
          <p:nvPr/>
        </p:nvSpPr>
        <p:spPr>
          <a:xfrm>
            <a:off x="631908" y="3004283"/>
            <a:ext cx="535113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قائمة لوازم للمعدات اللازمة للتدريب.</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07271" y="3655925"/>
            <a:ext cx="452516" cy="452526"/>
          </a:xfrm>
          <a:prstGeom prst="rect">
            <a:avLst/>
          </a:prstGeom>
        </p:spPr>
      </p:pic>
      <p:sp>
        <p:nvSpPr>
          <p:cNvPr id="11" name="Shape 6"/>
          <p:cNvSpPr/>
          <p:nvPr/>
        </p:nvSpPr>
        <p:spPr>
          <a:xfrm>
            <a:off x="6208656" y="4212729"/>
            <a:ext cx="5351130" cy="25400"/>
          </a:xfrm>
          <a:prstGeom prst="rect">
            <a:avLst/>
          </a:prstGeom>
          <a:solidFill>
            <a:srgbClr val="00AEEF"/>
          </a:solidFill>
          <a:ln/>
        </p:spPr>
      </p:sp>
      <p:sp>
        <p:nvSpPr>
          <p:cNvPr id="12" name="Text 7"/>
          <p:cNvSpPr/>
          <p:nvPr/>
        </p:nvSpPr>
        <p:spPr>
          <a:xfrm>
            <a:off x="6208656" y="4376341"/>
            <a:ext cx="535113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قائمة لوازم للمواد الاستهلاكية.</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30523" y="3655925"/>
            <a:ext cx="452516" cy="452526"/>
          </a:xfrm>
          <a:prstGeom prst="rect">
            <a:avLst/>
          </a:prstGeom>
        </p:spPr>
      </p:pic>
      <p:sp>
        <p:nvSpPr>
          <p:cNvPr id="14" name="Shape 8"/>
          <p:cNvSpPr/>
          <p:nvPr/>
        </p:nvSpPr>
        <p:spPr>
          <a:xfrm>
            <a:off x="631908" y="4212729"/>
            <a:ext cx="5351130" cy="25400"/>
          </a:xfrm>
          <a:prstGeom prst="rect">
            <a:avLst/>
          </a:prstGeom>
          <a:solidFill>
            <a:srgbClr val="00AEEF"/>
          </a:solidFill>
          <a:ln/>
        </p:spPr>
      </p:sp>
      <p:sp>
        <p:nvSpPr>
          <p:cNvPr id="15" name="Text 9"/>
          <p:cNvSpPr/>
          <p:nvPr/>
        </p:nvSpPr>
        <p:spPr>
          <a:xfrm>
            <a:off x="631908" y="4376341"/>
            <a:ext cx="535113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تقدير الكميات المطلوبة.</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07271" y="4943685"/>
            <a:ext cx="452516" cy="452526"/>
          </a:xfrm>
          <a:prstGeom prst="rect">
            <a:avLst/>
          </a:prstGeom>
        </p:spPr>
      </p:pic>
      <p:sp>
        <p:nvSpPr>
          <p:cNvPr id="17" name="Shape 10"/>
          <p:cNvSpPr/>
          <p:nvPr/>
        </p:nvSpPr>
        <p:spPr>
          <a:xfrm>
            <a:off x="6208656" y="5500489"/>
            <a:ext cx="5351130" cy="25400"/>
          </a:xfrm>
          <a:prstGeom prst="rect">
            <a:avLst/>
          </a:prstGeom>
          <a:solidFill>
            <a:srgbClr val="00AEEF"/>
          </a:solidFill>
          <a:ln/>
        </p:spPr>
      </p:sp>
      <p:sp>
        <p:nvSpPr>
          <p:cNvPr id="18" name="Text 11"/>
          <p:cNvSpPr/>
          <p:nvPr/>
        </p:nvSpPr>
        <p:spPr>
          <a:xfrm>
            <a:off x="6208656" y="5664101"/>
            <a:ext cx="535113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التحقق من جاهزية المعدات قبل التدريب.</a:t>
            </a:r>
            <a:endParaRPr lang="ar-SA" sz="230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530523" y="4943685"/>
            <a:ext cx="452516" cy="452526"/>
          </a:xfrm>
          <a:prstGeom prst="rect">
            <a:avLst/>
          </a:prstGeom>
        </p:spPr>
      </p:pic>
      <p:sp>
        <p:nvSpPr>
          <p:cNvPr id="20" name="Shape 12"/>
          <p:cNvSpPr/>
          <p:nvPr/>
        </p:nvSpPr>
        <p:spPr>
          <a:xfrm>
            <a:off x="631908" y="5500489"/>
            <a:ext cx="5351130" cy="25400"/>
          </a:xfrm>
          <a:prstGeom prst="rect">
            <a:avLst/>
          </a:prstGeom>
          <a:solidFill>
            <a:srgbClr val="00AEEF"/>
          </a:solidFill>
          <a:ln/>
        </p:spPr>
      </p:sp>
      <p:sp>
        <p:nvSpPr>
          <p:cNvPr id="21" name="Text 13"/>
          <p:cNvSpPr/>
          <p:nvPr/>
        </p:nvSpPr>
        <p:spPr>
          <a:xfrm>
            <a:off x="631908" y="5664101"/>
            <a:ext cx="535113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نموذج متابعة وصيانة للمعدات.</a:t>
            </a:r>
            <a:endParaRPr lang="ar-SA" sz="23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4" name="Text 2"/>
          <p:cNvSpPr/>
          <p:nvPr/>
        </p:nvSpPr>
        <p:spPr>
          <a:xfrm>
            <a:off x="631908" y="675529"/>
            <a:ext cx="10927878" cy="1168015"/>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المحتوى النظري (المعرفة)</a:t>
            </a:r>
            <a:endParaRPr lang="ar-SA" sz="4400" dirty="0"/>
          </a:p>
        </p:txBody>
      </p:sp>
      <p:sp>
        <p:nvSpPr>
          <p:cNvPr id="5" name="Text 3"/>
          <p:cNvSpPr/>
          <p:nvPr/>
        </p:nvSpPr>
        <p:spPr>
          <a:xfrm>
            <a:off x="631908" y="1613048"/>
            <a:ext cx="10673984" cy="584112"/>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2E3C4E"/>
                </a:solidFill>
                <a:latin typeface="GE SS Two Light" pitchFamily="34" charset="0"/>
                <a:ea typeface="GE SS Two Light" pitchFamily="34" charset="-122"/>
                <a:cs typeface="GE SS Two Light" pitchFamily="34" charset="-120"/>
              </a:rPr>
              <a:t>مفهوم قائمة اللوازم</a:t>
            </a:r>
            <a:endParaRPr lang="ar-SA" sz="3200" dirty="0"/>
          </a:p>
        </p:txBody>
      </p:sp>
      <p:sp>
        <p:nvSpPr>
          <p:cNvPr id="6" name="Text 4"/>
          <p:cNvSpPr/>
          <p:nvPr/>
        </p:nvSpPr>
        <p:spPr>
          <a:xfrm>
            <a:off x="22324" y="2256870"/>
            <a:ext cx="11283568" cy="968704"/>
          </a:xfrm>
          <a:prstGeom prst="rect">
            <a:avLst/>
          </a:prstGeom>
          <a:noFill/>
          <a:ln/>
        </p:spPr>
        <p:txBody>
          <a:bodyPr wrap="none" lIns="0" tIns="0" rIns="0" bIns="0" rtlCol="0" anchor="t"/>
          <a:lstStyle/>
          <a:p>
            <a:pPr marL="0" indent="0" algn="r" rtl="1">
              <a:lnSpc>
                <a:spcPct val="11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قائمة اللوازم هي: أداة منظمة تستخدم للتحقق من توفر المعدات والأدوات والمواد والتسهيلات اللازمة لتنفيذ التدريب.</a:t>
            </a:r>
            <a:endParaRPr lang="ar-SA" sz="2400" dirty="0"/>
          </a:p>
        </p:txBody>
      </p:sp>
      <p:sp>
        <p:nvSpPr>
          <p:cNvPr id="7" name="Shape 5"/>
          <p:cNvSpPr/>
          <p:nvPr/>
        </p:nvSpPr>
        <p:spPr>
          <a:xfrm>
            <a:off x="11540737" y="1439015"/>
            <a:ext cx="19050" cy="2179700"/>
          </a:xfrm>
          <a:prstGeom prst="roundRect">
            <a:avLst>
              <a:gd name="adj" fmla="val 49999"/>
            </a:avLst>
          </a:prstGeom>
          <a:solidFill>
            <a:srgbClr val="75BAE6"/>
          </a:solidFill>
          <a:ln/>
        </p:spPr>
      </p:sp>
      <p:sp>
        <p:nvSpPr>
          <p:cNvPr id="8" name="Text 6"/>
          <p:cNvSpPr/>
          <p:nvPr/>
        </p:nvSpPr>
        <p:spPr>
          <a:xfrm>
            <a:off x="378014" y="2941062"/>
            <a:ext cx="10927878" cy="58411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تصنيف موارد التدريب</a:t>
            </a:r>
            <a:endParaRPr lang="ar-SA" sz="2800" dirty="0"/>
          </a:p>
        </p:txBody>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96207" y="3459571"/>
            <a:ext cx="370037" cy="355130"/>
          </a:xfrm>
          <a:prstGeom prst="rect">
            <a:avLst/>
          </a:prstGeom>
        </p:spPr>
      </p:pic>
      <p:sp>
        <p:nvSpPr>
          <p:cNvPr id="10" name="Shape 7"/>
          <p:cNvSpPr/>
          <p:nvPr/>
        </p:nvSpPr>
        <p:spPr>
          <a:xfrm>
            <a:off x="8001792" y="3800176"/>
            <a:ext cx="3557995" cy="45719"/>
          </a:xfrm>
          <a:prstGeom prst="rect">
            <a:avLst/>
          </a:prstGeom>
          <a:solidFill>
            <a:srgbClr val="00AEEF"/>
          </a:solidFill>
          <a:ln/>
        </p:spPr>
      </p:sp>
      <p:sp>
        <p:nvSpPr>
          <p:cNvPr id="11" name="Text 8"/>
          <p:cNvSpPr/>
          <p:nvPr/>
        </p:nvSpPr>
        <p:spPr>
          <a:xfrm>
            <a:off x="8001792" y="3922911"/>
            <a:ext cx="3557995" cy="58411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المعدات (</a:t>
            </a:r>
            <a:r>
              <a:rPr lang="ar-SA" altLang="en-US" sz="2000" dirty="0">
                <a:solidFill>
                  <a:srgbClr val="384653"/>
                </a:solidFill>
                <a:latin typeface="Myriad Headline" panose="020B0500000000000000" pitchFamily="34" charset="0"/>
                <a:ea typeface="GE SS Two Light" pitchFamily="34" charset="-122"/>
                <a:cs typeface="GE SS Two Light" pitchFamily="34" charset="-120"/>
              </a:rPr>
              <a:t>Equipment</a:t>
            </a:r>
            <a:r>
              <a:rPr lang="ar-SA" altLang="en-US" sz="2000" dirty="0">
                <a:solidFill>
                  <a:srgbClr val="384653"/>
                </a:solidFill>
                <a:latin typeface="GE SS Two Light" pitchFamily="34" charset="0"/>
                <a:ea typeface="GE SS Two Light" pitchFamily="34" charset="-122"/>
                <a:cs typeface="GE SS Two Light" pitchFamily="34" charset="-120"/>
              </a:rPr>
              <a:t>)</a:t>
            </a:r>
            <a:endParaRPr lang="ar-SA" sz="2000" dirty="0"/>
          </a:p>
        </p:txBody>
      </p:sp>
      <p:sp>
        <p:nvSpPr>
          <p:cNvPr id="12" name="Text 9"/>
          <p:cNvSpPr/>
          <p:nvPr/>
        </p:nvSpPr>
        <p:spPr>
          <a:xfrm>
            <a:off x="8001792" y="4348320"/>
            <a:ext cx="3557995" cy="497098"/>
          </a:xfrm>
          <a:prstGeom prst="rect">
            <a:avLst/>
          </a:prstGeom>
          <a:noFill/>
          <a:ln/>
        </p:spPr>
        <p:txBody>
          <a:bodyPr wrap="none" lIns="0" tIns="0" rIns="0" bIns="0" rtlCol="0" anchor="t"/>
          <a:lstStyle/>
          <a:p>
            <a:pPr marL="0" indent="0" algn="r" rtl="1">
              <a:lnSpc>
                <a:spcPct val="11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معدات رئيسية طويلة العمر.</a:t>
            </a:r>
            <a:endParaRPr lang="ar-SA" sz="2400" dirty="0"/>
          </a:p>
        </p:txBody>
      </p:sp>
      <p:sp>
        <p:nvSpPr>
          <p:cNvPr id="13" name="Text 10"/>
          <p:cNvSpPr/>
          <p:nvPr/>
        </p:nvSpPr>
        <p:spPr>
          <a:xfrm>
            <a:off x="8001792" y="4661354"/>
            <a:ext cx="3557995" cy="2267545"/>
          </a:xfrm>
          <a:prstGeom prst="rect">
            <a:avLst/>
          </a:prstGeom>
          <a:noFill/>
          <a:ln/>
        </p:spPr>
        <p:txBody>
          <a:bodyPr wrap="square" lIns="0" tIns="0" rIns="67705" bIns="0" rtlCol="0" anchor="t">
            <a:normAutofit/>
          </a:bodyPr>
          <a:lstStyle/>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المخارط</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أجهزة اللحام</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الحواسيب</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أجهزة التشخيص</a:t>
            </a:r>
            <a:endParaRPr lang="ar-SA" sz="2400" dirty="0"/>
          </a:p>
        </p:txBody>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1315" y="3405781"/>
            <a:ext cx="370037" cy="355130"/>
          </a:xfrm>
          <a:prstGeom prst="rect">
            <a:avLst/>
          </a:prstGeom>
        </p:spPr>
      </p:pic>
      <p:sp>
        <p:nvSpPr>
          <p:cNvPr id="15" name="Shape 11"/>
          <p:cNvSpPr/>
          <p:nvPr/>
        </p:nvSpPr>
        <p:spPr>
          <a:xfrm>
            <a:off x="4316900" y="3800176"/>
            <a:ext cx="3557995" cy="45719"/>
          </a:xfrm>
          <a:prstGeom prst="rect">
            <a:avLst/>
          </a:prstGeom>
          <a:solidFill>
            <a:srgbClr val="00AEEF"/>
          </a:solidFill>
          <a:ln/>
        </p:spPr>
      </p:sp>
      <p:sp>
        <p:nvSpPr>
          <p:cNvPr id="16" name="Text 12"/>
          <p:cNvSpPr/>
          <p:nvPr/>
        </p:nvSpPr>
        <p:spPr>
          <a:xfrm>
            <a:off x="4316900" y="3922911"/>
            <a:ext cx="3557995" cy="58411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الأدوات (</a:t>
            </a:r>
            <a:r>
              <a:rPr lang="ar-SA" altLang="en-US" sz="2000" dirty="0">
                <a:solidFill>
                  <a:srgbClr val="384653"/>
                </a:solidFill>
                <a:latin typeface="Myriad Headline" panose="020B0500000000000000" pitchFamily="34" charset="0"/>
                <a:ea typeface="GE SS Two Light" pitchFamily="34" charset="-122"/>
                <a:cs typeface="GE SS Two Light" pitchFamily="34" charset="-120"/>
              </a:rPr>
              <a:t>Tools</a:t>
            </a:r>
            <a:r>
              <a:rPr lang="ar-SA" altLang="en-US" sz="2000" dirty="0">
                <a:solidFill>
                  <a:srgbClr val="384653"/>
                </a:solidFill>
                <a:latin typeface="GE SS Two Light" pitchFamily="34" charset="0"/>
                <a:ea typeface="GE SS Two Light" pitchFamily="34" charset="-122"/>
                <a:cs typeface="GE SS Two Light" pitchFamily="34" charset="-120"/>
              </a:rPr>
              <a:t>)</a:t>
            </a:r>
            <a:endParaRPr lang="ar-SA" sz="2000" dirty="0"/>
          </a:p>
        </p:txBody>
      </p:sp>
      <p:sp>
        <p:nvSpPr>
          <p:cNvPr id="17" name="Text 13"/>
          <p:cNvSpPr/>
          <p:nvPr/>
        </p:nvSpPr>
        <p:spPr>
          <a:xfrm>
            <a:off x="4316900" y="4348320"/>
            <a:ext cx="3557995" cy="497098"/>
          </a:xfrm>
          <a:prstGeom prst="rect">
            <a:avLst/>
          </a:prstGeom>
          <a:noFill/>
          <a:ln/>
        </p:spPr>
        <p:txBody>
          <a:bodyPr wrap="none" lIns="0" tIns="0" rIns="0" bIns="0" rtlCol="0" anchor="t"/>
          <a:lstStyle/>
          <a:p>
            <a:pPr marL="0" indent="0" algn="r" rtl="1">
              <a:lnSpc>
                <a:spcPct val="11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أدوات تستخدم مباشرة في التدريب.</a:t>
            </a:r>
            <a:endParaRPr lang="ar-SA" sz="2400" dirty="0"/>
          </a:p>
        </p:txBody>
      </p:sp>
      <p:sp>
        <p:nvSpPr>
          <p:cNvPr id="18" name="Text 14"/>
          <p:cNvSpPr/>
          <p:nvPr/>
        </p:nvSpPr>
        <p:spPr>
          <a:xfrm>
            <a:off x="4316900" y="4661354"/>
            <a:ext cx="3557995" cy="2267545"/>
          </a:xfrm>
          <a:prstGeom prst="rect">
            <a:avLst/>
          </a:prstGeom>
          <a:noFill/>
          <a:ln/>
        </p:spPr>
        <p:txBody>
          <a:bodyPr wrap="square" lIns="0" tIns="0" rIns="67705" bIns="0" rtlCol="0" anchor="t">
            <a:normAutofit/>
          </a:bodyPr>
          <a:lstStyle/>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المفكات</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المفاتيح</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الكماشات</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أجهزة القياس</a:t>
            </a:r>
            <a:endParaRPr lang="ar-SA" sz="2400" dirty="0"/>
          </a:p>
        </p:txBody>
      </p:sp>
      <p:pic>
        <p:nvPicPr>
          <p:cNvPr id="1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26324" y="3432676"/>
            <a:ext cx="370037" cy="355130"/>
          </a:xfrm>
          <a:prstGeom prst="rect">
            <a:avLst/>
          </a:prstGeom>
        </p:spPr>
      </p:pic>
      <p:sp>
        <p:nvSpPr>
          <p:cNvPr id="20" name="Shape 15"/>
          <p:cNvSpPr/>
          <p:nvPr/>
        </p:nvSpPr>
        <p:spPr>
          <a:xfrm>
            <a:off x="631908" y="3800176"/>
            <a:ext cx="3558094" cy="45719"/>
          </a:xfrm>
          <a:prstGeom prst="rect">
            <a:avLst/>
          </a:prstGeom>
          <a:solidFill>
            <a:srgbClr val="00AEEF"/>
          </a:solidFill>
          <a:ln/>
        </p:spPr>
      </p:sp>
      <p:sp>
        <p:nvSpPr>
          <p:cNvPr id="21" name="Text 16"/>
          <p:cNvSpPr/>
          <p:nvPr/>
        </p:nvSpPr>
        <p:spPr>
          <a:xfrm>
            <a:off x="746208" y="3922911"/>
            <a:ext cx="3558094" cy="584112"/>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المواد الاستهلاكية (</a:t>
            </a:r>
            <a:r>
              <a:rPr lang="ar-SA" altLang="en-US" sz="2000" dirty="0">
                <a:solidFill>
                  <a:srgbClr val="384653"/>
                </a:solidFill>
                <a:latin typeface="Myriad Headline" panose="020B0500000000000000" pitchFamily="34" charset="0"/>
                <a:ea typeface="GE SS Two Light" pitchFamily="34" charset="-122"/>
                <a:cs typeface="GE SS Two Light" pitchFamily="34" charset="-120"/>
              </a:rPr>
              <a:t>Consumables</a:t>
            </a:r>
            <a:r>
              <a:rPr lang="ar-SA" altLang="en-US" sz="2000" dirty="0">
                <a:solidFill>
                  <a:srgbClr val="384653"/>
                </a:solidFill>
                <a:latin typeface="GE SS Two Light" pitchFamily="34" charset="0"/>
                <a:ea typeface="GE SS Two Light" pitchFamily="34" charset="-122"/>
                <a:cs typeface="GE SS Two Light" pitchFamily="34" charset="-120"/>
              </a:rPr>
              <a:t>)</a:t>
            </a:r>
            <a:endParaRPr lang="ar-SA" sz="2000" dirty="0"/>
          </a:p>
        </p:txBody>
      </p:sp>
      <p:sp>
        <p:nvSpPr>
          <p:cNvPr id="22" name="Text 17"/>
          <p:cNvSpPr/>
          <p:nvPr/>
        </p:nvSpPr>
        <p:spPr>
          <a:xfrm>
            <a:off x="631908" y="4348320"/>
            <a:ext cx="3558094" cy="497098"/>
          </a:xfrm>
          <a:prstGeom prst="rect">
            <a:avLst/>
          </a:prstGeom>
          <a:noFill/>
          <a:ln/>
        </p:spPr>
        <p:txBody>
          <a:bodyPr wrap="none" lIns="0" tIns="0" rIns="0" bIns="0" rtlCol="0" anchor="t"/>
          <a:lstStyle/>
          <a:p>
            <a:pPr marL="0" indent="0" algn="r" rtl="1">
              <a:lnSpc>
                <a:spcPct val="117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مواد تستهلك أثناء التدريب.</a:t>
            </a:r>
            <a:endParaRPr lang="ar-SA" sz="2400" dirty="0"/>
          </a:p>
        </p:txBody>
      </p:sp>
      <p:sp>
        <p:nvSpPr>
          <p:cNvPr id="23" name="Text 18"/>
          <p:cNvSpPr/>
          <p:nvPr/>
        </p:nvSpPr>
        <p:spPr>
          <a:xfrm>
            <a:off x="631908" y="4661355"/>
            <a:ext cx="3558094" cy="2857693"/>
          </a:xfrm>
          <a:prstGeom prst="rect">
            <a:avLst/>
          </a:prstGeom>
          <a:noFill/>
          <a:ln/>
        </p:spPr>
        <p:txBody>
          <a:bodyPr wrap="square" lIns="0" tIns="0" rIns="67705" bIns="0" rtlCol="0" anchor="t">
            <a:noAutofit/>
          </a:bodyPr>
          <a:lstStyle/>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أسلاك</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أخشاب</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معادن</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أحبار الطباعة</a:t>
            </a:r>
            <a:endParaRPr lang="ar-SA" sz="2400" dirty="0"/>
          </a:p>
          <a:p>
            <a:pPr marL="264160" indent="-264160" algn="r" rtl="1">
              <a:lnSpc>
                <a:spcPct val="117000"/>
              </a:lnSpc>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أقطاب اللحام</a:t>
            </a:r>
            <a:endParaRPr lang="ar-SA" sz="24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p:nvPr/>
        </p:nvSpPr>
        <p:spPr>
          <a:xfrm>
            <a:off x="631908" y="1640880"/>
            <a:ext cx="3237228" cy="415942"/>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عناصر قائمة اللوازم</a:t>
            </a:r>
            <a:endParaRPr lang="ar-SA" sz="2400" dirty="0"/>
          </a:p>
        </p:txBody>
      </p:sp>
      <p:sp>
        <p:nvSpPr>
          <p:cNvPr id="3" name="Text 1"/>
          <p:cNvSpPr/>
          <p:nvPr/>
        </p:nvSpPr>
        <p:spPr>
          <a:xfrm>
            <a:off x="22324" y="2237680"/>
            <a:ext cx="3846813" cy="404713"/>
          </a:xfrm>
          <a:prstGeom prst="rect">
            <a:avLst/>
          </a:prstGeom>
          <a:noFill/>
          <a:ln/>
        </p:spPr>
        <p:txBody>
          <a:bodyPr wrap="none" lIns="0" tIns="0" rIns="0" bIns="0" rtlCol="0" anchor="t"/>
          <a:lstStyle/>
          <a:p>
            <a:pPr marL="0" indent="0" algn="r" rtl="1">
              <a:lnSpc>
                <a:spcPct val="133000"/>
              </a:lnSpc>
              <a:buNone/>
            </a:pPr>
            <a:r>
              <a:rPr lang="ar-SA" altLang="en-US" sz="3200" dirty="0">
                <a:solidFill>
                  <a:srgbClr val="384653"/>
                </a:solidFill>
                <a:latin typeface="WinSoft Pro Medium" pitchFamily="34" charset="0"/>
                <a:ea typeface="WinSoft Pro Medium" pitchFamily="34" charset="-122"/>
                <a:cs typeface="WinSoft Pro Medium" pitchFamily="34" charset="-120"/>
              </a:rPr>
              <a:t>يجب أن تتضمن:</a:t>
            </a:r>
            <a:endParaRPr lang="ar-SA" sz="3200" dirty="0"/>
          </a:p>
        </p:txBody>
      </p:sp>
      <p:sp>
        <p:nvSpPr>
          <p:cNvPr id="4" name="Text 2"/>
          <p:cNvSpPr/>
          <p:nvPr/>
        </p:nvSpPr>
        <p:spPr>
          <a:xfrm>
            <a:off x="631908" y="2801938"/>
            <a:ext cx="3237228" cy="2870795"/>
          </a:xfrm>
          <a:prstGeom prst="rect">
            <a:avLst/>
          </a:prstGeom>
          <a:noFill/>
          <a:ln/>
        </p:spPr>
        <p:txBody>
          <a:bodyPr wrap="square" lIns="0" tIns="0" rIns="90274" bIns="0" rtlCol="0" anchor="t">
            <a:normAutofit fontScale="85000" lnSpcReduction="20000"/>
          </a:bodyPr>
          <a:lstStyle/>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اسم المادة أو المعدة.</a:t>
            </a:r>
            <a:endParaRPr lang="ar-SA" sz="3200" dirty="0"/>
          </a:p>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الكمية.</a:t>
            </a:r>
            <a:endParaRPr lang="ar-SA" sz="3200" dirty="0"/>
          </a:p>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الحالة.</a:t>
            </a:r>
            <a:endParaRPr lang="ar-SA" sz="3200" dirty="0"/>
          </a:p>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الموقع.</a:t>
            </a:r>
            <a:endParaRPr lang="ar-SA" sz="3200" dirty="0"/>
          </a:p>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تاريخ الفحص.</a:t>
            </a:r>
            <a:endParaRPr lang="ar-SA" sz="3200" dirty="0"/>
          </a:p>
          <a:p>
            <a:pPr marL="355600" indent="-355600" algn="r" rtl="1">
              <a:lnSpc>
                <a:spcPct val="133000"/>
              </a:lnSpc>
              <a:buSzPct val="100000"/>
              <a:buChar char="•"/>
            </a:pPr>
            <a:r>
              <a:rPr lang="ar-SA" altLang="en-US" sz="3200" dirty="0">
                <a:solidFill>
                  <a:srgbClr val="384653"/>
                </a:solidFill>
                <a:latin typeface="WinSoft Pro Medium" pitchFamily="34" charset="0"/>
                <a:ea typeface="WinSoft Pro Medium" pitchFamily="34" charset="-122"/>
                <a:cs typeface="WinSoft Pro Medium" pitchFamily="34" charset="-120"/>
              </a:rPr>
              <a:t>الملاحظات.</a:t>
            </a:r>
            <a:endParaRPr lang="ar-SA" sz="3200" dirty="0"/>
          </a:p>
        </p:txBody>
      </p:sp>
      <p:sp>
        <p:nvSpPr>
          <p:cNvPr id="5" name="Shape 3"/>
          <p:cNvSpPr/>
          <p:nvPr/>
        </p:nvSpPr>
        <p:spPr>
          <a:xfrm>
            <a:off x="4263621" y="1415255"/>
            <a:ext cx="3562261" cy="4513219"/>
          </a:xfrm>
          <a:prstGeom prst="roundRect">
            <a:avLst>
              <a:gd name="adj" fmla="val 15205"/>
            </a:avLst>
          </a:prstGeom>
          <a:solidFill>
            <a:srgbClr val="75BAE6"/>
          </a:solidFill>
          <a:ln/>
        </p:spPr>
      </p:sp>
      <p:sp>
        <p:nvSpPr>
          <p:cNvPr id="6" name="Text 4"/>
          <p:cNvSpPr/>
          <p:nvPr/>
        </p:nvSpPr>
        <p:spPr>
          <a:xfrm>
            <a:off x="4489238" y="1640880"/>
            <a:ext cx="3111025" cy="415942"/>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إدارة المواد الاستهلاكية</a:t>
            </a:r>
            <a:endParaRPr lang="ar-SA" sz="2400" dirty="0">
              <a:solidFill>
                <a:schemeClr val="bg1"/>
              </a:solidFill>
            </a:endParaRPr>
          </a:p>
        </p:txBody>
      </p:sp>
      <p:sp>
        <p:nvSpPr>
          <p:cNvPr id="7" name="Text 5"/>
          <p:cNvSpPr/>
          <p:nvPr/>
        </p:nvSpPr>
        <p:spPr>
          <a:xfrm>
            <a:off x="3879654" y="2237680"/>
            <a:ext cx="3720610" cy="404713"/>
          </a:xfrm>
          <a:prstGeom prst="rect">
            <a:avLst/>
          </a:prstGeom>
          <a:noFill/>
          <a:ln/>
        </p:spPr>
        <p:txBody>
          <a:bodyPr wrap="none" lIns="0" tIns="0" rIns="0" bIns="0" rtlCol="0" anchor="t"/>
          <a:lstStyle/>
          <a:p>
            <a:pPr marL="0" indent="0" algn="r" rtl="1">
              <a:lnSpc>
                <a:spcPct val="133000"/>
              </a:lnSpc>
              <a:buNone/>
            </a:pPr>
            <a:r>
              <a:rPr lang="ar-SA" altLang="en-US" sz="3200" dirty="0">
                <a:solidFill>
                  <a:schemeClr val="bg1"/>
                </a:solidFill>
                <a:latin typeface="WinSoft Pro Medium" pitchFamily="34" charset="0"/>
                <a:ea typeface="WinSoft Pro Medium" pitchFamily="34" charset="-122"/>
                <a:cs typeface="WinSoft Pro Medium" pitchFamily="34" charset="-120"/>
              </a:rPr>
              <a:t>يجب مراعاة:</a:t>
            </a:r>
            <a:endParaRPr lang="ar-SA" sz="3200" dirty="0">
              <a:solidFill>
                <a:schemeClr val="bg1"/>
              </a:solidFill>
            </a:endParaRPr>
          </a:p>
        </p:txBody>
      </p:sp>
      <p:sp>
        <p:nvSpPr>
          <p:cNvPr id="8" name="Text 6"/>
          <p:cNvSpPr/>
          <p:nvPr/>
        </p:nvSpPr>
        <p:spPr>
          <a:xfrm>
            <a:off x="4489238" y="2801938"/>
            <a:ext cx="3111025" cy="2707321"/>
          </a:xfrm>
          <a:prstGeom prst="rect">
            <a:avLst/>
          </a:prstGeom>
          <a:noFill/>
          <a:ln/>
        </p:spPr>
        <p:txBody>
          <a:bodyPr wrap="square" lIns="0" tIns="0" rIns="90274" bIns="0" rtlCol="0" anchor="t">
            <a:normAutofit lnSpcReduction="10000"/>
          </a:bodyPr>
          <a:lstStyle/>
          <a:p>
            <a:pPr marL="355600" indent="-355600" algn="r" rtl="1">
              <a:lnSpc>
                <a:spcPct val="133000"/>
              </a:lnSpc>
              <a:buSzPct val="100000"/>
              <a:buChar char="•"/>
            </a:pPr>
            <a:r>
              <a:rPr lang="ar-SA" altLang="en-US" sz="2800" dirty="0">
                <a:solidFill>
                  <a:schemeClr val="bg1"/>
                </a:solidFill>
                <a:latin typeface="WinSoft Pro Medium" pitchFamily="34" charset="0"/>
                <a:ea typeface="WinSoft Pro Medium" pitchFamily="34" charset="-122"/>
                <a:cs typeface="WinSoft Pro Medium" pitchFamily="34" charset="-120"/>
              </a:rPr>
              <a:t>معدل الاستهلاك.</a:t>
            </a:r>
            <a:endParaRPr lang="ar-SA" sz="2800" dirty="0">
              <a:solidFill>
                <a:schemeClr val="bg1"/>
              </a:solidFill>
            </a:endParaRPr>
          </a:p>
          <a:p>
            <a:pPr marL="355600" indent="-355600" algn="r" rtl="1">
              <a:lnSpc>
                <a:spcPct val="133000"/>
              </a:lnSpc>
              <a:buSzPct val="100000"/>
              <a:buChar char="•"/>
            </a:pPr>
            <a:r>
              <a:rPr lang="ar-SA" altLang="en-US" sz="2800" dirty="0">
                <a:solidFill>
                  <a:schemeClr val="bg1"/>
                </a:solidFill>
                <a:latin typeface="WinSoft Pro Medium" pitchFamily="34" charset="0"/>
                <a:ea typeface="WinSoft Pro Medium" pitchFamily="34" charset="-122"/>
                <a:cs typeface="WinSoft Pro Medium" pitchFamily="34" charset="-120"/>
              </a:rPr>
              <a:t>عدد المتدربين.</a:t>
            </a:r>
            <a:endParaRPr lang="ar-SA" sz="2800" dirty="0">
              <a:solidFill>
                <a:schemeClr val="bg1"/>
              </a:solidFill>
            </a:endParaRPr>
          </a:p>
          <a:p>
            <a:pPr marL="355600" indent="-355600" algn="r" rtl="1">
              <a:lnSpc>
                <a:spcPct val="133000"/>
              </a:lnSpc>
              <a:buSzPct val="100000"/>
              <a:buChar char="•"/>
            </a:pPr>
            <a:r>
              <a:rPr lang="ar-SA" altLang="en-US" sz="2800" dirty="0">
                <a:solidFill>
                  <a:schemeClr val="bg1"/>
                </a:solidFill>
                <a:latin typeface="WinSoft Pro Medium" pitchFamily="34" charset="0"/>
                <a:ea typeface="WinSoft Pro Medium" pitchFamily="34" charset="-122"/>
                <a:cs typeface="WinSoft Pro Medium" pitchFamily="34" charset="-120"/>
              </a:rPr>
              <a:t>مدة البرنامج.</a:t>
            </a:r>
            <a:endParaRPr lang="ar-SA" sz="2800" dirty="0">
              <a:solidFill>
                <a:schemeClr val="bg1"/>
              </a:solidFill>
            </a:endParaRPr>
          </a:p>
          <a:p>
            <a:pPr marL="355600" indent="-355600" algn="r" rtl="1">
              <a:lnSpc>
                <a:spcPct val="133000"/>
              </a:lnSpc>
              <a:buSzPct val="100000"/>
              <a:buChar char="•"/>
            </a:pPr>
            <a:r>
              <a:rPr lang="ar-SA" altLang="en-US" sz="2800" dirty="0">
                <a:solidFill>
                  <a:schemeClr val="bg1"/>
                </a:solidFill>
                <a:latin typeface="WinSoft Pro Medium" pitchFamily="34" charset="0"/>
                <a:ea typeface="WinSoft Pro Medium" pitchFamily="34" charset="-122"/>
                <a:cs typeface="WinSoft Pro Medium" pitchFamily="34" charset="-120"/>
              </a:rPr>
              <a:t>هامش احتياطي للطوارئ.</a:t>
            </a:r>
            <a:endParaRPr lang="ar-SA" sz="2800" dirty="0">
              <a:solidFill>
                <a:schemeClr val="bg1"/>
              </a:solidFill>
            </a:endParaRPr>
          </a:p>
        </p:txBody>
      </p:sp>
      <p:sp>
        <p:nvSpPr>
          <p:cNvPr id="9" name="Shape 7"/>
          <p:cNvSpPr/>
          <p:nvPr/>
        </p:nvSpPr>
        <p:spPr>
          <a:xfrm>
            <a:off x="8057849" y="1415255"/>
            <a:ext cx="3677054" cy="4513219"/>
          </a:xfrm>
          <a:prstGeom prst="roundRect">
            <a:avLst>
              <a:gd name="adj" fmla="val 14730"/>
            </a:avLst>
          </a:prstGeom>
          <a:solidFill>
            <a:srgbClr val="75BAE6"/>
          </a:solidFill>
          <a:ln/>
        </p:spPr>
      </p:sp>
      <p:sp>
        <p:nvSpPr>
          <p:cNvPr id="10" name="Text 8"/>
          <p:cNvSpPr/>
          <p:nvPr/>
        </p:nvSpPr>
        <p:spPr>
          <a:xfrm>
            <a:off x="8283467" y="1640879"/>
            <a:ext cx="3225820" cy="41594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أهمية قوائم التدقيق</a:t>
            </a:r>
            <a:endParaRPr lang="ar-SA" sz="2400" dirty="0">
              <a:solidFill>
                <a:schemeClr val="bg1"/>
              </a:solidFill>
            </a:endParaRPr>
          </a:p>
        </p:txBody>
      </p:sp>
      <p:sp>
        <p:nvSpPr>
          <p:cNvPr id="11" name="Text 9"/>
          <p:cNvSpPr/>
          <p:nvPr/>
        </p:nvSpPr>
        <p:spPr>
          <a:xfrm>
            <a:off x="7673882" y="2123380"/>
            <a:ext cx="3835403" cy="404713"/>
          </a:xfrm>
          <a:prstGeom prst="rect">
            <a:avLst/>
          </a:prstGeom>
          <a:noFill/>
          <a:ln/>
        </p:spPr>
        <p:txBody>
          <a:bodyPr wrap="none" lIns="0" tIns="0" rIns="0" bIns="0" rtlCol="0" anchor="t"/>
          <a:lstStyle/>
          <a:p>
            <a:pPr marL="0" indent="0" algn="r" rtl="1">
              <a:lnSpc>
                <a:spcPct val="133000"/>
              </a:lnSpc>
              <a:buNone/>
            </a:pPr>
            <a:r>
              <a:rPr lang="ar-SA" altLang="en-US" sz="3200" dirty="0">
                <a:solidFill>
                  <a:schemeClr val="bg1"/>
                </a:solidFill>
                <a:latin typeface="WinSoft Pro Medium" pitchFamily="34" charset="0"/>
                <a:ea typeface="WinSoft Pro Medium" pitchFamily="34" charset="-122"/>
                <a:cs typeface="WinSoft Pro Medium" pitchFamily="34" charset="-120"/>
              </a:rPr>
              <a:t>تساعد على:</a:t>
            </a:r>
            <a:endParaRPr lang="ar-SA" sz="3200" dirty="0">
              <a:solidFill>
                <a:schemeClr val="bg1"/>
              </a:solidFill>
            </a:endParaRPr>
          </a:p>
        </p:txBody>
      </p:sp>
      <p:sp>
        <p:nvSpPr>
          <p:cNvPr id="12" name="Text 10"/>
          <p:cNvSpPr/>
          <p:nvPr/>
        </p:nvSpPr>
        <p:spPr>
          <a:xfrm>
            <a:off x="8283467" y="2687637"/>
            <a:ext cx="3225819" cy="2377579"/>
          </a:xfrm>
          <a:prstGeom prst="rect">
            <a:avLst/>
          </a:prstGeom>
          <a:noFill/>
          <a:ln/>
        </p:spPr>
        <p:txBody>
          <a:bodyPr wrap="square" lIns="0" tIns="0" rIns="90274" bIns="0" rtlCol="0" anchor="t">
            <a:noAutofit/>
          </a:bodyPr>
          <a:lstStyle/>
          <a:p>
            <a:pPr marL="355600" indent="-355600" algn="r" rtl="1">
              <a:lnSpc>
                <a:spcPct val="133000"/>
              </a:lnSpc>
              <a:buSzPct val="100000"/>
              <a:buChar char="•"/>
            </a:pPr>
            <a:r>
              <a:rPr lang="ar-SA" altLang="en-US" sz="3200" dirty="0">
                <a:solidFill>
                  <a:schemeClr val="bg1"/>
                </a:solidFill>
                <a:latin typeface="WinSoft Pro Medium" pitchFamily="34" charset="0"/>
                <a:ea typeface="WinSoft Pro Medium" pitchFamily="34" charset="-122"/>
                <a:cs typeface="WinSoft Pro Medium" pitchFamily="34" charset="-120"/>
              </a:rPr>
              <a:t>ضمان الجاهزية.</a:t>
            </a:r>
            <a:endParaRPr lang="ar-SA" sz="3200" dirty="0">
              <a:solidFill>
                <a:schemeClr val="bg1"/>
              </a:solidFill>
            </a:endParaRPr>
          </a:p>
          <a:p>
            <a:pPr marL="355600" indent="-355600" algn="r" rtl="1">
              <a:lnSpc>
                <a:spcPct val="133000"/>
              </a:lnSpc>
              <a:buSzPct val="100000"/>
              <a:buChar char="•"/>
            </a:pPr>
            <a:r>
              <a:rPr lang="ar-SA" altLang="en-US" sz="3200" dirty="0">
                <a:solidFill>
                  <a:schemeClr val="bg1"/>
                </a:solidFill>
                <a:latin typeface="WinSoft Pro Medium" pitchFamily="34" charset="0"/>
                <a:ea typeface="WinSoft Pro Medium" pitchFamily="34" charset="-122"/>
                <a:cs typeface="WinSoft Pro Medium" pitchFamily="34" charset="-120"/>
              </a:rPr>
              <a:t>منع توقف التدريب.</a:t>
            </a:r>
            <a:endParaRPr lang="ar-SA" sz="3200" dirty="0">
              <a:solidFill>
                <a:schemeClr val="bg1"/>
              </a:solidFill>
            </a:endParaRPr>
          </a:p>
          <a:p>
            <a:pPr marL="355600" indent="-355600" algn="r" rtl="1">
              <a:lnSpc>
                <a:spcPct val="133000"/>
              </a:lnSpc>
              <a:buSzPct val="100000"/>
              <a:buChar char="•"/>
            </a:pPr>
            <a:r>
              <a:rPr lang="ar-SA" altLang="en-US" sz="3200" dirty="0">
                <a:solidFill>
                  <a:schemeClr val="bg1"/>
                </a:solidFill>
                <a:latin typeface="WinSoft Pro Medium" pitchFamily="34" charset="0"/>
                <a:ea typeface="WinSoft Pro Medium" pitchFamily="34" charset="-122"/>
                <a:cs typeface="WinSoft Pro Medium" pitchFamily="34" charset="-120"/>
              </a:rPr>
              <a:t>ضبط المخزون.</a:t>
            </a:r>
            <a:endParaRPr lang="ar-SA" sz="3200" dirty="0">
              <a:solidFill>
                <a:schemeClr val="bg1"/>
              </a:solidFill>
            </a:endParaRPr>
          </a:p>
          <a:p>
            <a:pPr marL="355600" indent="-355600" algn="r" rtl="1">
              <a:lnSpc>
                <a:spcPct val="133000"/>
              </a:lnSpc>
              <a:buSzPct val="100000"/>
              <a:buChar char="•"/>
            </a:pPr>
            <a:r>
              <a:rPr lang="ar-SA" altLang="en-US" sz="3200" dirty="0">
                <a:solidFill>
                  <a:schemeClr val="bg1"/>
                </a:solidFill>
                <a:latin typeface="WinSoft Pro Medium" pitchFamily="34" charset="0"/>
                <a:ea typeface="WinSoft Pro Medium" pitchFamily="34" charset="-122"/>
                <a:cs typeface="WinSoft Pro Medium" pitchFamily="34" charset="-120"/>
              </a:rPr>
              <a:t>تحسين السلامة.</a:t>
            </a:r>
            <a:endParaRPr lang="ar-SA" sz="3200" dirty="0">
              <a:solidFill>
                <a:schemeClr val="bg1"/>
              </a:solidFill>
            </a:endParaRPr>
          </a:p>
          <a:p>
            <a:pPr marL="355600" indent="-355600" algn="r" rtl="1">
              <a:lnSpc>
                <a:spcPct val="133000"/>
              </a:lnSpc>
              <a:buSzPct val="100000"/>
              <a:buChar char="•"/>
            </a:pPr>
            <a:r>
              <a:rPr lang="ar-SA" altLang="en-US" sz="3200" dirty="0">
                <a:solidFill>
                  <a:schemeClr val="bg1"/>
                </a:solidFill>
                <a:latin typeface="WinSoft Pro Medium" pitchFamily="34" charset="0"/>
                <a:ea typeface="WinSoft Pro Medium" pitchFamily="34" charset="-122"/>
                <a:cs typeface="WinSoft Pro Medium" pitchFamily="34" charset="-120"/>
              </a:rPr>
              <a:t>ترشيد التكاليف.</a:t>
            </a:r>
            <a:endParaRPr lang="ar-SA" sz="3200" dirty="0">
              <a:solidFill>
                <a:schemeClr val="bg1"/>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Shape 0"/>
          <p:cNvSpPr/>
          <p:nvPr/>
        </p:nvSpPr>
        <p:spPr>
          <a:xfrm>
            <a:off x="11093867" y="940891"/>
            <a:ext cx="465920" cy="257076"/>
          </a:xfrm>
          <a:prstGeom prst="roundRect">
            <a:avLst>
              <a:gd name="adj" fmla="val 49999"/>
            </a:avLst>
          </a:prstGeom>
          <a:solidFill>
            <a:srgbClr val="D4E9F7"/>
          </a:solidFill>
          <a:ln/>
        </p:spPr>
      </p:sp>
      <p:sp>
        <p:nvSpPr>
          <p:cNvPr id="3" name="Text 1"/>
          <p:cNvSpPr/>
          <p:nvPr/>
        </p:nvSpPr>
        <p:spPr>
          <a:xfrm>
            <a:off x="10585780" y="991592"/>
            <a:ext cx="872508"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نشاط</a:t>
            </a:r>
            <a:endParaRPr lang="ar-SA" sz="1050" dirty="0"/>
          </a:p>
        </p:txBody>
      </p:sp>
      <p:sp>
        <p:nvSpPr>
          <p:cNvPr id="4" name="Text 2"/>
          <p:cNvSpPr/>
          <p:nvPr/>
        </p:nvSpPr>
        <p:spPr>
          <a:xfrm>
            <a:off x="631908" y="1248668"/>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النشاط العملي: إعداد قائمة بالمعدات والمواد الاستهلاكية</a:t>
            </a:r>
            <a:endParaRPr lang="ar-SA" sz="3500" dirty="0"/>
          </a:p>
        </p:txBody>
      </p:sp>
      <p:sp>
        <p:nvSpPr>
          <p:cNvPr id="5" name="Text 3"/>
          <p:cNvSpPr/>
          <p:nvPr/>
        </p:nvSpPr>
        <p:spPr>
          <a:xfrm>
            <a:off x="631908" y="1828803"/>
            <a:ext cx="10927878" cy="637856"/>
          </a:xfrm>
          <a:prstGeom prst="rect">
            <a:avLst/>
          </a:prstGeom>
          <a:noFill/>
          <a:ln/>
        </p:spPr>
        <p:txBody>
          <a:bodyPr wrap="square" lIns="0" tIns="0" rIns="0" bIns="0" rtlCol="0" anchor="t"/>
          <a:lstStyle/>
          <a:p>
            <a:pPr marL="0" indent="0" algn="r" rtl="1">
              <a:lnSpc>
                <a:spcPct val="117000"/>
              </a:lnSpc>
              <a:spcAft>
                <a:spcPts val="11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الزمن: 30 دقيقة</a:t>
            </a:r>
            <a:endParaRPr lang="ar-SA" sz="2000" dirty="0"/>
          </a:p>
          <a:p>
            <a:pPr marL="0" indent="0" algn="r"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طلب منك كمدرب تقدير المواد الاستهلاكية التي تحتاجها للسنة الدراسية، المطلوب:</a:t>
            </a:r>
            <a:endParaRPr lang="ar-SA" sz="2000" dirty="0"/>
          </a:p>
        </p:txBody>
      </p:sp>
      <p:sp>
        <p:nvSpPr>
          <p:cNvPr id="6" name="Shape 4"/>
          <p:cNvSpPr/>
          <p:nvPr/>
        </p:nvSpPr>
        <p:spPr>
          <a:xfrm>
            <a:off x="8001792" y="2755205"/>
            <a:ext cx="3557995" cy="1814314"/>
          </a:xfrm>
          <a:prstGeom prst="roundRect">
            <a:avLst>
              <a:gd name="adj" fmla="val 13994"/>
            </a:avLst>
          </a:prstGeom>
          <a:solidFill>
            <a:srgbClr val="00AEEF"/>
          </a:solidFill>
          <a:ln w="6350">
            <a:solidFill>
              <a:srgbClr val="00AEEF"/>
            </a:solidFill>
            <a:prstDash val="solid"/>
          </a:ln>
        </p:spPr>
      </p:sp>
      <p:sp>
        <p:nvSpPr>
          <p:cNvPr id="7" name="Shape 5"/>
          <p:cNvSpPr/>
          <p:nvPr/>
        </p:nvSpPr>
        <p:spPr>
          <a:xfrm>
            <a:off x="10876385" y="2930823"/>
            <a:ext cx="507789" cy="507802"/>
          </a:xfrm>
          <a:prstGeom prst="ellipse">
            <a:avLst/>
          </a:prstGeom>
          <a:solidFill>
            <a:srgbClr val="00AEEF"/>
          </a:solidFill>
          <a:ln/>
        </p:spPr>
        <p:txBody>
          <a:bodyPr/>
          <a:lstStyle/>
          <a:p>
            <a:endParaRPr lang="en-US" dirty="0"/>
          </a:p>
        </p:txBody>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16081" y="3070423"/>
            <a:ext cx="228495" cy="228501"/>
          </a:xfrm>
          <a:prstGeom prst="rect">
            <a:avLst/>
          </a:prstGeom>
        </p:spPr>
      </p:pic>
      <p:sp>
        <p:nvSpPr>
          <p:cNvPr id="9" name="Text 6"/>
          <p:cNvSpPr/>
          <p:nvPr/>
        </p:nvSpPr>
        <p:spPr>
          <a:xfrm>
            <a:off x="8177405" y="3379996"/>
            <a:ext cx="3206769" cy="768410"/>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الإجراءات</a:t>
            </a:r>
            <a:endParaRPr lang="ar-SA" sz="2000" dirty="0">
              <a:solidFill>
                <a:schemeClr val="bg1"/>
              </a:solidFill>
            </a:endParaRPr>
          </a:p>
        </p:txBody>
      </p:sp>
      <p:sp>
        <p:nvSpPr>
          <p:cNvPr id="10" name="Text 7"/>
          <p:cNvSpPr/>
          <p:nvPr/>
        </p:nvSpPr>
        <p:spPr>
          <a:xfrm>
            <a:off x="8177405" y="3734504"/>
            <a:ext cx="3206769" cy="653941"/>
          </a:xfrm>
          <a:prstGeom prst="rect">
            <a:avLst/>
          </a:prstGeom>
          <a:noFill/>
          <a:ln/>
        </p:spPr>
        <p:txBody>
          <a:bodyPr wrap="none" lIns="0" tIns="0" rIns="0" bIns="0" rtlCol="0" anchor="t"/>
          <a:lstStyle/>
          <a:p>
            <a:pPr marL="0" indent="0" algn="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ما الإجراءات التي تقوم بها لتنفيذ المطلوب؟</a:t>
            </a:r>
            <a:endParaRPr lang="ar-SA" sz="1600" dirty="0">
              <a:solidFill>
                <a:schemeClr val="bg1"/>
              </a:solidFill>
            </a:endParaRPr>
          </a:p>
        </p:txBody>
      </p:sp>
      <p:sp>
        <p:nvSpPr>
          <p:cNvPr id="11" name="Shape 8"/>
          <p:cNvSpPr/>
          <p:nvPr/>
        </p:nvSpPr>
        <p:spPr>
          <a:xfrm>
            <a:off x="4316900" y="2755205"/>
            <a:ext cx="3557995" cy="1814314"/>
          </a:xfrm>
          <a:prstGeom prst="roundRect">
            <a:avLst>
              <a:gd name="adj" fmla="val 13994"/>
            </a:avLst>
          </a:prstGeom>
          <a:solidFill>
            <a:srgbClr val="00AEEF"/>
          </a:solidFill>
          <a:ln w="6350">
            <a:solidFill>
              <a:srgbClr val="00AEEF"/>
            </a:solidFill>
            <a:prstDash val="solid"/>
          </a:ln>
        </p:spPr>
      </p:sp>
      <p:sp>
        <p:nvSpPr>
          <p:cNvPr id="12" name="Shape 9"/>
          <p:cNvSpPr/>
          <p:nvPr/>
        </p:nvSpPr>
        <p:spPr>
          <a:xfrm>
            <a:off x="7191493" y="2930823"/>
            <a:ext cx="507789" cy="507802"/>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31189" y="3070423"/>
            <a:ext cx="228495" cy="228501"/>
          </a:xfrm>
          <a:prstGeom prst="rect">
            <a:avLst/>
          </a:prstGeom>
        </p:spPr>
      </p:pic>
      <p:sp>
        <p:nvSpPr>
          <p:cNvPr id="14" name="Text 10"/>
          <p:cNvSpPr/>
          <p:nvPr/>
        </p:nvSpPr>
        <p:spPr>
          <a:xfrm>
            <a:off x="4492513" y="3379996"/>
            <a:ext cx="3206769" cy="768410"/>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اختيار الموضوع</a:t>
            </a:r>
            <a:endParaRPr lang="ar-SA" sz="2000" dirty="0">
              <a:solidFill>
                <a:schemeClr val="bg1"/>
              </a:solidFill>
            </a:endParaRPr>
          </a:p>
        </p:txBody>
      </p:sp>
      <p:sp>
        <p:nvSpPr>
          <p:cNvPr id="15" name="Text 11"/>
          <p:cNvSpPr/>
          <p:nvPr/>
        </p:nvSpPr>
        <p:spPr>
          <a:xfrm>
            <a:off x="4492513" y="3734505"/>
            <a:ext cx="3206769" cy="1307885"/>
          </a:xfrm>
          <a:prstGeom prst="rect">
            <a:avLst/>
          </a:prstGeom>
          <a:noFill/>
          <a:ln/>
        </p:spPr>
        <p:txBody>
          <a:bodyPr wrap="square" lIns="0" tIns="0" rIns="0" bIns="0" rtlCol="0" anchor="t">
            <a:normAutofit/>
          </a:bodyPr>
          <a:lstStyle/>
          <a:p>
            <a:pPr marL="0" indent="0" algn="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اختر موضوعاً واحداً من البرنامج التدريبي الذي تقوم بتدريسه وحدد المطلوب.</a:t>
            </a:r>
            <a:endParaRPr lang="ar-SA" sz="1600" dirty="0">
              <a:solidFill>
                <a:schemeClr val="bg1"/>
              </a:solidFill>
            </a:endParaRPr>
          </a:p>
        </p:txBody>
      </p:sp>
      <p:sp>
        <p:nvSpPr>
          <p:cNvPr id="16" name="Shape 12"/>
          <p:cNvSpPr/>
          <p:nvPr/>
        </p:nvSpPr>
        <p:spPr>
          <a:xfrm>
            <a:off x="631908" y="2755205"/>
            <a:ext cx="3558094" cy="1814314"/>
          </a:xfrm>
          <a:prstGeom prst="roundRect">
            <a:avLst>
              <a:gd name="adj" fmla="val 13994"/>
            </a:avLst>
          </a:prstGeom>
          <a:solidFill>
            <a:srgbClr val="00AEEF"/>
          </a:solidFill>
          <a:ln w="6350">
            <a:solidFill>
              <a:srgbClr val="00AEEF"/>
            </a:solidFill>
            <a:prstDash val="solid"/>
          </a:ln>
        </p:spPr>
      </p:sp>
      <p:sp>
        <p:nvSpPr>
          <p:cNvPr id="17" name="Shape 13"/>
          <p:cNvSpPr/>
          <p:nvPr/>
        </p:nvSpPr>
        <p:spPr>
          <a:xfrm>
            <a:off x="3506601" y="2930823"/>
            <a:ext cx="507789" cy="507802"/>
          </a:xfrm>
          <a:prstGeom prst="ellipse">
            <a:avLst/>
          </a:prstGeom>
          <a:solidFill>
            <a:srgbClr val="00AEEF"/>
          </a:solidFill>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46297" y="3070423"/>
            <a:ext cx="228495" cy="228501"/>
          </a:xfrm>
          <a:prstGeom prst="rect">
            <a:avLst/>
          </a:prstGeom>
        </p:spPr>
      </p:pic>
      <p:sp>
        <p:nvSpPr>
          <p:cNvPr id="19" name="Text 14"/>
          <p:cNvSpPr/>
          <p:nvPr/>
        </p:nvSpPr>
        <p:spPr>
          <a:xfrm>
            <a:off x="807521" y="3379996"/>
            <a:ext cx="3206868" cy="768410"/>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العرض</a:t>
            </a:r>
            <a:endParaRPr lang="ar-SA" sz="2000" dirty="0">
              <a:solidFill>
                <a:schemeClr val="bg1"/>
              </a:solidFill>
            </a:endParaRPr>
          </a:p>
        </p:txBody>
      </p:sp>
      <p:sp>
        <p:nvSpPr>
          <p:cNvPr id="20" name="Text 15"/>
          <p:cNvSpPr/>
          <p:nvPr/>
        </p:nvSpPr>
        <p:spPr>
          <a:xfrm>
            <a:off x="807521" y="3734504"/>
            <a:ext cx="3206868" cy="653941"/>
          </a:xfrm>
          <a:prstGeom prst="rect">
            <a:avLst/>
          </a:prstGeom>
          <a:noFill/>
          <a:ln/>
        </p:spPr>
        <p:txBody>
          <a:bodyPr wrap="none" lIns="0" tIns="0" rIns="0" bIns="0" rtlCol="0" anchor="t"/>
          <a:lstStyle/>
          <a:p>
            <a:pPr marL="0" indent="0" algn="r" rtl="1">
              <a:lnSpc>
                <a:spcPct val="11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اعرض ما توصلت إليه أمام زملائك.</a:t>
            </a:r>
            <a:endParaRPr lang="ar-SA" sz="1600" dirty="0">
              <a:solidFill>
                <a:schemeClr val="bg1"/>
              </a:solidFill>
            </a:endParaRPr>
          </a:p>
        </p:txBody>
      </p:sp>
      <p:sp>
        <p:nvSpPr>
          <p:cNvPr id="21" name="Shape 16"/>
          <p:cNvSpPr/>
          <p:nvPr/>
        </p:nvSpPr>
        <p:spPr>
          <a:xfrm>
            <a:off x="631908" y="4990203"/>
            <a:ext cx="10927878" cy="1204813"/>
          </a:xfrm>
          <a:prstGeom prst="roundRect">
            <a:avLst>
              <a:gd name="adj" fmla="val 21073"/>
            </a:avLst>
          </a:prstGeom>
          <a:solidFill>
            <a:srgbClr val="D4E9F7"/>
          </a:solidFill>
          <a:ln/>
        </p:spPr>
      </p:sp>
      <p:pic>
        <p:nvPicPr>
          <p:cNvPr id="22" name="Image 3" descr="preencoded.png"/>
          <p:cNvPicPr>
            <a:picLocks noChangeAspect="1"/>
          </p:cNvPicPr>
          <p:nvPr/>
        </p:nvPicPr>
        <p:blipFill>
          <a:blip r:embed="rId6"/>
          <a:stretch>
            <a:fillRect/>
          </a:stretch>
        </p:blipFill>
        <p:spPr>
          <a:xfrm>
            <a:off x="801171" y="5177429"/>
            <a:ext cx="264411" cy="211534"/>
          </a:xfrm>
          <a:prstGeom prst="rect">
            <a:avLst/>
          </a:prstGeom>
        </p:spPr>
      </p:pic>
      <p:sp>
        <p:nvSpPr>
          <p:cNvPr id="23" name="Text 17"/>
          <p:cNvSpPr/>
          <p:nvPr/>
        </p:nvSpPr>
        <p:spPr>
          <a:xfrm>
            <a:off x="1234846" y="5159371"/>
            <a:ext cx="10155678" cy="278408"/>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000000"/>
                </a:solidFill>
                <a:latin typeface="GE SS Two Light" pitchFamily="34" charset="0"/>
                <a:ea typeface="GE SS Two Light" pitchFamily="34" charset="-122"/>
                <a:cs typeface="GE SS Two Light" pitchFamily="34" charset="-120"/>
              </a:rPr>
              <a:t>ملخص النشاط</a:t>
            </a:r>
            <a:endParaRPr lang="ar-SA" sz="2000" dirty="0"/>
          </a:p>
        </p:txBody>
      </p:sp>
      <p:sp>
        <p:nvSpPr>
          <p:cNvPr id="24" name="Text 18"/>
          <p:cNvSpPr/>
          <p:nvPr/>
        </p:nvSpPr>
        <p:spPr>
          <a:xfrm>
            <a:off x="1234846" y="5564680"/>
            <a:ext cx="10155678" cy="473869"/>
          </a:xfrm>
          <a:prstGeom prst="rect">
            <a:avLst/>
          </a:prstGeom>
          <a:noFill/>
          <a:ln/>
        </p:spPr>
        <p:txBody>
          <a:bodyPr wrap="square" lIns="0" tIns="0" rIns="0" bIns="0" rtlCol="0" anchor="t">
            <a:noAutofit/>
          </a:bodyPr>
          <a:lstStyle/>
          <a:p>
            <a:pPr marL="0" indent="0" algn="r" rtl="1">
              <a:lnSpc>
                <a:spcPct val="117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تعد قوائم اللوازم أداة رئيسية لضمان جاهزية الورش والمختبرات التدريبية، حيث تساعد على تحديد المعدات والأدوات والمواد الاستهلاكية المطلوبة والتحقق من توفرها وصلاحيتها قبل بدء التدريب.</a:t>
            </a:r>
            <a:endParaRPr lang="ar-SA" sz="16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p:nvPr/>
        </p:nvSpPr>
        <p:spPr>
          <a:xfrm>
            <a:off x="631908" y="1063228"/>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650" dirty="0">
                <a:solidFill>
                  <a:srgbClr val="2E3C4E"/>
                </a:solidFill>
                <a:latin typeface="Myriad Headline" panose="020B0500000000000000" pitchFamily="34" charset="0"/>
                <a:ea typeface="GE SS Two Light" pitchFamily="34" charset="-122"/>
                <a:cs typeface="GE SS Two Light" pitchFamily="34" charset="-120"/>
              </a:rPr>
              <a:t>2.2</a:t>
            </a:r>
            <a:endParaRPr lang="ar-SA" sz="4650" dirty="0"/>
          </a:p>
        </p:txBody>
      </p:sp>
      <p:sp>
        <p:nvSpPr>
          <p:cNvPr id="3" name="Text 1"/>
          <p:cNvSpPr/>
          <p:nvPr/>
        </p:nvSpPr>
        <p:spPr>
          <a:xfrm>
            <a:off x="8105275" y="2533352"/>
            <a:ext cx="3454512" cy="10788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تصنيف الموارد التدريبية إلى معدات وأدوات ومواد استهلاكية.</a:t>
            </a:r>
            <a:endParaRPr lang="ar-SA" sz="2000" dirty="0"/>
          </a:p>
        </p:txBody>
      </p:sp>
      <p:sp>
        <p:nvSpPr>
          <p:cNvPr id="4" name="Text 2"/>
          <p:cNvSpPr/>
          <p:nvPr/>
        </p:nvSpPr>
        <p:spPr>
          <a:xfrm>
            <a:off x="4368591" y="2533352"/>
            <a:ext cx="3454611" cy="10788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المعدات والأدوات والمواد اللازمة لتنفيذ التدريب.</a:t>
            </a:r>
            <a:endParaRPr lang="ar-SA" sz="2000" dirty="0"/>
          </a:p>
        </p:txBody>
      </p:sp>
      <p:sp>
        <p:nvSpPr>
          <p:cNvPr id="5" name="Text 3"/>
          <p:cNvSpPr/>
          <p:nvPr/>
        </p:nvSpPr>
        <p:spPr>
          <a:xfrm>
            <a:off x="632008" y="2533352"/>
            <a:ext cx="3454512" cy="10788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تقدير الكميات المطلوبة وفق عدد المتدربين ومدة التدريب ومعدل الاستهلاك.</a:t>
            </a:r>
            <a:endParaRPr lang="ar-SA" sz="2000" dirty="0"/>
          </a:p>
        </p:txBody>
      </p:sp>
      <p:sp>
        <p:nvSpPr>
          <p:cNvPr id="6" name="Text 4"/>
          <p:cNvSpPr/>
          <p:nvPr/>
        </p:nvSpPr>
        <p:spPr>
          <a:xfrm>
            <a:off x="8105275" y="3983434"/>
            <a:ext cx="3454512" cy="10788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قائمة تدقيق لوازم شاملة ومنظمة للموارد التدريبية.</a:t>
            </a:r>
            <a:endParaRPr lang="ar-SA" sz="2000" dirty="0"/>
          </a:p>
        </p:txBody>
      </p:sp>
      <p:sp>
        <p:nvSpPr>
          <p:cNvPr id="7" name="Text 5"/>
          <p:cNvSpPr/>
          <p:nvPr/>
        </p:nvSpPr>
        <p:spPr>
          <a:xfrm>
            <a:off x="4368591" y="3983434"/>
            <a:ext cx="3454611" cy="1078896"/>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التحقق من جاهزية المعدات وحالتها قبل بدء التدريب.</a:t>
            </a:r>
            <a:endParaRPr lang="ar-SA" sz="2000" dirty="0"/>
          </a:p>
        </p:txBody>
      </p:sp>
      <p:sp>
        <p:nvSpPr>
          <p:cNvPr id="8" name="Text 6"/>
          <p:cNvSpPr/>
          <p:nvPr/>
        </p:nvSpPr>
        <p:spPr>
          <a:xfrm>
            <a:off x="632008" y="3983433"/>
            <a:ext cx="3454512" cy="539447"/>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احتياجات الصيانة والمتابعة للمعدات.</a:t>
            </a:r>
            <a:endParaRPr lang="ar-SA" sz="2000" dirty="0"/>
          </a:p>
        </p:txBody>
      </p:sp>
      <p:sp>
        <p:nvSpPr>
          <p:cNvPr id="9" name="Text 7"/>
          <p:cNvSpPr/>
          <p:nvPr/>
        </p:nvSpPr>
        <p:spPr>
          <a:xfrm>
            <a:off x="632008" y="5433515"/>
            <a:ext cx="10927779" cy="539447"/>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تعبئة نموذج قائمة التدقيق بصورة صحيحة.</a:t>
            </a:r>
            <a:endParaRPr lang="ar-SA" sz="2000" dirty="0"/>
          </a:p>
        </p:txBody>
      </p:sp>
      <p:sp>
        <p:nvSpPr>
          <p:cNvPr id="10" name="Shape 8"/>
          <p:cNvSpPr/>
          <p:nvPr/>
        </p:nvSpPr>
        <p:spPr>
          <a:xfrm>
            <a:off x="8079875" y="2463119"/>
            <a:ext cx="3505311" cy="50800"/>
          </a:xfrm>
          <a:prstGeom prst="rect">
            <a:avLst/>
          </a:prstGeom>
          <a:solidFill>
            <a:srgbClr val="00AEEF"/>
          </a:solidFill>
          <a:ln/>
        </p:spPr>
      </p:sp>
      <p:sp>
        <p:nvSpPr>
          <p:cNvPr id="11" name="Shape 9"/>
          <p:cNvSpPr/>
          <p:nvPr/>
        </p:nvSpPr>
        <p:spPr>
          <a:xfrm>
            <a:off x="4343192" y="2463119"/>
            <a:ext cx="3505410" cy="50800"/>
          </a:xfrm>
          <a:prstGeom prst="rect">
            <a:avLst/>
          </a:prstGeom>
          <a:solidFill>
            <a:srgbClr val="00AEEF"/>
          </a:solidFill>
          <a:ln/>
        </p:spPr>
      </p:sp>
      <p:sp>
        <p:nvSpPr>
          <p:cNvPr id="12" name="Shape 10"/>
          <p:cNvSpPr/>
          <p:nvPr/>
        </p:nvSpPr>
        <p:spPr>
          <a:xfrm>
            <a:off x="606608" y="2463119"/>
            <a:ext cx="3505311" cy="50800"/>
          </a:xfrm>
          <a:prstGeom prst="rect">
            <a:avLst/>
          </a:prstGeom>
          <a:solidFill>
            <a:srgbClr val="00AEEF"/>
          </a:solidFill>
          <a:ln/>
        </p:spPr>
      </p:sp>
      <p:sp>
        <p:nvSpPr>
          <p:cNvPr id="13" name="Shape 11"/>
          <p:cNvSpPr/>
          <p:nvPr/>
        </p:nvSpPr>
        <p:spPr>
          <a:xfrm>
            <a:off x="8079875" y="3904235"/>
            <a:ext cx="3505311" cy="50800"/>
          </a:xfrm>
          <a:prstGeom prst="rect">
            <a:avLst/>
          </a:prstGeom>
          <a:solidFill>
            <a:srgbClr val="00AEEF"/>
          </a:solidFill>
          <a:ln/>
        </p:spPr>
      </p:sp>
      <p:sp>
        <p:nvSpPr>
          <p:cNvPr id="14" name="Shape 12"/>
          <p:cNvSpPr/>
          <p:nvPr/>
        </p:nvSpPr>
        <p:spPr>
          <a:xfrm>
            <a:off x="4343192" y="3904235"/>
            <a:ext cx="3505410" cy="50800"/>
          </a:xfrm>
          <a:prstGeom prst="rect">
            <a:avLst/>
          </a:prstGeom>
          <a:solidFill>
            <a:srgbClr val="00AEEF"/>
          </a:solidFill>
          <a:ln/>
        </p:spPr>
      </p:sp>
      <p:sp>
        <p:nvSpPr>
          <p:cNvPr id="15" name="Shape 13"/>
          <p:cNvSpPr/>
          <p:nvPr/>
        </p:nvSpPr>
        <p:spPr>
          <a:xfrm>
            <a:off x="606608" y="3904235"/>
            <a:ext cx="3505311" cy="50800"/>
          </a:xfrm>
          <a:prstGeom prst="rect">
            <a:avLst/>
          </a:prstGeom>
          <a:solidFill>
            <a:srgbClr val="00AEEF"/>
          </a:solidFill>
          <a:ln/>
        </p:spPr>
      </p:sp>
      <p:sp>
        <p:nvSpPr>
          <p:cNvPr id="16" name="Shape 14"/>
          <p:cNvSpPr/>
          <p:nvPr/>
        </p:nvSpPr>
        <p:spPr>
          <a:xfrm>
            <a:off x="606608" y="5372247"/>
            <a:ext cx="10978578" cy="50800"/>
          </a:xfrm>
          <a:prstGeom prst="rect">
            <a:avLst/>
          </a:prstGeom>
          <a:solidFill>
            <a:srgbClr val="00AEEF"/>
          </a:solidFill>
          <a:ln/>
        </p:spPr>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712813"/>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النتاج التمكيني الثالث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EPO</a:t>
            </a:r>
            <a:r>
              <a:rPr lang="en-US" altLang="en-US" sz="2300" dirty="0">
                <a:solidFill>
                  <a:srgbClr val="2E3C4E"/>
                </a:solidFill>
                <a:latin typeface="Myriad Headline" panose="020B0500000000000000" pitchFamily="34" charset="0"/>
                <a:ea typeface="GE SS Two Light" pitchFamily="34" charset="-122"/>
                <a:cs typeface="GE SS Two Light" pitchFamily="34" charset="-120"/>
              </a:rPr>
              <a:t>3 </a:t>
            </a:r>
            <a:r>
              <a:rPr lang="ar-SA" altLang="en-US" sz="2300" dirty="0">
                <a:solidFill>
                  <a:srgbClr val="2E3C4E"/>
                </a:solidFill>
                <a:latin typeface="GE SS Two Light" pitchFamily="34" charset="0"/>
                <a:ea typeface="GE SS Two Light" pitchFamily="34" charset="-122"/>
                <a:cs typeface="GE SS Two Light" pitchFamily="34" charset="-120"/>
              </a:rPr>
              <a:t>)</a:t>
            </a:r>
            <a:endParaRPr lang="ar-SA" sz="2300" dirty="0"/>
          </a:p>
        </p:txBody>
      </p:sp>
      <p:sp>
        <p:nvSpPr>
          <p:cNvPr id="5" name="Text 1"/>
          <p:cNvSpPr/>
          <p:nvPr/>
        </p:nvSpPr>
        <p:spPr>
          <a:xfrm>
            <a:off x="5203794" y="2174180"/>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حفظ سجلات التسجيل والدوام والقضايا الإدارية</a:t>
            </a:r>
            <a:endParaRPr lang="ar-SA" sz="3700" dirty="0"/>
          </a:p>
        </p:txBody>
      </p:sp>
      <p:sp>
        <p:nvSpPr>
          <p:cNvPr id="6" name="Text 2"/>
          <p:cNvSpPr/>
          <p:nvPr/>
        </p:nvSpPr>
        <p:spPr>
          <a:xfrm>
            <a:off x="5203794" y="3700562"/>
            <a:ext cx="6355993" cy="1444625"/>
          </a:xfrm>
          <a:prstGeom prst="rect">
            <a:avLst/>
          </a:prstGeom>
          <a:noFill/>
          <a:ln/>
        </p:spPr>
        <p:txBody>
          <a:bodyPr wrap="square" lIns="0" tIns="0" rIns="0" bIns="0" rtlCol="0" anchor="t">
            <a:noAutofit/>
          </a:bodyPr>
          <a:lstStyle/>
          <a:p>
            <a:pPr marL="0" indent="0" algn="justLow"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تشكل السجلات الإدارية والتدريبية أحد المكونات الأساسية لضمان جودة وفعالية عمليات TVET. فإدارة التدريب تشمل إدارة البيانات والمعلومات المتعلقة بالمتدربين ومتابعة حضورهم ونتائجهم وتوثيق استخدام الموارد التدريبية وفق الإجراءات المؤسسية المعتمدة.</a:t>
            </a:r>
            <a:endParaRPr lang="ar-SA" sz="2400" dirty="0"/>
          </a:p>
        </p:txBody>
      </p:sp>
    </p:spTree>
    <p:extLst>
      <p:ext uri="{BB962C8B-B14F-4D97-AF65-F5344CB8AC3E}">
        <p14:creationId xmlns:p14="http://schemas.microsoft.com/office/powerpoint/2010/main" val="39651533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85152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أهمية السجلات الدقيقة والمنظمة</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95643" y="3045222"/>
            <a:ext cx="564144" cy="564158"/>
          </a:xfrm>
          <a:prstGeom prst="rect">
            <a:avLst/>
          </a:prstGeom>
        </p:spPr>
      </p:pic>
      <p:sp>
        <p:nvSpPr>
          <p:cNvPr id="4" name="Text 1"/>
          <p:cNvSpPr/>
          <p:nvPr/>
        </p:nvSpPr>
        <p:spPr>
          <a:xfrm>
            <a:off x="8105275" y="3045222"/>
            <a:ext cx="2608296" cy="132185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متابعة تقدم المتدربين</a:t>
            </a:r>
            <a:endParaRPr lang="ar-SA" sz="2800" dirty="0"/>
          </a:p>
        </p:txBody>
      </p:sp>
      <p:sp>
        <p:nvSpPr>
          <p:cNvPr id="5" name="Text 2"/>
          <p:cNvSpPr/>
          <p:nvPr/>
        </p:nvSpPr>
        <p:spPr>
          <a:xfrm>
            <a:off x="8105275" y="3922911"/>
            <a:ext cx="2608296" cy="1929249"/>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رصد حالات الغياب والتسرب واتخاذ القرارات المناسبة في الوقت المناسب.</a:t>
            </a:r>
            <a:endParaRPr lang="ar-SA" sz="24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59059" y="3045222"/>
            <a:ext cx="564144" cy="564158"/>
          </a:xfrm>
          <a:prstGeom prst="rect">
            <a:avLst/>
          </a:prstGeom>
        </p:spPr>
      </p:pic>
      <p:sp>
        <p:nvSpPr>
          <p:cNvPr id="7" name="Text 3"/>
          <p:cNvSpPr/>
          <p:nvPr/>
        </p:nvSpPr>
        <p:spPr>
          <a:xfrm>
            <a:off x="4368591" y="3045222"/>
            <a:ext cx="2608396" cy="132185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توفير معلومات موثوقة</a:t>
            </a:r>
            <a:endParaRPr lang="ar-SA" sz="2800" dirty="0"/>
          </a:p>
        </p:txBody>
      </p:sp>
      <p:sp>
        <p:nvSpPr>
          <p:cNvPr id="8" name="Text 4"/>
          <p:cNvSpPr/>
          <p:nvPr/>
        </p:nvSpPr>
        <p:spPr>
          <a:xfrm>
            <a:off x="4368591" y="3922911"/>
            <a:ext cx="2608396" cy="1286167"/>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توفير بيانات للإدارة والجهات الرقابية وأصحاب العلاقة.</a:t>
            </a:r>
            <a:endParaRPr lang="ar-SA" sz="24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22376" y="3045222"/>
            <a:ext cx="564144" cy="564158"/>
          </a:xfrm>
          <a:prstGeom prst="rect">
            <a:avLst/>
          </a:prstGeom>
        </p:spPr>
      </p:pic>
      <p:sp>
        <p:nvSpPr>
          <p:cNvPr id="10" name="Text 5"/>
          <p:cNvSpPr/>
          <p:nvPr/>
        </p:nvSpPr>
        <p:spPr>
          <a:xfrm>
            <a:off x="632008" y="3045222"/>
            <a:ext cx="2608296" cy="660926"/>
          </a:xfrm>
          <a:prstGeom prst="rect">
            <a:avLst/>
          </a:prstGeom>
          <a:noFill/>
          <a:ln/>
        </p:spPr>
        <p:txBody>
          <a:bodyPr wrap="none" lIns="0" tIns="0" rIns="0" bIns="0" rtlCol="0" anchor="t"/>
          <a:lstStyle/>
          <a:p>
            <a:pPr marL="0" indent="0" algn="r" rtl="1">
              <a:lnSpc>
                <a:spcPct val="104000"/>
              </a:lnSpc>
              <a:buNone/>
            </a:pPr>
            <a:r>
              <a:rPr lang="ar-SA" altLang="en-US" sz="3200" dirty="0">
                <a:solidFill>
                  <a:srgbClr val="384653"/>
                </a:solidFill>
                <a:latin typeface="GE SS Two Light" pitchFamily="34" charset="0"/>
                <a:ea typeface="GE SS Two Light" pitchFamily="34" charset="-122"/>
                <a:cs typeface="GE SS Two Light" pitchFamily="34" charset="-120"/>
              </a:rPr>
              <a:t>نظام </a:t>
            </a:r>
            <a:r>
              <a:rPr lang="ar-SA" altLang="en-US" sz="3200" dirty="0">
                <a:solidFill>
                  <a:srgbClr val="384653"/>
                </a:solidFill>
                <a:latin typeface="Myriad Headline" panose="020B0500000000000000" pitchFamily="34" charset="0"/>
                <a:ea typeface="GE SS Two Light" pitchFamily="34" charset="-122"/>
                <a:cs typeface="GE SS Two Light" pitchFamily="34" charset="-120"/>
              </a:rPr>
              <a:t>SRS</a:t>
            </a:r>
            <a:endParaRPr lang="ar-SA" sz="3200" dirty="0">
              <a:latin typeface="Myriad Headline" panose="020B0500000000000000" pitchFamily="34" charset="0"/>
            </a:endParaRPr>
          </a:p>
        </p:txBody>
      </p:sp>
      <p:sp>
        <p:nvSpPr>
          <p:cNvPr id="11" name="Text 6"/>
          <p:cNvSpPr/>
          <p:nvPr/>
        </p:nvSpPr>
        <p:spPr>
          <a:xfrm>
            <a:off x="632008" y="3551734"/>
            <a:ext cx="2608296" cy="1286167"/>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تسهيل عمليات التسجيل والتوثيق والمتابعة وإعداد التقارير الدورية.</a:t>
            </a:r>
            <a:endParaRPr lang="ar-SA" sz="2000" dirty="0"/>
          </a:p>
        </p:txBody>
      </p:sp>
    </p:spTree>
    <p:extLst>
      <p:ext uri="{BB962C8B-B14F-4D97-AF65-F5344CB8AC3E}">
        <p14:creationId xmlns:p14="http://schemas.microsoft.com/office/powerpoint/2010/main" val="29344775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332528"/>
            <a:ext cx="5188614" cy="3399492"/>
          </a:xfrm>
          <a:prstGeom prst="rect">
            <a:avLst/>
          </a:prstGeom>
          <a:noFill/>
          <a:ln/>
        </p:spPr>
        <p:txBody>
          <a:bodyPr wrap="square" lIns="0" tIns="0" rIns="0" bIns="0" rtlCol="0" anchor="t">
            <a:noAutofit/>
          </a:bodyPr>
          <a:lstStyle/>
          <a:p>
            <a:pPr marL="0" indent="0" algn="justLow" rtl="1">
              <a:lnSpc>
                <a:spcPct val="133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ويركز هذا النتاج التمكيني على تنمية قدرات المدربين والمشرفين على إدارة السجلات الإدارية الأساسية المتعلقة بالحضور والغياب والتقييمات ونتائج الاختبارات، بالإضافة إلى إدارة طلبات المواد والأدوات والمعدات التدريبية ومتابعة استخدامها وصيانتها، بما يضمن حسن سير العملية التدريبية وتحقيق أعلى مستويات الكفاءة والجودة.</a:t>
            </a:r>
            <a:endParaRPr lang="ar-SA" sz="2800" dirty="0"/>
          </a:p>
        </p:txBody>
      </p:sp>
      <p:sp>
        <p:nvSpPr>
          <p:cNvPr id="3" name="Shape 1"/>
          <p:cNvSpPr/>
          <p:nvPr/>
        </p:nvSpPr>
        <p:spPr>
          <a:xfrm>
            <a:off x="6215006" y="1129427"/>
            <a:ext cx="5513646" cy="4926275"/>
          </a:xfrm>
          <a:prstGeom prst="roundRect">
            <a:avLst>
              <a:gd name="adj" fmla="val 20699"/>
            </a:avLst>
          </a:prstGeom>
          <a:solidFill>
            <a:srgbClr val="75BAE6"/>
          </a:solidFill>
          <a:ln/>
        </p:spPr>
      </p:sp>
      <p:sp>
        <p:nvSpPr>
          <p:cNvPr id="4" name="Text 2"/>
          <p:cNvSpPr/>
          <p:nvPr/>
        </p:nvSpPr>
        <p:spPr>
          <a:xfrm>
            <a:off x="6639404" y="1608950"/>
            <a:ext cx="4723885" cy="6987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الهدف من هذا النتاج التمكيني</a:t>
            </a:r>
            <a:endParaRPr lang="ar-SA" sz="3200" dirty="0">
              <a:solidFill>
                <a:schemeClr val="bg1"/>
              </a:solidFill>
            </a:endParaRPr>
          </a:p>
        </p:txBody>
      </p:sp>
      <p:sp>
        <p:nvSpPr>
          <p:cNvPr id="5" name="Text 3"/>
          <p:cNvSpPr/>
          <p:nvPr/>
        </p:nvSpPr>
        <p:spPr>
          <a:xfrm>
            <a:off x="6639404" y="2205752"/>
            <a:ext cx="4723885" cy="2039696"/>
          </a:xfrm>
          <a:prstGeom prst="rect">
            <a:avLst/>
          </a:prstGeom>
          <a:noFill/>
          <a:ln/>
        </p:spPr>
        <p:txBody>
          <a:bodyPr wrap="square" lIns="0" tIns="0" rIns="0" bIns="0" rtlCol="0" anchor="t">
            <a:noAutofit/>
          </a:bodyPr>
          <a:lstStyle/>
          <a:p>
            <a:pPr marL="0" indent="0" algn="justLow" rtl="1">
              <a:lnSpc>
                <a:spcPct val="133000"/>
              </a:lnSpc>
              <a:buNone/>
            </a:pPr>
            <a:r>
              <a:rPr lang="ar-SA" altLang="en-US" sz="2800" dirty="0">
                <a:solidFill>
                  <a:schemeClr val="bg1"/>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 حفظ سجلات التسجيل والدوام والقضايا الإدارية ذات العلاقة.</a:t>
            </a:r>
            <a:endParaRPr lang="ar-SA" sz="2800" dirty="0">
              <a:solidFill>
                <a:schemeClr val="bg1"/>
              </a:solidFill>
            </a:endParaRPr>
          </a:p>
        </p:txBody>
      </p:sp>
      <p:sp>
        <p:nvSpPr>
          <p:cNvPr id="6" name="Shape 4"/>
          <p:cNvSpPr/>
          <p:nvPr/>
        </p:nvSpPr>
        <p:spPr>
          <a:xfrm>
            <a:off x="11477636" y="1383327"/>
            <a:ext cx="25399" cy="3970309"/>
          </a:xfrm>
          <a:prstGeom prst="roundRect">
            <a:avLst>
              <a:gd name="adj" fmla="val 50001"/>
            </a:avLst>
          </a:prstGeom>
          <a:solidFill>
            <a:srgbClr val="75BAE6"/>
          </a:solidFill>
          <a:ln/>
        </p:spPr>
      </p:sp>
    </p:spTree>
    <p:extLst>
      <p:ext uri="{BB962C8B-B14F-4D97-AF65-F5344CB8AC3E}">
        <p14:creationId xmlns:p14="http://schemas.microsoft.com/office/powerpoint/2010/main" val="31619251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Text 0"/>
          <p:cNvSpPr/>
          <p:nvPr/>
        </p:nvSpPr>
        <p:spPr>
          <a:xfrm>
            <a:off x="631908" y="1032570"/>
            <a:ext cx="6355993"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النشاط</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3.1 </a:t>
            </a:r>
            <a:endParaRPr lang="ar-SA" sz="4400" dirty="0"/>
          </a:p>
        </p:txBody>
      </p:sp>
      <p:sp>
        <p:nvSpPr>
          <p:cNvPr id="5" name="Text 1"/>
          <p:cNvSpPr/>
          <p:nvPr/>
        </p:nvSpPr>
        <p:spPr>
          <a:xfrm>
            <a:off x="631908" y="1819275"/>
            <a:ext cx="6355993" cy="846336"/>
          </a:xfrm>
          <a:prstGeom prst="rect">
            <a:avLst/>
          </a:prstGeom>
          <a:noFill/>
          <a:ln/>
        </p:spPr>
        <p:txBody>
          <a:bodyPr wrap="square" lIns="0" tIns="0" rIns="0" bIns="0" rtlCol="0" anchor="t">
            <a:normAutofit/>
          </a:bodyPr>
          <a:lstStyle/>
          <a:p>
            <a:pPr marL="0" indent="0" algn="r" rtl="1">
              <a:lnSpc>
                <a:spcPct val="104000"/>
              </a:lnSpc>
              <a:buNone/>
            </a:pPr>
            <a:r>
              <a:rPr lang="ar-SA" altLang="en-US" sz="2650" dirty="0">
                <a:solidFill>
                  <a:srgbClr val="2E3C4E"/>
                </a:solidFill>
                <a:latin typeface="GE SS Two Light" pitchFamily="34" charset="0"/>
                <a:ea typeface="GE SS Two Light" pitchFamily="34" charset="-122"/>
                <a:cs typeface="GE SS Two Light" pitchFamily="34" charset="-120"/>
              </a:rPr>
              <a:t>تسجيل ومتابعة حضور المتدربين وإدارة حالات الغياب</a:t>
            </a:r>
            <a:endParaRPr lang="ar-SA" sz="2650" dirty="0"/>
          </a:p>
        </p:txBody>
      </p:sp>
      <p:sp>
        <p:nvSpPr>
          <p:cNvPr id="6" name="Shape 2"/>
          <p:cNvSpPr/>
          <p:nvPr/>
        </p:nvSpPr>
        <p:spPr>
          <a:xfrm>
            <a:off x="6505511" y="2971105"/>
            <a:ext cx="482389" cy="4824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77443" y="3042989"/>
            <a:ext cx="338526" cy="338534"/>
          </a:xfrm>
          <a:prstGeom prst="rect">
            <a:avLst/>
          </a:prstGeom>
        </p:spPr>
      </p:pic>
      <p:sp>
        <p:nvSpPr>
          <p:cNvPr id="8" name="Text 3"/>
          <p:cNvSpPr/>
          <p:nvPr/>
        </p:nvSpPr>
        <p:spPr>
          <a:xfrm>
            <a:off x="3937199" y="3044726"/>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المدة: ساعتان</a:t>
            </a:r>
            <a:endParaRPr lang="ar-SA" sz="2200" dirty="0"/>
          </a:p>
        </p:txBody>
      </p:sp>
      <p:sp>
        <p:nvSpPr>
          <p:cNvPr id="9" name="Shape 4"/>
          <p:cNvSpPr/>
          <p:nvPr/>
        </p:nvSpPr>
        <p:spPr>
          <a:xfrm>
            <a:off x="3200221" y="2971105"/>
            <a:ext cx="482389" cy="4824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72153" y="3042989"/>
            <a:ext cx="338526" cy="338534"/>
          </a:xfrm>
          <a:prstGeom prst="rect">
            <a:avLst/>
          </a:prstGeom>
        </p:spPr>
      </p:pic>
      <p:sp>
        <p:nvSpPr>
          <p:cNvPr id="11" name="Text 5"/>
          <p:cNvSpPr/>
          <p:nvPr/>
        </p:nvSpPr>
        <p:spPr>
          <a:xfrm>
            <a:off x="631908" y="3044726"/>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تسجيل يومي دقيق</a:t>
            </a:r>
            <a:endParaRPr lang="ar-SA" sz="2200" dirty="0"/>
          </a:p>
        </p:txBody>
      </p:sp>
      <p:sp>
        <p:nvSpPr>
          <p:cNvPr id="12" name="Shape 6"/>
          <p:cNvSpPr/>
          <p:nvPr/>
        </p:nvSpPr>
        <p:spPr>
          <a:xfrm>
            <a:off x="6505511" y="3860800"/>
            <a:ext cx="482389" cy="4824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77443" y="3932684"/>
            <a:ext cx="338526" cy="338534"/>
          </a:xfrm>
          <a:prstGeom prst="rect">
            <a:avLst/>
          </a:prstGeom>
        </p:spPr>
      </p:pic>
      <p:sp>
        <p:nvSpPr>
          <p:cNvPr id="14" name="Text 7"/>
          <p:cNvSpPr/>
          <p:nvPr/>
        </p:nvSpPr>
        <p:spPr>
          <a:xfrm>
            <a:off x="3937199" y="3934420"/>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متابعة الغياب والتأخر</a:t>
            </a:r>
            <a:endParaRPr lang="ar-SA" sz="2200" dirty="0"/>
          </a:p>
        </p:txBody>
      </p:sp>
      <p:sp>
        <p:nvSpPr>
          <p:cNvPr id="15" name="Shape 8"/>
          <p:cNvSpPr/>
          <p:nvPr/>
        </p:nvSpPr>
        <p:spPr>
          <a:xfrm>
            <a:off x="3200221" y="3860800"/>
            <a:ext cx="482389" cy="4824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72153" y="3932684"/>
            <a:ext cx="338526" cy="338534"/>
          </a:xfrm>
          <a:prstGeom prst="rect">
            <a:avLst/>
          </a:prstGeom>
        </p:spPr>
      </p:pic>
      <p:sp>
        <p:nvSpPr>
          <p:cNvPr id="17" name="Text 9"/>
          <p:cNvSpPr/>
          <p:nvPr/>
        </p:nvSpPr>
        <p:spPr>
          <a:xfrm>
            <a:off x="631908" y="3934420"/>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إعداد تقارير الغياب</a:t>
            </a:r>
            <a:endParaRPr lang="ar-SA" sz="2200" dirty="0"/>
          </a:p>
        </p:txBody>
      </p:sp>
      <p:sp>
        <p:nvSpPr>
          <p:cNvPr id="18" name="Shape 10"/>
          <p:cNvSpPr/>
          <p:nvPr/>
        </p:nvSpPr>
        <p:spPr>
          <a:xfrm>
            <a:off x="6505511" y="5046762"/>
            <a:ext cx="482389" cy="4824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77443" y="5118646"/>
            <a:ext cx="338526" cy="338534"/>
          </a:xfrm>
          <a:prstGeom prst="rect">
            <a:avLst/>
          </a:prstGeom>
        </p:spPr>
      </p:pic>
      <p:sp>
        <p:nvSpPr>
          <p:cNvPr id="20" name="Text 11"/>
          <p:cNvSpPr/>
          <p:nvPr/>
        </p:nvSpPr>
        <p:spPr>
          <a:xfrm>
            <a:off x="3937199" y="5120382"/>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رفع التقارير للجهات المختصة</a:t>
            </a:r>
            <a:endParaRPr lang="ar-SA" sz="2200" dirty="0"/>
          </a:p>
        </p:txBody>
      </p:sp>
      <p:sp>
        <p:nvSpPr>
          <p:cNvPr id="21" name="Shape 12"/>
          <p:cNvSpPr/>
          <p:nvPr/>
        </p:nvSpPr>
        <p:spPr>
          <a:xfrm>
            <a:off x="3200221" y="5046762"/>
            <a:ext cx="482389" cy="4824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72153" y="5118646"/>
            <a:ext cx="338526" cy="338534"/>
          </a:xfrm>
          <a:prstGeom prst="rect">
            <a:avLst/>
          </a:prstGeom>
        </p:spPr>
      </p:pic>
      <p:sp>
        <p:nvSpPr>
          <p:cNvPr id="23" name="Text 13"/>
          <p:cNvSpPr/>
          <p:nvPr/>
        </p:nvSpPr>
        <p:spPr>
          <a:xfrm>
            <a:off x="631908" y="5120382"/>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عمل مجموعات</a:t>
            </a:r>
            <a:endParaRPr lang="ar-SA" sz="2200" dirty="0"/>
          </a:p>
        </p:txBody>
      </p:sp>
    </p:spTree>
    <p:extLst>
      <p:ext uri="{BB962C8B-B14F-4D97-AF65-F5344CB8AC3E}">
        <p14:creationId xmlns:p14="http://schemas.microsoft.com/office/powerpoint/2010/main" val="416350567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111746"/>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3.1</a:t>
            </a:r>
            <a:endParaRPr lang="ar-SA" sz="4650" dirty="0"/>
          </a:p>
        </p:txBody>
      </p:sp>
      <p:sp>
        <p:nvSpPr>
          <p:cNvPr id="3" name="Text 1"/>
          <p:cNvSpPr/>
          <p:nvPr/>
        </p:nvSpPr>
        <p:spPr>
          <a:xfrm>
            <a:off x="631908" y="1944291"/>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سيكون المتدرب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2094" y="2500102"/>
            <a:ext cx="407693" cy="407702"/>
          </a:xfrm>
          <a:prstGeom prst="rect">
            <a:avLst/>
          </a:prstGeom>
        </p:spPr>
      </p:pic>
      <p:sp>
        <p:nvSpPr>
          <p:cNvPr id="5" name="Shape 2"/>
          <p:cNvSpPr/>
          <p:nvPr/>
        </p:nvSpPr>
        <p:spPr>
          <a:xfrm>
            <a:off x="8067572" y="3012083"/>
            <a:ext cx="3492214" cy="25400"/>
          </a:xfrm>
          <a:prstGeom prst="rect">
            <a:avLst/>
          </a:prstGeom>
          <a:solidFill>
            <a:srgbClr val="00AEEF"/>
          </a:solidFill>
          <a:ln/>
        </p:spPr>
      </p:sp>
      <p:sp>
        <p:nvSpPr>
          <p:cNvPr id="6" name="Text 3"/>
          <p:cNvSpPr/>
          <p:nvPr/>
        </p:nvSpPr>
        <p:spPr>
          <a:xfrm>
            <a:off x="8067572" y="3175695"/>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تسجيل حضور المتدربين بصورة يومية ودقيقة.</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4262" y="2500102"/>
            <a:ext cx="407693" cy="407702"/>
          </a:xfrm>
          <a:prstGeom prst="rect">
            <a:avLst/>
          </a:prstGeom>
        </p:spPr>
      </p:pic>
      <p:sp>
        <p:nvSpPr>
          <p:cNvPr id="8" name="Shape 4"/>
          <p:cNvSpPr/>
          <p:nvPr/>
        </p:nvSpPr>
        <p:spPr>
          <a:xfrm>
            <a:off x="4349740" y="3012083"/>
            <a:ext cx="3492214" cy="25400"/>
          </a:xfrm>
          <a:prstGeom prst="rect">
            <a:avLst/>
          </a:prstGeom>
          <a:solidFill>
            <a:srgbClr val="00AEEF"/>
          </a:solidFill>
          <a:ln/>
        </p:spPr>
      </p:sp>
      <p:sp>
        <p:nvSpPr>
          <p:cNvPr id="9" name="Text 5"/>
          <p:cNvSpPr/>
          <p:nvPr/>
        </p:nvSpPr>
        <p:spPr>
          <a:xfrm>
            <a:off x="4349740" y="3175695"/>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متابعة الغياب والتأخر وفق الإجراءات المؤسسية.</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16430" y="2500102"/>
            <a:ext cx="407693" cy="407702"/>
          </a:xfrm>
          <a:prstGeom prst="rect">
            <a:avLst/>
          </a:prstGeom>
        </p:spPr>
      </p:pic>
      <p:sp>
        <p:nvSpPr>
          <p:cNvPr id="11" name="Shape 6"/>
          <p:cNvSpPr/>
          <p:nvPr/>
        </p:nvSpPr>
        <p:spPr>
          <a:xfrm>
            <a:off x="631908" y="3012083"/>
            <a:ext cx="3492214" cy="25400"/>
          </a:xfrm>
          <a:prstGeom prst="rect">
            <a:avLst/>
          </a:prstGeom>
          <a:solidFill>
            <a:srgbClr val="00AEEF"/>
          </a:solidFill>
          <a:ln/>
        </p:spPr>
      </p:sp>
      <p:sp>
        <p:nvSpPr>
          <p:cNvPr id="12" name="Text 7"/>
          <p:cNvSpPr/>
          <p:nvPr/>
        </p:nvSpPr>
        <p:spPr>
          <a:xfrm>
            <a:off x="631908" y="3175695"/>
            <a:ext cx="3492214"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تقارير الغياب الدورية.</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52094" y="4159040"/>
            <a:ext cx="407693" cy="407702"/>
          </a:xfrm>
          <a:prstGeom prst="rect">
            <a:avLst/>
          </a:prstGeom>
        </p:spPr>
      </p:pic>
      <p:sp>
        <p:nvSpPr>
          <p:cNvPr id="14" name="Shape 8"/>
          <p:cNvSpPr/>
          <p:nvPr/>
        </p:nvSpPr>
        <p:spPr>
          <a:xfrm>
            <a:off x="6208656" y="4671020"/>
            <a:ext cx="5351130" cy="25400"/>
          </a:xfrm>
          <a:prstGeom prst="rect">
            <a:avLst/>
          </a:prstGeom>
          <a:solidFill>
            <a:srgbClr val="00AEEF"/>
          </a:solidFill>
          <a:ln/>
        </p:spPr>
      </p:sp>
      <p:sp>
        <p:nvSpPr>
          <p:cNvPr id="15" name="Text 9"/>
          <p:cNvSpPr/>
          <p:nvPr/>
        </p:nvSpPr>
        <p:spPr>
          <a:xfrm>
            <a:off x="6208656" y="4834632"/>
            <a:ext cx="5351130"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توثيق حالات الغياب في النماذج والسجلات المعتمدة.</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75346" y="4159040"/>
            <a:ext cx="407693" cy="407702"/>
          </a:xfrm>
          <a:prstGeom prst="rect">
            <a:avLst/>
          </a:prstGeom>
        </p:spPr>
      </p:pic>
      <p:sp>
        <p:nvSpPr>
          <p:cNvPr id="17" name="Shape 10"/>
          <p:cNvSpPr/>
          <p:nvPr/>
        </p:nvSpPr>
        <p:spPr>
          <a:xfrm>
            <a:off x="631908" y="4671020"/>
            <a:ext cx="5351130" cy="25400"/>
          </a:xfrm>
          <a:prstGeom prst="rect">
            <a:avLst/>
          </a:prstGeom>
          <a:solidFill>
            <a:srgbClr val="00AEEF"/>
          </a:solidFill>
          <a:ln/>
        </p:spPr>
      </p:sp>
      <p:sp>
        <p:nvSpPr>
          <p:cNvPr id="18" name="Text 11"/>
          <p:cNvSpPr/>
          <p:nvPr/>
        </p:nvSpPr>
        <p:spPr>
          <a:xfrm>
            <a:off x="631908" y="4834632"/>
            <a:ext cx="5351130"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رفع تقارير الغياب للجهات المختصة وفق الإجراءات المؤسسية.</a:t>
            </a:r>
            <a:endParaRPr lang="ar-SA" sz="2300" dirty="0"/>
          </a:p>
        </p:txBody>
      </p:sp>
    </p:spTree>
    <p:extLst>
      <p:ext uri="{BB962C8B-B14F-4D97-AF65-F5344CB8AC3E}">
        <p14:creationId xmlns:p14="http://schemas.microsoft.com/office/powerpoint/2010/main" val="26514979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37482" y="892076"/>
            <a:ext cx="822304" cy="274241"/>
          </a:xfrm>
          <a:prstGeom prst="roundRect">
            <a:avLst>
              <a:gd name="adj" fmla="val 49999"/>
            </a:avLst>
          </a:prstGeom>
          <a:solidFill>
            <a:srgbClr val="D4E9F7"/>
          </a:solidFill>
          <a:ln/>
        </p:spPr>
      </p:sp>
      <p:sp>
        <p:nvSpPr>
          <p:cNvPr id="3" name="Text 1"/>
          <p:cNvSpPr/>
          <p:nvPr/>
        </p:nvSpPr>
        <p:spPr>
          <a:xfrm>
            <a:off x="10236142" y="946150"/>
            <a:ext cx="1215399"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محتوى نظري</a:t>
            </a:r>
            <a:endParaRPr lang="ar-SA" sz="1100" dirty="0"/>
          </a:p>
        </p:txBody>
      </p:sp>
      <p:sp>
        <p:nvSpPr>
          <p:cNvPr id="4" name="Text 2"/>
          <p:cNvSpPr/>
          <p:nvPr/>
        </p:nvSpPr>
        <p:spPr>
          <a:xfrm>
            <a:off x="631908" y="1224062"/>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المعرفة (المحتوى النظري)</a:t>
            </a:r>
            <a:endParaRPr lang="ar-SA" sz="3700" dirty="0"/>
          </a:p>
        </p:txBody>
      </p:sp>
      <p:sp>
        <p:nvSpPr>
          <p:cNvPr id="5" name="Text 3"/>
          <p:cNvSpPr/>
          <p:nvPr/>
        </p:nvSpPr>
        <p:spPr>
          <a:xfrm>
            <a:off x="631908" y="1875730"/>
            <a:ext cx="10927878" cy="296863"/>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أهمية سجلات الحضور والغياب</a:t>
            </a:r>
            <a:endParaRPr lang="ar-SA" sz="2800" dirty="0"/>
          </a:p>
        </p:txBody>
      </p:sp>
      <p:sp>
        <p:nvSpPr>
          <p:cNvPr id="6" name="Text 4"/>
          <p:cNvSpPr/>
          <p:nvPr/>
        </p:nvSpPr>
        <p:spPr>
          <a:xfrm>
            <a:off x="22324" y="2389187"/>
            <a:ext cx="11537463"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تساعد سجلات الحضور على:</a:t>
            </a:r>
            <a:endParaRPr lang="ar-SA" sz="2000" dirty="0"/>
          </a:p>
        </p:txBody>
      </p:sp>
      <p:sp>
        <p:nvSpPr>
          <p:cNvPr id="7" name="Shape 5"/>
          <p:cNvSpPr/>
          <p:nvPr/>
        </p:nvSpPr>
        <p:spPr>
          <a:xfrm>
            <a:off x="8013400" y="2811562"/>
            <a:ext cx="3546386" cy="1653381"/>
          </a:xfrm>
          <a:prstGeom prst="roundRect">
            <a:avLst>
              <a:gd name="adj" fmla="val 16380"/>
            </a:avLst>
          </a:prstGeom>
          <a:solidFill>
            <a:srgbClr val="00AEEF"/>
          </a:solidFill>
          <a:ln w="6350">
            <a:solidFill>
              <a:srgbClr val="00AEEF"/>
            </a:solidFill>
            <a:prstDash val="solid"/>
          </a:ln>
        </p:spPr>
      </p:sp>
      <p:sp>
        <p:nvSpPr>
          <p:cNvPr id="8" name="Shape 6"/>
          <p:cNvSpPr/>
          <p:nvPr/>
        </p:nvSpPr>
        <p:spPr>
          <a:xfrm>
            <a:off x="10831341" y="2998391"/>
            <a:ext cx="541622" cy="541635"/>
          </a:xfrm>
          <a:prstGeom prst="ellipse">
            <a:avLst/>
          </a:prstGeom>
          <a:solidFill>
            <a:srgbClr val="00AEEF"/>
          </a:solidFill>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82418" y="3028664"/>
            <a:ext cx="541622" cy="541635"/>
          </a:xfrm>
          <a:prstGeom prst="rect">
            <a:avLst/>
          </a:prstGeom>
        </p:spPr>
      </p:pic>
      <p:sp>
        <p:nvSpPr>
          <p:cNvPr id="10" name="Text 7"/>
          <p:cNvSpPr/>
          <p:nvPr/>
        </p:nvSpPr>
        <p:spPr>
          <a:xfrm>
            <a:off x="8200225" y="3684389"/>
            <a:ext cx="3172738"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متابعة التزام المتدربين</a:t>
            </a:r>
            <a:endParaRPr lang="ar-SA" sz="2400" dirty="0">
              <a:solidFill>
                <a:schemeClr val="bg1"/>
              </a:solidFill>
            </a:endParaRPr>
          </a:p>
        </p:txBody>
      </p:sp>
      <p:sp>
        <p:nvSpPr>
          <p:cNvPr id="11" name="Shape 8"/>
          <p:cNvSpPr/>
          <p:nvPr/>
        </p:nvSpPr>
        <p:spPr>
          <a:xfrm>
            <a:off x="4322654" y="2811562"/>
            <a:ext cx="3546386" cy="1653381"/>
          </a:xfrm>
          <a:prstGeom prst="roundRect">
            <a:avLst>
              <a:gd name="adj" fmla="val 16380"/>
            </a:avLst>
          </a:prstGeom>
          <a:solidFill>
            <a:srgbClr val="00AEEF"/>
          </a:solidFill>
          <a:ln w="6350">
            <a:solidFill>
              <a:srgbClr val="00AEEF"/>
            </a:solidFill>
            <a:prstDash val="solid"/>
          </a:ln>
        </p:spPr>
      </p:sp>
      <p:sp>
        <p:nvSpPr>
          <p:cNvPr id="12" name="Shape 9"/>
          <p:cNvSpPr/>
          <p:nvPr/>
        </p:nvSpPr>
        <p:spPr>
          <a:xfrm>
            <a:off x="7140595" y="2998391"/>
            <a:ext cx="541622" cy="541635"/>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1672" y="3028664"/>
            <a:ext cx="541622" cy="541635"/>
          </a:xfrm>
          <a:prstGeom prst="rect">
            <a:avLst/>
          </a:prstGeom>
        </p:spPr>
      </p:pic>
      <p:sp>
        <p:nvSpPr>
          <p:cNvPr id="14" name="Text 10"/>
          <p:cNvSpPr/>
          <p:nvPr/>
        </p:nvSpPr>
        <p:spPr>
          <a:xfrm>
            <a:off x="4509479" y="3684389"/>
            <a:ext cx="3172738"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الكشف المبكر عن التسرب</a:t>
            </a:r>
            <a:endParaRPr lang="ar-SA" sz="2400" dirty="0">
              <a:solidFill>
                <a:schemeClr val="bg1"/>
              </a:solidFill>
            </a:endParaRPr>
          </a:p>
        </p:txBody>
      </p:sp>
      <p:sp>
        <p:nvSpPr>
          <p:cNvPr id="15" name="Shape 11"/>
          <p:cNvSpPr/>
          <p:nvPr/>
        </p:nvSpPr>
        <p:spPr>
          <a:xfrm>
            <a:off x="631908" y="2811562"/>
            <a:ext cx="3546386" cy="1653381"/>
          </a:xfrm>
          <a:prstGeom prst="roundRect">
            <a:avLst>
              <a:gd name="adj" fmla="val 16380"/>
            </a:avLst>
          </a:prstGeom>
          <a:solidFill>
            <a:srgbClr val="00AEEF"/>
          </a:solidFill>
          <a:ln w="6350">
            <a:solidFill>
              <a:srgbClr val="00AEEF"/>
            </a:solidFill>
            <a:prstDash val="solid"/>
          </a:ln>
        </p:spPr>
      </p:sp>
      <p:sp>
        <p:nvSpPr>
          <p:cNvPr id="16" name="Shape 12"/>
          <p:cNvSpPr/>
          <p:nvPr/>
        </p:nvSpPr>
        <p:spPr>
          <a:xfrm>
            <a:off x="3449849" y="2998391"/>
            <a:ext cx="541622" cy="541635"/>
          </a:xfrm>
          <a:prstGeom prst="ellipse">
            <a:avLst/>
          </a:prstGeom>
          <a:solidFill>
            <a:srgbClr val="00AEEF"/>
          </a:solidFill>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00926" y="3028664"/>
            <a:ext cx="541622" cy="541635"/>
          </a:xfrm>
          <a:prstGeom prst="rect">
            <a:avLst/>
          </a:prstGeom>
        </p:spPr>
      </p:pic>
      <p:sp>
        <p:nvSpPr>
          <p:cNvPr id="18" name="Text 13"/>
          <p:cNvSpPr/>
          <p:nvPr/>
        </p:nvSpPr>
        <p:spPr>
          <a:xfrm>
            <a:off x="818733" y="3684389"/>
            <a:ext cx="3172738" cy="593725"/>
          </a:xfrm>
          <a:prstGeom prst="rect">
            <a:avLst/>
          </a:prstGeom>
          <a:noFill/>
          <a:ln/>
        </p:spPr>
        <p:txBody>
          <a:bodyPr wrap="square" lIns="0" tIns="0" rIns="0" bIns="0" rtlCol="0" anchor="t">
            <a:normAutofit fontScale="92500" lnSpcReduction="20000"/>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تحديد الاحتياجات الداعمة للمتدربين</a:t>
            </a:r>
            <a:endParaRPr lang="ar-SA" sz="2400" dirty="0">
              <a:solidFill>
                <a:schemeClr val="bg1"/>
              </a:solidFill>
            </a:endParaRPr>
          </a:p>
        </p:txBody>
      </p:sp>
      <p:sp>
        <p:nvSpPr>
          <p:cNvPr id="19" name="Shape 14"/>
          <p:cNvSpPr/>
          <p:nvPr/>
        </p:nvSpPr>
        <p:spPr>
          <a:xfrm>
            <a:off x="6168077" y="4609306"/>
            <a:ext cx="5391710" cy="1356519"/>
          </a:xfrm>
          <a:prstGeom prst="roundRect">
            <a:avLst>
              <a:gd name="adj" fmla="val 19964"/>
            </a:avLst>
          </a:prstGeom>
          <a:solidFill>
            <a:srgbClr val="00AEEF"/>
          </a:solidFill>
          <a:ln w="6350">
            <a:solidFill>
              <a:srgbClr val="00AEEF"/>
            </a:solidFill>
            <a:prstDash val="solid"/>
          </a:ln>
        </p:spPr>
      </p:sp>
      <p:sp>
        <p:nvSpPr>
          <p:cNvPr id="20" name="Shape 15"/>
          <p:cNvSpPr/>
          <p:nvPr/>
        </p:nvSpPr>
        <p:spPr>
          <a:xfrm>
            <a:off x="10831341" y="4975435"/>
            <a:ext cx="541622" cy="541635"/>
          </a:xfrm>
          <a:prstGeom prst="ellipse">
            <a:avLst/>
          </a:prstGeom>
          <a:solidFill>
            <a:srgbClr val="00AEEF"/>
          </a:solidFill>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37482" y="4881475"/>
            <a:ext cx="486557" cy="486569"/>
          </a:xfrm>
          <a:prstGeom prst="rect">
            <a:avLst/>
          </a:prstGeom>
        </p:spPr>
      </p:pic>
      <p:sp>
        <p:nvSpPr>
          <p:cNvPr id="22" name="Text 16"/>
          <p:cNvSpPr/>
          <p:nvPr/>
        </p:nvSpPr>
        <p:spPr>
          <a:xfrm>
            <a:off x="6354901" y="5375573"/>
            <a:ext cx="5018061"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توفير بيانات دقيقة للتقارير الإدارية</a:t>
            </a:r>
            <a:endParaRPr lang="ar-SA" sz="2400" dirty="0">
              <a:solidFill>
                <a:schemeClr val="bg1"/>
              </a:solidFill>
            </a:endParaRPr>
          </a:p>
        </p:txBody>
      </p:sp>
      <p:sp>
        <p:nvSpPr>
          <p:cNvPr id="23" name="Shape 17"/>
          <p:cNvSpPr/>
          <p:nvPr/>
        </p:nvSpPr>
        <p:spPr>
          <a:xfrm>
            <a:off x="631908" y="4609306"/>
            <a:ext cx="5391809" cy="1356519"/>
          </a:xfrm>
          <a:prstGeom prst="roundRect">
            <a:avLst>
              <a:gd name="adj" fmla="val 19964"/>
            </a:avLst>
          </a:prstGeom>
          <a:solidFill>
            <a:srgbClr val="00AEEF"/>
          </a:solidFill>
          <a:ln w="6350">
            <a:solidFill>
              <a:srgbClr val="00AEEF"/>
            </a:solidFill>
            <a:prstDash val="solid"/>
          </a:ln>
        </p:spPr>
      </p:sp>
      <p:sp>
        <p:nvSpPr>
          <p:cNvPr id="24" name="Shape 18"/>
          <p:cNvSpPr/>
          <p:nvPr/>
        </p:nvSpPr>
        <p:spPr>
          <a:xfrm>
            <a:off x="5295271" y="4796135"/>
            <a:ext cx="541622" cy="541635"/>
          </a:xfrm>
          <a:prstGeom prst="ellipse">
            <a:avLst/>
          </a:prstGeom>
          <a:solidFill>
            <a:srgbClr val="00AEEF"/>
          </a:solidFill>
          <a:ln/>
        </p:spPr>
      </p:sp>
      <p:pic>
        <p:nvPicPr>
          <p:cNvPr id="2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08448" y="4788509"/>
            <a:ext cx="579522" cy="579536"/>
          </a:xfrm>
          <a:prstGeom prst="rect">
            <a:avLst/>
          </a:prstGeom>
        </p:spPr>
      </p:pic>
      <p:sp>
        <p:nvSpPr>
          <p:cNvPr id="26" name="Text 19"/>
          <p:cNvSpPr/>
          <p:nvPr/>
        </p:nvSpPr>
        <p:spPr>
          <a:xfrm>
            <a:off x="760188" y="5406715"/>
            <a:ext cx="5221064" cy="628056"/>
          </a:xfrm>
          <a:prstGeom prst="rect">
            <a:avLst/>
          </a:prstGeom>
          <a:noFill/>
          <a:ln/>
        </p:spPr>
        <p:txBody>
          <a:bodyPr wrap="none" lIns="0" tIns="0" rIns="0" bIns="0" rtlCol="0" anchor="t"/>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دعم اتخاذ القرارات المتعلقة بالتقييم والترقية</a:t>
            </a:r>
            <a:endParaRPr lang="ar-SA" sz="2200" dirty="0">
              <a:solidFill>
                <a:schemeClr val="bg1"/>
              </a:solidFill>
            </a:endParaRPr>
          </a:p>
        </p:txBody>
      </p:sp>
    </p:spTree>
    <p:extLst>
      <p:ext uri="{BB962C8B-B14F-4D97-AF65-F5344CB8AC3E}">
        <p14:creationId xmlns:p14="http://schemas.microsoft.com/office/powerpoint/2010/main" val="391090331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82365"/>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أنواع سجلات الحضور وإجراءات التسجيل</a:t>
            </a:r>
            <a:endParaRPr lang="ar-SA" sz="4400" dirty="0"/>
          </a:p>
        </p:txBody>
      </p:sp>
      <p:sp>
        <p:nvSpPr>
          <p:cNvPr id="3" name="Text 1"/>
          <p:cNvSpPr/>
          <p:nvPr/>
        </p:nvSpPr>
        <p:spPr>
          <a:xfrm>
            <a:off x="631908" y="2196703"/>
            <a:ext cx="52024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إجراءات تسجيل الحضور</a:t>
            </a:r>
            <a:endParaRPr lang="ar-SA" sz="2400" dirty="0"/>
          </a:p>
        </p:txBody>
      </p:sp>
      <p:sp>
        <p:nvSpPr>
          <p:cNvPr id="4" name="Text 2"/>
          <p:cNvSpPr/>
          <p:nvPr/>
        </p:nvSpPr>
        <p:spPr>
          <a:xfrm>
            <a:off x="631908" y="2752824"/>
            <a:ext cx="5202405" cy="2555455"/>
          </a:xfrm>
          <a:prstGeom prst="rect">
            <a:avLst/>
          </a:prstGeom>
          <a:noFill/>
          <a:ln/>
        </p:spPr>
        <p:txBody>
          <a:bodyPr wrap="square" lIns="0" tIns="0" rIns="0" bIns="0" rtlCol="0" anchor="t">
            <a:normAutofit/>
          </a:bodyPr>
          <a:lstStyle/>
          <a:p>
            <a:pPr marL="335280" indent="-335280" algn="r" rtl="1">
              <a:buSzPct val="100000"/>
              <a:buFont typeface="+mj-lt"/>
              <a:buAutoNum type="arabicPeriod"/>
            </a:pPr>
            <a:r>
              <a:rPr lang="ar-SA" altLang="en-US" sz="2400" dirty="0">
                <a:solidFill>
                  <a:srgbClr val="384653"/>
                </a:solidFill>
                <a:latin typeface="WinSoft Pro Medium" pitchFamily="34" charset="0"/>
                <a:ea typeface="WinSoft Pro Medium" pitchFamily="34" charset="-122"/>
                <a:cs typeface="WinSoft Pro Medium" pitchFamily="34" charset="-120"/>
              </a:rPr>
              <a:t>التحقق من أسماء المتدربين في كل شعبة.</a:t>
            </a:r>
            <a:endParaRPr lang="ar-SA" sz="2400" dirty="0"/>
          </a:p>
          <a:p>
            <a:pPr marL="335280" indent="-335280" algn="r" rtl="1">
              <a:buSzPct val="100000"/>
              <a:buFont typeface="+mj-lt"/>
              <a:buAutoNum type="arabicPeriod" startAt="2"/>
            </a:pPr>
            <a:r>
              <a:rPr lang="ar-SA" altLang="en-US" sz="2400" dirty="0">
                <a:solidFill>
                  <a:srgbClr val="384653"/>
                </a:solidFill>
                <a:latin typeface="WinSoft Pro Medium" pitchFamily="34" charset="0"/>
                <a:ea typeface="WinSoft Pro Medium" pitchFamily="34" charset="-122"/>
                <a:cs typeface="WinSoft Pro Medium" pitchFamily="34" charset="-120"/>
              </a:rPr>
              <a:t>تسجيل الحضور قبل بدء التدريب.</a:t>
            </a:r>
            <a:endParaRPr lang="ar-SA" sz="2400" dirty="0"/>
          </a:p>
          <a:p>
            <a:pPr marL="335280" indent="-335280" algn="r" rtl="1">
              <a:buSzPct val="100000"/>
              <a:buFont typeface="+mj-lt"/>
              <a:buAutoNum type="arabicPeriod" startAt="3"/>
            </a:pPr>
            <a:r>
              <a:rPr lang="ar-SA" altLang="en-US" sz="2400" dirty="0">
                <a:solidFill>
                  <a:srgbClr val="384653"/>
                </a:solidFill>
                <a:latin typeface="WinSoft Pro Medium" pitchFamily="34" charset="0"/>
                <a:ea typeface="WinSoft Pro Medium" pitchFamily="34" charset="-122"/>
                <a:cs typeface="WinSoft Pro Medium" pitchFamily="34" charset="-120"/>
              </a:rPr>
              <a:t>توثيق التأخر أو المغادرة المبكرة.</a:t>
            </a:r>
            <a:endParaRPr lang="ar-SA" sz="2400" dirty="0"/>
          </a:p>
          <a:p>
            <a:pPr marL="335280" indent="-335280" algn="r" rtl="1">
              <a:buSzPct val="100000"/>
              <a:buFont typeface="+mj-lt"/>
              <a:buAutoNum type="arabicPeriod" startAt="4"/>
            </a:pPr>
            <a:r>
              <a:rPr lang="ar-SA" altLang="en-US" sz="2400" dirty="0">
                <a:solidFill>
                  <a:srgbClr val="384653"/>
                </a:solidFill>
                <a:latin typeface="WinSoft Pro Medium" pitchFamily="34" charset="0"/>
                <a:ea typeface="WinSoft Pro Medium" pitchFamily="34" charset="-122"/>
                <a:cs typeface="WinSoft Pro Medium" pitchFamily="34" charset="-120"/>
              </a:rPr>
              <a:t>اعتماد السجل من المدرب.</a:t>
            </a:r>
            <a:endParaRPr lang="ar-SA" sz="2400" dirty="0"/>
          </a:p>
        </p:txBody>
      </p:sp>
      <p:sp>
        <p:nvSpPr>
          <p:cNvPr id="5" name="Text 3"/>
          <p:cNvSpPr/>
          <p:nvPr/>
        </p:nvSpPr>
        <p:spPr>
          <a:xfrm>
            <a:off x="631908" y="4568961"/>
            <a:ext cx="5202405" cy="35252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تقارير الغياب تتضمن:</a:t>
            </a:r>
            <a:endParaRPr lang="ar-SA" sz="2400" dirty="0"/>
          </a:p>
        </p:txBody>
      </p:sp>
      <p:sp>
        <p:nvSpPr>
          <p:cNvPr id="6" name="Text 4"/>
          <p:cNvSpPr/>
          <p:nvPr/>
        </p:nvSpPr>
        <p:spPr>
          <a:xfrm>
            <a:off x="631908" y="5125082"/>
            <a:ext cx="5202405" cy="1219062"/>
          </a:xfrm>
          <a:prstGeom prst="rect">
            <a:avLst/>
          </a:prstGeom>
          <a:noFill/>
          <a:ln/>
        </p:spPr>
        <p:txBody>
          <a:bodyPr wrap="square" lIns="0" tIns="0" rIns="85760" bIns="0" rtlCol="0" anchor="t">
            <a:noAutofit/>
          </a:bodyPr>
          <a:lstStyle/>
          <a:p>
            <a:pPr marL="335280" indent="-335280" algn="r" rtl="1">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اسم المتدرب وعدد أيام الغياب.</a:t>
            </a:r>
            <a:endParaRPr lang="ar-SA" sz="2400" dirty="0"/>
          </a:p>
          <a:p>
            <a:pPr marL="335280" indent="-335280" algn="r" rtl="1">
              <a:buSzPct val="100000"/>
              <a:buChar char="•"/>
            </a:pPr>
            <a:r>
              <a:rPr lang="ar-SA" altLang="en-US" sz="2400" dirty="0">
                <a:solidFill>
                  <a:srgbClr val="384653"/>
                </a:solidFill>
                <a:latin typeface="WinSoft Pro Medium" pitchFamily="34" charset="0"/>
                <a:ea typeface="WinSoft Pro Medium" pitchFamily="34" charset="-122"/>
                <a:cs typeface="WinSoft Pro Medium" pitchFamily="34" charset="-120"/>
              </a:rPr>
              <a:t>نسبة الغياب والإجراء المقترح.</a:t>
            </a:r>
            <a:endParaRPr lang="ar-SA" sz="2400" dirty="0"/>
          </a:p>
        </p:txBody>
      </p:sp>
      <p:sp>
        <p:nvSpPr>
          <p:cNvPr id="7" name="Shape 5"/>
          <p:cNvSpPr/>
          <p:nvPr/>
        </p:nvSpPr>
        <p:spPr>
          <a:xfrm>
            <a:off x="6209351" y="1993106"/>
            <a:ext cx="5511166" cy="3882430"/>
          </a:xfrm>
          <a:prstGeom prst="roundRect">
            <a:avLst>
              <a:gd name="adj" fmla="val 13254"/>
            </a:avLst>
          </a:prstGeom>
          <a:solidFill>
            <a:srgbClr val="75BAE6"/>
          </a:solidFill>
          <a:ln/>
        </p:spPr>
      </p:sp>
      <p:sp>
        <p:nvSpPr>
          <p:cNvPr id="8" name="Text 6"/>
          <p:cNvSpPr/>
          <p:nvPr/>
        </p:nvSpPr>
        <p:spPr>
          <a:xfrm>
            <a:off x="6423658" y="2402443"/>
            <a:ext cx="5082552" cy="352524"/>
          </a:xfrm>
          <a:prstGeom prst="rect">
            <a:avLst/>
          </a:prstGeom>
          <a:noFill/>
          <a:ln/>
        </p:spPr>
        <p:txBody>
          <a:bodyPr wrap="none" lIns="0" tIns="0" rIns="0" bIns="0" rtlCol="0" anchor="t"/>
          <a:lstStyle/>
          <a:p>
            <a:pPr marL="0" indent="0" algn="r" rtl="1">
              <a:lnSpc>
                <a:spcPct val="104000"/>
              </a:lnSpc>
              <a:buNone/>
            </a:pPr>
            <a:r>
              <a:rPr lang="ar-SA" altLang="en-US" sz="3600" dirty="0">
                <a:solidFill>
                  <a:schemeClr val="bg1"/>
                </a:solidFill>
                <a:latin typeface="GE SS Two Light" pitchFamily="34" charset="0"/>
                <a:ea typeface="GE SS Two Light" pitchFamily="34" charset="-122"/>
                <a:cs typeface="GE SS Two Light" pitchFamily="34" charset="-120"/>
              </a:rPr>
              <a:t>سجل الحضور الورقي</a:t>
            </a:r>
            <a:endParaRPr lang="ar-SA" sz="3600" dirty="0">
              <a:solidFill>
                <a:schemeClr val="bg1"/>
              </a:solidFill>
            </a:endParaRPr>
          </a:p>
        </p:txBody>
      </p:sp>
      <p:sp>
        <p:nvSpPr>
          <p:cNvPr id="9" name="Text 7"/>
          <p:cNvSpPr/>
          <p:nvPr/>
        </p:nvSpPr>
        <p:spPr>
          <a:xfrm>
            <a:off x="6338047" y="2958564"/>
            <a:ext cx="5168163" cy="334466"/>
          </a:xfrm>
          <a:prstGeom prst="rect">
            <a:avLst/>
          </a:prstGeom>
          <a:noFill/>
          <a:ln/>
        </p:spPr>
        <p:txBody>
          <a:bodyPr wrap="none" lIns="0" tIns="0" rIns="0" bIns="0" rtlCol="0" anchor="t"/>
          <a:lstStyle/>
          <a:p>
            <a:pPr marL="0" indent="0" algn="r" rtl="1">
              <a:lnSpc>
                <a:spcPct val="13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يتضمن: اسم المتدرب، الرقم التدريبي، التاريخ، التوقيع.</a:t>
            </a:r>
            <a:endParaRPr lang="ar-SA" sz="2400" dirty="0">
              <a:solidFill>
                <a:schemeClr val="bg1"/>
              </a:solidFill>
            </a:endParaRPr>
          </a:p>
        </p:txBody>
      </p:sp>
      <p:sp>
        <p:nvSpPr>
          <p:cNvPr id="10" name="Text 8"/>
          <p:cNvSpPr/>
          <p:nvPr/>
        </p:nvSpPr>
        <p:spPr>
          <a:xfrm>
            <a:off x="6423658" y="4159568"/>
            <a:ext cx="5082552" cy="352524"/>
          </a:xfrm>
          <a:prstGeom prst="rect">
            <a:avLst/>
          </a:prstGeom>
          <a:noFill/>
          <a:ln/>
        </p:spPr>
        <p:txBody>
          <a:bodyPr wrap="none" lIns="0" tIns="0" rIns="0" bIns="0" rtlCol="0" anchor="t"/>
          <a:lstStyle/>
          <a:p>
            <a:pPr marL="0" indent="0" algn="r" rtl="1">
              <a:lnSpc>
                <a:spcPct val="104000"/>
              </a:lnSpc>
              <a:buNone/>
            </a:pPr>
            <a:r>
              <a:rPr lang="ar-SA" altLang="en-US" sz="3600" dirty="0">
                <a:solidFill>
                  <a:schemeClr val="bg1"/>
                </a:solidFill>
                <a:latin typeface="GE SS Two Light" pitchFamily="34" charset="0"/>
                <a:ea typeface="GE SS Two Light" pitchFamily="34" charset="-122"/>
                <a:cs typeface="GE SS Two Light" pitchFamily="34" charset="-120"/>
              </a:rPr>
              <a:t>السجل الإلكتروني</a:t>
            </a:r>
            <a:endParaRPr lang="ar-SA" sz="3600" dirty="0">
              <a:solidFill>
                <a:schemeClr val="bg1"/>
              </a:solidFill>
            </a:endParaRPr>
          </a:p>
        </p:txBody>
      </p:sp>
      <p:sp>
        <p:nvSpPr>
          <p:cNvPr id="11" name="Text 9"/>
          <p:cNvSpPr/>
          <p:nvPr/>
        </p:nvSpPr>
        <p:spPr>
          <a:xfrm>
            <a:off x="5814073" y="4715689"/>
            <a:ext cx="5692137" cy="334466"/>
          </a:xfrm>
          <a:prstGeom prst="rect">
            <a:avLst/>
          </a:prstGeom>
          <a:noFill/>
          <a:ln/>
        </p:spPr>
        <p:txBody>
          <a:bodyPr wrap="none" lIns="0" tIns="0" rIns="0" bIns="0" rtlCol="0" anchor="t"/>
          <a:lstStyle/>
          <a:p>
            <a:pPr marL="0" indent="0" algn="r" rtl="1">
              <a:lnSpc>
                <a:spcPct val="13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من خلال نظام SRS </a:t>
            </a:r>
            <a:endParaRPr lang="ar-JO" altLang="en-US" sz="2400"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30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(Student Registration System).</a:t>
            </a:r>
            <a:endParaRPr lang="ar-SA" sz="2400" dirty="0">
              <a:solidFill>
                <a:schemeClr val="bg1"/>
              </a:solidFill>
            </a:endParaRPr>
          </a:p>
        </p:txBody>
      </p:sp>
    </p:spTree>
    <p:extLst>
      <p:ext uri="{BB962C8B-B14F-4D97-AF65-F5344CB8AC3E}">
        <p14:creationId xmlns:p14="http://schemas.microsoft.com/office/powerpoint/2010/main" val="858886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031658" y="1318617"/>
            <a:ext cx="528128" cy="291604"/>
          </a:xfrm>
          <a:prstGeom prst="roundRect">
            <a:avLst>
              <a:gd name="adj" fmla="val 49999"/>
            </a:avLst>
          </a:prstGeom>
          <a:solidFill>
            <a:srgbClr val="D4E9F7"/>
          </a:solidFill>
          <a:ln/>
        </p:spPr>
      </p:sp>
      <p:sp>
        <p:nvSpPr>
          <p:cNvPr id="3" name="Text 1"/>
          <p:cNvSpPr/>
          <p:nvPr/>
        </p:nvSpPr>
        <p:spPr>
          <a:xfrm>
            <a:off x="10537165" y="1376164"/>
            <a:ext cx="907531"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نشاط</a:t>
            </a:r>
            <a:endParaRPr lang="ar-SA" sz="1200" dirty="0"/>
          </a:p>
        </p:txBody>
      </p:sp>
      <p:sp>
        <p:nvSpPr>
          <p:cNvPr id="4" name="Text 2"/>
          <p:cNvSpPr/>
          <p:nvPr/>
        </p:nvSpPr>
        <p:spPr>
          <a:xfrm>
            <a:off x="631908" y="1675408"/>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النشاط: تحليل سجل حضور حقيقي أو افتراضي</a:t>
            </a:r>
            <a:endParaRPr lang="ar-SA" sz="3950" dirty="0"/>
          </a:p>
        </p:txBody>
      </p:sp>
      <p:sp>
        <p:nvSpPr>
          <p:cNvPr id="5" name="Shape 3"/>
          <p:cNvSpPr/>
          <p:nvPr/>
        </p:nvSpPr>
        <p:spPr>
          <a:xfrm>
            <a:off x="8025902" y="2551013"/>
            <a:ext cx="3533885" cy="2115641"/>
          </a:xfrm>
          <a:prstGeom prst="roundRect">
            <a:avLst>
              <a:gd name="adj" fmla="val 13601"/>
            </a:avLst>
          </a:prstGeom>
          <a:solidFill>
            <a:srgbClr val="00AEEF"/>
          </a:solidFill>
          <a:ln w="6350">
            <a:solidFill>
              <a:srgbClr val="00AEEF"/>
            </a:solidFill>
            <a:prstDash val="solid"/>
          </a:ln>
        </p:spPr>
      </p:sp>
      <p:sp>
        <p:nvSpPr>
          <p:cNvPr id="6" name="Shape 4"/>
          <p:cNvSpPr/>
          <p:nvPr/>
        </p:nvSpPr>
        <p:spPr>
          <a:xfrm>
            <a:off x="10786197" y="2749153"/>
            <a:ext cx="575454" cy="575469"/>
          </a:xfrm>
          <a:prstGeom prst="ellipse">
            <a:avLst/>
          </a:prstGeom>
          <a:solidFill>
            <a:srgbClr val="00AEEF"/>
          </a:solidFill>
          <a:ln/>
        </p:spPr>
        <p:txBody>
          <a:bodyPr/>
          <a:lstStyle/>
          <a:p>
            <a:endParaRPr lang="en-US" dirty="0"/>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44446" y="2907407"/>
            <a:ext cx="500249" cy="500263"/>
          </a:xfrm>
          <a:prstGeom prst="rect">
            <a:avLst/>
          </a:prstGeom>
        </p:spPr>
      </p:pic>
      <p:sp>
        <p:nvSpPr>
          <p:cNvPr id="8" name="Text 5"/>
          <p:cNvSpPr/>
          <p:nvPr/>
        </p:nvSpPr>
        <p:spPr>
          <a:xfrm>
            <a:off x="8224036" y="3487638"/>
            <a:ext cx="3137615" cy="425670"/>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مراجعة وتقييم السجل</a:t>
            </a:r>
            <a:endParaRPr lang="ar-SA" sz="2400" dirty="0">
              <a:solidFill>
                <a:schemeClr val="bg1"/>
              </a:solidFill>
            </a:endParaRPr>
          </a:p>
        </p:txBody>
      </p:sp>
      <p:sp>
        <p:nvSpPr>
          <p:cNvPr id="9" name="Text 6"/>
          <p:cNvSpPr/>
          <p:nvPr/>
        </p:nvSpPr>
        <p:spPr>
          <a:xfrm>
            <a:off x="8224036" y="3900984"/>
            <a:ext cx="3137615" cy="765670"/>
          </a:xfrm>
          <a:prstGeom prst="rect">
            <a:avLst/>
          </a:prstGeom>
          <a:noFill/>
          <a:ln/>
        </p:spPr>
        <p:txBody>
          <a:bodyPr wrap="square" lIns="0" tIns="0" rIns="0" bIns="0" rtlCol="0" anchor="t">
            <a:normAutofit/>
          </a:bodyPr>
          <a:lstStyle/>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مراجعة سجل الحضور وتقارير الطلبة التي تستخدمها وتقييمها.</a:t>
            </a:r>
            <a:endParaRPr lang="ar-SA" dirty="0">
              <a:solidFill>
                <a:schemeClr val="bg1"/>
              </a:solidFill>
            </a:endParaRPr>
          </a:p>
        </p:txBody>
      </p:sp>
      <p:sp>
        <p:nvSpPr>
          <p:cNvPr id="10" name="Shape 7"/>
          <p:cNvSpPr/>
          <p:nvPr/>
        </p:nvSpPr>
        <p:spPr>
          <a:xfrm>
            <a:off x="4328905" y="2551013"/>
            <a:ext cx="3533984" cy="2115641"/>
          </a:xfrm>
          <a:prstGeom prst="roundRect">
            <a:avLst>
              <a:gd name="adj" fmla="val 13601"/>
            </a:avLst>
          </a:prstGeom>
          <a:solidFill>
            <a:srgbClr val="00AEEF"/>
          </a:solidFill>
          <a:ln w="6350">
            <a:solidFill>
              <a:srgbClr val="00AEEF"/>
            </a:solidFill>
            <a:prstDash val="solid"/>
          </a:ln>
        </p:spPr>
      </p:sp>
      <p:sp>
        <p:nvSpPr>
          <p:cNvPr id="11" name="Shape 8"/>
          <p:cNvSpPr/>
          <p:nvPr/>
        </p:nvSpPr>
        <p:spPr>
          <a:xfrm>
            <a:off x="7089300" y="2749153"/>
            <a:ext cx="575454" cy="575469"/>
          </a:xfrm>
          <a:prstGeom prst="ellipse">
            <a:avLst/>
          </a:prstGeom>
          <a:solidFill>
            <a:srgbClr val="00AEEF"/>
          </a:solidFill>
          <a:ln/>
        </p:spPr>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47550" y="2907407"/>
            <a:ext cx="462942" cy="462955"/>
          </a:xfrm>
          <a:prstGeom prst="rect">
            <a:avLst/>
          </a:prstGeom>
        </p:spPr>
      </p:pic>
      <p:sp>
        <p:nvSpPr>
          <p:cNvPr id="13" name="Text 9"/>
          <p:cNvSpPr/>
          <p:nvPr/>
        </p:nvSpPr>
        <p:spPr>
          <a:xfrm>
            <a:off x="4527040" y="3487638"/>
            <a:ext cx="3137714" cy="425670"/>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العرض على الزملاء</a:t>
            </a:r>
            <a:endParaRPr lang="ar-SA" sz="2400" dirty="0">
              <a:solidFill>
                <a:schemeClr val="bg1"/>
              </a:solidFill>
            </a:endParaRPr>
          </a:p>
        </p:txBody>
      </p:sp>
      <p:sp>
        <p:nvSpPr>
          <p:cNvPr id="14" name="Text 10"/>
          <p:cNvSpPr/>
          <p:nvPr/>
        </p:nvSpPr>
        <p:spPr>
          <a:xfrm>
            <a:off x="4527040" y="3900984"/>
            <a:ext cx="3137714" cy="382836"/>
          </a:xfrm>
          <a:prstGeom prst="rect">
            <a:avLst/>
          </a:prstGeom>
          <a:noFill/>
          <a:ln/>
        </p:spPr>
        <p:txBody>
          <a:bodyPr wrap="none" lIns="0" tIns="0" rIns="0" bIns="0" rtlCol="0" anchor="t"/>
          <a:lstStyle/>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عرض نتائج التقييم أمام زملائك ومناقشتها.</a:t>
            </a:r>
            <a:endParaRPr lang="ar-SA" dirty="0">
              <a:solidFill>
                <a:schemeClr val="bg1"/>
              </a:solidFill>
            </a:endParaRPr>
          </a:p>
        </p:txBody>
      </p:sp>
      <p:sp>
        <p:nvSpPr>
          <p:cNvPr id="15" name="Shape 11"/>
          <p:cNvSpPr/>
          <p:nvPr/>
        </p:nvSpPr>
        <p:spPr>
          <a:xfrm>
            <a:off x="631908" y="2551013"/>
            <a:ext cx="3533984" cy="2115641"/>
          </a:xfrm>
          <a:prstGeom prst="roundRect">
            <a:avLst>
              <a:gd name="adj" fmla="val 13601"/>
            </a:avLst>
          </a:prstGeom>
          <a:solidFill>
            <a:srgbClr val="00AEEF"/>
          </a:solidFill>
          <a:ln w="6350">
            <a:solidFill>
              <a:srgbClr val="00AEEF"/>
            </a:solidFill>
            <a:prstDash val="solid"/>
          </a:ln>
        </p:spPr>
      </p:sp>
      <p:sp>
        <p:nvSpPr>
          <p:cNvPr id="16" name="Shape 12"/>
          <p:cNvSpPr/>
          <p:nvPr/>
        </p:nvSpPr>
        <p:spPr>
          <a:xfrm>
            <a:off x="2008094" y="2749153"/>
            <a:ext cx="1959663" cy="575469"/>
          </a:xfrm>
          <a:prstGeom prst="ellipse">
            <a:avLst/>
          </a:prstGeom>
          <a:solidFill>
            <a:srgbClr val="00AEEF"/>
          </a:solidFill>
          <a:ln/>
        </p:spPr>
        <p:txBody>
          <a:bodyPr/>
          <a:lstStyle/>
          <a:p>
            <a:endParaRPr lang="en-US" dirty="0"/>
          </a:p>
        </p:txBody>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50553" y="2907407"/>
            <a:ext cx="462942" cy="462955"/>
          </a:xfrm>
          <a:prstGeom prst="rect">
            <a:avLst/>
          </a:prstGeom>
        </p:spPr>
      </p:pic>
      <p:sp>
        <p:nvSpPr>
          <p:cNvPr id="18" name="Text 13"/>
          <p:cNvSpPr/>
          <p:nvPr/>
        </p:nvSpPr>
        <p:spPr>
          <a:xfrm>
            <a:off x="830043" y="3487638"/>
            <a:ext cx="3137714" cy="425670"/>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مقترحات التحسين</a:t>
            </a:r>
            <a:endParaRPr lang="ar-SA" sz="2400" dirty="0">
              <a:solidFill>
                <a:schemeClr val="bg1"/>
              </a:solidFill>
            </a:endParaRPr>
          </a:p>
        </p:txBody>
      </p:sp>
      <p:sp>
        <p:nvSpPr>
          <p:cNvPr id="19" name="Text 14"/>
          <p:cNvSpPr/>
          <p:nvPr/>
        </p:nvSpPr>
        <p:spPr>
          <a:xfrm>
            <a:off x="830043" y="3900984"/>
            <a:ext cx="3137714" cy="382836"/>
          </a:xfrm>
          <a:prstGeom prst="rect">
            <a:avLst/>
          </a:prstGeom>
          <a:noFill/>
          <a:ln/>
        </p:spPr>
        <p:txBody>
          <a:bodyPr wrap="none" lIns="0" tIns="0" rIns="0" bIns="0" rtlCol="0" anchor="t"/>
          <a:lstStyle/>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تقديم مقترحات لتحسين آلية رصد حضور</a:t>
            </a:r>
            <a:endParaRPr lang="ar-JO" altLang="en-US" dirty="0">
              <a:solidFill>
                <a:schemeClr val="bg1"/>
              </a:solidFill>
              <a:latin typeface="WinSoft Pro Medium" pitchFamily="34" charset="0"/>
              <a:ea typeface="WinSoft Pro Medium" pitchFamily="34" charset="-122"/>
              <a:cs typeface="WinSoft Pro Medium" pitchFamily="34" charset="-120"/>
            </a:endParaRPr>
          </a:p>
          <a:p>
            <a:pPr marL="0" indent="0" algn="r" rtl="1">
              <a:lnSpc>
                <a:spcPct val="123000"/>
              </a:lnSpc>
              <a:buNone/>
            </a:pPr>
            <a:r>
              <a:rPr lang="ar-SA" altLang="en-US" dirty="0">
                <a:solidFill>
                  <a:schemeClr val="bg1"/>
                </a:solidFill>
                <a:latin typeface="WinSoft Pro Medium" pitchFamily="34" charset="0"/>
                <a:ea typeface="WinSoft Pro Medium" pitchFamily="34" charset="-122"/>
                <a:cs typeface="WinSoft Pro Medium" pitchFamily="34" charset="-120"/>
              </a:rPr>
              <a:t> الطلبة.</a:t>
            </a:r>
            <a:endParaRPr lang="ar-SA" dirty="0">
              <a:solidFill>
                <a:schemeClr val="bg1"/>
              </a:solidFill>
            </a:endParaRPr>
          </a:p>
        </p:txBody>
      </p:sp>
      <p:sp>
        <p:nvSpPr>
          <p:cNvPr id="20" name="Shape 15"/>
          <p:cNvSpPr/>
          <p:nvPr/>
        </p:nvSpPr>
        <p:spPr>
          <a:xfrm>
            <a:off x="631908" y="4850011"/>
            <a:ext cx="10927878" cy="689372"/>
          </a:xfrm>
          <a:prstGeom prst="roundRect">
            <a:avLst>
              <a:gd name="adj" fmla="val 41741"/>
            </a:avLst>
          </a:prstGeom>
          <a:solidFill>
            <a:srgbClr val="D4E9F7"/>
          </a:solidFill>
          <a:ln/>
        </p:spPr>
      </p:sp>
      <p:pic>
        <p:nvPicPr>
          <p:cNvPr id="21" name="Image 3" descr="preencoded.png"/>
          <p:cNvPicPr>
            <a:picLocks noChangeAspect="1"/>
          </p:cNvPicPr>
          <p:nvPr/>
        </p:nvPicPr>
        <p:blipFill>
          <a:blip r:embed="rId6"/>
          <a:stretch>
            <a:fillRect/>
          </a:stretch>
        </p:blipFill>
        <p:spPr>
          <a:xfrm>
            <a:off x="823693" y="5083572"/>
            <a:ext cx="239707" cy="191790"/>
          </a:xfrm>
          <a:prstGeom prst="rect">
            <a:avLst/>
          </a:prstGeom>
        </p:spPr>
      </p:pic>
      <p:sp>
        <p:nvSpPr>
          <p:cNvPr id="22" name="Text 16"/>
          <p:cNvSpPr/>
          <p:nvPr/>
        </p:nvSpPr>
        <p:spPr>
          <a:xfrm>
            <a:off x="645600" y="5060950"/>
            <a:ext cx="10722401"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يساعد نظام متابعة الحضور والغياب على تحسين إدارة التدريب وضمان استمرارية المتدربين وتحقيق متطلبات المؤسسة التدريبية.</a:t>
            </a:r>
            <a:endParaRPr lang="ar-SA" sz="2000" dirty="0"/>
          </a:p>
        </p:txBody>
      </p:sp>
    </p:spTree>
    <p:extLst>
      <p:ext uri="{BB962C8B-B14F-4D97-AF65-F5344CB8AC3E}">
        <p14:creationId xmlns:p14="http://schemas.microsoft.com/office/powerpoint/2010/main" val="124099793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788319"/>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3.1</a:t>
            </a:r>
            <a:endParaRPr lang="ar-SA" sz="4650" dirty="0"/>
          </a:p>
        </p:txBody>
      </p:sp>
      <p:sp>
        <p:nvSpPr>
          <p:cNvPr id="3" name="Text 1"/>
          <p:cNvSpPr/>
          <p:nvPr/>
        </p:nvSpPr>
        <p:spPr>
          <a:xfrm>
            <a:off x="8105275" y="3258443"/>
            <a:ext cx="3454512" cy="1022009"/>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تسجيل حضور المتدربين وغيابهم بصورة يومية ودقيقة.</a:t>
            </a:r>
            <a:endParaRPr lang="ar-SA" sz="2000" dirty="0"/>
          </a:p>
        </p:txBody>
      </p:sp>
      <p:sp>
        <p:nvSpPr>
          <p:cNvPr id="4" name="Text 2"/>
          <p:cNvSpPr/>
          <p:nvPr/>
        </p:nvSpPr>
        <p:spPr>
          <a:xfrm>
            <a:off x="4368591" y="3258443"/>
            <a:ext cx="3454611" cy="1022009"/>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توثيق حالات التأخر والمغادرة المبكرة وفق الإجراءات المؤسسية.</a:t>
            </a:r>
            <a:endParaRPr lang="ar-SA" sz="2000" dirty="0"/>
          </a:p>
        </p:txBody>
      </p:sp>
      <p:sp>
        <p:nvSpPr>
          <p:cNvPr id="5" name="Text 3"/>
          <p:cNvSpPr/>
          <p:nvPr/>
        </p:nvSpPr>
        <p:spPr>
          <a:xfrm>
            <a:off x="632008" y="3258443"/>
            <a:ext cx="3454512" cy="1022009"/>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تقرير غياب أسبوعي أو شهري بصورة صحيحة.</a:t>
            </a:r>
            <a:endParaRPr lang="ar-SA" sz="2000" dirty="0"/>
          </a:p>
        </p:txBody>
      </p:sp>
      <p:sp>
        <p:nvSpPr>
          <p:cNvPr id="6" name="Text 4"/>
          <p:cNvSpPr/>
          <p:nvPr/>
        </p:nvSpPr>
        <p:spPr>
          <a:xfrm>
            <a:off x="6236933" y="4708525"/>
            <a:ext cx="5322854" cy="511004"/>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تعبئة نماذج الغياب المعتمدة بدقة.</a:t>
            </a:r>
            <a:endParaRPr lang="ar-SA" sz="2000" dirty="0"/>
          </a:p>
        </p:txBody>
      </p:sp>
      <p:sp>
        <p:nvSpPr>
          <p:cNvPr id="7" name="Text 5"/>
          <p:cNvSpPr/>
          <p:nvPr/>
        </p:nvSpPr>
        <p:spPr>
          <a:xfrm>
            <a:off x="632008" y="4708525"/>
            <a:ext cx="5322854" cy="511004"/>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رفع تقارير الغياب للجهات المختصة وفق الإجراءات المؤسسية.</a:t>
            </a:r>
            <a:endParaRPr lang="ar-SA" sz="2000" dirty="0"/>
          </a:p>
        </p:txBody>
      </p:sp>
      <p:sp>
        <p:nvSpPr>
          <p:cNvPr id="8" name="Shape 6"/>
          <p:cNvSpPr/>
          <p:nvPr/>
        </p:nvSpPr>
        <p:spPr>
          <a:xfrm>
            <a:off x="8079875" y="3179245"/>
            <a:ext cx="3505311" cy="50800"/>
          </a:xfrm>
          <a:prstGeom prst="rect">
            <a:avLst/>
          </a:prstGeom>
          <a:solidFill>
            <a:srgbClr val="00AEEF"/>
          </a:solidFill>
          <a:ln/>
        </p:spPr>
      </p:sp>
      <p:sp>
        <p:nvSpPr>
          <p:cNvPr id="9" name="Shape 7"/>
          <p:cNvSpPr/>
          <p:nvPr/>
        </p:nvSpPr>
        <p:spPr>
          <a:xfrm>
            <a:off x="4343192" y="3179245"/>
            <a:ext cx="3505410" cy="50800"/>
          </a:xfrm>
          <a:prstGeom prst="rect">
            <a:avLst/>
          </a:prstGeom>
          <a:solidFill>
            <a:srgbClr val="00AEEF"/>
          </a:solidFill>
          <a:ln/>
        </p:spPr>
      </p:sp>
      <p:sp>
        <p:nvSpPr>
          <p:cNvPr id="10" name="Shape 8"/>
          <p:cNvSpPr/>
          <p:nvPr/>
        </p:nvSpPr>
        <p:spPr>
          <a:xfrm>
            <a:off x="606608" y="3179245"/>
            <a:ext cx="3505311" cy="50800"/>
          </a:xfrm>
          <a:prstGeom prst="rect">
            <a:avLst/>
          </a:prstGeom>
          <a:solidFill>
            <a:srgbClr val="00AEEF"/>
          </a:solidFill>
          <a:ln/>
        </p:spPr>
      </p:sp>
      <p:sp>
        <p:nvSpPr>
          <p:cNvPr id="11" name="Shape 9"/>
          <p:cNvSpPr/>
          <p:nvPr/>
        </p:nvSpPr>
        <p:spPr>
          <a:xfrm>
            <a:off x="6211534" y="4629327"/>
            <a:ext cx="5373652" cy="50800"/>
          </a:xfrm>
          <a:prstGeom prst="rect">
            <a:avLst/>
          </a:prstGeom>
          <a:solidFill>
            <a:srgbClr val="00AEEF"/>
          </a:solidFill>
          <a:ln/>
        </p:spPr>
      </p:sp>
      <p:sp>
        <p:nvSpPr>
          <p:cNvPr id="12" name="Shape 10"/>
          <p:cNvSpPr/>
          <p:nvPr/>
        </p:nvSpPr>
        <p:spPr>
          <a:xfrm>
            <a:off x="606608" y="4629327"/>
            <a:ext cx="5373652" cy="50800"/>
          </a:xfrm>
          <a:prstGeom prst="rect">
            <a:avLst/>
          </a:prstGeom>
          <a:solidFill>
            <a:srgbClr val="00AEEF"/>
          </a:solidFill>
          <a:ln/>
        </p:spPr>
      </p:sp>
    </p:spTree>
    <p:extLst>
      <p:ext uri="{BB962C8B-B14F-4D97-AF65-F5344CB8AC3E}">
        <p14:creationId xmlns:p14="http://schemas.microsoft.com/office/powerpoint/2010/main" val="22941922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Text 0"/>
          <p:cNvSpPr/>
          <p:nvPr/>
        </p:nvSpPr>
        <p:spPr>
          <a:xfrm>
            <a:off x="631908" y="1180703"/>
            <a:ext cx="6355993"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3.2</a:t>
            </a:r>
            <a:endParaRPr lang="ar-SA" sz="4400" dirty="0"/>
          </a:p>
        </p:txBody>
      </p:sp>
      <p:sp>
        <p:nvSpPr>
          <p:cNvPr id="5" name="Text 1"/>
          <p:cNvSpPr/>
          <p:nvPr/>
        </p:nvSpPr>
        <p:spPr>
          <a:xfrm>
            <a:off x="631908" y="1967409"/>
            <a:ext cx="6355993" cy="846336"/>
          </a:xfrm>
          <a:prstGeom prst="rect">
            <a:avLst/>
          </a:prstGeom>
          <a:noFill/>
          <a:ln/>
        </p:spPr>
        <p:txBody>
          <a:bodyPr wrap="square" lIns="0" tIns="0" rIns="0" bIns="0" rtlCol="0" anchor="t">
            <a:normAutofit/>
          </a:bodyPr>
          <a:lstStyle/>
          <a:p>
            <a:pPr marL="0" indent="0" algn="r" rtl="1">
              <a:lnSpc>
                <a:spcPct val="104000"/>
              </a:lnSpc>
              <a:buNone/>
            </a:pPr>
            <a:r>
              <a:rPr lang="ar-SA" altLang="en-US" sz="2650" dirty="0">
                <a:solidFill>
                  <a:srgbClr val="2E3C4E"/>
                </a:solidFill>
                <a:latin typeface="GE SS Two Light" pitchFamily="34" charset="0"/>
                <a:ea typeface="GE SS Two Light" pitchFamily="34" charset="-122"/>
                <a:cs typeface="GE SS Two Light" pitchFamily="34" charset="-120"/>
              </a:rPr>
              <a:t>تنظيم نتائج التقييم والعلامات والتغذية الراجعة وسجلات الأداء</a:t>
            </a:r>
            <a:endParaRPr lang="ar-SA" sz="2650" dirty="0"/>
          </a:p>
        </p:txBody>
      </p:sp>
      <p:sp>
        <p:nvSpPr>
          <p:cNvPr id="6" name="Shape 2"/>
          <p:cNvSpPr/>
          <p:nvPr/>
        </p:nvSpPr>
        <p:spPr>
          <a:xfrm>
            <a:off x="6505511" y="3119239"/>
            <a:ext cx="482389" cy="4824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77443" y="3191123"/>
            <a:ext cx="338526" cy="338534"/>
          </a:xfrm>
          <a:prstGeom prst="rect">
            <a:avLst/>
          </a:prstGeom>
        </p:spPr>
      </p:pic>
      <p:sp>
        <p:nvSpPr>
          <p:cNvPr id="8" name="Text 3"/>
          <p:cNvSpPr/>
          <p:nvPr/>
        </p:nvSpPr>
        <p:spPr>
          <a:xfrm>
            <a:off x="3937199" y="3192859"/>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المدة: ساعتان</a:t>
            </a:r>
            <a:endParaRPr lang="ar-SA" sz="2200" dirty="0"/>
          </a:p>
        </p:txBody>
      </p:sp>
      <p:sp>
        <p:nvSpPr>
          <p:cNvPr id="9" name="Shape 4"/>
          <p:cNvSpPr/>
          <p:nvPr/>
        </p:nvSpPr>
        <p:spPr>
          <a:xfrm>
            <a:off x="3200221" y="3119239"/>
            <a:ext cx="482389" cy="4824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72153" y="3191123"/>
            <a:ext cx="338526" cy="338534"/>
          </a:xfrm>
          <a:prstGeom prst="rect">
            <a:avLst/>
          </a:prstGeom>
        </p:spPr>
      </p:pic>
      <p:sp>
        <p:nvSpPr>
          <p:cNvPr id="11" name="Text 5"/>
          <p:cNvSpPr/>
          <p:nvPr/>
        </p:nvSpPr>
        <p:spPr>
          <a:xfrm>
            <a:off x="631908" y="3192859"/>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تنظيم نتائج التقييم</a:t>
            </a:r>
            <a:endParaRPr lang="ar-SA" sz="2200" dirty="0"/>
          </a:p>
        </p:txBody>
      </p:sp>
      <p:sp>
        <p:nvSpPr>
          <p:cNvPr id="12" name="Shape 6"/>
          <p:cNvSpPr/>
          <p:nvPr/>
        </p:nvSpPr>
        <p:spPr>
          <a:xfrm>
            <a:off x="6505511" y="4008934"/>
            <a:ext cx="482389" cy="4824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77443" y="4080818"/>
            <a:ext cx="338526" cy="338534"/>
          </a:xfrm>
          <a:prstGeom prst="rect">
            <a:avLst/>
          </a:prstGeom>
        </p:spPr>
      </p:pic>
      <p:sp>
        <p:nvSpPr>
          <p:cNvPr id="14" name="Text 7"/>
          <p:cNvSpPr/>
          <p:nvPr/>
        </p:nvSpPr>
        <p:spPr>
          <a:xfrm>
            <a:off x="3937199" y="4082554"/>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تسجيل الدرجات والأداء</a:t>
            </a:r>
            <a:endParaRPr lang="ar-SA" sz="2200" dirty="0"/>
          </a:p>
        </p:txBody>
      </p:sp>
      <p:sp>
        <p:nvSpPr>
          <p:cNvPr id="15" name="Shape 8"/>
          <p:cNvSpPr/>
          <p:nvPr/>
        </p:nvSpPr>
        <p:spPr>
          <a:xfrm>
            <a:off x="3200221" y="4008934"/>
            <a:ext cx="482389" cy="4824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72153" y="4080818"/>
            <a:ext cx="338526" cy="338534"/>
          </a:xfrm>
          <a:prstGeom prst="rect">
            <a:avLst/>
          </a:prstGeom>
        </p:spPr>
      </p:pic>
      <p:sp>
        <p:nvSpPr>
          <p:cNvPr id="17" name="Text 9"/>
          <p:cNvSpPr/>
          <p:nvPr/>
        </p:nvSpPr>
        <p:spPr>
          <a:xfrm>
            <a:off x="631908" y="4082554"/>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التغذية الراجعة البنّاءة</a:t>
            </a:r>
            <a:endParaRPr lang="ar-SA" sz="2200" dirty="0"/>
          </a:p>
        </p:txBody>
      </p:sp>
      <p:sp>
        <p:nvSpPr>
          <p:cNvPr id="18" name="Shape 10"/>
          <p:cNvSpPr/>
          <p:nvPr/>
        </p:nvSpPr>
        <p:spPr>
          <a:xfrm>
            <a:off x="6505511" y="5194895"/>
            <a:ext cx="482389" cy="4824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77443" y="5266779"/>
            <a:ext cx="338526" cy="338534"/>
          </a:xfrm>
          <a:prstGeom prst="rect">
            <a:avLst/>
          </a:prstGeom>
        </p:spPr>
      </p:pic>
      <p:sp>
        <p:nvSpPr>
          <p:cNvPr id="20" name="Text 11"/>
          <p:cNvSpPr/>
          <p:nvPr/>
        </p:nvSpPr>
        <p:spPr>
          <a:xfrm>
            <a:off x="3937199" y="5268516"/>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حفظ سجلات الأداء</a:t>
            </a:r>
            <a:endParaRPr lang="ar-SA" sz="2200" dirty="0"/>
          </a:p>
        </p:txBody>
      </p:sp>
      <p:sp>
        <p:nvSpPr>
          <p:cNvPr id="21" name="Shape 12"/>
          <p:cNvSpPr/>
          <p:nvPr/>
        </p:nvSpPr>
        <p:spPr>
          <a:xfrm>
            <a:off x="3200221" y="5194895"/>
            <a:ext cx="482389" cy="4824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72153" y="5266779"/>
            <a:ext cx="338526" cy="338534"/>
          </a:xfrm>
          <a:prstGeom prst="rect">
            <a:avLst/>
          </a:prstGeom>
        </p:spPr>
      </p:pic>
      <p:sp>
        <p:nvSpPr>
          <p:cNvPr id="23" name="Text 13"/>
          <p:cNvSpPr/>
          <p:nvPr/>
        </p:nvSpPr>
        <p:spPr>
          <a:xfrm>
            <a:off x="631908" y="5268516"/>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عمل مجموعات</a:t>
            </a:r>
            <a:endParaRPr lang="ar-SA" sz="2200" dirty="0"/>
          </a:p>
        </p:txBody>
      </p:sp>
    </p:spTree>
    <p:extLst>
      <p:ext uri="{BB962C8B-B14F-4D97-AF65-F5344CB8AC3E}">
        <p14:creationId xmlns:p14="http://schemas.microsoft.com/office/powerpoint/2010/main" val="2901401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297285"/>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3.2</a:t>
            </a:r>
            <a:endParaRPr lang="ar-SA" sz="4650" dirty="0"/>
          </a:p>
        </p:txBody>
      </p:sp>
      <p:sp>
        <p:nvSpPr>
          <p:cNvPr id="3" name="Text 1"/>
          <p:cNvSpPr/>
          <p:nvPr/>
        </p:nvSpPr>
        <p:spPr>
          <a:xfrm>
            <a:off x="631908" y="2129830"/>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25200" y="2658746"/>
            <a:ext cx="434587" cy="434597"/>
          </a:xfrm>
          <a:prstGeom prst="rect">
            <a:avLst/>
          </a:prstGeom>
        </p:spPr>
      </p:pic>
      <p:sp>
        <p:nvSpPr>
          <p:cNvPr id="5" name="Shape 2"/>
          <p:cNvSpPr/>
          <p:nvPr/>
        </p:nvSpPr>
        <p:spPr>
          <a:xfrm>
            <a:off x="8067572" y="3197622"/>
            <a:ext cx="3492214" cy="25400"/>
          </a:xfrm>
          <a:prstGeom prst="rect">
            <a:avLst/>
          </a:prstGeom>
          <a:solidFill>
            <a:srgbClr val="00AEEF"/>
          </a:solidFill>
          <a:ln/>
        </p:spPr>
      </p:sp>
      <p:sp>
        <p:nvSpPr>
          <p:cNvPr id="6" name="Text 3"/>
          <p:cNvSpPr/>
          <p:nvPr/>
        </p:nvSpPr>
        <p:spPr>
          <a:xfrm>
            <a:off x="8067572" y="3361234"/>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تنظيم نتائج الاختبارات والتقييمات.</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07368" y="2658746"/>
            <a:ext cx="434587" cy="434597"/>
          </a:xfrm>
          <a:prstGeom prst="rect">
            <a:avLst/>
          </a:prstGeom>
        </p:spPr>
      </p:pic>
      <p:sp>
        <p:nvSpPr>
          <p:cNvPr id="8" name="Shape 4"/>
          <p:cNvSpPr/>
          <p:nvPr/>
        </p:nvSpPr>
        <p:spPr>
          <a:xfrm>
            <a:off x="4349740" y="3197622"/>
            <a:ext cx="3492214" cy="25400"/>
          </a:xfrm>
          <a:prstGeom prst="rect">
            <a:avLst/>
          </a:prstGeom>
          <a:solidFill>
            <a:srgbClr val="00AEEF"/>
          </a:solidFill>
          <a:ln/>
        </p:spPr>
      </p:sp>
      <p:sp>
        <p:nvSpPr>
          <p:cNvPr id="9" name="Text 5"/>
          <p:cNvSpPr/>
          <p:nvPr/>
        </p:nvSpPr>
        <p:spPr>
          <a:xfrm>
            <a:off x="4349740" y="3361234"/>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تعبئة سجلات العلامات بصورة صحيحة.</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89536" y="2658746"/>
            <a:ext cx="434587" cy="434597"/>
          </a:xfrm>
          <a:prstGeom prst="rect">
            <a:avLst/>
          </a:prstGeom>
        </p:spPr>
      </p:pic>
      <p:sp>
        <p:nvSpPr>
          <p:cNvPr id="11" name="Shape 6"/>
          <p:cNvSpPr/>
          <p:nvPr/>
        </p:nvSpPr>
        <p:spPr>
          <a:xfrm>
            <a:off x="631908" y="3197622"/>
            <a:ext cx="3492214" cy="25400"/>
          </a:xfrm>
          <a:prstGeom prst="rect">
            <a:avLst/>
          </a:prstGeom>
          <a:solidFill>
            <a:srgbClr val="00AEEF"/>
          </a:solidFill>
          <a:ln/>
        </p:spPr>
      </p:sp>
      <p:sp>
        <p:nvSpPr>
          <p:cNvPr id="12" name="Text 7"/>
          <p:cNvSpPr/>
          <p:nvPr/>
        </p:nvSpPr>
        <p:spPr>
          <a:xfrm>
            <a:off x="631908" y="3361234"/>
            <a:ext cx="3492214"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توثيق نتائج الأداء العملي.</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25200" y="4317683"/>
            <a:ext cx="434587" cy="434597"/>
          </a:xfrm>
          <a:prstGeom prst="rect">
            <a:avLst/>
          </a:prstGeom>
        </p:spPr>
      </p:pic>
      <p:sp>
        <p:nvSpPr>
          <p:cNvPr id="14" name="Shape 8"/>
          <p:cNvSpPr/>
          <p:nvPr/>
        </p:nvSpPr>
        <p:spPr>
          <a:xfrm>
            <a:off x="6208656" y="4856559"/>
            <a:ext cx="5351130" cy="25400"/>
          </a:xfrm>
          <a:prstGeom prst="rect">
            <a:avLst/>
          </a:prstGeom>
          <a:solidFill>
            <a:srgbClr val="00AEEF"/>
          </a:solidFill>
          <a:ln/>
        </p:spPr>
      </p:sp>
      <p:sp>
        <p:nvSpPr>
          <p:cNvPr id="15" name="Text 9"/>
          <p:cNvSpPr/>
          <p:nvPr/>
        </p:nvSpPr>
        <p:spPr>
          <a:xfrm>
            <a:off x="6208656" y="5020171"/>
            <a:ext cx="535113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إدخال البيانات في نظام </a:t>
            </a:r>
            <a:r>
              <a:rPr lang="ar-SA" altLang="en-US" sz="2300" dirty="0">
                <a:solidFill>
                  <a:srgbClr val="384653"/>
                </a:solidFill>
                <a:latin typeface="Myriad Headline" panose="020B0500000000000000" pitchFamily="34" charset="0"/>
                <a:ea typeface="GE SS Two Light" pitchFamily="34" charset="-122"/>
                <a:cs typeface="GE SS Two Light" pitchFamily="34" charset="-120"/>
              </a:rPr>
              <a:t>SRS</a:t>
            </a:r>
            <a:r>
              <a:rPr lang="ar-SA" altLang="en-US" sz="2300" dirty="0">
                <a:solidFill>
                  <a:srgbClr val="384653"/>
                </a:solidFill>
                <a:latin typeface="GE SS Two Light" pitchFamily="34" charset="0"/>
                <a:ea typeface="GE SS Two Light" pitchFamily="34" charset="-122"/>
                <a:cs typeface="GE SS Two Light" pitchFamily="34" charset="-120"/>
              </a:rPr>
              <a:t>.</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48452" y="4317683"/>
            <a:ext cx="434587" cy="434597"/>
          </a:xfrm>
          <a:prstGeom prst="rect">
            <a:avLst/>
          </a:prstGeom>
        </p:spPr>
      </p:pic>
      <p:sp>
        <p:nvSpPr>
          <p:cNvPr id="17" name="Shape 10"/>
          <p:cNvSpPr/>
          <p:nvPr/>
        </p:nvSpPr>
        <p:spPr>
          <a:xfrm>
            <a:off x="631908" y="4856559"/>
            <a:ext cx="5351130" cy="25400"/>
          </a:xfrm>
          <a:prstGeom prst="rect">
            <a:avLst/>
          </a:prstGeom>
          <a:solidFill>
            <a:srgbClr val="00AEEF"/>
          </a:solidFill>
          <a:ln/>
        </p:spPr>
      </p:sp>
      <p:sp>
        <p:nvSpPr>
          <p:cNvPr id="18" name="Text 11"/>
          <p:cNvSpPr/>
          <p:nvPr/>
        </p:nvSpPr>
        <p:spPr>
          <a:xfrm>
            <a:off x="631908" y="5020171"/>
            <a:ext cx="535113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تقارير الأداء والتغذية الراجعة.</a:t>
            </a:r>
            <a:endParaRPr lang="ar-SA" sz="2300" dirty="0"/>
          </a:p>
        </p:txBody>
      </p:sp>
    </p:spTree>
    <p:extLst>
      <p:ext uri="{BB962C8B-B14F-4D97-AF65-F5344CB8AC3E}">
        <p14:creationId xmlns:p14="http://schemas.microsoft.com/office/powerpoint/2010/main" val="28265716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531708" y="859830"/>
            <a:ext cx="1028079" cy="342999"/>
          </a:xfrm>
          <a:prstGeom prst="roundRect">
            <a:avLst>
              <a:gd name="adj" fmla="val 49999"/>
            </a:avLst>
          </a:prstGeom>
          <a:solidFill>
            <a:srgbClr val="D4E9F7"/>
          </a:solidFill>
          <a:ln/>
        </p:spPr>
      </p:sp>
      <p:sp>
        <p:nvSpPr>
          <p:cNvPr id="3" name="Text 1"/>
          <p:cNvSpPr/>
          <p:nvPr/>
        </p:nvSpPr>
        <p:spPr>
          <a:xfrm>
            <a:off x="10057454" y="927497"/>
            <a:ext cx="1367002"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محتوى نظري</a:t>
            </a:r>
            <a:endParaRPr lang="ar-SA" sz="1400" dirty="0"/>
          </a:p>
        </p:txBody>
      </p:sp>
      <p:sp>
        <p:nvSpPr>
          <p:cNvPr id="4" name="Text 2"/>
          <p:cNvSpPr/>
          <p:nvPr/>
        </p:nvSpPr>
        <p:spPr>
          <a:xfrm>
            <a:off x="631908" y="129301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المعرفة (المحتوى النظري)</a:t>
            </a:r>
            <a:endParaRPr lang="ar-SA" sz="4650" dirty="0"/>
          </a:p>
        </p:txBody>
      </p:sp>
      <p:sp>
        <p:nvSpPr>
          <p:cNvPr id="5" name="Text 3"/>
          <p:cNvSpPr/>
          <p:nvPr/>
        </p:nvSpPr>
        <p:spPr>
          <a:xfrm>
            <a:off x="631908" y="2125563"/>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مفهوم السجلات الأكاديمية</a:t>
            </a:r>
            <a:endParaRPr lang="ar-SA" sz="2300" dirty="0"/>
          </a:p>
        </p:txBody>
      </p:sp>
      <p:sp>
        <p:nvSpPr>
          <p:cNvPr id="6" name="Text 4"/>
          <p:cNvSpPr/>
          <p:nvPr/>
        </p:nvSpPr>
        <p:spPr>
          <a:xfrm>
            <a:off x="29467" y="2538976"/>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هي وثائق رسمية توثق:</a:t>
            </a:r>
            <a:endParaRPr lang="ar-SA" sz="1750" dirty="0"/>
          </a:p>
        </p:txBody>
      </p:sp>
      <p:sp>
        <p:nvSpPr>
          <p:cNvPr id="7" name="Shape 5"/>
          <p:cNvSpPr/>
          <p:nvPr/>
        </p:nvSpPr>
        <p:spPr>
          <a:xfrm>
            <a:off x="631908" y="4518012"/>
            <a:ext cx="10927878" cy="25400"/>
          </a:xfrm>
          <a:prstGeom prst="roundRect">
            <a:avLst>
              <a:gd name="adj" fmla="val 49999"/>
            </a:avLst>
          </a:prstGeom>
          <a:solidFill>
            <a:srgbClr val="000000">
              <a:alpha val="8000"/>
            </a:srgbClr>
          </a:solidFill>
          <a:ln/>
        </p:spPr>
      </p:sp>
      <p:sp>
        <p:nvSpPr>
          <p:cNvPr id="8" name="Shape 6"/>
          <p:cNvSpPr/>
          <p:nvPr/>
        </p:nvSpPr>
        <p:spPr>
          <a:xfrm>
            <a:off x="9446182" y="3840943"/>
            <a:ext cx="25399" cy="677069"/>
          </a:xfrm>
          <a:prstGeom prst="roundRect">
            <a:avLst>
              <a:gd name="adj" fmla="val 50001"/>
            </a:avLst>
          </a:prstGeom>
          <a:solidFill>
            <a:srgbClr val="0094D5"/>
          </a:solidFill>
          <a:ln/>
        </p:spPr>
      </p:sp>
      <p:sp>
        <p:nvSpPr>
          <p:cNvPr id="9" name="Shape 7"/>
          <p:cNvSpPr/>
          <p:nvPr/>
        </p:nvSpPr>
        <p:spPr>
          <a:xfrm>
            <a:off x="9204988" y="4264111"/>
            <a:ext cx="507789" cy="507802"/>
          </a:xfrm>
          <a:prstGeom prst="ellipse">
            <a:avLst/>
          </a:prstGeom>
          <a:solidFill>
            <a:srgbClr val="00AEEF"/>
          </a:solidFill>
          <a:ln w="12700">
            <a:solidFill>
              <a:srgbClr val="0094D5"/>
            </a:solidFill>
            <a:prstDash val="solid"/>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80739" y="4339864"/>
            <a:ext cx="356286" cy="356295"/>
          </a:xfrm>
          <a:prstGeom prst="rect">
            <a:avLst/>
          </a:prstGeom>
        </p:spPr>
      </p:pic>
      <p:sp>
        <p:nvSpPr>
          <p:cNvPr id="11" name="Text 8"/>
          <p:cNvSpPr/>
          <p:nvPr/>
        </p:nvSpPr>
        <p:spPr>
          <a:xfrm>
            <a:off x="7583496" y="3244142"/>
            <a:ext cx="3750673"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نتائج الاختبارات</a:t>
            </a:r>
            <a:endParaRPr lang="ar-SA" sz="2300" dirty="0"/>
          </a:p>
        </p:txBody>
      </p:sp>
      <p:sp>
        <p:nvSpPr>
          <p:cNvPr id="12" name="Shape 9"/>
          <p:cNvSpPr/>
          <p:nvPr/>
        </p:nvSpPr>
        <p:spPr>
          <a:xfrm>
            <a:off x="7204192" y="4518012"/>
            <a:ext cx="25399" cy="677069"/>
          </a:xfrm>
          <a:prstGeom prst="roundRect">
            <a:avLst>
              <a:gd name="adj" fmla="val 50001"/>
            </a:avLst>
          </a:prstGeom>
          <a:solidFill>
            <a:srgbClr val="0094D5"/>
          </a:solidFill>
          <a:ln/>
        </p:spPr>
      </p:sp>
      <p:sp>
        <p:nvSpPr>
          <p:cNvPr id="13" name="Shape 10"/>
          <p:cNvSpPr/>
          <p:nvPr/>
        </p:nvSpPr>
        <p:spPr>
          <a:xfrm>
            <a:off x="6962998" y="4264111"/>
            <a:ext cx="507789" cy="507802"/>
          </a:xfrm>
          <a:prstGeom prst="ellipse">
            <a:avLst/>
          </a:prstGeom>
          <a:solidFill>
            <a:srgbClr val="00AEEF"/>
          </a:solidFill>
          <a:ln w="12700">
            <a:solidFill>
              <a:srgbClr val="0094D5"/>
            </a:solidFill>
            <a:prstDash val="solid"/>
          </a:ln>
        </p:spPr>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38749" y="4339864"/>
            <a:ext cx="356286" cy="356295"/>
          </a:xfrm>
          <a:prstGeom prst="rect">
            <a:avLst/>
          </a:prstGeom>
        </p:spPr>
      </p:pic>
      <p:sp>
        <p:nvSpPr>
          <p:cNvPr id="15" name="Text 11"/>
          <p:cNvSpPr/>
          <p:nvPr/>
        </p:nvSpPr>
        <p:spPr>
          <a:xfrm>
            <a:off x="5341506" y="5420704"/>
            <a:ext cx="3750673"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نتائج التقييم العملي</a:t>
            </a:r>
            <a:endParaRPr lang="ar-SA" sz="2300" dirty="0"/>
          </a:p>
        </p:txBody>
      </p:sp>
      <p:sp>
        <p:nvSpPr>
          <p:cNvPr id="16" name="Shape 12"/>
          <p:cNvSpPr/>
          <p:nvPr/>
        </p:nvSpPr>
        <p:spPr>
          <a:xfrm>
            <a:off x="4962202" y="3840943"/>
            <a:ext cx="25399" cy="677069"/>
          </a:xfrm>
          <a:prstGeom prst="roundRect">
            <a:avLst>
              <a:gd name="adj" fmla="val 50001"/>
            </a:avLst>
          </a:prstGeom>
          <a:solidFill>
            <a:srgbClr val="0094D5"/>
          </a:solidFill>
          <a:ln/>
        </p:spPr>
      </p:sp>
      <p:sp>
        <p:nvSpPr>
          <p:cNvPr id="17" name="Shape 13"/>
          <p:cNvSpPr/>
          <p:nvPr/>
        </p:nvSpPr>
        <p:spPr>
          <a:xfrm>
            <a:off x="4721008" y="4264111"/>
            <a:ext cx="507789" cy="507802"/>
          </a:xfrm>
          <a:prstGeom prst="ellipse">
            <a:avLst/>
          </a:prstGeom>
          <a:solidFill>
            <a:srgbClr val="00AEEF"/>
          </a:solidFill>
          <a:ln w="12700">
            <a:solidFill>
              <a:srgbClr val="0094D5"/>
            </a:solidFill>
            <a:prstDash val="solid"/>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96759" y="4339864"/>
            <a:ext cx="356286" cy="356295"/>
          </a:xfrm>
          <a:prstGeom prst="rect">
            <a:avLst/>
          </a:prstGeom>
        </p:spPr>
      </p:pic>
      <p:sp>
        <p:nvSpPr>
          <p:cNvPr id="19" name="Text 14"/>
          <p:cNvSpPr/>
          <p:nvPr/>
        </p:nvSpPr>
        <p:spPr>
          <a:xfrm>
            <a:off x="3099516" y="3244142"/>
            <a:ext cx="3750673"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الإنجازات التدريبية</a:t>
            </a:r>
            <a:endParaRPr lang="ar-SA" sz="2300" dirty="0"/>
          </a:p>
        </p:txBody>
      </p:sp>
      <p:sp>
        <p:nvSpPr>
          <p:cNvPr id="20" name="Shape 15"/>
          <p:cNvSpPr/>
          <p:nvPr/>
        </p:nvSpPr>
        <p:spPr>
          <a:xfrm>
            <a:off x="2720212" y="4518012"/>
            <a:ext cx="25399" cy="677069"/>
          </a:xfrm>
          <a:prstGeom prst="roundRect">
            <a:avLst>
              <a:gd name="adj" fmla="val 50001"/>
            </a:avLst>
          </a:prstGeom>
          <a:solidFill>
            <a:srgbClr val="0094D5"/>
          </a:solidFill>
          <a:ln/>
        </p:spPr>
      </p:sp>
      <p:sp>
        <p:nvSpPr>
          <p:cNvPr id="21" name="Shape 16"/>
          <p:cNvSpPr/>
          <p:nvPr/>
        </p:nvSpPr>
        <p:spPr>
          <a:xfrm>
            <a:off x="2479018" y="4264111"/>
            <a:ext cx="507789" cy="507802"/>
          </a:xfrm>
          <a:prstGeom prst="ellipse">
            <a:avLst/>
          </a:prstGeom>
          <a:solidFill>
            <a:srgbClr val="00AEEF"/>
          </a:solidFill>
          <a:ln w="12700">
            <a:solidFill>
              <a:srgbClr val="0094D5"/>
            </a:solidFill>
            <a:prstDash val="solid"/>
          </a:ln>
        </p:spPr>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54769" y="4339864"/>
            <a:ext cx="356286" cy="356295"/>
          </a:xfrm>
          <a:prstGeom prst="rect">
            <a:avLst/>
          </a:prstGeom>
        </p:spPr>
      </p:pic>
      <p:sp>
        <p:nvSpPr>
          <p:cNvPr id="23" name="Text 17"/>
          <p:cNvSpPr/>
          <p:nvPr/>
        </p:nvSpPr>
        <p:spPr>
          <a:xfrm>
            <a:off x="857526" y="5420704"/>
            <a:ext cx="3750673"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ملاحظات المدرب</a:t>
            </a:r>
            <a:endParaRPr lang="ar-SA" sz="2300" dirty="0"/>
          </a:p>
        </p:txBody>
      </p:sp>
    </p:spTree>
    <p:extLst>
      <p:ext uri="{BB962C8B-B14F-4D97-AF65-F5344CB8AC3E}">
        <p14:creationId xmlns:p14="http://schemas.microsoft.com/office/powerpoint/2010/main" val="1130304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36017"/>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أنواع التقييم ونظام تسجيل النتائج</a:t>
            </a:r>
            <a:endParaRPr lang="ar-SA" sz="4650" dirty="0"/>
          </a:p>
        </p:txBody>
      </p:sp>
      <p:pic>
        <p:nvPicPr>
          <p:cNvPr id="3" name="Image 0" descr="preencoded.png"/>
          <p:cNvPicPr>
            <a:picLocks noChangeAspect="1"/>
          </p:cNvPicPr>
          <p:nvPr/>
        </p:nvPicPr>
        <p:blipFill>
          <a:blip r:embed="rId3"/>
          <a:stretch>
            <a:fillRect/>
          </a:stretch>
        </p:blipFill>
        <p:spPr>
          <a:xfrm>
            <a:off x="7917161" y="2029718"/>
            <a:ext cx="3642626" cy="902692"/>
          </a:xfrm>
          <a:prstGeom prst="rect">
            <a:avLst/>
          </a:prstGeom>
        </p:spPr>
      </p:pic>
      <p:sp>
        <p:nvSpPr>
          <p:cNvPr id="4" name="Text 1"/>
          <p:cNvSpPr/>
          <p:nvPr/>
        </p:nvSpPr>
        <p:spPr>
          <a:xfrm>
            <a:off x="8142778" y="3158034"/>
            <a:ext cx="319139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التقييم القبلي</a:t>
            </a:r>
            <a:endParaRPr lang="ar-SA" sz="2300" dirty="0"/>
          </a:p>
        </p:txBody>
      </p:sp>
      <p:sp>
        <p:nvSpPr>
          <p:cNvPr id="5" name="Text 2"/>
          <p:cNvSpPr/>
          <p:nvPr/>
        </p:nvSpPr>
        <p:spPr>
          <a:xfrm>
            <a:off x="8142778" y="3664545"/>
            <a:ext cx="3191390"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قبل التدريب لتحديد المستوى الأولي.</a:t>
            </a:r>
            <a:endParaRPr lang="ar-SA" sz="1750" dirty="0"/>
          </a:p>
        </p:txBody>
      </p:sp>
      <p:pic>
        <p:nvPicPr>
          <p:cNvPr id="6" name="Image 1" descr="preencoded.png"/>
          <p:cNvPicPr>
            <a:picLocks noChangeAspect="1"/>
          </p:cNvPicPr>
          <p:nvPr/>
        </p:nvPicPr>
        <p:blipFill>
          <a:blip r:embed="rId4"/>
          <a:stretch>
            <a:fillRect/>
          </a:stretch>
        </p:blipFill>
        <p:spPr>
          <a:xfrm>
            <a:off x="4274534" y="2029718"/>
            <a:ext cx="3642626" cy="902692"/>
          </a:xfrm>
          <a:prstGeom prst="rect">
            <a:avLst/>
          </a:prstGeom>
        </p:spPr>
      </p:pic>
      <p:sp>
        <p:nvSpPr>
          <p:cNvPr id="7" name="Text 3"/>
          <p:cNvSpPr/>
          <p:nvPr/>
        </p:nvSpPr>
        <p:spPr>
          <a:xfrm>
            <a:off x="4500152" y="3158034"/>
            <a:ext cx="319139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التقييم التكويني</a:t>
            </a:r>
            <a:endParaRPr lang="ar-SA" sz="2300" dirty="0"/>
          </a:p>
        </p:txBody>
      </p:sp>
      <p:sp>
        <p:nvSpPr>
          <p:cNvPr id="8" name="Text 4"/>
          <p:cNvSpPr/>
          <p:nvPr/>
        </p:nvSpPr>
        <p:spPr>
          <a:xfrm>
            <a:off x="4500152" y="3664545"/>
            <a:ext cx="3191390"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أثناء التدريب لمتابعة التقدم.</a:t>
            </a:r>
            <a:endParaRPr lang="ar-SA" sz="1750" dirty="0"/>
          </a:p>
        </p:txBody>
      </p:sp>
      <p:pic>
        <p:nvPicPr>
          <p:cNvPr id="9" name="Image 2" descr="preencoded.png"/>
          <p:cNvPicPr>
            <a:picLocks noChangeAspect="1"/>
          </p:cNvPicPr>
          <p:nvPr/>
        </p:nvPicPr>
        <p:blipFill>
          <a:blip r:embed="rId5"/>
          <a:stretch>
            <a:fillRect/>
          </a:stretch>
        </p:blipFill>
        <p:spPr>
          <a:xfrm>
            <a:off x="631908" y="2029718"/>
            <a:ext cx="3642626" cy="902692"/>
          </a:xfrm>
          <a:prstGeom prst="rect">
            <a:avLst/>
          </a:prstGeom>
        </p:spPr>
      </p:pic>
      <p:sp>
        <p:nvSpPr>
          <p:cNvPr id="10" name="Text 5"/>
          <p:cNvSpPr/>
          <p:nvPr/>
        </p:nvSpPr>
        <p:spPr>
          <a:xfrm>
            <a:off x="857526" y="3158034"/>
            <a:ext cx="319139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التقييم الختامي</a:t>
            </a:r>
            <a:endParaRPr lang="ar-SA" sz="2300" dirty="0"/>
          </a:p>
        </p:txBody>
      </p:sp>
      <p:sp>
        <p:nvSpPr>
          <p:cNvPr id="11" name="Text 6"/>
          <p:cNvSpPr/>
          <p:nvPr/>
        </p:nvSpPr>
        <p:spPr>
          <a:xfrm>
            <a:off x="857526" y="3664545"/>
            <a:ext cx="3191390"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في نهاية التدريب لقياس الكفايات المحققة.</a:t>
            </a:r>
            <a:endParaRPr lang="ar-SA" sz="1750" dirty="0"/>
          </a:p>
        </p:txBody>
      </p:sp>
      <p:sp>
        <p:nvSpPr>
          <p:cNvPr id="12" name="Text 7"/>
          <p:cNvSpPr/>
          <p:nvPr/>
        </p:nvSpPr>
        <p:spPr>
          <a:xfrm>
            <a:off x="631908" y="4589859"/>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نظام تسجيل النتائج يتضمن:</a:t>
            </a:r>
            <a:endParaRPr lang="ar-SA" sz="2300" dirty="0"/>
          </a:p>
        </p:txBody>
      </p:sp>
      <p:sp>
        <p:nvSpPr>
          <p:cNvPr id="13" name="Text 8"/>
          <p:cNvSpPr/>
          <p:nvPr/>
        </p:nvSpPr>
        <p:spPr>
          <a:xfrm>
            <a:off x="631908" y="5299571"/>
            <a:ext cx="1092787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اسم المتدرب، رقم التسجيل، الوحدة التدريبية، الدرجة، نتيجة الكفاية. كما يجب أن تكون التغذية الراجعة فورية ومحددة وموضوعية ومرتبطة بمعايير الأداء.</a:t>
            </a:r>
            <a:endParaRPr lang="ar-SA" sz="1750" dirty="0"/>
          </a:p>
        </p:txBody>
      </p:sp>
    </p:spTree>
    <p:extLst>
      <p:ext uri="{BB962C8B-B14F-4D97-AF65-F5344CB8AC3E}">
        <p14:creationId xmlns:p14="http://schemas.microsoft.com/office/powerpoint/2010/main" val="6989630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83346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التغذية الراجعة</a:t>
            </a:r>
            <a:endParaRPr lang="ar-SA" sz="2300" dirty="0"/>
          </a:p>
        </p:txBody>
      </p:sp>
      <p:sp>
        <p:nvSpPr>
          <p:cNvPr id="3" name="Text 1"/>
          <p:cNvSpPr/>
          <p:nvPr/>
        </p:nvSpPr>
        <p:spPr>
          <a:xfrm>
            <a:off x="22324" y="2430264"/>
            <a:ext cx="5798199"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يجب أن تكون:</a:t>
            </a:r>
            <a:endParaRPr lang="ar-SA" sz="17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56379" y="3045321"/>
            <a:ext cx="564144" cy="564158"/>
          </a:xfrm>
          <a:prstGeom prst="rect">
            <a:avLst/>
          </a:prstGeom>
        </p:spPr>
      </p:pic>
      <p:sp>
        <p:nvSpPr>
          <p:cNvPr id="5" name="Text 2"/>
          <p:cNvSpPr/>
          <p:nvPr/>
        </p:nvSpPr>
        <p:spPr>
          <a:xfrm>
            <a:off x="3367301" y="3045321"/>
            <a:ext cx="160700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فورية</a:t>
            </a:r>
            <a:endParaRPr lang="ar-SA" sz="23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21085" y="3045321"/>
            <a:ext cx="564144" cy="564158"/>
          </a:xfrm>
          <a:prstGeom prst="rect">
            <a:avLst/>
          </a:prstGeom>
        </p:spPr>
      </p:pic>
      <p:sp>
        <p:nvSpPr>
          <p:cNvPr id="7" name="Text 3"/>
          <p:cNvSpPr/>
          <p:nvPr/>
        </p:nvSpPr>
        <p:spPr>
          <a:xfrm>
            <a:off x="631908" y="3045321"/>
            <a:ext cx="160710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محددة</a:t>
            </a:r>
            <a:endParaRPr lang="ar-SA" sz="23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56379" y="4060825"/>
            <a:ext cx="564144" cy="564158"/>
          </a:xfrm>
          <a:prstGeom prst="rect">
            <a:avLst/>
          </a:prstGeom>
        </p:spPr>
      </p:pic>
      <p:sp>
        <p:nvSpPr>
          <p:cNvPr id="9" name="Text 4"/>
          <p:cNvSpPr/>
          <p:nvPr/>
        </p:nvSpPr>
        <p:spPr>
          <a:xfrm>
            <a:off x="3367301" y="4060825"/>
            <a:ext cx="160700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موضوعية</a:t>
            </a:r>
            <a:endParaRPr lang="ar-SA" sz="23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21085" y="4060825"/>
            <a:ext cx="564144" cy="564158"/>
          </a:xfrm>
          <a:prstGeom prst="rect">
            <a:avLst/>
          </a:prstGeom>
        </p:spPr>
      </p:pic>
      <p:sp>
        <p:nvSpPr>
          <p:cNvPr id="11" name="Text 5"/>
          <p:cNvSpPr/>
          <p:nvPr/>
        </p:nvSpPr>
        <p:spPr>
          <a:xfrm>
            <a:off x="631908" y="4060825"/>
            <a:ext cx="1607105"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مرتبطة بمعايير الأداء</a:t>
            </a:r>
            <a:endParaRPr lang="ar-SA" sz="2300" dirty="0"/>
          </a:p>
        </p:txBody>
      </p:sp>
      <p:sp>
        <p:nvSpPr>
          <p:cNvPr id="12" name="Shape 6"/>
          <p:cNvSpPr/>
          <p:nvPr/>
        </p:nvSpPr>
        <p:spPr>
          <a:xfrm>
            <a:off x="6215006" y="1607840"/>
            <a:ext cx="5513646" cy="3642221"/>
          </a:xfrm>
          <a:prstGeom prst="roundRect">
            <a:avLst>
              <a:gd name="adj" fmla="val 14871"/>
            </a:avLst>
          </a:prstGeom>
          <a:solidFill>
            <a:srgbClr val="75BAE6"/>
          </a:solidFill>
          <a:ln/>
        </p:spPr>
      </p:sp>
      <p:sp>
        <p:nvSpPr>
          <p:cNvPr id="13" name="Text 7"/>
          <p:cNvSpPr/>
          <p:nvPr/>
        </p:nvSpPr>
        <p:spPr>
          <a:xfrm>
            <a:off x="6440624" y="1833463"/>
            <a:ext cx="5062411" cy="742355"/>
          </a:xfrm>
          <a:prstGeom prst="rect">
            <a:avLst/>
          </a:prstGeom>
          <a:noFill/>
          <a:ln/>
        </p:spPr>
        <p:txBody>
          <a:bodyPr wrap="square" lIns="0" tIns="0" rIns="0" bIns="0" rtlCol="0" anchor="t">
            <a:no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نظام SRS —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Student</a:t>
            </a:r>
            <a:r>
              <a:rPr lang="ar-SA" altLang="en-US" sz="2400" dirty="0">
                <a:solidFill>
                  <a:schemeClr val="bg1"/>
                </a:solidFill>
                <a:latin typeface="GE SS Two Light" pitchFamily="34" charset="0"/>
                <a:ea typeface="GE SS Two Light" pitchFamily="34" charset="-122"/>
                <a:cs typeface="GE SS Two Light" pitchFamily="34" charset="-120"/>
              </a:rPr>
              <a:t>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Registration</a:t>
            </a:r>
            <a:r>
              <a:rPr lang="ar-SA" altLang="en-US" sz="2400" dirty="0">
                <a:solidFill>
                  <a:schemeClr val="bg1"/>
                </a:solidFill>
                <a:latin typeface="GE SS Two Light" pitchFamily="34" charset="0"/>
                <a:ea typeface="GE SS Two Light" pitchFamily="34" charset="-122"/>
                <a:cs typeface="GE SS Two Light" pitchFamily="34" charset="-120"/>
              </a:rPr>
              <a:t> </a:t>
            </a:r>
            <a:r>
              <a:rPr lang="ar-SA" altLang="en-US" sz="2400" dirty="0">
                <a:solidFill>
                  <a:schemeClr val="bg1"/>
                </a:solidFill>
                <a:latin typeface="Myriad Headline" panose="020B0500000000000000" pitchFamily="34" charset="0"/>
                <a:ea typeface="GE SS Two Light" pitchFamily="34" charset="-122"/>
                <a:cs typeface="GE SS Two Light" pitchFamily="34" charset="-120"/>
              </a:rPr>
              <a:t>System</a:t>
            </a:r>
            <a:endParaRPr lang="ar-SA" sz="2400" dirty="0">
              <a:solidFill>
                <a:schemeClr val="bg1"/>
              </a:solidFill>
              <a:latin typeface="Myriad Headline" panose="020B0500000000000000" pitchFamily="34" charset="0"/>
            </a:endParaRPr>
          </a:p>
        </p:txBody>
      </p:sp>
      <p:sp>
        <p:nvSpPr>
          <p:cNvPr id="14" name="Text 8"/>
          <p:cNvSpPr/>
          <p:nvPr/>
        </p:nvSpPr>
        <p:spPr>
          <a:xfrm>
            <a:off x="5831039" y="2801441"/>
            <a:ext cx="5671996" cy="361156"/>
          </a:xfrm>
          <a:prstGeom prst="rect">
            <a:avLst/>
          </a:prstGeom>
          <a:noFill/>
          <a:ln/>
        </p:spPr>
        <p:txBody>
          <a:bodyPr wrap="none" lIns="0" tIns="0" rIns="0" bIns="0" rtlCol="0" anchor="t"/>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يستخدم لإدارة:</a:t>
            </a:r>
            <a:endParaRPr lang="ar-SA" dirty="0">
              <a:solidFill>
                <a:schemeClr val="bg1"/>
              </a:solidFill>
            </a:endParaRPr>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38891" y="3416498"/>
            <a:ext cx="564144" cy="564158"/>
          </a:xfrm>
          <a:prstGeom prst="rect">
            <a:avLst/>
          </a:prstGeom>
        </p:spPr>
      </p:pic>
      <p:sp>
        <p:nvSpPr>
          <p:cNvPr id="16" name="Text 9"/>
          <p:cNvSpPr/>
          <p:nvPr/>
        </p:nvSpPr>
        <p:spPr>
          <a:xfrm>
            <a:off x="9112915" y="3416498"/>
            <a:ext cx="15439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التسجيل</a:t>
            </a:r>
            <a:endParaRPr lang="ar-SA" sz="2400" dirty="0">
              <a:solidFill>
                <a:schemeClr val="bg1"/>
              </a:solidFill>
            </a:endParaRPr>
          </a:p>
        </p:txBody>
      </p:sp>
      <p:pic>
        <p:nvPicPr>
          <p:cNvPr id="17"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66699" y="3416498"/>
            <a:ext cx="564144" cy="564158"/>
          </a:xfrm>
          <a:prstGeom prst="rect">
            <a:avLst/>
          </a:prstGeom>
        </p:spPr>
      </p:pic>
      <p:sp>
        <p:nvSpPr>
          <p:cNvPr id="18" name="Text 10"/>
          <p:cNvSpPr/>
          <p:nvPr/>
        </p:nvSpPr>
        <p:spPr>
          <a:xfrm>
            <a:off x="6440624" y="3416498"/>
            <a:ext cx="15440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الحضور</a:t>
            </a:r>
            <a:endParaRPr lang="ar-SA" sz="2400" dirty="0">
              <a:solidFill>
                <a:schemeClr val="bg1"/>
              </a:solidFill>
            </a:endParaRPr>
          </a:p>
        </p:txBody>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38891" y="4432002"/>
            <a:ext cx="564144" cy="564158"/>
          </a:xfrm>
          <a:prstGeom prst="rect">
            <a:avLst/>
          </a:prstGeom>
        </p:spPr>
      </p:pic>
      <p:sp>
        <p:nvSpPr>
          <p:cNvPr id="20" name="Text 11"/>
          <p:cNvSpPr/>
          <p:nvPr/>
        </p:nvSpPr>
        <p:spPr>
          <a:xfrm>
            <a:off x="9112915" y="4432002"/>
            <a:ext cx="15439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النتائج</a:t>
            </a:r>
            <a:endParaRPr lang="ar-SA" sz="2400" dirty="0">
              <a:solidFill>
                <a:schemeClr val="bg1"/>
              </a:solidFill>
            </a:endParaRPr>
          </a:p>
        </p:txBody>
      </p:sp>
      <p:pic>
        <p:nvPicPr>
          <p:cNvPr id="21"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66699" y="4432002"/>
            <a:ext cx="564144" cy="564158"/>
          </a:xfrm>
          <a:prstGeom prst="rect">
            <a:avLst/>
          </a:prstGeom>
        </p:spPr>
      </p:pic>
      <p:sp>
        <p:nvSpPr>
          <p:cNvPr id="22" name="Text 12"/>
          <p:cNvSpPr/>
          <p:nvPr/>
        </p:nvSpPr>
        <p:spPr>
          <a:xfrm>
            <a:off x="6440624" y="4432002"/>
            <a:ext cx="1544004" cy="371177"/>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التقارير</a:t>
            </a:r>
            <a:endParaRPr lang="ar-SA" sz="2400" dirty="0">
              <a:solidFill>
                <a:schemeClr val="bg1"/>
              </a:solidFill>
            </a:endParaRPr>
          </a:p>
        </p:txBody>
      </p:sp>
    </p:spTree>
    <p:extLst>
      <p:ext uri="{BB962C8B-B14F-4D97-AF65-F5344CB8AC3E}">
        <p14:creationId xmlns:p14="http://schemas.microsoft.com/office/powerpoint/2010/main" val="39303739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69549" y="786904"/>
            <a:ext cx="590238" cy="325834"/>
          </a:xfrm>
          <a:prstGeom prst="roundRect">
            <a:avLst>
              <a:gd name="adj" fmla="val 49999"/>
            </a:avLst>
          </a:prstGeom>
          <a:solidFill>
            <a:srgbClr val="D4E9F7"/>
          </a:solidFill>
          <a:ln/>
        </p:spPr>
      </p:sp>
      <p:sp>
        <p:nvSpPr>
          <p:cNvPr id="3" name="Text 1"/>
          <p:cNvSpPr/>
          <p:nvPr/>
        </p:nvSpPr>
        <p:spPr>
          <a:xfrm>
            <a:off x="10488549" y="851198"/>
            <a:ext cx="942654"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نشاط</a:t>
            </a:r>
            <a:endParaRPr lang="ar-SA" sz="1350" dirty="0"/>
          </a:p>
        </p:txBody>
      </p:sp>
      <p:sp>
        <p:nvSpPr>
          <p:cNvPr id="4" name="Text 2"/>
          <p:cNvSpPr/>
          <p:nvPr/>
        </p:nvSpPr>
        <p:spPr>
          <a:xfrm>
            <a:off x="631908" y="1194197"/>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النشاط العملي: مراجعة تقرير المتدرب</a:t>
            </a:r>
            <a:endParaRPr lang="ar-SA" sz="4400" dirty="0"/>
          </a:p>
        </p:txBody>
      </p:sp>
      <p:sp>
        <p:nvSpPr>
          <p:cNvPr id="5" name="Shape 3"/>
          <p:cNvSpPr/>
          <p:nvPr/>
        </p:nvSpPr>
        <p:spPr>
          <a:xfrm>
            <a:off x="6197643" y="2204938"/>
            <a:ext cx="5362143" cy="2109887"/>
          </a:xfrm>
          <a:prstGeom prst="roundRect">
            <a:avLst>
              <a:gd name="adj" fmla="val 15243"/>
            </a:avLst>
          </a:prstGeom>
          <a:solidFill>
            <a:srgbClr val="00AEEF"/>
          </a:solidFill>
          <a:ln w="12700">
            <a:solidFill>
              <a:srgbClr val="00AEEF"/>
            </a:solidFill>
            <a:prstDash val="solid"/>
          </a:ln>
        </p:spPr>
      </p:sp>
      <p:sp>
        <p:nvSpPr>
          <p:cNvPr id="6" name="Shape 4"/>
          <p:cNvSpPr/>
          <p:nvPr/>
        </p:nvSpPr>
        <p:spPr>
          <a:xfrm>
            <a:off x="10788083" y="2380487"/>
            <a:ext cx="643120" cy="643136"/>
          </a:xfrm>
          <a:prstGeom prst="ellipse">
            <a:avLst/>
          </a:prstGeom>
          <a:solidFill>
            <a:srgbClr val="00AEEF"/>
          </a:solidFill>
          <a:ln/>
        </p:spPr>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61077" y="2303267"/>
            <a:ext cx="594900" cy="594914"/>
          </a:xfrm>
          <a:prstGeom prst="rect">
            <a:avLst/>
          </a:prstGeom>
        </p:spPr>
      </p:pic>
      <p:sp>
        <p:nvSpPr>
          <p:cNvPr id="8" name="Text 5"/>
          <p:cNvSpPr/>
          <p:nvPr/>
        </p:nvSpPr>
        <p:spPr>
          <a:xfrm>
            <a:off x="6424650" y="3199172"/>
            <a:ext cx="4908130"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مراجعة التقرير</a:t>
            </a:r>
            <a:endParaRPr lang="ar-SA" sz="2800" dirty="0">
              <a:solidFill>
                <a:schemeClr val="bg1"/>
              </a:solidFill>
            </a:endParaRPr>
          </a:p>
        </p:txBody>
      </p:sp>
      <p:sp>
        <p:nvSpPr>
          <p:cNvPr id="9" name="Text 6"/>
          <p:cNvSpPr/>
          <p:nvPr/>
        </p:nvSpPr>
        <p:spPr>
          <a:xfrm>
            <a:off x="6424650" y="3673834"/>
            <a:ext cx="4908130"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مراجعة تقرير المتدرب المستخدم في عملك وتقييمه.</a:t>
            </a:r>
            <a:endParaRPr lang="ar-SA" sz="2000" dirty="0">
              <a:solidFill>
                <a:schemeClr val="bg1"/>
              </a:solidFill>
            </a:endParaRPr>
          </a:p>
        </p:txBody>
      </p:sp>
      <p:sp>
        <p:nvSpPr>
          <p:cNvPr id="10" name="Shape 7"/>
          <p:cNvSpPr/>
          <p:nvPr/>
        </p:nvSpPr>
        <p:spPr>
          <a:xfrm>
            <a:off x="631908" y="2204938"/>
            <a:ext cx="5362143" cy="2109887"/>
          </a:xfrm>
          <a:prstGeom prst="roundRect">
            <a:avLst>
              <a:gd name="adj" fmla="val 15243"/>
            </a:avLst>
          </a:prstGeom>
          <a:solidFill>
            <a:srgbClr val="00AEEF"/>
          </a:solidFill>
          <a:ln w="12700">
            <a:solidFill>
              <a:srgbClr val="00AEEF"/>
            </a:solidFill>
            <a:prstDash val="solid"/>
          </a:ln>
        </p:spPr>
      </p:sp>
      <p:sp>
        <p:nvSpPr>
          <p:cNvPr id="11" name="Shape 8"/>
          <p:cNvSpPr/>
          <p:nvPr/>
        </p:nvSpPr>
        <p:spPr>
          <a:xfrm>
            <a:off x="5123925" y="2431951"/>
            <a:ext cx="643120" cy="643136"/>
          </a:xfrm>
          <a:prstGeom prst="ellipse">
            <a:avLst/>
          </a:prstGeom>
          <a:solidFill>
            <a:srgbClr val="00AEEF"/>
          </a:solidFill>
          <a:ln/>
        </p:spPr>
        <p:txBody>
          <a:bodyPr/>
          <a:lstStyle/>
          <a:p>
            <a:endParaRPr lang="en-US" dirty="0"/>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95342" y="2303267"/>
            <a:ext cx="594900" cy="594914"/>
          </a:xfrm>
          <a:prstGeom prst="rect">
            <a:avLst/>
          </a:prstGeom>
        </p:spPr>
      </p:pic>
      <p:sp>
        <p:nvSpPr>
          <p:cNvPr id="13" name="Text 9"/>
          <p:cNvSpPr/>
          <p:nvPr/>
        </p:nvSpPr>
        <p:spPr>
          <a:xfrm>
            <a:off x="858915" y="3199172"/>
            <a:ext cx="4908130" cy="352524"/>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الملاحظات والمقترحات</a:t>
            </a:r>
            <a:endParaRPr lang="ar-SA" sz="2800" dirty="0">
              <a:solidFill>
                <a:schemeClr val="bg1"/>
              </a:solidFill>
            </a:endParaRPr>
          </a:p>
        </p:txBody>
      </p:sp>
      <p:sp>
        <p:nvSpPr>
          <p:cNvPr id="14" name="Text 10"/>
          <p:cNvSpPr/>
          <p:nvPr/>
        </p:nvSpPr>
        <p:spPr>
          <a:xfrm>
            <a:off x="858915" y="3673834"/>
            <a:ext cx="4908130"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ما الملاحظات والإجراءات التي توصي بها لتحسين جودة التقرير؟</a:t>
            </a:r>
            <a:endParaRPr lang="ar-SA" sz="2000" dirty="0">
              <a:solidFill>
                <a:schemeClr val="bg1"/>
              </a:solidFill>
            </a:endParaRPr>
          </a:p>
        </p:txBody>
      </p:sp>
      <p:sp>
        <p:nvSpPr>
          <p:cNvPr id="15" name="Text 11"/>
          <p:cNvSpPr/>
          <p:nvPr/>
        </p:nvSpPr>
        <p:spPr>
          <a:xfrm>
            <a:off x="631908" y="4849416"/>
            <a:ext cx="10606318" cy="352524"/>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ملخص النشاط</a:t>
            </a:r>
            <a:endParaRPr lang="ar-SA" sz="2800" dirty="0"/>
          </a:p>
        </p:txBody>
      </p:sp>
      <p:sp>
        <p:nvSpPr>
          <p:cNvPr id="16" name="Text 12"/>
          <p:cNvSpPr/>
          <p:nvPr/>
        </p:nvSpPr>
        <p:spPr>
          <a:xfrm>
            <a:off x="22324" y="5507434"/>
            <a:ext cx="11215903" cy="334466"/>
          </a:xfrm>
          <a:prstGeom prst="rect">
            <a:avLst/>
          </a:prstGeom>
          <a:noFill/>
          <a:ln/>
        </p:spPr>
        <p:txBody>
          <a:bodyPr wrap="none" lIns="0" tIns="0" rIns="0" bIns="0" rtlCol="0" anchor="t"/>
          <a:lstStyle/>
          <a:p>
            <a:pPr marL="0" indent="0" algn="r" rtl="1">
              <a:lnSpc>
                <a:spcPct val="130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تسهم سجلات التقييم الدقيقة في ضمان العدالة والشفافية وتحسين جودة التعلم والتدريب.</a:t>
            </a:r>
            <a:endParaRPr lang="ar-SA" sz="2800" dirty="0"/>
          </a:p>
        </p:txBody>
      </p:sp>
      <p:sp>
        <p:nvSpPr>
          <p:cNvPr id="17" name="Shape 13"/>
          <p:cNvSpPr/>
          <p:nvPr/>
        </p:nvSpPr>
        <p:spPr>
          <a:xfrm>
            <a:off x="11534387" y="4543921"/>
            <a:ext cx="25399" cy="1527076"/>
          </a:xfrm>
          <a:prstGeom prst="roundRect">
            <a:avLst>
              <a:gd name="adj" fmla="val 50001"/>
            </a:avLst>
          </a:prstGeom>
          <a:solidFill>
            <a:srgbClr val="75BAE6"/>
          </a:solidFill>
          <a:ln/>
        </p:spPr>
      </p:sp>
    </p:spTree>
    <p:extLst>
      <p:ext uri="{BB962C8B-B14F-4D97-AF65-F5344CB8AC3E}">
        <p14:creationId xmlns:p14="http://schemas.microsoft.com/office/powerpoint/2010/main" val="26717843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788319"/>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3.2</a:t>
            </a:r>
            <a:endParaRPr lang="ar-SA" sz="4650" dirty="0"/>
          </a:p>
        </p:txBody>
      </p:sp>
      <p:sp>
        <p:nvSpPr>
          <p:cNvPr id="3" name="Text 1"/>
          <p:cNvSpPr/>
          <p:nvPr/>
        </p:nvSpPr>
        <p:spPr>
          <a:xfrm>
            <a:off x="8105275" y="3258443"/>
            <a:ext cx="3454512" cy="104851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تنظيم نتائج الاختبارات والتقييمات بصورة صحيحة.</a:t>
            </a:r>
            <a:endParaRPr lang="ar-SA" sz="2000" dirty="0"/>
          </a:p>
        </p:txBody>
      </p:sp>
      <p:sp>
        <p:nvSpPr>
          <p:cNvPr id="4" name="Text 2"/>
          <p:cNvSpPr/>
          <p:nvPr/>
        </p:nvSpPr>
        <p:spPr>
          <a:xfrm>
            <a:off x="4368591" y="3258443"/>
            <a:ext cx="3454611" cy="104851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تعبئة سجلات الدرجات ونتائج الأداء العملي بدقة.</a:t>
            </a:r>
            <a:endParaRPr lang="ar-SA" sz="2000" dirty="0"/>
          </a:p>
        </p:txBody>
      </p:sp>
      <p:sp>
        <p:nvSpPr>
          <p:cNvPr id="5" name="Text 3"/>
          <p:cNvSpPr/>
          <p:nvPr/>
        </p:nvSpPr>
        <p:spPr>
          <a:xfrm>
            <a:off x="632008" y="3258443"/>
            <a:ext cx="3454512" cy="1048514"/>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إدخال بيانات المتدربين في نظام SRS بصورة صحيحة.</a:t>
            </a:r>
            <a:endParaRPr lang="ar-SA" sz="2000" dirty="0"/>
          </a:p>
        </p:txBody>
      </p:sp>
      <p:sp>
        <p:nvSpPr>
          <p:cNvPr id="6" name="Text 4"/>
          <p:cNvSpPr/>
          <p:nvPr/>
        </p:nvSpPr>
        <p:spPr>
          <a:xfrm>
            <a:off x="6236933" y="4708525"/>
            <a:ext cx="5322854" cy="5242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تقرير أداء شامل للمتدرب.</a:t>
            </a:r>
            <a:endParaRPr lang="ar-SA" sz="2000" dirty="0"/>
          </a:p>
        </p:txBody>
      </p:sp>
      <p:sp>
        <p:nvSpPr>
          <p:cNvPr id="7" name="Text 5"/>
          <p:cNvSpPr/>
          <p:nvPr/>
        </p:nvSpPr>
        <p:spPr>
          <a:xfrm>
            <a:off x="632008" y="4708525"/>
            <a:ext cx="5322854" cy="524256"/>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تغذية راجعة بنّاءة ومرتبطة بمعايير الأداء.</a:t>
            </a:r>
            <a:endParaRPr lang="ar-SA" sz="2000" dirty="0"/>
          </a:p>
        </p:txBody>
      </p:sp>
      <p:sp>
        <p:nvSpPr>
          <p:cNvPr id="8" name="Shape 6"/>
          <p:cNvSpPr/>
          <p:nvPr/>
        </p:nvSpPr>
        <p:spPr>
          <a:xfrm>
            <a:off x="8079875" y="3224067"/>
            <a:ext cx="3505311" cy="50800"/>
          </a:xfrm>
          <a:prstGeom prst="rect">
            <a:avLst/>
          </a:prstGeom>
          <a:solidFill>
            <a:srgbClr val="00AEEF"/>
          </a:solidFill>
          <a:ln/>
        </p:spPr>
      </p:sp>
      <p:sp>
        <p:nvSpPr>
          <p:cNvPr id="9" name="Shape 7"/>
          <p:cNvSpPr/>
          <p:nvPr/>
        </p:nvSpPr>
        <p:spPr>
          <a:xfrm>
            <a:off x="4343192" y="3224067"/>
            <a:ext cx="3505410" cy="50800"/>
          </a:xfrm>
          <a:prstGeom prst="rect">
            <a:avLst/>
          </a:prstGeom>
          <a:solidFill>
            <a:srgbClr val="00AEEF"/>
          </a:solidFill>
          <a:ln/>
        </p:spPr>
      </p:sp>
      <p:sp>
        <p:nvSpPr>
          <p:cNvPr id="10" name="Shape 8"/>
          <p:cNvSpPr/>
          <p:nvPr/>
        </p:nvSpPr>
        <p:spPr>
          <a:xfrm>
            <a:off x="606608" y="3224067"/>
            <a:ext cx="3505311" cy="50800"/>
          </a:xfrm>
          <a:prstGeom prst="rect">
            <a:avLst/>
          </a:prstGeom>
          <a:solidFill>
            <a:srgbClr val="00AEEF"/>
          </a:solidFill>
          <a:ln/>
        </p:spPr>
      </p:sp>
      <p:sp>
        <p:nvSpPr>
          <p:cNvPr id="11" name="Shape 9"/>
          <p:cNvSpPr/>
          <p:nvPr/>
        </p:nvSpPr>
        <p:spPr>
          <a:xfrm>
            <a:off x="6211534" y="4674149"/>
            <a:ext cx="5373652" cy="50800"/>
          </a:xfrm>
          <a:prstGeom prst="rect">
            <a:avLst/>
          </a:prstGeom>
          <a:solidFill>
            <a:srgbClr val="00AEEF"/>
          </a:solidFill>
          <a:ln/>
        </p:spPr>
      </p:sp>
      <p:sp>
        <p:nvSpPr>
          <p:cNvPr id="12" name="Shape 10"/>
          <p:cNvSpPr/>
          <p:nvPr/>
        </p:nvSpPr>
        <p:spPr>
          <a:xfrm>
            <a:off x="606608" y="4674149"/>
            <a:ext cx="5373652" cy="50800"/>
          </a:xfrm>
          <a:prstGeom prst="rect">
            <a:avLst/>
          </a:prstGeom>
          <a:solidFill>
            <a:srgbClr val="00AEEF"/>
          </a:solidFill>
          <a:ln/>
        </p:spPr>
      </p:sp>
    </p:spTree>
    <p:extLst>
      <p:ext uri="{BB962C8B-B14F-4D97-AF65-F5344CB8AC3E}">
        <p14:creationId xmlns:p14="http://schemas.microsoft.com/office/powerpoint/2010/main" val="21972489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184870"/>
            <a:ext cx="6355993"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3.3</a:t>
            </a:r>
            <a:endParaRPr lang="ar-SA" sz="4650" dirty="0"/>
          </a:p>
        </p:txBody>
      </p:sp>
      <p:sp>
        <p:nvSpPr>
          <p:cNvPr id="5" name="Text 1"/>
          <p:cNvSpPr/>
          <p:nvPr/>
        </p:nvSpPr>
        <p:spPr>
          <a:xfrm>
            <a:off x="631908" y="2017415"/>
            <a:ext cx="6355993" cy="89098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طلب توريد وإدارة المواد والأدوات والمعدات التدريبية</a:t>
            </a:r>
            <a:endParaRPr lang="ar-SA" sz="2800" dirty="0"/>
          </a:p>
        </p:txBody>
      </p:sp>
      <p:sp>
        <p:nvSpPr>
          <p:cNvPr id="6" name="Shape 2"/>
          <p:cNvSpPr/>
          <p:nvPr/>
        </p:nvSpPr>
        <p:spPr>
          <a:xfrm>
            <a:off x="6480112" y="3246934"/>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322687"/>
            <a:ext cx="356286" cy="356295"/>
          </a:xfrm>
          <a:prstGeom prst="rect">
            <a:avLst/>
          </a:prstGeom>
        </p:spPr>
      </p:pic>
      <p:sp>
        <p:nvSpPr>
          <p:cNvPr id="8" name="Text 3"/>
          <p:cNvSpPr/>
          <p:nvPr/>
        </p:nvSpPr>
        <p:spPr>
          <a:xfrm>
            <a:off x="3950990" y="3324423"/>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3246934"/>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3322687"/>
            <a:ext cx="356286" cy="356295"/>
          </a:xfrm>
          <a:prstGeom prst="rect">
            <a:avLst/>
          </a:prstGeom>
        </p:spPr>
      </p:pic>
      <p:sp>
        <p:nvSpPr>
          <p:cNvPr id="11" name="Text 5"/>
          <p:cNvSpPr/>
          <p:nvPr/>
        </p:nvSpPr>
        <p:spPr>
          <a:xfrm>
            <a:off x="631908" y="3324423"/>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طلب التوريد</a:t>
            </a:r>
            <a:endParaRPr lang="ar-SA" sz="2300" dirty="0"/>
          </a:p>
        </p:txBody>
      </p:sp>
      <p:sp>
        <p:nvSpPr>
          <p:cNvPr id="12" name="Shape 6"/>
          <p:cNvSpPr/>
          <p:nvPr/>
        </p:nvSpPr>
        <p:spPr>
          <a:xfrm>
            <a:off x="6480112" y="4206081"/>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281835"/>
            <a:ext cx="356286" cy="356295"/>
          </a:xfrm>
          <a:prstGeom prst="rect">
            <a:avLst/>
          </a:prstGeom>
        </p:spPr>
      </p:pic>
      <p:sp>
        <p:nvSpPr>
          <p:cNvPr id="14" name="Text 7"/>
          <p:cNvSpPr/>
          <p:nvPr/>
        </p:nvSpPr>
        <p:spPr>
          <a:xfrm>
            <a:off x="3950990" y="4283571"/>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مجموعات عمل</a:t>
            </a:r>
            <a:endParaRPr lang="ar-SA" sz="2300" dirty="0"/>
          </a:p>
        </p:txBody>
      </p:sp>
      <p:sp>
        <p:nvSpPr>
          <p:cNvPr id="15" name="Shape 8"/>
          <p:cNvSpPr/>
          <p:nvPr/>
        </p:nvSpPr>
        <p:spPr>
          <a:xfrm>
            <a:off x="3161130" y="4206081"/>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281835"/>
            <a:ext cx="356286" cy="356295"/>
          </a:xfrm>
          <a:prstGeom prst="rect">
            <a:avLst/>
          </a:prstGeom>
        </p:spPr>
      </p:pic>
      <p:sp>
        <p:nvSpPr>
          <p:cNvPr id="17" name="Text 9"/>
          <p:cNvSpPr/>
          <p:nvPr/>
        </p:nvSpPr>
        <p:spPr>
          <a:xfrm>
            <a:off x="631908" y="4283571"/>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تكليفات فردية</a:t>
            </a:r>
            <a:endParaRPr lang="ar-SA" sz="2300" dirty="0"/>
          </a:p>
        </p:txBody>
      </p:sp>
      <p:sp>
        <p:nvSpPr>
          <p:cNvPr id="18" name="Shape 10"/>
          <p:cNvSpPr/>
          <p:nvPr/>
        </p:nvSpPr>
        <p:spPr>
          <a:xfrm>
            <a:off x="6480112" y="5165229"/>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240982"/>
            <a:ext cx="356286" cy="356295"/>
          </a:xfrm>
          <a:prstGeom prst="rect">
            <a:avLst/>
          </a:prstGeom>
        </p:spPr>
      </p:pic>
      <p:sp>
        <p:nvSpPr>
          <p:cNvPr id="20" name="Text 11"/>
          <p:cNvSpPr/>
          <p:nvPr/>
        </p:nvSpPr>
        <p:spPr>
          <a:xfrm>
            <a:off x="3950990" y="5242719"/>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تطبيقات عملية</a:t>
            </a:r>
            <a:endParaRPr lang="ar-SA" sz="2300" dirty="0"/>
          </a:p>
        </p:txBody>
      </p:sp>
      <p:sp>
        <p:nvSpPr>
          <p:cNvPr id="21" name="Shape 12"/>
          <p:cNvSpPr/>
          <p:nvPr/>
        </p:nvSpPr>
        <p:spPr>
          <a:xfrm>
            <a:off x="3161130" y="5165229"/>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240982"/>
            <a:ext cx="356286" cy="356295"/>
          </a:xfrm>
          <a:prstGeom prst="rect">
            <a:avLst/>
          </a:prstGeom>
        </p:spPr>
      </p:pic>
      <p:sp>
        <p:nvSpPr>
          <p:cNvPr id="23" name="Text 13"/>
          <p:cNvSpPr/>
          <p:nvPr/>
        </p:nvSpPr>
        <p:spPr>
          <a:xfrm>
            <a:off x="631908" y="5242719"/>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عرض ومناقشة</a:t>
            </a:r>
            <a:endParaRPr lang="ar-SA" sz="2300" dirty="0"/>
          </a:p>
        </p:txBody>
      </p:sp>
    </p:spTree>
    <p:extLst>
      <p:ext uri="{BB962C8B-B14F-4D97-AF65-F5344CB8AC3E}">
        <p14:creationId xmlns:p14="http://schemas.microsoft.com/office/powerpoint/2010/main" val="5331744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297285"/>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3.3</a:t>
            </a:r>
            <a:endParaRPr lang="ar-SA" sz="4650" dirty="0"/>
          </a:p>
        </p:txBody>
      </p:sp>
      <p:sp>
        <p:nvSpPr>
          <p:cNvPr id="3" name="Text 1"/>
          <p:cNvSpPr/>
          <p:nvPr/>
        </p:nvSpPr>
        <p:spPr>
          <a:xfrm>
            <a:off x="631908" y="2129830"/>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34169" y="2867720"/>
            <a:ext cx="225618" cy="225623"/>
          </a:xfrm>
          <a:prstGeom prst="rect">
            <a:avLst/>
          </a:prstGeom>
        </p:spPr>
      </p:pic>
      <p:sp>
        <p:nvSpPr>
          <p:cNvPr id="5" name="Shape 2"/>
          <p:cNvSpPr/>
          <p:nvPr/>
        </p:nvSpPr>
        <p:spPr>
          <a:xfrm>
            <a:off x="8067572" y="3197622"/>
            <a:ext cx="3492214" cy="25400"/>
          </a:xfrm>
          <a:prstGeom prst="rect">
            <a:avLst/>
          </a:prstGeom>
          <a:solidFill>
            <a:srgbClr val="00AEEF"/>
          </a:solidFill>
          <a:ln/>
        </p:spPr>
      </p:sp>
      <p:sp>
        <p:nvSpPr>
          <p:cNvPr id="6" name="Text 3"/>
          <p:cNvSpPr/>
          <p:nvPr/>
        </p:nvSpPr>
        <p:spPr>
          <a:xfrm>
            <a:off x="8067572" y="3361234"/>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تحديد احتياجات التدريب من المعدات والمواد.</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16337" y="2867720"/>
            <a:ext cx="225618" cy="225623"/>
          </a:xfrm>
          <a:prstGeom prst="rect">
            <a:avLst/>
          </a:prstGeom>
        </p:spPr>
      </p:pic>
      <p:sp>
        <p:nvSpPr>
          <p:cNvPr id="8" name="Shape 4"/>
          <p:cNvSpPr/>
          <p:nvPr/>
        </p:nvSpPr>
        <p:spPr>
          <a:xfrm>
            <a:off x="4349740" y="3197622"/>
            <a:ext cx="3492214" cy="25400"/>
          </a:xfrm>
          <a:prstGeom prst="rect">
            <a:avLst/>
          </a:prstGeom>
          <a:solidFill>
            <a:srgbClr val="00AEEF"/>
          </a:solidFill>
          <a:ln/>
        </p:spPr>
      </p:sp>
      <p:sp>
        <p:nvSpPr>
          <p:cNvPr id="9" name="Text 5"/>
          <p:cNvSpPr/>
          <p:nvPr/>
        </p:nvSpPr>
        <p:spPr>
          <a:xfrm>
            <a:off x="4349740" y="3361234"/>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طلبات المواد والمعدات.</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98505" y="2867720"/>
            <a:ext cx="225618" cy="225623"/>
          </a:xfrm>
          <a:prstGeom prst="rect">
            <a:avLst/>
          </a:prstGeom>
        </p:spPr>
      </p:pic>
      <p:sp>
        <p:nvSpPr>
          <p:cNvPr id="11" name="Shape 6"/>
          <p:cNvSpPr/>
          <p:nvPr/>
        </p:nvSpPr>
        <p:spPr>
          <a:xfrm>
            <a:off x="631908" y="3197622"/>
            <a:ext cx="3492214" cy="25400"/>
          </a:xfrm>
          <a:prstGeom prst="rect">
            <a:avLst/>
          </a:prstGeom>
          <a:solidFill>
            <a:srgbClr val="00AEEF"/>
          </a:solidFill>
          <a:ln/>
        </p:spPr>
      </p:sp>
      <p:sp>
        <p:nvSpPr>
          <p:cNvPr id="12" name="Text 7"/>
          <p:cNvSpPr/>
          <p:nvPr/>
        </p:nvSpPr>
        <p:spPr>
          <a:xfrm>
            <a:off x="631908" y="3361234"/>
            <a:ext cx="3492214"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إدارة توزيع الموارد التدريبية.</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34169" y="4526657"/>
            <a:ext cx="225618" cy="225623"/>
          </a:xfrm>
          <a:prstGeom prst="rect">
            <a:avLst/>
          </a:prstGeom>
        </p:spPr>
      </p:pic>
      <p:sp>
        <p:nvSpPr>
          <p:cNvPr id="14" name="Shape 8"/>
          <p:cNvSpPr/>
          <p:nvPr/>
        </p:nvSpPr>
        <p:spPr>
          <a:xfrm>
            <a:off x="6208656" y="4856559"/>
            <a:ext cx="5351130" cy="25400"/>
          </a:xfrm>
          <a:prstGeom prst="rect">
            <a:avLst/>
          </a:prstGeom>
          <a:solidFill>
            <a:srgbClr val="00AEEF"/>
          </a:solidFill>
          <a:ln/>
        </p:spPr>
      </p:sp>
      <p:sp>
        <p:nvSpPr>
          <p:cNvPr id="15" name="Text 9"/>
          <p:cNvSpPr/>
          <p:nvPr/>
        </p:nvSpPr>
        <p:spPr>
          <a:xfrm>
            <a:off x="6208656" y="5020171"/>
            <a:ext cx="535113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متابعة استلام واستخدام الأدوات والمعدات.</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757421" y="4526657"/>
            <a:ext cx="225618" cy="225623"/>
          </a:xfrm>
          <a:prstGeom prst="rect">
            <a:avLst/>
          </a:prstGeom>
        </p:spPr>
      </p:pic>
      <p:sp>
        <p:nvSpPr>
          <p:cNvPr id="17" name="Shape 10"/>
          <p:cNvSpPr/>
          <p:nvPr/>
        </p:nvSpPr>
        <p:spPr>
          <a:xfrm>
            <a:off x="631908" y="4856559"/>
            <a:ext cx="5351130" cy="25400"/>
          </a:xfrm>
          <a:prstGeom prst="rect">
            <a:avLst/>
          </a:prstGeom>
          <a:solidFill>
            <a:srgbClr val="00AEEF"/>
          </a:solidFill>
          <a:ln/>
        </p:spPr>
      </p:sp>
      <p:sp>
        <p:nvSpPr>
          <p:cNvPr id="18" name="Text 11"/>
          <p:cNvSpPr/>
          <p:nvPr/>
        </p:nvSpPr>
        <p:spPr>
          <a:xfrm>
            <a:off x="631908" y="5020171"/>
            <a:ext cx="535113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تنظيم عمليات التخزين والصيانة.</a:t>
            </a:r>
            <a:endParaRPr lang="ar-SA" sz="2300" dirty="0"/>
          </a:p>
        </p:txBody>
      </p:sp>
    </p:spTree>
    <p:extLst>
      <p:ext uri="{BB962C8B-B14F-4D97-AF65-F5344CB8AC3E}">
        <p14:creationId xmlns:p14="http://schemas.microsoft.com/office/powerpoint/2010/main" val="296748241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40270" y="752971"/>
            <a:ext cx="719516" cy="240010"/>
          </a:xfrm>
          <a:prstGeom prst="roundRect">
            <a:avLst>
              <a:gd name="adj" fmla="val 49999"/>
            </a:avLst>
          </a:prstGeom>
          <a:solidFill>
            <a:srgbClr val="D4E9F7"/>
          </a:solidFill>
          <a:ln/>
        </p:spPr>
      </p:sp>
      <p:sp>
        <p:nvSpPr>
          <p:cNvPr id="3" name="Text 1"/>
          <p:cNvSpPr/>
          <p:nvPr/>
        </p:nvSpPr>
        <p:spPr>
          <a:xfrm>
            <a:off x="10325437" y="800298"/>
            <a:ext cx="1139598"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محتوى نظري</a:t>
            </a:r>
            <a:endParaRPr lang="ar-SA" sz="950" dirty="0"/>
          </a:p>
        </p:txBody>
      </p:sp>
      <p:sp>
        <p:nvSpPr>
          <p:cNvPr id="4" name="Text 2"/>
          <p:cNvSpPr/>
          <p:nvPr/>
        </p:nvSpPr>
        <p:spPr>
          <a:xfrm>
            <a:off x="631908" y="1037134"/>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المعرفة (المحتوى النظري)</a:t>
            </a:r>
            <a:endParaRPr lang="ar-SA" sz="3250" dirty="0"/>
          </a:p>
        </p:txBody>
      </p:sp>
      <p:sp>
        <p:nvSpPr>
          <p:cNvPr id="5" name="Text 3"/>
          <p:cNvSpPr/>
          <p:nvPr/>
        </p:nvSpPr>
        <p:spPr>
          <a:xfrm>
            <a:off x="631908" y="1600895"/>
            <a:ext cx="10927878"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مفهوم إدارة الموارد التدريبية</a:t>
            </a:r>
            <a:endParaRPr lang="ar-SA" sz="1600" dirty="0"/>
          </a:p>
        </p:txBody>
      </p:sp>
      <p:sp>
        <p:nvSpPr>
          <p:cNvPr id="6" name="Text 4"/>
          <p:cNvSpPr/>
          <p:nvPr/>
        </p:nvSpPr>
        <p:spPr>
          <a:xfrm>
            <a:off x="22324" y="1999940"/>
            <a:ext cx="11537463" cy="21480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تشمل:</a:t>
            </a:r>
            <a:endParaRPr lang="ar-SA" sz="2000" dirty="0"/>
          </a:p>
        </p:txBody>
      </p:sp>
      <p:sp>
        <p:nvSpPr>
          <p:cNvPr id="7" name="Shape 5"/>
          <p:cNvSpPr/>
          <p:nvPr/>
        </p:nvSpPr>
        <p:spPr>
          <a:xfrm>
            <a:off x="6151111" y="2365573"/>
            <a:ext cx="5408676" cy="638175"/>
          </a:xfrm>
          <a:prstGeom prst="roundRect">
            <a:avLst>
              <a:gd name="adj" fmla="val 20206"/>
            </a:avLst>
          </a:prstGeom>
          <a:solidFill>
            <a:srgbClr val="00AEEF"/>
          </a:solidFill>
          <a:ln w="6350">
            <a:solidFill>
              <a:srgbClr val="00AEEF"/>
            </a:solidFill>
            <a:prstDash val="solid"/>
          </a:ln>
        </p:spPr>
      </p:sp>
      <p:sp>
        <p:nvSpPr>
          <p:cNvPr id="8" name="Shape 6"/>
          <p:cNvSpPr/>
          <p:nvPr/>
        </p:nvSpPr>
        <p:spPr>
          <a:xfrm>
            <a:off x="10921628" y="2529880"/>
            <a:ext cx="473857" cy="473869"/>
          </a:xfrm>
          <a:prstGeom prst="ellipse">
            <a:avLst/>
          </a:prstGeom>
          <a:solidFill>
            <a:srgbClr val="00AEEF"/>
          </a:solidFill>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11200" y="2419350"/>
            <a:ext cx="454014" cy="454025"/>
          </a:xfrm>
          <a:prstGeom prst="rect">
            <a:avLst/>
          </a:prstGeom>
        </p:spPr>
      </p:pic>
      <p:sp>
        <p:nvSpPr>
          <p:cNvPr id="10" name="Text 7"/>
          <p:cNvSpPr/>
          <p:nvPr/>
        </p:nvSpPr>
        <p:spPr>
          <a:xfrm>
            <a:off x="5291997" y="2437878"/>
            <a:ext cx="5227765" cy="2695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التخطيط للاحتياجات</a:t>
            </a:r>
            <a:endParaRPr lang="ar-SA" sz="2800" dirty="0">
              <a:solidFill>
                <a:schemeClr val="bg1"/>
              </a:solidFill>
            </a:endParaRPr>
          </a:p>
        </p:txBody>
      </p:sp>
      <p:sp>
        <p:nvSpPr>
          <p:cNvPr id="11" name="Shape 8"/>
          <p:cNvSpPr/>
          <p:nvPr/>
        </p:nvSpPr>
        <p:spPr>
          <a:xfrm>
            <a:off x="631908" y="2365573"/>
            <a:ext cx="5408676" cy="638175"/>
          </a:xfrm>
          <a:prstGeom prst="roundRect">
            <a:avLst>
              <a:gd name="adj" fmla="val 20206"/>
            </a:avLst>
          </a:prstGeom>
          <a:solidFill>
            <a:srgbClr val="00AEEF"/>
          </a:solidFill>
          <a:ln w="6350">
            <a:solidFill>
              <a:srgbClr val="00AEEF"/>
            </a:solidFill>
            <a:prstDash val="solid"/>
          </a:ln>
        </p:spPr>
      </p:sp>
      <p:sp>
        <p:nvSpPr>
          <p:cNvPr id="12" name="Shape 9"/>
          <p:cNvSpPr/>
          <p:nvPr/>
        </p:nvSpPr>
        <p:spPr>
          <a:xfrm>
            <a:off x="5402425" y="2529880"/>
            <a:ext cx="473857" cy="473869"/>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91997" y="2419350"/>
            <a:ext cx="454014" cy="454025"/>
          </a:xfrm>
          <a:prstGeom prst="rect">
            <a:avLst/>
          </a:prstGeom>
        </p:spPr>
      </p:pic>
      <p:sp>
        <p:nvSpPr>
          <p:cNvPr id="14" name="Text 10"/>
          <p:cNvSpPr/>
          <p:nvPr/>
        </p:nvSpPr>
        <p:spPr>
          <a:xfrm>
            <a:off x="-230341" y="2365573"/>
            <a:ext cx="5227765" cy="2695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الشراء أو التوريد</a:t>
            </a:r>
            <a:endParaRPr lang="ar-SA" sz="2800" dirty="0">
              <a:solidFill>
                <a:schemeClr val="bg1"/>
              </a:solidFill>
            </a:endParaRPr>
          </a:p>
        </p:txBody>
      </p:sp>
      <p:sp>
        <p:nvSpPr>
          <p:cNvPr id="15" name="Shape 11"/>
          <p:cNvSpPr/>
          <p:nvPr/>
        </p:nvSpPr>
        <p:spPr>
          <a:xfrm>
            <a:off x="6151111" y="3648869"/>
            <a:ext cx="5408676" cy="638175"/>
          </a:xfrm>
          <a:prstGeom prst="roundRect">
            <a:avLst>
              <a:gd name="adj" fmla="val 20206"/>
            </a:avLst>
          </a:prstGeom>
          <a:solidFill>
            <a:srgbClr val="00AEEF"/>
          </a:solidFill>
          <a:ln w="6350">
            <a:solidFill>
              <a:srgbClr val="00AEEF"/>
            </a:solidFill>
            <a:prstDash val="solid"/>
          </a:ln>
        </p:spPr>
      </p:sp>
      <p:sp>
        <p:nvSpPr>
          <p:cNvPr id="16" name="Shape 12"/>
          <p:cNvSpPr/>
          <p:nvPr/>
        </p:nvSpPr>
        <p:spPr>
          <a:xfrm>
            <a:off x="10921628" y="3813175"/>
            <a:ext cx="473857" cy="473869"/>
          </a:xfrm>
          <a:prstGeom prst="ellipse">
            <a:avLst/>
          </a:prstGeom>
          <a:solidFill>
            <a:srgbClr val="00AEEF"/>
          </a:solidFill>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11200" y="3702645"/>
            <a:ext cx="454014" cy="454025"/>
          </a:xfrm>
          <a:prstGeom prst="rect">
            <a:avLst/>
          </a:prstGeom>
        </p:spPr>
      </p:pic>
      <p:sp>
        <p:nvSpPr>
          <p:cNvPr id="18" name="Text 13"/>
          <p:cNvSpPr/>
          <p:nvPr/>
        </p:nvSpPr>
        <p:spPr>
          <a:xfrm>
            <a:off x="5291997" y="3765451"/>
            <a:ext cx="5227765" cy="2695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التخزين</a:t>
            </a:r>
            <a:endParaRPr lang="ar-SA" sz="2800" dirty="0">
              <a:solidFill>
                <a:schemeClr val="bg1"/>
              </a:solidFill>
            </a:endParaRPr>
          </a:p>
        </p:txBody>
      </p:sp>
      <p:sp>
        <p:nvSpPr>
          <p:cNvPr id="19" name="Shape 14"/>
          <p:cNvSpPr/>
          <p:nvPr/>
        </p:nvSpPr>
        <p:spPr>
          <a:xfrm>
            <a:off x="631908" y="3604592"/>
            <a:ext cx="5450840" cy="662270"/>
          </a:xfrm>
          <a:prstGeom prst="roundRect">
            <a:avLst>
              <a:gd name="adj" fmla="val 20206"/>
            </a:avLst>
          </a:prstGeom>
          <a:solidFill>
            <a:srgbClr val="00AEEF"/>
          </a:solidFill>
          <a:ln w="6350">
            <a:solidFill>
              <a:srgbClr val="00AEEF"/>
            </a:solidFill>
            <a:prstDash val="solid"/>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291997" y="3702645"/>
            <a:ext cx="454014" cy="454025"/>
          </a:xfrm>
          <a:prstGeom prst="rect">
            <a:avLst/>
          </a:prstGeom>
        </p:spPr>
      </p:pic>
      <p:sp>
        <p:nvSpPr>
          <p:cNvPr id="22" name="Text 16"/>
          <p:cNvSpPr/>
          <p:nvPr/>
        </p:nvSpPr>
        <p:spPr>
          <a:xfrm>
            <a:off x="-82647" y="3648869"/>
            <a:ext cx="5080071" cy="259755"/>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التوزيع</a:t>
            </a:r>
            <a:endParaRPr lang="ar-SA" sz="2800" dirty="0">
              <a:solidFill>
                <a:schemeClr val="bg1"/>
              </a:solidFill>
            </a:endParaRPr>
          </a:p>
        </p:txBody>
      </p:sp>
      <p:sp>
        <p:nvSpPr>
          <p:cNvPr id="23" name="Shape 17"/>
          <p:cNvSpPr/>
          <p:nvPr/>
        </p:nvSpPr>
        <p:spPr>
          <a:xfrm>
            <a:off x="6151111" y="4932164"/>
            <a:ext cx="5408676" cy="638175"/>
          </a:xfrm>
          <a:prstGeom prst="roundRect">
            <a:avLst>
              <a:gd name="adj" fmla="val 20206"/>
            </a:avLst>
          </a:prstGeom>
          <a:solidFill>
            <a:srgbClr val="00AEEF"/>
          </a:solidFill>
          <a:ln w="6350">
            <a:solidFill>
              <a:srgbClr val="00AEEF"/>
            </a:solidFill>
            <a:prstDash val="solid"/>
          </a:ln>
        </p:spPr>
      </p:sp>
      <p:sp>
        <p:nvSpPr>
          <p:cNvPr id="24" name="Shape 18"/>
          <p:cNvSpPr/>
          <p:nvPr/>
        </p:nvSpPr>
        <p:spPr>
          <a:xfrm>
            <a:off x="10921628" y="5096470"/>
            <a:ext cx="473857" cy="473869"/>
          </a:xfrm>
          <a:prstGeom prst="ellipse">
            <a:avLst/>
          </a:prstGeom>
          <a:solidFill>
            <a:srgbClr val="00AEEF"/>
          </a:solidFill>
          <a:ln/>
        </p:spPr>
      </p:sp>
      <p:pic>
        <p:nvPicPr>
          <p:cNvPr id="2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811200" y="4985941"/>
            <a:ext cx="454014" cy="454025"/>
          </a:xfrm>
          <a:prstGeom prst="rect">
            <a:avLst/>
          </a:prstGeom>
        </p:spPr>
      </p:pic>
      <p:sp>
        <p:nvSpPr>
          <p:cNvPr id="26" name="Text 19"/>
          <p:cNvSpPr/>
          <p:nvPr/>
        </p:nvSpPr>
        <p:spPr>
          <a:xfrm>
            <a:off x="5291997" y="5041123"/>
            <a:ext cx="5227765" cy="2695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الصيانة</a:t>
            </a:r>
            <a:endParaRPr lang="ar-SA" sz="2800" dirty="0">
              <a:solidFill>
                <a:schemeClr val="bg1"/>
              </a:solidFill>
            </a:endParaRPr>
          </a:p>
        </p:txBody>
      </p:sp>
      <p:sp>
        <p:nvSpPr>
          <p:cNvPr id="27" name="Shape 20"/>
          <p:cNvSpPr/>
          <p:nvPr/>
        </p:nvSpPr>
        <p:spPr>
          <a:xfrm>
            <a:off x="631908" y="4932164"/>
            <a:ext cx="5408676" cy="638175"/>
          </a:xfrm>
          <a:prstGeom prst="roundRect">
            <a:avLst>
              <a:gd name="adj" fmla="val 20206"/>
            </a:avLst>
          </a:prstGeom>
          <a:solidFill>
            <a:srgbClr val="00AEEF"/>
          </a:solidFill>
          <a:ln w="6350">
            <a:solidFill>
              <a:srgbClr val="00AEEF"/>
            </a:solidFill>
            <a:prstDash val="solid"/>
          </a:ln>
        </p:spPr>
      </p:sp>
      <p:sp>
        <p:nvSpPr>
          <p:cNvPr id="28" name="Shape 21"/>
          <p:cNvSpPr/>
          <p:nvPr/>
        </p:nvSpPr>
        <p:spPr>
          <a:xfrm>
            <a:off x="5402425" y="5096470"/>
            <a:ext cx="473857" cy="473869"/>
          </a:xfrm>
          <a:prstGeom prst="ellipse">
            <a:avLst/>
          </a:prstGeom>
          <a:solidFill>
            <a:srgbClr val="00AEEF"/>
          </a:solidFill>
          <a:ln/>
        </p:spPr>
      </p:sp>
      <p:pic>
        <p:nvPicPr>
          <p:cNvPr id="2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91997" y="4985941"/>
            <a:ext cx="454014" cy="454025"/>
          </a:xfrm>
          <a:prstGeom prst="rect">
            <a:avLst/>
          </a:prstGeom>
        </p:spPr>
      </p:pic>
      <p:sp>
        <p:nvSpPr>
          <p:cNvPr id="30" name="Text 22"/>
          <p:cNvSpPr/>
          <p:nvPr/>
        </p:nvSpPr>
        <p:spPr>
          <a:xfrm>
            <a:off x="-104965" y="4985941"/>
            <a:ext cx="5227765" cy="269563"/>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الإتلاف</a:t>
            </a:r>
            <a:endParaRPr lang="ar-SA" sz="2800" dirty="0">
              <a:solidFill>
                <a:schemeClr val="bg1"/>
              </a:solidFill>
            </a:endParaRPr>
          </a:p>
        </p:txBody>
      </p:sp>
    </p:spTree>
    <p:extLst>
      <p:ext uri="{BB962C8B-B14F-4D97-AF65-F5344CB8AC3E}">
        <p14:creationId xmlns:p14="http://schemas.microsoft.com/office/powerpoint/2010/main" val="39973749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25513"/>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أسئلة التخطيط قبل طلب الموارد</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2119213"/>
            <a:ext cx="5351130" cy="1244402"/>
          </a:xfrm>
          <a:prstGeom prst="rect">
            <a:avLst/>
          </a:prstGeom>
        </p:spPr>
      </p:pic>
      <p:sp>
        <p:nvSpPr>
          <p:cNvPr id="4" name="Text 1"/>
          <p:cNvSpPr/>
          <p:nvPr/>
        </p:nvSpPr>
        <p:spPr>
          <a:xfrm>
            <a:off x="6459674" y="2370237"/>
            <a:ext cx="4747498"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ما البرامج والدورات التدريبية التي سيتم تنفيذها؟</a:t>
            </a:r>
            <a:endParaRPr lang="ar-SA" sz="230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119213"/>
            <a:ext cx="5351130" cy="1244402"/>
          </a:xfrm>
          <a:prstGeom prst="rect">
            <a:avLst/>
          </a:prstGeom>
        </p:spPr>
      </p:pic>
      <p:sp>
        <p:nvSpPr>
          <p:cNvPr id="6" name="Text 2"/>
          <p:cNvSpPr/>
          <p:nvPr/>
        </p:nvSpPr>
        <p:spPr>
          <a:xfrm>
            <a:off x="882926" y="2370237"/>
            <a:ext cx="474749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كم عدد المتدربين؟</a:t>
            </a:r>
            <a:endParaRPr lang="ar-SA" sz="230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3589238"/>
            <a:ext cx="5351130" cy="1244402"/>
          </a:xfrm>
          <a:prstGeom prst="rect">
            <a:avLst/>
          </a:prstGeom>
        </p:spPr>
      </p:pic>
      <p:sp>
        <p:nvSpPr>
          <p:cNvPr id="8" name="Text 3"/>
          <p:cNvSpPr/>
          <p:nvPr/>
        </p:nvSpPr>
        <p:spPr>
          <a:xfrm>
            <a:off x="6459674" y="3840262"/>
            <a:ext cx="4747498"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ما الوحدات التدريبية التي ستنفذ لكل دورة؟</a:t>
            </a:r>
            <a:endParaRPr lang="ar-SA" sz="2300" dirty="0"/>
          </a:p>
        </p:txBody>
      </p:sp>
      <p:pic>
        <p:nvPicPr>
          <p:cNvPr id="9"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589238"/>
            <a:ext cx="5351130" cy="1244402"/>
          </a:xfrm>
          <a:prstGeom prst="rect">
            <a:avLst/>
          </a:prstGeom>
        </p:spPr>
      </p:pic>
      <p:sp>
        <p:nvSpPr>
          <p:cNvPr id="10" name="Text 4"/>
          <p:cNvSpPr/>
          <p:nvPr/>
        </p:nvSpPr>
        <p:spPr>
          <a:xfrm>
            <a:off x="882926" y="3840262"/>
            <a:ext cx="474749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ما المعدات والأدوات والمواد المطلوبة؟</a:t>
            </a:r>
            <a:endParaRPr lang="ar-SA" sz="2300" dirty="0"/>
          </a:p>
        </p:txBody>
      </p:sp>
      <p:pic>
        <p:nvPicPr>
          <p:cNvPr id="11"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08656" y="5059263"/>
            <a:ext cx="5351130" cy="873224"/>
          </a:xfrm>
          <a:prstGeom prst="rect">
            <a:avLst/>
          </a:prstGeom>
        </p:spPr>
      </p:pic>
      <p:sp>
        <p:nvSpPr>
          <p:cNvPr id="12" name="Text 5"/>
          <p:cNvSpPr/>
          <p:nvPr/>
        </p:nvSpPr>
        <p:spPr>
          <a:xfrm>
            <a:off x="6459674" y="5310287"/>
            <a:ext cx="474749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ما المتوفر حالياً؟</a:t>
            </a:r>
            <a:endParaRPr lang="ar-SA" sz="2300" dirty="0"/>
          </a:p>
        </p:txBody>
      </p:sp>
      <p:pic>
        <p:nvPicPr>
          <p:cNvPr id="13"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5059263"/>
            <a:ext cx="5351130" cy="873224"/>
          </a:xfrm>
          <a:prstGeom prst="rect">
            <a:avLst/>
          </a:prstGeom>
        </p:spPr>
      </p:pic>
      <p:sp>
        <p:nvSpPr>
          <p:cNvPr id="14" name="Text 6"/>
          <p:cNvSpPr/>
          <p:nvPr/>
        </p:nvSpPr>
        <p:spPr>
          <a:xfrm>
            <a:off x="882926" y="5310287"/>
            <a:ext cx="474749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ما الذي يحتاج إلى شراء أو استبدال؟</a:t>
            </a:r>
            <a:endParaRPr lang="ar-SA" sz="2300" dirty="0"/>
          </a:p>
        </p:txBody>
      </p:sp>
    </p:spTree>
    <p:extLst>
      <p:ext uri="{BB962C8B-B14F-4D97-AF65-F5344CB8AC3E}">
        <p14:creationId xmlns:p14="http://schemas.microsoft.com/office/powerpoint/2010/main" val="370829709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94643"/>
            <a:ext cx="10927878" cy="519609"/>
          </a:xfrm>
          <a:prstGeom prst="rect">
            <a:avLst/>
          </a:prstGeom>
          <a:noFill/>
          <a:ln/>
        </p:spPr>
        <p:txBody>
          <a:bodyPr wrap="none" lIns="0" tIns="0" rIns="0" bIns="0" rtlCol="0" anchor="t"/>
          <a:lstStyle/>
          <a:p>
            <a:pPr marL="0" indent="0" algn="ct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دورة إدارة الموارد التدريبية في مشاغل </a:t>
            </a:r>
            <a:r>
              <a:rPr lang="ar-SA" altLang="en-US" sz="3250" dirty="0">
                <a:solidFill>
                  <a:srgbClr val="2E3C4E"/>
                </a:solidFill>
                <a:latin typeface="Myriad Headline" panose="020B0500000000000000" pitchFamily="34" charset="0"/>
                <a:ea typeface="GE SS Two Light" pitchFamily="34" charset="-122"/>
                <a:cs typeface="GE SS Two Light" pitchFamily="34" charset="-120"/>
              </a:rPr>
              <a:t>TVET</a:t>
            </a:r>
            <a:endParaRPr lang="ar-SA" sz="3250" dirty="0">
              <a:latin typeface="Myriad Headline" panose="020B0500000000000000" pitchFamily="34" charset="0"/>
            </a:endParaRPr>
          </a:p>
        </p:txBody>
      </p:sp>
      <p:sp>
        <p:nvSpPr>
          <p:cNvPr id="3" name="Text 1"/>
          <p:cNvSpPr/>
          <p:nvPr/>
        </p:nvSpPr>
        <p:spPr>
          <a:xfrm>
            <a:off x="631908" y="1358404"/>
            <a:ext cx="10927878" cy="259755"/>
          </a:xfrm>
          <a:prstGeom prst="rect">
            <a:avLst/>
          </a:prstGeom>
          <a:noFill/>
          <a:ln/>
        </p:spPr>
        <p:txBody>
          <a:bodyPr wrap="none" lIns="0" tIns="0" rIns="0" bIns="0" rtlCol="0" anchor="t"/>
          <a:lstStyle/>
          <a:p>
            <a:pPr marL="0" indent="0" algn="ctr" rtl="1">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تمر إدارة الموارد في ثماني مراحل متكاملة</a:t>
            </a:r>
            <a:endParaRPr lang="ar-SA" sz="1600" dirty="0"/>
          </a:p>
        </p:txBody>
      </p:sp>
      <p:sp>
        <p:nvSpPr>
          <p:cNvPr id="4" name="Shape 2"/>
          <p:cNvSpPr/>
          <p:nvPr/>
        </p:nvSpPr>
        <p:spPr>
          <a:xfrm>
            <a:off x="5661975" y="1908274"/>
            <a:ext cx="241195" cy="240010"/>
          </a:xfrm>
          <a:prstGeom prst="ellipse">
            <a:avLst/>
          </a:prstGeom>
          <a:solidFill>
            <a:srgbClr val="D4E9F7"/>
          </a:solidFill>
          <a:ln/>
        </p:spPr>
      </p:sp>
      <p:sp>
        <p:nvSpPr>
          <p:cNvPr id="5" name="Text 3"/>
          <p:cNvSpPr/>
          <p:nvPr/>
        </p:nvSpPr>
        <p:spPr>
          <a:xfrm>
            <a:off x="5147142" y="1955602"/>
            <a:ext cx="661276" cy="145355"/>
          </a:xfrm>
          <a:prstGeom prst="rect">
            <a:avLst/>
          </a:prstGeom>
          <a:noFill/>
          <a:ln/>
        </p:spPr>
        <p:txBody>
          <a:bodyPr wrap="none" lIns="0" tIns="0" rIns="0" bIns="0" rtlCol="0" anchor="t"/>
          <a:lstStyle/>
          <a:p>
            <a:pPr marL="0" indent="0" algn="r" rtl="1">
              <a:lnSpc>
                <a:spcPct val="96000"/>
              </a:lnSpc>
              <a:buNone/>
            </a:pPr>
            <a:r>
              <a:rPr lang="en-US" sz="950" dirty="0">
                <a:solidFill>
                  <a:srgbClr val="384653"/>
                </a:solidFill>
                <a:latin typeface="WinSoft Pro Medium" pitchFamily="34" charset="0"/>
                <a:ea typeface="WinSoft Pro Medium" pitchFamily="34" charset="-122"/>
                <a:cs typeface="WinSoft Pro Medium" pitchFamily="34" charset="-120"/>
              </a:rPr>
              <a:t>2</a:t>
            </a:r>
            <a:endParaRPr lang="en-US" sz="950" dirty="0"/>
          </a:p>
        </p:txBody>
      </p:sp>
      <p:sp>
        <p:nvSpPr>
          <p:cNvPr id="6" name="Text 4"/>
          <p:cNvSpPr/>
          <p:nvPr/>
        </p:nvSpPr>
        <p:spPr>
          <a:xfrm>
            <a:off x="631908" y="2192437"/>
            <a:ext cx="5271261" cy="31174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المرحلة الثانية: التوريد</a:t>
            </a:r>
            <a:endParaRPr lang="ar-SA" sz="1950" dirty="0"/>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68471" y="3034887"/>
            <a:ext cx="434698" cy="434709"/>
          </a:xfrm>
          <a:prstGeom prst="rect">
            <a:avLst/>
          </a:prstGeom>
        </p:spPr>
      </p:pic>
      <p:sp>
        <p:nvSpPr>
          <p:cNvPr id="8" name="Shape 5"/>
          <p:cNvSpPr/>
          <p:nvPr/>
        </p:nvSpPr>
        <p:spPr>
          <a:xfrm>
            <a:off x="631908" y="3541331"/>
            <a:ext cx="5271261" cy="19050"/>
          </a:xfrm>
          <a:prstGeom prst="rect">
            <a:avLst/>
          </a:prstGeom>
          <a:solidFill>
            <a:srgbClr val="00AEEF"/>
          </a:solidFill>
          <a:ln/>
        </p:spPr>
      </p:sp>
      <p:sp>
        <p:nvSpPr>
          <p:cNvPr id="9" name="Text 6"/>
          <p:cNvSpPr/>
          <p:nvPr/>
        </p:nvSpPr>
        <p:spPr>
          <a:xfrm>
            <a:off x="58208" y="3183548"/>
            <a:ext cx="5271261"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إعداد طلبات الشراء</a:t>
            </a:r>
            <a:endParaRPr lang="ar-SA" sz="1600" dirty="0"/>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68471" y="3890152"/>
            <a:ext cx="434698" cy="434709"/>
          </a:xfrm>
          <a:prstGeom prst="rect">
            <a:avLst/>
          </a:prstGeom>
        </p:spPr>
      </p:pic>
      <p:sp>
        <p:nvSpPr>
          <p:cNvPr id="11" name="Shape 7"/>
          <p:cNvSpPr/>
          <p:nvPr/>
        </p:nvSpPr>
        <p:spPr>
          <a:xfrm>
            <a:off x="631908" y="4396597"/>
            <a:ext cx="5271261" cy="19050"/>
          </a:xfrm>
          <a:prstGeom prst="rect">
            <a:avLst/>
          </a:prstGeom>
          <a:solidFill>
            <a:srgbClr val="00AEEF"/>
          </a:solidFill>
          <a:ln/>
        </p:spPr>
      </p:sp>
      <p:sp>
        <p:nvSpPr>
          <p:cNvPr id="12" name="Text 8"/>
          <p:cNvSpPr/>
          <p:nvPr/>
        </p:nvSpPr>
        <p:spPr>
          <a:xfrm>
            <a:off x="58208" y="4020913"/>
            <a:ext cx="5271261"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اعتماد وتأكيد الطلبات</a:t>
            </a:r>
            <a:endParaRPr lang="ar-SA" sz="1600" dirty="0"/>
          </a:p>
        </p:txBody>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68471" y="4745418"/>
            <a:ext cx="434698" cy="434709"/>
          </a:xfrm>
          <a:prstGeom prst="rect">
            <a:avLst/>
          </a:prstGeom>
        </p:spPr>
      </p:pic>
      <p:sp>
        <p:nvSpPr>
          <p:cNvPr id="14" name="Shape 9"/>
          <p:cNvSpPr/>
          <p:nvPr/>
        </p:nvSpPr>
        <p:spPr>
          <a:xfrm>
            <a:off x="631908" y="5251862"/>
            <a:ext cx="5271261" cy="19050"/>
          </a:xfrm>
          <a:prstGeom prst="rect">
            <a:avLst/>
          </a:prstGeom>
          <a:solidFill>
            <a:srgbClr val="00AEEF"/>
          </a:solidFill>
          <a:ln/>
        </p:spPr>
      </p:sp>
      <p:sp>
        <p:nvSpPr>
          <p:cNvPr id="15" name="Text 10"/>
          <p:cNvSpPr/>
          <p:nvPr/>
        </p:nvSpPr>
        <p:spPr>
          <a:xfrm>
            <a:off x="58207" y="4919449"/>
            <a:ext cx="5271261"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الشراء أو التوريد</a:t>
            </a:r>
            <a:endParaRPr lang="ar-SA" sz="1600" dirty="0"/>
          </a:p>
        </p:txBody>
      </p:sp>
      <p:sp>
        <p:nvSpPr>
          <p:cNvPr id="16" name="Shape 11"/>
          <p:cNvSpPr/>
          <p:nvPr/>
        </p:nvSpPr>
        <p:spPr>
          <a:xfrm>
            <a:off x="6181173" y="1783953"/>
            <a:ext cx="5498665" cy="4279404"/>
          </a:xfrm>
          <a:prstGeom prst="roundRect">
            <a:avLst>
              <a:gd name="adj" fmla="val 8860"/>
            </a:avLst>
          </a:prstGeom>
          <a:solidFill>
            <a:srgbClr val="75BAE6"/>
          </a:solidFill>
          <a:ln/>
        </p:spPr>
        <p:txBody>
          <a:bodyPr/>
          <a:lstStyle/>
          <a:p>
            <a:endParaRPr lang="en-US" dirty="0"/>
          </a:p>
        </p:txBody>
      </p:sp>
      <p:sp>
        <p:nvSpPr>
          <p:cNvPr id="17" name="Shape 12"/>
          <p:cNvSpPr/>
          <p:nvPr/>
        </p:nvSpPr>
        <p:spPr>
          <a:xfrm>
            <a:off x="11280691" y="1908274"/>
            <a:ext cx="241195" cy="240010"/>
          </a:xfrm>
          <a:prstGeom prst="ellipse">
            <a:avLst/>
          </a:prstGeom>
          <a:solidFill>
            <a:srgbClr val="D4E9F7"/>
          </a:solidFill>
          <a:ln/>
        </p:spPr>
      </p:sp>
      <p:sp>
        <p:nvSpPr>
          <p:cNvPr id="18" name="Text 13"/>
          <p:cNvSpPr/>
          <p:nvPr/>
        </p:nvSpPr>
        <p:spPr>
          <a:xfrm>
            <a:off x="10765858" y="1955602"/>
            <a:ext cx="661276" cy="145355"/>
          </a:xfrm>
          <a:prstGeom prst="rect">
            <a:avLst/>
          </a:prstGeom>
          <a:noFill/>
          <a:ln/>
        </p:spPr>
        <p:txBody>
          <a:bodyPr wrap="none" lIns="0" tIns="0" rIns="0" bIns="0" rtlCol="0" anchor="t"/>
          <a:lstStyle/>
          <a:p>
            <a:pPr marL="0" indent="0" algn="r" rtl="1">
              <a:lnSpc>
                <a:spcPct val="96000"/>
              </a:lnSpc>
              <a:buNone/>
            </a:pPr>
            <a:r>
              <a:rPr lang="en-US" sz="950" dirty="0">
                <a:solidFill>
                  <a:srgbClr val="000000"/>
                </a:solidFill>
                <a:latin typeface="WinSoft Pro Medium" pitchFamily="34" charset="0"/>
                <a:ea typeface="WinSoft Pro Medium" pitchFamily="34" charset="-122"/>
                <a:cs typeface="WinSoft Pro Medium" pitchFamily="34" charset="-120"/>
              </a:rPr>
              <a:t>1</a:t>
            </a:r>
            <a:endParaRPr lang="en-US" sz="950" dirty="0"/>
          </a:p>
        </p:txBody>
      </p:sp>
      <p:sp>
        <p:nvSpPr>
          <p:cNvPr id="19" name="Text 14"/>
          <p:cNvSpPr/>
          <p:nvPr/>
        </p:nvSpPr>
        <p:spPr>
          <a:xfrm>
            <a:off x="6339126" y="2192437"/>
            <a:ext cx="5182760" cy="311745"/>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المرحلة الأولى: التخطيط</a:t>
            </a:r>
            <a:endParaRPr lang="ar-SA" sz="1950" dirty="0">
              <a:solidFill>
                <a:schemeClr val="bg1"/>
              </a:solidFill>
            </a:endParaRPr>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087188" y="2739050"/>
            <a:ext cx="434698" cy="434709"/>
          </a:xfrm>
          <a:prstGeom prst="rect">
            <a:avLst/>
          </a:prstGeom>
        </p:spPr>
      </p:pic>
      <p:sp>
        <p:nvSpPr>
          <p:cNvPr id="21" name="Shape 15"/>
          <p:cNvSpPr/>
          <p:nvPr/>
        </p:nvSpPr>
        <p:spPr>
          <a:xfrm>
            <a:off x="6339126" y="3245494"/>
            <a:ext cx="5182760" cy="19050"/>
          </a:xfrm>
          <a:prstGeom prst="rect">
            <a:avLst/>
          </a:prstGeom>
          <a:solidFill>
            <a:srgbClr val="00AEEF"/>
          </a:solidFill>
          <a:ln/>
        </p:spPr>
      </p:sp>
      <p:sp>
        <p:nvSpPr>
          <p:cNvPr id="22" name="Text 16"/>
          <p:cNvSpPr/>
          <p:nvPr/>
        </p:nvSpPr>
        <p:spPr>
          <a:xfrm>
            <a:off x="5765426" y="2928667"/>
            <a:ext cx="518276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تحليل المنهاج التدريبي</a:t>
            </a:r>
            <a:endParaRPr lang="ar-SA" sz="1600" dirty="0">
              <a:solidFill>
                <a:schemeClr val="bg1"/>
              </a:solidFill>
            </a:endParaRPr>
          </a:p>
        </p:txBody>
      </p:sp>
      <p:pic>
        <p:nvPicPr>
          <p:cNvPr id="2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87188" y="3594315"/>
            <a:ext cx="434698" cy="434709"/>
          </a:xfrm>
          <a:prstGeom prst="rect">
            <a:avLst/>
          </a:prstGeom>
        </p:spPr>
      </p:pic>
      <p:sp>
        <p:nvSpPr>
          <p:cNvPr id="24" name="Shape 17"/>
          <p:cNvSpPr/>
          <p:nvPr/>
        </p:nvSpPr>
        <p:spPr>
          <a:xfrm>
            <a:off x="6339126" y="4100760"/>
            <a:ext cx="5182760" cy="19050"/>
          </a:xfrm>
          <a:prstGeom prst="rect">
            <a:avLst/>
          </a:prstGeom>
          <a:solidFill>
            <a:srgbClr val="00AEEF"/>
          </a:solidFill>
          <a:ln/>
        </p:spPr>
      </p:sp>
      <p:sp>
        <p:nvSpPr>
          <p:cNvPr id="25" name="Text 18"/>
          <p:cNvSpPr/>
          <p:nvPr/>
        </p:nvSpPr>
        <p:spPr>
          <a:xfrm>
            <a:off x="5696555" y="3731666"/>
            <a:ext cx="518276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تحديد أعداد المتدربين</a:t>
            </a:r>
            <a:endParaRPr lang="ar-SA" sz="1600" dirty="0">
              <a:solidFill>
                <a:schemeClr val="bg1"/>
              </a:solidFill>
            </a:endParaRPr>
          </a:p>
        </p:txBody>
      </p:sp>
      <p:pic>
        <p:nvPicPr>
          <p:cNvPr id="2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87188" y="4449581"/>
            <a:ext cx="434698" cy="434709"/>
          </a:xfrm>
          <a:prstGeom prst="rect">
            <a:avLst/>
          </a:prstGeom>
        </p:spPr>
      </p:pic>
      <p:sp>
        <p:nvSpPr>
          <p:cNvPr id="27" name="Shape 19"/>
          <p:cNvSpPr/>
          <p:nvPr/>
        </p:nvSpPr>
        <p:spPr>
          <a:xfrm>
            <a:off x="6339126" y="4956025"/>
            <a:ext cx="5182760" cy="19050"/>
          </a:xfrm>
          <a:prstGeom prst="rect">
            <a:avLst/>
          </a:prstGeom>
          <a:solidFill>
            <a:srgbClr val="00AEEF"/>
          </a:solidFill>
          <a:ln/>
        </p:spPr>
      </p:sp>
      <p:sp>
        <p:nvSpPr>
          <p:cNvPr id="28" name="Text 20"/>
          <p:cNvSpPr/>
          <p:nvPr/>
        </p:nvSpPr>
        <p:spPr>
          <a:xfrm>
            <a:off x="5696555" y="4641600"/>
            <a:ext cx="518276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تحديد المعدات والأدوات والمواد المطلوبة</a:t>
            </a:r>
            <a:endParaRPr lang="ar-SA" sz="1600" dirty="0">
              <a:solidFill>
                <a:schemeClr val="bg1"/>
              </a:solidFill>
            </a:endParaRPr>
          </a:p>
        </p:txBody>
      </p:sp>
      <p:pic>
        <p:nvPicPr>
          <p:cNvPr id="2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87188" y="5304847"/>
            <a:ext cx="434698" cy="434709"/>
          </a:xfrm>
          <a:prstGeom prst="rect">
            <a:avLst/>
          </a:prstGeom>
        </p:spPr>
      </p:pic>
      <p:sp>
        <p:nvSpPr>
          <p:cNvPr id="30" name="Shape 21"/>
          <p:cNvSpPr/>
          <p:nvPr/>
        </p:nvSpPr>
        <p:spPr>
          <a:xfrm>
            <a:off x="6339126" y="5811291"/>
            <a:ext cx="5182760" cy="19050"/>
          </a:xfrm>
          <a:prstGeom prst="rect">
            <a:avLst/>
          </a:prstGeom>
          <a:solidFill>
            <a:srgbClr val="00AEEF"/>
          </a:solidFill>
          <a:ln/>
        </p:spPr>
      </p:sp>
      <p:sp>
        <p:nvSpPr>
          <p:cNvPr id="31" name="Text 22"/>
          <p:cNvSpPr/>
          <p:nvPr/>
        </p:nvSpPr>
        <p:spPr>
          <a:xfrm>
            <a:off x="5765426" y="5496866"/>
            <a:ext cx="518276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تقدير الكميات والتكاليف</a:t>
            </a:r>
            <a:endParaRPr lang="ar-SA" sz="1600" dirty="0">
              <a:solidFill>
                <a:schemeClr val="bg1"/>
              </a:solidFill>
            </a:endParaRPr>
          </a:p>
        </p:txBody>
      </p:sp>
    </p:spTree>
    <p:extLst>
      <p:ext uri="{BB962C8B-B14F-4D97-AF65-F5344CB8AC3E}">
        <p14:creationId xmlns:p14="http://schemas.microsoft.com/office/powerpoint/2010/main" val="41736207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31908" y="1043880"/>
            <a:ext cx="344578" cy="342999"/>
          </a:xfrm>
          <a:prstGeom prst="ellipse">
            <a:avLst/>
          </a:prstGeom>
          <a:solidFill>
            <a:srgbClr val="D4E9F7"/>
          </a:solidFill>
          <a:ln/>
        </p:spPr>
      </p:sp>
      <p:sp>
        <p:nvSpPr>
          <p:cNvPr id="3" name="Text 1"/>
          <p:cNvSpPr/>
          <p:nvPr/>
        </p:nvSpPr>
        <p:spPr>
          <a:xfrm>
            <a:off x="767239" y="1111548"/>
            <a:ext cx="683501" cy="207665"/>
          </a:xfrm>
          <a:prstGeom prst="rect">
            <a:avLst/>
          </a:prstGeom>
          <a:noFill/>
          <a:ln/>
        </p:spPr>
        <p:txBody>
          <a:bodyPr wrap="none" lIns="0" tIns="0" rIns="0" bIns="0" rtlCol="0" anchor="t"/>
          <a:lstStyle/>
          <a:p>
            <a:pPr marL="0" indent="0" algn="l">
              <a:lnSpc>
                <a:spcPct val="96000"/>
              </a:lnSpc>
              <a:buNone/>
            </a:pPr>
            <a:r>
              <a:rPr lang="en-US" sz="1400" dirty="0">
                <a:solidFill>
                  <a:srgbClr val="384653"/>
                </a:solidFill>
                <a:latin typeface="WinSoft Pro Medium" pitchFamily="34" charset="0"/>
                <a:ea typeface="WinSoft Pro Medium" pitchFamily="34" charset="-122"/>
                <a:cs typeface="WinSoft Pro Medium" pitchFamily="34" charset="-120"/>
              </a:rPr>
              <a:t>4</a:t>
            </a:r>
            <a:endParaRPr lang="en-US" sz="1400" dirty="0"/>
          </a:p>
        </p:txBody>
      </p:sp>
      <p:sp>
        <p:nvSpPr>
          <p:cNvPr id="4" name="Text 2"/>
          <p:cNvSpPr/>
          <p:nvPr/>
        </p:nvSpPr>
        <p:spPr>
          <a:xfrm>
            <a:off x="631908" y="1477070"/>
            <a:ext cx="5188614"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المرحلة الرابعة: التخزين</a:t>
            </a:r>
            <a:endParaRPr lang="ar-SA" sz="28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35388" y="2311286"/>
            <a:ext cx="585135" cy="585148"/>
          </a:xfrm>
          <a:prstGeom prst="rect">
            <a:avLst/>
          </a:prstGeom>
        </p:spPr>
      </p:pic>
      <p:sp>
        <p:nvSpPr>
          <p:cNvPr id="6" name="Shape 3"/>
          <p:cNvSpPr/>
          <p:nvPr/>
        </p:nvSpPr>
        <p:spPr>
          <a:xfrm>
            <a:off x="631908" y="3000712"/>
            <a:ext cx="5188614" cy="25400"/>
          </a:xfrm>
          <a:prstGeom prst="rect">
            <a:avLst/>
          </a:prstGeom>
          <a:solidFill>
            <a:srgbClr val="00AEEF"/>
          </a:solidFill>
          <a:ln/>
        </p:spPr>
      </p:sp>
      <p:sp>
        <p:nvSpPr>
          <p:cNvPr id="7" name="Text 4"/>
          <p:cNvSpPr/>
          <p:nvPr/>
        </p:nvSpPr>
        <p:spPr>
          <a:xfrm>
            <a:off x="-150468" y="253835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ترميز المعدات</a:t>
            </a:r>
            <a:endParaRPr lang="ar-SA" sz="2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35388" y="3599046"/>
            <a:ext cx="585135" cy="585148"/>
          </a:xfrm>
          <a:prstGeom prst="rect">
            <a:avLst/>
          </a:prstGeom>
        </p:spPr>
      </p:pic>
      <p:sp>
        <p:nvSpPr>
          <p:cNvPr id="9" name="Shape 5"/>
          <p:cNvSpPr/>
          <p:nvPr/>
        </p:nvSpPr>
        <p:spPr>
          <a:xfrm>
            <a:off x="631908" y="4288472"/>
            <a:ext cx="5188614" cy="25400"/>
          </a:xfrm>
          <a:prstGeom prst="rect">
            <a:avLst/>
          </a:prstGeom>
          <a:solidFill>
            <a:srgbClr val="00AEEF"/>
          </a:solidFill>
          <a:ln/>
        </p:spPr>
      </p:sp>
      <p:sp>
        <p:nvSpPr>
          <p:cNvPr id="10" name="Text 6"/>
          <p:cNvSpPr/>
          <p:nvPr/>
        </p:nvSpPr>
        <p:spPr>
          <a:xfrm>
            <a:off x="-178843" y="3871703"/>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تخزين المواد</a:t>
            </a:r>
            <a:endParaRPr lang="ar-SA" sz="2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35388" y="4886806"/>
            <a:ext cx="585135" cy="585148"/>
          </a:xfrm>
          <a:prstGeom prst="rect">
            <a:avLst/>
          </a:prstGeom>
        </p:spPr>
      </p:pic>
      <p:sp>
        <p:nvSpPr>
          <p:cNvPr id="12" name="Shape 7"/>
          <p:cNvSpPr/>
          <p:nvPr/>
        </p:nvSpPr>
        <p:spPr>
          <a:xfrm>
            <a:off x="631908" y="5576232"/>
            <a:ext cx="5188614" cy="25400"/>
          </a:xfrm>
          <a:prstGeom prst="rect">
            <a:avLst/>
          </a:prstGeom>
          <a:solidFill>
            <a:srgbClr val="00AEEF"/>
          </a:solidFill>
          <a:ln/>
        </p:spPr>
      </p:sp>
      <p:sp>
        <p:nvSpPr>
          <p:cNvPr id="13" name="Text 8"/>
          <p:cNvSpPr/>
          <p:nvPr/>
        </p:nvSpPr>
        <p:spPr>
          <a:xfrm>
            <a:off x="-150468" y="5179380"/>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تحديث سجلات المخزون</a:t>
            </a:r>
            <a:endParaRPr lang="ar-SA" sz="2300" dirty="0"/>
          </a:p>
        </p:txBody>
      </p:sp>
      <p:sp>
        <p:nvSpPr>
          <p:cNvPr id="14" name="Shape 9"/>
          <p:cNvSpPr/>
          <p:nvPr/>
        </p:nvSpPr>
        <p:spPr>
          <a:xfrm>
            <a:off x="6215006" y="870662"/>
            <a:ext cx="5513646" cy="5278041"/>
          </a:xfrm>
          <a:prstGeom prst="roundRect">
            <a:avLst>
              <a:gd name="adj" fmla="val 10262"/>
            </a:avLst>
          </a:prstGeom>
          <a:solidFill>
            <a:srgbClr val="75BAE6"/>
          </a:solidFill>
          <a:ln/>
        </p:spPr>
      </p:sp>
      <p:sp>
        <p:nvSpPr>
          <p:cNvPr id="15" name="Shape 10"/>
          <p:cNvSpPr/>
          <p:nvPr/>
        </p:nvSpPr>
        <p:spPr>
          <a:xfrm>
            <a:off x="11158457" y="1043880"/>
            <a:ext cx="344578" cy="342999"/>
          </a:xfrm>
          <a:prstGeom prst="ellipse">
            <a:avLst/>
          </a:prstGeom>
          <a:solidFill>
            <a:srgbClr val="D4E9F7"/>
          </a:solidFill>
          <a:ln/>
        </p:spPr>
      </p:sp>
      <p:sp>
        <p:nvSpPr>
          <p:cNvPr id="16" name="Text 11"/>
          <p:cNvSpPr/>
          <p:nvPr/>
        </p:nvSpPr>
        <p:spPr>
          <a:xfrm>
            <a:off x="10684203" y="1111548"/>
            <a:ext cx="683501" cy="207665"/>
          </a:xfrm>
          <a:prstGeom prst="rect">
            <a:avLst/>
          </a:prstGeom>
          <a:noFill/>
          <a:ln/>
        </p:spPr>
        <p:txBody>
          <a:bodyPr wrap="none" lIns="0" tIns="0" rIns="0" bIns="0" rtlCol="0" anchor="t"/>
          <a:lstStyle/>
          <a:p>
            <a:pPr marL="0" indent="0" algn="r" rtl="1">
              <a:lnSpc>
                <a:spcPct val="96000"/>
              </a:lnSpc>
              <a:buNone/>
            </a:pPr>
            <a:r>
              <a:rPr lang="en-US" sz="1400" dirty="0">
                <a:solidFill>
                  <a:srgbClr val="000000"/>
                </a:solidFill>
                <a:latin typeface="WinSoft Pro Medium" pitchFamily="34" charset="0"/>
                <a:ea typeface="WinSoft Pro Medium" pitchFamily="34" charset="-122"/>
                <a:cs typeface="WinSoft Pro Medium" pitchFamily="34" charset="-120"/>
              </a:rPr>
              <a:t>3</a:t>
            </a:r>
            <a:endParaRPr lang="en-US" sz="1400" dirty="0"/>
          </a:p>
        </p:txBody>
      </p:sp>
      <p:sp>
        <p:nvSpPr>
          <p:cNvPr id="17" name="Text 12"/>
          <p:cNvSpPr/>
          <p:nvPr/>
        </p:nvSpPr>
        <p:spPr>
          <a:xfrm>
            <a:off x="6440624" y="1477070"/>
            <a:ext cx="5062411" cy="445492"/>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المرحلة الثالثة: الاستلام</a:t>
            </a:r>
            <a:endParaRPr lang="ar-SA" sz="2800" dirty="0">
              <a:solidFill>
                <a:schemeClr val="bg1"/>
              </a:solidFill>
            </a:endParaRPr>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17900" y="2311283"/>
            <a:ext cx="585135" cy="585148"/>
          </a:xfrm>
          <a:prstGeom prst="rect">
            <a:avLst/>
          </a:prstGeom>
        </p:spPr>
      </p:pic>
      <p:sp>
        <p:nvSpPr>
          <p:cNvPr id="19" name="Shape 13"/>
          <p:cNvSpPr/>
          <p:nvPr/>
        </p:nvSpPr>
        <p:spPr>
          <a:xfrm>
            <a:off x="6348275" y="2985247"/>
            <a:ext cx="5062411" cy="25400"/>
          </a:xfrm>
          <a:prstGeom prst="rect">
            <a:avLst/>
          </a:prstGeom>
          <a:solidFill>
            <a:srgbClr val="00AEEF"/>
          </a:solidFill>
          <a:ln/>
        </p:spPr>
      </p:sp>
      <p:sp>
        <p:nvSpPr>
          <p:cNvPr id="20" name="Text 14"/>
          <p:cNvSpPr/>
          <p:nvPr/>
        </p:nvSpPr>
        <p:spPr>
          <a:xfrm>
            <a:off x="5658247" y="2607250"/>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استلام المواد</a:t>
            </a:r>
            <a:endParaRPr lang="ar-SA" sz="2300" dirty="0">
              <a:solidFill>
                <a:schemeClr val="bg1"/>
              </a:solidFill>
            </a:endParaRPr>
          </a:p>
        </p:txBody>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17900" y="3599043"/>
            <a:ext cx="585135" cy="585148"/>
          </a:xfrm>
          <a:prstGeom prst="rect">
            <a:avLst/>
          </a:prstGeom>
        </p:spPr>
      </p:pic>
      <p:sp>
        <p:nvSpPr>
          <p:cNvPr id="22" name="Shape 15"/>
          <p:cNvSpPr/>
          <p:nvPr/>
        </p:nvSpPr>
        <p:spPr>
          <a:xfrm>
            <a:off x="6440623" y="4289155"/>
            <a:ext cx="5062411" cy="25400"/>
          </a:xfrm>
          <a:prstGeom prst="rect">
            <a:avLst/>
          </a:prstGeom>
          <a:solidFill>
            <a:srgbClr val="00AEEF"/>
          </a:solidFill>
          <a:ln/>
        </p:spPr>
      </p:sp>
      <p:sp>
        <p:nvSpPr>
          <p:cNvPr id="23" name="Text 16"/>
          <p:cNvSpPr/>
          <p:nvPr/>
        </p:nvSpPr>
        <p:spPr>
          <a:xfrm>
            <a:off x="5658247" y="3837297"/>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فحص الجودة والمواصفات</a:t>
            </a:r>
            <a:endParaRPr lang="ar-SA" sz="2300" dirty="0">
              <a:solidFill>
                <a:schemeClr val="bg1"/>
              </a:solidFill>
            </a:endParaRPr>
          </a:p>
        </p:txBody>
      </p:sp>
      <p:pic>
        <p:nvPicPr>
          <p:cNvPr id="2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17900" y="4886803"/>
            <a:ext cx="585135" cy="585148"/>
          </a:xfrm>
          <a:prstGeom prst="rect">
            <a:avLst/>
          </a:prstGeom>
        </p:spPr>
      </p:pic>
      <p:sp>
        <p:nvSpPr>
          <p:cNvPr id="25" name="Shape 17"/>
          <p:cNvSpPr/>
          <p:nvPr/>
        </p:nvSpPr>
        <p:spPr>
          <a:xfrm>
            <a:off x="6357240" y="5541540"/>
            <a:ext cx="5062411" cy="25400"/>
          </a:xfrm>
          <a:prstGeom prst="rect">
            <a:avLst/>
          </a:prstGeom>
          <a:solidFill>
            <a:srgbClr val="00AEEF"/>
          </a:solidFill>
          <a:ln/>
        </p:spPr>
      </p:sp>
      <p:sp>
        <p:nvSpPr>
          <p:cNvPr id="26" name="Text 18"/>
          <p:cNvSpPr/>
          <p:nvPr/>
        </p:nvSpPr>
        <p:spPr>
          <a:xfrm>
            <a:off x="5658247" y="5100774"/>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تسجيل الموجودات</a:t>
            </a:r>
            <a:endParaRPr lang="ar-SA" sz="2300" dirty="0">
              <a:solidFill>
                <a:schemeClr val="bg1"/>
              </a:solidFill>
            </a:endParaRPr>
          </a:p>
        </p:txBody>
      </p:sp>
    </p:spTree>
    <p:extLst>
      <p:ext uri="{BB962C8B-B14F-4D97-AF65-F5344CB8AC3E}">
        <p14:creationId xmlns:p14="http://schemas.microsoft.com/office/powerpoint/2010/main" val="25776922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31908" y="1043880"/>
            <a:ext cx="344578" cy="342999"/>
          </a:xfrm>
          <a:prstGeom prst="ellipse">
            <a:avLst/>
          </a:prstGeom>
          <a:solidFill>
            <a:srgbClr val="D4E9F7"/>
          </a:solidFill>
          <a:ln/>
        </p:spPr>
      </p:sp>
      <p:sp>
        <p:nvSpPr>
          <p:cNvPr id="3" name="Text 1"/>
          <p:cNvSpPr/>
          <p:nvPr/>
        </p:nvSpPr>
        <p:spPr>
          <a:xfrm>
            <a:off x="767239" y="1111548"/>
            <a:ext cx="683501" cy="207665"/>
          </a:xfrm>
          <a:prstGeom prst="rect">
            <a:avLst/>
          </a:prstGeom>
          <a:noFill/>
          <a:ln/>
        </p:spPr>
        <p:txBody>
          <a:bodyPr wrap="none" lIns="0" tIns="0" rIns="0" bIns="0" rtlCol="0" anchor="t"/>
          <a:lstStyle/>
          <a:p>
            <a:pPr marL="0" indent="0" algn="l">
              <a:lnSpc>
                <a:spcPct val="96000"/>
              </a:lnSpc>
              <a:buNone/>
            </a:pPr>
            <a:r>
              <a:rPr lang="en-US" sz="1400" dirty="0">
                <a:solidFill>
                  <a:srgbClr val="384653"/>
                </a:solidFill>
                <a:latin typeface="WinSoft Pro Medium" pitchFamily="34" charset="0"/>
                <a:ea typeface="WinSoft Pro Medium" pitchFamily="34" charset="-122"/>
                <a:cs typeface="WinSoft Pro Medium" pitchFamily="34" charset="-120"/>
              </a:rPr>
              <a:t>6</a:t>
            </a:r>
            <a:endParaRPr lang="en-US" sz="1400" dirty="0"/>
          </a:p>
        </p:txBody>
      </p:sp>
      <p:sp>
        <p:nvSpPr>
          <p:cNvPr id="4" name="Text 2"/>
          <p:cNvSpPr/>
          <p:nvPr/>
        </p:nvSpPr>
        <p:spPr>
          <a:xfrm>
            <a:off x="631908" y="1477070"/>
            <a:ext cx="5188614"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المرحلة السادسة: الصيانة</a:t>
            </a:r>
            <a:endParaRPr lang="ar-SA" sz="28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0212" y="2311280"/>
            <a:ext cx="540311" cy="540323"/>
          </a:xfrm>
          <a:prstGeom prst="rect">
            <a:avLst/>
          </a:prstGeom>
        </p:spPr>
      </p:pic>
      <p:sp>
        <p:nvSpPr>
          <p:cNvPr id="6" name="Shape 3"/>
          <p:cNvSpPr/>
          <p:nvPr/>
        </p:nvSpPr>
        <p:spPr>
          <a:xfrm>
            <a:off x="631908" y="2955882"/>
            <a:ext cx="5188614" cy="25400"/>
          </a:xfrm>
          <a:prstGeom prst="rect">
            <a:avLst/>
          </a:prstGeom>
          <a:solidFill>
            <a:srgbClr val="00AEEF"/>
          </a:solidFill>
          <a:ln/>
        </p:spPr>
      </p:sp>
      <p:sp>
        <p:nvSpPr>
          <p:cNvPr id="7" name="Text 4"/>
          <p:cNvSpPr/>
          <p:nvPr/>
        </p:nvSpPr>
        <p:spPr>
          <a:xfrm>
            <a:off x="0" y="2515599"/>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الصيانة الوقائية</a:t>
            </a:r>
            <a:endParaRPr lang="ar-SA" sz="2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80212" y="3599040"/>
            <a:ext cx="540311" cy="540323"/>
          </a:xfrm>
          <a:prstGeom prst="rect">
            <a:avLst/>
          </a:prstGeom>
        </p:spPr>
      </p:pic>
      <p:sp>
        <p:nvSpPr>
          <p:cNvPr id="9" name="Shape 5"/>
          <p:cNvSpPr/>
          <p:nvPr/>
        </p:nvSpPr>
        <p:spPr>
          <a:xfrm>
            <a:off x="631908" y="4243642"/>
            <a:ext cx="5188614" cy="25400"/>
          </a:xfrm>
          <a:prstGeom prst="rect">
            <a:avLst/>
          </a:prstGeom>
          <a:solidFill>
            <a:srgbClr val="00AEEF"/>
          </a:solidFill>
          <a:ln/>
        </p:spPr>
      </p:sp>
      <p:sp>
        <p:nvSpPr>
          <p:cNvPr id="10" name="Text 6"/>
          <p:cNvSpPr/>
          <p:nvPr/>
        </p:nvSpPr>
        <p:spPr>
          <a:xfrm>
            <a:off x="0" y="3850339"/>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الصيانة العلاجية</a:t>
            </a:r>
            <a:endParaRPr lang="ar-SA" sz="2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0212" y="4886800"/>
            <a:ext cx="540311" cy="540323"/>
          </a:xfrm>
          <a:prstGeom prst="rect">
            <a:avLst/>
          </a:prstGeom>
        </p:spPr>
      </p:pic>
      <p:sp>
        <p:nvSpPr>
          <p:cNvPr id="12" name="Shape 7"/>
          <p:cNvSpPr/>
          <p:nvPr/>
        </p:nvSpPr>
        <p:spPr>
          <a:xfrm>
            <a:off x="631908" y="5531402"/>
            <a:ext cx="5188614" cy="25400"/>
          </a:xfrm>
          <a:prstGeom prst="rect">
            <a:avLst/>
          </a:prstGeom>
          <a:solidFill>
            <a:srgbClr val="00AEEF"/>
          </a:solidFill>
          <a:ln/>
        </p:spPr>
      </p:sp>
      <p:sp>
        <p:nvSpPr>
          <p:cNvPr id="13" name="Text 8"/>
          <p:cNvSpPr/>
          <p:nvPr/>
        </p:nvSpPr>
        <p:spPr>
          <a:xfrm>
            <a:off x="0" y="5093001"/>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معايرة المعدات عند الحاجة</a:t>
            </a:r>
            <a:endParaRPr lang="ar-SA" sz="2300" dirty="0"/>
          </a:p>
        </p:txBody>
      </p:sp>
      <p:sp>
        <p:nvSpPr>
          <p:cNvPr id="14" name="Shape 9"/>
          <p:cNvSpPr/>
          <p:nvPr/>
        </p:nvSpPr>
        <p:spPr>
          <a:xfrm>
            <a:off x="6215006" y="789980"/>
            <a:ext cx="5513646" cy="5278041"/>
          </a:xfrm>
          <a:prstGeom prst="roundRect">
            <a:avLst>
              <a:gd name="adj" fmla="val 10262"/>
            </a:avLst>
          </a:prstGeom>
          <a:solidFill>
            <a:srgbClr val="75BAE6"/>
          </a:solidFill>
          <a:ln/>
        </p:spPr>
      </p:sp>
      <p:sp>
        <p:nvSpPr>
          <p:cNvPr id="15" name="Shape 10"/>
          <p:cNvSpPr/>
          <p:nvPr/>
        </p:nvSpPr>
        <p:spPr>
          <a:xfrm>
            <a:off x="11158457" y="1043880"/>
            <a:ext cx="344578" cy="342999"/>
          </a:xfrm>
          <a:prstGeom prst="ellipse">
            <a:avLst/>
          </a:prstGeom>
          <a:solidFill>
            <a:srgbClr val="D4E9F7"/>
          </a:solidFill>
          <a:ln/>
        </p:spPr>
      </p:sp>
      <p:sp>
        <p:nvSpPr>
          <p:cNvPr id="16" name="Text 11"/>
          <p:cNvSpPr/>
          <p:nvPr/>
        </p:nvSpPr>
        <p:spPr>
          <a:xfrm>
            <a:off x="10684203" y="1111548"/>
            <a:ext cx="683501" cy="207665"/>
          </a:xfrm>
          <a:prstGeom prst="rect">
            <a:avLst/>
          </a:prstGeom>
          <a:noFill/>
          <a:ln/>
        </p:spPr>
        <p:txBody>
          <a:bodyPr wrap="none" lIns="0" tIns="0" rIns="0" bIns="0" rtlCol="0" anchor="t"/>
          <a:lstStyle/>
          <a:p>
            <a:pPr marL="0" indent="0" algn="r" rtl="1">
              <a:lnSpc>
                <a:spcPct val="96000"/>
              </a:lnSpc>
              <a:buNone/>
            </a:pPr>
            <a:r>
              <a:rPr lang="en-US" sz="1400" dirty="0">
                <a:solidFill>
                  <a:srgbClr val="000000"/>
                </a:solidFill>
                <a:latin typeface="WinSoft Pro Medium" pitchFamily="34" charset="0"/>
                <a:ea typeface="WinSoft Pro Medium" pitchFamily="34" charset="-122"/>
                <a:cs typeface="WinSoft Pro Medium" pitchFamily="34" charset="-120"/>
              </a:rPr>
              <a:t>5</a:t>
            </a:r>
            <a:endParaRPr lang="en-US" sz="1400" dirty="0"/>
          </a:p>
        </p:txBody>
      </p:sp>
      <p:sp>
        <p:nvSpPr>
          <p:cNvPr id="17" name="Text 12"/>
          <p:cNvSpPr/>
          <p:nvPr/>
        </p:nvSpPr>
        <p:spPr>
          <a:xfrm>
            <a:off x="6440624" y="1477070"/>
            <a:ext cx="5062411" cy="445492"/>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المرحلة الخامسة: الصرف</a:t>
            </a:r>
            <a:endParaRPr lang="ar-SA" sz="2800" dirty="0">
              <a:solidFill>
                <a:schemeClr val="bg1"/>
              </a:solidFill>
            </a:endParaRPr>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62724" y="2329212"/>
            <a:ext cx="540311" cy="540323"/>
          </a:xfrm>
          <a:prstGeom prst="rect">
            <a:avLst/>
          </a:prstGeom>
        </p:spPr>
      </p:pic>
      <p:sp>
        <p:nvSpPr>
          <p:cNvPr id="19" name="Shape 13"/>
          <p:cNvSpPr/>
          <p:nvPr/>
        </p:nvSpPr>
        <p:spPr>
          <a:xfrm>
            <a:off x="6440624" y="2973814"/>
            <a:ext cx="5062411" cy="25400"/>
          </a:xfrm>
          <a:prstGeom prst="rect">
            <a:avLst/>
          </a:prstGeom>
          <a:solidFill>
            <a:srgbClr val="00AEEF"/>
          </a:solidFill>
          <a:ln/>
        </p:spPr>
      </p:sp>
      <p:sp>
        <p:nvSpPr>
          <p:cNvPr id="20" name="Text 14"/>
          <p:cNvSpPr/>
          <p:nvPr/>
        </p:nvSpPr>
        <p:spPr>
          <a:xfrm>
            <a:off x="5674696" y="2570073"/>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صرف المعدات والمواد</a:t>
            </a:r>
            <a:endParaRPr lang="ar-SA" sz="2300" dirty="0">
              <a:solidFill>
                <a:schemeClr val="bg1"/>
              </a:solidFill>
            </a:endParaRPr>
          </a:p>
        </p:txBody>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62724" y="3616972"/>
            <a:ext cx="540311" cy="540323"/>
          </a:xfrm>
          <a:prstGeom prst="rect">
            <a:avLst/>
          </a:prstGeom>
        </p:spPr>
      </p:pic>
      <p:sp>
        <p:nvSpPr>
          <p:cNvPr id="22" name="Shape 15"/>
          <p:cNvSpPr/>
          <p:nvPr/>
        </p:nvSpPr>
        <p:spPr>
          <a:xfrm>
            <a:off x="6440624" y="4225720"/>
            <a:ext cx="5062411" cy="25400"/>
          </a:xfrm>
          <a:prstGeom prst="rect">
            <a:avLst/>
          </a:prstGeom>
          <a:solidFill>
            <a:srgbClr val="00AEEF"/>
          </a:solidFill>
          <a:ln/>
        </p:spPr>
      </p:sp>
      <p:sp>
        <p:nvSpPr>
          <p:cNvPr id="23" name="Text 16"/>
          <p:cNvSpPr/>
          <p:nvPr/>
        </p:nvSpPr>
        <p:spPr>
          <a:xfrm>
            <a:off x="5674695" y="3799315"/>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توزيع الموارد على المتدربين</a:t>
            </a:r>
            <a:endParaRPr lang="ar-SA" sz="2300" dirty="0">
              <a:solidFill>
                <a:schemeClr val="bg1"/>
              </a:solidFill>
            </a:endParaRPr>
          </a:p>
        </p:txBody>
      </p:sp>
      <p:pic>
        <p:nvPicPr>
          <p:cNvPr id="2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62724" y="4904732"/>
            <a:ext cx="540311" cy="540323"/>
          </a:xfrm>
          <a:prstGeom prst="rect">
            <a:avLst/>
          </a:prstGeom>
        </p:spPr>
      </p:pic>
      <p:sp>
        <p:nvSpPr>
          <p:cNvPr id="25" name="Shape 17"/>
          <p:cNvSpPr/>
          <p:nvPr/>
        </p:nvSpPr>
        <p:spPr>
          <a:xfrm>
            <a:off x="6440624" y="5549334"/>
            <a:ext cx="5062411" cy="25400"/>
          </a:xfrm>
          <a:prstGeom prst="rect">
            <a:avLst/>
          </a:prstGeom>
          <a:solidFill>
            <a:srgbClr val="00AEEF"/>
          </a:solidFill>
          <a:ln/>
        </p:spPr>
      </p:sp>
      <p:sp>
        <p:nvSpPr>
          <p:cNvPr id="26" name="Text 18"/>
          <p:cNvSpPr/>
          <p:nvPr/>
        </p:nvSpPr>
        <p:spPr>
          <a:xfrm>
            <a:off x="5674696" y="5061675"/>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متابعة الاستخدام</a:t>
            </a:r>
            <a:endParaRPr lang="ar-SA" sz="2300" dirty="0">
              <a:solidFill>
                <a:schemeClr val="bg1"/>
              </a:solidFill>
            </a:endParaRPr>
          </a:p>
        </p:txBody>
      </p:sp>
    </p:spTree>
    <p:extLst>
      <p:ext uri="{BB962C8B-B14F-4D97-AF65-F5344CB8AC3E}">
        <p14:creationId xmlns:p14="http://schemas.microsoft.com/office/powerpoint/2010/main" val="41822350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631908" y="1043880"/>
            <a:ext cx="344578" cy="342999"/>
          </a:xfrm>
          <a:prstGeom prst="ellipse">
            <a:avLst/>
          </a:prstGeom>
          <a:solidFill>
            <a:srgbClr val="D4E9F7"/>
          </a:solidFill>
          <a:ln/>
        </p:spPr>
      </p:sp>
      <p:sp>
        <p:nvSpPr>
          <p:cNvPr id="3" name="Text 1"/>
          <p:cNvSpPr/>
          <p:nvPr/>
        </p:nvSpPr>
        <p:spPr>
          <a:xfrm>
            <a:off x="767239" y="1111548"/>
            <a:ext cx="683501" cy="207665"/>
          </a:xfrm>
          <a:prstGeom prst="rect">
            <a:avLst/>
          </a:prstGeom>
          <a:noFill/>
          <a:ln/>
        </p:spPr>
        <p:txBody>
          <a:bodyPr wrap="none" lIns="0" tIns="0" rIns="0" bIns="0" rtlCol="0" anchor="t"/>
          <a:lstStyle/>
          <a:p>
            <a:pPr marL="0" indent="0" algn="l">
              <a:lnSpc>
                <a:spcPct val="96000"/>
              </a:lnSpc>
              <a:buNone/>
            </a:pPr>
            <a:r>
              <a:rPr lang="en-US" sz="1400" dirty="0">
                <a:solidFill>
                  <a:srgbClr val="384653"/>
                </a:solidFill>
                <a:latin typeface="WinSoft Pro Medium" pitchFamily="34" charset="0"/>
                <a:ea typeface="WinSoft Pro Medium" pitchFamily="34" charset="-122"/>
                <a:cs typeface="WinSoft Pro Medium" pitchFamily="34" charset="-120"/>
              </a:rPr>
              <a:t>8</a:t>
            </a:r>
            <a:endParaRPr lang="en-US" sz="1400" dirty="0"/>
          </a:p>
        </p:txBody>
      </p:sp>
      <p:sp>
        <p:nvSpPr>
          <p:cNvPr id="4" name="Text 2"/>
          <p:cNvSpPr/>
          <p:nvPr/>
        </p:nvSpPr>
        <p:spPr>
          <a:xfrm>
            <a:off x="631908" y="1477070"/>
            <a:ext cx="5188614"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المرحلة الثامنة: التحسين المستمر</a:t>
            </a:r>
            <a:endParaRPr lang="ar-SA" sz="28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42965" y="2409897"/>
            <a:ext cx="477558" cy="477569"/>
          </a:xfrm>
          <a:prstGeom prst="rect">
            <a:avLst/>
          </a:prstGeom>
        </p:spPr>
      </p:pic>
      <p:sp>
        <p:nvSpPr>
          <p:cNvPr id="6" name="Shape 3"/>
          <p:cNvSpPr/>
          <p:nvPr/>
        </p:nvSpPr>
        <p:spPr>
          <a:xfrm>
            <a:off x="631908" y="2991745"/>
            <a:ext cx="5188614" cy="25400"/>
          </a:xfrm>
          <a:prstGeom prst="rect">
            <a:avLst/>
          </a:prstGeom>
          <a:solidFill>
            <a:srgbClr val="00AEEF"/>
          </a:solidFill>
          <a:ln/>
        </p:spPr>
      </p:sp>
      <p:sp>
        <p:nvSpPr>
          <p:cNvPr id="7" name="Text 4"/>
          <p:cNvSpPr/>
          <p:nvPr/>
        </p:nvSpPr>
        <p:spPr>
          <a:xfrm>
            <a:off x="0" y="2587866"/>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تحليل نتائج الجرد</a:t>
            </a:r>
            <a:endParaRPr lang="ar-SA" sz="2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42965" y="3697657"/>
            <a:ext cx="477558" cy="477569"/>
          </a:xfrm>
          <a:prstGeom prst="rect">
            <a:avLst/>
          </a:prstGeom>
        </p:spPr>
      </p:pic>
      <p:sp>
        <p:nvSpPr>
          <p:cNvPr id="9" name="Shape 5"/>
          <p:cNvSpPr/>
          <p:nvPr/>
        </p:nvSpPr>
        <p:spPr>
          <a:xfrm>
            <a:off x="631908" y="4279505"/>
            <a:ext cx="5188614" cy="25400"/>
          </a:xfrm>
          <a:prstGeom prst="rect">
            <a:avLst/>
          </a:prstGeom>
          <a:solidFill>
            <a:srgbClr val="00AEEF"/>
          </a:solidFill>
          <a:ln/>
        </p:spPr>
      </p:sp>
      <p:sp>
        <p:nvSpPr>
          <p:cNvPr id="10" name="Text 6"/>
          <p:cNvSpPr/>
          <p:nvPr/>
        </p:nvSpPr>
        <p:spPr>
          <a:xfrm>
            <a:off x="0" y="3817246"/>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تحديث الاحتياجات</a:t>
            </a:r>
            <a:endParaRPr lang="ar-SA" sz="2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42965" y="4985417"/>
            <a:ext cx="477558" cy="477569"/>
          </a:xfrm>
          <a:prstGeom prst="rect">
            <a:avLst/>
          </a:prstGeom>
        </p:spPr>
      </p:pic>
      <p:sp>
        <p:nvSpPr>
          <p:cNvPr id="12" name="Shape 7"/>
          <p:cNvSpPr/>
          <p:nvPr/>
        </p:nvSpPr>
        <p:spPr>
          <a:xfrm>
            <a:off x="631908" y="5567265"/>
            <a:ext cx="5188614" cy="25400"/>
          </a:xfrm>
          <a:prstGeom prst="rect">
            <a:avLst/>
          </a:prstGeom>
          <a:solidFill>
            <a:srgbClr val="00AEEF"/>
          </a:solidFill>
          <a:ln/>
        </p:spPr>
      </p:sp>
      <p:sp>
        <p:nvSpPr>
          <p:cNvPr id="13" name="Text 8"/>
          <p:cNvSpPr/>
          <p:nvPr/>
        </p:nvSpPr>
        <p:spPr>
          <a:xfrm>
            <a:off x="0" y="5143948"/>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خطة الدورة القادمة</a:t>
            </a:r>
            <a:endParaRPr lang="ar-SA" sz="2300" dirty="0"/>
          </a:p>
        </p:txBody>
      </p:sp>
      <p:sp>
        <p:nvSpPr>
          <p:cNvPr id="14" name="Shape 9"/>
          <p:cNvSpPr/>
          <p:nvPr/>
        </p:nvSpPr>
        <p:spPr>
          <a:xfrm>
            <a:off x="6215006" y="789980"/>
            <a:ext cx="5513646" cy="5278041"/>
          </a:xfrm>
          <a:prstGeom prst="roundRect">
            <a:avLst>
              <a:gd name="adj" fmla="val 10262"/>
            </a:avLst>
          </a:prstGeom>
          <a:solidFill>
            <a:srgbClr val="75BAE6"/>
          </a:solidFill>
          <a:ln/>
        </p:spPr>
      </p:sp>
      <p:sp>
        <p:nvSpPr>
          <p:cNvPr id="15" name="Shape 10"/>
          <p:cNvSpPr/>
          <p:nvPr/>
        </p:nvSpPr>
        <p:spPr>
          <a:xfrm>
            <a:off x="11158457" y="1043880"/>
            <a:ext cx="344578" cy="342999"/>
          </a:xfrm>
          <a:prstGeom prst="ellipse">
            <a:avLst/>
          </a:prstGeom>
          <a:solidFill>
            <a:srgbClr val="D4E9F7"/>
          </a:solidFill>
          <a:ln/>
        </p:spPr>
      </p:sp>
      <p:sp>
        <p:nvSpPr>
          <p:cNvPr id="16" name="Text 11"/>
          <p:cNvSpPr/>
          <p:nvPr/>
        </p:nvSpPr>
        <p:spPr>
          <a:xfrm>
            <a:off x="10684203" y="1111548"/>
            <a:ext cx="683501" cy="207665"/>
          </a:xfrm>
          <a:prstGeom prst="rect">
            <a:avLst/>
          </a:prstGeom>
          <a:noFill/>
          <a:ln/>
        </p:spPr>
        <p:txBody>
          <a:bodyPr wrap="none" lIns="0" tIns="0" rIns="0" bIns="0" rtlCol="0" anchor="t"/>
          <a:lstStyle/>
          <a:p>
            <a:pPr marL="0" indent="0" algn="r" rtl="1">
              <a:lnSpc>
                <a:spcPct val="96000"/>
              </a:lnSpc>
              <a:buNone/>
            </a:pPr>
            <a:r>
              <a:rPr lang="en-US" sz="1400" dirty="0">
                <a:solidFill>
                  <a:srgbClr val="000000"/>
                </a:solidFill>
                <a:latin typeface="WinSoft Pro Medium" pitchFamily="34" charset="0"/>
                <a:ea typeface="WinSoft Pro Medium" pitchFamily="34" charset="-122"/>
                <a:cs typeface="WinSoft Pro Medium" pitchFamily="34" charset="-120"/>
              </a:rPr>
              <a:t>7</a:t>
            </a:r>
            <a:endParaRPr lang="en-US" sz="1400" dirty="0"/>
          </a:p>
        </p:txBody>
      </p:sp>
      <p:sp>
        <p:nvSpPr>
          <p:cNvPr id="17" name="Text 12"/>
          <p:cNvSpPr/>
          <p:nvPr/>
        </p:nvSpPr>
        <p:spPr>
          <a:xfrm>
            <a:off x="6440624" y="1477070"/>
            <a:ext cx="5062411" cy="445492"/>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المرحلة السابعة: الرقابة والتقييم</a:t>
            </a:r>
            <a:endParaRPr lang="ar-SA" sz="2800" dirty="0">
              <a:solidFill>
                <a:schemeClr val="bg1"/>
              </a:solidFill>
            </a:endParaRPr>
          </a:p>
        </p:txBody>
      </p:sp>
      <p:pic>
        <p:nvPicPr>
          <p:cNvPr id="18"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025477" y="2391968"/>
            <a:ext cx="477558" cy="477569"/>
          </a:xfrm>
          <a:prstGeom prst="rect">
            <a:avLst/>
          </a:prstGeom>
        </p:spPr>
      </p:pic>
      <p:sp>
        <p:nvSpPr>
          <p:cNvPr id="19" name="Shape 13"/>
          <p:cNvSpPr/>
          <p:nvPr/>
        </p:nvSpPr>
        <p:spPr>
          <a:xfrm>
            <a:off x="6440624" y="2973816"/>
            <a:ext cx="5062411" cy="25400"/>
          </a:xfrm>
          <a:prstGeom prst="rect">
            <a:avLst/>
          </a:prstGeom>
          <a:solidFill>
            <a:srgbClr val="00AEEF"/>
          </a:solidFill>
          <a:ln/>
        </p:spPr>
      </p:sp>
      <p:sp>
        <p:nvSpPr>
          <p:cNvPr id="20" name="Text 14"/>
          <p:cNvSpPr/>
          <p:nvPr/>
        </p:nvSpPr>
        <p:spPr>
          <a:xfrm>
            <a:off x="5737449" y="2538130"/>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الجرد الدوري</a:t>
            </a:r>
            <a:endParaRPr lang="ar-SA" sz="2300" dirty="0">
              <a:solidFill>
                <a:schemeClr val="bg1"/>
              </a:solidFill>
            </a:endParaRPr>
          </a:p>
        </p:txBody>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25477" y="3679728"/>
            <a:ext cx="477558" cy="477569"/>
          </a:xfrm>
          <a:prstGeom prst="rect">
            <a:avLst/>
          </a:prstGeom>
        </p:spPr>
      </p:pic>
      <p:sp>
        <p:nvSpPr>
          <p:cNvPr id="22" name="Shape 15"/>
          <p:cNvSpPr/>
          <p:nvPr/>
        </p:nvSpPr>
        <p:spPr>
          <a:xfrm>
            <a:off x="6440624" y="4261576"/>
            <a:ext cx="5062411" cy="25400"/>
          </a:xfrm>
          <a:prstGeom prst="rect">
            <a:avLst/>
          </a:prstGeom>
          <a:solidFill>
            <a:srgbClr val="00AEEF"/>
          </a:solidFill>
          <a:ln/>
        </p:spPr>
      </p:sp>
      <p:sp>
        <p:nvSpPr>
          <p:cNvPr id="23" name="Text 16"/>
          <p:cNvSpPr/>
          <p:nvPr/>
        </p:nvSpPr>
        <p:spPr>
          <a:xfrm>
            <a:off x="5765824" y="3816951"/>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تقييم كفاءة الاستخدام</a:t>
            </a:r>
            <a:endParaRPr lang="ar-SA" sz="2300" dirty="0">
              <a:solidFill>
                <a:schemeClr val="bg1"/>
              </a:solidFill>
            </a:endParaRPr>
          </a:p>
        </p:txBody>
      </p:sp>
      <p:pic>
        <p:nvPicPr>
          <p:cNvPr id="2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25477" y="4967488"/>
            <a:ext cx="477558" cy="477569"/>
          </a:xfrm>
          <a:prstGeom prst="rect">
            <a:avLst/>
          </a:prstGeom>
        </p:spPr>
      </p:pic>
      <p:sp>
        <p:nvSpPr>
          <p:cNvPr id="25" name="Shape 17"/>
          <p:cNvSpPr/>
          <p:nvPr/>
        </p:nvSpPr>
        <p:spPr>
          <a:xfrm>
            <a:off x="6440624" y="5549336"/>
            <a:ext cx="5062411" cy="25400"/>
          </a:xfrm>
          <a:prstGeom prst="rect">
            <a:avLst/>
          </a:prstGeom>
          <a:solidFill>
            <a:srgbClr val="00AEEF"/>
          </a:solidFill>
          <a:ln/>
        </p:spPr>
      </p:sp>
      <p:sp>
        <p:nvSpPr>
          <p:cNvPr id="26" name="Text 18"/>
          <p:cNvSpPr/>
          <p:nvPr/>
        </p:nvSpPr>
        <p:spPr>
          <a:xfrm>
            <a:off x="5765824" y="5126018"/>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تحديد الفاقد والتالف</a:t>
            </a:r>
            <a:endParaRPr lang="ar-SA" sz="2300" dirty="0">
              <a:solidFill>
                <a:schemeClr val="bg1"/>
              </a:solidFill>
            </a:endParaRPr>
          </a:p>
        </p:txBody>
      </p:sp>
    </p:spTree>
    <p:extLst>
      <p:ext uri="{BB962C8B-B14F-4D97-AF65-F5344CB8AC3E}">
        <p14:creationId xmlns:p14="http://schemas.microsoft.com/office/powerpoint/2010/main" val="428176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06312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تخزين الموارد التدريبية</a:t>
            </a:r>
            <a:endParaRPr lang="ar-SA" sz="4650" dirty="0"/>
          </a:p>
        </p:txBody>
      </p:sp>
      <p:sp>
        <p:nvSpPr>
          <p:cNvPr id="3" name="Text 1"/>
          <p:cNvSpPr/>
          <p:nvPr/>
        </p:nvSpPr>
        <p:spPr>
          <a:xfrm>
            <a:off x="22324" y="2256830"/>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يجب مراعاة المعايير التالية عند تخزين الموارد:</a:t>
            </a:r>
            <a:endParaRPr lang="ar-SA" sz="1750" dirty="0"/>
          </a:p>
        </p:txBody>
      </p:sp>
      <p:sp>
        <p:nvSpPr>
          <p:cNvPr id="4" name="Shape 2"/>
          <p:cNvSpPr/>
          <p:nvPr/>
        </p:nvSpPr>
        <p:spPr>
          <a:xfrm>
            <a:off x="631908" y="3041154"/>
            <a:ext cx="10927878" cy="25400"/>
          </a:xfrm>
          <a:prstGeom prst="roundRect">
            <a:avLst>
              <a:gd name="adj" fmla="val 49999"/>
            </a:avLst>
          </a:prstGeom>
          <a:solidFill>
            <a:srgbClr val="000000">
              <a:alpha val="8000"/>
            </a:srgbClr>
          </a:solidFill>
          <a:ln/>
        </p:spPr>
      </p:sp>
      <p:sp>
        <p:nvSpPr>
          <p:cNvPr id="5" name="Shape 3"/>
          <p:cNvSpPr/>
          <p:nvPr/>
        </p:nvSpPr>
        <p:spPr>
          <a:xfrm>
            <a:off x="10286941" y="3041154"/>
            <a:ext cx="25399" cy="677069"/>
          </a:xfrm>
          <a:prstGeom prst="roundRect">
            <a:avLst>
              <a:gd name="adj" fmla="val 50001"/>
            </a:avLst>
          </a:prstGeom>
          <a:solidFill>
            <a:srgbClr val="0094D5"/>
          </a:solidFill>
          <a:ln/>
        </p:spPr>
      </p:sp>
      <p:sp>
        <p:nvSpPr>
          <p:cNvPr id="6" name="Shape 4"/>
          <p:cNvSpPr/>
          <p:nvPr/>
        </p:nvSpPr>
        <p:spPr>
          <a:xfrm>
            <a:off x="10215009" y="2956520"/>
            <a:ext cx="169263" cy="169267"/>
          </a:xfrm>
          <a:prstGeom prst="ellipse">
            <a:avLst/>
          </a:prstGeom>
          <a:solidFill>
            <a:srgbClr val="00AEEF"/>
          </a:solidFill>
          <a:ln/>
        </p:spPr>
      </p:sp>
      <p:sp>
        <p:nvSpPr>
          <p:cNvPr id="7" name="Shape 5"/>
          <p:cNvSpPr/>
          <p:nvPr/>
        </p:nvSpPr>
        <p:spPr>
          <a:xfrm>
            <a:off x="9039396" y="3718223"/>
            <a:ext cx="2520391" cy="1705471"/>
          </a:xfrm>
          <a:prstGeom prst="roundRect">
            <a:avLst>
              <a:gd name="adj" fmla="val 19849"/>
            </a:avLst>
          </a:prstGeom>
          <a:solidFill>
            <a:srgbClr val="00AEEF"/>
          </a:solidFill>
          <a:ln w="12700">
            <a:solidFill>
              <a:srgbClr val="00AEEF"/>
            </a:solidFill>
            <a:prstDash val="solid"/>
          </a:ln>
        </p:spPr>
      </p:sp>
      <p:sp>
        <p:nvSpPr>
          <p:cNvPr id="8" name="Text 6"/>
          <p:cNvSpPr/>
          <p:nvPr/>
        </p:nvSpPr>
        <p:spPr>
          <a:xfrm>
            <a:off x="9277713" y="4128822"/>
            <a:ext cx="2043756"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شروط السلامة</a:t>
            </a:r>
            <a:endParaRPr lang="ar-SA" sz="2400" dirty="0">
              <a:solidFill>
                <a:schemeClr val="bg1"/>
              </a:solidFill>
            </a:endParaRPr>
          </a:p>
        </p:txBody>
      </p:sp>
      <p:sp>
        <p:nvSpPr>
          <p:cNvPr id="10" name="Shape 8"/>
          <p:cNvSpPr/>
          <p:nvPr/>
        </p:nvSpPr>
        <p:spPr>
          <a:xfrm>
            <a:off x="7484478" y="3041154"/>
            <a:ext cx="25399" cy="677069"/>
          </a:xfrm>
          <a:prstGeom prst="roundRect">
            <a:avLst>
              <a:gd name="adj" fmla="val 50001"/>
            </a:avLst>
          </a:prstGeom>
          <a:solidFill>
            <a:srgbClr val="0094D5"/>
          </a:solidFill>
          <a:ln/>
        </p:spPr>
      </p:sp>
      <p:sp>
        <p:nvSpPr>
          <p:cNvPr id="11" name="Shape 9"/>
          <p:cNvSpPr/>
          <p:nvPr/>
        </p:nvSpPr>
        <p:spPr>
          <a:xfrm>
            <a:off x="7412547" y="2956520"/>
            <a:ext cx="169263" cy="169267"/>
          </a:xfrm>
          <a:prstGeom prst="ellipse">
            <a:avLst/>
          </a:prstGeom>
          <a:solidFill>
            <a:srgbClr val="00AEEF"/>
          </a:solidFill>
          <a:ln/>
        </p:spPr>
      </p:sp>
      <p:sp>
        <p:nvSpPr>
          <p:cNvPr id="12" name="Shape 10"/>
          <p:cNvSpPr/>
          <p:nvPr/>
        </p:nvSpPr>
        <p:spPr>
          <a:xfrm>
            <a:off x="6236933" y="3718223"/>
            <a:ext cx="2520391" cy="1705471"/>
          </a:xfrm>
          <a:prstGeom prst="roundRect">
            <a:avLst>
              <a:gd name="adj" fmla="val 16381"/>
            </a:avLst>
          </a:prstGeom>
          <a:solidFill>
            <a:srgbClr val="00AEEF"/>
          </a:solidFill>
          <a:ln w="12700">
            <a:solidFill>
              <a:srgbClr val="00AEEF"/>
            </a:solidFill>
            <a:prstDash val="solid"/>
          </a:ln>
        </p:spPr>
      </p:sp>
      <p:sp>
        <p:nvSpPr>
          <p:cNvPr id="13" name="Text 11"/>
          <p:cNvSpPr/>
          <p:nvPr/>
        </p:nvSpPr>
        <p:spPr>
          <a:xfrm>
            <a:off x="6475251" y="4128822"/>
            <a:ext cx="2043756" cy="371177"/>
          </a:xfrm>
          <a:prstGeom prst="rect">
            <a:avLst/>
          </a:prstGeom>
          <a:noFill/>
          <a:ln/>
        </p:spPr>
        <p:txBody>
          <a:bodyPr wrap="none" lIns="0" tIns="0" rIns="0" bIns="0" rtlCol="0" anchor="t"/>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سهولة الوصول</a:t>
            </a:r>
            <a:endParaRPr lang="ar-SA" sz="2400" dirty="0">
              <a:solidFill>
                <a:schemeClr val="bg1"/>
              </a:solidFill>
            </a:endParaRPr>
          </a:p>
        </p:txBody>
      </p:sp>
      <p:sp>
        <p:nvSpPr>
          <p:cNvPr id="15" name="Shape 13"/>
          <p:cNvSpPr/>
          <p:nvPr/>
        </p:nvSpPr>
        <p:spPr>
          <a:xfrm>
            <a:off x="4682016" y="3041154"/>
            <a:ext cx="25399" cy="677069"/>
          </a:xfrm>
          <a:prstGeom prst="roundRect">
            <a:avLst>
              <a:gd name="adj" fmla="val 50001"/>
            </a:avLst>
          </a:prstGeom>
          <a:solidFill>
            <a:srgbClr val="0094D5"/>
          </a:solidFill>
          <a:ln/>
        </p:spPr>
      </p:sp>
      <p:sp>
        <p:nvSpPr>
          <p:cNvPr id="16" name="Shape 14"/>
          <p:cNvSpPr/>
          <p:nvPr/>
        </p:nvSpPr>
        <p:spPr>
          <a:xfrm>
            <a:off x="4610084" y="2956520"/>
            <a:ext cx="169263" cy="169267"/>
          </a:xfrm>
          <a:prstGeom prst="ellipse">
            <a:avLst/>
          </a:prstGeom>
          <a:solidFill>
            <a:srgbClr val="00AEEF"/>
          </a:solidFill>
          <a:ln/>
        </p:spPr>
      </p:sp>
      <p:sp>
        <p:nvSpPr>
          <p:cNvPr id="17" name="Shape 15"/>
          <p:cNvSpPr/>
          <p:nvPr/>
        </p:nvSpPr>
        <p:spPr>
          <a:xfrm>
            <a:off x="3434470" y="3718223"/>
            <a:ext cx="2520391" cy="1713741"/>
          </a:xfrm>
          <a:prstGeom prst="roundRect">
            <a:avLst>
              <a:gd name="adj" fmla="val 16302"/>
            </a:avLst>
          </a:prstGeom>
          <a:solidFill>
            <a:srgbClr val="00AEEF"/>
          </a:solidFill>
          <a:ln w="12700">
            <a:solidFill>
              <a:srgbClr val="00AEEF"/>
            </a:solidFill>
            <a:prstDash val="solid"/>
          </a:ln>
        </p:spPr>
      </p:sp>
      <p:sp>
        <p:nvSpPr>
          <p:cNvPr id="18" name="Text 16"/>
          <p:cNvSpPr/>
          <p:nvPr/>
        </p:nvSpPr>
        <p:spPr>
          <a:xfrm>
            <a:off x="3672788" y="4128822"/>
            <a:ext cx="2043756" cy="742355"/>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الحماية من التلف</a:t>
            </a:r>
            <a:endParaRPr lang="ar-SA" sz="2400" dirty="0">
              <a:solidFill>
                <a:schemeClr val="bg1"/>
              </a:solidFill>
            </a:endParaRPr>
          </a:p>
        </p:txBody>
      </p:sp>
      <p:sp>
        <p:nvSpPr>
          <p:cNvPr id="20" name="Shape 18"/>
          <p:cNvSpPr/>
          <p:nvPr/>
        </p:nvSpPr>
        <p:spPr>
          <a:xfrm>
            <a:off x="1879454" y="3041154"/>
            <a:ext cx="25399" cy="677069"/>
          </a:xfrm>
          <a:prstGeom prst="roundRect">
            <a:avLst>
              <a:gd name="adj" fmla="val 50001"/>
            </a:avLst>
          </a:prstGeom>
          <a:solidFill>
            <a:srgbClr val="0094D5"/>
          </a:solidFill>
          <a:ln/>
        </p:spPr>
      </p:sp>
      <p:sp>
        <p:nvSpPr>
          <p:cNvPr id="21" name="Shape 19"/>
          <p:cNvSpPr/>
          <p:nvPr/>
        </p:nvSpPr>
        <p:spPr>
          <a:xfrm>
            <a:off x="1807522" y="2956520"/>
            <a:ext cx="169263" cy="169267"/>
          </a:xfrm>
          <a:prstGeom prst="ellipse">
            <a:avLst/>
          </a:prstGeom>
          <a:solidFill>
            <a:srgbClr val="00AEEF"/>
          </a:solidFill>
          <a:ln/>
        </p:spPr>
      </p:sp>
      <p:sp>
        <p:nvSpPr>
          <p:cNvPr id="22" name="Shape 20"/>
          <p:cNvSpPr/>
          <p:nvPr/>
        </p:nvSpPr>
        <p:spPr>
          <a:xfrm>
            <a:off x="631908" y="3718223"/>
            <a:ext cx="2520490" cy="1713741"/>
          </a:xfrm>
          <a:prstGeom prst="roundRect">
            <a:avLst>
              <a:gd name="adj" fmla="val 16302"/>
            </a:avLst>
          </a:prstGeom>
          <a:solidFill>
            <a:srgbClr val="00AEEF"/>
          </a:solidFill>
          <a:ln w="12700">
            <a:solidFill>
              <a:srgbClr val="00AEEF"/>
            </a:solidFill>
            <a:prstDash val="solid"/>
          </a:ln>
        </p:spPr>
      </p:sp>
      <p:sp>
        <p:nvSpPr>
          <p:cNvPr id="23" name="Text 21"/>
          <p:cNvSpPr/>
          <p:nvPr/>
        </p:nvSpPr>
        <p:spPr>
          <a:xfrm>
            <a:off x="870226" y="4128822"/>
            <a:ext cx="2043855" cy="742355"/>
          </a:xfrm>
          <a:prstGeom prst="rect">
            <a:avLst/>
          </a:prstGeom>
          <a:noFill/>
          <a:ln/>
        </p:spPr>
        <p:txBody>
          <a:bodyPr wrap="square" lIns="0" tIns="0" rIns="0" bIns="0" rtlCol="0" anchor="t">
            <a:noAutofit/>
          </a:bodyPr>
          <a:lstStyle/>
          <a:p>
            <a:pPr marL="0" indent="0" algn="ct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التسجيل الدوري للمخزون</a:t>
            </a:r>
            <a:endParaRPr lang="ar-SA" sz="2400" dirty="0">
              <a:solidFill>
                <a:schemeClr val="bg1"/>
              </a:solidFill>
            </a:endParaRPr>
          </a:p>
        </p:txBody>
      </p:sp>
    </p:spTree>
    <p:extLst>
      <p:ext uri="{BB962C8B-B14F-4D97-AF65-F5344CB8AC3E}">
        <p14:creationId xmlns:p14="http://schemas.microsoft.com/office/powerpoint/2010/main" val="34492376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031658" y="1155105"/>
            <a:ext cx="528128" cy="291604"/>
          </a:xfrm>
          <a:prstGeom prst="roundRect">
            <a:avLst>
              <a:gd name="adj" fmla="val 49999"/>
            </a:avLst>
          </a:prstGeom>
          <a:solidFill>
            <a:srgbClr val="D4E9F7"/>
          </a:solidFill>
          <a:ln/>
        </p:spPr>
      </p:sp>
      <p:sp>
        <p:nvSpPr>
          <p:cNvPr id="3" name="Text 1"/>
          <p:cNvSpPr/>
          <p:nvPr/>
        </p:nvSpPr>
        <p:spPr>
          <a:xfrm>
            <a:off x="10537165" y="1212652"/>
            <a:ext cx="907531"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نشاط</a:t>
            </a:r>
            <a:endParaRPr lang="ar-SA" sz="1200" dirty="0"/>
          </a:p>
        </p:txBody>
      </p:sp>
      <p:sp>
        <p:nvSpPr>
          <p:cNvPr id="4" name="Text 2"/>
          <p:cNvSpPr/>
          <p:nvPr/>
        </p:nvSpPr>
        <p:spPr>
          <a:xfrm>
            <a:off x="631908" y="151189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النشاط العملي: إعداد نموذج طلب مواد تدريبية</a:t>
            </a:r>
            <a:endParaRPr lang="ar-SA" sz="3950" dirty="0"/>
          </a:p>
        </p:txBody>
      </p:sp>
      <p:sp>
        <p:nvSpPr>
          <p:cNvPr id="5" name="Shape 3"/>
          <p:cNvSpPr/>
          <p:nvPr/>
        </p:nvSpPr>
        <p:spPr>
          <a:xfrm>
            <a:off x="631908" y="2603302"/>
            <a:ext cx="10927878" cy="25400"/>
          </a:xfrm>
          <a:prstGeom prst="roundRect">
            <a:avLst>
              <a:gd name="adj" fmla="val 49999"/>
            </a:avLst>
          </a:prstGeom>
          <a:solidFill>
            <a:srgbClr val="000000">
              <a:alpha val="8000"/>
            </a:srgbClr>
          </a:solidFill>
          <a:ln/>
        </p:spPr>
      </p:sp>
      <p:sp>
        <p:nvSpPr>
          <p:cNvPr id="6" name="Shape 4"/>
          <p:cNvSpPr/>
          <p:nvPr/>
        </p:nvSpPr>
        <p:spPr>
          <a:xfrm>
            <a:off x="9793737" y="2603302"/>
            <a:ext cx="25399" cy="575469"/>
          </a:xfrm>
          <a:prstGeom prst="roundRect">
            <a:avLst>
              <a:gd name="adj" fmla="val 50001"/>
            </a:avLst>
          </a:prstGeom>
          <a:solidFill>
            <a:srgbClr val="0094D5"/>
          </a:solidFill>
          <a:ln/>
        </p:spPr>
      </p:sp>
      <p:sp>
        <p:nvSpPr>
          <p:cNvPr id="7" name="Shape 5"/>
          <p:cNvSpPr/>
          <p:nvPr/>
        </p:nvSpPr>
        <p:spPr>
          <a:xfrm>
            <a:off x="9590641" y="2387501"/>
            <a:ext cx="431591" cy="431602"/>
          </a:xfrm>
          <a:prstGeom prst="ellipse">
            <a:avLst/>
          </a:prstGeom>
          <a:solidFill>
            <a:srgbClr val="00AEEF"/>
          </a:solidFill>
          <a:ln w="6350">
            <a:solidFill>
              <a:srgbClr val="0094D5"/>
            </a:solidFill>
            <a:prstDash val="solid"/>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55033" y="2451894"/>
            <a:ext cx="302808" cy="302816"/>
          </a:xfrm>
          <a:prstGeom prst="rect">
            <a:avLst/>
          </a:prstGeom>
        </p:spPr>
      </p:pic>
      <p:sp>
        <p:nvSpPr>
          <p:cNvPr id="9" name="Text 6"/>
          <p:cNvSpPr/>
          <p:nvPr/>
        </p:nvSpPr>
        <p:spPr>
          <a:xfrm>
            <a:off x="8244872" y="3370659"/>
            <a:ext cx="3123130"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إعداد النموذج</a:t>
            </a:r>
            <a:endParaRPr lang="ar-SA" sz="1950" dirty="0"/>
          </a:p>
        </p:txBody>
      </p:sp>
      <p:sp>
        <p:nvSpPr>
          <p:cNvPr id="10" name="Text 7"/>
          <p:cNvSpPr/>
          <p:nvPr/>
        </p:nvSpPr>
        <p:spPr>
          <a:xfrm>
            <a:off x="8244872" y="3784005"/>
            <a:ext cx="3123130" cy="283766"/>
          </a:xfrm>
          <a:prstGeom prst="rect">
            <a:avLst/>
          </a:prstGeom>
          <a:noFill/>
          <a:ln/>
        </p:spPr>
        <p:txBody>
          <a:bodyPr wrap="none" lIns="0" tIns="0" rIns="0" bIns="0" rtlCol="0" anchor="t"/>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إعداد نموذج طلب المواد الأولية اللازمة للتدريب.</a:t>
            </a:r>
            <a:endParaRPr lang="ar-SA" sz="1500" dirty="0"/>
          </a:p>
        </p:txBody>
      </p:sp>
      <p:sp>
        <p:nvSpPr>
          <p:cNvPr id="11" name="Shape 8"/>
          <p:cNvSpPr/>
          <p:nvPr/>
        </p:nvSpPr>
        <p:spPr>
          <a:xfrm>
            <a:off x="6083247" y="2603302"/>
            <a:ext cx="25399" cy="575469"/>
          </a:xfrm>
          <a:prstGeom prst="roundRect">
            <a:avLst>
              <a:gd name="adj" fmla="val 50001"/>
            </a:avLst>
          </a:prstGeom>
          <a:solidFill>
            <a:srgbClr val="0094D5"/>
          </a:solidFill>
          <a:ln/>
        </p:spPr>
      </p:sp>
      <p:sp>
        <p:nvSpPr>
          <p:cNvPr id="12" name="Shape 9"/>
          <p:cNvSpPr/>
          <p:nvPr/>
        </p:nvSpPr>
        <p:spPr>
          <a:xfrm>
            <a:off x="5880151" y="2387501"/>
            <a:ext cx="431591" cy="431602"/>
          </a:xfrm>
          <a:prstGeom prst="ellipse">
            <a:avLst/>
          </a:prstGeom>
          <a:solidFill>
            <a:srgbClr val="00AEEF"/>
          </a:solidFill>
          <a:ln w="6350">
            <a:solidFill>
              <a:srgbClr val="0094D5"/>
            </a:solidFill>
            <a:prstDash val="solid"/>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44543" y="2451894"/>
            <a:ext cx="302808" cy="302816"/>
          </a:xfrm>
          <a:prstGeom prst="rect">
            <a:avLst/>
          </a:prstGeom>
        </p:spPr>
      </p:pic>
      <p:sp>
        <p:nvSpPr>
          <p:cNvPr id="14" name="Text 10"/>
          <p:cNvSpPr/>
          <p:nvPr/>
        </p:nvSpPr>
        <p:spPr>
          <a:xfrm>
            <a:off x="4534283" y="3370659"/>
            <a:ext cx="3123229"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عرض الإجراءات</a:t>
            </a:r>
            <a:endParaRPr lang="ar-SA" sz="1950" dirty="0"/>
          </a:p>
        </p:txBody>
      </p:sp>
      <p:sp>
        <p:nvSpPr>
          <p:cNvPr id="15" name="Text 11"/>
          <p:cNvSpPr/>
          <p:nvPr/>
        </p:nvSpPr>
        <p:spPr>
          <a:xfrm>
            <a:off x="4534283" y="3784005"/>
            <a:ext cx="3123229" cy="567531"/>
          </a:xfrm>
          <a:prstGeom prst="rect">
            <a:avLst/>
          </a:prstGeom>
          <a:noFill/>
          <a:ln/>
        </p:spPr>
        <p:txBody>
          <a:bodyPr wrap="square" lIns="0" tIns="0" rIns="0" bIns="0" rtlCol="0" anchor="t">
            <a:normAutofit/>
          </a:bodyPr>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عرض الإجراءات التي تقوم بها حالياً عند طلب المواد الأولية اللازمة للتدريب.</a:t>
            </a:r>
            <a:endParaRPr lang="ar-SA" sz="1500" dirty="0"/>
          </a:p>
        </p:txBody>
      </p:sp>
      <p:sp>
        <p:nvSpPr>
          <p:cNvPr id="16" name="Shape 12"/>
          <p:cNvSpPr/>
          <p:nvPr/>
        </p:nvSpPr>
        <p:spPr>
          <a:xfrm>
            <a:off x="2372658" y="2603302"/>
            <a:ext cx="25399" cy="575469"/>
          </a:xfrm>
          <a:prstGeom prst="roundRect">
            <a:avLst>
              <a:gd name="adj" fmla="val 50001"/>
            </a:avLst>
          </a:prstGeom>
          <a:solidFill>
            <a:srgbClr val="0094D5"/>
          </a:solidFill>
          <a:ln/>
        </p:spPr>
      </p:sp>
      <p:sp>
        <p:nvSpPr>
          <p:cNvPr id="17" name="Shape 13"/>
          <p:cNvSpPr/>
          <p:nvPr/>
        </p:nvSpPr>
        <p:spPr>
          <a:xfrm>
            <a:off x="2169562" y="2387501"/>
            <a:ext cx="431591" cy="431602"/>
          </a:xfrm>
          <a:prstGeom prst="ellipse">
            <a:avLst/>
          </a:prstGeom>
          <a:solidFill>
            <a:srgbClr val="00AEEF"/>
          </a:solidFill>
          <a:ln w="6350">
            <a:solidFill>
              <a:srgbClr val="0094D5"/>
            </a:solidFill>
            <a:prstDash val="solid"/>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33953" y="2451894"/>
            <a:ext cx="302808" cy="302816"/>
          </a:xfrm>
          <a:prstGeom prst="rect">
            <a:avLst/>
          </a:prstGeom>
        </p:spPr>
      </p:pic>
      <p:sp>
        <p:nvSpPr>
          <p:cNvPr id="19" name="Text 14"/>
          <p:cNvSpPr/>
          <p:nvPr/>
        </p:nvSpPr>
        <p:spPr>
          <a:xfrm>
            <a:off x="823693" y="3370659"/>
            <a:ext cx="3123229"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الملاحظات والمقترحات</a:t>
            </a:r>
            <a:endParaRPr lang="ar-SA" sz="1950" dirty="0"/>
          </a:p>
        </p:txBody>
      </p:sp>
      <p:sp>
        <p:nvSpPr>
          <p:cNvPr id="20" name="Text 15"/>
          <p:cNvSpPr/>
          <p:nvPr/>
        </p:nvSpPr>
        <p:spPr>
          <a:xfrm>
            <a:off x="823693" y="3784005"/>
            <a:ext cx="3123229" cy="567531"/>
          </a:xfrm>
          <a:prstGeom prst="rect">
            <a:avLst/>
          </a:prstGeom>
          <a:noFill/>
          <a:ln/>
        </p:spPr>
        <p:txBody>
          <a:bodyPr wrap="square" lIns="0" tIns="0" rIns="0" bIns="0" rtlCol="0" anchor="t">
            <a:normAutofit/>
          </a:bodyPr>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تقديم الملاحظات والإجراءات التي توصي بها لتحسين العملية وعرضها على زملائك للمناقشة.</a:t>
            </a:r>
            <a:endParaRPr lang="ar-SA" sz="1500" dirty="0"/>
          </a:p>
        </p:txBody>
      </p:sp>
      <p:sp>
        <p:nvSpPr>
          <p:cNvPr id="21" name="Shape 16"/>
          <p:cNvSpPr/>
          <p:nvPr/>
        </p:nvSpPr>
        <p:spPr>
          <a:xfrm>
            <a:off x="631908" y="4534892"/>
            <a:ext cx="10927878" cy="1167904"/>
          </a:xfrm>
          <a:prstGeom prst="roundRect">
            <a:avLst>
              <a:gd name="adj" fmla="val 24638"/>
            </a:avLst>
          </a:prstGeom>
          <a:solidFill>
            <a:srgbClr val="D4E9F7"/>
          </a:solidFill>
          <a:ln/>
        </p:spPr>
      </p:sp>
      <p:pic>
        <p:nvPicPr>
          <p:cNvPr id="22" name="Image 3" descr="preencoded.png"/>
          <p:cNvPicPr>
            <a:picLocks noChangeAspect="1"/>
          </p:cNvPicPr>
          <p:nvPr/>
        </p:nvPicPr>
        <p:blipFill>
          <a:blip r:embed="rId6"/>
          <a:stretch>
            <a:fillRect/>
          </a:stretch>
        </p:blipFill>
        <p:spPr>
          <a:xfrm>
            <a:off x="823693" y="4764683"/>
            <a:ext cx="299732" cy="239713"/>
          </a:xfrm>
          <a:prstGeom prst="rect">
            <a:avLst/>
          </a:prstGeom>
        </p:spPr>
      </p:pic>
      <p:sp>
        <p:nvSpPr>
          <p:cNvPr id="23" name="Text 17"/>
          <p:cNvSpPr/>
          <p:nvPr/>
        </p:nvSpPr>
        <p:spPr>
          <a:xfrm>
            <a:off x="1315211" y="4745831"/>
            <a:ext cx="10052791"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000000"/>
                </a:solidFill>
                <a:latin typeface="GE SS Two Light" pitchFamily="34" charset="0"/>
                <a:ea typeface="GE SS Two Light" pitchFamily="34" charset="-122"/>
                <a:cs typeface="GE SS Two Light" pitchFamily="34" charset="-120"/>
              </a:rPr>
              <a:t>هدف النشاط</a:t>
            </a:r>
            <a:endParaRPr lang="ar-SA" sz="1950" dirty="0"/>
          </a:p>
        </p:txBody>
      </p:sp>
      <p:sp>
        <p:nvSpPr>
          <p:cNvPr id="24" name="Text 18"/>
          <p:cNvSpPr/>
          <p:nvPr/>
        </p:nvSpPr>
        <p:spPr>
          <a:xfrm>
            <a:off x="705626" y="5224363"/>
            <a:ext cx="10662375"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تطوير آليات طلب المواد التدريبية وتحسين كفاءة إدارة الموارد في الورشة.</a:t>
            </a:r>
            <a:endParaRPr lang="ar-SA" sz="1500" dirty="0"/>
          </a:p>
        </p:txBody>
      </p:sp>
    </p:spTree>
    <p:extLst>
      <p:ext uri="{BB962C8B-B14F-4D97-AF65-F5344CB8AC3E}">
        <p14:creationId xmlns:p14="http://schemas.microsoft.com/office/powerpoint/2010/main" val="33018972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Shape 0"/>
          <p:cNvSpPr/>
          <p:nvPr/>
        </p:nvSpPr>
        <p:spPr>
          <a:xfrm>
            <a:off x="10750579" y="1268413"/>
            <a:ext cx="809208" cy="342999"/>
          </a:xfrm>
          <a:prstGeom prst="roundRect">
            <a:avLst>
              <a:gd name="adj" fmla="val 49999"/>
            </a:avLst>
          </a:prstGeom>
          <a:solidFill>
            <a:srgbClr val="D4E9F7"/>
          </a:solidFill>
          <a:ln/>
        </p:spPr>
      </p:sp>
      <p:sp>
        <p:nvSpPr>
          <p:cNvPr id="5" name="Text 1"/>
          <p:cNvSpPr/>
          <p:nvPr/>
        </p:nvSpPr>
        <p:spPr>
          <a:xfrm>
            <a:off x="10276325" y="1336080"/>
            <a:ext cx="114813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السجلات</a:t>
            </a:r>
            <a:endParaRPr lang="ar-SA" sz="1400" dirty="0"/>
          </a:p>
        </p:txBody>
      </p:sp>
      <p:sp>
        <p:nvSpPr>
          <p:cNvPr id="6" name="Text 2"/>
          <p:cNvSpPr/>
          <p:nvPr/>
        </p:nvSpPr>
        <p:spPr>
          <a:xfrm>
            <a:off x="5203794" y="1701602"/>
            <a:ext cx="6355993"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السجلات الأساسية الواجب توفرها في مشاغل التدريب المهني والتقني</a:t>
            </a:r>
            <a:endParaRPr lang="ar-SA" sz="3700" dirty="0"/>
          </a:p>
        </p:txBody>
      </p:sp>
      <p:sp>
        <p:nvSpPr>
          <p:cNvPr id="7" name="Text 3"/>
          <p:cNvSpPr/>
          <p:nvPr/>
        </p:nvSpPr>
        <p:spPr>
          <a:xfrm>
            <a:off x="5203794" y="3573562"/>
            <a:ext cx="6355993" cy="593923"/>
          </a:xfrm>
          <a:prstGeom prst="rect">
            <a:avLst/>
          </a:prstGeom>
          <a:noFill/>
          <a:ln/>
        </p:spPr>
        <p:txBody>
          <a:bodyPr wrap="none" lIns="0" tIns="0" rIns="0" bIns="0" rtlCol="0" anchor="t"/>
          <a:lstStyle/>
          <a:p>
            <a:pPr marL="0" indent="0" algn="l">
              <a:lnSpc>
                <a:spcPct val="104000"/>
              </a:lnSpc>
              <a:buNone/>
            </a:pPr>
            <a:r>
              <a:rPr lang="en-US" sz="3700" dirty="0">
                <a:solidFill>
                  <a:srgbClr val="2E3C4E"/>
                </a:solidFill>
                <a:latin typeface="Myriad Headline" panose="020B0500000000000000" pitchFamily="34" charset="0"/>
                <a:ea typeface="GE SS Two Light" pitchFamily="34" charset="-122"/>
                <a:cs typeface="GE SS Two Light" pitchFamily="34" charset="-120"/>
              </a:rPr>
              <a:t>TVET</a:t>
            </a:r>
            <a:r>
              <a:rPr lang="en-US" sz="3700" dirty="0">
                <a:solidFill>
                  <a:srgbClr val="2E3C4E"/>
                </a:solidFill>
                <a:latin typeface="GE SS Two Light" pitchFamily="34" charset="0"/>
                <a:ea typeface="GE SS Two Light" pitchFamily="34" charset="-122"/>
                <a:cs typeface="GE SS Two Light" pitchFamily="34" charset="-120"/>
              </a:rPr>
              <a:t> </a:t>
            </a:r>
            <a:r>
              <a:rPr lang="en-US" sz="3700" dirty="0">
                <a:solidFill>
                  <a:srgbClr val="2E3C4E"/>
                </a:solidFill>
                <a:latin typeface="Myriad Headline" panose="020B0500000000000000" pitchFamily="34" charset="0"/>
                <a:ea typeface="GE SS Two Light" pitchFamily="34" charset="-122"/>
                <a:cs typeface="GE SS Two Light" pitchFamily="34" charset="-120"/>
              </a:rPr>
              <a:t>Workshops</a:t>
            </a:r>
            <a:r>
              <a:rPr lang="en-US" sz="3700" dirty="0">
                <a:solidFill>
                  <a:srgbClr val="2E3C4E"/>
                </a:solidFill>
                <a:latin typeface="GE SS Two Light" pitchFamily="34" charset="0"/>
                <a:ea typeface="GE SS Two Light" pitchFamily="34" charset="-122"/>
                <a:cs typeface="GE SS Two Light" pitchFamily="34" charset="-120"/>
              </a:rPr>
              <a:t> </a:t>
            </a:r>
            <a:r>
              <a:rPr lang="en-US" sz="3700" dirty="0">
                <a:solidFill>
                  <a:srgbClr val="2E3C4E"/>
                </a:solidFill>
                <a:latin typeface="Myriad Headline" panose="020B0500000000000000" pitchFamily="34" charset="0"/>
                <a:ea typeface="GE SS Two Light" pitchFamily="34" charset="-122"/>
                <a:cs typeface="GE SS Two Light" pitchFamily="34" charset="-120"/>
              </a:rPr>
              <a:t>Records</a:t>
            </a:r>
            <a:endParaRPr lang="en-US" sz="3700" dirty="0">
              <a:latin typeface="Myriad Headline" panose="020B0500000000000000" pitchFamily="34" charset="0"/>
            </a:endParaRPr>
          </a:p>
        </p:txBody>
      </p:sp>
      <p:sp>
        <p:nvSpPr>
          <p:cNvPr id="8" name="Text 4"/>
          <p:cNvSpPr/>
          <p:nvPr/>
        </p:nvSpPr>
        <p:spPr>
          <a:xfrm>
            <a:off x="5203794" y="4506020"/>
            <a:ext cx="6355993"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تُعد السجلات الإدارية والفنية جزءاً أساسياً من نظام إدارة الورش التدريبية، حيث تساعد في تنظيم العمل، ومتابعة المتدربين، وضبط استخدام المعدات والمواد، وتحسين السلامة والجودة، وتوفير الأدلة اللازمة لعمليات التدقيق والاعتماد المؤسسي.</a:t>
            </a:r>
            <a:endParaRPr lang="ar-SA" sz="1750" dirty="0"/>
          </a:p>
        </p:txBody>
      </p:sp>
    </p:spTree>
    <p:extLst>
      <p:ext uri="{BB962C8B-B14F-4D97-AF65-F5344CB8AC3E}">
        <p14:creationId xmlns:p14="http://schemas.microsoft.com/office/powerpoint/2010/main" val="164405883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60921"/>
            <a:ext cx="10927878" cy="649585"/>
          </a:xfrm>
          <a:prstGeom prst="rect">
            <a:avLst/>
          </a:prstGeom>
          <a:noFill/>
          <a:ln/>
        </p:spPr>
        <p:txBody>
          <a:bodyPr wrap="none" lIns="0" tIns="0" rIns="0" bIns="0" rtlCol="0" anchor="t"/>
          <a:lstStyle/>
          <a:p>
            <a:pPr marL="0" indent="0" algn="r" rtl="1">
              <a:lnSpc>
                <a:spcPct val="104000"/>
              </a:lnSpc>
              <a:buNone/>
            </a:pPr>
            <a:r>
              <a:rPr lang="ar-SA" altLang="en-US" sz="4050" dirty="0">
                <a:solidFill>
                  <a:srgbClr val="2E3C4E"/>
                </a:solidFill>
                <a:latin typeface="GE SS Two Light" pitchFamily="34" charset="0"/>
                <a:ea typeface="GE SS Two Light" pitchFamily="34" charset="-122"/>
                <a:cs typeface="GE SS Two Light" pitchFamily="34" charset="-120"/>
              </a:rPr>
              <a:t>السجلات الأساسية الواجب توفرها في مشاغل </a:t>
            </a:r>
            <a:r>
              <a:rPr lang="ar-SA" altLang="en-US" sz="4050" dirty="0">
                <a:solidFill>
                  <a:srgbClr val="2E3C4E"/>
                </a:solidFill>
                <a:latin typeface="Myriad Headline" panose="020B0500000000000000" pitchFamily="34" charset="0"/>
                <a:ea typeface="GE SS Two Light" pitchFamily="34" charset="-122"/>
                <a:cs typeface="GE SS Two Light" pitchFamily="34" charset="-120"/>
              </a:rPr>
              <a:t>TVET</a:t>
            </a:r>
            <a:endParaRPr lang="ar-SA" sz="4050" dirty="0">
              <a:latin typeface="Myriad Headline" panose="020B0500000000000000"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598200045"/>
              </p:ext>
            </p:extLst>
          </p:nvPr>
        </p:nvGraphicFramePr>
        <p:xfrm>
          <a:off x="1565550" y="2056455"/>
          <a:ext cx="8481392" cy="4243393"/>
        </p:xfrm>
        <a:graphic>
          <a:graphicData uri="http://schemas.openxmlformats.org/drawingml/2006/table">
            <a:tbl>
              <a:tblPr rtl="1" firstRow="1" firstCol="1" bandRow="1">
                <a:tableStyleId>{5C22544A-7EE6-4342-B048-85BDC9FD1C3A}</a:tableStyleId>
              </a:tblPr>
              <a:tblGrid>
                <a:gridCol w="624647">
                  <a:extLst>
                    <a:ext uri="{9D8B030D-6E8A-4147-A177-3AD203B41FA5}">
                      <a16:colId xmlns:a16="http://schemas.microsoft.com/office/drawing/2014/main" val="119534435"/>
                    </a:ext>
                  </a:extLst>
                </a:gridCol>
                <a:gridCol w="2460824">
                  <a:extLst>
                    <a:ext uri="{9D8B030D-6E8A-4147-A177-3AD203B41FA5}">
                      <a16:colId xmlns:a16="http://schemas.microsoft.com/office/drawing/2014/main" val="1591944571"/>
                    </a:ext>
                  </a:extLst>
                </a:gridCol>
                <a:gridCol w="5395921">
                  <a:extLst>
                    <a:ext uri="{9D8B030D-6E8A-4147-A177-3AD203B41FA5}">
                      <a16:colId xmlns:a16="http://schemas.microsoft.com/office/drawing/2014/main" val="3916560314"/>
                    </a:ext>
                  </a:extLst>
                </a:gridCol>
              </a:tblGrid>
              <a:tr h="0">
                <a:tc>
                  <a:txBody>
                    <a:bodyPr/>
                    <a:lstStyle/>
                    <a:p>
                      <a:pPr algn="ctr" rtl="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الرقم</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اسم السجل</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الغرض من السجل</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573352419"/>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1</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سجل حضور وغياب المتدربين</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توثيق حضور المتدربين وغيابهم وتأخرهم ومتابعة الانتظام في التدريب.</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44101"/>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2</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سجل حضور المدربين</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متابعة دوام المدربين والمشرفين الفنيين.</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4272171"/>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3</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تسجيل المتدربين</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يحتوي على البيانات الأساسية للمتدربين المسجلين في البرنامج التدريبي.</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9521669"/>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4</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نتائج التقييم والاختبارات</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توثيق نتائج الاختبارات النظرية والعملية والتقييمات المستمرة.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328112"/>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5</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متابعة الكفايات المهنية</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توثيق مدى تحقيق المتدرب للكفايات والمعايير المهنية المطلوبة.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0446662"/>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6</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الإرشاد والمتابعة</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توثيق جلسات الإرشاد والتوجيه ومعالجة المشكلات التدريبية.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5966136"/>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7</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الحوادث والإصابات</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تسجيل الحوادث والإصابات والإجراءات التصحيحية المتخذة.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3652738"/>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8</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السلامة والصحة المهنية</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متابعة إجراءات السلامة وعمليات التفتيش الدورية.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2146872"/>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9</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الجرد العام للمعدات</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حصر جميع المعدات والأجهزة الموجودة في الورشة.</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5697300"/>
                  </a:ext>
                </a:extLst>
              </a:tr>
              <a:tr h="0">
                <a:tc>
                  <a:txBody>
                    <a:bodyPr/>
                    <a:lstStyle/>
                    <a:p>
                      <a:pPr algn="ctr" rtl="1">
                        <a:lnSpc>
                          <a:spcPct val="150000"/>
                        </a:lnSpc>
                        <a:spcAft>
                          <a:spcPts val="0"/>
                        </a:spcAft>
                      </a:pPr>
                      <a:r>
                        <a:rPr lang="en-US" sz="1750" kern="1200" dirty="0">
                          <a:solidFill>
                            <a:schemeClr val="bg1"/>
                          </a:solidFill>
                          <a:latin typeface="WinSoft Pro Medium" pitchFamily="34" charset="0"/>
                          <a:ea typeface="WinSoft Pro Medium" pitchFamily="34" charset="-122"/>
                          <a:cs typeface="WinSoft Pro Medium" pitchFamily="34" charset="-120"/>
                        </a:rPr>
                        <a:t>10</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kern="1200">
                          <a:solidFill>
                            <a:srgbClr val="384653"/>
                          </a:solidFill>
                          <a:latin typeface="WinSoft Pro Medium" pitchFamily="34" charset="0"/>
                          <a:ea typeface="WinSoft Pro Medium" pitchFamily="34" charset="-122"/>
                          <a:cs typeface="WinSoft Pro Medium" pitchFamily="34" charset="-120"/>
                        </a:rPr>
                        <a:t>سجل العهدة</a:t>
                      </a:r>
                      <a:endParaRPr lang="en-US" sz="1750" kern="120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kern="1200" dirty="0">
                          <a:solidFill>
                            <a:srgbClr val="384653"/>
                          </a:solidFill>
                          <a:latin typeface="WinSoft Pro Medium" pitchFamily="34" charset="0"/>
                          <a:ea typeface="WinSoft Pro Medium" pitchFamily="34" charset="-122"/>
                          <a:cs typeface="WinSoft Pro Medium" pitchFamily="34" charset="-120"/>
                        </a:rPr>
                        <a:t>تحديد المسؤولية عن المعدات والأدوات المسلمة للمدربين أو الفنيين.</a:t>
                      </a:r>
                      <a:endParaRPr lang="en-US" sz="1750" kern="1200" dirty="0">
                        <a:solidFill>
                          <a:srgbClr val="384653"/>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8515812"/>
                  </a:ext>
                </a:extLst>
              </a:tr>
            </a:tbl>
          </a:graphicData>
        </a:graphic>
      </p:graphicFrame>
    </p:spTree>
    <p:extLst>
      <p:ext uri="{BB962C8B-B14F-4D97-AF65-F5344CB8AC3E}">
        <p14:creationId xmlns:p14="http://schemas.microsoft.com/office/powerpoint/2010/main" val="374189218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2955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السجلات الأساسية — تابع</a:t>
            </a:r>
            <a:endParaRPr lang="ar-SA" sz="3950" dirty="0"/>
          </a:p>
        </p:txBody>
      </p:sp>
      <p:graphicFrame>
        <p:nvGraphicFramePr>
          <p:cNvPr id="3" name="Table 2"/>
          <p:cNvGraphicFramePr>
            <a:graphicFrameLocks noGrp="1"/>
          </p:cNvGraphicFramePr>
          <p:nvPr>
            <p:extLst>
              <p:ext uri="{D42A27DB-BD31-4B8C-83A1-F6EECF244321}">
                <p14:modId xmlns:p14="http://schemas.microsoft.com/office/powerpoint/2010/main" val="1314453932"/>
              </p:ext>
            </p:extLst>
          </p:nvPr>
        </p:nvGraphicFramePr>
        <p:xfrm>
          <a:off x="1722784" y="1678022"/>
          <a:ext cx="8138628" cy="4643443"/>
        </p:xfrm>
        <a:graphic>
          <a:graphicData uri="http://schemas.openxmlformats.org/drawingml/2006/table">
            <a:tbl>
              <a:tblPr rtl="1" firstRow="1" firstCol="1" bandRow="1">
                <a:tableStyleId>{5C22544A-7EE6-4342-B048-85BDC9FD1C3A}</a:tableStyleId>
              </a:tblPr>
              <a:tblGrid>
                <a:gridCol w="560157">
                  <a:extLst>
                    <a:ext uri="{9D8B030D-6E8A-4147-A177-3AD203B41FA5}">
                      <a16:colId xmlns:a16="http://schemas.microsoft.com/office/drawing/2014/main" val="2407788102"/>
                    </a:ext>
                  </a:extLst>
                </a:gridCol>
                <a:gridCol w="2050728">
                  <a:extLst>
                    <a:ext uri="{9D8B030D-6E8A-4147-A177-3AD203B41FA5}">
                      <a16:colId xmlns:a16="http://schemas.microsoft.com/office/drawing/2014/main" val="728967625"/>
                    </a:ext>
                  </a:extLst>
                </a:gridCol>
                <a:gridCol w="5527743">
                  <a:extLst>
                    <a:ext uri="{9D8B030D-6E8A-4147-A177-3AD203B41FA5}">
                      <a16:colId xmlns:a16="http://schemas.microsoft.com/office/drawing/2014/main" val="1674686593"/>
                    </a:ext>
                  </a:extLst>
                </a:gridCol>
              </a:tblGrid>
              <a:tr h="0">
                <a:tc>
                  <a:txBody>
                    <a:bodyPr/>
                    <a:lstStyle/>
                    <a:p>
                      <a:pPr algn="ctr" rtl="1">
                        <a:lnSpc>
                          <a:spcPct val="150000"/>
                        </a:lnSpc>
                        <a:spcAft>
                          <a:spcPts val="0"/>
                        </a:spcAft>
                      </a:pPr>
                      <a:r>
                        <a:rPr lang="ar-SA" sz="1750" b="0" kern="1200" dirty="0">
                          <a:solidFill>
                            <a:schemeClr val="bg1"/>
                          </a:solidFill>
                          <a:latin typeface="WinSoft Pro Medium" pitchFamily="34" charset="0"/>
                          <a:ea typeface="WinSoft Pro Medium" pitchFamily="34" charset="-122"/>
                          <a:cs typeface="WinSoft Pro Medium" pitchFamily="34" charset="-120"/>
                        </a:rPr>
                        <a:t>الرقم</a:t>
                      </a:r>
                      <a:endParaRPr lang="en-US" sz="1750" b="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b="0" kern="1200" dirty="0">
                          <a:solidFill>
                            <a:schemeClr val="bg1"/>
                          </a:solidFill>
                          <a:latin typeface="WinSoft Pro Medium" pitchFamily="34" charset="0"/>
                          <a:ea typeface="WinSoft Pro Medium" pitchFamily="34" charset="-122"/>
                          <a:cs typeface="WinSoft Pro Medium" pitchFamily="34" charset="-120"/>
                        </a:rPr>
                        <a:t>اسم السجل</a:t>
                      </a:r>
                      <a:endParaRPr lang="en-US" sz="1750" b="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b="0" kern="1200" dirty="0">
                          <a:solidFill>
                            <a:schemeClr val="bg1"/>
                          </a:solidFill>
                          <a:latin typeface="WinSoft Pro Medium" pitchFamily="34" charset="0"/>
                          <a:ea typeface="WinSoft Pro Medium" pitchFamily="34" charset="-122"/>
                          <a:cs typeface="WinSoft Pro Medium" pitchFamily="34" charset="-120"/>
                        </a:rPr>
                        <a:t>الغرض من السجل</a:t>
                      </a:r>
                      <a:endParaRPr lang="en-US" sz="1750" b="0" kern="1200" dirty="0">
                        <a:solidFill>
                          <a:schemeClr val="bg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68263931"/>
                  </a:ext>
                </a:extLst>
              </a:tr>
              <a:tr h="0">
                <a:tc>
                  <a:txBody>
                    <a:bodyPr/>
                    <a:lstStyle/>
                    <a:p>
                      <a:pPr algn="ctr" rtl="1">
                        <a:lnSpc>
                          <a:spcPct val="150000"/>
                        </a:lnSpc>
                        <a:spcAft>
                          <a:spcPts val="0"/>
                        </a:spcAft>
                      </a:pPr>
                      <a:r>
                        <a:rPr lang="en-US" sz="1200" b="0" dirty="0">
                          <a:effectLst/>
                        </a:rPr>
                        <a:t>11</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سجل الصيانة الوقائية</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توثيق أعمال الصيانة الدورية المخطط لها للمعدات.</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9984138"/>
                  </a:ext>
                </a:extLst>
              </a:tr>
              <a:tr h="0">
                <a:tc>
                  <a:txBody>
                    <a:bodyPr/>
                    <a:lstStyle/>
                    <a:p>
                      <a:pPr algn="ctr" rtl="1">
                        <a:lnSpc>
                          <a:spcPct val="150000"/>
                        </a:lnSpc>
                        <a:spcAft>
                          <a:spcPts val="0"/>
                        </a:spcAft>
                      </a:pPr>
                      <a:r>
                        <a:rPr lang="en-US" sz="1200" b="0" dirty="0">
                          <a:effectLst/>
                        </a:rPr>
                        <a:t>12</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سجل الصيانة العلاجية </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تسجيل الأعطال والإصلاحات التي تتم عند حدوث خلل في المعدات.</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0170135"/>
                  </a:ext>
                </a:extLst>
              </a:tr>
              <a:tr h="0">
                <a:tc>
                  <a:txBody>
                    <a:bodyPr/>
                    <a:lstStyle/>
                    <a:p>
                      <a:pPr algn="ctr" rtl="1">
                        <a:lnSpc>
                          <a:spcPct val="150000"/>
                        </a:lnSpc>
                        <a:spcAft>
                          <a:spcPts val="0"/>
                        </a:spcAft>
                      </a:pPr>
                      <a:r>
                        <a:rPr lang="en-US" sz="1200" b="0" dirty="0">
                          <a:effectLst/>
                        </a:rPr>
                        <a:t>13</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سجل استخدام المعدات</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متابعة تشغيل المعدات وعدد ساعات الاستخدام.</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7967367"/>
                  </a:ext>
                </a:extLst>
              </a:tr>
              <a:tr h="0">
                <a:tc>
                  <a:txBody>
                    <a:bodyPr/>
                    <a:lstStyle/>
                    <a:p>
                      <a:pPr algn="ctr" rtl="1">
                        <a:lnSpc>
                          <a:spcPct val="150000"/>
                        </a:lnSpc>
                        <a:spcAft>
                          <a:spcPts val="0"/>
                        </a:spcAft>
                      </a:pPr>
                      <a:r>
                        <a:rPr lang="en-US" sz="1200" b="0" dirty="0">
                          <a:effectLst/>
                        </a:rPr>
                        <a:t>14</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a:solidFill>
                            <a:schemeClr val="tx1"/>
                          </a:solidFill>
                          <a:latin typeface="WinSoft Pro Medium" pitchFamily="34" charset="0"/>
                          <a:ea typeface="WinSoft Pro Medium" pitchFamily="34" charset="-122"/>
                          <a:cs typeface="WinSoft Pro Medium" pitchFamily="34" charset="-120"/>
                        </a:rPr>
                        <a:t>سجل استلام وصرف المواد</a:t>
                      </a:r>
                      <a:endParaRPr lang="en-US" sz="1750" b="0" kern="120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توثيق المواد والأدوات المستلمة والمصروفة للورش.</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9666092"/>
                  </a:ext>
                </a:extLst>
              </a:tr>
              <a:tr h="0">
                <a:tc>
                  <a:txBody>
                    <a:bodyPr/>
                    <a:lstStyle/>
                    <a:p>
                      <a:pPr algn="ctr" rtl="1">
                        <a:lnSpc>
                          <a:spcPct val="150000"/>
                        </a:lnSpc>
                        <a:spcAft>
                          <a:spcPts val="0"/>
                        </a:spcAft>
                      </a:pPr>
                      <a:r>
                        <a:rPr lang="en-US" sz="1200" b="0" dirty="0">
                          <a:effectLst/>
                        </a:rPr>
                        <a:t>15</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a:solidFill>
                            <a:schemeClr val="tx1"/>
                          </a:solidFill>
                          <a:latin typeface="WinSoft Pro Medium" pitchFamily="34" charset="0"/>
                          <a:ea typeface="WinSoft Pro Medium" pitchFamily="34" charset="-122"/>
                          <a:cs typeface="WinSoft Pro Medium" pitchFamily="34" charset="-120"/>
                        </a:rPr>
                        <a:t>سجل المخزون</a:t>
                      </a:r>
                      <a:endParaRPr lang="en-US" sz="1750" b="0" kern="120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متابعة كميات المواد الاستهلاكية المتوفرة في المستودع.</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6148431"/>
                  </a:ext>
                </a:extLst>
              </a:tr>
              <a:tr h="0">
                <a:tc>
                  <a:txBody>
                    <a:bodyPr/>
                    <a:lstStyle/>
                    <a:p>
                      <a:pPr algn="ctr" rtl="1">
                        <a:lnSpc>
                          <a:spcPct val="150000"/>
                        </a:lnSpc>
                        <a:spcAft>
                          <a:spcPts val="0"/>
                        </a:spcAft>
                      </a:pPr>
                      <a:r>
                        <a:rPr lang="en-US" sz="1200" b="0" dirty="0">
                          <a:effectLst/>
                        </a:rPr>
                        <a:t>16</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a:solidFill>
                            <a:schemeClr val="tx1"/>
                          </a:solidFill>
                          <a:latin typeface="WinSoft Pro Medium" pitchFamily="34" charset="0"/>
                          <a:ea typeface="WinSoft Pro Medium" pitchFamily="34" charset="-122"/>
                          <a:cs typeface="WinSoft Pro Medium" pitchFamily="34" charset="-120"/>
                        </a:rPr>
                        <a:t>سجل طلب المواد والمعدات</a:t>
                      </a:r>
                      <a:endParaRPr lang="en-US" sz="1750" b="0" kern="120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توثيق طلبات شراء أو توفير المواد والمعدات.</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7338835"/>
                  </a:ext>
                </a:extLst>
              </a:tr>
              <a:tr h="0">
                <a:tc>
                  <a:txBody>
                    <a:bodyPr/>
                    <a:lstStyle/>
                    <a:p>
                      <a:pPr algn="ctr" rtl="1">
                        <a:lnSpc>
                          <a:spcPct val="150000"/>
                        </a:lnSpc>
                        <a:spcAft>
                          <a:spcPts val="0"/>
                        </a:spcAft>
                      </a:pPr>
                      <a:r>
                        <a:rPr lang="en-US" sz="1200" b="0" dirty="0">
                          <a:effectLst/>
                        </a:rPr>
                        <a:t>17</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سجل الأعمال الإنتاجية</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توثيق المنتجات أو الخدمات التي تنفذها الورشة لأغراض تدريبية أو إنتاجية.</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3460212"/>
                  </a:ext>
                </a:extLst>
              </a:tr>
              <a:tr h="0">
                <a:tc>
                  <a:txBody>
                    <a:bodyPr/>
                    <a:lstStyle/>
                    <a:p>
                      <a:pPr algn="ctr" rtl="1">
                        <a:lnSpc>
                          <a:spcPct val="150000"/>
                        </a:lnSpc>
                        <a:spcAft>
                          <a:spcPts val="0"/>
                        </a:spcAft>
                      </a:pPr>
                      <a:r>
                        <a:rPr lang="en-US" sz="1200" b="0" dirty="0">
                          <a:effectLst/>
                        </a:rPr>
                        <a:t>18</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a:solidFill>
                            <a:schemeClr val="tx1"/>
                          </a:solidFill>
                          <a:latin typeface="WinSoft Pro Medium" pitchFamily="34" charset="0"/>
                          <a:ea typeface="WinSoft Pro Medium" pitchFamily="34" charset="-122"/>
                          <a:cs typeface="WinSoft Pro Medium" pitchFamily="34" charset="-120"/>
                        </a:rPr>
                        <a:t>سجل الزيارات والتفتيش</a:t>
                      </a:r>
                      <a:endParaRPr lang="en-US" sz="1750" b="0" kern="120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تسجيل زيارات الإدارة والجهات الرقابية والإشرافية والتوصيات الناتجة عنها.</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499899"/>
                  </a:ext>
                </a:extLst>
              </a:tr>
              <a:tr h="0">
                <a:tc>
                  <a:txBody>
                    <a:bodyPr/>
                    <a:lstStyle/>
                    <a:p>
                      <a:pPr algn="ctr" rtl="1">
                        <a:lnSpc>
                          <a:spcPct val="150000"/>
                        </a:lnSpc>
                        <a:spcAft>
                          <a:spcPts val="0"/>
                        </a:spcAft>
                      </a:pPr>
                      <a:r>
                        <a:rPr lang="en-US" sz="1200" b="0" dirty="0">
                          <a:effectLst/>
                        </a:rPr>
                        <a:t>19</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a:solidFill>
                            <a:schemeClr val="tx1"/>
                          </a:solidFill>
                          <a:latin typeface="WinSoft Pro Medium" pitchFamily="34" charset="0"/>
                          <a:ea typeface="WinSoft Pro Medium" pitchFamily="34" charset="-122"/>
                          <a:cs typeface="WinSoft Pro Medium" pitchFamily="34" charset="-120"/>
                        </a:rPr>
                        <a:t>سجل النظافة والترتيب</a:t>
                      </a:r>
                      <a:endParaRPr lang="en-US" sz="1750" b="0" kern="120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 متابعة مستوى نظافة المشغل، وتحديد الأعمال التي تم تنفيذها، والمسؤول عن تنفيذها، وتاريخ التنفيذ، وأي ملاحظات أو إجراءات تصحيحية مطلوبة</a:t>
                      </a:r>
                      <a:r>
                        <a:rPr lang="ar-JO" sz="1750" b="0" kern="1200" dirty="0">
                          <a:solidFill>
                            <a:schemeClr val="tx1"/>
                          </a:solidFill>
                          <a:latin typeface="WinSoft Pro Medium" pitchFamily="34" charset="0"/>
                          <a:ea typeface="WinSoft Pro Medium" pitchFamily="34" charset="-122"/>
                          <a:cs typeface="WinSoft Pro Medium" pitchFamily="34" charset="-120"/>
                        </a:rPr>
                        <a:t>.</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2679430"/>
                  </a:ext>
                </a:extLst>
              </a:tr>
              <a:tr h="0">
                <a:tc>
                  <a:txBody>
                    <a:bodyPr/>
                    <a:lstStyle/>
                    <a:p>
                      <a:pPr algn="ctr" rtl="1">
                        <a:lnSpc>
                          <a:spcPct val="150000"/>
                        </a:lnSpc>
                        <a:spcAft>
                          <a:spcPts val="0"/>
                        </a:spcAft>
                      </a:pPr>
                      <a:r>
                        <a:rPr lang="en-US" sz="1200" b="0" dirty="0">
                          <a:effectLst/>
                        </a:rPr>
                        <a:t>20</a:t>
                      </a:r>
                      <a:endParaRPr lang="en-US" sz="1100" b="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سجل التخلص من النفايات</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rtl="1">
                        <a:lnSpc>
                          <a:spcPct val="150000"/>
                        </a:lnSpc>
                        <a:spcAft>
                          <a:spcPts val="0"/>
                        </a:spcAft>
                      </a:pPr>
                      <a:r>
                        <a:rPr lang="ar-SA" sz="1750" b="0" kern="1200" dirty="0">
                          <a:solidFill>
                            <a:schemeClr val="tx1"/>
                          </a:solidFill>
                          <a:latin typeface="WinSoft Pro Medium" pitchFamily="34" charset="0"/>
                          <a:ea typeface="WinSoft Pro Medium" pitchFamily="34" charset="-122"/>
                          <a:cs typeface="WinSoft Pro Medium" pitchFamily="34" charset="-120"/>
                        </a:rPr>
                        <a:t>متابعة التخلص الآمن من المخلفات والمواد الخطرة.</a:t>
                      </a:r>
                      <a:endParaRPr lang="en-US" sz="1750" b="0" kern="1200" dirty="0">
                        <a:solidFill>
                          <a:schemeClr val="tx1"/>
                        </a:solidFill>
                        <a:latin typeface="WinSoft Pro Medium" pitchFamily="34" charset="0"/>
                        <a:ea typeface="WinSoft Pro Medium" pitchFamily="34" charset="-122"/>
                        <a:cs typeface="WinSoft Pro Medium" pitchFamily="34" charset="-120"/>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7376602"/>
                  </a:ext>
                </a:extLst>
              </a:tr>
            </a:tbl>
          </a:graphicData>
        </a:graphic>
      </p:graphicFrame>
    </p:spTree>
    <p:extLst>
      <p:ext uri="{BB962C8B-B14F-4D97-AF65-F5344CB8AC3E}">
        <p14:creationId xmlns:p14="http://schemas.microsoft.com/office/powerpoint/2010/main" val="25082558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94643"/>
            <a:ext cx="10927878" cy="482501"/>
          </a:xfrm>
          <a:prstGeom prst="rect">
            <a:avLst/>
          </a:prstGeom>
          <a:noFill/>
          <a:ln/>
        </p:spPr>
        <p:txBody>
          <a:bodyPr wrap="none" lIns="0" tIns="0" rIns="0" bIns="0" rtlCol="0" anchor="t"/>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سجل الصيانة (</a:t>
            </a:r>
            <a:r>
              <a:rPr lang="ar-SA" altLang="en-US" sz="3000" dirty="0">
                <a:solidFill>
                  <a:srgbClr val="2E3C4E"/>
                </a:solidFill>
                <a:latin typeface="Myriad Headline" panose="020B0500000000000000" pitchFamily="34" charset="0"/>
                <a:ea typeface="GE SS Two Light" pitchFamily="34" charset="-122"/>
                <a:cs typeface="GE SS Two Light" pitchFamily="34" charset="-120"/>
              </a:rPr>
              <a:t>Maintenance</a:t>
            </a:r>
            <a:r>
              <a:rPr lang="ar-SA" altLang="en-US" sz="3000" dirty="0">
                <a:solidFill>
                  <a:srgbClr val="2E3C4E"/>
                </a:solidFill>
                <a:latin typeface="GE SS Two Light" pitchFamily="34" charset="0"/>
                <a:ea typeface="GE SS Two Light" pitchFamily="34" charset="-122"/>
                <a:cs typeface="GE SS Two Light" pitchFamily="34" charset="-120"/>
              </a:rPr>
              <a:t> </a:t>
            </a:r>
            <a:r>
              <a:rPr lang="ar-SA" altLang="en-US" sz="3000" dirty="0">
                <a:solidFill>
                  <a:srgbClr val="2E3C4E"/>
                </a:solidFill>
                <a:latin typeface="Myriad Headline" panose="020B0500000000000000" pitchFamily="34" charset="0"/>
                <a:ea typeface="GE SS Two Light" pitchFamily="34" charset="-122"/>
                <a:cs typeface="GE SS Two Light" pitchFamily="34" charset="-120"/>
              </a:rPr>
              <a:t>Record</a:t>
            </a:r>
            <a:r>
              <a:rPr lang="ar-SA" altLang="en-US" sz="3000" dirty="0">
                <a:solidFill>
                  <a:srgbClr val="2E3C4E"/>
                </a:solidFill>
                <a:latin typeface="GE SS Two Light" pitchFamily="34" charset="0"/>
                <a:ea typeface="GE SS Two Light" pitchFamily="34" charset="-122"/>
                <a:cs typeface="GE SS Two Light" pitchFamily="34" charset="-120"/>
              </a:rPr>
              <a:t>)</a:t>
            </a:r>
            <a:endParaRPr lang="ar-SA" sz="3000" dirty="0"/>
          </a:p>
        </p:txBody>
      </p:sp>
      <p:sp>
        <p:nvSpPr>
          <p:cNvPr id="3" name="Text 1"/>
          <p:cNvSpPr/>
          <p:nvPr/>
        </p:nvSpPr>
        <p:spPr>
          <a:xfrm>
            <a:off x="631908" y="1610816"/>
            <a:ext cx="10707916" cy="241201"/>
          </a:xfrm>
          <a:prstGeom prst="rect">
            <a:avLst/>
          </a:prstGeom>
          <a:noFill/>
          <a:ln/>
        </p:spPr>
        <p:txBody>
          <a:bodyPr wrap="none" lIns="0" tIns="0" rIns="0" bIns="0" rtlCol="0" anchor="t"/>
          <a:lstStyle/>
          <a:p>
            <a:pPr marL="0" indent="0" algn="r" rtl="1">
              <a:lnSpc>
                <a:spcPct val="104000"/>
              </a:lnSpc>
              <a:buNone/>
            </a:pPr>
            <a:r>
              <a:rPr lang="ar-SA" altLang="en-US" sz="1500" dirty="0">
                <a:solidFill>
                  <a:srgbClr val="2E3C4E"/>
                </a:solidFill>
                <a:latin typeface="GE SS Two Light" pitchFamily="34" charset="0"/>
                <a:ea typeface="GE SS Two Light" pitchFamily="34" charset="-122"/>
                <a:cs typeface="GE SS Two Light" pitchFamily="34" charset="-120"/>
              </a:rPr>
              <a:t>أهمية السجل</a:t>
            </a:r>
            <a:endParaRPr lang="ar-SA" sz="1500" dirty="0"/>
          </a:p>
        </p:txBody>
      </p:sp>
      <p:sp>
        <p:nvSpPr>
          <p:cNvPr id="4" name="Text 2"/>
          <p:cNvSpPr/>
          <p:nvPr/>
        </p:nvSpPr>
        <p:spPr>
          <a:xfrm>
            <a:off x="22324" y="1994991"/>
            <a:ext cx="11317500" cy="193675"/>
          </a:xfrm>
          <a:prstGeom prst="rect">
            <a:avLst/>
          </a:prstGeom>
          <a:noFill/>
          <a:ln/>
        </p:spPr>
        <p:txBody>
          <a:bodyPr wrap="none" lIns="0" tIns="0" rIns="0" bIns="0" rtlCol="0" anchor="t"/>
          <a:lstStyle/>
          <a:p>
            <a:pPr marL="0" indent="0" algn="r" rtl="1">
              <a:lnSpc>
                <a:spcPct val="11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يستخدم لتوثيق جميع أعمال الصيانة الوقائية والتصحيحية التي تتم على المعدات والآلات.</a:t>
            </a:r>
            <a:endParaRPr lang="ar-SA" sz="1150" dirty="0"/>
          </a:p>
        </p:txBody>
      </p:sp>
      <p:sp>
        <p:nvSpPr>
          <p:cNvPr id="5" name="Shape 3"/>
          <p:cNvSpPr/>
          <p:nvPr/>
        </p:nvSpPr>
        <p:spPr>
          <a:xfrm>
            <a:off x="11540737" y="1467842"/>
            <a:ext cx="19050" cy="828080"/>
          </a:xfrm>
          <a:prstGeom prst="roundRect">
            <a:avLst>
              <a:gd name="adj" fmla="val 49999"/>
            </a:avLst>
          </a:prstGeom>
          <a:solidFill>
            <a:srgbClr val="75BAE6"/>
          </a:solidFill>
          <a:ln/>
        </p:spPr>
      </p:sp>
      <p:sp>
        <p:nvSpPr>
          <p:cNvPr id="6" name="Shape 4"/>
          <p:cNvSpPr/>
          <p:nvPr/>
        </p:nvSpPr>
        <p:spPr>
          <a:xfrm>
            <a:off x="631908" y="2568178"/>
            <a:ext cx="10927878" cy="19050"/>
          </a:xfrm>
          <a:prstGeom prst="roundRect">
            <a:avLst>
              <a:gd name="adj" fmla="val 49999"/>
            </a:avLst>
          </a:prstGeom>
          <a:solidFill>
            <a:srgbClr val="000000">
              <a:alpha val="8000"/>
            </a:srgbClr>
          </a:solidFill>
          <a:ln/>
        </p:spPr>
      </p:sp>
      <p:sp>
        <p:nvSpPr>
          <p:cNvPr id="7" name="Shape 5"/>
          <p:cNvSpPr/>
          <p:nvPr/>
        </p:nvSpPr>
        <p:spPr>
          <a:xfrm>
            <a:off x="10228999" y="2568178"/>
            <a:ext cx="19050" cy="440035"/>
          </a:xfrm>
          <a:prstGeom prst="roundRect">
            <a:avLst>
              <a:gd name="adj" fmla="val 49999"/>
            </a:avLst>
          </a:prstGeom>
          <a:solidFill>
            <a:srgbClr val="0094D5"/>
          </a:solidFill>
          <a:ln/>
        </p:spPr>
      </p:sp>
      <p:sp>
        <p:nvSpPr>
          <p:cNvPr id="8" name="Shape 6"/>
          <p:cNvSpPr/>
          <p:nvPr/>
        </p:nvSpPr>
        <p:spPr>
          <a:xfrm>
            <a:off x="10073527" y="2403177"/>
            <a:ext cx="329993" cy="330002"/>
          </a:xfrm>
          <a:prstGeom prst="ellipse">
            <a:avLst/>
          </a:prstGeom>
          <a:solidFill>
            <a:srgbClr val="00AEEF"/>
          </a:solidFill>
          <a:ln w="6350">
            <a:solidFill>
              <a:srgbClr val="0094D5"/>
            </a:solidFill>
            <a:prstDash val="solid"/>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22738" y="2452390"/>
            <a:ext cx="231571" cy="231577"/>
          </a:xfrm>
          <a:prstGeom prst="rect">
            <a:avLst/>
          </a:prstGeom>
        </p:spPr>
      </p:pic>
      <p:sp>
        <p:nvSpPr>
          <p:cNvPr id="10" name="Text 7"/>
          <p:cNvSpPr/>
          <p:nvPr/>
        </p:nvSpPr>
        <p:spPr>
          <a:xfrm>
            <a:off x="9063902" y="3154958"/>
            <a:ext cx="2349243" cy="482402"/>
          </a:xfrm>
          <a:prstGeom prst="rect">
            <a:avLst/>
          </a:prstGeom>
          <a:noFill/>
          <a:ln/>
        </p:spPr>
        <p:txBody>
          <a:bodyPr wrap="square" lIns="0" tIns="0" rIns="0" bIns="0" rtlCol="0" anchor="t">
            <a:normAutofit/>
          </a:bodyPr>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إطالة العمر التشغيلي للمعدات</a:t>
            </a:r>
            <a:endParaRPr lang="ar-SA" sz="1500" dirty="0"/>
          </a:p>
        </p:txBody>
      </p:sp>
      <p:sp>
        <p:nvSpPr>
          <p:cNvPr id="11" name="Shape 8"/>
          <p:cNvSpPr/>
          <p:nvPr/>
        </p:nvSpPr>
        <p:spPr>
          <a:xfrm>
            <a:off x="7467314" y="2568178"/>
            <a:ext cx="19050" cy="440035"/>
          </a:xfrm>
          <a:prstGeom prst="roundRect">
            <a:avLst>
              <a:gd name="adj" fmla="val 49999"/>
            </a:avLst>
          </a:prstGeom>
          <a:solidFill>
            <a:srgbClr val="0094D5"/>
          </a:solidFill>
          <a:ln/>
        </p:spPr>
      </p:sp>
      <p:sp>
        <p:nvSpPr>
          <p:cNvPr id="12" name="Shape 9"/>
          <p:cNvSpPr/>
          <p:nvPr/>
        </p:nvSpPr>
        <p:spPr>
          <a:xfrm>
            <a:off x="7311842" y="2403177"/>
            <a:ext cx="329993" cy="330002"/>
          </a:xfrm>
          <a:prstGeom prst="ellipse">
            <a:avLst/>
          </a:prstGeom>
          <a:solidFill>
            <a:srgbClr val="00AEEF"/>
          </a:solidFill>
          <a:ln w="6350">
            <a:solidFill>
              <a:srgbClr val="0094D5"/>
            </a:solidFill>
            <a:prstDash val="solid"/>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61053" y="2452390"/>
            <a:ext cx="231571" cy="231577"/>
          </a:xfrm>
          <a:prstGeom prst="rect">
            <a:avLst/>
          </a:prstGeom>
        </p:spPr>
      </p:pic>
      <p:sp>
        <p:nvSpPr>
          <p:cNvPr id="14" name="Text 10"/>
          <p:cNvSpPr/>
          <p:nvPr/>
        </p:nvSpPr>
        <p:spPr>
          <a:xfrm>
            <a:off x="6302118" y="3154958"/>
            <a:ext cx="2349342" cy="241201"/>
          </a:xfrm>
          <a:prstGeom prst="rect">
            <a:avLst/>
          </a:prstGeom>
          <a:noFill/>
          <a:ln/>
        </p:spPr>
        <p:txBody>
          <a:bodyPr wrap="none" lIns="0" tIns="0" rIns="0" bIns="0" rtlCol="0" anchor="t"/>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تقليل الأعطال</a:t>
            </a:r>
            <a:endParaRPr lang="ar-SA" sz="1500" dirty="0"/>
          </a:p>
        </p:txBody>
      </p:sp>
      <p:sp>
        <p:nvSpPr>
          <p:cNvPr id="15" name="Shape 11"/>
          <p:cNvSpPr/>
          <p:nvPr/>
        </p:nvSpPr>
        <p:spPr>
          <a:xfrm>
            <a:off x="4705530" y="2568178"/>
            <a:ext cx="19050" cy="440035"/>
          </a:xfrm>
          <a:prstGeom prst="roundRect">
            <a:avLst>
              <a:gd name="adj" fmla="val 49999"/>
            </a:avLst>
          </a:prstGeom>
          <a:solidFill>
            <a:srgbClr val="0094D5"/>
          </a:solidFill>
          <a:ln/>
        </p:spPr>
      </p:sp>
      <p:sp>
        <p:nvSpPr>
          <p:cNvPr id="16" name="Shape 12"/>
          <p:cNvSpPr/>
          <p:nvPr/>
        </p:nvSpPr>
        <p:spPr>
          <a:xfrm>
            <a:off x="4550058" y="2403177"/>
            <a:ext cx="329993" cy="330002"/>
          </a:xfrm>
          <a:prstGeom prst="ellipse">
            <a:avLst/>
          </a:prstGeom>
          <a:solidFill>
            <a:srgbClr val="00AEEF"/>
          </a:solidFill>
          <a:ln w="6350">
            <a:solidFill>
              <a:srgbClr val="0094D5"/>
            </a:solidFill>
            <a:prstDash val="solid"/>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99269" y="2452390"/>
            <a:ext cx="231571" cy="231577"/>
          </a:xfrm>
          <a:prstGeom prst="rect">
            <a:avLst/>
          </a:prstGeom>
        </p:spPr>
      </p:pic>
      <p:sp>
        <p:nvSpPr>
          <p:cNvPr id="18" name="Text 13"/>
          <p:cNvSpPr/>
          <p:nvPr/>
        </p:nvSpPr>
        <p:spPr>
          <a:xfrm>
            <a:off x="3540334" y="3154958"/>
            <a:ext cx="2349342" cy="241201"/>
          </a:xfrm>
          <a:prstGeom prst="rect">
            <a:avLst/>
          </a:prstGeom>
          <a:noFill/>
          <a:ln/>
        </p:spPr>
        <p:txBody>
          <a:bodyPr wrap="none" lIns="0" tIns="0" rIns="0" bIns="0" rtlCol="0" anchor="t"/>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تحسين جاهزية الورشة</a:t>
            </a:r>
            <a:endParaRPr lang="ar-SA" sz="1500" dirty="0"/>
          </a:p>
        </p:txBody>
      </p:sp>
      <p:sp>
        <p:nvSpPr>
          <p:cNvPr id="19" name="Shape 14"/>
          <p:cNvSpPr/>
          <p:nvPr/>
        </p:nvSpPr>
        <p:spPr>
          <a:xfrm>
            <a:off x="1943746" y="2568178"/>
            <a:ext cx="19050" cy="440035"/>
          </a:xfrm>
          <a:prstGeom prst="roundRect">
            <a:avLst>
              <a:gd name="adj" fmla="val 49999"/>
            </a:avLst>
          </a:prstGeom>
          <a:solidFill>
            <a:srgbClr val="0094D5"/>
          </a:solidFill>
          <a:ln/>
        </p:spPr>
      </p:sp>
      <p:sp>
        <p:nvSpPr>
          <p:cNvPr id="20" name="Shape 15"/>
          <p:cNvSpPr/>
          <p:nvPr/>
        </p:nvSpPr>
        <p:spPr>
          <a:xfrm>
            <a:off x="1788274" y="2403177"/>
            <a:ext cx="329993" cy="330002"/>
          </a:xfrm>
          <a:prstGeom prst="ellipse">
            <a:avLst/>
          </a:prstGeom>
          <a:solidFill>
            <a:srgbClr val="00AEEF"/>
          </a:solidFill>
          <a:ln w="6350">
            <a:solidFill>
              <a:srgbClr val="0094D5"/>
            </a:solidFill>
            <a:prstDash val="solid"/>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37485" y="2452390"/>
            <a:ext cx="231571" cy="231577"/>
          </a:xfrm>
          <a:prstGeom prst="rect">
            <a:avLst/>
          </a:prstGeom>
        </p:spPr>
      </p:pic>
      <p:sp>
        <p:nvSpPr>
          <p:cNvPr id="22" name="Text 16"/>
          <p:cNvSpPr/>
          <p:nvPr/>
        </p:nvSpPr>
        <p:spPr>
          <a:xfrm>
            <a:off x="778550" y="3154958"/>
            <a:ext cx="2349342" cy="241201"/>
          </a:xfrm>
          <a:prstGeom prst="rect">
            <a:avLst/>
          </a:prstGeom>
          <a:noFill/>
          <a:ln/>
        </p:spPr>
        <p:txBody>
          <a:bodyPr wrap="none" lIns="0" tIns="0" rIns="0" bIns="0" rtlCol="0" anchor="t"/>
          <a:lstStyle/>
          <a:p>
            <a:pPr marL="0" indent="0" algn="ctr" rtl="1">
              <a:lnSpc>
                <a:spcPct val="104000"/>
              </a:lnSpc>
              <a:buNone/>
            </a:pPr>
            <a:r>
              <a:rPr lang="ar-SA" altLang="en-US" sz="1500" dirty="0">
                <a:solidFill>
                  <a:srgbClr val="384653"/>
                </a:solidFill>
                <a:latin typeface="GE SS Two Light" pitchFamily="34" charset="0"/>
                <a:ea typeface="GE SS Two Light" pitchFamily="34" charset="-122"/>
                <a:cs typeface="GE SS Two Light" pitchFamily="34" charset="-120"/>
              </a:rPr>
              <a:t>خفض تكاليف الإصلاح</a:t>
            </a:r>
            <a:endParaRPr lang="ar-SA" sz="1500" dirty="0"/>
          </a:p>
        </p:txBody>
      </p:sp>
      <p:sp>
        <p:nvSpPr>
          <p:cNvPr id="23" name="Text 17"/>
          <p:cNvSpPr/>
          <p:nvPr/>
        </p:nvSpPr>
        <p:spPr>
          <a:xfrm>
            <a:off x="631908" y="3780334"/>
            <a:ext cx="10927878" cy="241201"/>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E3C4E"/>
                </a:solidFill>
                <a:latin typeface="GE SS Two Light" pitchFamily="34" charset="0"/>
                <a:ea typeface="GE SS Two Light" pitchFamily="34" charset="-122"/>
                <a:cs typeface="GE SS Two Light" pitchFamily="34" charset="-120"/>
              </a:rPr>
              <a:t>أنواع الصيانة التي يتم تسجيلها</a:t>
            </a:r>
            <a:endParaRPr lang="ar-SA" sz="1500" b="1" dirty="0"/>
          </a:p>
        </p:txBody>
      </p:sp>
      <p:sp>
        <p:nvSpPr>
          <p:cNvPr id="24" name="Shape 18"/>
          <p:cNvSpPr/>
          <p:nvPr/>
        </p:nvSpPr>
        <p:spPr>
          <a:xfrm>
            <a:off x="526342" y="4164509"/>
            <a:ext cx="5496184" cy="2488082"/>
          </a:xfrm>
          <a:prstGeom prst="roundRect">
            <a:avLst>
              <a:gd name="adj" fmla="val 18542"/>
            </a:avLst>
          </a:prstGeom>
          <a:solidFill>
            <a:srgbClr val="75BAE6"/>
          </a:solidFill>
          <a:ln/>
        </p:spPr>
      </p:sp>
      <p:sp>
        <p:nvSpPr>
          <p:cNvPr id="25" name="Text 19"/>
          <p:cNvSpPr/>
          <p:nvPr/>
        </p:nvSpPr>
        <p:spPr>
          <a:xfrm>
            <a:off x="-205560" y="4259858"/>
            <a:ext cx="5202901" cy="241201"/>
          </a:xfrm>
          <a:prstGeom prst="rect">
            <a:avLst/>
          </a:prstGeom>
          <a:noFill/>
          <a:ln/>
        </p:spPr>
        <p:txBody>
          <a:bodyPr wrap="none" lIns="0" tIns="0" rIns="0" bIns="0" rtlCol="0" anchor="t"/>
          <a:lstStyle/>
          <a:p>
            <a:pPr marL="0" indent="0" algn="r" rtl="1">
              <a:lnSpc>
                <a:spcPct val="104000"/>
              </a:lnSpc>
              <a:buNone/>
            </a:pPr>
            <a:r>
              <a:rPr lang="ar-SA" altLang="en-US" sz="1500" dirty="0">
                <a:solidFill>
                  <a:schemeClr val="bg1"/>
                </a:solidFill>
                <a:latin typeface="GE SS Two Light" pitchFamily="34" charset="0"/>
                <a:ea typeface="GE SS Two Light" pitchFamily="34" charset="-122"/>
                <a:cs typeface="GE SS Two Light" pitchFamily="34" charset="-120"/>
              </a:rPr>
              <a:t>الصيانة الوقائية (</a:t>
            </a:r>
            <a:r>
              <a:rPr lang="ar-SA" altLang="en-US" sz="1500" dirty="0">
                <a:solidFill>
                  <a:schemeClr val="bg1"/>
                </a:solidFill>
                <a:latin typeface="Myriad Headline" panose="020B0500000000000000" pitchFamily="34" charset="0"/>
                <a:ea typeface="GE SS Two Light" pitchFamily="34" charset="-122"/>
                <a:cs typeface="GE SS Two Light" pitchFamily="34" charset="-120"/>
              </a:rPr>
              <a:t>Preventive</a:t>
            </a:r>
            <a:r>
              <a:rPr lang="ar-SA" altLang="en-US" sz="1500" dirty="0">
                <a:solidFill>
                  <a:schemeClr val="bg1"/>
                </a:solidFill>
                <a:latin typeface="GE SS Two Light" pitchFamily="34" charset="0"/>
                <a:ea typeface="GE SS Two Light" pitchFamily="34" charset="-122"/>
                <a:cs typeface="GE SS Two Light" pitchFamily="34" charset="-120"/>
              </a:rPr>
              <a:t> </a:t>
            </a:r>
            <a:r>
              <a:rPr lang="ar-SA" altLang="en-US" sz="1500" dirty="0">
                <a:solidFill>
                  <a:schemeClr val="bg1"/>
                </a:solidFill>
                <a:latin typeface="Myriad Headline" panose="020B0500000000000000" pitchFamily="34" charset="0"/>
                <a:ea typeface="GE SS Two Light" pitchFamily="34" charset="-122"/>
                <a:cs typeface="GE SS Two Light" pitchFamily="34" charset="-120"/>
              </a:rPr>
              <a:t>Maintenance</a:t>
            </a:r>
            <a:r>
              <a:rPr lang="ar-SA" altLang="en-US" sz="1500" dirty="0">
                <a:solidFill>
                  <a:schemeClr val="bg1"/>
                </a:solidFill>
                <a:latin typeface="GE SS Two Light" pitchFamily="34" charset="0"/>
                <a:ea typeface="GE SS Two Light" pitchFamily="34" charset="-122"/>
                <a:cs typeface="GE SS Two Light" pitchFamily="34" charset="-120"/>
              </a:rPr>
              <a:t>)</a:t>
            </a:r>
            <a:endParaRPr lang="ar-SA" sz="1500" dirty="0">
              <a:solidFill>
                <a:schemeClr val="bg1"/>
              </a:solidFill>
            </a:endParaRPr>
          </a:p>
        </p:txBody>
      </p:sp>
      <p:sp>
        <p:nvSpPr>
          <p:cNvPr id="26" name="Text 20"/>
          <p:cNvSpPr/>
          <p:nvPr/>
        </p:nvSpPr>
        <p:spPr>
          <a:xfrm>
            <a:off x="672984" y="4596408"/>
            <a:ext cx="5202901" cy="673659"/>
          </a:xfrm>
          <a:prstGeom prst="rect">
            <a:avLst/>
          </a:prstGeom>
          <a:noFill/>
          <a:ln/>
        </p:spPr>
        <p:txBody>
          <a:bodyPr wrap="square" lIns="0" tIns="0" rIns="0" bIns="0" rtlCol="0" anchor="t"/>
          <a:lstStyle/>
          <a:p>
            <a:pPr marL="0" indent="0" algn="r" rtl="1">
              <a:lnSpc>
                <a:spcPct val="110000"/>
              </a:lnSpc>
              <a:spcAft>
                <a:spcPts val="650"/>
              </a:spcAft>
              <a:buNone/>
            </a:pPr>
            <a:r>
              <a:rPr lang="ar-SA" altLang="en-US" sz="1600" dirty="0">
                <a:solidFill>
                  <a:schemeClr val="bg1"/>
                </a:solidFill>
                <a:latin typeface="WinSoft Pro Medium" pitchFamily="34" charset="0"/>
                <a:ea typeface="WinSoft Pro Medium" pitchFamily="34" charset="-122"/>
                <a:cs typeface="WinSoft Pro Medium" pitchFamily="34" charset="-120"/>
              </a:rPr>
              <a:t>تنفذ بشكل دوري قبل حدوث العطل.</a:t>
            </a:r>
            <a:endParaRPr lang="ar-SA" sz="1600" dirty="0">
              <a:solidFill>
                <a:schemeClr val="bg1"/>
              </a:solidFill>
            </a:endParaRPr>
          </a:p>
          <a:p>
            <a:pPr marL="0" indent="0" algn="r" rtl="1">
              <a:lnSpc>
                <a:spcPct val="110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أمثلة:</a:t>
            </a:r>
            <a:endParaRPr lang="ar-SA" sz="1600" dirty="0">
              <a:solidFill>
                <a:schemeClr val="bg1"/>
              </a:solidFill>
            </a:endParaRPr>
          </a:p>
        </p:txBody>
      </p:sp>
      <p:sp>
        <p:nvSpPr>
          <p:cNvPr id="27" name="Text 21"/>
          <p:cNvSpPr/>
          <p:nvPr/>
        </p:nvSpPr>
        <p:spPr>
          <a:xfrm>
            <a:off x="672984" y="5155208"/>
            <a:ext cx="5202901" cy="1245592"/>
          </a:xfrm>
          <a:prstGeom prst="rect">
            <a:avLst/>
          </a:prstGeom>
          <a:noFill/>
          <a:ln/>
        </p:spPr>
        <p:txBody>
          <a:bodyPr wrap="square" lIns="0" tIns="0" rIns="58678" bIns="0" rtlCol="0" anchor="t">
            <a:normAutofit/>
          </a:bodyPr>
          <a:lstStyle/>
          <a:p>
            <a:pPr marL="233680" indent="-233680" algn="r" rtl="1">
              <a:lnSpc>
                <a:spcPct val="110000"/>
              </a:lnSpc>
              <a:buSzPct val="100000"/>
              <a:buChar char="•"/>
            </a:pPr>
            <a:r>
              <a:rPr lang="ar-SA" altLang="en-US" sz="1600" dirty="0">
                <a:solidFill>
                  <a:schemeClr val="bg1"/>
                </a:solidFill>
                <a:latin typeface="WinSoft Pro Medium" pitchFamily="34" charset="0"/>
                <a:ea typeface="WinSoft Pro Medium" pitchFamily="34" charset="-122"/>
                <a:cs typeface="WinSoft Pro Medium" pitchFamily="34" charset="-120"/>
              </a:rPr>
              <a:t>التشحيم</a:t>
            </a:r>
            <a:endParaRPr lang="ar-SA" sz="1600" dirty="0">
              <a:solidFill>
                <a:schemeClr val="bg1"/>
              </a:solidFill>
            </a:endParaRPr>
          </a:p>
          <a:p>
            <a:pPr marL="233680" indent="-233680" algn="r" rtl="1">
              <a:lnSpc>
                <a:spcPct val="110000"/>
              </a:lnSpc>
              <a:buSzPct val="100000"/>
              <a:buChar char="•"/>
            </a:pPr>
            <a:r>
              <a:rPr lang="ar-SA" altLang="en-US" sz="1600" dirty="0">
                <a:solidFill>
                  <a:schemeClr val="bg1"/>
                </a:solidFill>
                <a:latin typeface="WinSoft Pro Medium" pitchFamily="34" charset="0"/>
                <a:ea typeface="WinSoft Pro Medium" pitchFamily="34" charset="-122"/>
                <a:cs typeface="WinSoft Pro Medium" pitchFamily="34" charset="-120"/>
              </a:rPr>
              <a:t>التنظيف</a:t>
            </a:r>
            <a:endParaRPr lang="ar-SA" sz="1600" dirty="0">
              <a:solidFill>
                <a:schemeClr val="bg1"/>
              </a:solidFill>
            </a:endParaRPr>
          </a:p>
          <a:p>
            <a:pPr marL="233680" indent="-233680" algn="r" rtl="1">
              <a:lnSpc>
                <a:spcPct val="110000"/>
              </a:lnSpc>
              <a:buSzPct val="100000"/>
              <a:buChar char="•"/>
            </a:pPr>
            <a:r>
              <a:rPr lang="ar-SA" altLang="en-US" sz="1600" dirty="0">
                <a:solidFill>
                  <a:schemeClr val="bg1"/>
                </a:solidFill>
                <a:latin typeface="WinSoft Pro Medium" pitchFamily="34" charset="0"/>
                <a:ea typeface="WinSoft Pro Medium" pitchFamily="34" charset="-122"/>
                <a:cs typeface="WinSoft Pro Medium" pitchFamily="34" charset="-120"/>
              </a:rPr>
              <a:t>المعايرة</a:t>
            </a:r>
            <a:endParaRPr lang="ar-SA" sz="1600" dirty="0">
              <a:solidFill>
                <a:schemeClr val="bg1"/>
              </a:solidFill>
            </a:endParaRPr>
          </a:p>
          <a:p>
            <a:pPr marL="233680" indent="-233680" algn="r" rtl="1">
              <a:lnSpc>
                <a:spcPct val="110000"/>
              </a:lnSpc>
              <a:buSzPct val="100000"/>
              <a:buChar char="•"/>
            </a:pPr>
            <a:r>
              <a:rPr lang="ar-SA" altLang="en-US" sz="1600" dirty="0">
                <a:solidFill>
                  <a:schemeClr val="bg1"/>
                </a:solidFill>
                <a:latin typeface="WinSoft Pro Medium" pitchFamily="34" charset="0"/>
                <a:ea typeface="WinSoft Pro Medium" pitchFamily="34" charset="-122"/>
                <a:cs typeface="WinSoft Pro Medium" pitchFamily="34" charset="-120"/>
              </a:rPr>
              <a:t>استبدال القطع الاستهلاكية</a:t>
            </a:r>
            <a:endParaRPr lang="ar-SA" sz="1600" dirty="0">
              <a:solidFill>
                <a:schemeClr val="bg1"/>
              </a:solidFill>
            </a:endParaRPr>
          </a:p>
        </p:txBody>
      </p:sp>
      <p:sp>
        <p:nvSpPr>
          <p:cNvPr id="28" name="Text 22"/>
          <p:cNvSpPr/>
          <p:nvPr/>
        </p:nvSpPr>
        <p:spPr>
          <a:xfrm>
            <a:off x="5447365" y="4259858"/>
            <a:ext cx="5285052" cy="241201"/>
          </a:xfrm>
          <a:prstGeom prst="rect">
            <a:avLst/>
          </a:prstGeom>
          <a:noFill/>
          <a:ln/>
        </p:spPr>
        <p:txBody>
          <a:bodyPr wrap="none" lIns="0" tIns="0" rIns="0" bIns="0" rtlCol="0" anchor="t"/>
          <a:lstStyle/>
          <a:p>
            <a:pPr marL="0" indent="0" algn="r" rtl="1">
              <a:lnSpc>
                <a:spcPct val="104000"/>
              </a:lnSpc>
              <a:buNone/>
            </a:pPr>
            <a:r>
              <a:rPr lang="ar-SA" altLang="en-US" sz="1500" dirty="0">
                <a:solidFill>
                  <a:srgbClr val="2E3C4E"/>
                </a:solidFill>
                <a:latin typeface="GE SS Two Light" pitchFamily="34" charset="0"/>
                <a:ea typeface="GE SS Two Light" pitchFamily="34" charset="-122"/>
                <a:cs typeface="GE SS Two Light" pitchFamily="34" charset="-120"/>
              </a:rPr>
              <a:t>الصيانة العلاجية (</a:t>
            </a:r>
            <a:r>
              <a:rPr lang="ar-SA" altLang="en-US" sz="1500" dirty="0">
                <a:solidFill>
                  <a:srgbClr val="2E3C4E"/>
                </a:solidFill>
                <a:latin typeface="Myriad Headline" panose="020B0500000000000000" pitchFamily="34" charset="0"/>
                <a:ea typeface="GE SS Two Light" pitchFamily="34" charset="-122"/>
                <a:cs typeface="GE SS Two Light" pitchFamily="34" charset="-120"/>
              </a:rPr>
              <a:t>Corrective</a:t>
            </a:r>
            <a:r>
              <a:rPr lang="ar-SA" altLang="en-US" sz="1500" dirty="0">
                <a:solidFill>
                  <a:srgbClr val="2E3C4E"/>
                </a:solidFill>
                <a:latin typeface="GE SS Two Light" pitchFamily="34" charset="0"/>
                <a:ea typeface="GE SS Two Light" pitchFamily="34" charset="-122"/>
                <a:cs typeface="GE SS Two Light" pitchFamily="34" charset="-120"/>
              </a:rPr>
              <a:t> </a:t>
            </a:r>
            <a:r>
              <a:rPr lang="ar-SA" altLang="en-US" sz="1500" dirty="0">
                <a:solidFill>
                  <a:srgbClr val="2E3C4E"/>
                </a:solidFill>
                <a:latin typeface="Myriad Headline" panose="020B0500000000000000" pitchFamily="34" charset="0"/>
                <a:ea typeface="GE SS Two Light" pitchFamily="34" charset="-122"/>
                <a:cs typeface="GE SS Two Light" pitchFamily="34" charset="-120"/>
              </a:rPr>
              <a:t>Maintenance</a:t>
            </a:r>
            <a:r>
              <a:rPr lang="ar-SA" altLang="en-US" sz="1500" dirty="0">
                <a:solidFill>
                  <a:srgbClr val="2E3C4E"/>
                </a:solidFill>
                <a:latin typeface="GE SS Two Light" pitchFamily="34" charset="0"/>
                <a:ea typeface="GE SS Two Light" pitchFamily="34" charset="-122"/>
                <a:cs typeface="GE SS Two Light" pitchFamily="34" charset="-120"/>
              </a:rPr>
              <a:t>)</a:t>
            </a:r>
            <a:endParaRPr lang="ar-SA" sz="1500" dirty="0"/>
          </a:p>
        </p:txBody>
      </p:sp>
      <p:sp>
        <p:nvSpPr>
          <p:cNvPr id="29" name="Text 23"/>
          <p:cNvSpPr/>
          <p:nvPr/>
        </p:nvSpPr>
        <p:spPr>
          <a:xfrm>
            <a:off x="6281084" y="4596408"/>
            <a:ext cx="5285052" cy="673659"/>
          </a:xfrm>
          <a:prstGeom prst="rect">
            <a:avLst/>
          </a:prstGeom>
          <a:noFill/>
          <a:ln/>
        </p:spPr>
        <p:txBody>
          <a:bodyPr wrap="square" lIns="0" tIns="0" rIns="0" bIns="0" rtlCol="0" anchor="t"/>
          <a:lstStyle/>
          <a:p>
            <a:pPr marL="0" indent="0" algn="r" rtl="1">
              <a:lnSpc>
                <a:spcPct val="110000"/>
              </a:lnSpc>
              <a:spcAft>
                <a:spcPts val="6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تنفذ بعد حدوث العطل.</a:t>
            </a:r>
            <a:endParaRPr lang="ar-SA" sz="1600" dirty="0"/>
          </a:p>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أمثلة:</a:t>
            </a:r>
            <a:endParaRPr lang="ar-SA" sz="1600" dirty="0"/>
          </a:p>
        </p:txBody>
      </p:sp>
      <p:sp>
        <p:nvSpPr>
          <p:cNvPr id="30" name="Text 24"/>
          <p:cNvSpPr/>
          <p:nvPr/>
        </p:nvSpPr>
        <p:spPr>
          <a:xfrm>
            <a:off x="6281084" y="5155207"/>
            <a:ext cx="5285052" cy="922325"/>
          </a:xfrm>
          <a:prstGeom prst="rect">
            <a:avLst/>
          </a:prstGeom>
          <a:noFill/>
          <a:ln/>
        </p:spPr>
        <p:txBody>
          <a:bodyPr wrap="square" lIns="0" tIns="0" rIns="58678" bIns="0" rtlCol="0" anchor="t">
            <a:noAutofit/>
          </a:bodyPr>
          <a:lstStyle/>
          <a:p>
            <a:pPr marL="233680" indent="-233680" algn="r" rtl="1">
              <a:lnSpc>
                <a:spcPct val="110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إصلاح الأعطال الكهربائية</a:t>
            </a:r>
            <a:endParaRPr lang="ar-SA" sz="1600" dirty="0"/>
          </a:p>
          <a:p>
            <a:pPr marL="233680" indent="-233680" algn="r" rtl="1">
              <a:lnSpc>
                <a:spcPct val="110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استبدال المحركات</a:t>
            </a:r>
            <a:endParaRPr lang="ar-SA" sz="1600" dirty="0"/>
          </a:p>
          <a:p>
            <a:pPr marL="233680" indent="-233680" algn="r" rtl="1">
              <a:lnSpc>
                <a:spcPct val="110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إصلاح أنظمة التحكم</a:t>
            </a:r>
            <a:endParaRPr lang="ar-SA" sz="1600" dirty="0"/>
          </a:p>
        </p:txBody>
      </p:sp>
    </p:spTree>
    <p:extLst>
      <p:ext uri="{BB962C8B-B14F-4D97-AF65-F5344CB8AC3E}">
        <p14:creationId xmlns:p14="http://schemas.microsoft.com/office/powerpoint/2010/main" val="14310221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55551"/>
            <a:ext cx="10927878" cy="1336080"/>
          </a:xfrm>
          <a:prstGeom prst="rect">
            <a:avLst/>
          </a:prstGeom>
          <a:noFill/>
          <a:ln/>
        </p:spPr>
        <p:txBody>
          <a:bodyPr wrap="square" lIns="0" tIns="0" rIns="0" bIns="0" rtlCol="0" anchor="t">
            <a:normAutofit/>
          </a:bodyPr>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سجل الأعمال الإنتاجية (</a:t>
            </a:r>
            <a:r>
              <a:rPr lang="ar-SA" altLang="en-US" sz="3800" dirty="0">
                <a:solidFill>
                  <a:srgbClr val="2E3C4E"/>
                </a:solidFill>
                <a:latin typeface="Myriad Headline" panose="020B0500000000000000" pitchFamily="34" charset="0"/>
                <a:ea typeface="GE SS Two Light" pitchFamily="34" charset="-122"/>
                <a:cs typeface="GE SS Two Light" pitchFamily="34" charset="-120"/>
              </a:rPr>
              <a:t>Production</a:t>
            </a:r>
            <a:r>
              <a:rPr lang="ar-SA" altLang="en-US" sz="3800" dirty="0">
                <a:solidFill>
                  <a:srgbClr val="2E3C4E"/>
                </a:solidFill>
                <a:latin typeface="GE SS Two Light" pitchFamily="34" charset="0"/>
                <a:ea typeface="GE SS Two Light" pitchFamily="34" charset="-122"/>
                <a:cs typeface="GE SS Two Light" pitchFamily="34" charset="-120"/>
              </a:rPr>
              <a:t> </a:t>
            </a:r>
            <a:r>
              <a:rPr lang="ar-SA" altLang="en-US" sz="3800" dirty="0">
                <a:solidFill>
                  <a:srgbClr val="2E3C4E"/>
                </a:solidFill>
                <a:latin typeface="Myriad Headline" panose="020B0500000000000000" pitchFamily="34" charset="0"/>
                <a:ea typeface="GE SS Two Light" pitchFamily="34" charset="-122"/>
                <a:cs typeface="GE SS Two Light" pitchFamily="34" charset="-120"/>
              </a:rPr>
              <a:t>Activities</a:t>
            </a:r>
            <a:r>
              <a:rPr lang="ar-SA" altLang="en-US" sz="3800" dirty="0">
                <a:solidFill>
                  <a:srgbClr val="2E3C4E"/>
                </a:solidFill>
                <a:latin typeface="GE SS Two Light" pitchFamily="34" charset="0"/>
                <a:ea typeface="GE SS Two Light" pitchFamily="34" charset="-122"/>
                <a:cs typeface="GE SS Two Light" pitchFamily="34" charset="-120"/>
              </a:rPr>
              <a:t> </a:t>
            </a:r>
            <a:r>
              <a:rPr lang="ar-SA" altLang="en-US" sz="3800" dirty="0">
                <a:solidFill>
                  <a:srgbClr val="2E3C4E"/>
                </a:solidFill>
                <a:latin typeface="Myriad Headline" panose="020B0500000000000000" pitchFamily="34" charset="0"/>
                <a:ea typeface="GE SS Two Light" pitchFamily="34" charset="-122"/>
                <a:cs typeface="GE SS Two Light" pitchFamily="34" charset="-120"/>
              </a:rPr>
              <a:t>Record</a:t>
            </a:r>
            <a:r>
              <a:rPr lang="ar-SA" altLang="en-US" sz="4200" dirty="0">
                <a:solidFill>
                  <a:srgbClr val="2E3C4E"/>
                </a:solidFill>
                <a:latin typeface="GE SS Two Light" pitchFamily="34" charset="0"/>
                <a:ea typeface="GE SS Two Light" pitchFamily="34" charset="-122"/>
                <a:cs typeface="GE SS Two Light" pitchFamily="34" charset="-120"/>
              </a:rPr>
              <a:t>)</a:t>
            </a:r>
            <a:endParaRPr lang="ar-SA" sz="4200" dirty="0"/>
          </a:p>
        </p:txBody>
      </p:sp>
      <p:sp>
        <p:nvSpPr>
          <p:cNvPr id="3" name="Text 1"/>
          <p:cNvSpPr/>
          <p:nvPr/>
        </p:nvSpPr>
        <p:spPr>
          <a:xfrm>
            <a:off x="631908" y="2731294"/>
            <a:ext cx="10623284"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مفهوم الأعمال الإنتاجية</a:t>
            </a:r>
            <a:endParaRPr lang="ar-SA" sz="2100" dirty="0"/>
          </a:p>
        </p:txBody>
      </p:sp>
      <p:sp>
        <p:nvSpPr>
          <p:cNvPr id="4" name="Text 2"/>
          <p:cNvSpPr/>
          <p:nvPr/>
        </p:nvSpPr>
        <p:spPr>
          <a:xfrm>
            <a:off x="22324" y="3339505"/>
            <a:ext cx="11232869"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هي الأعمال أو المنتجات التي يتم تنفيذها داخل الورشة التدريبية بواسطة المتدربين تحت إشراف المدرب.</a:t>
            </a:r>
            <a:endParaRPr lang="ar-SA" sz="1550" dirty="0"/>
          </a:p>
        </p:txBody>
      </p:sp>
      <p:sp>
        <p:nvSpPr>
          <p:cNvPr id="5" name="Shape 3"/>
          <p:cNvSpPr/>
          <p:nvPr/>
        </p:nvSpPr>
        <p:spPr>
          <a:xfrm>
            <a:off x="11534387" y="2457152"/>
            <a:ext cx="25399" cy="1396603"/>
          </a:xfrm>
          <a:prstGeom prst="roundRect">
            <a:avLst>
              <a:gd name="adj" fmla="val 50001"/>
            </a:avLst>
          </a:prstGeom>
          <a:solidFill>
            <a:srgbClr val="75BAE6"/>
          </a:solidFill>
          <a:ln/>
        </p:spPr>
      </p:sp>
      <p:sp>
        <p:nvSpPr>
          <p:cNvPr id="6" name="Shape 4"/>
          <p:cNvSpPr/>
          <p:nvPr/>
        </p:nvSpPr>
        <p:spPr>
          <a:xfrm>
            <a:off x="631908" y="4287838"/>
            <a:ext cx="10927878" cy="25400"/>
          </a:xfrm>
          <a:prstGeom prst="roundRect">
            <a:avLst>
              <a:gd name="adj" fmla="val 49999"/>
            </a:avLst>
          </a:prstGeom>
          <a:solidFill>
            <a:srgbClr val="000000">
              <a:alpha val="8000"/>
            </a:srgbClr>
          </a:solidFill>
          <a:ln/>
        </p:spPr>
      </p:sp>
      <p:sp>
        <p:nvSpPr>
          <p:cNvPr id="7" name="Shape 5"/>
          <p:cNvSpPr/>
          <p:nvPr/>
        </p:nvSpPr>
        <p:spPr>
          <a:xfrm>
            <a:off x="10266800" y="4287838"/>
            <a:ext cx="25399" cy="609302"/>
          </a:xfrm>
          <a:prstGeom prst="roundRect">
            <a:avLst>
              <a:gd name="adj" fmla="val 50001"/>
            </a:avLst>
          </a:prstGeom>
          <a:solidFill>
            <a:srgbClr val="0094D5"/>
          </a:solidFill>
          <a:ln/>
        </p:spPr>
      </p:sp>
      <p:sp>
        <p:nvSpPr>
          <p:cNvPr id="8" name="Shape 6"/>
          <p:cNvSpPr/>
          <p:nvPr/>
        </p:nvSpPr>
        <p:spPr>
          <a:xfrm>
            <a:off x="10051005" y="4059337"/>
            <a:ext cx="456990" cy="457002"/>
          </a:xfrm>
          <a:prstGeom prst="ellipse">
            <a:avLst/>
          </a:prstGeom>
          <a:solidFill>
            <a:srgbClr val="00AEEF"/>
          </a:solidFill>
          <a:ln w="6350">
            <a:solidFill>
              <a:srgbClr val="0094D5"/>
            </a:solidFill>
            <a:prstDash val="solid"/>
          </a:ln>
        </p:spPr>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19166" y="4127500"/>
            <a:ext cx="320667" cy="320675"/>
          </a:xfrm>
          <a:prstGeom prst="rect">
            <a:avLst/>
          </a:prstGeom>
        </p:spPr>
      </p:pic>
      <p:sp>
        <p:nvSpPr>
          <p:cNvPr id="10" name="Text 7"/>
          <p:cNvSpPr/>
          <p:nvPr/>
        </p:nvSpPr>
        <p:spPr>
          <a:xfrm>
            <a:off x="9202309" y="5100241"/>
            <a:ext cx="2154382" cy="66813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تعزيز التعلم بالممارسة</a:t>
            </a:r>
            <a:endParaRPr lang="ar-SA" sz="2100" dirty="0"/>
          </a:p>
        </p:txBody>
      </p:sp>
      <p:sp>
        <p:nvSpPr>
          <p:cNvPr id="11" name="Shape 8"/>
          <p:cNvSpPr/>
          <p:nvPr/>
        </p:nvSpPr>
        <p:spPr>
          <a:xfrm>
            <a:off x="7477732" y="4287838"/>
            <a:ext cx="25399" cy="609302"/>
          </a:xfrm>
          <a:prstGeom prst="roundRect">
            <a:avLst>
              <a:gd name="adj" fmla="val 50001"/>
            </a:avLst>
          </a:prstGeom>
          <a:solidFill>
            <a:srgbClr val="0094D5"/>
          </a:solidFill>
          <a:ln/>
        </p:spPr>
      </p:sp>
      <p:sp>
        <p:nvSpPr>
          <p:cNvPr id="12" name="Shape 9"/>
          <p:cNvSpPr/>
          <p:nvPr/>
        </p:nvSpPr>
        <p:spPr>
          <a:xfrm>
            <a:off x="7261936" y="4059337"/>
            <a:ext cx="456990" cy="457002"/>
          </a:xfrm>
          <a:prstGeom prst="ellipse">
            <a:avLst/>
          </a:prstGeom>
          <a:solidFill>
            <a:srgbClr val="00AEEF"/>
          </a:solidFill>
          <a:ln w="6350">
            <a:solidFill>
              <a:srgbClr val="0094D5"/>
            </a:solidFill>
            <a:prstDash val="solid"/>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30098" y="4127500"/>
            <a:ext cx="320667" cy="320675"/>
          </a:xfrm>
          <a:prstGeom prst="rect">
            <a:avLst/>
          </a:prstGeom>
        </p:spPr>
      </p:pic>
      <p:sp>
        <p:nvSpPr>
          <p:cNvPr id="14" name="Text 10"/>
          <p:cNvSpPr/>
          <p:nvPr/>
        </p:nvSpPr>
        <p:spPr>
          <a:xfrm>
            <a:off x="6413240" y="5100241"/>
            <a:ext cx="2154382" cy="66813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تنمية المهارات المهنية</a:t>
            </a:r>
            <a:endParaRPr lang="ar-SA" sz="2100" dirty="0"/>
          </a:p>
        </p:txBody>
      </p:sp>
      <p:sp>
        <p:nvSpPr>
          <p:cNvPr id="15" name="Shape 11"/>
          <p:cNvSpPr/>
          <p:nvPr/>
        </p:nvSpPr>
        <p:spPr>
          <a:xfrm>
            <a:off x="4688663" y="4287838"/>
            <a:ext cx="25399" cy="609302"/>
          </a:xfrm>
          <a:prstGeom prst="roundRect">
            <a:avLst>
              <a:gd name="adj" fmla="val 50001"/>
            </a:avLst>
          </a:prstGeom>
          <a:solidFill>
            <a:srgbClr val="0094D5"/>
          </a:solidFill>
          <a:ln/>
        </p:spPr>
      </p:sp>
      <p:sp>
        <p:nvSpPr>
          <p:cNvPr id="16" name="Shape 12"/>
          <p:cNvSpPr/>
          <p:nvPr/>
        </p:nvSpPr>
        <p:spPr>
          <a:xfrm>
            <a:off x="4472868" y="4059337"/>
            <a:ext cx="456990" cy="457002"/>
          </a:xfrm>
          <a:prstGeom prst="ellipse">
            <a:avLst/>
          </a:prstGeom>
          <a:solidFill>
            <a:srgbClr val="00AEEF"/>
          </a:solidFill>
          <a:ln w="6350">
            <a:solidFill>
              <a:srgbClr val="0094D5"/>
            </a:solidFill>
            <a:prstDash val="solid"/>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1029" y="4127500"/>
            <a:ext cx="320667" cy="320675"/>
          </a:xfrm>
          <a:prstGeom prst="rect">
            <a:avLst/>
          </a:prstGeom>
        </p:spPr>
      </p:pic>
      <p:sp>
        <p:nvSpPr>
          <p:cNvPr id="18" name="Text 13"/>
          <p:cNvSpPr/>
          <p:nvPr/>
        </p:nvSpPr>
        <p:spPr>
          <a:xfrm>
            <a:off x="3624172" y="5100241"/>
            <a:ext cx="2154382" cy="100220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توفير منتجات للمؤسسة أو المجتمع</a:t>
            </a:r>
            <a:endParaRPr lang="ar-SA" sz="2100" dirty="0"/>
          </a:p>
        </p:txBody>
      </p:sp>
      <p:sp>
        <p:nvSpPr>
          <p:cNvPr id="19" name="Shape 14"/>
          <p:cNvSpPr/>
          <p:nvPr/>
        </p:nvSpPr>
        <p:spPr>
          <a:xfrm>
            <a:off x="1899595" y="4287838"/>
            <a:ext cx="25399" cy="609302"/>
          </a:xfrm>
          <a:prstGeom prst="roundRect">
            <a:avLst>
              <a:gd name="adj" fmla="val 50001"/>
            </a:avLst>
          </a:prstGeom>
          <a:solidFill>
            <a:srgbClr val="0094D5"/>
          </a:solidFill>
          <a:ln/>
        </p:spPr>
      </p:sp>
      <p:sp>
        <p:nvSpPr>
          <p:cNvPr id="20" name="Shape 15"/>
          <p:cNvSpPr/>
          <p:nvPr/>
        </p:nvSpPr>
        <p:spPr>
          <a:xfrm>
            <a:off x="1683799" y="4059337"/>
            <a:ext cx="456990" cy="457002"/>
          </a:xfrm>
          <a:prstGeom prst="ellipse">
            <a:avLst/>
          </a:prstGeom>
          <a:solidFill>
            <a:srgbClr val="00AEEF"/>
          </a:solidFill>
          <a:ln w="6350">
            <a:solidFill>
              <a:srgbClr val="0094D5"/>
            </a:solidFill>
            <a:prstDash val="solid"/>
          </a:ln>
        </p:spPr>
      </p:sp>
      <p:pic>
        <p:nvPicPr>
          <p:cNvPr id="21"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51961" y="4127500"/>
            <a:ext cx="320667" cy="320675"/>
          </a:xfrm>
          <a:prstGeom prst="rect">
            <a:avLst/>
          </a:prstGeom>
        </p:spPr>
      </p:pic>
      <p:sp>
        <p:nvSpPr>
          <p:cNvPr id="22" name="Text 16"/>
          <p:cNvSpPr/>
          <p:nvPr/>
        </p:nvSpPr>
        <p:spPr>
          <a:xfrm>
            <a:off x="835004" y="5100241"/>
            <a:ext cx="2154481" cy="66813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تحقيق دخل إضافي للورشة</a:t>
            </a:r>
            <a:endParaRPr lang="ar-SA" sz="2100" dirty="0"/>
          </a:p>
        </p:txBody>
      </p:sp>
    </p:spTree>
    <p:extLst>
      <p:ext uri="{BB962C8B-B14F-4D97-AF65-F5344CB8AC3E}">
        <p14:creationId xmlns:p14="http://schemas.microsoft.com/office/powerpoint/2010/main" val="224105642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435298"/>
            <a:ext cx="1092787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أمثلة على الأعمال الإنتاجية</a:t>
            </a:r>
            <a:endParaRPr lang="ar-SA" sz="2100" dirty="0"/>
          </a:p>
        </p:txBody>
      </p:sp>
      <p:sp>
        <p:nvSpPr>
          <p:cNvPr id="3" name="Shape 1"/>
          <p:cNvSpPr/>
          <p:nvPr/>
        </p:nvSpPr>
        <p:spPr>
          <a:xfrm>
            <a:off x="485664" y="2043509"/>
            <a:ext cx="5508686" cy="3379093"/>
          </a:xfrm>
          <a:prstGeom prst="roundRect">
            <a:avLst>
              <a:gd name="adj" fmla="val 14426"/>
            </a:avLst>
          </a:prstGeom>
          <a:solidFill>
            <a:srgbClr val="75BAE6"/>
          </a:solidFill>
          <a:ln/>
        </p:spPr>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83465" y="2249091"/>
            <a:ext cx="507789" cy="507802"/>
          </a:xfrm>
          <a:prstGeom prst="rect">
            <a:avLst/>
          </a:prstGeom>
        </p:spPr>
      </p:pic>
      <p:sp>
        <p:nvSpPr>
          <p:cNvPr id="5" name="Text 2"/>
          <p:cNvSpPr/>
          <p:nvPr/>
        </p:nvSpPr>
        <p:spPr>
          <a:xfrm>
            <a:off x="3354304" y="2249091"/>
            <a:ext cx="1700666" cy="38661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ورشة الكهرباء</a:t>
            </a:r>
            <a:endParaRPr lang="ar-SA" sz="2400" dirty="0">
              <a:solidFill>
                <a:schemeClr val="bg1"/>
              </a:solidFill>
            </a:endParaRPr>
          </a:p>
        </p:txBody>
      </p:sp>
      <p:sp>
        <p:nvSpPr>
          <p:cNvPr id="6" name="Text 3"/>
          <p:cNvSpPr/>
          <p:nvPr/>
        </p:nvSpPr>
        <p:spPr>
          <a:xfrm>
            <a:off x="3354304" y="2765921"/>
            <a:ext cx="1700666" cy="714440"/>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لوحات توزيع كهربائية، تمديدات كهربائية.</a:t>
            </a:r>
            <a:endParaRPr lang="ar-SA" sz="16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18020" y="2249091"/>
            <a:ext cx="507789" cy="507802"/>
          </a:xfrm>
          <a:prstGeom prst="rect">
            <a:avLst/>
          </a:prstGeom>
        </p:spPr>
      </p:pic>
      <p:sp>
        <p:nvSpPr>
          <p:cNvPr id="8" name="Text 4"/>
          <p:cNvSpPr/>
          <p:nvPr/>
        </p:nvSpPr>
        <p:spPr>
          <a:xfrm>
            <a:off x="688759" y="2249091"/>
            <a:ext cx="1700765" cy="38661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ورشة النجارة</a:t>
            </a:r>
            <a:endParaRPr lang="ar-SA" sz="2400" dirty="0">
              <a:solidFill>
                <a:schemeClr val="bg1"/>
              </a:solidFill>
            </a:endParaRPr>
          </a:p>
        </p:txBody>
      </p:sp>
      <p:sp>
        <p:nvSpPr>
          <p:cNvPr id="9" name="Text 5"/>
          <p:cNvSpPr/>
          <p:nvPr/>
        </p:nvSpPr>
        <p:spPr>
          <a:xfrm>
            <a:off x="688759" y="2765920"/>
            <a:ext cx="1700765" cy="357221"/>
          </a:xfrm>
          <a:prstGeom prst="rect">
            <a:avLst/>
          </a:prstGeom>
          <a:noFill/>
          <a:ln/>
        </p:spPr>
        <p:txBody>
          <a:bodyPr wrap="none" lIns="0" tIns="0" rIns="0" bIns="0" rtlCol="0" anchor="t"/>
          <a:lstStyle/>
          <a:p>
            <a:pPr marL="0" indent="0" algn="r" rtl="1">
              <a:lnSpc>
                <a:spcPct val="12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خزائن، طاولات، أبواب.</a:t>
            </a:r>
            <a:endParaRPr lang="ar-SA" sz="1600" dirty="0">
              <a:solidFill>
                <a:schemeClr val="bg1"/>
              </a:solidFill>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3465" y="3748782"/>
            <a:ext cx="507789" cy="507802"/>
          </a:xfrm>
          <a:prstGeom prst="rect">
            <a:avLst/>
          </a:prstGeom>
        </p:spPr>
      </p:pic>
      <p:sp>
        <p:nvSpPr>
          <p:cNvPr id="11" name="Text 6"/>
          <p:cNvSpPr/>
          <p:nvPr/>
        </p:nvSpPr>
        <p:spPr>
          <a:xfrm>
            <a:off x="3354304" y="3748782"/>
            <a:ext cx="1700666" cy="773230"/>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ورشة الحدادة واللحام</a:t>
            </a:r>
            <a:endParaRPr lang="ar-SA" sz="2400" dirty="0">
              <a:solidFill>
                <a:schemeClr val="bg1"/>
              </a:solidFill>
            </a:endParaRPr>
          </a:p>
        </p:txBody>
      </p:sp>
      <p:sp>
        <p:nvSpPr>
          <p:cNvPr id="12" name="Text 7"/>
          <p:cNvSpPr/>
          <p:nvPr/>
        </p:nvSpPr>
        <p:spPr>
          <a:xfrm>
            <a:off x="3354304" y="4599682"/>
            <a:ext cx="1700666" cy="714440"/>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بوابات حديدية، طاولات وهياكل معدنية.</a:t>
            </a:r>
            <a:endParaRPr lang="ar-SA" sz="1600" dirty="0">
              <a:solidFill>
                <a:schemeClr val="bg1"/>
              </a:solidFill>
            </a:endParaRPr>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18020" y="3748782"/>
            <a:ext cx="507789" cy="507802"/>
          </a:xfrm>
          <a:prstGeom prst="rect">
            <a:avLst/>
          </a:prstGeom>
        </p:spPr>
      </p:pic>
      <p:sp>
        <p:nvSpPr>
          <p:cNvPr id="14" name="Text 8"/>
          <p:cNvSpPr/>
          <p:nvPr/>
        </p:nvSpPr>
        <p:spPr>
          <a:xfrm>
            <a:off x="688759" y="3748782"/>
            <a:ext cx="1700765" cy="773230"/>
          </a:xfrm>
          <a:prstGeom prst="rect">
            <a:avLst/>
          </a:prstGeom>
          <a:noFill/>
          <a:ln/>
        </p:spPr>
        <p:txBody>
          <a:bodyPr wrap="square" lIns="0" tIns="0" rIns="0" bIns="0" rtlCol="0" anchor="t">
            <a:norm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ورشة الميكانيك</a:t>
            </a:r>
            <a:endParaRPr lang="ar-SA" sz="2400" dirty="0">
              <a:solidFill>
                <a:schemeClr val="bg1"/>
              </a:solidFill>
            </a:endParaRPr>
          </a:p>
        </p:txBody>
      </p:sp>
      <p:sp>
        <p:nvSpPr>
          <p:cNvPr id="15" name="Text 9"/>
          <p:cNvSpPr/>
          <p:nvPr/>
        </p:nvSpPr>
        <p:spPr>
          <a:xfrm>
            <a:off x="688759" y="4599682"/>
            <a:ext cx="1700765" cy="714440"/>
          </a:xfrm>
          <a:prstGeom prst="rect">
            <a:avLst/>
          </a:prstGeom>
          <a:noFill/>
          <a:ln/>
        </p:spPr>
        <p:txBody>
          <a:bodyPr wrap="square" lIns="0" tIns="0" rIns="0" bIns="0" rtlCol="0" anchor="t">
            <a:noAutofit/>
          </a:bodyPr>
          <a:lstStyle/>
          <a:p>
            <a:pPr marL="0" indent="0" algn="r" rtl="1">
              <a:lnSpc>
                <a:spcPct val="127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صيانة مركبات، إصلاح محركات.</a:t>
            </a:r>
            <a:endParaRPr lang="ar-SA" sz="1600" dirty="0">
              <a:solidFill>
                <a:schemeClr val="bg1"/>
              </a:solidFill>
            </a:endParaRPr>
          </a:p>
        </p:txBody>
      </p:sp>
      <p:sp>
        <p:nvSpPr>
          <p:cNvPr id="16" name="Text 10"/>
          <p:cNvSpPr/>
          <p:nvPr/>
        </p:nvSpPr>
        <p:spPr>
          <a:xfrm>
            <a:off x="6349940" y="2226270"/>
            <a:ext cx="5216196"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فوائد سجل الأعمال الإنتاجية</a:t>
            </a:r>
            <a:endParaRPr lang="ar-SA" sz="2100" dirty="0"/>
          </a:p>
        </p:txBody>
      </p:sp>
      <p:sp>
        <p:nvSpPr>
          <p:cNvPr id="17" name="Text 11"/>
          <p:cNvSpPr/>
          <p:nvPr/>
        </p:nvSpPr>
        <p:spPr>
          <a:xfrm>
            <a:off x="5740356" y="2743101"/>
            <a:ext cx="582578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يساعد على:</a:t>
            </a:r>
            <a:endParaRPr lang="ar-SA" sz="1550" dirty="0"/>
          </a:p>
        </p:txBody>
      </p:sp>
      <p:sp>
        <p:nvSpPr>
          <p:cNvPr id="18" name="Text 12"/>
          <p:cNvSpPr/>
          <p:nvPr/>
        </p:nvSpPr>
        <p:spPr>
          <a:xfrm>
            <a:off x="6349940" y="3216275"/>
            <a:ext cx="5216196" cy="1798935"/>
          </a:xfrm>
          <a:prstGeom prst="rect">
            <a:avLst/>
          </a:prstGeom>
          <a:noFill/>
          <a:ln/>
        </p:spPr>
        <p:txBody>
          <a:bodyPr wrap="square" lIns="0" tIns="0" rIns="81246" bIns="0" rtlCol="0" anchor="t">
            <a:normAutofit/>
          </a:bodyPr>
          <a:lstStyle/>
          <a:p>
            <a:pPr marL="314960" indent="-314960" algn="r" rtl="1">
              <a:lnSpc>
                <a:spcPct val="127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قياس حجم الأنشطة العملية المنفذة.</a:t>
            </a:r>
            <a:endParaRPr lang="ar-SA" sz="1550" dirty="0"/>
          </a:p>
          <a:p>
            <a:pPr marL="314960" indent="-314960" algn="r" rtl="1">
              <a:lnSpc>
                <a:spcPct val="127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توثيق مشاركة المتدربين.</a:t>
            </a:r>
            <a:endParaRPr lang="ar-SA" sz="1550" dirty="0"/>
          </a:p>
          <a:p>
            <a:pPr marL="314960" indent="-314960" algn="r" rtl="1">
              <a:lnSpc>
                <a:spcPct val="127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حساب تكاليف المواد.</a:t>
            </a:r>
            <a:endParaRPr lang="ar-SA" sz="1550" dirty="0"/>
          </a:p>
          <a:p>
            <a:pPr marL="314960" indent="-314960" algn="r" rtl="1">
              <a:lnSpc>
                <a:spcPct val="127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تقييم إنتاجية الورشة.</a:t>
            </a:r>
            <a:endParaRPr lang="ar-SA" sz="1550" dirty="0"/>
          </a:p>
          <a:p>
            <a:pPr marL="314960" indent="-314960" algn="r" rtl="1">
              <a:lnSpc>
                <a:spcPct val="127000"/>
              </a:lnSpc>
              <a:buSzPct val="100000"/>
              <a:buChar char="•"/>
            </a:pPr>
            <a:r>
              <a:rPr lang="ar-SA" altLang="en-US" sz="1550" dirty="0">
                <a:solidFill>
                  <a:srgbClr val="384653"/>
                </a:solidFill>
                <a:latin typeface="WinSoft Pro Medium" pitchFamily="34" charset="0"/>
                <a:ea typeface="WinSoft Pro Medium" pitchFamily="34" charset="-122"/>
                <a:cs typeface="WinSoft Pro Medium" pitchFamily="34" charset="-120"/>
              </a:rPr>
              <a:t>إعداد التقارير السنوية.</a:t>
            </a:r>
            <a:endParaRPr lang="ar-SA" sz="1550" dirty="0"/>
          </a:p>
        </p:txBody>
      </p:sp>
    </p:spTree>
    <p:extLst>
      <p:ext uri="{BB962C8B-B14F-4D97-AF65-F5344CB8AC3E}">
        <p14:creationId xmlns:p14="http://schemas.microsoft.com/office/powerpoint/2010/main" val="125059481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59433"/>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السجلات الأكثر أهمية في مشاغل </a:t>
            </a:r>
            <a:r>
              <a:rPr lang="ar-SA" altLang="en-US" sz="4200" dirty="0">
                <a:solidFill>
                  <a:srgbClr val="2E3C4E"/>
                </a:solidFill>
                <a:latin typeface="Myriad Headline" panose="020B0500000000000000" pitchFamily="34" charset="0"/>
                <a:ea typeface="GE SS Two Light" pitchFamily="34" charset="-122"/>
                <a:cs typeface="GE SS Two Light" pitchFamily="34" charset="-120"/>
              </a:rPr>
              <a:t>TVET</a:t>
            </a:r>
            <a:endParaRPr lang="ar-SA" sz="4200" dirty="0">
              <a:latin typeface="Myriad Headline" panose="020B0500000000000000" pitchFamily="34" charset="0"/>
            </a:endParaRPr>
          </a:p>
        </p:txBody>
      </p:sp>
      <p:sp>
        <p:nvSpPr>
          <p:cNvPr id="3" name="Shape 1"/>
          <p:cNvSpPr/>
          <p:nvPr/>
        </p:nvSpPr>
        <p:spPr>
          <a:xfrm>
            <a:off x="6187226" y="1892995"/>
            <a:ext cx="5372561" cy="1479947"/>
          </a:xfrm>
          <a:prstGeom prst="roundRect">
            <a:avLst>
              <a:gd name="adj" fmla="val 20587"/>
            </a:avLst>
          </a:prstGeom>
          <a:solidFill>
            <a:srgbClr val="00AEEF"/>
          </a:solidFill>
          <a:ln w="6350">
            <a:solidFill>
              <a:srgbClr val="0094D5"/>
            </a:solidFill>
            <a:prstDash val="solid"/>
          </a:ln>
        </p:spPr>
      </p:sp>
      <p:sp>
        <p:nvSpPr>
          <p:cNvPr id="4" name="Text 2"/>
          <p:cNvSpPr/>
          <p:nvPr/>
        </p:nvSpPr>
        <p:spPr>
          <a:xfrm>
            <a:off x="6396671" y="2102445"/>
            <a:ext cx="4953670" cy="55034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سجلات المتدربين</a:t>
            </a:r>
            <a:endParaRPr lang="ar-SA" sz="2800" dirty="0">
              <a:solidFill>
                <a:schemeClr val="bg1"/>
              </a:solidFill>
            </a:endParaRPr>
          </a:p>
        </p:txBody>
      </p:sp>
      <p:sp>
        <p:nvSpPr>
          <p:cNvPr id="5" name="Text 3"/>
          <p:cNvSpPr/>
          <p:nvPr/>
        </p:nvSpPr>
        <p:spPr>
          <a:xfrm>
            <a:off x="6396671" y="2546152"/>
            <a:ext cx="4953670" cy="1016992"/>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سجل تسجيل المتدربين، سجل الحضور والغياب، سجل نتائج التقييم، سجل متابعة الكفايات.</a:t>
            </a:r>
            <a:endParaRPr lang="ar-SA" dirty="0">
              <a:solidFill>
                <a:schemeClr val="bg1"/>
              </a:solidFill>
            </a:endParaRPr>
          </a:p>
        </p:txBody>
      </p:sp>
      <p:sp>
        <p:nvSpPr>
          <p:cNvPr id="6" name="Shape 4"/>
          <p:cNvSpPr/>
          <p:nvPr/>
        </p:nvSpPr>
        <p:spPr>
          <a:xfrm>
            <a:off x="631908" y="1892995"/>
            <a:ext cx="5372561" cy="1479947"/>
          </a:xfrm>
          <a:prstGeom prst="roundRect">
            <a:avLst>
              <a:gd name="adj" fmla="val 20587"/>
            </a:avLst>
          </a:prstGeom>
          <a:solidFill>
            <a:srgbClr val="00AEEF"/>
          </a:solidFill>
          <a:ln w="6350">
            <a:solidFill>
              <a:srgbClr val="0094D5"/>
            </a:solidFill>
            <a:prstDash val="solid"/>
          </a:ln>
        </p:spPr>
      </p:sp>
      <p:sp>
        <p:nvSpPr>
          <p:cNvPr id="7" name="Text 5"/>
          <p:cNvSpPr/>
          <p:nvPr/>
        </p:nvSpPr>
        <p:spPr>
          <a:xfrm>
            <a:off x="841354" y="2102445"/>
            <a:ext cx="4953670" cy="55034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سجلات المعدات والمواد</a:t>
            </a:r>
            <a:endParaRPr lang="ar-SA" sz="2800" dirty="0">
              <a:solidFill>
                <a:schemeClr val="bg1"/>
              </a:solidFill>
            </a:endParaRPr>
          </a:p>
        </p:txBody>
      </p:sp>
      <p:sp>
        <p:nvSpPr>
          <p:cNvPr id="8" name="Text 6"/>
          <p:cNvSpPr/>
          <p:nvPr/>
        </p:nvSpPr>
        <p:spPr>
          <a:xfrm>
            <a:off x="841354" y="2546152"/>
            <a:ext cx="4953670" cy="1016992"/>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سجل الجرد العام للمعدات، سجل الصيانة الوقائية والعلاجية، سجل استلام وصرف المواد، سجل المخزون.</a:t>
            </a:r>
            <a:endParaRPr lang="ar-SA" dirty="0">
              <a:solidFill>
                <a:schemeClr val="bg1"/>
              </a:solidFill>
            </a:endParaRPr>
          </a:p>
        </p:txBody>
      </p:sp>
      <p:sp>
        <p:nvSpPr>
          <p:cNvPr id="9" name="Shape 7"/>
          <p:cNvSpPr/>
          <p:nvPr/>
        </p:nvSpPr>
        <p:spPr>
          <a:xfrm>
            <a:off x="6187226" y="3555702"/>
            <a:ext cx="5372561" cy="1171277"/>
          </a:xfrm>
          <a:prstGeom prst="roundRect">
            <a:avLst>
              <a:gd name="adj" fmla="val 26012"/>
            </a:avLst>
          </a:prstGeom>
          <a:solidFill>
            <a:srgbClr val="00AEEF"/>
          </a:solidFill>
          <a:ln w="6350">
            <a:solidFill>
              <a:srgbClr val="0094D5"/>
            </a:solidFill>
            <a:prstDash val="solid"/>
          </a:ln>
        </p:spPr>
      </p:sp>
      <p:sp>
        <p:nvSpPr>
          <p:cNvPr id="10" name="Text 8"/>
          <p:cNvSpPr/>
          <p:nvPr/>
        </p:nvSpPr>
        <p:spPr>
          <a:xfrm>
            <a:off x="6396671" y="3765153"/>
            <a:ext cx="4953670" cy="55034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سجلات السلامة والإنتاج</a:t>
            </a:r>
            <a:endParaRPr lang="ar-SA" sz="2800" dirty="0">
              <a:solidFill>
                <a:schemeClr val="bg1"/>
              </a:solidFill>
            </a:endParaRPr>
          </a:p>
        </p:txBody>
      </p:sp>
      <p:sp>
        <p:nvSpPr>
          <p:cNvPr id="11" name="Text 9"/>
          <p:cNvSpPr/>
          <p:nvPr/>
        </p:nvSpPr>
        <p:spPr>
          <a:xfrm>
            <a:off x="6396671" y="4208858"/>
            <a:ext cx="4953670" cy="508497"/>
          </a:xfrm>
          <a:prstGeom prst="rect">
            <a:avLst/>
          </a:prstGeom>
          <a:noFill/>
          <a:ln/>
        </p:spPr>
        <p:txBody>
          <a:bodyPr wrap="none" lIns="0" tIns="0" rIns="0" bIns="0" rtlCol="0" anchor="t"/>
          <a:lstStyle/>
          <a:p>
            <a:pPr marL="0" indent="0" algn="ct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سجل السلامة والحوادث، سجل الأعمال الإنتاجية، سجل العهدة.</a:t>
            </a:r>
            <a:endParaRPr lang="ar-SA" dirty="0">
              <a:solidFill>
                <a:schemeClr val="bg1"/>
              </a:solidFill>
            </a:endParaRPr>
          </a:p>
        </p:txBody>
      </p:sp>
      <p:sp>
        <p:nvSpPr>
          <p:cNvPr id="12" name="Shape 10"/>
          <p:cNvSpPr/>
          <p:nvPr/>
        </p:nvSpPr>
        <p:spPr>
          <a:xfrm>
            <a:off x="631908" y="3555702"/>
            <a:ext cx="5372561" cy="1171277"/>
          </a:xfrm>
          <a:prstGeom prst="roundRect">
            <a:avLst>
              <a:gd name="adj" fmla="val 26012"/>
            </a:avLst>
          </a:prstGeom>
          <a:solidFill>
            <a:srgbClr val="00AEEF"/>
          </a:solidFill>
          <a:ln w="6350">
            <a:solidFill>
              <a:srgbClr val="0094D5"/>
            </a:solidFill>
            <a:prstDash val="solid"/>
          </a:ln>
        </p:spPr>
      </p:sp>
      <p:sp>
        <p:nvSpPr>
          <p:cNvPr id="13" name="Text 11"/>
          <p:cNvSpPr/>
          <p:nvPr/>
        </p:nvSpPr>
        <p:spPr>
          <a:xfrm>
            <a:off x="841354" y="3765153"/>
            <a:ext cx="4953670" cy="550340"/>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سجلات الرقابة والجودة</a:t>
            </a:r>
            <a:endParaRPr lang="ar-SA" sz="2800" dirty="0">
              <a:solidFill>
                <a:schemeClr val="bg1"/>
              </a:solidFill>
            </a:endParaRPr>
          </a:p>
        </p:txBody>
      </p:sp>
      <p:sp>
        <p:nvSpPr>
          <p:cNvPr id="14" name="Text 12"/>
          <p:cNvSpPr/>
          <p:nvPr/>
        </p:nvSpPr>
        <p:spPr>
          <a:xfrm>
            <a:off x="841354" y="4208858"/>
            <a:ext cx="4953670" cy="508497"/>
          </a:xfrm>
          <a:prstGeom prst="rect">
            <a:avLst/>
          </a:prstGeom>
          <a:noFill/>
          <a:ln/>
        </p:spPr>
        <p:txBody>
          <a:bodyPr wrap="none" lIns="0" tIns="0" rIns="0" bIns="0" rtlCol="0" anchor="t"/>
          <a:lstStyle/>
          <a:p>
            <a:pPr marL="0" indent="0" algn="ct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سجل الزيارات والتفتيش.</a:t>
            </a:r>
            <a:endParaRPr lang="ar-SA" dirty="0">
              <a:solidFill>
                <a:schemeClr val="bg1"/>
              </a:solidFill>
            </a:endParaRPr>
          </a:p>
        </p:txBody>
      </p:sp>
      <p:sp>
        <p:nvSpPr>
          <p:cNvPr id="15" name="Shape 13"/>
          <p:cNvSpPr/>
          <p:nvPr/>
        </p:nvSpPr>
        <p:spPr>
          <a:xfrm>
            <a:off x="631908" y="4932561"/>
            <a:ext cx="10927878" cy="1066006"/>
          </a:xfrm>
          <a:prstGeom prst="roundRect">
            <a:avLst>
              <a:gd name="adj" fmla="val 28581"/>
            </a:avLst>
          </a:prstGeom>
          <a:solidFill>
            <a:srgbClr val="D4E9F7"/>
          </a:solidFill>
          <a:ln/>
        </p:spPr>
      </p:sp>
      <p:pic>
        <p:nvPicPr>
          <p:cNvPr id="16" name="Image 0" descr="preencoded.png"/>
          <p:cNvPicPr>
            <a:picLocks noChangeAspect="1"/>
          </p:cNvPicPr>
          <p:nvPr/>
        </p:nvPicPr>
        <p:blipFill>
          <a:blip r:embed="rId3"/>
          <a:stretch>
            <a:fillRect/>
          </a:stretch>
        </p:blipFill>
        <p:spPr>
          <a:xfrm>
            <a:off x="835004" y="5197773"/>
            <a:ext cx="253894" cy="203101"/>
          </a:xfrm>
          <a:prstGeom prst="rect">
            <a:avLst/>
          </a:prstGeom>
        </p:spPr>
      </p:pic>
      <p:sp>
        <p:nvSpPr>
          <p:cNvPr id="17" name="Text 14"/>
          <p:cNvSpPr/>
          <p:nvPr/>
        </p:nvSpPr>
        <p:spPr>
          <a:xfrm>
            <a:off x="1291994" y="5166023"/>
            <a:ext cx="10064697"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هذه السجلات تمثل الحد الأدنى الذي تتطلبه معظم مؤسسات التعليم والتدريب المهني والتقني، وتنسجم مع ممارسات الجودة المؤسسية وإدارة الورش وفق معايير الاعتماد المهني.</a:t>
            </a:r>
            <a:endParaRPr lang="ar-SA" sz="1550" dirty="0"/>
          </a:p>
        </p:txBody>
      </p:sp>
    </p:spTree>
    <p:extLst>
      <p:ext uri="{BB962C8B-B14F-4D97-AF65-F5344CB8AC3E}">
        <p14:creationId xmlns:p14="http://schemas.microsoft.com/office/powerpoint/2010/main" val="1033444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521488" y="879773"/>
            <a:ext cx="1038298" cy="342999"/>
          </a:xfrm>
          <a:prstGeom prst="roundRect">
            <a:avLst>
              <a:gd name="adj" fmla="val 49999"/>
            </a:avLst>
          </a:prstGeom>
          <a:solidFill>
            <a:srgbClr val="D4E9F7"/>
          </a:solidFill>
          <a:ln/>
        </p:spPr>
      </p:sp>
      <p:sp>
        <p:nvSpPr>
          <p:cNvPr id="3" name="Text 1"/>
          <p:cNvSpPr/>
          <p:nvPr/>
        </p:nvSpPr>
        <p:spPr>
          <a:xfrm>
            <a:off x="10047235" y="947440"/>
            <a:ext cx="1377221"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نشاط ختامي</a:t>
            </a:r>
            <a:endParaRPr lang="ar-SA" sz="1400" dirty="0"/>
          </a:p>
        </p:txBody>
      </p:sp>
      <p:sp>
        <p:nvSpPr>
          <p:cNvPr id="4" name="Text 2"/>
          <p:cNvSpPr/>
          <p:nvPr/>
        </p:nvSpPr>
        <p:spPr>
          <a:xfrm>
            <a:off x="631908" y="1312962"/>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 الختامي: مراجعة السجلات والنماذج</a:t>
            </a:r>
            <a:endParaRPr lang="ar-SA" sz="4650" dirty="0"/>
          </a:p>
        </p:txBody>
      </p:sp>
      <p:sp>
        <p:nvSpPr>
          <p:cNvPr id="5" name="Text 3"/>
          <p:cNvSpPr/>
          <p:nvPr/>
        </p:nvSpPr>
        <p:spPr>
          <a:xfrm>
            <a:off x="22324" y="2393851"/>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ناقش مع أفراد مجموعتك أنواع السجلات والنماذج التي تستخدمها في المركز الذي تعمل به:</a:t>
            </a:r>
            <a:endParaRPr lang="ar-SA" sz="1750" dirty="0"/>
          </a:p>
        </p:txBody>
      </p:sp>
      <p:sp>
        <p:nvSpPr>
          <p:cNvPr id="6" name="Shape 4"/>
          <p:cNvSpPr/>
          <p:nvPr/>
        </p:nvSpPr>
        <p:spPr>
          <a:xfrm>
            <a:off x="8067572" y="3008908"/>
            <a:ext cx="3492214" cy="2969320"/>
          </a:xfrm>
          <a:prstGeom prst="roundRect">
            <a:avLst>
              <a:gd name="adj" fmla="val 11401"/>
            </a:avLst>
          </a:prstGeom>
          <a:solidFill>
            <a:srgbClr val="00AEEF"/>
          </a:solidFill>
          <a:ln w="12700">
            <a:solidFill>
              <a:srgbClr val="00AEEF"/>
            </a:solidFill>
            <a:prstDash val="solid"/>
          </a:ln>
        </p:spPr>
      </p:sp>
      <p:sp>
        <p:nvSpPr>
          <p:cNvPr id="7" name="Shape 5"/>
          <p:cNvSpPr/>
          <p:nvPr/>
        </p:nvSpPr>
        <p:spPr>
          <a:xfrm>
            <a:off x="10644417" y="3247231"/>
            <a:ext cx="677052" cy="677069"/>
          </a:xfrm>
          <a:prstGeom prst="ellipse">
            <a:avLst/>
          </a:prstGeom>
          <a:solidFill>
            <a:srgbClr val="00AEEF"/>
          </a:solidFill>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83698" y="3204437"/>
            <a:ext cx="677052" cy="677070"/>
          </a:xfrm>
          <a:prstGeom prst="rect">
            <a:avLst/>
          </a:prstGeom>
        </p:spPr>
      </p:pic>
      <p:sp>
        <p:nvSpPr>
          <p:cNvPr id="9" name="Text 6"/>
          <p:cNvSpPr/>
          <p:nvPr/>
        </p:nvSpPr>
        <p:spPr>
          <a:xfrm>
            <a:off x="7542918" y="3410019"/>
            <a:ext cx="3015579" cy="45282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السجلات الضرورية</a:t>
            </a:r>
            <a:endParaRPr lang="ar-SA" sz="2400" dirty="0">
              <a:solidFill>
                <a:schemeClr val="bg1"/>
              </a:solidFill>
            </a:endParaRPr>
          </a:p>
        </p:txBody>
      </p:sp>
      <p:sp>
        <p:nvSpPr>
          <p:cNvPr id="10" name="Text 7"/>
          <p:cNvSpPr/>
          <p:nvPr/>
        </p:nvSpPr>
        <p:spPr>
          <a:xfrm>
            <a:off x="8245171" y="4355495"/>
            <a:ext cx="3015579" cy="1321793"/>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ما السجلات التي ترى أنها ضرورية لتحسين فعالية البرامج التدريبية التي يقدمها المركز؟</a:t>
            </a:r>
            <a:endParaRPr lang="ar-SA" dirty="0">
              <a:solidFill>
                <a:schemeClr val="bg1"/>
              </a:solidFill>
            </a:endParaRPr>
          </a:p>
        </p:txBody>
      </p:sp>
      <p:sp>
        <p:nvSpPr>
          <p:cNvPr id="11" name="Shape 8"/>
          <p:cNvSpPr/>
          <p:nvPr/>
        </p:nvSpPr>
        <p:spPr>
          <a:xfrm>
            <a:off x="4349740" y="3008908"/>
            <a:ext cx="3492214" cy="2969320"/>
          </a:xfrm>
          <a:prstGeom prst="roundRect">
            <a:avLst>
              <a:gd name="adj" fmla="val 11401"/>
            </a:avLst>
          </a:prstGeom>
          <a:solidFill>
            <a:srgbClr val="00AEEF"/>
          </a:solidFill>
          <a:ln w="12700">
            <a:solidFill>
              <a:srgbClr val="00AEEF"/>
            </a:solidFill>
            <a:prstDash val="solid"/>
          </a:ln>
        </p:spPr>
      </p:sp>
      <p:sp>
        <p:nvSpPr>
          <p:cNvPr id="12" name="Shape 9"/>
          <p:cNvSpPr/>
          <p:nvPr/>
        </p:nvSpPr>
        <p:spPr>
          <a:xfrm>
            <a:off x="6926585" y="3247231"/>
            <a:ext cx="677052" cy="677069"/>
          </a:xfrm>
          <a:prstGeom prst="ellipse">
            <a:avLst/>
          </a:prstGeom>
          <a:solidFill>
            <a:srgbClr val="00AEEF"/>
          </a:solidFill>
          <a:ln/>
        </p:spPr>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65866" y="3204437"/>
            <a:ext cx="677052" cy="677070"/>
          </a:xfrm>
          <a:prstGeom prst="rect">
            <a:avLst/>
          </a:prstGeom>
        </p:spPr>
      </p:pic>
      <p:sp>
        <p:nvSpPr>
          <p:cNvPr id="14" name="Text 10"/>
          <p:cNvSpPr/>
          <p:nvPr/>
        </p:nvSpPr>
        <p:spPr>
          <a:xfrm>
            <a:off x="3793930" y="3410019"/>
            <a:ext cx="3015579" cy="45282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السجلات غير الضرورية</a:t>
            </a:r>
            <a:endParaRPr lang="ar-SA" sz="2000" dirty="0">
              <a:solidFill>
                <a:schemeClr val="bg1"/>
              </a:solidFill>
            </a:endParaRPr>
          </a:p>
        </p:txBody>
      </p:sp>
      <p:sp>
        <p:nvSpPr>
          <p:cNvPr id="15" name="Text 11"/>
          <p:cNvSpPr/>
          <p:nvPr/>
        </p:nvSpPr>
        <p:spPr>
          <a:xfrm>
            <a:off x="4588058" y="4342778"/>
            <a:ext cx="3015579" cy="1321793"/>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ما السجلات التي تستخدمها وترى أنها غير ضرورية وتشكل عبئاً في الجهد والوقت؟</a:t>
            </a:r>
            <a:endParaRPr lang="ar-SA" dirty="0">
              <a:solidFill>
                <a:schemeClr val="bg1"/>
              </a:solidFill>
            </a:endParaRPr>
          </a:p>
        </p:txBody>
      </p:sp>
      <p:sp>
        <p:nvSpPr>
          <p:cNvPr id="16" name="Shape 12"/>
          <p:cNvSpPr/>
          <p:nvPr/>
        </p:nvSpPr>
        <p:spPr>
          <a:xfrm>
            <a:off x="631908" y="3008908"/>
            <a:ext cx="3492214" cy="2969320"/>
          </a:xfrm>
          <a:prstGeom prst="roundRect">
            <a:avLst>
              <a:gd name="adj" fmla="val 11401"/>
            </a:avLst>
          </a:prstGeom>
          <a:solidFill>
            <a:srgbClr val="00AEEF"/>
          </a:solidFill>
          <a:ln w="12700">
            <a:solidFill>
              <a:srgbClr val="00AEEF"/>
            </a:solidFill>
            <a:prstDash val="solid"/>
          </a:ln>
        </p:spPr>
      </p:sp>
      <p:sp>
        <p:nvSpPr>
          <p:cNvPr id="17" name="Shape 13"/>
          <p:cNvSpPr/>
          <p:nvPr/>
        </p:nvSpPr>
        <p:spPr>
          <a:xfrm>
            <a:off x="3208753" y="3247231"/>
            <a:ext cx="677052" cy="677069"/>
          </a:xfrm>
          <a:prstGeom prst="ellipse">
            <a:avLst/>
          </a:prstGeom>
          <a:solidFill>
            <a:srgbClr val="00AEEF"/>
          </a:solidFill>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48034" y="3204437"/>
            <a:ext cx="677052" cy="677070"/>
          </a:xfrm>
          <a:prstGeom prst="rect">
            <a:avLst/>
          </a:prstGeom>
        </p:spPr>
      </p:pic>
      <p:sp>
        <p:nvSpPr>
          <p:cNvPr id="19" name="Text 14"/>
          <p:cNvSpPr/>
          <p:nvPr/>
        </p:nvSpPr>
        <p:spPr>
          <a:xfrm>
            <a:off x="45738" y="3428684"/>
            <a:ext cx="3015579" cy="45282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التوصيات</a:t>
            </a:r>
            <a:endParaRPr lang="ar-SA" sz="2400" dirty="0">
              <a:solidFill>
                <a:schemeClr val="bg1"/>
              </a:solidFill>
            </a:endParaRPr>
          </a:p>
        </p:txBody>
      </p:sp>
      <p:sp>
        <p:nvSpPr>
          <p:cNvPr id="20" name="Text 15"/>
          <p:cNvSpPr/>
          <p:nvPr/>
        </p:nvSpPr>
        <p:spPr>
          <a:xfrm>
            <a:off x="870226" y="4321096"/>
            <a:ext cx="3015579" cy="1321793"/>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ما التوصيات التي تقدمها لإدارة المركز لتطوير إجراءات العمل المتعلقة بتعبئة واستخدام هذه السجلات؟</a:t>
            </a:r>
            <a:endParaRPr lang="ar-SA" dirty="0">
              <a:solidFill>
                <a:schemeClr val="bg1"/>
              </a:solidFill>
            </a:endParaRPr>
          </a:p>
        </p:txBody>
      </p:sp>
    </p:spTree>
    <p:extLst>
      <p:ext uri="{BB962C8B-B14F-4D97-AF65-F5344CB8AC3E}">
        <p14:creationId xmlns:p14="http://schemas.microsoft.com/office/powerpoint/2010/main" val="314096269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239838"/>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تقييم النشاط </a:t>
            </a:r>
            <a:r>
              <a:rPr lang="en-US" sz="3600" dirty="0">
                <a:latin typeface="Myriad Headline" panose="020B0500000000000000" pitchFamily="34" charset="0"/>
              </a:rPr>
              <a:t>3.3</a:t>
            </a:r>
            <a:endParaRPr lang="ar-SA" sz="4200" dirty="0">
              <a:latin typeface="Myriad Headline" panose="020B0500000000000000" pitchFamily="34" charset="0"/>
            </a:endParaRPr>
          </a:p>
        </p:txBody>
      </p:sp>
      <p:sp>
        <p:nvSpPr>
          <p:cNvPr id="3" name="Text 1"/>
          <p:cNvSpPr/>
          <p:nvPr/>
        </p:nvSpPr>
        <p:spPr>
          <a:xfrm>
            <a:off x="8069557" y="2527300"/>
            <a:ext cx="3490230" cy="1134934"/>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تحديد احتياجات الورشة التدريبية من المعدات والأدوات والمواد.</a:t>
            </a:r>
            <a:endParaRPr lang="ar-SA" dirty="0"/>
          </a:p>
        </p:txBody>
      </p:sp>
      <p:sp>
        <p:nvSpPr>
          <p:cNvPr id="4" name="Text 2"/>
          <p:cNvSpPr/>
          <p:nvPr/>
        </p:nvSpPr>
        <p:spPr>
          <a:xfrm>
            <a:off x="4350733" y="2527300"/>
            <a:ext cx="3490329" cy="1134934"/>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إعداد طلب المواد والمعدات وفق الاحتياجات الفعلية للتدريب.</a:t>
            </a:r>
            <a:endParaRPr lang="ar-SA" dirty="0"/>
          </a:p>
        </p:txBody>
      </p:sp>
      <p:sp>
        <p:nvSpPr>
          <p:cNvPr id="5" name="Text 3"/>
          <p:cNvSpPr/>
          <p:nvPr/>
        </p:nvSpPr>
        <p:spPr>
          <a:xfrm>
            <a:off x="632008" y="2527300"/>
            <a:ext cx="3490230" cy="1134934"/>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متابعة إجراءات استلام وفحص وتخزين الموارد التدريبية.</a:t>
            </a:r>
            <a:endParaRPr lang="ar-SA" dirty="0"/>
          </a:p>
        </p:txBody>
      </p:sp>
      <p:sp>
        <p:nvSpPr>
          <p:cNvPr id="6" name="Text 4"/>
          <p:cNvSpPr/>
          <p:nvPr/>
        </p:nvSpPr>
        <p:spPr>
          <a:xfrm>
            <a:off x="8069557" y="3764062"/>
            <a:ext cx="3490230" cy="567468"/>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تنظيم توزيع واستخدام الأدوات والمعدات والمواد.</a:t>
            </a:r>
            <a:endParaRPr lang="ar-SA" dirty="0"/>
          </a:p>
        </p:txBody>
      </p:sp>
      <p:sp>
        <p:nvSpPr>
          <p:cNvPr id="7" name="Text 5"/>
          <p:cNvSpPr/>
          <p:nvPr/>
        </p:nvSpPr>
        <p:spPr>
          <a:xfrm>
            <a:off x="4350733" y="3764062"/>
            <a:ext cx="3490329" cy="567468"/>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متابعة المخزون والصيانة والجرد بصورة منظمة.</a:t>
            </a:r>
            <a:endParaRPr lang="ar-SA" dirty="0"/>
          </a:p>
        </p:txBody>
      </p:sp>
      <p:sp>
        <p:nvSpPr>
          <p:cNvPr id="8" name="Text 6"/>
          <p:cNvSpPr/>
          <p:nvPr/>
        </p:nvSpPr>
        <p:spPr>
          <a:xfrm>
            <a:off x="632008" y="3764062"/>
            <a:ext cx="3490230" cy="1134934"/>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تحديد السجلات والنماذج اللازمة لإدارة الموارد التدريبية.</a:t>
            </a:r>
            <a:endParaRPr lang="ar-SA" dirty="0"/>
          </a:p>
        </p:txBody>
      </p:sp>
      <p:sp>
        <p:nvSpPr>
          <p:cNvPr id="9" name="Text 7"/>
          <p:cNvSpPr/>
          <p:nvPr/>
        </p:nvSpPr>
        <p:spPr>
          <a:xfrm>
            <a:off x="6210145" y="5000823"/>
            <a:ext cx="5349642" cy="1134934"/>
          </a:xfrm>
          <a:prstGeom prst="rect">
            <a:avLst/>
          </a:prstGeom>
          <a:noFill/>
          <a:ln/>
        </p:spPr>
        <p:txBody>
          <a:bodyPr wrap="square" lIns="0" tIns="0" rIns="0" bIns="0" rtlCol="0" anchor="t">
            <a:normAutofit/>
          </a:bodyPr>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تحليل إجراءات طلب المواد الحالية واقتراح إجراءات لتحسينها وبدائل في حال عدم توفر المواد التدريبية المطلوبة.</a:t>
            </a:r>
            <a:endParaRPr lang="ar-SA" dirty="0"/>
          </a:p>
        </p:txBody>
      </p:sp>
      <p:sp>
        <p:nvSpPr>
          <p:cNvPr id="10" name="Text 8"/>
          <p:cNvSpPr/>
          <p:nvPr/>
        </p:nvSpPr>
        <p:spPr>
          <a:xfrm>
            <a:off x="632008" y="5000823"/>
            <a:ext cx="5349642" cy="567468"/>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تعبئة نموذج طلب المواد والمعدات التدريبية بصورة صحيحة.</a:t>
            </a:r>
            <a:endParaRPr lang="ar-SA" dirty="0"/>
          </a:p>
        </p:txBody>
      </p:sp>
      <p:sp>
        <p:nvSpPr>
          <p:cNvPr id="11" name="Shape 9"/>
          <p:cNvSpPr/>
          <p:nvPr/>
        </p:nvSpPr>
        <p:spPr>
          <a:xfrm>
            <a:off x="8044157" y="2273399"/>
            <a:ext cx="3541029" cy="50800"/>
          </a:xfrm>
          <a:prstGeom prst="rect">
            <a:avLst/>
          </a:prstGeom>
          <a:solidFill>
            <a:srgbClr val="00AEEF"/>
          </a:solidFill>
          <a:ln/>
        </p:spPr>
      </p:sp>
      <p:sp>
        <p:nvSpPr>
          <p:cNvPr id="12" name="Shape 10"/>
          <p:cNvSpPr/>
          <p:nvPr/>
        </p:nvSpPr>
        <p:spPr>
          <a:xfrm>
            <a:off x="4325333" y="2273399"/>
            <a:ext cx="3541128" cy="50800"/>
          </a:xfrm>
          <a:prstGeom prst="rect">
            <a:avLst/>
          </a:prstGeom>
          <a:solidFill>
            <a:srgbClr val="00AEEF"/>
          </a:solidFill>
          <a:ln/>
        </p:spPr>
      </p:sp>
      <p:sp>
        <p:nvSpPr>
          <p:cNvPr id="13" name="Shape 11"/>
          <p:cNvSpPr/>
          <p:nvPr/>
        </p:nvSpPr>
        <p:spPr>
          <a:xfrm>
            <a:off x="606608" y="2273399"/>
            <a:ext cx="3541029" cy="50800"/>
          </a:xfrm>
          <a:prstGeom prst="rect">
            <a:avLst/>
          </a:prstGeom>
          <a:solidFill>
            <a:srgbClr val="00AEEF"/>
          </a:solidFill>
          <a:ln/>
        </p:spPr>
      </p:sp>
      <p:sp>
        <p:nvSpPr>
          <p:cNvPr id="14" name="Shape 12"/>
          <p:cNvSpPr/>
          <p:nvPr/>
        </p:nvSpPr>
        <p:spPr>
          <a:xfrm>
            <a:off x="8044157" y="3510161"/>
            <a:ext cx="3541029" cy="50800"/>
          </a:xfrm>
          <a:prstGeom prst="rect">
            <a:avLst/>
          </a:prstGeom>
          <a:solidFill>
            <a:srgbClr val="00AEEF"/>
          </a:solidFill>
          <a:ln/>
        </p:spPr>
      </p:sp>
      <p:sp>
        <p:nvSpPr>
          <p:cNvPr id="15" name="Shape 13"/>
          <p:cNvSpPr/>
          <p:nvPr/>
        </p:nvSpPr>
        <p:spPr>
          <a:xfrm>
            <a:off x="4325333" y="3510161"/>
            <a:ext cx="3541128" cy="50800"/>
          </a:xfrm>
          <a:prstGeom prst="rect">
            <a:avLst/>
          </a:prstGeom>
          <a:solidFill>
            <a:srgbClr val="00AEEF"/>
          </a:solidFill>
          <a:ln/>
        </p:spPr>
      </p:sp>
      <p:sp>
        <p:nvSpPr>
          <p:cNvPr id="16" name="Shape 14"/>
          <p:cNvSpPr/>
          <p:nvPr/>
        </p:nvSpPr>
        <p:spPr>
          <a:xfrm>
            <a:off x="606608" y="3510161"/>
            <a:ext cx="3541029" cy="50800"/>
          </a:xfrm>
          <a:prstGeom prst="rect">
            <a:avLst/>
          </a:prstGeom>
          <a:solidFill>
            <a:srgbClr val="00AEEF"/>
          </a:solidFill>
          <a:ln/>
        </p:spPr>
      </p:sp>
      <p:sp>
        <p:nvSpPr>
          <p:cNvPr id="17" name="Shape 15"/>
          <p:cNvSpPr/>
          <p:nvPr/>
        </p:nvSpPr>
        <p:spPr>
          <a:xfrm>
            <a:off x="6184745" y="4746923"/>
            <a:ext cx="5400441" cy="50800"/>
          </a:xfrm>
          <a:prstGeom prst="rect">
            <a:avLst/>
          </a:prstGeom>
          <a:solidFill>
            <a:srgbClr val="00AEEF"/>
          </a:solidFill>
          <a:ln/>
        </p:spPr>
      </p:sp>
      <p:sp>
        <p:nvSpPr>
          <p:cNvPr id="18" name="Shape 16"/>
          <p:cNvSpPr/>
          <p:nvPr/>
        </p:nvSpPr>
        <p:spPr>
          <a:xfrm>
            <a:off x="606608" y="4746923"/>
            <a:ext cx="5400441" cy="50800"/>
          </a:xfrm>
          <a:prstGeom prst="rect">
            <a:avLst/>
          </a:prstGeom>
          <a:solidFill>
            <a:srgbClr val="00AEEF"/>
          </a:solidFill>
          <a:ln/>
        </p:spPr>
      </p:sp>
    </p:spTree>
    <p:extLst>
      <p:ext uri="{BB962C8B-B14F-4D97-AF65-F5344CB8AC3E}">
        <p14:creationId xmlns:p14="http://schemas.microsoft.com/office/powerpoint/2010/main" val="24715444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712813"/>
            <a:ext cx="635599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النتاج التمكيني الرابع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EPO</a:t>
            </a:r>
            <a:r>
              <a:rPr lang="en-US" altLang="en-US" sz="2300" dirty="0">
                <a:solidFill>
                  <a:srgbClr val="2E3C4E"/>
                </a:solidFill>
                <a:latin typeface="Myriad Headline" panose="020B0500000000000000" pitchFamily="34" charset="0"/>
                <a:ea typeface="GE SS Two Light" pitchFamily="34" charset="-122"/>
                <a:cs typeface="GE SS Two Light" pitchFamily="34" charset="-120"/>
              </a:rPr>
              <a:t>4 </a:t>
            </a:r>
            <a:r>
              <a:rPr lang="ar-SA" altLang="en-US" sz="2300" dirty="0">
                <a:solidFill>
                  <a:srgbClr val="2E3C4E"/>
                </a:solidFill>
                <a:latin typeface="GE SS Two Light" pitchFamily="34" charset="0"/>
                <a:ea typeface="GE SS Two Light" pitchFamily="34" charset="-122"/>
                <a:cs typeface="GE SS Two Light" pitchFamily="34" charset="-120"/>
              </a:rPr>
              <a:t>)</a:t>
            </a:r>
            <a:endParaRPr lang="ar-SA" sz="2300" dirty="0"/>
          </a:p>
        </p:txBody>
      </p:sp>
      <p:sp>
        <p:nvSpPr>
          <p:cNvPr id="5" name="Text 1"/>
          <p:cNvSpPr/>
          <p:nvPr/>
        </p:nvSpPr>
        <p:spPr>
          <a:xfrm>
            <a:off x="5203794" y="2174180"/>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إدارة التعلم في القاعات والورش التدريبية</a:t>
            </a:r>
            <a:endParaRPr lang="ar-SA" sz="3700" dirty="0"/>
          </a:p>
        </p:txBody>
      </p:sp>
      <p:sp>
        <p:nvSpPr>
          <p:cNvPr id="6" name="Text 2"/>
          <p:cNvSpPr/>
          <p:nvPr/>
        </p:nvSpPr>
        <p:spPr>
          <a:xfrm>
            <a:off x="5203794" y="3700562"/>
            <a:ext cx="6355993" cy="1444625"/>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تُعد إدارة التعلم داخل القاعات والورش من أهم مسؤوليات المدرب في TVET. فدوره لا يقتصر على نقل المعرفة، بل يمتد ليشمل تنظيم بيئة التعلم، وتعزيز الانضباط، وتحفيز المشاركة، ومتابعة الأداء، وإدارة التفاعل بين المتدربين، ومعالجة المشكلات السلوكية وحل النزاعات.</a:t>
            </a:r>
            <a:endParaRPr lang="ar-SA" sz="2000" dirty="0"/>
          </a:p>
        </p:txBody>
      </p:sp>
    </p:spTree>
    <p:extLst>
      <p:ext uri="{BB962C8B-B14F-4D97-AF65-F5344CB8AC3E}">
        <p14:creationId xmlns:p14="http://schemas.microsoft.com/office/powerpoint/2010/main" val="423642884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974079"/>
            <a:ext cx="5188614" cy="2166938"/>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وتسهم الإدارة الفعالة للصفوف والورش في توفير بيئة تعلم آمنة ومنظمة ومحفزة، تساعد المتدربين على التركيز والتفاعل واكتساب المهارات المطلوبة بكفاءة. كما أن المدرب الذي يمتلك مهارات إدارة التعلم يكون أكثر قدرة على التعامل مع الاختلافات الفردية بين المتدربين، وتحفيزهم على المشاركة الفاعلة، والحفاظ على مستويات عالية من الانضباط والالتزام داخل الورشة أو القاعة التدريبية.</a:t>
            </a:r>
            <a:endParaRPr lang="ar-SA" sz="2000" dirty="0"/>
          </a:p>
        </p:txBody>
      </p:sp>
      <p:sp>
        <p:nvSpPr>
          <p:cNvPr id="3" name="Shape 1"/>
          <p:cNvSpPr/>
          <p:nvPr/>
        </p:nvSpPr>
        <p:spPr>
          <a:xfrm>
            <a:off x="6215006" y="2120602"/>
            <a:ext cx="5513646" cy="2616795"/>
          </a:xfrm>
          <a:prstGeom prst="roundRect">
            <a:avLst>
              <a:gd name="adj" fmla="val 20699"/>
            </a:avLst>
          </a:prstGeom>
          <a:solidFill>
            <a:srgbClr val="75BAE6"/>
          </a:solidFill>
          <a:ln/>
        </p:spPr>
      </p:sp>
      <p:sp>
        <p:nvSpPr>
          <p:cNvPr id="4" name="Text 2"/>
          <p:cNvSpPr/>
          <p:nvPr/>
        </p:nvSpPr>
        <p:spPr>
          <a:xfrm>
            <a:off x="6692415" y="2586875"/>
            <a:ext cx="4723885" cy="371177"/>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الهدف من هذا النتاج التمكيني</a:t>
            </a:r>
            <a:endParaRPr lang="ar-SA" sz="2800" dirty="0">
              <a:solidFill>
                <a:schemeClr val="bg1"/>
              </a:solidFill>
            </a:endParaRPr>
          </a:p>
        </p:txBody>
      </p:sp>
      <p:sp>
        <p:nvSpPr>
          <p:cNvPr id="5" name="Text 3"/>
          <p:cNvSpPr/>
          <p:nvPr/>
        </p:nvSpPr>
        <p:spPr>
          <a:xfrm>
            <a:off x="6692415" y="3183675"/>
            <a:ext cx="4723885" cy="1083469"/>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 إدارة التعلم في القاعات والورش التدريبية.</a:t>
            </a:r>
            <a:endParaRPr lang="ar-SA" sz="2000" dirty="0">
              <a:solidFill>
                <a:schemeClr val="bg1"/>
              </a:solidFill>
            </a:endParaRPr>
          </a:p>
        </p:txBody>
      </p:sp>
      <p:sp>
        <p:nvSpPr>
          <p:cNvPr id="6" name="Shape 4"/>
          <p:cNvSpPr/>
          <p:nvPr/>
        </p:nvSpPr>
        <p:spPr>
          <a:xfrm>
            <a:off x="11477636" y="2374503"/>
            <a:ext cx="25399" cy="2108994"/>
          </a:xfrm>
          <a:prstGeom prst="roundRect">
            <a:avLst>
              <a:gd name="adj" fmla="val 50001"/>
            </a:avLst>
          </a:prstGeom>
          <a:solidFill>
            <a:srgbClr val="75BAE6"/>
          </a:solidFill>
          <a:ln/>
        </p:spPr>
      </p:sp>
    </p:spTree>
    <p:extLst>
      <p:ext uri="{BB962C8B-B14F-4D97-AF65-F5344CB8AC3E}">
        <p14:creationId xmlns:p14="http://schemas.microsoft.com/office/powerpoint/2010/main" val="166150861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8479" y="814388"/>
            <a:ext cx="3486063" cy="5229225"/>
          </a:xfrm>
          <a:prstGeom prst="rect">
            <a:avLst/>
          </a:prstGeom>
        </p:spPr>
      </p:pic>
      <p:sp>
        <p:nvSpPr>
          <p:cNvPr id="4" name="Text 0"/>
          <p:cNvSpPr/>
          <p:nvPr/>
        </p:nvSpPr>
        <p:spPr>
          <a:xfrm>
            <a:off x="631908" y="884436"/>
            <a:ext cx="6355993"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النشاط</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4.1 </a:t>
            </a:r>
            <a:endParaRPr lang="ar-SA" sz="4400" dirty="0"/>
          </a:p>
        </p:txBody>
      </p:sp>
      <p:sp>
        <p:nvSpPr>
          <p:cNvPr id="5" name="Text 1"/>
          <p:cNvSpPr/>
          <p:nvPr/>
        </p:nvSpPr>
        <p:spPr>
          <a:xfrm>
            <a:off x="631908" y="1671141"/>
            <a:ext cx="6355993" cy="846336"/>
          </a:xfrm>
          <a:prstGeom prst="rect">
            <a:avLst/>
          </a:prstGeom>
          <a:noFill/>
          <a:ln/>
        </p:spPr>
        <p:txBody>
          <a:bodyPr wrap="square" lIns="0" tIns="0" rIns="0" bIns="0" rtlCol="0" anchor="t">
            <a:normAutofit/>
          </a:bodyPr>
          <a:lstStyle/>
          <a:p>
            <a:pPr marL="0" indent="0" algn="r" rtl="1">
              <a:lnSpc>
                <a:spcPct val="104000"/>
              </a:lnSpc>
              <a:buNone/>
            </a:pPr>
            <a:r>
              <a:rPr lang="ar-SA" altLang="en-US" sz="2650" dirty="0">
                <a:solidFill>
                  <a:srgbClr val="2E3C4E"/>
                </a:solidFill>
                <a:latin typeface="GE SS Two Light" pitchFamily="34" charset="0"/>
                <a:ea typeface="GE SS Two Light" pitchFamily="34" charset="-122"/>
                <a:cs typeface="GE SS Two Light" pitchFamily="34" charset="-120"/>
              </a:rPr>
              <a:t>وضع قواعد وسلوكيات العمل داخل القاعات والورش التدريبية</a:t>
            </a:r>
            <a:endParaRPr lang="ar-SA" sz="2650" dirty="0"/>
          </a:p>
        </p:txBody>
      </p:sp>
      <p:sp>
        <p:nvSpPr>
          <p:cNvPr id="6" name="Shape 2"/>
          <p:cNvSpPr/>
          <p:nvPr/>
        </p:nvSpPr>
        <p:spPr>
          <a:xfrm>
            <a:off x="6505511" y="2822972"/>
            <a:ext cx="482389" cy="4824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77443" y="2894856"/>
            <a:ext cx="338526" cy="338534"/>
          </a:xfrm>
          <a:prstGeom prst="rect">
            <a:avLst/>
          </a:prstGeom>
        </p:spPr>
      </p:pic>
      <p:sp>
        <p:nvSpPr>
          <p:cNvPr id="8" name="Text 3"/>
          <p:cNvSpPr/>
          <p:nvPr/>
        </p:nvSpPr>
        <p:spPr>
          <a:xfrm>
            <a:off x="3937199" y="2896592"/>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المدة: ساعتان</a:t>
            </a:r>
            <a:endParaRPr lang="ar-SA" sz="2200" dirty="0"/>
          </a:p>
        </p:txBody>
      </p:sp>
      <p:sp>
        <p:nvSpPr>
          <p:cNvPr id="9" name="Shape 4"/>
          <p:cNvSpPr/>
          <p:nvPr/>
        </p:nvSpPr>
        <p:spPr>
          <a:xfrm>
            <a:off x="3200221" y="2822972"/>
            <a:ext cx="482389" cy="4824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72153" y="2894856"/>
            <a:ext cx="338526" cy="338534"/>
          </a:xfrm>
          <a:prstGeom prst="rect">
            <a:avLst/>
          </a:prstGeom>
        </p:spPr>
      </p:pic>
      <p:sp>
        <p:nvSpPr>
          <p:cNvPr id="11" name="Text 5"/>
          <p:cNvSpPr/>
          <p:nvPr/>
        </p:nvSpPr>
        <p:spPr>
          <a:xfrm>
            <a:off x="631908" y="2896592"/>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وضع قواعد واضحة ومعلنة</a:t>
            </a:r>
            <a:endParaRPr lang="ar-SA" sz="2200" dirty="0"/>
          </a:p>
        </p:txBody>
      </p:sp>
      <p:sp>
        <p:nvSpPr>
          <p:cNvPr id="12" name="Shape 6"/>
          <p:cNvSpPr/>
          <p:nvPr/>
        </p:nvSpPr>
        <p:spPr>
          <a:xfrm>
            <a:off x="6505511" y="4008934"/>
            <a:ext cx="482389" cy="4824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77443" y="4080818"/>
            <a:ext cx="338526" cy="338534"/>
          </a:xfrm>
          <a:prstGeom prst="rect">
            <a:avLst/>
          </a:prstGeom>
        </p:spPr>
      </p:pic>
      <p:sp>
        <p:nvSpPr>
          <p:cNvPr id="14" name="Text 7"/>
          <p:cNvSpPr/>
          <p:nvPr/>
        </p:nvSpPr>
        <p:spPr>
          <a:xfrm>
            <a:off x="3937199" y="4082554"/>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بناء بيئة تعلم آمنة ومنظمة</a:t>
            </a:r>
            <a:endParaRPr lang="ar-SA" sz="2200" dirty="0"/>
          </a:p>
        </p:txBody>
      </p:sp>
      <p:sp>
        <p:nvSpPr>
          <p:cNvPr id="15" name="Shape 8"/>
          <p:cNvSpPr/>
          <p:nvPr/>
        </p:nvSpPr>
        <p:spPr>
          <a:xfrm>
            <a:off x="3200221" y="4008934"/>
            <a:ext cx="482389" cy="4824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72153" y="4080818"/>
            <a:ext cx="338526" cy="338534"/>
          </a:xfrm>
          <a:prstGeom prst="rect">
            <a:avLst/>
          </a:prstGeom>
        </p:spPr>
      </p:pic>
      <p:sp>
        <p:nvSpPr>
          <p:cNvPr id="17" name="Text 9"/>
          <p:cNvSpPr/>
          <p:nvPr/>
        </p:nvSpPr>
        <p:spPr>
          <a:xfrm>
            <a:off x="631908" y="4082554"/>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الحد من المشكلات السلوكية</a:t>
            </a:r>
            <a:endParaRPr lang="ar-SA" sz="2200" dirty="0"/>
          </a:p>
        </p:txBody>
      </p:sp>
      <p:sp>
        <p:nvSpPr>
          <p:cNvPr id="18" name="Shape 10"/>
          <p:cNvSpPr/>
          <p:nvPr/>
        </p:nvSpPr>
        <p:spPr>
          <a:xfrm>
            <a:off x="6505511" y="5194895"/>
            <a:ext cx="482389" cy="4824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77443" y="5266779"/>
            <a:ext cx="338526" cy="338534"/>
          </a:xfrm>
          <a:prstGeom prst="rect">
            <a:avLst/>
          </a:prstGeom>
        </p:spPr>
      </p:pic>
      <p:sp>
        <p:nvSpPr>
          <p:cNvPr id="20" name="Text 11"/>
          <p:cNvSpPr/>
          <p:nvPr/>
        </p:nvSpPr>
        <p:spPr>
          <a:xfrm>
            <a:off x="3937199" y="5268516"/>
            <a:ext cx="2364721"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توضيح مسؤوليات المتدربين والمدرب</a:t>
            </a:r>
            <a:endParaRPr lang="ar-SA" sz="2200" dirty="0"/>
          </a:p>
        </p:txBody>
      </p:sp>
      <p:sp>
        <p:nvSpPr>
          <p:cNvPr id="21" name="Shape 12"/>
          <p:cNvSpPr/>
          <p:nvPr/>
        </p:nvSpPr>
        <p:spPr>
          <a:xfrm>
            <a:off x="3200221" y="5194895"/>
            <a:ext cx="482389" cy="4824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72153" y="5266779"/>
            <a:ext cx="338526" cy="338534"/>
          </a:xfrm>
          <a:prstGeom prst="rect">
            <a:avLst/>
          </a:prstGeom>
        </p:spPr>
      </p:pic>
      <p:sp>
        <p:nvSpPr>
          <p:cNvPr id="23" name="Text 13"/>
          <p:cNvSpPr/>
          <p:nvPr/>
        </p:nvSpPr>
        <p:spPr>
          <a:xfrm>
            <a:off x="631908" y="5268516"/>
            <a:ext cx="236472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عمل مجموعات</a:t>
            </a:r>
            <a:endParaRPr lang="ar-SA" sz="2200" dirty="0"/>
          </a:p>
        </p:txBody>
      </p:sp>
    </p:spTree>
    <p:extLst>
      <p:ext uri="{BB962C8B-B14F-4D97-AF65-F5344CB8AC3E}">
        <p14:creationId xmlns:p14="http://schemas.microsoft.com/office/powerpoint/2010/main" val="89645642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111746"/>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4.1</a:t>
            </a:r>
            <a:endParaRPr lang="ar-SA" sz="4650" dirty="0"/>
          </a:p>
        </p:txBody>
      </p:sp>
      <p:sp>
        <p:nvSpPr>
          <p:cNvPr id="3" name="Text 1"/>
          <p:cNvSpPr/>
          <p:nvPr/>
        </p:nvSpPr>
        <p:spPr>
          <a:xfrm>
            <a:off x="631908" y="1944291"/>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70024" y="2518032"/>
            <a:ext cx="389763" cy="389772"/>
          </a:xfrm>
          <a:prstGeom prst="rect">
            <a:avLst/>
          </a:prstGeom>
        </p:spPr>
      </p:pic>
      <p:sp>
        <p:nvSpPr>
          <p:cNvPr id="5" name="Shape 2"/>
          <p:cNvSpPr/>
          <p:nvPr/>
        </p:nvSpPr>
        <p:spPr>
          <a:xfrm>
            <a:off x="8067572" y="3012083"/>
            <a:ext cx="3492214" cy="25400"/>
          </a:xfrm>
          <a:prstGeom prst="rect">
            <a:avLst/>
          </a:prstGeom>
          <a:solidFill>
            <a:srgbClr val="00AEEF"/>
          </a:solidFill>
          <a:ln/>
        </p:spPr>
      </p:sp>
      <p:sp>
        <p:nvSpPr>
          <p:cNvPr id="6" name="Text 3"/>
          <p:cNvSpPr/>
          <p:nvPr/>
        </p:nvSpPr>
        <p:spPr>
          <a:xfrm>
            <a:off x="8067572" y="3175695"/>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توضيح قواعد السلامة داخل الورشة التدريبية.</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52192" y="2518032"/>
            <a:ext cx="389763" cy="389772"/>
          </a:xfrm>
          <a:prstGeom prst="rect">
            <a:avLst/>
          </a:prstGeom>
        </p:spPr>
      </p:pic>
      <p:sp>
        <p:nvSpPr>
          <p:cNvPr id="8" name="Shape 4"/>
          <p:cNvSpPr/>
          <p:nvPr/>
        </p:nvSpPr>
        <p:spPr>
          <a:xfrm>
            <a:off x="4349740" y="3012083"/>
            <a:ext cx="3492214" cy="25400"/>
          </a:xfrm>
          <a:prstGeom prst="rect">
            <a:avLst/>
          </a:prstGeom>
          <a:solidFill>
            <a:srgbClr val="00AEEF"/>
          </a:solidFill>
          <a:ln/>
        </p:spPr>
      </p:sp>
      <p:sp>
        <p:nvSpPr>
          <p:cNvPr id="9" name="Text 5"/>
          <p:cNvSpPr/>
          <p:nvPr/>
        </p:nvSpPr>
        <p:spPr>
          <a:xfrm>
            <a:off x="4349740" y="3175695"/>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توضيح قواعد السلوك والانضباط.</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34360" y="2518032"/>
            <a:ext cx="389763" cy="389772"/>
          </a:xfrm>
          <a:prstGeom prst="rect">
            <a:avLst/>
          </a:prstGeom>
        </p:spPr>
      </p:pic>
      <p:sp>
        <p:nvSpPr>
          <p:cNvPr id="11" name="Shape 6"/>
          <p:cNvSpPr/>
          <p:nvPr/>
        </p:nvSpPr>
        <p:spPr>
          <a:xfrm>
            <a:off x="631908" y="3012083"/>
            <a:ext cx="3492214" cy="25400"/>
          </a:xfrm>
          <a:prstGeom prst="rect">
            <a:avLst/>
          </a:prstGeom>
          <a:solidFill>
            <a:srgbClr val="00AEEF"/>
          </a:solidFill>
          <a:ln/>
        </p:spPr>
      </p:sp>
      <p:sp>
        <p:nvSpPr>
          <p:cNvPr id="12" name="Text 7"/>
          <p:cNvSpPr/>
          <p:nvPr/>
        </p:nvSpPr>
        <p:spPr>
          <a:xfrm>
            <a:off x="631908" y="3175695"/>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شرح متطلبات الحضور والالتزام بالمواعيد.</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70024" y="4176970"/>
            <a:ext cx="389763" cy="389772"/>
          </a:xfrm>
          <a:prstGeom prst="rect">
            <a:avLst/>
          </a:prstGeom>
        </p:spPr>
      </p:pic>
      <p:sp>
        <p:nvSpPr>
          <p:cNvPr id="14" name="Shape 8"/>
          <p:cNvSpPr/>
          <p:nvPr/>
        </p:nvSpPr>
        <p:spPr>
          <a:xfrm>
            <a:off x="6208656" y="4671020"/>
            <a:ext cx="5351130" cy="25400"/>
          </a:xfrm>
          <a:prstGeom prst="rect">
            <a:avLst/>
          </a:prstGeom>
          <a:solidFill>
            <a:srgbClr val="00AEEF"/>
          </a:solidFill>
          <a:ln/>
        </p:spPr>
      </p:sp>
      <p:sp>
        <p:nvSpPr>
          <p:cNvPr id="15" name="Text 9"/>
          <p:cNvSpPr/>
          <p:nvPr/>
        </p:nvSpPr>
        <p:spPr>
          <a:xfrm>
            <a:off x="6208656" y="4834632"/>
            <a:ext cx="535113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توضيح إجراءات استخدام المعدات والأدوات.</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93276" y="4176970"/>
            <a:ext cx="389763" cy="389772"/>
          </a:xfrm>
          <a:prstGeom prst="rect">
            <a:avLst/>
          </a:prstGeom>
        </p:spPr>
      </p:pic>
      <p:sp>
        <p:nvSpPr>
          <p:cNvPr id="17" name="Shape 10"/>
          <p:cNvSpPr/>
          <p:nvPr/>
        </p:nvSpPr>
        <p:spPr>
          <a:xfrm>
            <a:off x="631908" y="4671020"/>
            <a:ext cx="5351130" cy="25400"/>
          </a:xfrm>
          <a:prstGeom prst="rect">
            <a:avLst/>
          </a:prstGeom>
          <a:solidFill>
            <a:srgbClr val="00AEEF"/>
          </a:solidFill>
          <a:ln/>
        </p:spPr>
      </p:sp>
      <p:sp>
        <p:nvSpPr>
          <p:cNvPr id="18" name="Text 11"/>
          <p:cNvSpPr/>
          <p:nvPr/>
        </p:nvSpPr>
        <p:spPr>
          <a:xfrm>
            <a:off x="631908" y="4834632"/>
            <a:ext cx="5351130"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تطبيق استراتيجيات فعالة للحفاظ على الانضباط.</a:t>
            </a:r>
            <a:endParaRPr lang="ar-SA" sz="2300" dirty="0"/>
          </a:p>
        </p:txBody>
      </p:sp>
    </p:spTree>
    <p:extLst>
      <p:ext uri="{BB962C8B-B14F-4D97-AF65-F5344CB8AC3E}">
        <p14:creationId xmlns:p14="http://schemas.microsoft.com/office/powerpoint/2010/main" val="345049034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40270" y="1188740"/>
            <a:ext cx="719516" cy="240010"/>
          </a:xfrm>
          <a:prstGeom prst="roundRect">
            <a:avLst>
              <a:gd name="adj" fmla="val 49999"/>
            </a:avLst>
          </a:prstGeom>
          <a:solidFill>
            <a:srgbClr val="D4E9F7"/>
          </a:solidFill>
          <a:ln/>
        </p:spPr>
      </p:sp>
      <p:sp>
        <p:nvSpPr>
          <p:cNvPr id="3" name="Text 1"/>
          <p:cNvSpPr/>
          <p:nvPr/>
        </p:nvSpPr>
        <p:spPr>
          <a:xfrm>
            <a:off x="10325437" y="1236067"/>
            <a:ext cx="1139598"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محتوى نظري</a:t>
            </a:r>
            <a:endParaRPr lang="ar-SA" sz="950" dirty="0"/>
          </a:p>
        </p:txBody>
      </p:sp>
      <p:sp>
        <p:nvSpPr>
          <p:cNvPr id="4" name="Text 2"/>
          <p:cNvSpPr/>
          <p:nvPr/>
        </p:nvSpPr>
        <p:spPr>
          <a:xfrm>
            <a:off x="631908" y="1472902"/>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المعرفة (المحتوى النظري)</a:t>
            </a:r>
            <a:endParaRPr lang="ar-SA" sz="3250" dirty="0"/>
          </a:p>
        </p:txBody>
      </p:sp>
      <p:sp>
        <p:nvSpPr>
          <p:cNvPr id="5" name="Text 3"/>
          <p:cNvSpPr/>
          <p:nvPr/>
        </p:nvSpPr>
        <p:spPr>
          <a:xfrm>
            <a:off x="631908" y="2324100"/>
            <a:ext cx="1069095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مفهوم قواعد الصف والورشة التدريبية</a:t>
            </a:r>
            <a:endParaRPr lang="ar-SA" sz="1600" dirty="0"/>
          </a:p>
        </p:txBody>
      </p:sp>
      <p:sp>
        <p:nvSpPr>
          <p:cNvPr id="6" name="Text 4"/>
          <p:cNvSpPr/>
          <p:nvPr/>
        </p:nvSpPr>
        <p:spPr>
          <a:xfrm>
            <a:off x="22324" y="2676941"/>
            <a:ext cx="11300534" cy="247762"/>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هي مجموعة من التوجيهات والإجراءات التي تنظم:</a:t>
            </a:r>
            <a:endParaRPr lang="ar-SA" sz="2000" dirty="0"/>
          </a:p>
        </p:txBody>
      </p:sp>
      <p:sp>
        <p:nvSpPr>
          <p:cNvPr id="7" name="Shape 5"/>
          <p:cNvSpPr/>
          <p:nvPr/>
        </p:nvSpPr>
        <p:spPr>
          <a:xfrm>
            <a:off x="11540737" y="2158305"/>
            <a:ext cx="19050" cy="930473"/>
          </a:xfrm>
          <a:prstGeom prst="roundRect">
            <a:avLst>
              <a:gd name="adj" fmla="val 49999"/>
            </a:avLst>
          </a:prstGeom>
          <a:solidFill>
            <a:srgbClr val="75BAE6"/>
          </a:solidFill>
          <a:ln/>
        </p:spPr>
      </p:sp>
      <p:sp>
        <p:nvSpPr>
          <p:cNvPr id="8" name="Shape 6"/>
          <p:cNvSpPr/>
          <p:nvPr/>
        </p:nvSpPr>
        <p:spPr>
          <a:xfrm>
            <a:off x="7990878" y="3213100"/>
            <a:ext cx="3568908" cy="810711"/>
          </a:xfrm>
          <a:prstGeom prst="roundRect">
            <a:avLst>
              <a:gd name="adj" fmla="val 20206"/>
            </a:avLst>
          </a:prstGeom>
          <a:solidFill>
            <a:srgbClr val="00AEEF"/>
          </a:solidFill>
          <a:ln w="6350">
            <a:solidFill>
              <a:srgbClr val="00AEEF"/>
            </a:solidFill>
            <a:prstDash val="solid"/>
          </a:ln>
        </p:spPr>
      </p:sp>
      <p:sp>
        <p:nvSpPr>
          <p:cNvPr id="9" name="Shape 7"/>
          <p:cNvSpPr/>
          <p:nvPr/>
        </p:nvSpPr>
        <p:spPr>
          <a:xfrm>
            <a:off x="10921628" y="3377406"/>
            <a:ext cx="473857" cy="473869"/>
          </a:xfrm>
          <a:prstGeom prst="ellipse">
            <a:avLst/>
          </a:prstGeom>
          <a:solidFill>
            <a:srgbClr val="00AEEF"/>
          </a:solidFill>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21628" y="3377308"/>
            <a:ext cx="343586" cy="343594"/>
          </a:xfrm>
          <a:prstGeom prst="rect">
            <a:avLst/>
          </a:prstGeom>
        </p:spPr>
      </p:pic>
      <p:sp>
        <p:nvSpPr>
          <p:cNvPr id="11" name="Text 8"/>
          <p:cNvSpPr/>
          <p:nvPr/>
        </p:nvSpPr>
        <p:spPr>
          <a:xfrm>
            <a:off x="7517023" y="3386533"/>
            <a:ext cx="324030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السلوك المهني</a:t>
            </a:r>
            <a:endParaRPr lang="ar-SA" sz="2400" dirty="0">
              <a:solidFill>
                <a:schemeClr val="bg1"/>
              </a:solidFill>
            </a:endParaRPr>
          </a:p>
        </p:txBody>
      </p:sp>
      <p:sp>
        <p:nvSpPr>
          <p:cNvPr id="12" name="Shape 9"/>
          <p:cNvSpPr/>
          <p:nvPr/>
        </p:nvSpPr>
        <p:spPr>
          <a:xfrm>
            <a:off x="4311443" y="3213100"/>
            <a:ext cx="3568908" cy="810711"/>
          </a:xfrm>
          <a:prstGeom prst="roundRect">
            <a:avLst>
              <a:gd name="adj" fmla="val 20206"/>
            </a:avLst>
          </a:prstGeom>
          <a:solidFill>
            <a:srgbClr val="00AEEF"/>
          </a:solidFill>
          <a:ln w="6350">
            <a:solidFill>
              <a:srgbClr val="00AEEF"/>
            </a:solidFill>
            <a:prstDash val="solid"/>
          </a:ln>
        </p:spPr>
      </p:sp>
      <p:sp>
        <p:nvSpPr>
          <p:cNvPr id="13" name="Shape 10"/>
          <p:cNvSpPr/>
          <p:nvPr/>
        </p:nvSpPr>
        <p:spPr>
          <a:xfrm>
            <a:off x="7242192" y="3377406"/>
            <a:ext cx="473857" cy="473869"/>
          </a:xfrm>
          <a:prstGeom prst="ellipse">
            <a:avLst/>
          </a:prstGeom>
          <a:solidFill>
            <a:srgbClr val="00AEEF"/>
          </a:solidFill>
          <a:ln/>
        </p:spPr>
      </p:sp>
      <p:pic>
        <p:nvPicPr>
          <p:cNvPr id="1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11274" y="3346388"/>
            <a:ext cx="374504" cy="374513"/>
          </a:xfrm>
          <a:prstGeom prst="rect">
            <a:avLst/>
          </a:prstGeom>
        </p:spPr>
      </p:pic>
      <p:sp>
        <p:nvSpPr>
          <p:cNvPr id="15" name="Text 11"/>
          <p:cNvSpPr/>
          <p:nvPr/>
        </p:nvSpPr>
        <p:spPr>
          <a:xfrm>
            <a:off x="3782372" y="3373759"/>
            <a:ext cx="324030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السلامة المهنية</a:t>
            </a:r>
            <a:endParaRPr lang="ar-SA" sz="2400" dirty="0">
              <a:solidFill>
                <a:schemeClr val="bg1"/>
              </a:solidFill>
            </a:endParaRPr>
          </a:p>
        </p:txBody>
      </p:sp>
      <p:sp>
        <p:nvSpPr>
          <p:cNvPr id="16" name="Shape 12"/>
          <p:cNvSpPr/>
          <p:nvPr/>
        </p:nvSpPr>
        <p:spPr>
          <a:xfrm>
            <a:off x="632008" y="3213100"/>
            <a:ext cx="3568908" cy="810711"/>
          </a:xfrm>
          <a:prstGeom prst="roundRect">
            <a:avLst>
              <a:gd name="adj" fmla="val 20206"/>
            </a:avLst>
          </a:prstGeom>
          <a:solidFill>
            <a:srgbClr val="00AEEF"/>
          </a:solidFill>
          <a:ln w="6350">
            <a:solidFill>
              <a:srgbClr val="00AEEF"/>
            </a:solidFill>
            <a:prstDash val="solid"/>
          </a:ln>
        </p:spPr>
      </p:sp>
      <p:sp>
        <p:nvSpPr>
          <p:cNvPr id="17" name="Shape 13"/>
          <p:cNvSpPr/>
          <p:nvPr/>
        </p:nvSpPr>
        <p:spPr>
          <a:xfrm>
            <a:off x="3562757" y="3377406"/>
            <a:ext cx="473857" cy="473869"/>
          </a:xfrm>
          <a:prstGeom prst="ellipse">
            <a:avLst/>
          </a:prstGeom>
          <a:solidFill>
            <a:srgbClr val="00AEEF"/>
          </a:solidFill>
          <a:ln/>
        </p:spPr>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62757" y="3377308"/>
            <a:ext cx="343586" cy="343594"/>
          </a:xfrm>
          <a:prstGeom prst="rect">
            <a:avLst/>
          </a:prstGeom>
        </p:spPr>
      </p:pic>
      <p:sp>
        <p:nvSpPr>
          <p:cNvPr id="19" name="Text 14"/>
          <p:cNvSpPr/>
          <p:nvPr/>
        </p:nvSpPr>
        <p:spPr>
          <a:xfrm>
            <a:off x="133855" y="3373758"/>
            <a:ext cx="3240304"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استخدام المعدات</a:t>
            </a:r>
            <a:endParaRPr lang="ar-SA" sz="2400" dirty="0">
              <a:solidFill>
                <a:schemeClr val="bg1"/>
              </a:solidFill>
            </a:endParaRPr>
          </a:p>
        </p:txBody>
      </p:sp>
      <p:sp>
        <p:nvSpPr>
          <p:cNvPr id="20" name="Shape 15"/>
          <p:cNvSpPr/>
          <p:nvPr/>
        </p:nvSpPr>
        <p:spPr>
          <a:xfrm>
            <a:off x="6151210" y="4496395"/>
            <a:ext cx="5408576" cy="810711"/>
          </a:xfrm>
          <a:prstGeom prst="roundRect">
            <a:avLst>
              <a:gd name="adj" fmla="val 20206"/>
            </a:avLst>
          </a:prstGeom>
          <a:solidFill>
            <a:srgbClr val="00AEEF"/>
          </a:solidFill>
          <a:ln w="6350">
            <a:solidFill>
              <a:srgbClr val="00AEEF"/>
            </a:solidFill>
            <a:prstDash val="solid"/>
          </a:ln>
        </p:spPr>
      </p:sp>
      <p:sp>
        <p:nvSpPr>
          <p:cNvPr id="21" name="Shape 16"/>
          <p:cNvSpPr/>
          <p:nvPr/>
        </p:nvSpPr>
        <p:spPr>
          <a:xfrm>
            <a:off x="10921628" y="4660702"/>
            <a:ext cx="473857" cy="473869"/>
          </a:xfrm>
          <a:prstGeom prst="ellipse">
            <a:avLst/>
          </a:prstGeom>
          <a:solidFill>
            <a:srgbClr val="00AEEF"/>
          </a:solidFill>
          <a:ln/>
        </p:spPr>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40270" y="4579244"/>
            <a:ext cx="424944" cy="424954"/>
          </a:xfrm>
          <a:prstGeom prst="rect">
            <a:avLst/>
          </a:prstGeom>
        </p:spPr>
      </p:pic>
      <p:sp>
        <p:nvSpPr>
          <p:cNvPr id="23" name="Text 17"/>
          <p:cNvSpPr/>
          <p:nvPr/>
        </p:nvSpPr>
        <p:spPr>
          <a:xfrm>
            <a:off x="5519054" y="4572962"/>
            <a:ext cx="5079972"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التواصل داخل الورشة</a:t>
            </a:r>
            <a:endParaRPr lang="ar-SA" sz="2400" dirty="0">
              <a:solidFill>
                <a:schemeClr val="bg1"/>
              </a:solidFill>
            </a:endParaRPr>
          </a:p>
        </p:txBody>
      </p:sp>
      <p:sp>
        <p:nvSpPr>
          <p:cNvPr id="24" name="Shape 18"/>
          <p:cNvSpPr/>
          <p:nvPr/>
        </p:nvSpPr>
        <p:spPr>
          <a:xfrm>
            <a:off x="632008" y="4496395"/>
            <a:ext cx="5408676" cy="810711"/>
          </a:xfrm>
          <a:prstGeom prst="roundRect">
            <a:avLst>
              <a:gd name="adj" fmla="val 20206"/>
            </a:avLst>
          </a:prstGeom>
          <a:solidFill>
            <a:srgbClr val="00AEEF"/>
          </a:solidFill>
          <a:ln w="6350">
            <a:solidFill>
              <a:srgbClr val="00AEEF"/>
            </a:solidFill>
            <a:prstDash val="solid"/>
          </a:ln>
        </p:spPr>
      </p:sp>
      <p:sp>
        <p:nvSpPr>
          <p:cNvPr id="25" name="Shape 19"/>
          <p:cNvSpPr/>
          <p:nvPr/>
        </p:nvSpPr>
        <p:spPr>
          <a:xfrm>
            <a:off x="5402524" y="4660702"/>
            <a:ext cx="473857" cy="473869"/>
          </a:xfrm>
          <a:prstGeom prst="ellipse">
            <a:avLst/>
          </a:prstGeom>
          <a:solidFill>
            <a:srgbClr val="00AEEF"/>
          </a:solidFill>
          <a:ln/>
        </p:spPr>
      </p:sp>
      <p:pic>
        <p:nvPicPr>
          <p:cNvPr id="2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91998" y="4550074"/>
            <a:ext cx="454112" cy="454123"/>
          </a:xfrm>
          <a:prstGeom prst="rect">
            <a:avLst/>
          </a:prstGeom>
        </p:spPr>
      </p:pic>
      <p:sp>
        <p:nvSpPr>
          <p:cNvPr id="27" name="Text 20"/>
          <p:cNvSpPr/>
          <p:nvPr/>
        </p:nvSpPr>
        <p:spPr>
          <a:xfrm>
            <a:off x="91305" y="4594665"/>
            <a:ext cx="5080071" cy="259755"/>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إدارة الوقت</a:t>
            </a:r>
            <a:endParaRPr lang="ar-SA" sz="2400" dirty="0">
              <a:solidFill>
                <a:schemeClr val="bg1"/>
              </a:solidFill>
            </a:endParaRPr>
          </a:p>
        </p:txBody>
      </p:sp>
    </p:spTree>
    <p:extLst>
      <p:ext uri="{BB962C8B-B14F-4D97-AF65-F5344CB8AC3E}">
        <p14:creationId xmlns:p14="http://schemas.microsoft.com/office/powerpoint/2010/main" val="487361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657152"/>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خصائص القواعد الفعالة</a:t>
            </a:r>
            <a:endParaRPr lang="ar-SA" sz="4400" dirty="0"/>
          </a:p>
        </p:txBody>
      </p:sp>
      <p:sp>
        <p:nvSpPr>
          <p:cNvPr id="3" name="Text 1"/>
          <p:cNvSpPr/>
          <p:nvPr/>
        </p:nvSpPr>
        <p:spPr>
          <a:xfrm>
            <a:off x="22324" y="2769691"/>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يجب أن تكون:</a:t>
            </a:r>
            <a:endParaRPr lang="ar-SA" sz="1650" dirty="0"/>
          </a:p>
        </p:txBody>
      </p:sp>
      <p:sp>
        <p:nvSpPr>
          <p:cNvPr id="4" name="Shape 2"/>
          <p:cNvSpPr/>
          <p:nvPr/>
        </p:nvSpPr>
        <p:spPr>
          <a:xfrm>
            <a:off x="8052888" y="3333254"/>
            <a:ext cx="3506898" cy="831949"/>
          </a:xfrm>
          <a:prstGeom prst="roundRect">
            <a:avLst>
              <a:gd name="adj" fmla="val 38656"/>
            </a:avLst>
          </a:prstGeom>
          <a:solidFill>
            <a:srgbClr val="FFFFFF"/>
          </a:solidFill>
          <a:ln w="25399">
            <a:solidFill>
              <a:srgbClr val="00AEEF"/>
            </a:solidFill>
            <a:prstDash val="solid"/>
          </a:ln>
        </p:spPr>
      </p:sp>
      <p:sp>
        <p:nvSpPr>
          <p:cNvPr id="5" name="Text 3"/>
          <p:cNvSpPr/>
          <p:nvPr/>
        </p:nvSpPr>
        <p:spPr>
          <a:xfrm>
            <a:off x="8292595" y="3572966"/>
            <a:ext cx="3027485"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واضحة.</a:t>
            </a:r>
            <a:endParaRPr lang="ar-SA" sz="2800" dirty="0"/>
          </a:p>
        </p:txBody>
      </p:sp>
      <p:sp>
        <p:nvSpPr>
          <p:cNvPr id="6" name="Shape 4"/>
          <p:cNvSpPr/>
          <p:nvPr/>
        </p:nvSpPr>
        <p:spPr>
          <a:xfrm>
            <a:off x="4342398" y="3333254"/>
            <a:ext cx="3506898" cy="831949"/>
          </a:xfrm>
          <a:prstGeom prst="roundRect">
            <a:avLst>
              <a:gd name="adj" fmla="val 38656"/>
            </a:avLst>
          </a:prstGeom>
          <a:solidFill>
            <a:srgbClr val="FFFFFF"/>
          </a:solidFill>
          <a:ln w="25399">
            <a:solidFill>
              <a:srgbClr val="00AEEF"/>
            </a:solidFill>
            <a:prstDash val="solid"/>
          </a:ln>
        </p:spPr>
      </p:sp>
      <p:sp>
        <p:nvSpPr>
          <p:cNvPr id="7" name="Text 5"/>
          <p:cNvSpPr/>
          <p:nvPr/>
        </p:nvSpPr>
        <p:spPr>
          <a:xfrm>
            <a:off x="4582105" y="3572966"/>
            <a:ext cx="3027485"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محددة.</a:t>
            </a:r>
            <a:endParaRPr lang="ar-SA" sz="2800" dirty="0"/>
          </a:p>
        </p:txBody>
      </p:sp>
      <p:sp>
        <p:nvSpPr>
          <p:cNvPr id="8" name="Shape 6"/>
          <p:cNvSpPr/>
          <p:nvPr/>
        </p:nvSpPr>
        <p:spPr>
          <a:xfrm>
            <a:off x="631908" y="3333254"/>
            <a:ext cx="3506898" cy="831949"/>
          </a:xfrm>
          <a:prstGeom prst="roundRect">
            <a:avLst>
              <a:gd name="adj" fmla="val 38656"/>
            </a:avLst>
          </a:prstGeom>
          <a:solidFill>
            <a:srgbClr val="FFFFFF"/>
          </a:solidFill>
          <a:ln w="25399">
            <a:solidFill>
              <a:srgbClr val="00AEEF"/>
            </a:solidFill>
            <a:prstDash val="solid"/>
          </a:ln>
        </p:spPr>
      </p:sp>
      <p:sp>
        <p:nvSpPr>
          <p:cNvPr id="9" name="Text 7"/>
          <p:cNvSpPr/>
          <p:nvPr/>
        </p:nvSpPr>
        <p:spPr>
          <a:xfrm>
            <a:off x="871615" y="3572966"/>
            <a:ext cx="3027485"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قابلة للتطبيق.</a:t>
            </a:r>
            <a:endParaRPr lang="ar-SA" sz="2800" dirty="0"/>
          </a:p>
        </p:txBody>
      </p:sp>
      <p:sp>
        <p:nvSpPr>
          <p:cNvPr id="10" name="Shape 8"/>
          <p:cNvSpPr/>
          <p:nvPr/>
        </p:nvSpPr>
        <p:spPr>
          <a:xfrm>
            <a:off x="6197643" y="4368800"/>
            <a:ext cx="5362143" cy="831949"/>
          </a:xfrm>
          <a:prstGeom prst="roundRect">
            <a:avLst>
              <a:gd name="adj" fmla="val 38656"/>
            </a:avLst>
          </a:prstGeom>
          <a:solidFill>
            <a:srgbClr val="FFFFFF"/>
          </a:solidFill>
          <a:ln w="25399">
            <a:solidFill>
              <a:srgbClr val="00AEEF"/>
            </a:solidFill>
            <a:prstDash val="solid"/>
          </a:ln>
        </p:spPr>
      </p:sp>
      <p:sp>
        <p:nvSpPr>
          <p:cNvPr id="11" name="Text 9"/>
          <p:cNvSpPr/>
          <p:nvPr/>
        </p:nvSpPr>
        <p:spPr>
          <a:xfrm>
            <a:off x="6437350" y="4608513"/>
            <a:ext cx="4882730"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عادلة.</a:t>
            </a:r>
            <a:endParaRPr lang="ar-SA" sz="2800" dirty="0"/>
          </a:p>
        </p:txBody>
      </p:sp>
      <p:sp>
        <p:nvSpPr>
          <p:cNvPr id="12" name="Shape 10"/>
          <p:cNvSpPr/>
          <p:nvPr/>
        </p:nvSpPr>
        <p:spPr>
          <a:xfrm>
            <a:off x="631908" y="4368800"/>
            <a:ext cx="5362143" cy="831949"/>
          </a:xfrm>
          <a:prstGeom prst="roundRect">
            <a:avLst>
              <a:gd name="adj" fmla="val 38656"/>
            </a:avLst>
          </a:prstGeom>
          <a:solidFill>
            <a:srgbClr val="FFFFFF"/>
          </a:solidFill>
          <a:ln w="25399">
            <a:solidFill>
              <a:srgbClr val="00AEEF"/>
            </a:solidFill>
            <a:prstDash val="solid"/>
          </a:ln>
        </p:spPr>
      </p:sp>
      <p:sp>
        <p:nvSpPr>
          <p:cNvPr id="13" name="Text 11"/>
          <p:cNvSpPr/>
          <p:nvPr/>
        </p:nvSpPr>
        <p:spPr>
          <a:xfrm>
            <a:off x="871615" y="4608513"/>
            <a:ext cx="4882730" cy="35252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مرتبطة بأهداف التدريب.</a:t>
            </a:r>
            <a:endParaRPr lang="ar-SA" sz="2800" dirty="0"/>
          </a:p>
        </p:txBody>
      </p:sp>
    </p:spTree>
    <p:extLst>
      <p:ext uri="{BB962C8B-B14F-4D97-AF65-F5344CB8AC3E}">
        <p14:creationId xmlns:p14="http://schemas.microsoft.com/office/powerpoint/2010/main" val="401682718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31428"/>
            <a:ext cx="10927878" cy="707529"/>
          </a:xfrm>
          <a:prstGeom prst="rect">
            <a:avLst/>
          </a:prstGeom>
          <a:noFill/>
          <a:ln/>
        </p:spPr>
        <p:txBody>
          <a:bodyPr wrap="none" lIns="0" tIns="0" rIns="0" bIns="0" rtlCol="0" anchor="t"/>
          <a:lstStyle/>
          <a:p>
            <a:pPr marL="0" indent="0" algn="r" rtl="1">
              <a:lnSpc>
                <a:spcPct val="104000"/>
              </a:lnSpc>
              <a:buNone/>
            </a:pPr>
            <a:r>
              <a:rPr lang="ar-SA" altLang="en-US" sz="4450" dirty="0">
                <a:solidFill>
                  <a:srgbClr val="2E3C4E"/>
                </a:solidFill>
                <a:latin typeface="GE SS Two Light" pitchFamily="34" charset="0"/>
                <a:ea typeface="GE SS Two Light" pitchFamily="34" charset="-122"/>
                <a:cs typeface="GE SS Two Light" pitchFamily="34" charset="-120"/>
              </a:rPr>
              <a:t>مجالات القواعد داخل الورش التدريبية</a:t>
            </a:r>
            <a:endParaRPr lang="ar-SA" sz="4450" dirty="0"/>
          </a:p>
        </p:txBody>
      </p:sp>
      <p:sp>
        <p:nvSpPr>
          <p:cNvPr id="3" name="Shape 1"/>
          <p:cNvSpPr/>
          <p:nvPr/>
        </p:nvSpPr>
        <p:spPr>
          <a:xfrm>
            <a:off x="6198338" y="1748929"/>
            <a:ext cx="5361449" cy="1604466"/>
          </a:xfrm>
          <a:prstGeom prst="roundRect">
            <a:avLst>
              <a:gd name="adj" fmla="val 20110"/>
            </a:avLst>
          </a:prstGeom>
          <a:solidFill>
            <a:srgbClr val="00AEEF"/>
          </a:solidFill>
          <a:ln w="12700">
            <a:solidFill>
              <a:srgbClr val="0094D5"/>
            </a:solidFill>
            <a:prstDash val="solid"/>
          </a:ln>
        </p:spPr>
      </p:sp>
      <p:sp>
        <p:nvSpPr>
          <p:cNvPr id="4" name="Text 2"/>
          <p:cNvSpPr/>
          <p:nvPr/>
        </p:nvSpPr>
        <p:spPr>
          <a:xfrm>
            <a:off x="6426138" y="1976735"/>
            <a:ext cx="4905848" cy="707628"/>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السلامة</a:t>
            </a:r>
            <a:endParaRPr lang="ar-SA" sz="2800" dirty="0">
              <a:solidFill>
                <a:schemeClr val="bg1"/>
              </a:solidFill>
            </a:endParaRPr>
          </a:p>
        </p:txBody>
      </p:sp>
      <p:sp>
        <p:nvSpPr>
          <p:cNvPr id="5" name="Text 3"/>
          <p:cNvSpPr/>
          <p:nvPr/>
        </p:nvSpPr>
        <p:spPr>
          <a:xfrm>
            <a:off x="6426138" y="2453481"/>
            <a:ext cx="4905848" cy="1344216"/>
          </a:xfrm>
          <a:prstGeom prst="rect">
            <a:avLst/>
          </a:prstGeom>
          <a:noFill/>
          <a:ln/>
        </p:spPr>
        <p:txBody>
          <a:bodyPr wrap="square" lIns="0" tIns="0" rIns="0" bIns="0" rtlCol="0" anchor="t">
            <a:normAutofit/>
          </a:bodyPr>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ارتداء معدات الوقاية الشخصية، منع العبث بالمعدات، الالتزام بتعليمات الطوارئ.</a:t>
            </a:r>
            <a:endParaRPr lang="ar-SA" sz="2000" dirty="0">
              <a:solidFill>
                <a:schemeClr val="bg1"/>
              </a:solidFill>
            </a:endParaRPr>
          </a:p>
        </p:txBody>
      </p:sp>
      <p:sp>
        <p:nvSpPr>
          <p:cNvPr id="6" name="Shape 4"/>
          <p:cNvSpPr/>
          <p:nvPr/>
        </p:nvSpPr>
        <p:spPr>
          <a:xfrm>
            <a:off x="631908" y="1748929"/>
            <a:ext cx="5361449" cy="1604466"/>
          </a:xfrm>
          <a:prstGeom prst="roundRect">
            <a:avLst>
              <a:gd name="adj" fmla="val 20110"/>
            </a:avLst>
          </a:prstGeom>
          <a:solidFill>
            <a:srgbClr val="00AEEF"/>
          </a:solidFill>
          <a:ln w="12700">
            <a:solidFill>
              <a:srgbClr val="0094D5"/>
            </a:solidFill>
            <a:prstDash val="solid"/>
          </a:ln>
        </p:spPr>
      </p:sp>
      <p:sp>
        <p:nvSpPr>
          <p:cNvPr id="7" name="Text 5"/>
          <p:cNvSpPr/>
          <p:nvPr/>
        </p:nvSpPr>
        <p:spPr>
          <a:xfrm>
            <a:off x="859709" y="1976735"/>
            <a:ext cx="4905848" cy="707628"/>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السلوك المهني</a:t>
            </a:r>
            <a:endParaRPr lang="ar-SA" sz="2800" dirty="0">
              <a:solidFill>
                <a:schemeClr val="bg1"/>
              </a:solidFill>
            </a:endParaRPr>
          </a:p>
        </p:txBody>
      </p:sp>
      <p:sp>
        <p:nvSpPr>
          <p:cNvPr id="8" name="Text 6"/>
          <p:cNvSpPr/>
          <p:nvPr/>
        </p:nvSpPr>
        <p:spPr>
          <a:xfrm>
            <a:off x="859709" y="2453481"/>
            <a:ext cx="4905848" cy="672108"/>
          </a:xfrm>
          <a:prstGeom prst="rect">
            <a:avLst/>
          </a:prstGeom>
          <a:noFill/>
          <a:ln/>
        </p:spPr>
        <p:txBody>
          <a:bodyPr wrap="none" lIns="0" tIns="0" rIns="0" bIns="0" rtlCol="0" anchor="t"/>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احترام الآخرين، المحافظة على الممتلكات، الالتزام بالتعليمات.</a:t>
            </a:r>
            <a:endParaRPr lang="ar-SA" sz="2000" dirty="0">
              <a:solidFill>
                <a:schemeClr val="bg1"/>
              </a:solidFill>
            </a:endParaRPr>
          </a:p>
        </p:txBody>
      </p:sp>
      <p:sp>
        <p:nvSpPr>
          <p:cNvPr id="9" name="Shape 7"/>
          <p:cNvSpPr/>
          <p:nvPr/>
        </p:nvSpPr>
        <p:spPr>
          <a:xfrm>
            <a:off x="6198338" y="3558381"/>
            <a:ext cx="5361449" cy="1604466"/>
          </a:xfrm>
          <a:prstGeom prst="roundRect">
            <a:avLst>
              <a:gd name="adj" fmla="val 20110"/>
            </a:avLst>
          </a:prstGeom>
          <a:solidFill>
            <a:srgbClr val="00AEEF"/>
          </a:solidFill>
          <a:ln w="12700">
            <a:solidFill>
              <a:srgbClr val="0094D5"/>
            </a:solidFill>
            <a:prstDash val="solid"/>
          </a:ln>
        </p:spPr>
      </p:sp>
      <p:sp>
        <p:nvSpPr>
          <p:cNvPr id="10" name="Text 8"/>
          <p:cNvSpPr/>
          <p:nvPr/>
        </p:nvSpPr>
        <p:spPr>
          <a:xfrm>
            <a:off x="6426138" y="3786188"/>
            <a:ext cx="4905848" cy="707628"/>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الحضور والانضباط</a:t>
            </a:r>
            <a:endParaRPr lang="ar-SA" sz="2800" dirty="0">
              <a:solidFill>
                <a:schemeClr val="bg1"/>
              </a:solidFill>
            </a:endParaRPr>
          </a:p>
        </p:txBody>
      </p:sp>
      <p:sp>
        <p:nvSpPr>
          <p:cNvPr id="11" name="Text 9"/>
          <p:cNvSpPr/>
          <p:nvPr/>
        </p:nvSpPr>
        <p:spPr>
          <a:xfrm>
            <a:off x="6426138" y="4262934"/>
            <a:ext cx="4905848" cy="672108"/>
          </a:xfrm>
          <a:prstGeom prst="rect">
            <a:avLst/>
          </a:prstGeom>
          <a:noFill/>
          <a:ln/>
        </p:spPr>
        <p:txBody>
          <a:bodyPr wrap="none" lIns="0" tIns="0" rIns="0" bIns="0" rtlCol="0" anchor="t"/>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الالتزام بمواعيد التدريب، توثيق الغياب، الالتزام بفترات الاستراحة.</a:t>
            </a:r>
            <a:endParaRPr lang="ar-SA" sz="2000" dirty="0">
              <a:solidFill>
                <a:schemeClr val="bg1"/>
              </a:solidFill>
            </a:endParaRPr>
          </a:p>
        </p:txBody>
      </p:sp>
      <p:sp>
        <p:nvSpPr>
          <p:cNvPr id="12" name="Shape 10"/>
          <p:cNvSpPr/>
          <p:nvPr/>
        </p:nvSpPr>
        <p:spPr>
          <a:xfrm>
            <a:off x="631908" y="3558381"/>
            <a:ext cx="5361449" cy="1604466"/>
          </a:xfrm>
          <a:prstGeom prst="roundRect">
            <a:avLst>
              <a:gd name="adj" fmla="val 20110"/>
            </a:avLst>
          </a:prstGeom>
          <a:solidFill>
            <a:srgbClr val="00AEEF"/>
          </a:solidFill>
          <a:ln w="12700">
            <a:solidFill>
              <a:srgbClr val="0094D5"/>
            </a:solidFill>
            <a:prstDash val="solid"/>
          </a:ln>
        </p:spPr>
      </p:sp>
      <p:sp>
        <p:nvSpPr>
          <p:cNvPr id="13" name="Text 11"/>
          <p:cNvSpPr/>
          <p:nvPr/>
        </p:nvSpPr>
        <p:spPr>
          <a:xfrm>
            <a:off x="859709" y="3786188"/>
            <a:ext cx="4905848" cy="707628"/>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استخدام المعدات</a:t>
            </a:r>
            <a:endParaRPr lang="ar-SA" sz="2800" dirty="0">
              <a:solidFill>
                <a:schemeClr val="bg1"/>
              </a:solidFill>
            </a:endParaRPr>
          </a:p>
        </p:txBody>
      </p:sp>
      <p:sp>
        <p:nvSpPr>
          <p:cNvPr id="14" name="Text 12"/>
          <p:cNvSpPr/>
          <p:nvPr/>
        </p:nvSpPr>
        <p:spPr>
          <a:xfrm>
            <a:off x="859709" y="4262934"/>
            <a:ext cx="4905848" cy="1344216"/>
          </a:xfrm>
          <a:prstGeom prst="rect">
            <a:avLst/>
          </a:prstGeom>
          <a:noFill/>
          <a:ln/>
        </p:spPr>
        <p:txBody>
          <a:bodyPr wrap="square" lIns="0" tIns="0" rIns="0" bIns="0" rtlCol="0" anchor="t">
            <a:normAutofit/>
          </a:bodyPr>
          <a:lstStyle/>
          <a:p>
            <a:pPr marL="0" indent="0" algn="ct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الاستخدام وفق التعليمات، إعادة المعدات إلى أماكنها، الإبلاغ عن الأعطال.</a:t>
            </a:r>
            <a:endParaRPr lang="ar-SA" sz="2000" dirty="0">
              <a:solidFill>
                <a:schemeClr val="bg1"/>
              </a:solidFill>
            </a:endParaRPr>
          </a:p>
        </p:txBody>
      </p:sp>
      <p:sp>
        <p:nvSpPr>
          <p:cNvPr id="15" name="Shape 13"/>
          <p:cNvSpPr/>
          <p:nvPr/>
        </p:nvSpPr>
        <p:spPr>
          <a:xfrm>
            <a:off x="631908" y="5393432"/>
            <a:ext cx="10927878" cy="833041"/>
          </a:xfrm>
          <a:prstGeom prst="roundRect">
            <a:avLst>
              <a:gd name="adj" fmla="val 38733"/>
            </a:avLst>
          </a:prstGeom>
          <a:solidFill>
            <a:srgbClr val="D4E9F7"/>
          </a:solidFill>
          <a:ln/>
        </p:spPr>
      </p:sp>
      <p:pic>
        <p:nvPicPr>
          <p:cNvPr id="16" name="Image 0" descr="preencoded.png"/>
          <p:cNvPicPr>
            <a:picLocks noChangeAspect="1"/>
          </p:cNvPicPr>
          <p:nvPr/>
        </p:nvPicPr>
        <p:blipFill>
          <a:blip r:embed="rId3"/>
          <a:stretch>
            <a:fillRect/>
          </a:stretch>
        </p:blipFill>
        <p:spPr>
          <a:xfrm>
            <a:off x="847009" y="5686227"/>
            <a:ext cx="268876" cy="215106"/>
          </a:xfrm>
          <a:prstGeom prst="rect">
            <a:avLst/>
          </a:prstGeom>
        </p:spPr>
      </p:pic>
      <p:sp>
        <p:nvSpPr>
          <p:cNvPr id="17" name="Text 14"/>
          <p:cNvSpPr/>
          <p:nvPr/>
        </p:nvSpPr>
        <p:spPr>
          <a:xfrm>
            <a:off x="721401" y="5652195"/>
            <a:ext cx="10623284" cy="336054"/>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000000"/>
                </a:solidFill>
                <a:latin typeface="WinSoft Pro Medium" pitchFamily="34" charset="0"/>
                <a:ea typeface="WinSoft Pro Medium" pitchFamily="34" charset="-122"/>
                <a:cs typeface="WinSoft Pro Medium" pitchFamily="34" charset="-120"/>
              </a:rPr>
              <a:t>خصائص القواعد الفعالة: واضحة، محددة، قابلة للتطبيق، عادلة، مرتبطة بأهداف التدريب.</a:t>
            </a:r>
            <a:endParaRPr lang="ar-SA" sz="1650" dirty="0"/>
          </a:p>
        </p:txBody>
      </p:sp>
    </p:spTree>
    <p:extLst>
      <p:ext uri="{BB962C8B-B14F-4D97-AF65-F5344CB8AC3E}">
        <p14:creationId xmlns:p14="http://schemas.microsoft.com/office/powerpoint/2010/main" val="299731159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69088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 التدريبي: إعداد ميثاق الورشة التدريبية</a:t>
            </a:r>
            <a:endParaRPr lang="ar-SA" sz="4650" dirty="0"/>
          </a:p>
        </p:txBody>
      </p:sp>
      <p:sp>
        <p:nvSpPr>
          <p:cNvPr id="3" name="Text 1"/>
          <p:cNvSpPr/>
          <p:nvPr/>
        </p:nvSpPr>
        <p:spPr>
          <a:xfrm>
            <a:off x="22324" y="2884587"/>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بالتعاون مع أفراد مجموعتك، اختاروا أحد التخصصات المهنية وأعدوا ميثاق الورشة التدريبية الخاص به.</a:t>
            </a:r>
            <a:endParaRPr lang="ar-SA" sz="1750" dirty="0"/>
          </a:p>
        </p:txBody>
      </p:sp>
      <p:sp>
        <p:nvSpPr>
          <p:cNvPr id="4" name="Shape 2"/>
          <p:cNvSpPr/>
          <p:nvPr/>
        </p:nvSpPr>
        <p:spPr>
          <a:xfrm>
            <a:off x="11051998" y="3499644"/>
            <a:ext cx="507789" cy="507802"/>
          </a:xfrm>
          <a:prstGeom prst="ellipse">
            <a:avLst/>
          </a:prstGeom>
          <a:solidFill>
            <a:srgbClr val="00AEEF"/>
          </a:solidFill>
          <a:ln w="12700">
            <a:solidFill>
              <a:srgbClr val="0094D5"/>
            </a:solidFill>
            <a:prstDash val="solid"/>
          </a:ln>
        </p:spPr>
      </p:sp>
      <p:sp>
        <p:nvSpPr>
          <p:cNvPr id="5" name="Text 3"/>
          <p:cNvSpPr/>
          <p:nvPr/>
        </p:nvSpPr>
        <p:spPr>
          <a:xfrm>
            <a:off x="11127749" y="3530848"/>
            <a:ext cx="356286" cy="445393"/>
          </a:xfrm>
          <a:prstGeom prst="rect">
            <a:avLst/>
          </a:prstGeom>
          <a:noFill/>
          <a:ln/>
        </p:spPr>
        <p:txBody>
          <a:bodyPr wrap="none" lIns="0" tIns="0" rIns="0" bIns="0" rtlCol="0" anchor="ctr"/>
          <a:lstStyle/>
          <a:p>
            <a:pPr marL="0" indent="0" algn="ctr" rtl="1">
              <a:lnSpc>
                <a:spcPct val="100000"/>
              </a:lnSpc>
              <a:buNone/>
            </a:pPr>
            <a:r>
              <a:rPr lang="en-US" sz="2800" dirty="0">
                <a:solidFill>
                  <a:srgbClr val="000000"/>
                </a:solidFill>
                <a:latin typeface="GE SS Two Light" pitchFamily="34" charset="0"/>
                <a:ea typeface="GE SS Two Light" pitchFamily="34" charset="-122"/>
                <a:cs typeface="GE SS Two Light" pitchFamily="34" charset="-120"/>
              </a:rPr>
              <a:t>1</a:t>
            </a:r>
            <a:endParaRPr lang="en-US" sz="2800" dirty="0"/>
          </a:p>
        </p:txBody>
      </p:sp>
      <p:sp>
        <p:nvSpPr>
          <p:cNvPr id="6" name="Text 4"/>
          <p:cNvSpPr/>
          <p:nvPr/>
        </p:nvSpPr>
        <p:spPr>
          <a:xfrm>
            <a:off x="8105275" y="3577134"/>
            <a:ext cx="2721105" cy="742355"/>
          </a:xfrm>
          <a:prstGeom prst="rect">
            <a:avLst/>
          </a:prstGeom>
          <a:noFill/>
          <a:ln/>
        </p:spPr>
        <p:txBody>
          <a:bodyPr wrap="square" lIns="0" tIns="0" rIns="0" bIns="0" rtlCol="0" anchor="t">
            <a:normAutofit/>
          </a:bodyPr>
          <a:lstStyle/>
          <a:p>
            <a:pPr marL="0" indent="0" algn="r" rtl="1">
              <a:lnSpc>
                <a:spcPct val="104000"/>
              </a:lnSpc>
              <a:buNone/>
            </a:pPr>
            <a:r>
              <a:rPr lang="en-US" altLang="en-US" sz="2300" dirty="0">
                <a:solidFill>
                  <a:srgbClr val="384653"/>
                </a:solidFill>
                <a:latin typeface="Myriad Headline" panose="020B0500000000000000" pitchFamily="34" charset="0"/>
                <a:ea typeface="GE SS Two Light" pitchFamily="34" charset="-122"/>
                <a:cs typeface="GE SS Two Light" pitchFamily="34" charset="-120"/>
              </a:rPr>
              <a:t>5</a:t>
            </a:r>
            <a:r>
              <a:rPr lang="ar-SA" altLang="en-US" sz="2300" dirty="0">
                <a:solidFill>
                  <a:srgbClr val="384653"/>
                </a:solidFill>
                <a:latin typeface="GE SS Two Light" pitchFamily="34" charset="0"/>
                <a:ea typeface="GE SS Two Light" pitchFamily="34" charset="-122"/>
                <a:cs typeface="GE SS Two Light" pitchFamily="34" charset="-120"/>
              </a:rPr>
              <a:t> قواعد للسلامة المهنية</a:t>
            </a:r>
            <a:endParaRPr lang="ar-SA" sz="2300" dirty="0"/>
          </a:p>
        </p:txBody>
      </p:sp>
      <p:sp>
        <p:nvSpPr>
          <p:cNvPr id="7" name="Text 5"/>
          <p:cNvSpPr/>
          <p:nvPr/>
        </p:nvSpPr>
        <p:spPr>
          <a:xfrm>
            <a:off x="8105275" y="4454823"/>
            <a:ext cx="2721105"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الواجب الالتزام بها داخل الورشة.</a:t>
            </a:r>
            <a:endParaRPr lang="ar-SA" sz="1750" dirty="0"/>
          </a:p>
        </p:txBody>
      </p:sp>
      <p:sp>
        <p:nvSpPr>
          <p:cNvPr id="8" name="Shape 6"/>
          <p:cNvSpPr/>
          <p:nvPr/>
        </p:nvSpPr>
        <p:spPr>
          <a:xfrm>
            <a:off x="7315414" y="3499644"/>
            <a:ext cx="507789" cy="507802"/>
          </a:xfrm>
          <a:prstGeom prst="ellipse">
            <a:avLst/>
          </a:prstGeom>
          <a:solidFill>
            <a:srgbClr val="00AEEF"/>
          </a:solidFill>
          <a:ln w="12700">
            <a:solidFill>
              <a:srgbClr val="0094D5"/>
            </a:solidFill>
            <a:prstDash val="solid"/>
          </a:ln>
        </p:spPr>
      </p:sp>
      <p:sp>
        <p:nvSpPr>
          <p:cNvPr id="9" name="Text 7"/>
          <p:cNvSpPr/>
          <p:nvPr/>
        </p:nvSpPr>
        <p:spPr>
          <a:xfrm>
            <a:off x="7391165" y="3530848"/>
            <a:ext cx="356286" cy="445393"/>
          </a:xfrm>
          <a:prstGeom prst="rect">
            <a:avLst/>
          </a:prstGeom>
          <a:noFill/>
          <a:ln/>
        </p:spPr>
        <p:txBody>
          <a:bodyPr wrap="none" lIns="0" tIns="0" rIns="0" bIns="0" rtlCol="0" anchor="ctr"/>
          <a:lstStyle/>
          <a:p>
            <a:pPr marL="0" indent="0" algn="ctr" rtl="1">
              <a:lnSpc>
                <a:spcPct val="100000"/>
              </a:lnSpc>
              <a:buNone/>
            </a:pPr>
            <a:r>
              <a:rPr lang="en-US" sz="2800" dirty="0">
                <a:solidFill>
                  <a:srgbClr val="000000"/>
                </a:solidFill>
                <a:latin typeface="GE SS Two Light" pitchFamily="34" charset="0"/>
                <a:ea typeface="GE SS Two Light" pitchFamily="34" charset="-122"/>
                <a:cs typeface="GE SS Two Light" pitchFamily="34" charset="-120"/>
              </a:rPr>
              <a:t>2</a:t>
            </a:r>
            <a:endParaRPr lang="en-US" sz="2800" dirty="0"/>
          </a:p>
        </p:txBody>
      </p:sp>
      <p:sp>
        <p:nvSpPr>
          <p:cNvPr id="10" name="Text 8"/>
          <p:cNvSpPr/>
          <p:nvPr/>
        </p:nvSpPr>
        <p:spPr>
          <a:xfrm>
            <a:off x="4368591" y="3577134"/>
            <a:ext cx="2721205" cy="371177"/>
          </a:xfrm>
          <a:prstGeom prst="rect">
            <a:avLst/>
          </a:prstGeom>
          <a:noFill/>
          <a:ln/>
        </p:spPr>
        <p:txBody>
          <a:bodyPr wrap="none" lIns="0" tIns="0" rIns="0" bIns="0" rtlCol="0" anchor="t"/>
          <a:lstStyle/>
          <a:p>
            <a:pPr algn="r" rtl="1">
              <a:lnSpc>
                <a:spcPct val="104000"/>
              </a:lnSpc>
            </a:pPr>
            <a:r>
              <a:rPr lang="en-US" altLang="en-US" sz="2300" dirty="0">
                <a:solidFill>
                  <a:srgbClr val="384653"/>
                </a:solidFill>
                <a:latin typeface="Myriad Headline" panose="020B0500000000000000" pitchFamily="34" charset="0"/>
                <a:ea typeface="GE SS Two Light" pitchFamily="34" charset="-122"/>
                <a:cs typeface="GE SS Two Light" pitchFamily="34" charset="-120"/>
              </a:rPr>
              <a:t>5</a:t>
            </a:r>
            <a:r>
              <a:rPr lang="ar-SA" altLang="en-US" sz="2300" dirty="0">
                <a:solidFill>
                  <a:srgbClr val="384653"/>
                </a:solidFill>
                <a:latin typeface="GE SS Two Light" pitchFamily="34" charset="0"/>
                <a:ea typeface="GE SS Two Light" pitchFamily="34" charset="-122"/>
                <a:cs typeface="GE SS Two Light" pitchFamily="34" charset="-120"/>
              </a:rPr>
              <a:t> قواعد سلوكية</a:t>
            </a:r>
            <a:endParaRPr lang="ar-SA" sz="2300" dirty="0"/>
          </a:p>
        </p:txBody>
      </p:sp>
      <p:sp>
        <p:nvSpPr>
          <p:cNvPr id="11" name="Text 9"/>
          <p:cNvSpPr/>
          <p:nvPr/>
        </p:nvSpPr>
        <p:spPr>
          <a:xfrm>
            <a:off x="4368591" y="4083645"/>
            <a:ext cx="2721205"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تنظم تعامل المتدربين مع بعضهم ومع المدرب والمحافظة على بيئة التدريب.</a:t>
            </a:r>
            <a:endParaRPr lang="ar-SA" sz="1750" dirty="0"/>
          </a:p>
        </p:txBody>
      </p:sp>
      <p:sp>
        <p:nvSpPr>
          <p:cNvPr id="12" name="Shape 10"/>
          <p:cNvSpPr/>
          <p:nvPr/>
        </p:nvSpPr>
        <p:spPr>
          <a:xfrm>
            <a:off x="3578731" y="3499644"/>
            <a:ext cx="507789" cy="507802"/>
          </a:xfrm>
          <a:prstGeom prst="ellipse">
            <a:avLst/>
          </a:prstGeom>
          <a:solidFill>
            <a:srgbClr val="00AEEF"/>
          </a:solidFill>
          <a:ln w="12700">
            <a:solidFill>
              <a:srgbClr val="0094D5"/>
            </a:solidFill>
            <a:prstDash val="solid"/>
          </a:ln>
        </p:spPr>
      </p:sp>
      <p:sp>
        <p:nvSpPr>
          <p:cNvPr id="13" name="Text 11"/>
          <p:cNvSpPr/>
          <p:nvPr/>
        </p:nvSpPr>
        <p:spPr>
          <a:xfrm>
            <a:off x="3654482" y="3530848"/>
            <a:ext cx="356286" cy="445393"/>
          </a:xfrm>
          <a:prstGeom prst="rect">
            <a:avLst/>
          </a:prstGeom>
          <a:noFill/>
          <a:ln/>
        </p:spPr>
        <p:txBody>
          <a:bodyPr wrap="none" lIns="0" tIns="0" rIns="0" bIns="0" rtlCol="0" anchor="ctr"/>
          <a:lstStyle/>
          <a:p>
            <a:pPr marL="0" indent="0" algn="ctr" rtl="1">
              <a:lnSpc>
                <a:spcPct val="100000"/>
              </a:lnSpc>
              <a:buNone/>
            </a:pPr>
            <a:r>
              <a:rPr lang="en-US" sz="2800" dirty="0">
                <a:solidFill>
                  <a:srgbClr val="000000"/>
                </a:solidFill>
                <a:latin typeface="GE SS Two Light" pitchFamily="34" charset="0"/>
                <a:ea typeface="GE SS Two Light" pitchFamily="34" charset="-122"/>
                <a:cs typeface="GE SS Two Light" pitchFamily="34" charset="-120"/>
              </a:rPr>
              <a:t>3</a:t>
            </a:r>
            <a:endParaRPr lang="en-US" sz="2800" dirty="0"/>
          </a:p>
        </p:txBody>
      </p:sp>
      <p:sp>
        <p:nvSpPr>
          <p:cNvPr id="14" name="Text 12"/>
          <p:cNvSpPr/>
          <p:nvPr/>
        </p:nvSpPr>
        <p:spPr>
          <a:xfrm>
            <a:off x="632008" y="3577134"/>
            <a:ext cx="2721105" cy="742355"/>
          </a:xfrm>
          <a:prstGeom prst="rect">
            <a:avLst/>
          </a:prstGeom>
          <a:noFill/>
          <a:ln/>
        </p:spPr>
        <p:txBody>
          <a:bodyPr wrap="square" lIns="0" tIns="0" rIns="0" bIns="0" rtlCol="0" anchor="t">
            <a:normAutofit/>
          </a:bodyPr>
          <a:lstStyle/>
          <a:p>
            <a:pPr algn="r" rtl="1">
              <a:lnSpc>
                <a:spcPct val="104000"/>
              </a:lnSpc>
            </a:pPr>
            <a:r>
              <a:rPr lang="en-US" altLang="en-US" sz="2300" dirty="0">
                <a:solidFill>
                  <a:srgbClr val="384653"/>
                </a:solidFill>
                <a:latin typeface="Myriad Headline" panose="020B0500000000000000" pitchFamily="34" charset="0"/>
                <a:ea typeface="GE SS Two Light" pitchFamily="34" charset="-122"/>
                <a:cs typeface="GE SS Two Light" pitchFamily="34" charset="-120"/>
              </a:rPr>
              <a:t>5</a:t>
            </a:r>
            <a:r>
              <a:rPr lang="ar-SA" altLang="en-US" sz="2300" dirty="0">
                <a:solidFill>
                  <a:srgbClr val="384653"/>
                </a:solidFill>
                <a:latin typeface="GE SS Two Light" pitchFamily="34" charset="0"/>
                <a:ea typeface="GE SS Two Light" pitchFamily="34" charset="-122"/>
                <a:cs typeface="GE SS Two Light" pitchFamily="34" charset="-120"/>
              </a:rPr>
              <a:t> إجراءات لاستخدام المعدات</a:t>
            </a:r>
            <a:endParaRPr lang="ar-SA" sz="2300" dirty="0"/>
          </a:p>
        </p:txBody>
      </p:sp>
      <p:sp>
        <p:nvSpPr>
          <p:cNvPr id="15" name="Text 13"/>
          <p:cNvSpPr/>
          <p:nvPr/>
        </p:nvSpPr>
        <p:spPr>
          <a:xfrm>
            <a:off x="632008" y="4454823"/>
            <a:ext cx="2721105"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بطريقة صحيحة وآمنة.</a:t>
            </a:r>
            <a:endParaRPr lang="ar-SA" sz="1750" dirty="0"/>
          </a:p>
        </p:txBody>
      </p:sp>
    </p:spTree>
    <p:extLst>
      <p:ext uri="{BB962C8B-B14F-4D97-AF65-F5344CB8AC3E}">
        <p14:creationId xmlns:p14="http://schemas.microsoft.com/office/powerpoint/2010/main" val="4231086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063228"/>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4.1</a:t>
            </a:r>
            <a:endParaRPr lang="ar-SA" sz="4650" dirty="0"/>
          </a:p>
        </p:txBody>
      </p:sp>
      <p:sp>
        <p:nvSpPr>
          <p:cNvPr id="3" name="Text 1"/>
          <p:cNvSpPr/>
          <p:nvPr/>
        </p:nvSpPr>
        <p:spPr>
          <a:xfrm>
            <a:off x="8105275" y="2533352"/>
            <a:ext cx="3454512" cy="1643022"/>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قواعد السلامة المهنية المناسبة للورشة التدريبية.</a:t>
            </a:r>
            <a:endParaRPr lang="ar-SA" sz="2000" dirty="0"/>
          </a:p>
        </p:txBody>
      </p:sp>
      <p:sp>
        <p:nvSpPr>
          <p:cNvPr id="4" name="Text 2"/>
          <p:cNvSpPr/>
          <p:nvPr/>
        </p:nvSpPr>
        <p:spPr>
          <a:xfrm>
            <a:off x="4368591" y="2533352"/>
            <a:ext cx="3454611" cy="1643022"/>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قواعد السلوك والانضباط داخل القاعة أو الورشة.</a:t>
            </a:r>
            <a:endParaRPr lang="ar-SA" sz="2000" dirty="0"/>
          </a:p>
        </p:txBody>
      </p:sp>
      <p:sp>
        <p:nvSpPr>
          <p:cNvPr id="5" name="Text 3"/>
          <p:cNvSpPr/>
          <p:nvPr/>
        </p:nvSpPr>
        <p:spPr>
          <a:xfrm>
            <a:off x="632008" y="2533352"/>
            <a:ext cx="3454512" cy="821510"/>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توضيح متطلبات الحضور والالتزام بالمواعيد.</a:t>
            </a:r>
            <a:endParaRPr lang="ar-SA" sz="2000" dirty="0"/>
          </a:p>
        </p:txBody>
      </p:sp>
      <p:sp>
        <p:nvSpPr>
          <p:cNvPr id="6" name="Text 4"/>
          <p:cNvSpPr/>
          <p:nvPr/>
        </p:nvSpPr>
        <p:spPr>
          <a:xfrm>
            <a:off x="8105275" y="3983434"/>
            <a:ext cx="3454512" cy="1643022"/>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تحديد إجراءات استخدام المعدات والأدوات بطريقة آمنة وصحيحة.</a:t>
            </a:r>
            <a:endParaRPr lang="ar-SA" sz="2000" dirty="0"/>
          </a:p>
        </p:txBody>
      </p:sp>
      <p:sp>
        <p:nvSpPr>
          <p:cNvPr id="7" name="Text 5"/>
          <p:cNvSpPr/>
          <p:nvPr/>
        </p:nvSpPr>
        <p:spPr>
          <a:xfrm>
            <a:off x="4368591" y="3983434"/>
            <a:ext cx="3454611" cy="821510"/>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صياغة قواعد واضحة ومحددة وقابلة للتطبيق.</a:t>
            </a:r>
            <a:endParaRPr lang="ar-SA" sz="2000" dirty="0"/>
          </a:p>
        </p:txBody>
      </p:sp>
      <p:sp>
        <p:nvSpPr>
          <p:cNvPr id="8" name="Text 6"/>
          <p:cNvSpPr/>
          <p:nvPr/>
        </p:nvSpPr>
        <p:spPr>
          <a:xfrm>
            <a:off x="632008" y="3983434"/>
            <a:ext cx="3454512" cy="821510"/>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إعداد ميثاق الورشة التدريبية.</a:t>
            </a:r>
            <a:endParaRPr lang="ar-SA" sz="2000" dirty="0"/>
          </a:p>
        </p:txBody>
      </p:sp>
      <p:sp>
        <p:nvSpPr>
          <p:cNvPr id="9" name="Text 7"/>
          <p:cNvSpPr/>
          <p:nvPr/>
        </p:nvSpPr>
        <p:spPr>
          <a:xfrm>
            <a:off x="632008" y="5433516"/>
            <a:ext cx="10927779" cy="821510"/>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تطبيق قواعد العمل والانضباط أثناء التدريب.</a:t>
            </a:r>
            <a:endParaRPr lang="ar-SA" sz="2000" dirty="0"/>
          </a:p>
        </p:txBody>
      </p:sp>
      <p:sp>
        <p:nvSpPr>
          <p:cNvPr id="10" name="Shape 8"/>
          <p:cNvSpPr/>
          <p:nvPr/>
        </p:nvSpPr>
        <p:spPr>
          <a:xfrm>
            <a:off x="8079875" y="2382439"/>
            <a:ext cx="3505311" cy="50800"/>
          </a:xfrm>
          <a:prstGeom prst="rect">
            <a:avLst/>
          </a:prstGeom>
          <a:solidFill>
            <a:srgbClr val="00AEEF"/>
          </a:solidFill>
          <a:ln/>
        </p:spPr>
      </p:sp>
      <p:sp>
        <p:nvSpPr>
          <p:cNvPr id="11" name="Shape 9"/>
          <p:cNvSpPr/>
          <p:nvPr/>
        </p:nvSpPr>
        <p:spPr>
          <a:xfrm>
            <a:off x="4343192" y="2382439"/>
            <a:ext cx="3505410" cy="50800"/>
          </a:xfrm>
          <a:prstGeom prst="rect">
            <a:avLst/>
          </a:prstGeom>
          <a:solidFill>
            <a:srgbClr val="00AEEF"/>
          </a:solidFill>
          <a:ln/>
        </p:spPr>
      </p:sp>
      <p:sp>
        <p:nvSpPr>
          <p:cNvPr id="12" name="Shape 10"/>
          <p:cNvSpPr/>
          <p:nvPr/>
        </p:nvSpPr>
        <p:spPr>
          <a:xfrm>
            <a:off x="606608" y="2382439"/>
            <a:ext cx="3505311" cy="50800"/>
          </a:xfrm>
          <a:prstGeom prst="rect">
            <a:avLst/>
          </a:prstGeom>
          <a:solidFill>
            <a:srgbClr val="00AEEF"/>
          </a:solidFill>
          <a:ln/>
        </p:spPr>
      </p:sp>
      <p:sp>
        <p:nvSpPr>
          <p:cNvPr id="13" name="Shape 11"/>
          <p:cNvSpPr/>
          <p:nvPr/>
        </p:nvSpPr>
        <p:spPr>
          <a:xfrm>
            <a:off x="8079875" y="3832521"/>
            <a:ext cx="3505311" cy="50800"/>
          </a:xfrm>
          <a:prstGeom prst="rect">
            <a:avLst/>
          </a:prstGeom>
          <a:solidFill>
            <a:srgbClr val="00AEEF"/>
          </a:solidFill>
          <a:ln/>
        </p:spPr>
      </p:sp>
      <p:sp>
        <p:nvSpPr>
          <p:cNvPr id="14" name="Shape 12"/>
          <p:cNvSpPr/>
          <p:nvPr/>
        </p:nvSpPr>
        <p:spPr>
          <a:xfrm>
            <a:off x="4343192" y="3832521"/>
            <a:ext cx="3505410" cy="50800"/>
          </a:xfrm>
          <a:prstGeom prst="rect">
            <a:avLst/>
          </a:prstGeom>
          <a:solidFill>
            <a:srgbClr val="00AEEF"/>
          </a:solidFill>
          <a:ln/>
        </p:spPr>
      </p:sp>
      <p:sp>
        <p:nvSpPr>
          <p:cNvPr id="15" name="Shape 13"/>
          <p:cNvSpPr/>
          <p:nvPr/>
        </p:nvSpPr>
        <p:spPr>
          <a:xfrm>
            <a:off x="606608" y="3832521"/>
            <a:ext cx="3505311" cy="50800"/>
          </a:xfrm>
          <a:prstGeom prst="rect">
            <a:avLst/>
          </a:prstGeom>
          <a:solidFill>
            <a:srgbClr val="00AEEF"/>
          </a:solidFill>
          <a:ln/>
        </p:spPr>
      </p:sp>
      <p:sp>
        <p:nvSpPr>
          <p:cNvPr id="16" name="Shape 14"/>
          <p:cNvSpPr/>
          <p:nvPr/>
        </p:nvSpPr>
        <p:spPr>
          <a:xfrm>
            <a:off x="606608" y="5282603"/>
            <a:ext cx="10978578" cy="50800"/>
          </a:xfrm>
          <a:prstGeom prst="rect">
            <a:avLst/>
          </a:prstGeom>
          <a:solidFill>
            <a:srgbClr val="00AEEF"/>
          </a:solidFill>
          <a:ln/>
        </p:spPr>
      </p:sp>
    </p:spTree>
    <p:extLst>
      <p:ext uri="{BB962C8B-B14F-4D97-AF65-F5344CB8AC3E}">
        <p14:creationId xmlns:p14="http://schemas.microsoft.com/office/powerpoint/2010/main" val="5769633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939602"/>
            <a:ext cx="6355993"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4.2</a:t>
            </a:r>
            <a:endParaRPr lang="ar-SA" sz="4650" dirty="0"/>
          </a:p>
        </p:txBody>
      </p:sp>
      <p:sp>
        <p:nvSpPr>
          <p:cNvPr id="5" name="Text 1"/>
          <p:cNvSpPr/>
          <p:nvPr/>
        </p:nvSpPr>
        <p:spPr>
          <a:xfrm>
            <a:off x="631908" y="1772146"/>
            <a:ext cx="6355993"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الإشراف النشط ومتابعة تقدم المتدربين</a:t>
            </a:r>
            <a:endParaRPr lang="ar-SA" sz="2800" dirty="0"/>
          </a:p>
        </p:txBody>
      </p:sp>
      <p:sp>
        <p:nvSpPr>
          <p:cNvPr id="6" name="Shape 2"/>
          <p:cNvSpPr/>
          <p:nvPr/>
        </p:nvSpPr>
        <p:spPr>
          <a:xfrm>
            <a:off x="6480112" y="2556173"/>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2631926"/>
            <a:ext cx="356286" cy="356295"/>
          </a:xfrm>
          <a:prstGeom prst="rect">
            <a:avLst/>
          </a:prstGeom>
        </p:spPr>
      </p:pic>
      <p:sp>
        <p:nvSpPr>
          <p:cNvPr id="8" name="Text 3"/>
          <p:cNvSpPr/>
          <p:nvPr/>
        </p:nvSpPr>
        <p:spPr>
          <a:xfrm>
            <a:off x="3950990" y="2633663"/>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2556173"/>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2631926"/>
            <a:ext cx="356286" cy="356295"/>
          </a:xfrm>
          <a:prstGeom prst="rect">
            <a:avLst/>
          </a:prstGeom>
        </p:spPr>
      </p:pic>
      <p:sp>
        <p:nvSpPr>
          <p:cNvPr id="11" name="Text 5"/>
          <p:cNvSpPr/>
          <p:nvPr/>
        </p:nvSpPr>
        <p:spPr>
          <a:xfrm>
            <a:off x="631908" y="2633663"/>
            <a:ext cx="2303603"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الإشراف النشط المستمر</a:t>
            </a:r>
            <a:endParaRPr lang="ar-SA" sz="2300" dirty="0"/>
          </a:p>
        </p:txBody>
      </p:sp>
      <p:sp>
        <p:nvSpPr>
          <p:cNvPr id="12" name="Shape 6"/>
          <p:cNvSpPr/>
          <p:nvPr/>
        </p:nvSpPr>
        <p:spPr>
          <a:xfrm>
            <a:off x="6480112" y="3827363"/>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3903117"/>
            <a:ext cx="356286" cy="356295"/>
          </a:xfrm>
          <a:prstGeom prst="rect">
            <a:avLst/>
          </a:prstGeom>
        </p:spPr>
      </p:pic>
      <p:sp>
        <p:nvSpPr>
          <p:cNvPr id="14" name="Text 7"/>
          <p:cNvSpPr/>
          <p:nvPr/>
        </p:nvSpPr>
        <p:spPr>
          <a:xfrm>
            <a:off x="3950990" y="3904853"/>
            <a:ext cx="23035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الحركة داخل القاعة والورشة</a:t>
            </a:r>
            <a:endParaRPr lang="ar-SA" sz="2300" dirty="0"/>
          </a:p>
        </p:txBody>
      </p:sp>
      <p:sp>
        <p:nvSpPr>
          <p:cNvPr id="15" name="Shape 8"/>
          <p:cNvSpPr/>
          <p:nvPr/>
        </p:nvSpPr>
        <p:spPr>
          <a:xfrm>
            <a:off x="3161130" y="3827363"/>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3903117"/>
            <a:ext cx="356286" cy="356295"/>
          </a:xfrm>
          <a:prstGeom prst="rect">
            <a:avLst/>
          </a:prstGeom>
        </p:spPr>
      </p:pic>
      <p:sp>
        <p:nvSpPr>
          <p:cNvPr id="17" name="Text 9"/>
          <p:cNvSpPr/>
          <p:nvPr/>
        </p:nvSpPr>
        <p:spPr>
          <a:xfrm>
            <a:off x="631908" y="3904853"/>
            <a:ext cx="2303603"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متابعة تقدم المتدربين</a:t>
            </a:r>
            <a:endParaRPr lang="ar-SA" sz="2300" dirty="0"/>
          </a:p>
        </p:txBody>
      </p:sp>
      <p:sp>
        <p:nvSpPr>
          <p:cNvPr id="18" name="Shape 10"/>
          <p:cNvSpPr/>
          <p:nvPr/>
        </p:nvSpPr>
        <p:spPr>
          <a:xfrm>
            <a:off x="6480112" y="5098554"/>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174307"/>
            <a:ext cx="356286" cy="356295"/>
          </a:xfrm>
          <a:prstGeom prst="rect">
            <a:avLst/>
          </a:prstGeom>
        </p:spPr>
      </p:pic>
      <p:sp>
        <p:nvSpPr>
          <p:cNvPr id="20" name="Text 11"/>
          <p:cNvSpPr/>
          <p:nvPr/>
        </p:nvSpPr>
        <p:spPr>
          <a:xfrm>
            <a:off x="3950990" y="5176044"/>
            <a:ext cx="230350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تقديم الدعم والتوجيه</a:t>
            </a:r>
            <a:endParaRPr lang="ar-SA" sz="2300" dirty="0"/>
          </a:p>
        </p:txBody>
      </p:sp>
      <p:sp>
        <p:nvSpPr>
          <p:cNvPr id="21" name="Shape 12"/>
          <p:cNvSpPr/>
          <p:nvPr/>
        </p:nvSpPr>
        <p:spPr>
          <a:xfrm>
            <a:off x="3161130" y="5098554"/>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174307"/>
            <a:ext cx="356286" cy="356295"/>
          </a:xfrm>
          <a:prstGeom prst="rect">
            <a:avLst/>
          </a:prstGeom>
        </p:spPr>
      </p:pic>
      <p:sp>
        <p:nvSpPr>
          <p:cNvPr id="23" name="Text 13"/>
          <p:cNvSpPr/>
          <p:nvPr/>
        </p:nvSpPr>
        <p:spPr>
          <a:xfrm>
            <a:off x="631908" y="5176044"/>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عمل مجموعات</a:t>
            </a:r>
            <a:endParaRPr lang="ar-SA" sz="2300" dirty="0"/>
          </a:p>
        </p:txBody>
      </p:sp>
    </p:spTree>
    <p:extLst>
      <p:ext uri="{BB962C8B-B14F-4D97-AF65-F5344CB8AC3E}">
        <p14:creationId xmlns:p14="http://schemas.microsoft.com/office/powerpoint/2010/main" val="208709131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85890" y="634504"/>
            <a:ext cx="873897" cy="291604"/>
          </a:xfrm>
          <a:prstGeom prst="roundRect">
            <a:avLst>
              <a:gd name="adj" fmla="val 49999"/>
            </a:avLst>
          </a:prstGeom>
          <a:solidFill>
            <a:srgbClr val="D4E9F7"/>
          </a:solidFill>
          <a:ln/>
        </p:spPr>
      </p:sp>
      <p:sp>
        <p:nvSpPr>
          <p:cNvPr id="3" name="Text 1"/>
          <p:cNvSpPr/>
          <p:nvPr/>
        </p:nvSpPr>
        <p:spPr>
          <a:xfrm>
            <a:off x="10191396" y="692051"/>
            <a:ext cx="1253300"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محتوى نظري</a:t>
            </a:r>
            <a:endParaRPr lang="ar-SA" sz="1200" dirty="0"/>
          </a:p>
        </p:txBody>
      </p:sp>
      <p:sp>
        <p:nvSpPr>
          <p:cNvPr id="4" name="Text 2"/>
          <p:cNvSpPr/>
          <p:nvPr/>
        </p:nvSpPr>
        <p:spPr>
          <a:xfrm>
            <a:off x="631908" y="991295"/>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مفهوم الإشراف النشط (</a:t>
            </a:r>
            <a:r>
              <a:rPr lang="ar-SA" altLang="en-US" sz="3950" dirty="0">
                <a:solidFill>
                  <a:srgbClr val="2E3C4E"/>
                </a:solidFill>
                <a:latin typeface="Myriad Headline" panose="020B0500000000000000" pitchFamily="34" charset="0"/>
                <a:ea typeface="GE SS Two Light" pitchFamily="34" charset="-122"/>
                <a:cs typeface="GE SS Two Light" pitchFamily="34" charset="-120"/>
              </a:rPr>
              <a:t>Active</a:t>
            </a:r>
            <a:r>
              <a:rPr lang="ar-SA" altLang="en-US" sz="3950"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Myriad Headline" panose="020B0500000000000000" pitchFamily="34" charset="0"/>
                <a:ea typeface="GE SS Two Light" pitchFamily="34" charset="-122"/>
                <a:cs typeface="GE SS Two Light" pitchFamily="34" charset="-120"/>
              </a:rPr>
              <a:t>Supervision</a:t>
            </a:r>
            <a:r>
              <a:rPr lang="ar-SA" altLang="en-US" sz="3950" dirty="0">
                <a:solidFill>
                  <a:srgbClr val="2E3C4E"/>
                </a:solidFill>
                <a:latin typeface="GE SS Two Light" pitchFamily="34" charset="0"/>
                <a:ea typeface="GE SS Two Light" pitchFamily="34" charset="-122"/>
                <a:cs typeface="GE SS Two Light" pitchFamily="34" charset="-120"/>
              </a:rPr>
              <a:t>)</a:t>
            </a:r>
            <a:endParaRPr lang="ar-SA" sz="3950" dirty="0"/>
          </a:p>
        </p:txBody>
      </p:sp>
      <p:sp>
        <p:nvSpPr>
          <p:cNvPr id="5" name="Text 3"/>
          <p:cNvSpPr/>
          <p:nvPr/>
        </p:nvSpPr>
        <p:spPr>
          <a:xfrm>
            <a:off x="631908" y="2050256"/>
            <a:ext cx="10640151"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هو قيام المدرب بالحركة المستمرة داخل القاعة أو الورشة لمراقبة تقدم المتدربين، وتقديم الدعم والتوجيه الفوري، والكشف المبكر عن المشكلات التعليمية أو السلوكية أو المتعلقة بالسلامة.</a:t>
            </a:r>
            <a:endParaRPr lang="ar-SA" sz="1500" dirty="0"/>
          </a:p>
        </p:txBody>
      </p:sp>
      <p:sp>
        <p:nvSpPr>
          <p:cNvPr id="6" name="Shape 4"/>
          <p:cNvSpPr/>
          <p:nvPr/>
        </p:nvSpPr>
        <p:spPr>
          <a:xfrm>
            <a:off x="11534387" y="1866900"/>
            <a:ext cx="25399" cy="934244"/>
          </a:xfrm>
          <a:prstGeom prst="roundRect">
            <a:avLst>
              <a:gd name="adj" fmla="val 50001"/>
            </a:avLst>
          </a:prstGeom>
          <a:solidFill>
            <a:srgbClr val="75BAE6"/>
          </a:solidFill>
          <a:ln/>
        </p:spPr>
      </p:sp>
      <p:sp>
        <p:nvSpPr>
          <p:cNvPr id="7" name="Shape 5"/>
          <p:cNvSpPr/>
          <p:nvPr/>
        </p:nvSpPr>
        <p:spPr>
          <a:xfrm>
            <a:off x="493799" y="2984500"/>
            <a:ext cx="5506205" cy="3238897"/>
          </a:xfrm>
          <a:prstGeom prst="roundRect">
            <a:avLst>
              <a:gd name="adj" fmla="val 14215"/>
            </a:avLst>
          </a:prstGeom>
          <a:solidFill>
            <a:srgbClr val="75BAE6"/>
          </a:solidFill>
          <a:ln/>
        </p:spPr>
      </p:sp>
      <p:sp>
        <p:nvSpPr>
          <p:cNvPr id="8" name="Text 6"/>
          <p:cNvSpPr/>
          <p:nvPr/>
        </p:nvSpPr>
        <p:spPr>
          <a:xfrm>
            <a:off x="685584" y="3147516"/>
            <a:ext cx="5122635" cy="3155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عناصر الإشراف النشط</a:t>
            </a:r>
            <a:endParaRPr lang="ar-SA" sz="1950" dirty="0">
              <a:solidFill>
                <a:schemeClr val="bg1"/>
              </a:solidFill>
            </a:endParaRPr>
          </a:p>
        </p:txBody>
      </p:sp>
      <p:pic>
        <p:nvPicPr>
          <p:cNvPr id="9"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28707" y="4193233"/>
            <a:ext cx="479512" cy="479524"/>
          </a:xfrm>
          <a:prstGeom prst="rect">
            <a:avLst/>
          </a:prstGeom>
        </p:spPr>
      </p:pic>
      <p:sp>
        <p:nvSpPr>
          <p:cNvPr id="10" name="Text 7"/>
          <p:cNvSpPr/>
          <p:nvPr/>
        </p:nvSpPr>
        <p:spPr>
          <a:xfrm>
            <a:off x="3348847" y="4193233"/>
            <a:ext cx="1776070" cy="3155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الحركة المستمرة</a:t>
            </a:r>
            <a:endParaRPr lang="ar-SA" sz="1950" dirty="0">
              <a:solidFill>
                <a:schemeClr val="bg1"/>
              </a:solidFill>
            </a:endParaRPr>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65544" y="3646388"/>
            <a:ext cx="479512" cy="479524"/>
          </a:xfrm>
          <a:prstGeom prst="rect">
            <a:avLst/>
          </a:prstGeom>
        </p:spPr>
      </p:pic>
      <p:sp>
        <p:nvSpPr>
          <p:cNvPr id="12" name="Text 8"/>
          <p:cNvSpPr/>
          <p:nvPr/>
        </p:nvSpPr>
        <p:spPr>
          <a:xfrm>
            <a:off x="685584" y="3646388"/>
            <a:ext cx="1776170"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الملاحظة المباشرة</a:t>
            </a:r>
            <a:endParaRPr lang="ar-SA" sz="1950" dirty="0">
              <a:solidFill>
                <a:schemeClr val="bg1"/>
              </a:solidFill>
            </a:endParaRPr>
          </a:p>
        </p:txBody>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28707" y="5150297"/>
            <a:ext cx="479512" cy="479524"/>
          </a:xfrm>
          <a:prstGeom prst="rect">
            <a:avLst/>
          </a:prstGeom>
        </p:spPr>
      </p:pic>
      <p:sp>
        <p:nvSpPr>
          <p:cNvPr id="14" name="Text 9"/>
          <p:cNvSpPr/>
          <p:nvPr/>
        </p:nvSpPr>
        <p:spPr>
          <a:xfrm>
            <a:off x="3348847" y="5150297"/>
            <a:ext cx="1776070"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التفاعل مع المتدربين</a:t>
            </a:r>
            <a:endParaRPr lang="ar-SA" sz="1950" dirty="0">
              <a:solidFill>
                <a:schemeClr val="bg1"/>
              </a:solidFill>
            </a:endParaRPr>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65544" y="4603452"/>
            <a:ext cx="479512" cy="479524"/>
          </a:xfrm>
          <a:prstGeom prst="rect">
            <a:avLst/>
          </a:prstGeom>
        </p:spPr>
      </p:pic>
      <p:sp>
        <p:nvSpPr>
          <p:cNvPr id="16" name="Text 10"/>
          <p:cNvSpPr/>
          <p:nvPr/>
        </p:nvSpPr>
        <p:spPr>
          <a:xfrm>
            <a:off x="685584" y="4603452"/>
            <a:ext cx="1776170"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التغذية الراجعة الفورية</a:t>
            </a:r>
            <a:endParaRPr lang="ar-SA" sz="1950" dirty="0">
              <a:solidFill>
                <a:schemeClr val="bg1"/>
              </a:solidFill>
            </a:endParaRPr>
          </a:p>
        </p:txBody>
      </p:sp>
      <p:pic>
        <p:nvPicPr>
          <p:cNvPr id="1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665544" y="5560516"/>
            <a:ext cx="479512" cy="479524"/>
          </a:xfrm>
          <a:prstGeom prst="rect">
            <a:avLst/>
          </a:prstGeom>
        </p:spPr>
      </p:pic>
      <p:sp>
        <p:nvSpPr>
          <p:cNvPr id="18" name="Text 11"/>
          <p:cNvSpPr/>
          <p:nvPr/>
        </p:nvSpPr>
        <p:spPr>
          <a:xfrm>
            <a:off x="685584" y="5560516"/>
            <a:ext cx="1776170" cy="3155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التدخل الوقائي</a:t>
            </a:r>
            <a:endParaRPr lang="ar-SA" sz="1950" dirty="0">
              <a:solidFill>
                <a:schemeClr val="bg1"/>
              </a:solidFill>
            </a:endParaRPr>
          </a:p>
        </p:txBody>
      </p:sp>
      <p:sp>
        <p:nvSpPr>
          <p:cNvPr id="19" name="Text 12"/>
          <p:cNvSpPr/>
          <p:nvPr/>
        </p:nvSpPr>
        <p:spPr>
          <a:xfrm>
            <a:off x="6336149" y="3147516"/>
            <a:ext cx="5229987"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فوائد الإشراف النشط</a:t>
            </a:r>
            <a:endParaRPr lang="ar-SA" sz="1950" dirty="0"/>
          </a:p>
        </p:txBody>
      </p:sp>
      <p:pic>
        <p:nvPicPr>
          <p:cNvPr id="2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086624" y="3978083"/>
            <a:ext cx="479512" cy="479524"/>
          </a:xfrm>
          <a:prstGeom prst="rect">
            <a:avLst/>
          </a:prstGeom>
        </p:spPr>
      </p:pic>
      <p:sp>
        <p:nvSpPr>
          <p:cNvPr id="21" name="Text 13"/>
          <p:cNvSpPr/>
          <p:nvPr/>
        </p:nvSpPr>
        <p:spPr>
          <a:xfrm>
            <a:off x="9053088" y="3978083"/>
            <a:ext cx="1829746"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رفع مستوى السلامة</a:t>
            </a:r>
            <a:endParaRPr lang="ar-SA" sz="1950" dirty="0"/>
          </a:p>
        </p:txBody>
      </p:sp>
      <p:pic>
        <p:nvPicPr>
          <p:cNvPr id="2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369785" y="3978083"/>
            <a:ext cx="479512" cy="479524"/>
          </a:xfrm>
          <a:prstGeom prst="rect">
            <a:avLst/>
          </a:prstGeom>
        </p:spPr>
      </p:pic>
      <p:sp>
        <p:nvSpPr>
          <p:cNvPr id="23" name="Text 14"/>
          <p:cNvSpPr/>
          <p:nvPr/>
        </p:nvSpPr>
        <p:spPr>
          <a:xfrm>
            <a:off x="6336149" y="3978083"/>
            <a:ext cx="1829846"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تحسين جودة الأداء</a:t>
            </a:r>
            <a:endParaRPr lang="ar-SA" sz="1950" dirty="0"/>
          </a:p>
        </p:txBody>
      </p:sp>
      <p:pic>
        <p:nvPicPr>
          <p:cNvPr id="24"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086624" y="4935147"/>
            <a:ext cx="479512" cy="479524"/>
          </a:xfrm>
          <a:prstGeom prst="rect">
            <a:avLst/>
          </a:prstGeom>
        </p:spPr>
      </p:pic>
      <p:sp>
        <p:nvSpPr>
          <p:cNvPr id="25" name="Text 15"/>
          <p:cNvSpPr/>
          <p:nvPr/>
        </p:nvSpPr>
        <p:spPr>
          <a:xfrm>
            <a:off x="9053088" y="4935147"/>
            <a:ext cx="182974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تقليل الأخطاء</a:t>
            </a:r>
            <a:endParaRPr lang="ar-SA" sz="1950" dirty="0"/>
          </a:p>
        </p:txBody>
      </p:sp>
      <p:pic>
        <p:nvPicPr>
          <p:cNvPr id="26"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369785" y="4935147"/>
            <a:ext cx="479512" cy="479524"/>
          </a:xfrm>
          <a:prstGeom prst="rect">
            <a:avLst/>
          </a:prstGeom>
        </p:spPr>
      </p:pic>
      <p:sp>
        <p:nvSpPr>
          <p:cNvPr id="27" name="Text 16"/>
          <p:cNvSpPr/>
          <p:nvPr/>
        </p:nvSpPr>
        <p:spPr>
          <a:xfrm>
            <a:off x="6336149" y="4935147"/>
            <a:ext cx="182984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زيادة التفاعل</a:t>
            </a:r>
            <a:endParaRPr lang="ar-SA" sz="1950" dirty="0"/>
          </a:p>
        </p:txBody>
      </p:sp>
    </p:spTree>
    <p:extLst>
      <p:ext uri="{BB962C8B-B14F-4D97-AF65-F5344CB8AC3E}">
        <p14:creationId xmlns:p14="http://schemas.microsoft.com/office/powerpoint/2010/main" val="287500368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35999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نشاط المحاكاة: الإشراف النشط في الورشة</a:t>
            </a:r>
            <a:endParaRPr lang="ar-SA" sz="4650" dirty="0"/>
          </a:p>
        </p:txBody>
      </p:sp>
      <p:sp>
        <p:nvSpPr>
          <p:cNvPr id="3" name="Text 1"/>
          <p:cNvSpPr/>
          <p:nvPr/>
        </p:nvSpPr>
        <p:spPr>
          <a:xfrm>
            <a:off x="631908" y="2553692"/>
            <a:ext cx="1092787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يقوم المشاركون بدور المدرب والمتدربين من خلال غرف عمل افتراضية (Breakout Rooms). يختار أحد المشاركين دور المدرب ويطلب من الباقين تنفيذ واجب يتعلق بتخصصهم.</a:t>
            </a:r>
            <a:endParaRPr lang="ar-SA" sz="1750" dirty="0"/>
          </a:p>
        </p:txBody>
      </p:sp>
      <p:sp>
        <p:nvSpPr>
          <p:cNvPr id="4" name="Text 2"/>
          <p:cNvSpPr/>
          <p:nvPr/>
        </p:nvSpPr>
        <p:spPr>
          <a:xfrm>
            <a:off x="631908" y="3614539"/>
            <a:ext cx="1092787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مهام المدرب خلال المحاكاة:</a:t>
            </a:r>
            <a:endParaRPr lang="ar-SA" sz="2300" dirty="0"/>
          </a:p>
        </p:txBody>
      </p:sp>
      <p:sp>
        <p:nvSpPr>
          <p:cNvPr id="5" name="Shape 3"/>
          <p:cNvSpPr/>
          <p:nvPr/>
        </p:nvSpPr>
        <p:spPr>
          <a:xfrm>
            <a:off x="11446978" y="4448373"/>
            <a:ext cx="112809" cy="112812"/>
          </a:xfrm>
          <a:prstGeom prst="ellipse">
            <a:avLst/>
          </a:prstGeom>
          <a:solidFill>
            <a:srgbClr val="00AEEF"/>
          </a:solidFill>
          <a:ln/>
        </p:spPr>
      </p:sp>
      <p:sp>
        <p:nvSpPr>
          <p:cNvPr id="6" name="Text 4"/>
          <p:cNvSpPr/>
          <p:nvPr/>
        </p:nvSpPr>
        <p:spPr>
          <a:xfrm>
            <a:off x="6236933" y="4324251"/>
            <a:ext cx="4984427"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مراقبة سير العمل وتسجيل الملاحظات.</a:t>
            </a:r>
            <a:endParaRPr lang="ar-SA" sz="2400" dirty="0"/>
          </a:p>
        </p:txBody>
      </p:sp>
      <p:sp>
        <p:nvSpPr>
          <p:cNvPr id="7" name="Shape 5"/>
          <p:cNvSpPr/>
          <p:nvPr/>
        </p:nvSpPr>
        <p:spPr>
          <a:xfrm>
            <a:off x="5842052" y="4448373"/>
            <a:ext cx="112809" cy="112812"/>
          </a:xfrm>
          <a:prstGeom prst="ellipse">
            <a:avLst/>
          </a:prstGeom>
          <a:solidFill>
            <a:srgbClr val="00AEEF"/>
          </a:solidFill>
          <a:ln/>
        </p:spPr>
      </p:sp>
      <p:sp>
        <p:nvSpPr>
          <p:cNvPr id="8" name="Text 6"/>
          <p:cNvSpPr/>
          <p:nvPr/>
        </p:nvSpPr>
        <p:spPr>
          <a:xfrm>
            <a:off x="631908" y="4324251"/>
            <a:ext cx="4984526"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التوجيه وطرح أسئلة تشخيصية.</a:t>
            </a:r>
            <a:endParaRPr lang="ar-SA" sz="2000" dirty="0"/>
          </a:p>
        </p:txBody>
      </p:sp>
      <p:sp>
        <p:nvSpPr>
          <p:cNvPr id="9" name="Shape 7"/>
          <p:cNvSpPr/>
          <p:nvPr/>
        </p:nvSpPr>
        <p:spPr>
          <a:xfrm>
            <a:off x="11446978" y="5260876"/>
            <a:ext cx="112809" cy="112812"/>
          </a:xfrm>
          <a:prstGeom prst="ellipse">
            <a:avLst/>
          </a:prstGeom>
          <a:solidFill>
            <a:srgbClr val="00AEEF"/>
          </a:solidFill>
          <a:ln/>
        </p:spPr>
      </p:sp>
      <p:sp>
        <p:nvSpPr>
          <p:cNvPr id="10" name="Text 8"/>
          <p:cNvSpPr/>
          <p:nvPr/>
        </p:nvSpPr>
        <p:spPr>
          <a:xfrm>
            <a:off x="6236933" y="5136753"/>
            <a:ext cx="4984427"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إعطاء تغذية راجعة فورية.</a:t>
            </a:r>
            <a:endParaRPr lang="ar-SA" sz="2000" dirty="0"/>
          </a:p>
        </p:txBody>
      </p:sp>
      <p:sp>
        <p:nvSpPr>
          <p:cNvPr id="11" name="Shape 9"/>
          <p:cNvSpPr/>
          <p:nvPr/>
        </p:nvSpPr>
        <p:spPr>
          <a:xfrm>
            <a:off x="5842052" y="5260876"/>
            <a:ext cx="112809" cy="112812"/>
          </a:xfrm>
          <a:prstGeom prst="ellipse">
            <a:avLst/>
          </a:prstGeom>
          <a:solidFill>
            <a:srgbClr val="00AEEF"/>
          </a:solidFill>
          <a:ln/>
        </p:spPr>
      </p:sp>
      <p:sp>
        <p:nvSpPr>
          <p:cNvPr id="12" name="Text 10"/>
          <p:cNvSpPr/>
          <p:nvPr/>
        </p:nvSpPr>
        <p:spPr>
          <a:xfrm>
            <a:off x="631908" y="5136753"/>
            <a:ext cx="4984526"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تقرير مختصر عن أداء كل مجموعة في الجلسة العامة.</a:t>
            </a:r>
            <a:endParaRPr lang="ar-SA" sz="2000" dirty="0"/>
          </a:p>
        </p:txBody>
      </p:sp>
    </p:spTree>
    <p:extLst>
      <p:ext uri="{BB962C8B-B14F-4D97-AF65-F5344CB8AC3E}">
        <p14:creationId xmlns:p14="http://schemas.microsoft.com/office/powerpoint/2010/main" val="13116171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607741"/>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4.2</a:t>
            </a:r>
            <a:endParaRPr lang="ar-SA" sz="4650" dirty="0"/>
          </a:p>
        </p:txBody>
      </p:sp>
      <p:sp>
        <p:nvSpPr>
          <p:cNvPr id="3" name="Text 1"/>
          <p:cNvSpPr/>
          <p:nvPr/>
        </p:nvSpPr>
        <p:spPr>
          <a:xfrm>
            <a:off x="8105275" y="3077865"/>
            <a:ext cx="3454512" cy="1173658"/>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تطبيق أساليب الإشراف النشط أثناء متابعة المتدربين.</a:t>
            </a:r>
            <a:endParaRPr lang="ar-SA" sz="2000" dirty="0"/>
          </a:p>
        </p:txBody>
      </p:sp>
      <p:sp>
        <p:nvSpPr>
          <p:cNvPr id="4" name="Text 2"/>
          <p:cNvSpPr/>
          <p:nvPr/>
        </p:nvSpPr>
        <p:spPr>
          <a:xfrm>
            <a:off x="4368591" y="3077865"/>
            <a:ext cx="3454611" cy="586828"/>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مراقبة سير العمل والأداء بصورة مستمرة.</a:t>
            </a:r>
            <a:endParaRPr lang="ar-SA" sz="2000" dirty="0"/>
          </a:p>
        </p:txBody>
      </p:sp>
      <p:sp>
        <p:nvSpPr>
          <p:cNvPr id="5" name="Text 3"/>
          <p:cNvSpPr/>
          <p:nvPr/>
        </p:nvSpPr>
        <p:spPr>
          <a:xfrm>
            <a:off x="632008" y="3077865"/>
            <a:ext cx="3454512" cy="586828"/>
          </a:xfrm>
          <a:prstGeom prst="rect">
            <a:avLst/>
          </a:prstGeom>
          <a:noFill/>
          <a:ln/>
        </p:spPr>
        <p:txBody>
          <a:bodyPr wrap="none" lIns="0" tIns="0" rIns="0" bIns="0" rtlCol="0" anchor="t"/>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تسجيل الملاحظات المتعلقة بأداء المتدربين.</a:t>
            </a:r>
            <a:endParaRPr lang="ar-SA" sz="2000" dirty="0"/>
          </a:p>
        </p:txBody>
      </p:sp>
      <p:sp>
        <p:nvSpPr>
          <p:cNvPr id="6" name="Text 4"/>
          <p:cNvSpPr/>
          <p:nvPr/>
        </p:nvSpPr>
        <p:spPr>
          <a:xfrm>
            <a:off x="8105275" y="4527947"/>
            <a:ext cx="3454512" cy="1173658"/>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طرح أسئلة تشخيصية مناسبة لتحديد مستوى تقدم المتدربين.</a:t>
            </a:r>
            <a:endParaRPr lang="ar-SA" sz="2000" dirty="0"/>
          </a:p>
        </p:txBody>
      </p:sp>
      <p:sp>
        <p:nvSpPr>
          <p:cNvPr id="7" name="Text 5"/>
          <p:cNvSpPr/>
          <p:nvPr/>
        </p:nvSpPr>
        <p:spPr>
          <a:xfrm>
            <a:off x="4368591" y="4527947"/>
            <a:ext cx="3454611" cy="1173658"/>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التوجيه والدعم المناسبين أثناء تنفيذ المهمة.</a:t>
            </a:r>
            <a:endParaRPr lang="ar-SA" sz="2000" dirty="0"/>
          </a:p>
        </p:txBody>
      </p:sp>
      <p:sp>
        <p:nvSpPr>
          <p:cNvPr id="8" name="Text 6"/>
          <p:cNvSpPr/>
          <p:nvPr/>
        </p:nvSpPr>
        <p:spPr>
          <a:xfrm>
            <a:off x="632008" y="4527947"/>
            <a:ext cx="3454512" cy="1173658"/>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تقديم تغذية راجعة فورية وموضوعية لتحسين الأداء.</a:t>
            </a:r>
            <a:endParaRPr lang="ar-SA" sz="2000" dirty="0"/>
          </a:p>
        </p:txBody>
      </p:sp>
      <p:sp>
        <p:nvSpPr>
          <p:cNvPr id="9" name="Shape 7"/>
          <p:cNvSpPr/>
          <p:nvPr/>
        </p:nvSpPr>
        <p:spPr>
          <a:xfrm>
            <a:off x="8079875" y="2944881"/>
            <a:ext cx="3505311" cy="50800"/>
          </a:xfrm>
          <a:prstGeom prst="rect">
            <a:avLst/>
          </a:prstGeom>
          <a:solidFill>
            <a:srgbClr val="00AEEF"/>
          </a:solidFill>
          <a:ln/>
        </p:spPr>
      </p:sp>
      <p:sp>
        <p:nvSpPr>
          <p:cNvPr id="10" name="Shape 8"/>
          <p:cNvSpPr/>
          <p:nvPr/>
        </p:nvSpPr>
        <p:spPr>
          <a:xfrm>
            <a:off x="4343192" y="2944881"/>
            <a:ext cx="3505410" cy="50800"/>
          </a:xfrm>
          <a:prstGeom prst="rect">
            <a:avLst/>
          </a:prstGeom>
          <a:solidFill>
            <a:srgbClr val="00AEEF"/>
          </a:solidFill>
          <a:ln/>
        </p:spPr>
      </p:sp>
      <p:sp>
        <p:nvSpPr>
          <p:cNvPr id="11" name="Shape 9"/>
          <p:cNvSpPr/>
          <p:nvPr/>
        </p:nvSpPr>
        <p:spPr>
          <a:xfrm>
            <a:off x="606608" y="2944881"/>
            <a:ext cx="3505311" cy="50800"/>
          </a:xfrm>
          <a:prstGeom prst="rect">
            <a:avLst/>
          </a:prstGeom>
          <a:solidFill>
            <a:srgbClr val="00AEEF"/>
          </a:solidFill>
          <a:ln/>
        </p:spPr>
      </p:sp>
      <p:sp>
        <p:nvSpPr>
          <p:cNvPr id="12" name="Shape 10"/>
          <p:cNvSpPr/>
          <p:nvPr/>
        </p:nvSpPr>
        <p:spPr>
          <a:xfrm>
            <a:off x="8079875" y="4394963"/>
            <a:ext cx="3505311" cy="50800"/>
          </a:xfrm>
          <a:prstGeom prst="rect">
            <a:avLst/>
          </a:prstGeom>
          <a:solidFill>
            <a:srgbClr val="00AEEF"/>
          </a:solidFill>
          <a:ln/>
        </p:spPr>
      </p:sp>
      <p:sp>
        <p:nvSpPr>
          <p:cNvPr id="13" name="Shape 11"/>
          <p:cNvSpPr/>
          <p:nvPr/>
        </p:nvSpPr>
        <p:spPr>
          <a:xfrm>
            <a:off x="4343192" y="4394963"/>
            <a:ext cx="3505410" cy="50800"/>
          </a:xfrm>
          <a:prstGeom prst="rect">
            <a:avLst/>
          </a:prstGeom>
          <a:solidFill>
            <a:srgbClr val="00AEEF"/>
          </a:solidFill>
          <a:ln/>
        </p:spPr>
      </p:sp>
      <p:sp>
        <p:nvSpPr>
          <p:cNvPr id="14" name="Shape 12"/>
          <p:cNvSpPr/>
          <p:nvPr/>
        </p:nvSpPr>
        <p:spPr>
          <a:xfrm>
            <a:off x="606608" y="4394963"/>
            <a:ext cx="3505311" cy="50800"/>
          </a:xfrm>
          <a:prstGeom prst="rect">
            <a:avLst/>
          </a:prstGeom>
          <a:solidFill>
            <a:srgbClr val="00AEEF"/>
          </a:solidFill>
          <a:ln/>
        </p:spPr>
      </p:sp>
    </p:spTree>
    <p:extLst>
      <p:ext uri="{BB962C8B-B14F-4D97-AF65-F5344CB8AC3E}">
        <p14:creationId xmlns:p14="http://schemas.microsoft.com/office/powerpoint/2010/main" val="23664907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58217"/>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تمرين: مواقف الإشراف النشط</a:t>
            </a:r>
            <a:endParaRPr lang="ar-SA" sz="4200" dirty="0"/>
          </a:p>
        </p:txBody>
      </p:sp>
      <p:sp>
        <p:nvSpPr>
          <p:cNvPr id="3" name="Text 1"/>
          <p:cNvSpPr/>
          <p:nvPr/>
        </p:nvSpPr>
        <p:spPr>
          <a:xfrm>
            <a:off x="22324" y="1691779"/>
            <a:ext cx="11537463"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أثناء تنفيذ نشاط تدريبي في المشغل، تظهر المواقف التالية:</a:t>
            </a:r>
            <a:endParaRPr lang="ar-SA" sz="1550" dirty="0"/>
          </a:p>
        </p:txBody>
      </p:sp>
      <p:sp>
        <p:nvSpPr>
          <p:cNvPr id="4" name="Shape 2"/>
          <p:cNvSpPr/>
          <p:nvPr/>
        </p:nvSpPr>
        <p:spPr>
          <a:xfrm>
            <a:off x="6187226" y="2206030"/>
            <a:ext cx="5372561" cy="1209377"/>
          </a:xfrm>
          <a:prstGeom prst="roundRect">
            <a:avLst>
              <a:gd name="adj" fmla="val 25193"/>
            </a:avLst>
          </a:prstGeom>
          <a:solidFill>
            <a:srgbClr val="FFFFFF"/>
          </a:solidFill>
          <a:ln w="25399">
            <a:solidFill>
              <a:srgbClr val="00AEEF"/>
            </a:solidFill>
            <a:prstDash val="solid"/>
          </a:ln>
        </p:spPr>
      </p:sp>
      <p:sp>
        <p:nvSpPr>
          <p:cNvPr id="5" name="Text 3"/>
          <p:cNvSpPr/>
          <p:nvPr/>
        </p:nvSpPr>
        <p:spPr>
          <a:xfrm>
            <a:off x="6415721" y="2434530"/>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خطأ فني</a:t>
            </a:r>
            <a:endParaRPr lang="ar-SA" sz="2800" dirty="0"/>
          </a:p>
        </p:txBody>
      </p:sp>
      <p:sp>
        <p:nvSpPr>
          <p:cNvPr id="6" name="Text 4"/>
          <p:cNvSpPr/>
          <p:nvPr/>
        </p:nvSpPr>
        <p:spPr>
          <a:xfrm>
            <a:off x="6415721" y="2878237"/>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يرتكب خطأً فنياً أثناء تنفيذ المهمة.</a:t>
            </a:r>
            <a:endParaRPr lang="ar-SA" dirty="0"/>
          </a:p>
        </p:txBody>
      </p:sp>
      <p:sp>
        <p:nvSpPr>
          <p:cNvPr id="7" name="Shape 5"/>
          <p:cNvSpPr/>
          <p:nvPr/>
        </p:nvSpPr>
        <p:spPr>
          <a:xfrm>
            <a:off x="631908" y="2206030"/>
            <a:ext cx="5372561" cy="1209377"/>
          </a:xfrm>
          <a:prstGeom prst="roundRect">
            <a:avLst>
              <a:gd name="adj" fmla="val 25193"/>
            </a:avLst>
          </a:prstGeom>
          <a:solidFill>
            <a:srgbClr val="FFFFFF"/>
          </a:solidFill>
          <a:ln w="25399">
            <a:solidFill>
              <a:srgbClr val="00AEEF"/>
            </a:solidFill>
            <a:prstDash val="solid"/>
          </a:ln>
        </p:spPr>
      </p:sp>
      <p:sp>
        <p:nvSpPr>
          <p:cNvPr id="8" name="Text 6"/>
          <p:cNvSpPr/>
          <p:nvPr/>
        </p:nvSpPr>
        <p:spPr>
          <a:xfrm>
            <a:off x="860403" y="2434530"/>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أداء مستقل</a:t>
            </a:r>
            <a:endParaRPr lang="ar-SA" sz="2800" dirty="0"/>
          </a:p>
        </p:txBody>
      </p:sp>
      <p:sp>
        <p:nvSpPr>
          <p:cNvPr id="9" name="Text 7"/>
          <p:cNvSpPr/>
          <p:nvPr/>
        </p:nvSpPr>
        <p:spPr>
          <a:xfrm>
            <a:off x="860403" y="2878237"/>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ينفذ المهمة بصورة صحيحة ومستقلة.</a:t>
            </a:r>
            <a:endParaRPr lang="ar-SA" dirty="0"/>
          </a:p>
        </p:txBody>
      </p:sp>
      <p:sp>
        <p:nvSpPr>
          <p:cNvPr id="10" name="Shape 8"/>
          <p:cNvSpPr/>
          <p:nvPr/>
        </p:nvSpPr>
        <p:spPr>
          <a:xfrm>
            <a:off x="6187226" y="3598168"/>
            <a:ext cx="5372561" cy="1209377"/>
          </a:xfrm>
          <a:prstGeom prst="roundRect">
            <a:avLst>
              <a:gd name="adj" fmla="val 25193"/>
            </a:avLst>
          </a:prstGeom>
          <a:solidFill>
            <a:srgbClr val="FFFFFF"/>
          </a:solidFill>
          <a:ln w="25399">
            <a:solidFill>
              <a:srgbClr val="00AEEF"/>
            </a:solidFill>
            <a:prstDash val="solid"/>
          </a:ln>
        </p:spPr>
      </p:sp>
      <p:sp>
        <p:nvSpPr>
          <p:cNvPr id="11" name="Text 9"/>
          <p:cNvSpPr/>
          <p:nvPr/>
        </p:nvSpPr>
        <p:spPr>
          <a:xfrm>
            <a:off x="6415721" y="3826669"/>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ارتباك صامت</a:t>
            </a:r>
            <a:endParaRPr lang="ar-SA" sz="2800" dirty="0"/>
          </a:p>
        </p:txBody>
      </p:sp>
      <p:sp>
        <p:nvSpPr>
          <p:cNvPr id="12" name="Text 10"/>
          <p:cNvSpPr/>
          <p:nvPr/>
        </p:nvSpPr>
        <p:spPr>
          <a:xfrm>
            <a:off x="6415721" y="4270375"/>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يبدو مرتبكاً ولا يطلب المساعدة.</a:t>
            </a:r>
            <a:endParaRPr lang="ar-SA" dirty="0"/>
          </a:p>
        </p:txBody>
      </p:sp>
      <p:sp>
        <p:nvSpPr>
          <p:cNvPr id="13" name="Shape 11"/>
          <p:cNvSpPr/>
          <p:nvPr/>
        </p:nvSpPr>
        <p:spPr>
          <a:xfrm>
            <a:off x="631908" y="3598168"/>
            <a:ext cx="5372561" cy="1209377"/>
          </a:xfrm>
          <a:prstGeom prst="roundRect">
            <a:avLst>
              <a:gd name="adj" fmla="val 25193"/>
            </a:avLst>
          </a:prstGeom>
          <a:solidFill>
            <a:srgbClr val="FFFFFF"/>
          </a:solidFill>
          <a:ln w="25399">
            <a:solidFill>
              <a:srgbClr val="00AEEF"/>
            </a:solidFill>
            <a:prstDash val="solid"/>
          </a:ln>
        </p:spPr>
      </p:sp>
      <p:sp>
        <p:nvSpPr>
          <p:cNvPr id="14" name="Text 12"/>
          <p:cNvSpPr/>
          <p:nvPr/>
        </p:nvSpPr>
        <p:spPr>
          <a:xfrm>
            <a:off x="860403" y="3826669"/>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تشتيت الانتباه</a:t>
            </a:r>
            <a:endParaRPr lang="ar-SA" sz="2800" dirty="0"/>
          </a:p>
        </p:txBody>
      </p:sp>
      <p:sp>
        <p:nvSpPr>
          <p:cNvPr id="15" name="Text 13"/>
          <p:cNvSpPr/>
          <p:nvPr/>
        </p:nvSpPr>
        <p:spPr>
          <a:xfrm>
            <a:off x="860403" y="4270375"/>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يشتت انتباه أحد زملائه أثناء العمل.</a:t>
            </a:r>
            <a:endParaRPr lang="ar-SA" dirty="0"/>
          </a:p>
        </p:txBody>
      </p:sp>
      <p:sp>
        <p:nvSpPr>
          <p:cNvPr id="16" name="Shape 14"/>
          <p:cNvSpPr/>
          <p:nvPr/>
        </p:nvSpPr>
        <p:spPr>
          <a:xfrm>
            <a:off x="6187226" y="4990306"/>
            <a:ext cx="5372561" cy="1209377"/>
          </a:xfrm>
          <a:prstGeom prst="roundRect">
            <a:avLst>
              <a:gd name="adj" fmla="val 25193"/>
            </a:avLst>
          </a:prstGeom>
          <a:solidFill>
            <a:srgbClr val="FFFFFF"/>
          </a:solidFill>
          <a:ln w="25399">
            <a:solidFill>
              <a:srgbClr val="00AEEF"/>
            </a:solidFill>
            <a:prstDash val="solid"/>
          </a:ln>
        </p:spPr>
      </p:sp>
      <p:sp>
        <p:nvSpPr>
          <p:cNvPr id="17" name="Text 15"/>
          <p:cNvSpPr/>
          <p:nvPr/>
        </p:nvSpPr>
        <p:spPr>
          <a:xfrm>
            <a:off x="6415721" y="5218807"/>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استخدام غير آمن</a:t>
            </a:r>
            <a:endParaRPr lang="ar-SA" sz="2800" dirty="0"/>
          </a:p>
        </p:txBody>
      </p:sp>
      <p:sp>
        <p:nvSpPr>
          <p:cNvPr id="18" name="Text 16"/>
          <p:cNvSpPr/>
          <p:nvPr/>
        </p:nvSpPr>
        <p:spPr>
          <a:xfrm>
            <a:off x="6415721" y="5662513"/>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يستخدم المعدات بطريقة غير آمنة.</a:t>
            </a:r>
            <a:endParaRPr lang="ar-SA" dirty="0"/>
          </a:p>
        </p:txBody>
      </p:sp>
      <p:sp>
        <p:nvSpPr>
          <p:cNvPr id="19" name="Shape 17"/>
          <p:cNvSpPr/>
          <p:nvPr/>
        </p:nvSpPr>
        <p:spPr>
          <a:xfrm>
            <a:off x="631908" y="4990306"/>
            <a:ext cx="5372561" cy="1209377"/>
          </a:xfrm>
          <a:prstGeom prst="roundRect">
            <a:avLst>
              <a:gd name="adj" fmla="val 25193"/>
            </a:avLst>
          </a:prstGeom>
          <a:solidFill>
            <a:srgbClr val="FFFFFF"/>
          </a:solidFill>
          <a:ln w="25399">
            <a:solidFill>
              <a:srgbClr val="00AEEF"/>
            </a:solidFill>
            <a:prstDash val="solid"/>
          </a:ln>
        </p:spPr>
      </p:sp>
      <p:sp>
        <p:nvSpPr>
          <p:cNvPr id="20" name="Text 18"/>
          <p:cNvSpPr/>
          <p:nvPr/>
        </p:nvSpPr>
        <p:spPr>
          <a:xfrm>
            <a:off x="860403" y="5218807"/>
            <a:ext cx="4915571" cy="334070"/>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إنهاء مبكر أو تأخر</a:t>
            </a:r>
            <a:endParaRPr lang="ar-SA" sz="2800" dirty="0"/>
          </a:p>
        </p:txBody>
      </p:sp>
      <p:sp>
        <p:nvSpPr>
          <p:cNvPr id="21" name="Text 19"/>
          <p:cNvSpPr/>
          <p:nvPr/>
        </p:nvSpPr>
        <p:spPr>
          <a:xfrm>
            <a:off x="860403" y="5662513"/>
            <a:ext cx="4915571" cy="308670"/>
          </a:xfrm>
          <a:prstGeom prst="rect">
            <a:avLst/>
          </a:prstGeom>
          <a:noFill/>
          <a:ln/>
        </p:spPr>
        <p:txBody>
          <a:bodyPr wrap="none" lIns="0" tIns="0" rIns="0" bIns="0" rtlCol="0" anchor="t"/>
          <a:lstStyle/>
          <a:p>
            <a:pPr marL="0" indent="0" algn="ct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متدرب ينهي المهمة قبل الوقت أو يتأخر في إنجازها.</a:t>
            </a:r>
            <a:endParaRPr lang="ar-SA" dirty="0"/>
          </a:p>
        </p:txBody>
      </p:sp>
    </p:spTree>
    <p:extLst>
      <p:ext uri="{BB962C8B-B14F-4D97-AF65-F5344CB8AC3E}">
        <p14:creationId xmlns:p14="http://schemas.microsoft.com/office/powerpoint/2010/main" val="71346617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070650" y="666552"/>
            <a:ext cx="489136" cy="269974"/>
          </a:xfrm>
          <a:prstGeom prst="roundRect">
            <a:avLst>
              <a:gd name="adj" fmla="val 49999"/>
            </a:avLst>
          </a:prstGeom>
          <a:solidFill>
            <a:srgbClr val="D4E9F7"/>
          </a:solidFill>
          <a:ln/>
        </p:spPr>
      </p:sp>
      <p:sp>
        <p:nvSpPr>
          <p:cNvPr id="3" name="Text 1"/>
          <p:cNvSpPr/>
          <p:nvPr/>
        </p:nvSpPr>
        <p:spPr>
          <a:xfrm>
            <a:off x="10567624" y="719832"/>
            <a:ext cx="885604" cy="163413"/>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نشاط</a:t>
            </a:r>
            <a:endParaRPr lang="ar-SA" sz="1100" dirty="0"/>
          </a:p>
        </p:txBody>
      </p:sp>
      <p:sp>
        <p:nvSpPr>
          <p:cNvPr id="4" name="Text 2"/>
          <p:cNvSpPr/>
          <p:nvPr/>
        </p:nvSpPr>
        <p:spPr>
          <a:xfrm>
            <a:off x="631908" y="992485"/>
            <a:ext cx="10927878" cy="350738"/>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المطلوب من المتدرب الذي يؤدي دور المدرب</a:t>
            </a:r>
            <a:endParaRPr lang="ar-SA" sz="22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45792" y="1338992"/>
            <a:ext cx="413994" cy="414006"/>
          </a:xfrm>
          <a:prstGeom prst="rect">
            <a:avLst/>
          </a:prstGeom>
        </p:spPr>
      </p:pic>
      <p:sp>
        <p:nvSpPr>
          <p:cNvPr id="6" name="Shape 3"/>
          <p:cNvSpPr/>
          <p:nvPr/>
        </p:nvSpPr>
        <p:spPr>
          <a:xfrm>
            <a:off x="6165795" y="1836043"/>
            <a:ext cx="5393992" cy="19050"/>
          </a:xfrm>
          <a:prstGeom prst="rect">
            <a:avLst/>
          </a:prstGeom>
          <a:solidFill>
            <a:srgbClr val="00AEEF"/>
          </a:solidFill>
          <a:ln/>
        </p:spPr>
      </p:sp>
      <p:sp>
        <p:nvSpPr>
          <p:cNvPr id="7" name="Text 4"/>
          <p:cNvSpPr/>
          <p:nvPr/>
        </p:nvSpPr>
        <p:spPr>
          <a:xfrm>
            <a:off x="6165795" y="1962944"/>
            <a:ext cx="539399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يلاحظ أداء المتدربين وسلوكهم بصورة مستمرة.</a:t>
            </a:r>
            <a:endParaRPr lang="ar-SA" sz="18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11906" y="1338992"/>
            <a:ext cx="413994" cy="414006"/>
          </a:xfrm>
          <a:prstGeom prst="rect">
            <a:avLst/>
          </a:prstGeom>
        </p:spPr>
      </p:pic>
      <p:sp>
        <p:nvSpPr>
          <p:cNvPr id="9" name="Shape 5"/>
          <p:cNvSpPr/>
          <p:nvPr/>
        </p:nvSpPr>
        <p:spPr>
          <a:xfrm>
            <a:off x="631908" y="1836043"/>
            <a:ext cx="5393992" cy="19050"/>
          </a:xfrm>
          <a:prstGeom prst="rect">
            <a:avLst/>
          </a:prstGeom>
          <a:solidFill>
            <a:srgbClr val="00AEEF"/>
          </a:solidFill>
          <a:ln/>
        </p:spPr>
      </p:sp>
      <p:sp>
        <p:nvSpPr>
          <p:cNvPr id="10" name="Text 6"/>
          <p:cNvSpPr/>
          <p:nvPr/>
        </p:nvSpPr>
        <p:spPr>
          <a:xfrm>
            <a:off x="631908" y="1962944"/>
            <a:ext cx="5393992" cy="584597"/>
          </a:xfrm>
          <a:prstGeom prst="rect">
            <a:avLst/>
          </a:prstGeom>
          <a:noFill/>
          <a:ln/>
        </p:spPr>
        <p:txBody>
          <a:bodyPr wrap="square" lIns="0" tIns="0" rIns="0" bIns="0" rtlCol="0" anchor="t">
            <a:normAutofit/>
          </a:bodyPr>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يحدد المواقف التي تحتاج إلى تدخل، ويرتبها حسب الأولوية.</a:t>
            </a:r>
            <a:endParaRPr lang="ar-SA" sz="18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45792" y="2606611"/>
            <a:ext cx="413994" cy="414006"/>
          </a:xfrm>
          <a:prstGeom prst="rect">
            <a:avLst/>
          </a:prstGeom>
        </p:spPr>
      </p:pic>
      <p:sp>
        <p:nvSpPr>
          <p:cNvPr id="12" name="Shape 7"/>
          <p:cNvSpPr/>
          <p:nvPr/>
        </p:nvSpPr>
        <p:spPr>
          <a:xfrm>
            <a:off x="6165795" y="3103662"/>
            <a:ext cx="5393992" cy="19050"/>
          </a:xfrm>
          <a:prstGeom prst="rect">
            <a:avLst/>
          </a:prstGeom>
          <a:solidFill>
            <a:srgbClr val="00AEEF"/>
          </a:solidFill>
          <a:ln/>
        </p:spPr>
      </p:sp>
      <p:sp>
        <p:nvSpPr>
          <p:cNvPr id="13" name="Text 8"/>
          <p:cNvSpPr/>
          <p:nvPr/>
        </p:nvSpPr>
        <p:spPr>
          <a:xfrm>
            <a:off x="6165795" y="3230563"/>
            <a:ext cx="539399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يحدد المخاطر، مع إعطاء الأولوية لمخاطر السلامة.</a:t>
            </a:r>
            <a:endParaRPr lang="ar-SA" sz="180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11906" y="2606611"/>
            <a:ext cx="413994" cy="414006"/>
          </a:xfrm>
          <a:prstGeom prst="rect">
            <a:avLst/>
          </a:prstGeom>
        </p:spPr>
      </p:pic>
      <p:sp>
        <p:nvSpPr>
          <p:cNvPr id="15" name="Shape 9"/>
          <p:cNvSpPr/>
          <p:nvPr/>
        </p:nvSpPr>
        <p:spPr>
          <a:xfrm>
            <a:off x="631908" y="3103662"/>
            <a:ext cx="5393992" cy="19050"/>
          </a:xfrm>
          <a:prstGeom prst="rect">
            <a:avLst/>
          </a:prstGeom>
          <a:solidFill>
            <a:srgbClr val="00AEEF"/>
          </a:solidFill>
          <a:ln/>
        </p:spPr>
      </p:sp>
      <p:sp>
        <p:nvSpPr>
          <p:cNvPr id="16" name="Text 10"/>
          <p:cNvSpPr/>
          <p:nvPr/>
        </p:nvSpPr>
        <p:spPr>
          <a:xfrm>
            <a:off x="631908" y="3230563"/>
            <a:ext cx="5393992" cy="584597"/>
          </a:xfrm>
          <a:prstGeom prst="rect">
            <a:avLst/>
          </a:prstGeom>
          <a:noFill/>
          <a:ln/>
        </p:spPr>
        <p:txBody>
          <a:bodyPr wrap="square" lIns="0" tIns="0" rIns="0" bIns="0" rtlCol="0" anchor="t">
            <a:normAutofit/>
          </a:bodyPr>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يطرح أسئلة تشخيصية لفهم سبب الخطأ أو الصعوبة قبل التدخل.</a:t>
            </a:r>
            <a:endParaRPr lang="ar-SA" sz="1800" dirty="0"/>
          </a:p>
        </p:txBody>
      </p:sp>
      <p:pic>
        <p:nvPicPr>
          <p:cNvPr id="17"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45792" y="3874230"/>
            <a:ext cx="413994" cy="414006"/>
          </a:xfrm>
          <a:prstGeom prst="rect">
            <a:avLst/>
          </a:prstGeom>
        </p:spPr>
      </p:pic>
      <p:sp>
        <p:nvSpPr>
          <p:cNvPr id="18" name="Shape 11"/>
          <p:cNvSpPr/>
          <p:nvPr/>
        </p:nvSpPr>
        <p:spPr>
          <a:xfrm>
            <a:off x="6165795" y="4371280"/>
            <a:ext cx="5393992" cy="19050"/>
          </a:xfrm>
          <a:prstGeom prst="rect">
            <a:avLst/>
          </a:prstGeom>
          <a:solidFill>
            <a:srgbClr val="00AEEF"/>
          </a:solidFill>
          <a:ln/>
        </p:spPr>
      </p:sp>
      <p:sp>
        <p:nvSpPr>
          <p:cNvPr id="19" name="Text 12"/>
          <p:cNvSpPr/>
          <p:nvPr/>
        </p:nvSpPr>
        <p:spPr>
          <a:xfrm>
            <a:off x="6165795" y="4498181"/>
            <a:ext cx="539399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يتدخل في الوقت المناسب وبالطريقة المناسبة.</a:t>
            </a:r>
            <a:endParaRPr lang="ar-SA" sz="1800" dirty="0"/>
          </a:p>
        </p:txBody>
      </p:sp>
      <p:pic>
        <p:nvPicPr>
          <p:cNvPr id="20"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611906" y="3874230"/>
            <a:ext cx="413994" cy="414006"/>
          </a:xfrm>
          <a:prstGeom prst="rect">
            <a:avLst/>
          </a:prstGeom>
        </p:spPr>
      </p:pic>
      <p:sp>
        <p:nvSpPr>
          <p:cNvPr id="21" name="Shape 13"/>
          <p:cNvSpPr/>
          <p:nvPr/>
        </p:nvSpPr>
        <p:spPr>
          <a:xfrm>
            <a:off x="631908" y="4371280"/>
            <a:ext cx="5393992" cy="19050"/>
          </a:xfrm>
          <a:prstGeom prst="rect">
            <a:avLst/>
          </a:prstGeom>
          <a:solidFill>
            <a:srgbClr val="00AEEF"/>
          </a:solidFill>
          <a:ln/>
        </p:spPr>
      </p:sp>
      <p:sp>
        <p:nvSpPr>
          <p:cNvPr id="22" name="Text 14"/>
          <p:cNvSpPr/>
          <p:nvPr/>
        </p:nvSpPr>
        <p:spPr>
          <a:xfrm>
            <a:off x="631908" y="4498181"/>
            <a:ext cx="539399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يقدم تغذية راجعة واضحة ومحددة.</a:t>
            </a:r>
            <a:endParaRPr lang="ar-SA" sz="1800" dirty="0"/>
          </a:p>
        </p:txBody>
      </p:sp>
      <p:pic>
        <p:nvPicPr>
          <p:cNvPr id="23"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45792" y="4849550"/>
            <a:ext cx="413994" cy="414006"/>
          </a:xfrm>
          <a:prstGeom prst="rect">
            <a:avLst/>
          </a:prstGeom>
        </p:spPr>
      </p:pic>
      <p:sp>
        <p:nvSpPr>
          <p:cNvPr id="24" name="Shape 15"/>
          <p:cNvSpPr/>
          <p:nvPr/>
        </p:nvSpPr>
        <p:spPr>
          <a:xfrm>
            <a:off x="6165795" y="5346601"/>
            <a:ext cx="5393992" cy="19050"/>
          </a:xfrm>
          <a:prstGeom prst="rect">
            <a:avLst/>
          </a:prstGeom>
          <a:solidFill>
            <a:srgbClr val="00AEEF"/>
          </a:solidFill>
          <a:ln/>
        </p:spPr>
      </p:sp>
      <p:sp>
        <p:nvSpPr>
          <p:cNvPr id="25" name="Text 16"/>
          <p:cNvSpPr/>
          <p:nvPr/>
        </p:nvSpPr>
        <p:spPr>
          <a:xfrm>
            <a:off x="6165795" y="5473502"/>
            <a:ext cx="539399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يعيد توجيه المتدربين الذين يحتاجون إلى دعم أو توضيح.</a:t>
            </a:r>
            <a:endParaRPr lang="ar-SA" sz="1800" dirty="0"/>
          </a:p>
        </p:txBody>
      </p:sp>
      <p:pic>
        <p:nvPicPr>
          <p:cNvPr id="26"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11906" y="4849550"/>
            <a:ext cx="413994" cy="414006"/>
          </a:xfrm>
          <a:prstGeom prst="rect">
            <a:avLst/>
          </a:prstGeom>
        </p:spPr>
      </p:pic>
      <p:sp>
        <p:nvSpPr>
          <p:cNvPr id="27" name="Shape 17"/>
          <p:cNvSpPr/>
          <p:nvPr/>
        </p:nvSpPr>
        <p:spPr>
          <a:xfrm>
            <a:off x="631908" y="5346601"/>
            <a:ext cx="5393992" cy="19050"/>
          </a:xfrm>
          <a:prstGeom prst="rect">
            <a:avLst/>
          </a:prstGeom>
          <a:solidFill>
            <a:srgbClr val="00AEEF"/>
          </a:solidFill>
          <a:ln/>
        </p:spPr>
      </p:sp>
      <p:sp>
        <p:nvSpPr>
          <p:cNvPr id="28" name="Text 18"/>
          <p:cNvSpPr/>
          <p:nvPr/>
        </p:nvSpPr>
        <p:spPr>
          <a:xfrm>
            <a:off x="631908" y="5473502"/>
            <a:ext cx="5393992" cy="584597"/>
          </a:xfrm>
          <a:prstGeom prst="rect">
            <a:avLst/>
          </a:prstGeom>
          <a:noFill/>
          <a:ln/>
        </p:spPr>
        <p:txBody>
          <a:bodyPr wrap="square" lIns="0" tIns="0" rIns="0" bIns="0" rtlCol="0" anchor="t">
            <a:normAutofit/>
          </a:bodyPr>
          <a:lstStyle/>
          <a:p>
            <a:pPr marL="0" indent="0" algn="r" rtl="1">
              <a:lnSpc>
                <a:spcPct val="104000"/>
              </a:lnSpc>
              <a:buNone/>
            </a:pPr>
            <a:r>
              <a:rPr lang="ar-SA" altLang="en-US" sz="1800" dirty="0">
                <a:solidFill>
                  <a:srgbClr val="384653"/>
                </a:solidFill>
                <a:latin typeface="GE SS Two Light" pitchFamily="34" charset="0"/>
                <a:ea typeface="GE SS Two Light" pitchFamily="34" charset="-122"/>
                <a:cs typeface="GE SS Two Light" pitchFamily="34" charset="-120"/>
              </a:rPr>
              <a:t>يتابع بقية المتدربين للتأكد من استمرار التعلم والعمل بصورة آمنة ومنظمة.</a:t>
            </a:r>
            <a:endParaRPr lang="ar-SA" sz="1800" dirty="0"/>
          </a:p>
        </p:txBody>
      </p:sp>
    </p:spTree>
    <p:extLst>
      <p:ext uri="{BB962C8B-B14F-4D97-AF65-F5344CB8AC3E}">
        <p14:creationId xmlns:p14="http://schemas.microsoft.com/office/powerpoint/2010/main" val="69064273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040687" y="670024"/>
            <a:ext cx="519100" cy="303709"/>
          </a:xfrm>
          <a:prstGeom prst="roundRect">
            <a:avLst>
              <a:gd name="adj" fmla="val 49999"/>
            </a:avLst>
          </a:prstGeom>
          <a:solidFill>
            <a:srgbClr val="D4E9F7"/>
          </a:solidFill>
          <a:ln/>
        </p:spPr>
      </p:sp>
      <p:sp>
        <p:nvSpPr>
          <p:cNvPr id="3" name="Text 1"/>
          <p:cNvSpPr/>
          <p:nvPr/>
        </p:nvSpPr>
        <p:spPr>
          <a:xfrm>
            <a:off x="10551055" y="729952"/>
            <a:ext cx="888779" cy="183852"/>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نقاش</a:t>
            </a:r>
            <a:endParaRPr lang="ar-SA" sz="1250" dirty="0"/>
          </a:p>
        </p:txBody>
      </p:sp>
      <p:sp>
        <p:nvSpPr>
          <p:cNvPr id="4" name="Text 2"/>
          <p:cNvSpPr/>
          <p:nvPr/>
        </p:nvSpPr>
        <p:spPr>
          <a:xfrm>
            <a:off x="631908" y="1044575"/>
            <a:ext cx="10927878" cy="657622"/>
          </a:xfrm>
          <a:prstGeom prst="rect">
            <a:avLst/>
          </a:prstGeom>
          <a:noFill/>
          <a:ln/>
        </p:spPr>
        <p:txBody>
          <a:bodyPr wrap="none" lIns="0" tIns="0" rIns="0" bIns="0" rtlCol="0" anchor="t"/>
          <a:lstStyle/>
          <a:p>
            <a:pPr marL="0" indent="0" algn="r" rtl="1">
              <a:lnSpc>
                <a:spcPct val="104000"/>
              </a:lnSpc>
              <a:buNone/>
            </a:pPr>
            <a:r>
              <a:rPr lang="ar-SA" altLang="en-US" sz="4100" dirty="0">
                <a:solidFill>
                  <a:srgbClr val="2E3C4E"/>
                </a:solidFill>
                <a:latin typeface="GE SS Two Light" pitchFamily="34" charset="0"/>
                <a:ea typeface="GE SS Two Light" pitchFamily="34" charset="-122"/>
                <a:cs typeface="GE SS Two Light" pitchFamily="34" charset="-120"/>
              </a:rPr>
              <a:t>أسئلة النقاش مع المدرب</a:t>
            </a:r>
            <a:endParaRPr lang="ar-SA" sz="4100" dirty="0"/>
          </a:p>
        </p:txBody>
      </p:sp>
      <p:sp>
        <p:nvSpPr>
          <p:cNvPr id="5" name="Text 3"/>
          <p:cNvSpPr/>
          <p:nvPr/>
        </p:nvSpPr>
        <p:spPr>
          <a:xfrm>
            <a:off x="22324" y="1967905"/>
            <a:ext cx="11537463" cy="301625"/>
          </a:xfrm>
          <a:prstGeom prst="rect">
            <a:avLst/>
          </a:prstGeom>
          <a:noFill/>
          <a:ln/>
        </p:spPr>
        <p:txBody>
          <a:bodyPr wrap="none" lIns="0" tIns="0" rIns="0" bIns="0" rtlCol="0" anchor="t"/>
          <a:lstStyle/>
          <a:p>
            <a:pPr marL="0" indent="0" algn="r" rtl="1">
              <a:lnSpc>
                <a:spcPct val="126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على المشاركين مناقشة المدرب من خلال الأسئلة التالية:</a:t>
            </a:r>
            <a:endParaRPr lang="ar-SA" sz="1550" dirty="0"/>
          </a:p>
        </p:txBody>
      </p:sp>
      <p:sp>
        <p:nvSpPr>
          <p:cNvPr id="6" name="Shape 4"/>
          <p:cNvSpPr/>
          <p:nvPr/>
        </p:nvSpPr>
        <p:spPr>
          <a:xfrm>
            <a:off x="11459876" y="2575024"/>
            <a:ext cx="99911" cy="99913"/>
          </a:xfrm>
          <a:prstGeom prst="ellipse">
            <a:avLst/>
          </a:prstGeom>
          <a:solidFill>
            <a:srgbClr val="00AEEF"/>
          </a:solidFill>
          <a:ln/>
        </p:spPr>
      </p:sp>
      <p:sp>
        <p:nvSpPr>
          <p:cNvPr id="7" name="Text 5"/>
          <p:cNvSpPr/>
          <p:nvPr/>
        </p:nvSpPr>
        <p:spPr>
          <a:xfrm>
            <a:off x="6206573" y="2468761"/>
            <a:ext cx="5076202"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ما المواقف التي لاحظها المدرب؟</a:t>
            </a:r>
            <a:endParaRPr lang="ar-SA" sz="2050" dirty="0"/>
          </a:p>
        </p:txBody>
      </p:sp>
      <p:sp>
        <p:nvSpPr>
          <p:cNvPr id="8" name="Shape 6"/>
          <p:cNvSpPr/>
          <p:nvPr/>
        </p:nvSpPr>
        <p:spPr>
          <a:xfrm>
            <a:off x="5885311" y="2575024"/>
            <a:ext cx="99911" cy="99913"/>
          </a:xfrm>
          <a:prstGeom prst="ellipse">
            <a:avLst/>
          </a:prstGeom>
          <a:solidFill>
            <a:srgbClr val="00AEEF"/>
          </a:solidFill>
          <a:ln/>
        </p:spPr>
      </p:sp>
      <p:sp>
        <p:nvSpPr>
          <p:cNvPr id="9" name="Text 7"/>
          <p:cNvSpPr/>
          <p:nvPr/>
        </p:nvSpPr>
        <p:spPr>
          <a:xfrm>
            <a:off x="631908" y="2468761"/>
            <a:ext cx="50763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ما المواقف التي لم يلاحظها؟</a:t>
            </a:r>
            <a:endParaRPr lang="ar-SA" sz="2050" dirty="0"/>
          </a:p>
        </p:txBody>
      </p:sp>
      <p:sp>
        <p:nvSpPr>
          <p:cNvPr id="10" name="Shape 8"/>
          <p:cNvSpPr/>
          <p:nvPr/>
        </p:nvSpPr>
        <p:spPr>
          <a:xfrm>
            <a:off x="11459876" y="3258145"/>
            <a:ext cx="99911" cy="99913"/>
          </a:xfrm>
          <a:prstGeom prst="ellipse">
            <a:avLst/>
          </a:prstGeom>
          <a:solidFill>
            <a:srgbClr val="00AEEF"/>
          </a:solidFill>
          <a:ln/>
        </p:spPr>
      </p:sp>
      <p:sp>
        <p:nvSpPr>
          <p:cNvPr id="11" name="Text 9"/>
          <p:cNvSpPr/>
          <p:nvPr/>
        </p:nvSpPr>
        <p:spPr>
          <a:xfrm>
            <a:off x="6206573" y="3151882"/>
            <a:ext cx="5076202"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كيف رتب المدرب أولويات التدخل؟</a:t>
            </a:r>
            <a:endParaRPr lang="ar-SA" sz="2050" dirty="0"/>
          </a:p>
        </p:txBody>
      </p:sp>
      <p:sp>
        <p:nvSpPr>
          <p:cNvPr id="12" name="Shape 10"/>
          <p:cNvSpPr/>
          <p:nvPr/>
        </p:nvSpPr>
        <p:spPr>
          <a:xfrm>
            <a:off x="5885311" y="3258145"/>
            <a:ext cx="99911" cy="99913"/>
          </a:xfrm>
          <a:prstGeom prst="ellipse">
            <a:avLst/>
          </a:prstGeom>
          <a:solidFill>
            <a:srgbClr val="00AEEF"/>
          </a:solidFill>
          <a:ln/>
        </p:spPr>
      </p:sp>
      <p:sp>
        <p:nvSpPr>
          <p:cNvPr id="13" name="Text 11"/>
          <p:cNvSpPr/>
          <p:nvPr/>
        </p:nvSpPr>
        <p:spPr>
          <a:xfrm>
            <a:off x="631908" y="3151882"/>
            <a:ext cx="50763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هل أعطى السلامة الأولوية المناسبة؟ ولماذا؟</a:t>
            </a:r>
            <a:endParaRPr lang="ar-SA" sz="2050" dirty="0"/>
          </a:p>
        </p:txBody>
      </p:sp>
      <p:sp>
        <p:nvSpPr>
          <p:cNvPr id="14" name="Shape 12"/>
          <p:cNvSpPr/>
          <p:nvPr/>
        </p:nvSpPr>
        <p:spPr>
          <a:xfrm>
            <a:off x="11459876" y="3941266"/>
            <a:ext cx="99911" cy="99913"/>
          </a:xfrm>
          <a:prstGeom prst="ellipse">
            <a:avLst/>
          </a:prstGeom>
          <a:solidFill>
            <a:srgbClr val="00AEEF"/>
          </a:solidFill>
          <a:ln/>
        </p:spPr>
      </p:sp>
      <p:sp>
        <p:nvSpPr>
          <p:cNvPr id="15" name="Text 13"/>
          <p:cNvSpPr/>
          <p:nvPr/>
        </p:nvSpPr>
        <p:spPr>
          <a:xfrm>
            <a:off x="6206573" y="3835003"/>
            <a:ext cx="5076202"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هل طرح أسئلة تشخيصية قبل التدخل؟</a:t>
            </a:r>
            <a:endParaRPr lang="ar-SA" sz="2050" dirty="0"/>
          </a:p>
        </p:txBody>
      </p:sp>
      <p:sp>
        <p:nvSpPr>
          <p:cNvPr id="16" name="Shape 14"/>
          <p:cNvSpPr/>
          <p:nvPr/>
        </p:nvSpPr>
        <p:spPr>
          <a:xfrm>
            <a:off x="5885311" y="3941266"/>
            <a:ext cx="99911" cy="99913"/>
          </a:xfrm>
          <a:prstGeom prst="ellipse">
            <a:avLst/>
          </a:prstGeom>
          <a:solidFill>
            <a:srgbClr val="00AEEF"/>
          </a:solidFill>
          <a:ln/>
        </p:spPr>
      </p:sp>
      <p:sp>
        <p:nvSpPr>
          <p:cNvPr id="17" name="Text 15"/>
          <p:cNvSpPr/>
          <p:nvPr/>
        </p:nvSpPr>
        <p:spPr>
          <a:xfrm>
            <a:off x="631908" y="3835003"/>
            <a:ext cx="50763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هل كان التدخل في الوقت المناسب؟</a:t>
            </a:r>
            <a:endParaRPr lang="ar-SA" sz="2050" dirty="0"/>
          </a:p>
        </p:txBody>
      </p:sp>
      <p:sp>
        <p:nvSpPr>
          <p:cNvPr id="18" name="Shape 16"/>
          <p:cNvSpPr/>
          <p:nvPr/>
        </p:nvSpPr>
        <p:spPr>
          <a:xfrm>
            <a:off x="11459876" y="4624388"/>
            <a:ext cx="99911" cy="99913"/>
          </a:xfrm>
          <a:prstGeom prst="ellipse">
            <a:avLst/>
          </a:prstGeom>
          <a:solidFill>
            <a:srgbClr val="00AEEF"/>
          </a:solidFill>
          <a:ln/>
        </p:spPr>
      </p:sp>
      <p:sp>
        <p:nvSpPr>
          <p:cNvPr id="19" name="Text 17"/>
          <p:cNvSpPr/>
          <p:nvPr/>
        </p:nvSpPr>
        <p:spPr>
          <a:xfrm>
            <a:off x="6206573" y="4518124"/>
            <a:ext cx="5076202"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هل كانت التغذية الراجعة واضحة ومفيدة؟</a:t>
            </a:r>
            <a:endParaRPr lang="ar-SA" sz="2050" dirty="0"/>
          </a:p>
        </p:txBody>
      </p:sp>
      <p:sp>
        <p:nvSpPr>
          <p:cNvPr id="20" name="Shape 18"/>
          <p:cNvSpPr/>
          <p:nvPr/>
        </p:nvSpPr>
        <p:spPr>
          <a:xfrm>
            <a:off x="5885311" y="4624388"/>
            <a:ext cx="99911" cy="99913"/>
          </a:xfrm>
          <a:prstGeom prst="ellipse">
            <a:avLst/>
          </a:prstGeom>
          <a:solidFill>
            <a:srgbClr val="00AEEF"/>
          </a:solidFill>
          <a:ln/>
        </p:spPr>
      </p:sp>
      <p:sp>
        <p:nvSpPr>
          <p:cNvPr id="21" name="Text 19"/>
          <p:cNvSpPr/>
          <p:nvPr/>
        </p:nvSpPr>
        <p:spPr>
          <a:xfrm>
            <a:off x="631908" y="4518124"/>
            <a:ext cx="5076301" cy="657820"/>
          </a:xfrm>
          <a:prstGeom prst="rect">
            <a:avLst/>
          </a:prstGeom>
          <a:noFill/>
          <a:ln/>
        </p:spPr>
        <p:txBody>
          <a:bodyPr wrap="square" lIns="0" tIns="0" rIns="0" bIns="0" rtlCol="0" anchor="t">
            <a:normAutofit/>
          </a:bodyPr>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هل حافظ المدرب على متابعة بقية المتدربين أثناء التدخل؟</a:t>
            </a:r>
            <a:endParaRPr lang="ar-SA" sz="2050" dirty="0"/>
          </a:p>
        </p:txBody>
      </p:sp>
      <p:sp>
        <p:nvSpPr>
          <p:cNvPr id="22" name="Shape 20"/>
          <p:cNvSpPr/>
          <p:nvPr/>
        </p:nvSpPr>
        <p:spPr>
          <a:xfrm>
            <a:off x="11459876" y="5636419"/>
            <a:ext cx="99911" cy="99913"/>
          </a:xfrm>
          <a:prstGeom prst="ellipse">
            <a:avLst/>
          </a:prstGeom>
          <a:solidFill>
            <a:srgbClr val="00AEEF"/>
          </a:solidFill>
          <a:ln/>
        </p:spPr>
      </p:sp>
      <p:sp>
        <p:nvSpPr>
          <p:cNvPr id="23" name="Text 21"/>
          <p:cNvSpPr/>
          <p:nvPr/>
        </p:nvSpPr>
        <p:spPr>
          <a:xfrm>
            <a:off x="6206573" y="5530155"/>
            <a:ext cx="5076202" cy="657820"/>
          </a:xfrm>
          <a:prstGeom prst="rect">
            <a:avLst/>
          </a:prstGeom>
          <a:noFill/>
          <a:ln/>
        </p:spPr>
        <p:txBody>
          <a:bodyPr wrap="square" lIns="0" tIns="0" rIns="0" bIns="0" rtlCol="0" anchor="t">
            <a:normAutofit/>
          </a:bodyPr>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ما الذي كان يمكن للمدرب أن يفعله بصورة أفضل؟</a:t>
            </a:r>
            <a:endParaRPr lang="ar-SA" sz="2050" dirty="0"/>
          </a:p>
        </p:txBody>
      </p:sp>
      <p:sp>
        <p:nvSpPr>
          <p:cNvPr id="24" name="Shape 22"/>
          <p:cNvSpPr/>
          <p:nvPr/>
        </p:nvSpPr>
        <p:spPr>
          <a:xfrm>
            <a:off x="5885311" y="5636419"/>
            <a:ext cx="99911" cy="99913"/>
          </a:xfrm>
          <a:prstGeom prst="ellipse">
            <a:avLst/>
          </a:prstGeom>
          <a:solidFill>
            <a:srgbClr val="00AEEF"/>
          </a:solidFill>
          <a:ln/>
        </p:spPr>
      </p:sp>
      <p:sp>
        <p:nvSpPr>
          <p:cNvPr id="25" name="Text 23"/>
          <p:cNvSpPr/>
          <p:nvPr/>
        </p:nvSpPr>
        <p:spPr>
          <a:xfrm>
            <a:off x="631908" y="5530155"/>
            <a:ext cx="5076301" cy="657820"/>
          </a:xfrm>
          <a:prstGeom prst="rect">
            <a:avLst/>
          </a:prstGeom>
          <a:noFill/>
          <a:ln/>
        </p:spPr>
        <p:txBody>
          <a:bodyPr wrap="square" lIns="0" tIns="0" rIns="0" bIns="0" rtlCol="0" anchor="t">
            <a:normAutofit/>
          </a:bodyPr>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ما الإجراءات التي ينبغي أن يتخذها المدرب في المتابعة اللاحقة؟</a:t>
            </a:r>
            <a:endParaRPr lang="ar-SA" sz="2050" dirty="0"/>
          </a:p>
        </p:txBody>
      </p:sp>
    </p:spTree>
    <p:extLst>
      <p:ext uri="{BB962C8B-B14F-4D97-AF65-F5344CB8AC3E}">
        <p14:creationId xmlns:p14="http://schemas.microsoft.com/office/powerpoint/2010/main" val="82927707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65858" y="640556"/>
            <a:ext cx="793929" cy="253008"/>
          </a:xfrm>
          <a:prstGeom prst="roundRect">
            <a:avLst>
              <a:gd name="adj" fmla="val 49999"/>
            </a:avLst>
          </a:prstGeom>
          <a:solidFill>
            <a:srgbClr val="D4E9F7"/>
          </a:solidFill>
          <a:ln/>
        </p:spPr>
      </p:sp>
      <p:sp>
        <p:nvSpPr>
          <p:cNvPr id="3" name="Text 1"/>
          <p:cNvSpPr/>
          <p:nvPr/>
        </p:nvSpPr>
        <p:spPr>
          <a:xfrm>
            <a:off x="10256184" y="690463"/>
            <a:ext cx="1203692" cy="153194"/>
          </a:xfrm>
          <a:prstGeom prst="rect">
            <a:avLst/>
          </a:prstGeom>
          <a:noFill/>
          <a:ln/>
        </p:spPr>
        <p:txBody>
          <a:bodyPr wrap="none" lIns="0" tIns="0" rIns="0" bIns="0" rtlCol="0" anchor="t"/>
          <a:lstStyle/>
          <a:p>
            <a:pPr marL="0" indent="0" algn="r" rtl="1">
              <a:lnSpc>
                <a:spcPct val="96000"/>
              </a:lnSpc>
              <a:buNone/>
            </a:pPr>
            <a:r>
              <a:rPr lang="ar-SA" altLang="en-US" sz="1000" dirty="0">
                <a:solidFill>
                  <a:srgbClr val="384653"/>
                </a:solidFill>
                <a:latin typeface="WinSoft Pro Medium" pitchFamily="34" charset="0"/>
                <a:ea typeface="WinSoft Pro Medium" pitchFamily="34" charset="-122"/>
                <a:cs typeface="WinSoft Pro Medium" pitchFamily="34" charset="-120"/>
              </a:rPr>
              <a:t>نشاط جماعي</a:t>
            </a:r>
            <a:endParaRPr lang="ar-SA" sz="1000" dirty="0"/>
          </a:p>
        </p:txBody>
      </p:sp>
      <p:sp>
        <p:nvSpPr>
          <p:cNvPr id="4" name="Text 2"/>
          <p:cNvSpPr/>
          <p:nvPr/>
        </p:nvSpPr>
        <p:spPr>
          <a:xfrm>
            <a:off x="631908" y="942677"/>
            <a:ext cx="10927878" cy="547985"/>
          </a:xfrm>
          <a:prstGeom prst="rect">
            <a:avLst/>
          </a:prstGeom>
          <a:noFill/>
          <a:ln/>
        </p:spPr>
        <p:txBody>
          <a:bodyPr wrap="none" lIns="0" tIns="0" rIns="0" bIns="0" rtlCol="0" anchor="t"/>
          <a:lstStyle/>
          <a:p>
            <a:pPr marL="0" indent="0" algn="r" rtl="1">
              <a:lnSpc>
                <a:spcPct val="104000"/>
              </a:lnSpc>
              <a:buNone/>
            </a:pPr>
            <a:r>
              <a:rPr lang="ar-SA" altLang="en-US" sz="3450" dirty="0">
                <a:solidFill>
                  <a:srgbClr val="2E3C4E"/>
                </a:solidFill>
                <a:latin typeface="GE SS Two Light" pitchFamily="34" charset="0"/>
                <a:ea typeface="GE SS Two Light" pitchFamily="34" charset="-122"/>
                <a:cs typeface="GE SS Two Light" pitchFamily="34" charset="-120"/>
              </a:rPr>
              <a:t>المطلوب من المجموعة</a:t>
            </a:r>
            <a:endParaRPr lang="ar-SA" sz="3450" dirty="0"/>
          </a:p>
        </p:txBody>
      </p:sp>
      <p:sp>
        <p:nvSpPr>
          <p:cNvPr id="5" name="Text 3"/>
          <p:cNvSpPr/>
          <p:nvPr/>
        </p:nvSpPr>
        <p:spPr>
          <a:xfrm>
            <a:off x="22324" y="1675110"/>
            <a:ext cx="11537463" cy="231577"/>
          </a:xfrm>
          <a:prstGeom prst="rect">
            <a:avLst/>
          </a:prstGeom>
          <a:noFill/>
          <a:ln/>
        </p:spPr>
        <p:txBody>
          <a:bodyPr wrap="none" lIns="0" tIns="0" rIns="0" bIns="0" rtlCol="0" anchor="t"/>
          <a:lstStyle/>
          <a:p>
            <a:pPr marL="0" indent="0" algn="r" rtl="1">
              <a:lnSpc>
                <a:spcPct val="116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بناءً على الملاحظة والمحاكاة، تقوم المجموعة بتحديد:</a:t>
            </a:r>
            <a:endParaRPr lang="ar-SA" sz="13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9113" y="2044998"/>
            <a:ext cx="3560673" cy="1400175"/>
          </a:xfrm>
          <a:prstGeom prst="rect">
            <a:avLst/>
          </a:prstGeom>
        </p:spPr>
      </p:pic>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79539" y="2194917"/>
            <a:ext cx="199921" cy="199926"/>
          </a:xfrm>
          <a:prstGeom prst="rect">
            <a:avLst/>
          </a:prstGeom>
        </p:spPr>
      </p:pic>
      <p:sp>
        <p:nvSpPr>
          <p:cNvPr id="8" name="Text 4"/>
          <p:cNvSpPr/>
          <p:nvPr/>
        </p:nvSpPr>
        <p:spPr>
          <a:xfrm>
            <a:off x="8184747" y="2711450"/>
            <a:ext cx="3189406" cy="548084"/>
          </a:xfrm>
          <a:prstGeom prst="rect">
            <a:avLst/>
          </a:prstGeom>
          <a:noFill/>
          <a:ln/>
        </p:spPr>
        <p:txBody>
          <a:bodyPr wrap="square" lIns="0" tIns="0" rIns="0" bIns="0" rtlCol="0" anchor="t">
            <a:normAutofit/>
          </a:bodyPr>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السلوكيات أو المواقف التي تتطلب تدخلًا فوريًا.</a:t>
            </a:r>
            <a:endParaRPr lang="ar-SA" sz="17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5511" y="2044998"/>
            <a:ext cx="3560673" cy="1400175"/>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95937" y="2194917"/>
            <a:ext cx="199921" cy="199926"/>
          </a:xfrm>
          <a:prstGeom prst="rect">
            <a:avLst/>
          </a:prstGeom>
        </p:spPr>
      </p:pic>
      <p:sp>
        <p:nvSpPr>
          <p:cNvPr id="11" name="Text 5"/>
          <p:cNvSpPr/>
          <p:nvPr/>
        </p:nvSpPr>
        <p:spPr>
          <a:xfrm>
            <a:off x="4501144" y="2711450"/>
            <a:ext cx="3189406" cy="548084"/>
          </a:xfrm>
          <a:prstGeom prst="rect">
            <a:avLst/>
          </a:prstGeom>
          <a:noFill/>
          <a:ln/>
        </p:spPr>
        <p:txBody>
          <a:bodyPr wrap="square" lIns="0" tIns="0" rIns="0" bIns="0" rtlCol="0" anchor="t">
            <a:normAutofit/>
          </a:bodyPr>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المواقف التي يمكن تأجيل التدخل بشأنها.</a:t>
            </a:r>
            <a:endParaRPr lang="ar-SA" sz="17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044998"/>
            <a:ext cx="3560673" cy="1400175"/>
          </a:xfrm>
          <a:prstGeom prst="rect">
            <a:avLst/>
          </a:prstGeom>
        </p:spPr>
      </p:pic>
      <p:pic>
        <p:nvPicPr>
          <p:cNvPr id="13"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12334" y="2194917"/>
            <a:ext cx="199921" cy="199926"/>
          </a:xfrm>
          <a:prstGeom prst="rect">
            <a:avLst/>
          </a:prstGeom>
        </p:spPr>
      </p:pic>
      <p:sp>
        <p:nvSpPr>
          <p:cNvPr id="14" name="Text 6"/>
          <p:cNvSpPr/>
          <p:nvPr/>
        </p:nvSpPr>
        <p:spPr>
          <a:xfrm>
            <a:off x="817542" y="2711450"/>
            <a:ext cx="3189406" cy="274042"/>
          </a:xfrm>
          <a:prstGeom prst="rect">
            <a:avLst/>
          </a:prstGeom>
          <a:noFill/>
          <a:ln/>
        </p:spPr>
        <p:txBody>
          <a:bodyPr wrap="none" lIns="0" tIns="0" rIns="0" bIns="0" rtlCol="0" anchor="t"/>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المخاطر المرتبطة بالأداء غير الآمن.</a:t>
            </a:r>
            <a:endParaRPr lang="ar-SA" sz="1700" dirty="0"/>
          </a:p>
        </p:txBody>
      </p:sp>
      <p:pic>
        <p:nvPicPr>
          <p:cNvPr id="15"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9113" y="3568105"/>
            <a:ext cx="3560673" cy="1400175"/>
          </a:xfrm>
          <a:prstGeom prst="rect">
            <a:avLst/>
          </a:prstGeom>
        </p:spPr>
      </p:pic>
      <p:pic>
        <p:nvPicPr>
          <p:cNvPr id="16" name="Image 7"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79539" y="3718024"/>
            <a:ext cx="199921" cy="199926"/>
          </a:xfrm>
          <a:prstGeom prst="rect">
            <a:avLst/>
          </a:prstGeom>
        </p:spPr>
      </p:pic>
      <p:sp>
        <p:nvSpPr>
          <p:cNvPr id="17" name="Text 7"/>
          <p:cNvSpPr/>
          <p:nvPr/>
        </p:nvSpPr>
        <p:spPr>
          <a:xfrm>
            <a:off x="8184747" y="4234557"/>
            <a:ext cx="3189406" cy="548084"/>
          </a:xfrm>
          <a:prstGeom prst="rect">
            <a:avLst/>
          </a:prstGeom>
          <a:noFill/>
          <a:ln/>
        </p:spPr>
        <p:txBody>
          <a:bodyPr wrap="square" lIns="0" tIns="0" rIns="0" bIns="0" rtlCol="0" anchor="t">
            <a:normAutofit/>
          </a:bodyPr>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أسباب الأخطاء أو الصعوبات المحتملة.</a:t>
            </a:r>
            <a:endParaRPr lang="ar-SA" sz="1700" dirty="0"/>
          </a:p>
        </p:txBody>
      </p:sp>
      <p:pic>
        <p:nvPicPr>
          <p:cNvPr id="18" name="Image 8"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5511" y="3568105"/>
            <a:ext cx="3560673" cy="1400175"/>
          </a:xfrm>
          <a:prstGeom prst="rect">
            <a:avLst/>
          </a:prstGeom>
        </p:spPr>
      </p:pic>
      <p:pic>
        <p:nvPicPr>
          <p:cNvPr id="19" name="Image 9"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95937" y="3718024"/>
            <a:ext cx="199921" cy="199926"/>
          </a:xfrm>
          <a:prstGeom prst="rect">
            <a:avLst/>
          </a:prstGeom>
        </p:spPr>
      </p:pic>
      <p:sp>
        <p:nvSpPr>
          <p:cNvPr id="20" name="Text 8"/>
          <p:cNvSpPr/>
          <p:nvPr/>
        </p:nvSpPr>
        <p:spPr>
          <a:xfrm>
            <a:off x="4501144" y="4234557"/>
            <a:ext cx="3189406" cy="274042"/>
          </a:xfrm>
          <a:prstGeom prst="rect">
            <a:avLst/>
          </a:prstGeom>
          <a:noFill/>
          <a:ln/>
        </p:spPr>
        <p:txBody>
          <a:bodyPr wrap="none" lIns="0" tIns="0" rIns="0" bIns="0" rtlCol="0" anchor="t"/>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نوع التدخل المناسب لكل موقف.</a:t>
            </a:r>
            <a:endParaRPr lang="ar-SA" sz="1700" dirty="0"/>
          </a:p>
        </p:txBody>
      </p:sp>
      <p:pic>
        <p:nvPicPr>
          <p:cNvPr id="21" name="Image 1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568105"/>
            <a:ext cx="3560673" cy="1400175"/>
          </a:xfrm>
          <a:prstGeom prst="rect">
            <a:avLst/>
          </a:prstGeom>
        </p:spPr>
      </p:pic>
      <p:pic>
        <p:nvPicPr>
          <p:cNvPr id="22" name="Image 11"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312334" y="3718024"/>
            <a:ext cx="199921" cy="199926"/>
          </a:xfrm>
          <a:prstGeom prst="rect">
            <a:avLst/>
          </a:prstGeom>
        </p:spPr>
      </p:pic>
      <p:sp>
        <p:nvSpPr>
          <p:cNvPr id="23" name="Text 9"/>
          <p:cNvSpPr/>
          <p:nvPr/>
        </p:nvSpPr>
        <p:spPr>
          <a:xfrm>
            <a:off x="817542" y="4234557"/>
            <a:ext cx="3189406" cy="274042"/>
          </a:xfrm>
          <a:prstGeom prst="rect">
            <a:avLst/>
          </a:prstGeom>
          <a:noFill/>
          <a:ln/>
        </p:spPr>
        <p:txBody>
          <a:bodyPr wrap="none" lIns="0" tIns="0" rIns="0" bIns="0" rtlCol="0" anchor="t"/>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نوع التغذية الراجعة المناسبة.</a:t>
            </a:r>
            <a:endParaRPr lang="ar-SA" sz="1700" dirty="0"/>
          </a:p>
        </p:txBody>
      </p:sp>
      <p:pic>
        <p:nvPicPr>
          <p:cNvPr id="24" name="Image 12"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31908" y="5091212"/>
            <a:ext cx="10927878" cy="1126133"/>
          </a:xfrm>
          <a:prstGeom prst="rect">
            <a:avLst/>
          </a:prstGeom>
        </p:spPr>
      </p:pic>
      <p:pic>
        <p:nvPicPr>
          <p:cNvPr id="25" name="Image 13"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995937" y="5241131"/>
            <a:ext cx="199921" cy="199926"/>
          </a:xfrm>
          <a:prstGeom prst="rect">
            <a:avLst/>
          </a:prstGeom>
        </p:spPr>
      </p:pic>
      <p:sp>
        <p:nvSpPr>
          <p:cNvPr id="26" name="Text 10"/>
          <p:cNvSpPr/>
          <p:nvPr/>
        </p:nvSpPr>
        <p:spPr>
          <a:xfrm>
            <a:off x="817542" y="5757664"/>
            <a:ext cx="10556611" cy="274042"/>
          </a:xfrm>
          <a:prstGeom prst="rect">
            <a:avLst/>
          </a:prstGeom>
          <a:noFill/>
          <a:ln/>
        </p:spPr>
        <p:txBody>
          <a:bodyPr wrap="none" lIns="0" tIns="0" rIns="0" bIns="0" rtlCol="0" anchor="t"/>
          <a:lstStyle/>
          <a:p>
            <a:pPr marL="0" indent="0" algn="ctr" rtl="1">
              <a:lnSpc>
                <a:spcPct val="104000"/>
              </a:lnSpc>
              <a:buNone/>
            </a:pPr>
            <a:r>
              <a:rPr lang="ar-SA" altLang="en-US" sz="1700" dirty="0">
                <a:solidFill>
                  <a:srgbClr val="384653"/>
                </a:solidFill>
                <a:latin typeface="GE SS Two Light" pitchFamily="34" charset="0"/>
                <a:ea typeface="GE SS Two Light" pitchFamily="34" charset="-122"/>
                <a:cs typeface="GE SS Two Light" pitchFamily="34" charset="-120"/>
              </a:rPr>
              <a:t>الإجراءات اللازمة لإعادة المتابعة والتحقق من تحسن الأداء.</a:t>
            </a:r>
            <a:endParaRPr lang="ar-SA" sz="1700" dirty="0"/>
          </a:p>
        </p:txBody>
      </p:sp>
    </p:spTree>
    <p:extLst>
      <p:ext uri="{BB962C8B-B14F-4D97-AF65-F5344CB8AC3E}">
        <p14:creationId xmlns:p14="http://schemas.microsoft.com/office/powerpoint/2010/main" val="75319885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5105" y="807641"/>
            <a:ext cx="3494992" cy="5242719"/>
          </a:xfrm>
          <a:prstGeom prst="rect">
            <a:avLst/>
          </a:prstGeom>
        </p:spPr>
      </p:pic>
      <p:sp>
        <p:nvSpPr>
          <p:cNvPr id="4" name="Text 0"/>
          <p:cNvSpPr/>
          <p:nvPr/>
        </p:nvSpPr>
        <p:spPr>
          <a:xfrm>
            <a:off x="631908" y="717352"/>
            <a:ext cx="6355993"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4.3</a:t>
            </a:r>
            <a:endParaRPr lang="ar-SA" sz="4200" dirty="0"/>
          </a:p>
        </p:txBody>
      </p:sp>
      <p:sp>
        <p:nvSpPr>
          <p:cNvPr id="5" name="Text 1"/>
          <p:cNvSpPr/>
          <p:nvPr/>
        </p:nvSpPr>
        <p:spPr>
          <a:xfrm>
            <a:off x="631908" y="1458416"/>
            <a:ext cx="6355993" cy="1202531"/>
          </a:xfrm>
          <a:prstGeom prst="rect">
            <a:avLst/>
          </a:prstGeom>
          <a:noFill/>
          <a:ln/>
        </p:spPr>
        <p:txBody>
          <a:bodyPr wrap="square" lIns="0" tIns="0" rIns="0" bIns="0" rtlCol="0" anchor="t">
            <a:normAutofit lnSpcReduction="10000"/>
          </a:bodyPr>
          <a:lstStyle/>
          <a:p>
            <a:pPr algn="r" rtl="1">
              <a:lnSpc>
                <a:spcPct val="104000"/>
              </a:lnSpc>
            </a:pPr>
            <a:r>
              <a:rPr lang="ar-SA" altLang="en-US" sz="2500" dirty="0">
                <a:solidFill>
                  <a:srgbClr val="2E3C4E"/>
                </a:solidFill>
                <a:latin typeface="GE SS Two Light" pitchFamily="34" charset="0"/>
                <a:ea typeface="GE SS Two Light" pitchFamily="34" charset="-122"/>
                <a:cs typeface="GE SS Two Light" pitchFamily="34" charset="-120"/>
              </a:rPr>
              <a:t>تعزيز مشاركة المتدربين وتحفيزهم —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Learning</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Activity</a:t>
            </a:r>
            <a:r>
              <a:rPr lang="ar-SA" altLang="en-US" sz="2500" dirty="0">
                <a:solidFill>
                  <a:srgbClr val="2E3C4E"/>
                </a:solidFill>
                <a:latin typeface="GE SS Two Light" pitchFamily="34" charset="0"/>
                <a:ea typeface="GE SS Two Light" pitchFamily="34" charset="-122"/>
                <a:cs typeface="GE SS Two Light" pitchFamily="34" charset="-120"/>
              </a:rPr>
              <a:t> </a:t>
            </a:r>
            <a:r>
              <a:rPr lang="en-US" altLang="en-US" sz="2800" dirty="0">
                <a:solidFill>
                  <a:srgbClr val="2E3C4E"/>
                </a:solidFill>
                <a:latin typeface="Myriad Headline" panose="020B0500000000000000" pitchFamily="34" charset="0"/>
                <a:ea typeface="GE SS Two Light" pitchFamily="34" charset="-122"/>
                <a:cs typeface="GE SS Two Light" pitchFamily="34" charset="-120"/>
              </a:rPr>
              <a:t>4.3 </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Promote</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Learner</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Engagement</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and</a:t>
            </a:r>
            <a:r>
              <a:rPr lang="ar-SA" altLang="en-US" sz="2500"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Myriad Headline" panose="020B0500000000000000" pitchFamily="34" charset="0"/>
                <a:ea typeface="GE SS Two Light" pitchFamily="34" charset="-122"/>
                <a:cs typeface="GE SS Two Light" pitchFamily="34" charset="-120"/>
              </a:rPr>
              <a:t>Participation</a:t>
            </a:r>
            <a:endParaRPr lang="ar-SA" sz="2500" dirty="0">
              <a:latin typeface="Myriad Headline" panose="020B0500000000000000" pitchFamily="34" charset="0"/>
            </a:endParaRPr>
          </a:p>
        </p:txBody>
      </p:sp>
      <p:sp>
        <p:nvSpPr>
          <p:cNvPr id="6" name="Shape 2"/>
          <p:cNvSpPr/>
          <p:nvPr/>
        </p:nvSpPr>
        <p:spPr>
          <a:xfrm>
            <a:off x="6530911" y="2935089"/>
            <a:ext cx="456990" cy="457002"/>
          </a:xfrm>
          <a:prstGeom prst="ellipse">
            <a:avLst/>
          </a:prstGeom>
          <a:solidFill>
            <a:srgbClr val="00AEEF"/>
          </a:solidFill>
          <a:ln w="635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99072" y="3003252"/>
            <a:ext cx="320667" cy="320675"/>
          </a:xfrm>
          <a:prstGeom prst="rect">
            <a:avLst/>
          </a:prstGeom>
        </p:spPr>
      </p:pic>
      <p:sp>
        <p:nvSpPr>
          <p:cNvPr id="8" name="Text 3"/>
          <p:cNvSpPr/>
          <p:nvPr/>
        </p:nvSpPr>
        <p:spPr>
          <a:xfrm>
            <a:off x="3924202" y="3004840"/>
            <a:ext cx="242395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المدة: ساعتان</a:t>
            </a:r>
            <a:endParaRPr lang="ar-SA" sz="2100" dirty="0"/>
          </a:p>
        </p:txBody>
      </p:sp>
      <p:sp>
        <p:nvSpPr>
          <p:cNvPr id="9" name="Shape 4"/>
          <p:cNvSpPr/>
          <p:nvPr/>
        </p:nvSpPr>
        <p:spPr>
          <a:xfrm>
            <a:off x="3238717" y="2935089"/>
            <a:ext cx="456990" cy="457002"/>
          </a:xfrm>
          <a:prstGeom prst="ellipse">
            <a:avLst/>
          </a:prstGeom>
          <a:solidFill>
            <a:srgbClr val="00AEEF"/>
          </a:solidFill>
          <a:ln w="635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306878" y="3003252"/>
            <a:ext cx="320667" cy="320675"/>
          </a:xfrm>
          <a:prstGeom prst="rect">
            <a:avLst/>
          </a:prstGeom>
        </p:spPr>
      </p:pic>
      <p:sp>
        <p:nvSpPr>
          <p:cNvPr id="11" name="Text 5"/>
          <p:cNvSpPr/>
          <p:nvPr/>
        </p:nvSpPr>
        <p:spPr>
          <a:xfrm>
            <a:off x="631908" y="3004840"/>
            <a:ext cx="2424052"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عرض توضيحي</a:t>
            </a:r>
            <a:endParaRPr lang="ar-SA" sz="2100" dirty="0"/>
          </a:p>
        </p:txBody>
      </p:sp>
      <p:sp>
        <p:nvSpPr>
          <p:cNvPr id="12" name="Shape 6"/>
          <p:cNvSpPr/>
          <p:nvPr/>
        </p:nvSpPr>
        <p:spPr>
          <a:xfrm>
            <a:off x="6530911" y="3757612"/>
            <a:ext cx="456990" cy="457002"/>
          </a:xfrm>
          <a:prstGeom prst="ellipse">
            <a:avLst/>
          </a:prstGeom>
          <a:solidFill>
            <a:srgbClr val="00AEEF"/>
          </a:solidFill>
          <a:ln w="635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99072" y="3825776"/>
            <a:ext cx="320667" cy="320675"/>
          </a:xfrm>
          <a:prstGeom prst="rect">
            <a:avLst/>
          </a:prstGeom>
        </p:spPr>
      </p:pic>
      <p:sp>
        <p:nvSpPr>
          <p:cNvPr id="14" name="Text 7"/>
          <p:cNvSpPr/>
          <p:nvPr/>
        </p:nvSpPr>
        <p:spPr>
          <a:xfrm>
            <a:off x="3924202" y="3827363"/>
            <a:ext cx="242395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مجموعات عمل</a:t>
            </a:r>
            <a:endParaRPr lang="ar-SA" sz="2100" dirty="0"/>
          </a:p>
        </p:txBody>
      </p:sp>
      <p:sp>
        <p:nvSpPr>
          <p:cNvPr id="15" name="Shape 8"/>
          <p:cNvSpPr/>
          <p:nvPr/>
        </p:nvSpPr>
        <p:spPr>
          <a:xfrm>
            <a:off x="3238717" y="3757612"/>
            <a:ext cx="456990" cy="457002"/>
          </a:xfrm>
          <a:prstGeom prst="ellipse">
            <a:avLst/>
          </a:prstGeom>
          <a:solidFill>
            <a:srgbClr val="00AEEF"/>
          </a:solidFill>
          <a:ln w="635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306878" y="3825776"/>
            <a:ext cx="320667" cy="320675"/>
          </a:xfrm>
          <a:prstGeom prst="rect">
            <a:avLst/>
          </a:prstGeom>
        </p:spPr>
      </p:pic>
      <p:sp>
        <p:nvSpPr>
          <p:cNvPr id="17" name="Text 9"/>
          <p:cNvSpPr/>
          <p:nvPr/>
        </p:nvSpPr>
        <p:spPr>
          <a:xfrm>
            <a:off x="631908" y="3827363"/>
            <a:ext cx="2424052"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مناقشات تفاعلية</a:t>
            </a:r>
            <a:endParaRPr lang="ar-SA" sz="2100" dirty="0"/>
          </a:p>
        </p:txBody>
      </p:sp>
      <p:sp>
        <p:nvSpPr>
          <p:cNvPr id="18" name="Shape 10"/>
          <p:cNvSpPr/>
          <p:nvPr/>
        </p:nvSpPr>
        <p:spPr>
          <a:xfrm>
            <a:off x="6530911" y="4580136"/>
            <a:ext cx="456990" cy="457002"/>
          </a:xfrm>
          <a:prstGeom prst="ellipse">
            <a:avLst/>
          </a:prstGeom>
          <a:solidFill>
            <a:srgbClr val="00AEEF"/>
          </a:solidFill>
          <a:ln w="635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99072" y="4648299"/>
            <a:ext cx="320667" cy="320675"/>
          </a:xfrm>
          <a:prstGeom prst="rect">
            <a:avLst/>
          </a:prstGeom>
        </p:spPr>
      </p:pic>
      <p:sp>
        <p:nvSpPr>
          <p:cNvPr id="20" name="Text 11"/>
          <p:cNvSpPr/>
          <p:nvPr/>
        </p:nvSpPr>
        <p:spPr>
          <a:xfrm>
            <a:off x="3924202" y="4649887"/>
            <a:ext cx="242395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محاكاة</a:t>
            </a:r>
            <a:endParaRPr lang="ar-SA" sz="2100" dirty="0"/>
          </a:p>
        </p:txBody>
      </p:sp>
      <p:sp>
        <p:nvSpPr>
          <p:cNvPr id="21" name="Shape 12"/>
          <p:cNvSpPr/>
          <p:nvPr/>
        </p:nvSpPr>
        <p:spPr>
          <a:xfrm>
            <a:off x="3238717" y="4580136"/>
            <a:ext cx="456990" cy="457002"/>
          </a:xfrm>
          <a:prstGeom prst="ellipse">
            <a:avLst/>
          </a:prstGeom>
          <a:solidFill>
            <a:srgbClr val="00AEEF"/>
          </a:solidFill>
          <a:ln w="635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306878" y="4648299"/>
            <a:ext cx="320667" cy="320675"/>
          </a:xfrm>
          <a:prstGeom prst="rect">
            <a:avLst/>
          </a:prstGeom>
        </p:spPr>
      </p:pic>
      <p:sp>
        <p:nvSpPr>
          <p:cNvPr id="23" name="Text 13"/>
          <p:cNvSpPr/>
          <p:nvPr/>
        </p:nvSpPr>
        <p:spPr>
          <a:xfrm>
            <a:off x="631908" y="4649887"/>
            <a:ext cx="2424052" cy="66813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غرف عمل افتراضية (</a:t>
            </a:r>
            <a:r>
              <a:rPr lang="ar-SA" altLang="en-US" sz="2100" dirty="0">
                <a:solidFill>
                  <a:srgbClr val="384653"/>
                </a:solidFill>
                <a:latin typeface="Myriad Headline" panose="020B0500000000000000" pitchFamily="34" charset="0"/>
                <a:ea typeface="GE SS Two Light" pitchFamily="34" charset="-122"/>
                <a:cs typeface="GE SS Two Light" pitchFamily="34" charset="-120"/>
              </a:rPr>
              <a:t>Breakout</a:t>
            </a:r>
            <a:r>
              <a:rPr lang="ar-SA" altLang="en-US" sz="2100" dirty="0">
                <a:solidFill>
                  <a:srgbClr val="384653"/>
                </a:solidFill>
                <a:latin typeface="GE SS Two Light" pitchFamily="34" charset="0"/>
                <a:ea typeface="GE SS Two Light" pitchFamily="34" charset="-122"/>
                <a:cs typeface="GE SS Two Light" pitchFamily="34" charset="-120"/>
              </a:rPr>
              <a:t> </a:t>
            </a:r>
            <a:r>
              <a:rPr lang="ar-SA" altLang="en-US" sz="2100" dirty="0">
                <a:solidFill>
                  <a:srgbClr val="384653"/>
                </a:solidFill>
                <a:latin typeface="Myriad Headline" panose="020B0500000000000000" pitchFamily="34" charset="0"/>
                <a:ea typeface="GE SS Two Light" pitchFamily="34" charset="-122"/>
                <a:cs typeface="GE SS Two Light" pitchFamily="34" charset="-120"/>
              </a:rPr>
              <a:t>Rooms</a:t>
            </a:r>
            <a:r>
              <a:rPr lang="ar-SA" altLang="en-US" sz="2100" dirty="0">
                <a:solidFill>
                  <a:srgbClr val="384653"/>
                </a:solidFill>
                <a:latin typeface="GE SS Two Light" pitchFamily="34" charset="0"/>
                <a:ea typeface="GE SS Two Light" pitchFamily="34" charset="-122"/>
                <a:cs typeface="GE SS Two Light" pitchFamily="34" charset="-120"/>
              </a:rPr>
              <a:t>)</a:t>
            </a:r>
            <a:endParaRPr lang="ar-SA" sz="2100" dirty="0"/>
          </a:p>
        </p:txBody>
      </p:sp>
      <p:sp>
        <p:nvSpPr>
          <p:cNvPr id="24" name="Shape 14"/>
          <p:cNvSpPr/>
          <p:nvPr/>
        </p:nvSpPr>
        <p:spPr>
          <a:xfrm>
            <a:off x="6530911" y="5683548"/>
            <a:ext cx="456990" cy="457002"/>
          </a:xfrm>
          <a:prstGeom prst="ellipse">
            <a:avLst/>
          </a:prstGeom>
          <a:solidFill>
            <a:srgbClr val="00AEEF"/>
          </a:solidFill>
          <a:ln w="6350">
            <a:solidFill>
              <a:srgbClr val="0094D5"/>
            </a:solidFill>
            <a:prstDash val="solid"/>
          </a:ln>
        </p:spPr>
      </p:sp>
      <p:pic>
        <p:nvPicPr>
          <p:cNvPr id="25" name="Image 8" descr="preencoded.png"/>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599072" y="5751711"/>
            <a:ext cx="320667" cy="320675"/>
          </a:xfrm>
          <a:prstGeom prst="rect">
            <a:avLst/>
          </a:prstGeom>
        </p:spPr>
      </p:pic>
      <p:sp>
        <p:nvSpPr>
          <p:cNvPr id="26" name="Text 15"/>
          <p:cNvSpPr/>
          <p:nvPr/>
        </p:nvSpPr>
        <p:spPr>
          <a:xfrm>
            <a:off x="631908" y="5753298"/>
            <a:ext cx="5716246"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تمارين فردية وجماعية</a:t>
            </a:r>
            <a:endParaRPr lang="ar-SA" sz="2100" dirty="0"/>
          </a:p>
        </p:txBody>
      </p:sp>
    </p:spTree>
    <p:extLst>
      <p:ext uri="{BB962C8B-B14F-4D97-AF65-F5344CB8AC3E}">
        <p14:creationId xmlns:p14="http://schemas.microsoft.com/office/powerpoint/2010/main" val="254023092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469392" y="2013347"/>
            <a:ext cx="5513646" cy="3685088"/>
          </a:xfrm>
          <a:prstGeom prst="roundRect">
            <a:avLst>
              <a:gd name="adj" fmla="val 19130"/>
            </a:avLst>
          </a:prstGeom>
          <a:solidFill>
            <a:srgbClr val="75BAE6"/>
          </a:solidFill>
          <a:ln/>
        </p:spPr>
      </p:sp>
      <p:sp>
        <p:nvSpPr>
          <p:cNvPr id="3" name="Text 1"/>
          <p:cNvSpPr/>
          <p:nvPr/>
        </p:nvSpPr>
        <p:spPr>
          <a:xfrm>
            <a:off x="695010" y="2238970"/>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أهمية المشاركة الفاعلة</a:t>
            </a:r>
            <a:endParaRPr lang="ar-SA" sz="2300" dirty="0">
              <a:solidFill>
                <a:schemeClr val="bg1"/>
              </a:solidFill>
            </a:endParaRPr>
          </a:p>
        </p:txBody>
      </p:sp>
      <p:sp>
        <p:nvSpPr>
          <p:cNvPr id="4" name="Text 2"/>
          <p:cNvSpPr/>
          <p:nvPr/>
        </p:nvSpPr>
        <p:spPr>
          <a:xfrm>
            <a:off x="695010" y="2835771"/>
            <a:ext cx="5062411" cy="1805781"/>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تعد مشاركة المتدربين وانخراطهم الفاعل في عملية التعلم من أهم عوامل نجاح التدريب المهني والتقني. فالمتدرب الذي يشارك في المناقشات، ويطرح الأسئلة، ويتفاعل مع زملائه، ويشارك في الأنشطة العملية، يحقق مستويات أعلى من الفهم والاحتفاظ بالمعلومات واكتساب المهارات مقارنة بالمتدرب السلبي.</a:t>
            </a:r>
            <a:endParaRPr lang="ar-SA" sz="2000" dirty="0">
              <a:solidFill>
                <a:schemeClr val="bg1"/>
              </a:solidFill>
            </a:endParaRPr>
          </a:p>
        </p:txBody>
      </p:sp>
      <p:sp>
        <p:nvSpPr>
          <p:cNvPr id="5" name="Text 3"/>
          <p:cNvSpPr/>
          <p:nvPr/>
        </p:nvSpPr>
        <p:spPr>
          <a:xfrm>
            <a:off x="6377522" y="2238970"/>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دور المدرب في بيئات التدريب الحديثة</a:t>
            </a:r>
            <a:endParaRPr lang="ar-SA" sz="2300" dirty="0"/>
          </a:p>
        </p:txBody>
      </p:sp>
      <p:sp>
        <p:nvSpPr>
          <p:cNvPr id="6" name="Text 4"/>
          <p:cNvSpPr/>
          <p:nvPr/>
        </p:nvSpPr>
        <p:spPr>
          <a:xfrm>
            <a:off x="6377522" y="2835771"/>
            <a:ext cx="5188614" cy="1805781"/>
          </a:xfrm>
          <a:prstGeom prst="rect">
            <a:avLst/>
          </a:prstGeom>
          <a:noFill/>
          <a:ln/>
        </p:spPr>
        <p:txBody>
          <a:bodyPr wrap="square" lIns="0" tIns="0" rIns="0" bIns="0" rtlCol="0" anchor="t">
            <a:noAutofit/>
          </a:bodyPr>
          <a:lstStyle/>
          <a:p>
            <a:pPr marL="0" indent="0" algn="justLow"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بيئات التدريب الحديثة، وخاصة التدريب عن بعد، لم يعد دور المدرب يقتصر على تقديم المحتوى، بل أصبح مسؤولاً عن تصميم بيئة تعلم تفاعلية تشجع المتدربين على المشاركة والتعاون والتفكير وحل المشكلات. ولذلك يحتاج المدرب إلى استخدام استراتيجيات متنوعة للحفاظ على انتباه المتدربين وتحفيزهم على التعلم المستمر.</a:t>
            </a:r>
            <a:endParaRPr lang="ar-SA" sz="2000" dirty="0"/>
          </a:p>
        </p:txBody>
      </p:sp>
    </p:spTree>
    <p:extLst>
      <p:ext uri="{BB962C8B-B14F-4D97-AF65-F5344CB8AC3E}">
        <p14:creationId xmlns:p14="http://schemas.microsoft.com/office/powerpoint/2010/main" val="127187953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40569"/>
            <a:ext cx="10927878" cy="742355"/>
          </a:xfrm>
          <a:prstGeom prst="rect">
            <a:avLst/>
          </a:prstGeom>
          <a:noFill/>
          <a:ln/>
        </p:spPr>
        <p:txBody>
          <a:bodyPr wrap="none" lIns="0" tIns="0" rIns="0" bIns="0" rtlCol="0" anchor="t"/>
          <a:lstStyle/>
          <a:p>
            <a:pPr algn="ct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نتاجات 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4.3</a:t>
            </a:r>
            <a:endParaRPr lang="ar-SA" sz="4650" dirty="0"/>
          </a:p>
        </p:txBody>
      </p:sp>
      <p:sp>
        <p:nvSpPr>
          <p:cNvPr id="3" name="Text 1"/>
          <p:cNvSpPr/>
          <p:nvPr/>
        </p:nvSpPr>
        <p:spPr>
          <a:xfrm>
            <a:off x="631908" y="1573113"/>
            <a:ext cx="10927878"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endParaRPr lang="ar-SA" sz="2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70024" y="2146855"/>
            <a:ext cx="389763" cy="389772"/>
          </a:xfrm>
          <a:prstGeom prst="rect">
            <a:avLst/>
          </a:prstGeom>
        </p:spPr>
      </p:pic>
      <p:sp>
        <p:nvSpPr>
          <p:cNvPr id="5" name="Shape 2"/>
          <p:cNvSpPr/>
          <p:nvPr/>
        </p:nvSpPr>
        <p:spPr>
          <a:xfrm>
            <a:off x="8067572" y="2640905"/>
            <a:ext cx="3492214" cy="25400"/>
          </a:xfrm>
          <a:prstGeom prst="rect">
            <a:avLst/>
          </a:prstGeom>
          <a:solidFill>
            <a:srgbClr val="00AEEF"/>
          </a:solidFill>
          <a:ln/>
        </p:spPr>
      </p:sp>
      <p:sp>
        <p:nvSpPr>
          <p:cNvPr id="6" name="Text 3"/>
          <p:cNvSpPr/>
          <p:nvPr/>
        </p:nvSpPr>
        <p:spPr>
          <a:xfrm>
            <a:off x="8067572" y="2804517"/>
            <a:ext cx="3492214" cy="1484709"/>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تشجيع المتدربين على المشاركة الفاعلة باستخدام الأسئلة والمناقشات والأنشطة التفاعلية.</a:t>
            </a:r>
            <a:endParaRPr lang="ar-SA" sz="2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52192" y="2146855"/>
            <a:ext cx="389763" cy="389772"/>
          </a:xfrm>
          <a:prstGeom prst="rect">
            <a:avLst/>
          </a:prstGeom>
        </p:spPr>
      </p:pic>
      <p:sp>
        <p:nvSpPr>
          <p:cNvPr id="8" name="Shape 4"/>
          <p:cNvSpPr/>
          <p:nvPr/>
        </p:nvSpPr>
        <p:spPr>
          <a:xfrm>
            <a:off x="4349740" y="2640905"/>
            <a:ext cx="3492214" cy="25400"/>
          </a:xfrm>
          <a:prstGeom prst="rect">
            <a:avLst/>
          </a:prstGeom>
          <a:solidFill>
            <a:srgbClr val="00AEEF"/>
          </a:solidFill>
          <a:ln/>
        </p:spPr>
      </p:sp>
      <p:sp>
        <p:nvSpPr>
          <p:cNvPr id="9" name="Text 5"/>
          <p:cNvSpPr/>
          <p:nvPr/>
        </p:nvSpPr>
        <p:spPr>
          <a:xfrm>
            <a:off x="4349740" y="2804517"/>
            <a:ext cx="3492214" cy="1113532"/>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توظيف استراتيجيات التعلم التعاوني والعمل الجماعي والشمولي.</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34360" y="2146855"/>
            <a:ext cx="389763" cy="389772"/>
          </a:xfrm>
          <a:prstGeom prst="rect">
            <a:avLst/>
          </a:prstGeom>
        </p:spPr>
      </p:pic>
      <p:sp>
        <p:nvSpPr>
          <p:cNvPr id="11" name="Shape 6"/>
          <p:cNvSpPr/>
          <p:nvPr/>
        </p:nvSpPr>
        <p:spPr>
          <a:xfrm>
            <a:off x="631908" y="2640905"/>
            <a:ext cx="3492214" cy="25400"/>
          </a:xfrm>
          <a:prstGeom prst="rect">
            <a:avLst/>
          </a:prstGeom>
          <a:solidFill>
            <a:srgbClr val="00AEEF"/>
          </a:solidFill>
          <a:ln/>
        </p:spPr>
      </p:sp>
      <p:sp>
        <p:nvSpPr>
          <p:cNvPr id="12" name="Text 7"/>
          <p:cNvSpPr/>
          <p:nvPr/>
        </p:nvSpPr>
        <p:spPr>
          <a:xfrm>
            <a:off x="631908" y="2804517"/>
            <a:ext cx="3492214"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إدارة النقاشات الجماعية بكفاءة.</a:t>
            </a:r>
            <a:endParaRPr lang="ar-SA" sz="2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70024" y="4548147"/>
            <a:ext cx="389763" cy="389772"/>
          </a:xfrm>
          <a:prstGeom prst="rect">
            <a:avLst/>
          </a:prstGeom>
        </p:spPr>
      </p:pic>
      <p:sp>
        <p:nvSpPr>
          <p:cNvPr id="14" name="Shape 8"/>
          <p:cNvSpPr/>
          <p:nvPr/>
        </p:nvSpPr>
        <p:spPr>
          <a:xfrm>
            <a:off x="6208656" y="5042198"/>
            <a:ext cx="5351130" cy="25400"/>
          </a:xfrm>
          <a:prstGeom prst="rect">
            <a:avLst/>
          </a:prstGeom>
          <a:solidFill>
            <a:srgbClr val="00AEEF"/>
          </a:solidFill>
          <a:ln/>
        </p:spPr>
      </p:sp>
      <p:sp>
        <p:nvSpPr>
          <p:cNvPr id="15" name="Text 9"/>
          <p:cNvSpPr/>
          <p:nvPr/>
        </p:nvSpPr>
        <p:spPr>
          <a:xfrm>
            <a:off x="6208656" y="5205809"/>
            <a:ext cx="5351130"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استخدام أساليب تحفيزية لزيادة دافعية المتدربين.</a:t>
            </a:r>
            <a:endParaRPr lang="ar-SA" sz="2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558118" y="4512989"/>
            <a:ext cx="424921" cy="424930"/>
          </a:xfrm>
          <a:prstGeom prst="rect">
            <a:avLst/>
          </a:prstGeom>
        </p:spPr>
      </p:pic>
      <p:sp>
        <p:nvSpPr>
          <p:cNvPr id="17" name="Shape 10"/>
          <p:cNvSpPr/>
          <p:nvPr/>
        </p:nvSpPr>
        <p:spPr>
          <a:xfrm>
            <a:off x="631908" y="5042198"/>
            <a:ext cx="5351130" cy="25400"/>
          </a:xfrm>
          <a:prstGeom prst="rect">
            <a:avLst/>
          </a:prstGeom>
          <a:solidFill>
            <a:srgbClr val="00AEEF"/>
          </a:solidFill>
          <a:ln/>
        </p:spPr>
      </p:sp>
      <p:sp>
        <p:nvSpPr>
          <p:cNvPr id="18" name="Text 11"/>
          <p:cNvSpPr/>
          <p:nvPr/>
        </p:nvSpPr>
        <p:spPr>
          <a:xfrm>
            <a:off x="631908" y="5205809"/>
            <a:ext cx="5351130"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المحافظة على تركيز وانتباه المتدربين خلال جلسات التدريب الحضورية والافتراضية.</a:t>
            </a:r>
            <a:endParaRPr lang="ar-SA" sz="2300" dirty="0"/>
          </a:p>
        </p:txBody>
      </p:sp>
    </p:spTree>
    <p:extLst>
      <p:ext uri="{BB962C8B-B14F-4D97-AF65-F5344CB8AC3E}">
        <p14:creationId xmlns:p14="http://schemas.microsoft.com/office/powerpoint/2010/main" val="60267243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88876" y="738188"/>
            <a:ext cx="770910" cy="257076"/>
          </a:xfrm>
          <a:prstGeom prst="roundRect">
            <a:avLst>
              <a:gd name="adj" fmla="val 49999"/>
            </a:avLst>
          </a:prstGeom>
          <a:solidFill>
            <a:srgbClr val="D4E9F7"/>
          </a:solidFill>
          <a:ln/>
        </p:spPr>
      </p:sp>
      <p:sp>
        <p:nvSpPr>
          <p:cNvPr id="3" name="Text 1"/>
          <p:cNvSpPr/>
          <p:nvPr/>
        </p:nvSpPr>
        <p:spPr>
          <a:xfrm>
            <a:off x="10280790" y="788888"/>
            <a:ext cx="1177499"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محتوى نظري</a:t>
            </a:r>
            <a:endParaRPr lang="ar-SA" sz="1050" dirty="0"/>
          </a:p>
        </p:txBody>
      </p:sp>
      <p:sp>
        <p:nvSpPr>
          <p:cNvPr id="4" name="Text 2"/>
          <p:cNvSpPr/>
          <p:nvPr/>
        </p:nvSpPr>
        <p:spPr>
          <a:xfrm>
            <a:off x="631908" y="1045964"/>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مفهوم مشاركة المتدربين (</a:t>
            </a:r>
            <a:r>
              <a:rPr lang="ar-SA" altLang="en-US" sz="3500" dirty="0">
                <a:solidFill>
                  <a:srgbClr val="2E3C4E"/>
                </a:solidFill>
                <a:latin typeface="Myriad Headline" panose="020B0500000000000000" pitchFamily="34" charset="0"/>
                <a:ea typeface="GE SS Two Light" pitchFamily="34" charset="-122"/>
                <a:cs typeface="GE SS Two Light" pitchFamily="34" charset="-120"/>
              </a:rPr>
              <a:t>Learner</a:t>
            </a:r>
            <a:r>
              <a:rPr lang="ar-SA" altLang="en-US" sz="3500"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Myriad Headline" panose="020B0500000000000000" pitchFamily="34" charset="0"/>
                <a:ea typeface="GE SS Two Light" pitchFamily="34" charset="-122"/>
                <a:cs typeface="GE SS Two Light" pitchFamily="34" charset="-120"/>
              </a:rPr>
              <a:t>Engagement</a:t>
            </a:r>
            <a:r>
              <a:rPr lang="ar-SA" altLang="en-US" sz="3500" dirty="0">
                <a:solidFill>
                  <a:srgbClr val="2E3C4E"/>
                </a:solidFill>
                <a:latin typeface="GE SS Two Light" pitchFamily="34" charset="0"/>
                <a:ea typeface="GE SS Two Light" pitchFamily="34" charset="-122"/>
                <a:cs typeface="GE SS Two Light" pitchFamily="34" charset="-120"/>
              </a:rPr>
              <a:t>)</a:t>
            </a:r>
            <a:endParaRPr lang="ar-SA" sz="3500" dirty="0"/>
          </a:p>
        </p:txBody>
      </p:sp>
      <p:sp>
        <p:nvSpPr>
          <p:cNvPr id="5" name="Text 3"/>
          <p:cNvSpPr/>
          <p:nvPr/>
        </p:nvSpPr>
        <p:spPr>
          <a:xfrm>
            <a:off x="22324" y="1935857"/>
            <a:ext cx="11283568"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يقصد بمشاركة المتدربين مستوى انخراطهم العقلي والعاطفي والسلوكي في عملية التعلم.</a:t>
            </a:r>
            <a:endParaRPr lang="ar-SA" sz="1300" dirty="0"/>
          </a:p>
        </p:txBody>
      </p:sp>
      <p:sp>
        <p:nvSpPr>
          <p:cNvPr id="6" name="Shape 4"/>
          <p:cNvSpPr/>
          <p:nvPr/>
        </p:nvSpPr>
        <p:spPr>
          <a:xfrm>
            <a:off x="11540737" y="1793081"/>
            <a:ext cx="19050" cy="522486"/>
          </a:xfrm>
          <a:prstGeom prst="roundRect">
            <a:avLst>
              <a:gd name="adj" fmla="val 49999"/>
            </a:avLst>
          </a:prstGeom>
          <a:solidFill>
            <a:srgbClr val="75BAE6"/>
          </a:solidFill>
          <a:ln/>
        </p:spPr>
      </p:sp>
      <p:sp>
        <p:nvSpPr>
          <p:cNvPr id="7" name="Text 5"/>
          <p:cNvSpPr/>
          <p:nvPr/>
        </p:nvSpPr>
        <p:spPr>
          <a:xfrm>
            <a:off x="22324" y="2458343"/>
            <a:ext cx="1153746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وتشمل المشاركة:</a:t>
            </a:r>
            <a:endParaRPr lang="ar-SA" sz="1300" dirty="0"/>
          </a:p>
        </p:txBody>
      </p:sp>
      <p:sp>
        <p:nvSpPr>
          <p:cNvPr id="8" name="Shape 6"/>
          <p:cNvSpPr/>
          <p:nvPr/>
        </p:nvSpPr>
        <p:spPr>
          <a:xfrm>
            <a:off x="6159346" y="2838053"/>
            <a:ext cx="5400441" cy="1177148"/>
          </a:xfrm>
          <a:prstGeom prst="roundRect">
            <a:avLst>
              <a:gd name="adj" fmla="val 16096"/>
            </a:avLst>
          </a:prstGeom>
          <a:solidFill>
            <a:srgbClr val="00AEEF"/>
          </a:solidFill>
          <a:ln w="6350">
            <a:solidFill>
              <a:srgbClr val="00AEEF"/>
            </a:solidFill>
            <a:prstDash val="solid"/>
          </a:ln>
        </p:spPr>
      </p:sp>
      <p:sp>
        <p:nvSpPr>
          <p:cNvPr id="9" name="Shape 7"/>
          <p:cNvSpPr/>
          <p:nvPr/>
        </p:nvSpPr>
        <p:spPr>
          <a:xfrm>
            <a:off x="10876385" y="3013670"/>
            <a:ext cx="507789" cy="507802"/>
          </a:xfrm>
          <a:prstGeom prst="ellipse">
            <a:avLst/>
          </a:prstGeom>
          <a:solidFill>
            <a:srgbClr val="00AEEF"/>
          </a:solidFill>
          <a:ln/>
        </p:spPr>
      </p:sp>
      <p:pic>
        <p:nvPicPr>
          <p:cNvPr id="10"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76385" y="3013571"/>
            <a:ext cx="368191" cy="368201"/>
          </a:xfrm>
          <a:prstGeom prst="rect">
            <a:avLst/>
          </a:prstGeom>
        </p:spPr>
      </p:pic>
      <p:sp>
        <p:nvSpPr>
          <p:cNvPr id="11" name="Text 8"/>
          <p:cNvSpPr/>
          <p:nvPr/>
        </p:nvSpPr>
        <p:spPr>
          <a:xfrm>
            <a:off x="5717238" y="3022424"/>
            <a:ext cx="5049215"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السلوكية</a:t>
            </a:r>
            <a:endParaRPr lang="ar-SA" sz="2400" dirty="0">
              <a:solidFill>
                <a:schemeClr val="bg1"/>
              </a:solidFill>
            </a:endParaRPr>
          </a:p>
        </p:txBody>
      </p:sp>
      <p:sp>
        <p:nvSpPr>
          <p:cNvPr id="12" name="Text 9"/>
          <p:cNvSpPr/>
          <p:nvPr/>
        </p:nvSpPr>
        <p:spPr>
          <a:xfrm>
            <a:off x="6334958" y="3566143"/>
            <a:ext cx="5049215" cy="236934"/>
          </a:xfrm>
          <a:prstGeom prst="rect">
            <a:avLst/>
          </a:prstGeom>
          <a:noFill/>
          <a:ln/>
        </p:spPr>
        <p:txBody>
          <a:bodyPr wrap="none" lIns="0" tIns="0" rIns="0" bIns="0" rtlCol="0" anchor="t"/>
          <a:lstStyle/>
          <a:p>
            <a:pPr marL="0" indent="0" algn="r" rtl="1">
              <a:lnSpc>
                <a:spcPct val="117000"/>
              </a:lnSpc>
              <a:buNone/>
            </a:pPr>
            <a:r>
              <a:rPr lang="ar-SA" altLang="en-US" dirty="0">
                <a:solidFill>
                  <a:schemeClr val="bg1"/>
                </a:solidFill>
                <a:latin typeface="WinSoft Pro Medium" pitchFamily="34" charset="0"/>
                <a:ea typeface="WinSoft Pro Medium" pitchFamily="34" charset="-122"/>
                <a:cs typeface="WinSoft Pro Medium" pitchFamily="34" charset="-120"/>
              </a:rPr>
              <a:t>حضور الجلسات، المشاركة في الأنشطة، الالتزام بالتعليمات.</a:t>
            </a:r>
            <a:endParaRPr lang="ar-SA" dirty="0">
              <a:solidFill>
                <a:schemeClr val="bg1"/>
              </a:solidFill>
            </a:endParaRPr>
          </a:p>
        </p:txBody>
      </p:sp>
      <p:sp>
        <p:nvSpPr>
          <p:cNvPr id="13" name="Shape 10"/>
          <p:cNvSpPr/>
          <p:nvPr/>
        </p:nvSpPr>
        <p:spPr>
          <a:xfrm>
            <a:off x="631908" y="2838053"/>
            <a:ext cx="5400540" cy="1177148"/>
          </a:xfrm>
          <a:prstGeom prst="roundRect">
            <a:avLst>
              <a:gd name="adj" fmla="val 16096"/>
            </a:avLst>
          </a:prstGeom>
          <a:solidFill>
            <a:srgbClr val="00AEEF"/>
          </a:solidFill>
          <a:ln w="6350">
            <a:solidFill>
              <a:srgbClr val="00AEEF"/>
            </a:solidFill>
            <a:prstDash val="solid"/>
          </a:ln>
        </p:spPr>
      </p:sp>
      <p:sp>
        <p:nvSpPr>
          <p:cNvPr id="14" name="Shape 11"/>
          <p:cNvSpPr/>
          <p:nvPr/>
        </p:nvSpPr>
        <p:spPr>
          <a:xfrm>
            <a:off x="5349047" y="3013670"/>
            <a:ext cx="507789" cy="507802"/>
          </a:xfrm>
          <a:prstGeom prst="ellipse">
            <a:avLst/>
          </a:prstGeom>
          <a:solidFill>
            <a:srgbClr val="00AEEF"/>
          </a:solidFill>
          <a:ln/>
        </p:spPr>
      </p:sp>
      <p:pic>
        <p:nvPicPr>
          <p:cNvPr id="1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49047" y="3013571"/>
            <a:ext cx="368191" cy="368201"/>
          </a:xfrm>
          <a:prstGeom prst="rect">
            <a:avLst/>
          </a:prstGeom>
        </p:spPr>
      </p:pic>
      <p:sp>
        <p:nvSpPr>
          <p:cNvPr id="16" name="Text 12"/>
          <p:cNvSpPr/>
          <p:nvPr/>
        </p:nvSpPr>
        <p:spPr>
          <a:xfrm>
            <a:off x="124120" y="3028972"/>
            <a:ext cx="5049314"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المعرفية</a:t>
            </a:r>
            <a:endParaRPr lang="ar-SA" sz="2400" dirty="0">
              <a:solidFill>
                <a:schemeClr val="bg1"/>
              </a:solidFill>
            </a:endParaRPr>
          </a:p>
        </p:txBody>
      </p:sp>
      <p:sp>
        <p:nvSpPr>
          <p:cNvPr id="17" name="Text 13"/>
          <p:cNvSpPr/>
          <p:nvPr/>
        </p:nvSpPr>
        <p:spPr>
          <a:xfrm>
            <a:off x="807522" y="3572691"/>
            <a:ext cx="5049314" cy="236934"/>
          </a:xfrm>
          <a:prstGeom prst="rect">
            <a:avLst/>
          </a:prstGeom>
          <a:noFill/>
          <a:ln/>
        </p:spPr>
        <p:txBody>
          <a:bodyPr wrap="none" lIns="0" tIns="0" rIns="0" bIns="0" rtlCol="0" anchor="t"/>
          <a:lstStyle/>
          <a:p>
            <a:pPr marL="0" indent="0" algn="r" rtl="1">
              <a:lnSpc>
                <a:spcPct val="117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التفكير، التحليل، حل المشكلات، تطبيق المعرفة.</a:t>
            </a:r>
            <a:endParaRPr lang="ar-SA" dirty="0">
              <a:solidFill>
                <a:schemeClr val="bg1"/>
              </a:solidFill>
            </a:endParaRPr>
          </a:p>
        </p:txBody>
      </p:sp>
      <p:sp>
        <p:nvSpPr>
          <p:cNvPr id="18" name="Shape 14"/>
          <p:cNvSpPr/>
          <p:nvPr/>
        </p:nvSpPr>
        <p:spPr>
          <a:xfrm>
            <a:off x="6159346" y="4542334"/>
            <a:ext cx="5400441" cy="1177148"/>
          </a:xfrm>
          <a:prstGeom prst="roundRect">
            <a:avLst>
              <a:gd name="adj" fmla="val 16096"/>
            </a:avLst>
          </a:prstGeom>
          <a:solidFill>
            <a:srgbClr val="00AEEF"/>
          </a:solidFill>
          <a:ln w="6350">
            <a:solidFill>
              <a:srgbClr val="00AEEF"/>
            </a:solidFill>
            <a:prstDash val="solid"/>
          </a:ln>
        </p:spPr>
      </p:sp>
      <p:sp>
        <p:nvSpPr>
          <p:cNvPr id="19" name="Shape 15"/>
          <p:cNvSpPr/>
          <p:nvPr/>
        </p:nvSpPr>
        <p:spPr>
          <a:xfrm>
            <a:off x="10876385" y="4717951"/>
            <a:ext cx="507789" cy="507802"/>
          </a:xfrm>
          <a:prstGeom prst="ellipse">
            <a:avLst/>
          </a:prstGeom>
          <a:solidFill>
            <a:srgbClr val="00AEEF"/>
          </a:solidFill>
          <a:ln/>
        </p:spPr>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76385" y="4717852"/>
            <a:ext cx="368191" cy="368201"/>
          </a:xfrm>
          <a:prstGeom prst="rect">
            <a:avLst/>
          </a:prstGeom>
        </p:spPr>
      </p:pic>
      <p:sp>
        <p:nvSpPr>
          <p:cNvPr id="21" name="Text 16"/>
          <p:cNvSpPr/>
          <p:nvPr/>
        </p:nvSpPr>
        <p:spPr>
          <a:xfrm>
            <a:off x="5700272" y="4720079"/>
            <a:ext cx="5049215"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الاجتماعية</a:t>
            </a:r>
            <a:endParaRPr lang="ar-SA" sz="2400" dirty="0">
              <a:solidFill>
                <a:schemeClr val="bg1"/>
              </a:solidFill>
            </a:endParaRPr>
          </a:p>
        </p:txBody>
      </p:sp>
      <p:sp>
        <p:nvSpPr>
          <p:cNvPr id="22" name="Text 17"/>
          <p:cNvSpPr/>
          <p:nvPr/>
        </p:nvSpPr>
        <p:spPr>
          <a:xfrm>
            <a:off x="6334959" y="5212557"/>
            <a:ext cx="5049215" cy="236934"/>
          </a:xfrm>
          <a:prstGeom prst="rect">
            <a:avLst/>
          </a:prstGeom>
          <a:noFill/>
          <a:ln/>
        </p:spPr>
        <p:txBody>
          <a:bodyPr wrap="none" lIns="0" tIns="0" rIns="0" bIns="0" rtlCol="0" anchor="t"/>
          <a:lstStyle/>
          <a:p>
            <a:pPr marL="0" indent="0" algn="r" rtl="1">
              <a:lnSpc>
                <a:spcPct val="117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التعاون مع الآخرين، العمل الجماعي، تبادل الخبرات.</a:t>
            </a:r>
            <a:endParaRPr lang="ar-SA" dirty="0">
              <a:solidFill>
                <a:schemeClr val="bg1"/>
              </a:solidFill>
            </a:endParaRPr>
          </a:p>
        </p:txBody>
      </p:sp>
      <p:sp>
        <p:nvSpPr>
          <p:cNvPr id="23" name="Shape 18"/>
          <p:cNvSpPr/>
          <p:nvPr/>
        </p:nvSpPr>
        <p:spPr>
          <a:xfrm>
            <a:off x="631908" y="4542334"/>
            <a:ext cx="5400540" cy="1177148"/>
          </a:xfrm>
          <a:prstGeom prst="roundRect">
            <a:avLst>
              <a:gd name="adj" fmla="val 16096"/>
            </a:avLst>
          </a:prstGeom>
          <a:solidFill>
            <a:srgbClr val="00AEEF"/>
          </a:solidFill>
          <a:ln w="6350">
            <a:solidFill>
              <a:srgbClr val="00AEEF"/>
            </a:solidFill>
            <a:prstDash val="solid"/>
          </a:ln>
        </p:spPr>
      </p:sp>
      <p:sp>
        <p:nvSpPr>
          <p:cNvPr id="24" name="Shape 19"/>
          <p:cNvSpPr/>
          <p:nvPr/>
        </p:nvSpPr>
        <p:spPr>
          <a:xfrm>
            <a:off x="4291066" y="4717951"/>
            <a:ext cx="1499989" cy="507802"/>
          </a:xfrm>
          <a:prstGeom prst="ellipse">
            <a:avLst/>
          </a:prstGeom>
          <a:solidFill>
            <a:srgbClr val="00AEEF"/>
          </a:solidFill>
          <a:ln/>
        </p:spPr>
        <p:txBody>
          <a:bodyPr/>
          <a:lstStyle/>
          <a:p>
            <a:endParaRPr lang="en-US" dirty="0"/>
          </a:p>
        </p:txBody>
      </p:sp>
      <p:pic>
        <p:nvPicPr>
          <p:cNvPr id="2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49047" y="4717852"/>
            <a:ext cx="368191" cy="368201"/>
          </a:xfrm>
          <a:prstGeom prst="rect">
            <a:avLst/>
          </a:prstGeom>
        </p:spPr>
      </p:pic>
      <p:sp>
        <p:nvSpPr>
          <p:cNvPr id="26" name="Text 20"/>
          <p:cNvSpPr/>
          <p:nvPr/>
        </p:nvSpPr>
        <p:spPr>
          <a:xfrm>
            <a:off x="124120" y="4680744"/>
            <a:ext cx="5049314" cy="278408"/>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المشاركة الوجدانية</a:t>
            </a:r>
            <a:endParaRPr lang="ar-SA" sz="2400" dirty="0">
              <a:solidFill>
                <a:schemeClr val="bg1"/>
              </a:solidFill>
            </a:endParaRPr>
          </a:p>
        </p:txBody>
      </p:sp>
      <p:sp>
        <p:nvSpPr>
          <p:cNvPr id="27" name="Text 21"/>
          <p:cNvSpPr/>
          <p:nvPr/>
        </p:nvSpPr>
        <p:spPr>
          <a:xfrm>
            <a:off x="807522" y="5189378"/>
            <a:ext cx="5049314" cy="236934"/>
          </a:xfrm>
          <a:prstGeom prst="rect">
            <a:avLst/>
          </a:prstGeom>
          <a:noFill/>
          <a:ln/>
        </p:spPr>
        <p:txBody>
          <a:bodyPr wrap="none" lIns="0" tIns="0" rIns="0" bIns="0" rtlCol="0" anchor="t"/>
          <a:lstStyle/>
          <a:p>
            <a:pPr marL="0" indent="0" algn="r" rtl="1">
              <a:lnSpc>
                <a:spcPct val="117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الحماس للتعلم، الشعور بالانتماء، الثقة بالنفس.</a:t>
            </a:r>
            <a:endParaRPr lang="ar-SA" dirty="0">
              <a:solidFill>
                <a:schemeClr val="bg1"/>
              </a:solidFill>
            </a:endParaRPr>
          </a:p>
        </p:txBody>
      </p:sp>
    </p:spTree>
    <p:extLst>
      <p:ext uri="{BB962C8B-B14F-4D97-AF65-F5344CB8AC3E}">
        <p14:creationId xmlns:p14="http://schemas.microsoft.com/office/powerpoint/2010/main" val="17221889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89781"/>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لماذا يفقد المتدربون الحافز للمشاركة؟</a:t>
            </a:r>
            <a:endParaRPr lang="ar-SA" sz="4200" dirty="0"/>
          </a:p>
        </p:txBody>
      </p:sp>
      <p:sp>
        <p:nvSpPr>
          <p:cNvPr id="3" name="Shape 1"/>
          <p:cNvSpPr/>
          <p:nvPr/>
        </p:nvSpPr>
        <p:spPr>
          <a:xfrm>
            <a:off x="11382090" y="1823343"/>
            <a:ext cx="25399" cy="4244876"/>
          </a:xfrm>
          <a:prstGeom prst="roundRect">
            <a:avLst>
              <a:gd name="adj" fmla="val 50001"/>
            </a:avLst>
          </a:prstGeom>
          <a:solidFill>
            <a:srgbClr val="000000">
              <a:alpha val="8000"/>
            </a:srgbClr>
          </a:solidFill>
          <a:ln/>
        </p:spPr>
      </p:sp>
      <p:sp>
        <p:nvSpPr>
          <p:cNvPr id="4" name="Shape 2"/>
          <p:cNvSpPr/>
          <p:nvPr/>
        </p:nvSpPr>
        <p:spPr>
          <a:xfrm>
            <a:off x="10823602" y="2396232"/>
            <a:ext cx="609287" cy="25400"/>
          </a:xfrm>
          <a:prstGeom prst="roundRect">
            <a:avLst>
              <a:gd name="adj" fmla="val 49999"/>
            </a:avLst>
          </a:prstGeom>
          <a:solidFill>
            <a:srgbClr val="0094D5"/>
          </a:solidFill>
          <a:ln/>
        </p:spPr>
      </p:sp>
      <p:sp>
        <p:nvSpPr>
          <p:cNvPr id="5" name="Shape 3"/>
          <p:cNvSpPr/>
          <p:nvPr/>
        </p:nvSpPr>
        <p:spPr>
          <a:xfrm>
            <a:off x="11331341" y="2332782"/>
            <a:ext cx="152297" cy="152301"/>
          </a:xfrm>
          <a:prstGeom prst="ellipse">
            <a:avLst/>
          </a:prstGeom>
          <a:solidFill>
            <a:srgbClr val="00AEEF"/>
          </a:solidFill>
          <a:ln/>
        </p:spPr>
      </p:sp>
      <p:sp>
        <p:nvSpPr>
          <p:cNvPr id="6" name="Shape 4"/>
          <p:cNvSpPr/>
          <p:nvPr/>
        </p:nvSpPr>
        <p:spPr>
          <a:xfrm>
            <a:off x="631908" y="1823343"/>
            <a:ext cx="10166195" cy="1171277"/>
          </a:xfrm>
          <a:prstGeom prst="roundRect">
            <a:avLst>
              <a:gd name="adj" fmla="val 26012"/>
            </a:avLst>
          </a:prstGeom>
          <a:solidFill>
            <a:srgbClr val="00AEEF"/>
          </a:solidFill>
          <a:ln w="6350">
            <a:solidFill>
              <a:srgbClr val="00AEEF"/>
            </a:solidFill>
            <a:prstDash val="solid"/>
          </a:ln>
        </p:spPr>
      </p:sp>
      <p:sp>
        <p:nvSpPr>
          <p:cNvPr id="7" name="Text 5"/>
          <p:cNvSpPr/>
          <p:nvPr/>
        </p:nvSpPr>
        <p:spPr>
          <a:xfrm>
            <a:off x="841354" y="2032794"/>
            <a:ext cx="9747304" cy="334070"/>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أسباب مرتبطة بالمدرب</a:t>
            </a:r>
            <a:endParaRPr lang="ar-SA" sz="2800" dirty="0">
              <a:solidFill>
                <a:schemeClr val="bg1"/>
              </a:solidFill>
            </a:endParaRPr>
          </a:p>
        </p:txBody>
      </p:sp>
      <p:sp>
        <p:nvSpPr>
          <p:cNvPr id="8" name="Text 6"/>
          <p:cNvSpPr/>
          <p:nvPr/>
        </p:nvSpPr>
        <p:spPr>
          <a:xfrm>
            <a:off x="841354" y="2476500"/>
            <a:ext cx="9747304" cy="308670"/>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كثرة المحاضرات التقليدية، قلة التفاعل، عدم تنويع الأنشطة.</a:t>
            </a:r>
            <a:endParaRPr lang="ar-SA" dirty="0">
              <a:solidFill>
                <a:schemeClr val="bg1"/>
              </a:solidFill>
            </a:endParaRPr>
          </a:p>
        </p:txBody>
      </p:sp>
      <p:sp>
        <p:nvSpPr>
          <p:cNvPr id="9" name="Shape 7"/>
          <p:cNvSpPr/>
          <p:nvPr/>
        </p:nvSpPr>
        <p:spPr>
          <a:xfrm>
            <a:off x="10823602" y="3933031"/>
            <a:ext cx="609287" cy="25400"/>
          </a:xfrm>
          <a:prstGeom prst="roundRect">
            <a:avLst>
              <a:gd name="adj" fmla="val 49999"/>
            </a:avLst>
          </a:prstGeom>
          <a:solidFill>
            <a:srgbClr val="0094D5"/>
          </a:solidFill>
          <a:ln/>
        </p:spPr>
      </p:sp>
      <p:sp>
        <p:nvSpPr>
          <p:cNvPr id="10" name="Shape 8"/>
          <p:cNvSpPr/>
          <p:nvPr/>
        </p:nvSpPr>
        <p:spPr>
          <a:xfrm>
            <a:off x="11331341" y="3869581"/>
            <a:ext cx="152297" cy="152301"/>
          </a:xfrm>
          <a:prstGeom prst="ellipse">
            <a:avLst/>
          </a:prstGeom>
          <a:solidFill>
            <a:srgbClr val="00AEEF"/>
          </a:solidFill>
          <a:ln/>
        </p:spPr>
      </p:sp>
      <p:sp>
        <p:nvSpPr>
          <p:cNvPr id="11" name="Shape 9"/>
          <p:cNvSpPr/>
          <p:nvPr/>
        </p:nvSpPr>
        <p:spPr>
          <a:xfrm>
            <a:off x="631908" y="3360142"/>
            <a:ext cx="10166195" cy="1171277"/>
          </a:xfrm>
          <a:prstGeom prst="roundRect">
            <a:avLst>
              <a:gd name="adj" fmla="val 26012"/>
            </a:avLst>
          </a:prstGeom>
          <a:solidFill>
            <a:srgbClr val="00AEEF"/>
          </a:solidFill>
          <a:ln w="6350">
            <a:solidFill>
              <a:srgbClr val="00AEEF"/>
            </a:solidFill>
            <a:prstDash val="solid"/>
          </a:ln>
        </p:spPr>
      </p:sp>
      <p:sp>
        <p:nvSpPr>
          <p:cNvPr id="12" name="Text 10"/>
          <p:cNvSpPr/>
          <p:nvPr/>
        </p:nvSpPr>
        <p:spPr>
          <a:xfrm>
            <a:off x="841354" y="3569593"/>
            <a:ext cx="9747304" cy="334070"/>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أسباب مرتبطة بالمتدرب</a:t>
            </a:r>
            <a:endParaRPr lang="ar-SA" sz="2800" dirty="0">
              <a:solidFill>
                <a:schemeClr val="bg1"/>
              </a:solidFill>
            </a:endParaRPr>
          </a:p>
        </p:txBody>
      </p:sp>
      <p:sp>
        <p:nvSpPr>
          <p:cNvPr id="13" name="Text 11"/>
          <p:cNvSpPr/>
          <p:nvPr/>
        </p:nvSpPr>
        <p:spPr>
          <a:xfrm>
            <a:off x="841354" y="4013299"/>
            <a:ext cx="9747304" cy="308670"/>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ضعف الثقة بالنفس، الخوف من الخطأ، ضعف الخلفية المعرفية.</a:t>
            </a:r>
            <a:endParaRPr lang="ar-SA" dirty="0">
              <a:solidFill>
                <a:schemeClr val="bg1"/>
              </a:solidFill>
            </a:endParaRPr>
          </a:p>
        </p:txBody>
      </p:sp>
      <p:sp>
        <p:nvSpPr>
          <p:cNvPr id="14" name="Shape 12"/>
          <p:cNvSpPr/>
          <p:nvPr/>
        </p:nvSpPr>
        <p:spPr>
          <a:xfrm>
            <a:off x="10823602" y="5469830"/>
            <a:ext cx="609287" cy="25400"/>
          </a:xfrm>
          <a:prstGeom prst="roundRect">
            <a:avLst>
              <a:gd name="adj" fmla="val 49999"/>
            </a:avLst>
          </a:prstGeom>
          <a:solidFill>
            <a:srgbClr val="0094D5"/>
          </a:solidFill>
          <a:ln/>
        </p:spPr>
      </p:sp>
      <p:sp>
        <p:nvSpPr>
          <p:cNvPr id="15" name="Shape 13"/>
          <p:cNvSpPr/>
          <p:nvPr/>
        </p:nvSpPr>
        <p:spPr>
          <a:xfrm>
            <a:off x="11331341" y="5406380"/>
            <a:ext cx="152297" cy="152301"/>
          </a:xfrm>
          <a:prstGeom prst="ellipse">
            <a:avLst/>
          </a:prstGeom>
          <a:solidFill>
            <a:srgbClr val="00AEEF"/>
          </a:solidFill>
          <a:ln/>
        </p:spPr>
      </p:sp>
      <p:sp>
        <p:nvSpPr>
          <p:cNvPr id="16" name="Shape 14"/>
          <p:cNvSpPr/>
          <p:nvPr/>
        </p:nvSpPr>
        <p:spPr>
          <a:xfrm>
            <a:off x="631908" y="4896941"/>
            <a:ext cx="10166195" cy="1171277"/>
          </a:xfrm>
          <a:prstGeom prst="roundRect">
            <a:avLst>
              <a:gd name="adj" fmla="val 26012"/>
            </a:avLst>
          </a:prstGeom>
          <a:solidFill>
            <a:srgbClr val="00AEEF"/>
          </a:solidFill>
          <a:ln w="6350">
            <a:solidFill>
              <a:srgbClr val="00AEEF"/>
            </a:solidFill>
            <a:prstDash val="solid"/>
          </a:ln>
        </p:spPr>
      </p:sp>
      <p:sp>
        <p:nvSpPr>
          <p:cNvPr id="17" name="Text 15"/>
          <p:cNvSpPr/>
          <p:nvPr/>
        </p:nvSpPr>
        <p:spPr>
          <a:xfrm>
            <a:off x="841354" y="5106392"/>
            <a:ext cx="9747304" cy="334070"/>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أسباب مرتبطة بالبيئة</a:t>
            </a:r>
            <a:endParaRPr lang="ar-SA" sz="2800" dirty="0">
              <a:solidFill>
                <a:schemeClr val="bg1"/>
              </a:solidFill>
            </a:endParaRPr>
          </a:p>
        </p:txBody>
      </p:sp>
      <p:sp>
        <p:nvSpPr>
          <p:cNvPr id="18" name="Text 16"/>
          <p:cNvSpPr/>
          <p:nvPr/>
        </p:nvSpPr>
        <p:spPr>
          <a:xfrm>
            <a:off x="841354" y="5550098"/>
            <a:ext cx="9747304" cy="308670"/>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الملل، طول الجلسة، ضعف الاتصال في التدريب الإلكتروني.</a:t>
            </a:r>
            <a:endParaRPr lang="ar-SA" dirty="0">
              <a:solidFill>
                <a:schemeClr val="bg1"/>
              </a:solidFill>
            </a:endParaRPr>
          </a:p>
        </p:txBody>
      </p:sp>
    </p:spTree>
    <p:extLst>
      <p:ext uri="{BB962C8B-B14F-4D97-AF65-F5344CB8AC3E}">
        <p14:creationId xmlns:p14="http://schemas.microsoft.com/office/powerpoint/2010/main" val="13308899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98240"/>
            <a:ext cx="10927878" cy="694234"/>
          </a:xfrm>
          <a:prstGeom prst="rect">
            <a:avLst/>
          </a:prstGeom>
          <a:noFill/>
          <a:ln/>
        </p:spPr>
        <p:txBody>
          <a:bodyPr wrap="none" lIns="0" tIns="0" rIns="0" bIns="0" rtlCol="0" anchor="t"/>
          <a:lstStyle/>
          <a:p>
            <a:pPr marL="0" indent="0" algn="r" rtl="1">
              <a:lnSpc>
                <a:spcPct val="104000"/>
              </a:lnSpc>
              <a:buNone/>
            </a:pPr>
            <a:r>
              <a:rPr lang="ar-SA" altLang="en-US" sz="4350" dirty="0">
                <a:solidFill>
                  <a:srgbClr val="2E3C4E"/>
                </a:solidFill>
                <a:latin typeface="GE SS Two Light" pitchFamily="34" charset="0"/>
                <a:ea typeface="GE SS Two Light" pitchFamily="34" charset="-122"/>
                <a:cs typeface="GE SS Two Light" pitchFamily="34" charset="-120"/>
              </a:rPr>
              <a:t>أهمية المشاركة الفاعلة — ماذا يتذكر المتدربون؟</a:t>
            </a:r>
            <a:endParaRPr lang="ar-SA" sz="4350" dirty="0"/>
          </a:p>
        </p:txBody>
      </p:sp>
      <p:sp>
        <p:nvSpPr>
          <p:cNvPr id="3" name="Shape 1"/>
          <p:cNvSpPr/>
          <p:nvPr/>
        </p:nvSpPr>
        <p:spPr>
          <a:xfrm>
            <a:off x="8757423" y="2192635"/>
            <a:ext cx="2802363" cy="263723"/>
          </a:xfrm>
          <a:prstGeom prst="roundRect">
            <a:avLst>
              <a:gd name="adj" fmla="val 49999"/>
            </a:avLst>
          </a:prstGeom>
          <a:solidFill>
            <a:srgbClr val="FFFFFF"/>
          </a:solidFill>
          <a:ln w="12700">
            <a:solidFill>
              <a:srgbClr val="0094D5"/>
            </a:solidFill>
            <a:prstDash val="solid"/>
          </a:ln>
        </p:spPr>
      </p:sp>
      <p:sp>
        <p:nvSpPr>
          <p:cNvPr id="4" name="Shape 2"/>
          <p:cNvSpPr/>
          <p:nvPr/>
        </p:nvSpPr>
        <p:spPr>
          <a:xfrm>
            <a:off x="11279600" y="2192635"/>
            <a:ext cx="280187" cy="263723"/>
          </a:xfrm>
          <a:prstGeom prst="ellipse">
            <a:avLst/>
          </a:prstGeom>
          <a:solidFill>
            <a:srgbClr val="00AEEF"/>
          </a:solidFill>
          <a:ln/>
        </p:spPr>
      </p:sp>
      <p:sp>
        <p:nvSpPr>
          <p:cNvPr id="5" name="Text 3"/>
          <p:cNvSpPr/>
          <p:nvPr/>
        </p:nvSpPr>
        <p:spPr>
          <a:xfrm>
            <a:off x="8255587" y="2192536"/>
            <a:ext cx="343586" cy="263823"/>
          </a:xfrm>
          <a:prstGeom prst="rect">
            <a:avLst/>
          </a:prstGeom>
          <a:noFill/>
          <a:ln/>
        </p:spPr>
        <p:txBody>
          <a:bodyPr wrap="none" lIns="0" tIns="0" rIns="0" bIns="0" rtlCol="0" anchor="t"/>
          <a:lstStyle/>
          <a:p>
            <a:pPr marL="0" indent="0" algn="r" rtl="1">
              <a:lnSpc>
                <a:spcPct val="83000"/>
              </a:lnSpc>
              <a:buNone/>
            </a:pPr>
            <a:r>
              <a:rPr lang="en-US" sz="2050" dirty="0">
                <a:solidFill>
                  <a:srgbClr val="384653"/>
                </a:solidFill>
                <a:latin typeface="Myriad Headline" panose="020B0500000000000000" pitchFamily="34" charset="0"/>
                <a:ea typeface="GE SS Two Light" pitchFamily="34" charset="-122"/>
                <a:cs typeface="GE SS Two Light" pitchFamily="34" charset="-120"/>
              </a:rPr>
              <a:t>10%</a:t>
            </a:r>
            <a:endParaRPr lang="en-US" sz="2050" dirty="0">
              <a:latin typeface="Myriad Headline" panose="020B0500000000000000" pitchFamily="34" charset="0"/>
            </a:endParaRPr>
          </a:p>
        </p:txBody>
      </p:sp>
      <p:sp>
        <p:nvSpPr>
          <p:cNvPr id="6" name="Text 4"/>
          <p:cNvSpPr/>
          <p:nvPr/>
        </p:nvSpPr>
        <p:spPr>
          <a:xfrm>
            <a:off x="8081661" y="2709763"/>
            <a:ext cx="3478125"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القراءة</a:t>
            </a:r>
            <a:endParaRPr lang="ar-SA" sz="2150" dirty="0"/>
          </a:p>
        </p:txBody>
      </p:sp>
      <p:sp>
        <p:nvSpPr>
          <p:cNvPr id="7" name="Text 5"/>
          <p:cNvSpPr/>
          <p:nvPr/>
        </p:nvSpPr>
        <p:spPr>
          <a:xfrm>
            <a:off x="8081661" y="3175198"/>
            <a:ext cx="3478125"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مما يقرؤونه.</a:t>
            </a:r>
            <a:endParaRPr lang="ar-SA" sz="1650" dirty="0"/>
          </a:p>
        </p:txBody>
      </p:sp>
      <p:sp>
        <p:nvSpPr>
          <p:cNvPr id="8" name="Shape 6"/>
          <p:cNvSpPr/>
          <p:nvPr/>
        </p:nvSpPr>
        <p:spPr>
          <a:xfrm>
            <a:off x="5105074" y="2192635"/>
            <a:ext cx="2729936" cy="263723"/>
          </a:xfrm>
          <a:prstGeom prst="roundRect">
            <a:avLst>
              <a:gd name="adj" fmla="val 49999"/>
            </a:avLst>
          </a:prstGeom>
          <a:solidFill>
            <a:srgbClr val="FFFFFF"/>
          </a:solidFill>
          <a:ln w="12700">
            <a:solidFill>
              <a:srgbClr val="0094D5"/>
            </a:solidFill>
            <a:prstDash val="solid"/>
          </a:ln>
        </p:spPr>
      </p:sp>
      <p:sp>
        <p:nvSpPr>
          <p:cNvPr id="9" name="Shape 7"/>
          <p:cNvSpPr/>
          <p:nvPr/>
        </p:nvSpPr>
        <p:spPr>
          <a:xfrm>
            <a:off x="7289022" y="2192635"/>
            <a:ext cx="545987" cy="263723"/>
          </a:xfrm>
          <a:prstGeom prst="roundRect">
            <a:avLst>
              <a:gd name="adj" fmla="val 49999"/>
            </a:avLst>
          </a:prstGeom>
          <a:solidFill>
            <a:srgbClr val="00AEEF"/>
          </a:solidFill>
          <a:ln/>
        </p:spPr>
      </p:sp>
      <p:sp>
        <p:nvSpPr>
          <p:cNvPr id="10" name="Text 8"/>
          <p:cNvSpPr/>
          <p:nvPr/>
        </p:nvSpPr>
        <p:spPr>
          <a:xfrm>
            <a:off x="4530711" y="2192536"/>
            <a:ext cx="416113" cy="263823"/>
          </a:xfrm>
          <a:prstGeom prst="rect">
            <a:avLst/>
          </a:prstGeom>
          <a:noFill/>
          <a:ln/>
        </p:spPr>
        <p:txBody>
          <a:bodyPr wrap="none" lIns="0" tIns="0" rIns="0" bIns="0" rtlCol="0" anchor="t"/>
          <a:lstStyle/>
          <a:p>
            <a:pPr marL="0" indent="0" algn="r" rtl="1">
              <a:lnSpc>
                <a:spcPct val="83000"/>
              </a:lnSpc>
              <a:buNone/>
            </a:pPr>
            <a:r>
              <a:rPr lang="en-US" sz="2050" dirty="0">
                <a:solidFill>
                  <a:srgbClr val="384653"/>
                </a:solidFill>
                <a:latin typeface="Myriad Headline" panose="020B0500000000000000" pitchFamily="34" charset="0"/>
                <a:ea typeface="GE SS Two Light" pitchFamily="34" charset="-122"/>
                <a:cs typeface="GE SS Two Light" pitchFamily="34" charset="-120"/>
              </a:rPr>
              <a:t>20%</a:t>
            </a:r>
            <a:endParaRPr lang="en-US" sz="2050" dirty="0">
              <a:latin typeface="Myriad Headline" panose="020B0500000000000000" pitchFamily="34" charset="0"/>
            </a:endParaRPr>
          </a:p>
        </p:txBody>
      </p:sp>
      <p:sp>
        <p:nvSpPr>
          <p:cNvPr id="11" name="Text 9"/>
          <p:cNvSpPr/>
          <p:nvPr/>
        </p:nvSpPr>
        <p:spPr>
          <a:xfrm>
            <a:off x="4356785" y="2709763"/>
            <a:ext cx="3478225"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السماع</a:t>
            </a:r>
            <a:endParaRPr lang="ar-SA" sz="2150" dirty="0"/>
          </a:p>
        </p:txBody>
      </p:sp>
      <p:sp>
        <p:nvSpPr>
          <p:cNvPr id="12" name="Text 10"/>
          <p:cNvSpPr/>
          <p:nvPr/>
        </p:nvSpPr>
        <p:spPr>
          <a:xfrm>
            <a:off x="4356785" y="3175198"/>
            <a:ext cx="3478225"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مما يسمعونه.</a:t>
            </a:r>
            <a:endParaRPr lang="ar-SA" sz="1650" dirty="0"/>
          </a:p>
        </p:txBody>
      </p:sp>
      <p:sp>
        <p:nvSpPr>
          <p:cNvPr id="13" name="Shape 11"/>
          <p:cNvSpPr/>
          <p:nvPr/>
        </p:nvSpPr>
        <p:spPr>
          <a:xfrm>
            <a:off x="1396370" y="2192635"/>
            <a:ext cx="2713763" cy="263723"/>
          </a:xfrm>
          <a:prstGeom prst="roundRect">
            <a:avLst>
              <a:gd name="adj" fmla="val 49999"/>
            </a:avLst>
          </a:prstGeom>
          <a:solidFill>
            <a:srgbClr val="FFFFFF"/>
          </a:solidFill>
          <a:ln w="12700">
            <a:solidFill>
              <a:srgbClr val="0094D5"/>
            </a:solidFill>
            <a:prstDash val="solid"/>
          </a:ln>
        </p:spPr>
      </p:sp>
      <p:sp>
        <p:nvSpPr>
          <p:cNvPr id="14" name="Shape 12"/>
          <p:cNvSpPr/>
          <p:nvPr/>
        </p:nvSpPr>
        <p:spPr>
          <a:xfrm>
            <a:off x="3296064" y="2192635"/>
            <a:ext cx="814069" cy="263723"/>
          </a:xfrm>
          <a:prstGeom prst="roundRect">
            <a:avLst>
              <a:gd name="adj" fmla="val 49999"/>
            </a:avLst>
          </a:prstGeom>
          <a:solidFill>
            <a:srgbClr val="00AEEF"/>
          </a:solidFill>
          <a:ln/>
        </p:spPr>
      </p:sp>
      <p:sp>
        <p:nvSpPr>
          <p:cNvPr id="15" name="Text 13"/>
          <p:cNvSpPr/>
          <p:nvPr/>
        </p:nvSpPr>
        <p:spPr>
          <a:xfrm>
            <a:off x="805934" y="2192536"/>
            <a:ext cx="432186" cy="263823"/>
          </a:xfrm>
          <a:prstGeom prst="rect">
            <a:avLst/>
          </a:prstGeom>
          <a:noFill/>
          <a:ln/>
        </p:spPr>
        <p:txBody>
          <a:bodyPr wrap="none" lIns="0" tIns="0" rIns="0" bIns="0" rtlCol="0" anchor="t"/>
          <a:lstStyle/>
          <a:p>
            <a:pPr marL="0" indent="0" algn="r" rtl="1">
              <a:lnSpc>
                <a:spcPct val="83000"/>
              </a:lnSpc>
              <a:buNone/>
            </a:pPr>
            <a:r>
              <a:rPr lang="en-US" sz="2050" dirty="0">
                <a:solidFill>
                  <a:srgbClr val="384653"/>
                </a:solidFill>
                <a:latin typeface="Myriad Headline" panose="020B0500000000000000" pitchFamily="34" charset="0"/>
                <a:ea typeface="GE SS Two Light" pitchFamily="34" charset="-122"/>
                <a:cs typeface="GE SS Two Light" pitchFamily="34" charset="-120"/>
              </a:rPr>
              <a:t>30%</a:t>
            </a:r>
            <a:endParaRPr lang="en-US" sz="2050" dirty="0">
              <a:latin typeface="Myriad Headline" panose="020B0500000000000000" pitchFamily="34" charset="0"/>
            </a:endParaRPr>
          </a:p>
        </p:txBody>
      </p:sp>
      <p:sp>
        <p:nvSpPr>
          <p:cNvPr id="16" name="Text 14"/>
          <p:cNvSpPr/>
          <p:nvPr/>
        </p:nvSpPr>
        <p:spPr>
          <a:xfrm>
            <a:off x="632008" y="2709763"/>
            <a:ext cx="3478125"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المشاهدة</a:t>
            </a:r>
            <a:endParaRPr lang="ar-SA" sz="2150" dirty="0"/>
          </a:p>
        </p:txBody>
      </p:sp>
      <p:sp>
        <p:nvSpPr>
          <p:cNvPr id="17" name="Text 15"/>
          <p:cNvSpPr/>
          <p:nvPr/>
        </p:nvSpPr>
        <p:spPr>
          <a:xfrm>
            <a:off x="632008" y="3175198"/>
            <a:ext cx="3478125"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مما يشاهدونه.</a:t>
            </a:r>
            <a:endParaRPr lang="ar-SA" sz="1650" dirty="0"/>
          </a:p>
        </p:txBody>
      </p:sp>
      <p:sp>
        <p:nvSpPr>
          <p:cNvPr id="18" name="Shape 16"/>
          <p:cNvSpPr/>
          <p:nvPr/>
        </p:nvSpPr>
        <p:spPr>
          <a:xfrm>
            <a:off x="7018790" y="4001988"/>
            <a:ext cx="2716740" cy="263723"/>
          </a:xfrm>
          <a:prstGeom prst="roundRect">
            <a:avLst>
              <a:gd name="adj" fmla="val 49999"/>
            </a:avLst>
          </a:prstGeom>
          <a:solidFill>
            <a:srgbClr val="FFFFFF"/>
          </a:solidFill>
          <a:ln w="12700">
            <a:solidFill>
              <a:srgbClr val="0094D5"/>
            </a:solidFill>
            <a:prstDash val="solid"/>
          </a:ln>
        </p:spPr>
      </p:sp>
      <p:sp>
        <p:nvSpPr>
          <p:cNvPr id="19" name="Shape 17"/>
          <p:cNvSpPr/>
          <p:nvPr/>
        </p:nvSpPr>
        <p:spPr>
          <a:xfrm>
            <a:off x="7833851" y="4001988"/>
            <a:ext cx="1901678" cy="263723"/>
          </a:xfrm>
          <a:prstGeom prst="roundRect">
            <a:avLst>
              <a:gd name="adj" fmla="val 49999"/>
            </a:avLst>
          </a:prstGeom>
          <a:solidFill>
            <a:srgbClr val="00AEEF"/>
          </a:solidFill>
          <a:ln/>
        </p:spPr>
      </p:sp>
      <p:sp>
        <p:nvSpPr>
          <p:cNvPr id="20" name="Text 18"/>
          <p:cNvSpPr/>
          <p:nvPr/>
        </p:nvSpPr>
        <p:spPr>
          <a:xfrm>
            <a:off x="6431231" y="4001889"/>
            <a:ext cx="429309" cy="263823"/>
          </a:xfrm>
          <a:prstGeom prst="rect">
            <a:avLst/>
          </a:prstGeom>
          <a:noFill/>
          <a:ln/>
        </p:spPr>
        <p:txBody>
          <a:bodyPr wrap="none" lIns="0" tIns="0" rIns="0" bIns="0" rtlCol="0" anchor="t"/>
          <a:lstStyle/>
          <a:p>
            <a:pPr marL="0" indent="0" algn="r" rtl="1">
              <a:lnSpc>
                <a:spcPct val="83000"/>
              </a:lnSpc>
              <a:buNone/>
            </a:pPr>
            <a:r>
              <a:rPr lang="en-US" sz="2050" dirty="0">
                <a:solidFill>
                  <a:srgbClr val="384653"/>
                </a:solidFill>
                <a:latin typeface="Myriad Headline" panose="020B0500000000000000" pitchFamily="34" charset="0"/>
                <a:ea typeface="GE SS Two Light" pitchFamily="34" charset="-122"/>
                <a:cs typeface="GE SS Two Light" pitchFamily="34" charset="-120"/>
              </a:rPr>
              <a:t>70%</a:t>
            </a:r>
            <a:endParaRPr lang="en-US" sz="2050" dirty="0">
              <a:latin typeface="Myriad Headline" panose="020B0500000000000000" pitchFamily="34" charset="0"/>
            </a:endParaRPr>
          </a:p>
        </p:txBody>
      </p:sp>
      <p:sp>
        <p:nvSpPr>
          <p:cNvPr id="21" name="Text 19"/>
          <p:cNvSpPr/>
          <p:nvPr/>
        </p:nvSpPr>
        <p:spPr>
          <a:xfrm>
            <a:off x="6257305" y="4519116"/>
            <a:ext cx="3478225"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المناقشة</a:t>
            </a:r>
            <a:endParaRPr lang="ar-SA" sz="2150" dirty="0"/>
          </a:p>
        </p:txBody>
      </p:sp>
      <p:sp>
        <p:nvSpPr>
          <p:cNvPr id="22" name="Text 20"/>
          <p:cNvSpPr/>
          <p:nvPr/>
        </p:nvSpPr>
        <p:spPr>
          <a:xfrm>
            <a:off x="6257305" y="4984552"/>
            <a:ext cx="3478225"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مما يناقشونه.</a:t>
            </a:r>
            <a:endParaRPr lang="ar-SA" sz="1650" dirty="0"/>
          </a:p>
        </p:txBody>
      </p:sp>
      <p:sp>
        <p:nvSpPr>
          <p:cNvPr id="23" name="Shape 21"/>
          <p:cNvSpPr/>
          <p:nvPr/>
        </p:nvSpPr>
        <p:spPr>
          <a:xfrm>
            <a:off x="3294012" y="4001988"/>
            <a:ext cx="2716641" cy="263723"/>
          </a:xfrm>
          <a:prstGeom prst="roundRect">
            <a:avLst>
              <a:gd name="adj" fmla="val 49999"/>
            </a:avLst>
          </a:prstGeom>
          <a:solidFill>
            <a:srgbClr val="FFFFFF"/>
          </a:solidFill>
          <a:ln w="12700">
            <a:solidFill>
              <a:srgbClr val="0094D5"/>
            </a:solidFill>
            <a:prstDash val="solid"/>
          </a:ln>
        </p:spPr>
      </p:sp>
      <p:sp>
        <p:nvSpPr>
          <p:cNvPr id="24" name="Shape 22"/>
          <p:cNvSpPr/>
          <p:nvPr/>
        </p:nvSpPr>
        <p:spPr>
          <a:xfrm>
            <a:off x="3837420" y="4001988"/>
            <a:ext cx="2173233" cy="263723"/>
          </a:xfrm>
          <a:prstGeom prst="roundRect">
            <a:avLst>
              <a:gd name="adj" fmla="val 49999"/>
            </a:avLst>
          </a:prstGeom>
          <a:solidFill>
            <a:srgbClr val="00AEEF"/>
          </a:solidFill>
          <a:ln/>
        </p:spPr>
      </p:sp>
      <p:sp>
        <p:nvSpPr>
          <p:cNvPr id="25" name="Text 23"/>
          <p:cNvSpPr/>
          <p:nvPr/>
        </p:nvSpPr>
        <p:spPr>
          <a:xfrm>
            <a:off x="2706454" y="4001889"/>
            <a:ext cx="429309" cy="263823"/>
          </a:xfrm>
          <a:prstGeom prst="rect">
            <a:avLst/>
          </a:prstGeom>
          <a:noFill/>
          <a:ln/>
        </p:spPr>
        <p:txBody>
          <a:bodyPr wrap="none" lIns="0" tIns="0" rIns="0" bIns="0" rtlCol="0" anchor="t"/>
          <a:lstStyle/>
          <a:p>
            <a:pPr marL="0" indent="0" algn="r" rtl="1">
              <a:lnSpc>
                <a:spcPct val="83000"/>
              </a:lnSpc>
              <a:buNone/>
            </a:pPr>
            <a:r>
              <a:rPr lang="en-US" sz="2050" dirty="0">
                <a:solidFill>
                  <a:srgbClr val="384653"/>
                </a:solidFill>
                <a:latin typeface="Myriad Headline" panose="020B0500000000000000" pitchFamily="34" charset="0"/>
                <a:ea typeface="GE SS Two Light" pitchFamily="34" charset="-122"/>
                <a:cs typeface="GE SS Two Light" pitchFamily="34" charset="-120"/>
              </a:rPr>
              <a:t>80%</a:t>
            </a:r>
            <a:endParaRPr lang="en-US" sz="2050" dirty="0">
              <a:latin typeface="Myriad Headline" panose="020B0500000000000000" pitchFamily="34" charset="0"/>
            </a:endParaRPr>
          </a:p>
        </p:txBody>
      </p:sp>
      <p:sp>
        <p:nvSpPr>
          <p:cNvPr id="26" name="Text 24"/>
          <p:cNvSpPr/>
          <p:nvPr/>
        </p:nvSpPr>
        <p:spPr>
          <a:xfrm>
            <a:off x="2532528" y="4519116"/>
            <a:ext cx="3478125"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الممارسة</a:t>
            </a:r>
            <a:endParaRPr lang="ar-SA" sz="2150" dirty="0"/>
          </a:p>
        </p:txBody>
      </p:sp>
      <p:sp>
        <p:nvSpPr>
          <p:cNvPr id="27" name="Text 25"/>
          <p:cNvSpPr/>
          <p:nvPr/>
        </p:nvSpPr>
        <p:spPr>
          <a:xfrm>
            <a:off x="2532528" y="4984552"/>
            <a:ext cx="3478125"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مما يمارسونه.</a:t>
            </a:r>
            <a:endParaRPr lang="ar-SA" sz="1650" dirty="0"/>
          </a:p>
        </p:txBody>
      </p:sp>
      <p:sp>
        <p:nvSpPr>
          <p:cNvPr id="28" name="Text 26"/>
          <p:cNvSpPr/>
          <p:nvPr/>
        </p:nvSpPr>
        <p:spPr>
          <a:xfrm>
            <a:off x="22324" y="5533132"/>
            <a:ext cx="11537463"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لذلك يعتمد التدريب المهني على التعلم بالممارسة والمشاركة الفاعلة لتحقيق أعلى مستويات الاحتفاظ بالمعلومات واكتساب المهارات.</a:t>
            </a:r>
            <a:endParaRPr lang="ar-SA" sz="1650" dirty="0"/>
          </a:p>
        </p:txBody>
      </p:sp>
    </p:spTree>
    <p:extLst>
      <p:ext uri="{BB962C8B-B14F-4D97-AF65-F5344CB8AC3E}">
        <p14:creationId xmlns:p14="http://schemas.microsoft.com/office/powerpoint/2010/main" val="137204803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34913"/>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استراتيجيات تعزيز المشاركة</a:t>
            </a:r>
            <a:endParaRPr lang="ar-SA" sz="44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23820" y="3254913"/>
            <a:ext cx="535966" cy="535980"/>
          </a:xfrm>
          <a:prstGeom prst="rect">
            <a:avLst/>
          </a:prstGeom>
        </p:spPr>
      </p:pic>
      <p:sp>
        <p:nvSpPr>
          <p:cNvPr id="4" name="Text 1"/>
          <p:cNvSpPr/>
          <p:nvPr/>
        </p:nvSpPr>
        <p:spPr>
          <a:xfrm>
            <a:off x="8086920" y="4045488"/>
            <a:ext cx="3472867"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استخدام الأسئلة الفعالة</a:t>
            </a:r>
            <a:endParaRPr lang="ar-SA" sz="2200" dirty="0"/>
          </a:p>
        </p:txBody>
      </p:sp>
      <p:sp>
        <p:nvSpPr>
          <p:cNvPr id="5" name="Text 2"/>
          <p:cNvSpPr/>
          <p:nvPr/>
        </p:nvSpPr>
        <p:spPr>
          <a:xfrm>
            <a:off x="8086920" y="4520151"/>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الأسئلة المغلقة لإجابات محددة، والأسئلة المفتوحة لتشجيع التفكير والتحليل.</a:t>
            </a:r>
            <a:endParaRPr lang="ar-SA" sz="16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96364" y="1847453"/>
            <a:ext cx="535966" cy="535980"/>
          </a:xfrm>
          <a:prstGeom prst="rect">
            <a:avLst/>
          </a:prstGeom>
        </p:spPr>
      </p:pic>
      <p:sp>
        <p:nvSpPr>
          <p:cNvPr id="7" name="Text 3"/>
          <p:cNvSpPr/>
          <p:nvPr/>
        </p:nvSpPr>
        <p:spPr>
          <a:xfrm>
            <a:off x="4359464" y="2638028"/>
            <a:ext cx="3472867"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التعلم التعاوني</a:t>
            </a:r>
            <a:endParaRPr lang="ar-SA" sz="2200" dirty="0"/>
          </a:p>
        </p:txBody>
      </p:sp>
      <p:sp>
        <p:nvSpPr>
          <p:cNvPr id="8" name="Text 4"/>
          <p:cNvSpPr/>
          <p:nvPr/>
        </p:nvSpPr>
        <p:spPr>
          <a:xfrm>
            <a:off x="4359464" y="3112691"/>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العمل في مجموعات صغيرة وتبادل الخبرات وتحمل المسؤولية المشتركة.</a:t>
            </a:r>
            <a:endParaRPr lang="ar-SA" sz="16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68908" y="1847453"/>
            <a:ext cx="535966" cy="535980"/>
          </a:xfrm>
          <a:prstGeom prst="rect">
            <a:avLst/>
          </a:prstGeom>
        </p:spPr>
      </p:pic>
      <p:sp>
        <p:nvSpPr>
          <p:cNvPr id="10" name="Text 5"/>
          <p:cNvSpPr/>
          <p:nvPr/>
        </p:nvSpPr>
        <p:spPr>
          <a:xfrm>
            <a:off x="631908" y="2638028"/>
            <a:ext cx="3472966"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المناقشات الجماعية</a:t>
            </a:r>
            <a:endParaRPr lang="ar-SA" sz="2200" dirty="0"/>
          </a:p>
        </p:txBody>
      </p:sp>
      <p:sp>
        <p:nvSpPr>
          <p:cNvPr id="11" name="Text 6"/>
          <p:cNvSpPr/>
          <p:nvPr/>
        </p:nvSpPr>
        <p:spPr>
          <a:xfrm>
            <a:off x="631908" y="3112691"/>
            <a:ext cx="3472966"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مرتبطة بمشكلة حقيقية تسمح لجميع المشاركين بالمساهمة.</a:t>
            </a:r>
            <a:endParaRPr lang="ar-SA" sz="16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96364" y="4188916"/>
            <a:ext cx="535966" cy="535980"/>
          </a:xfrm>
          <a:prstGeom prst="rect">
            <a:avLst/>
          </a:prstGeom>
        </p:spPr>
      </p:pic>
      <p:sp>
        <p:nvSpPr>
          <p:cNvPr id="13" name="Text 7"/>
          <p:cNvSpPr/>
          <p:nvPr/>
        </p:nvSpPr>
        <p:spPr>
          <a:xfrm>
            <a:off x="4359464" y="4979491"/>
            <a:ext cx="3472867"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التعلم القائم على المشكلات</a:t>
            </a:r>
            <a:endParaRPr lang="ar-SA" sz="2200" dirty="0"/>
          </a:p>
        </p:txBody>
      </p:sp>
      <p:sp>
        <p:nvSpPr>
          <p:cNvPr id="14" name="Text 8"/>
          <p:cNvSpPr/>
          <p:nvPr/>
        </p:nvSpPr>
        <p:spPr>
          <a:xfrm>
            <a:off x="4359464" y="5454154"/>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عرض مشكلة واقعية وطلب من المتدربين إيجاد الحلول.</a:t>
            </a:r>
            <a:endParaRPr lang="ar-SA" sz="165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568908" y="4188916"/>
            <a:ext cx="535966" cy="535980"/>
          </a:xfrm>
          <a:prstGeom prst="rect">
            <a:avLst/>
          </a:prstGeom>
        </p:spPr>
      </p:pic>
      <p:sp>
        <p:nvSpPr>
          <p:cNvPr id="16" name="Text 9"/>
          <p:cNvSpPr/>
          <p:nvPr/>
        </p:nvSpPr>
        <p:spPr>
          <a:xfrm>
            <a:off x="631908" y="4979491"/>
            <a:ext cx="3472966"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التحفيز المعنوي والمهني</a:t>
            </a:r>
            <a:endParaRPr lang="ar-SA" sz="2200" dirty="0"/>
          </a:p>
        </p:txBody>
      </p:sp>
      <p:sp>
        <p:nvSpPr>
          <p:cNvPr id="17" name="Text 10"/>
          <p:cNvSpPr/>
          <p:nvPr/>
        </p:nvSpPr>
        <p:spPr>
          <a:xfrm>
            <a:off x="631908" y="5454154"/>
            <a:ext cx="3472966"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الثناء والتشجيع والاعتراف بالإنجاز وربط التدريب بسوق العمل.</a:t>
            </a:r>
            <a:endParaRPr lang="ar-SA" sz="1650" dirty="0"/>
          </a:p>
        </p:txBody>
      </p:sp>
    </p:spTree>
    <p:extLst>
      <p:ext uri="{BB962C8B-B14F-4D97-AF65-F5344CB8AC3E}">
        <p14:creationId xmlns:p14="http://schemas.microsoft.com/office/powerpoint/2010/main" val="111188752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70224" y="968573"/>
            <a:ext cx="789563" cy="274241"/>
          </a:xfrm>
          <a:prstGeom prst="roundRect">
            <a:avLst>
              <a:gd name="adj" fmla="val 49999"/>
            </a:avLst>
          </a:prstGeom>
          <a:solidFill>
            <a:srgbClr val="D4E9F7"/>
          </a:solidFill>
          <a:ln/>
        </p:spPr>
      </p:sp>
      <p:sp>
        <p:nvSpPr>
          <p:cNvPr id="3" name="Text 1"/>
          <p:cNvSpPr/>
          <p:nvPr/>
        </p:nvSpPr>
        <p:spPr>
          <a:xfrm>
            <a:off x="10268884" y="1022648"/>
            <a:ext cx="1182658"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نشاط عملي</a:t>
            </a:r>
            <a:endParaRPr lang="ar-SA" sz="1100" dirty="0"/>
          </a:p>
        </p:txBody>
      </p:sp>
      <p:sp>
        <p:nvSpPr>
          <p:cNvPr id="4" name="Text 2"/>
          <p:cNvSpPr/>
          <p:nvPr/>
        </p:nvSpPr>
        <p:spPr>
          <a:xfrm>
            <a:off x="631908" y="1300559"/>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النشاط العملي: «ماذا فاتك؟» – تحليل الملاحظة والتدخل</a:t>
            </a:r>
            <a:endParaRPr lang="ar-SA" sz="3700" dirty="0"/>
          </a:p>
        </p:txBody>
      </p:sp>
      <p:sp>
        <p:nvSpPr>
          <p:cNvPr id="5" name="Text 3"/>
          <p:cNvSpPr/>
          <p:nvPr/>
        </p:nvSpPr>
        <p:spPr>
          <a:xfrm>
            <a:off x="631908" y="1952228"/>
            <a:ext cx="1092787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2E3C4E"/>
                </a:solidFill>
                <a:latin typeface="GE SS Two Light" pitchFamily="34" charset="0"/>
                <a:ea typeface="GE SS Two Light" pitchFamily="34" charset="-122"/>
                <a:cs typeface="GE SS Two Light" pitchFamily="34" charset="-120"/>
              </a:rPr>
              <a:t>الهدف من النشاط</a:t>
            </a:r>
            <a:endParaRPr lang="ar-SA" sz="1850" dirty="0"/>
          </a:p>
        </p:txBody>
      </p:sp>
      <p:sp>
        <p:nvSpPr>
          <p:cNvPr id="6" name="Text 4"/>
          <p:cNvSpPr/>
          <p:nvPr/>
        </p:nvSpPr>
        <p:spPr>
          <a:xfrm>
            <a:off x="22324" y="2465685"/>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من خلال هذا النشاط ستتدرب على:</a:t>
            </a:r>
            <a:endParaRPr lang="ar-SA" sz="1400" dirty="0"/>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87953" y="2719218"/>
            <a:ext cx="371833" cy="371843"/>
          </a:xfrm>
          <a:prstGeom prst="rect">
            <a:avLst/>
          </a:prstGeom>
        </p:spPr>
      </p:pic>
      <p:sp>
        <p:nvSpPr>
          <p:cNvPr id="8" name="Shape 5"/>
          <p:cNvSpPr/>
          <p:nvPr/>
        </p:nvSpPr>
        <p:spPr>
          <a:xfrm>
            <a:off x="8013400" y="3169345"/>
            <a:ext cx="3546386" cy="25400"/>
          </a:xfrm>
          <a:prstGeom prst="rect">
            <a:avLst/>
          </a:prstGeom>
          <a:solidFill>
            <a:srgbClr val="00AEEF"/>
          </a:solidFill>
          <a:ln/>
        </p:spPr>
      </p:sp>
      <p:sp>
        <p:nvSpPr>
          <p:cNvPr id="9" name="Text 6"/>
          <p:cNvSpPr/>
          <p:nvPr/>
        </p:nvSpPr>
        <p:spPr>
          <a:xfrm>
            <a:off x="8013400" y="3310334"/>
            <a:ext cx="3546386" cy="259953"/>
          </a:xfrm>
          <a:prstGeom prst="rect">
            <a:avLst/>
          </a:prstGeom>
          <a:noFill/>
          <a:ln/>
        </p:spPr>
        <p:txBody>
          <a:bodyPr wrap="none" lIns="0" tIns="0" rIns="0" bIns="0" rtlCol="0" anchor="t"/>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ملاحظة سلوك المتدربين أثناء تنفيذ النشاط التدريبي.</a:t>
            </a:r>
            <a:endParaRPr lang="ar-SA" sz="1600" dirty="0"/>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97207" y="2719218"/>
            <a:ext cx="371833" cy="371843"/>
          </a:xfrm>
          <a:prstGeom prst="rect">
            <a:avLst/>
          </a:prstGeom>
        </p:spPr>
      </p:pic>
      <p:sp>
        <p:nvSpPr>
          <p:cNvPr id="11" name="Shape 7"/>
          <p:cNvSpPr/>
          <p:nvPr/>
        </p:nvSpPr>
        <p:spPr>
          <a:xfrm>
            <a:off x="4322654" y="3169345"/>
            <a:ext cx="3546386" cy="25400"/>
          </a:xfrm>
          <a:prstGeom prst="rect">
            <a:avLst/>
          </a:prstGeom>
          <a:solidFill>
            <a:srgbClr val="00AEEF"/>
          </a:solidFill>
          <a:ln/>
        </p:spPr>
      </p:sp>
      <p:sp>
        <p:nvSpPr>
          <p:cNvPr id="12" name="Text 8"/>
          <p:cNvSpPr/>
          <p:nvPr/>
        </p:nvSpPr>
        <p:spPr>
          <a:xfrm>
            <a:off x="4322654" y="3310334"/>
            <a:ext cx="3546386" cy="259953"/>
          </a:xfrm>
          <a:prstGeom prst="rect">
            <a:avLst/>
          </a:prstGeom>
          <a:noFill/>
          <a:ln/>
        </p:spPr>
        <p:txBody>
          <a:bodyPr wrap="none" lIns="0" tIns="0" rIns="0" bIns="0" rtlCol="0" anchor="t"/>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التمييز بين ما تمت ملاحظته وما تم إغفاله.</a:t>
            </a:r>
            <a:endParaRPr lang="ar-SA" sz="1600" dirty="0"/>
          </a:p>
        </p:txBody>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06461" y="2719218"/>
            <a:ext cx="371833" cy="371843"/>
          </a:xfrm>
          <a:prstGeom prst="rect">
            <a:avLst/>
          </a:prstGeom>
        </p:spPr>
      </p:pic>
      <p:sp>
        <p:nvSpPr>
          <p:cNvPr id="14" name="Shape 9"/>
          <p:cNvSpPr/>
          <p:nvPr/>
        </p:nvSpPr>
        <p:spPr>
          <a:xfrm>
            <a:off x="631908" y="3169345"/>
            <a:ext cx="3546386" cy="25400"/>
          </a:xfrm>
          <a:prstGeom prst="rect">
            <a:avLst/>
          </a:prstGeom>
          <a:solidFill>
            <a:srgbClr val="00AEEF"/>
          </a:solidFill>
          <a:ln/>
        </p:spPr>
      </p:sp>
      <p:sp>
        <p:nvSpPr>
          <p:cNvPr id="15" name="Text 10"/>
          <p:cNvSpPr/>
          <p:nvPr/>
        </p:nvSpPr>
        <p:spPr>
          <a:xfrm>
            <a:off x="631908" y="3310334"/>
            <a:ext cx="3546386" cy="259953"/>
          </a:xfrm>
          <a:prstGeom prst="rect">
            <a:avLst/>
          </a:prstGeom>
          <a:noFill/>
          <a:ln/>
        </p:spPr>
        <p:txBody>
          <a:bodyPr wrap="none" lIns="0" tIns="0" rIns="0" bIns="0" rtlCol="0" anchor="t"/>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تحديد المواقف التي تتطلب تدخلاً وأولويات التدخل.</a:t>
            </a:r>
            <a:endParaRPr lang="ar-SA" sz="1600"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87953" y="3681144"/>
            <a:ext cx="371833" cy="371843"/>
          </a:xfrm>
          <a:prstGeom prst="rect">
            <a:avLst/>
          </a:prstGeom>
        </p:spPr>
      </p:pic>
      <p:sp>
        <p:nvSpPr>
          <p:cNvPr id="17" name="Shape 11"/>
          <p:cNvSpPr/>
          <p:nvPr/>
        </p:nvSpPr>
        <p:spPr>
          <a:xfrm>
            <a:off x="8013400" y="4131270"/>
            <a:ext cx="3546386" cy="25400"/>
          </a:xfrm>
          <a:prstGeom prst="rect">
            <a:avLst/>
          </a:prstGeom>
          <a:solidFill>
            <a:srgbClr val="00AEEF"/>
          </a:solidFill>
          <a:ln/>
        </p:spPr>
      </p:sp>
      <p:sp>
        <p:nvSpPr>
          <p:cNvPr id="18" name="Text 12"/>
          <p:cNvSpPr/>
          <p:nvPr/>
        </p:nvSpPr>
        <p:spPr>
          <a:xfrm>
            <a:off x="8138910" y="4272260"/>
            <a:ext cx="3546386"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الحكم على توقيت التدخل وأثره في مشاركة المتدربين.</a:t>
            </a:r>
            <a:endParaRPr lang="ar-SA" dirty="0"/>
          </a:p>
        </p:txBody>
      </p:sp>
      <p:pic>
        <p:nvPicPr>
          <p:cNvPr id="1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97207" y="3681144"/>
            <a:ext cx="371833" cy="371843"/>
          </a:xfrm>
          <a:prstGeom prst="rect">
            <a:avLst/>
          </a:prstGeom>
        </p:spPr>
      </p:pic>
      <p:sp>
        <p:nvSpPr>
          <p:cNvPr id="20" name="Shape 13"/>
          <p:cNvSpPr/>
          <p:nvPr/>
        </p:nvSpPr>
        <p:spPr>
          <a:xfrm>
            <a:off x="4322654" y="4131270"/>
            <a:ext cx="3546386" cy="25400"/>
          </a:xfrm>
          <a:prstGeom prst="rect">
            <a:avLst/>
          </a:prstGeom>
          <a:solidFill>
            <a:srgbClr val="00AEEF"/>
          </a:solidFill>
          <a:ln/>
        </p:spPr>
      </p:sp>
      <p:sp>
        <p:nvSpPr>
          <p:cNvPr id="21" name="Text 14"/>
          <p:cNvSpPr/>
          <p:nvPr/>
        </p:nvSpPr>
        <p:spPr>
          <a:xfrm>
            <a:off x="4322654" y="4272260"/>
            <a:ext cx="3546386"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تقييم فاعلية التغذية الراجعة.</a:t>
            </a:r>
            <a:endParaRPr lang="ar-SA" dirty="0"/>
          </a:p>
        </p:txBody>
      </p:sp>
      <p:pic>
        <p:nvPicPr>
          <p:cNvPr id="22"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06461" y="3681144"/>
            <a:ext cx="371833" cy="371843"/>
          </a:xfrm>
          <a:prstGeom prst="rect">
            <a:avLst/>
          </a:prstGeom>
        </p:spPr>
      </p:pic>
      <p:sp>
        <p:nvSpPr>
          <p:cNvPr id="23" name="Shape 15"/>
          <p:cNvSpPr/>
          <p:nvPr/>
        </p:nvSpPr>
        <p:spPr>
          <a:xfrm>
            <a:off x="631908" y="4131270"/>
            <a:ext cx="3546386" cy="25400"/>
          </a:xfrm>
          <a:prstGeom prst="rect">
            <a:avLst/>
          </a:prstGeom>
          <a:solidFill>
            <a:srgbClr val="00AEEF"/>
          </a:solidFill>
          <a:ln/>
        </p:spPr>
      </p:sp>
      <p:sp>
        <p:nvSpPr>
          <p:cNvPr id="24" name="Text 16"/>
          <p:cNvSpPr/>
          <p:nvPr/>
        </p:nvSpPr>
        <p:spPr>
          <a:xfrm>
            <a:off x="631908" y="4272260"/>
            <a:ext cx="3546386" cy="519906"/>
          </a:xfrm>
          <a:prstGeom prst="rect">
            <a:avLst/>
          </a:prstGeom>
          <a:noFill/>
          <a:ln/>
        </p:spPr>
        <p:txBody>
          <a:bodyPr wrap="square" lIns="0" tIns="0" rIns="0" bIns="0" rtlCol="0" anchor="t">
            <a:noAutofit/>
          </a:bodyPr>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استخدام الأدلة الفعلية على أداء المتدرب بدلاً من افتراض أن التعلم قد حدث.</a:t>
            </a:r>
            <a:endParaRPr lang="ar-SA" sz="1600" dirty="0"/>
          </a:p>
        </p:txBody>
      </p:sp>
      <p:pic>
        <p:nvPicPr>
          <p:cNvPr id="25"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87953" y="4903023"/>
            <a:ext cx="371833" cy="371843"/>
          </a:xfrm>
          <a:prstGeom prst="rect">
            <a:avLst/>
          </a:prstGeom>
        </p:spPr>
      </p:pic>
      <p:sp>
        <p:nvSpPr>
          <p:cNvPr id="26" name="Shape 17"/>
          <p:cNvSpPr/>
          <p:nvPr/>
        </p:nvSpPr>
        <p:spPr>
          <a:xfrm>
            <a:off x="631908" y="5353149"/>
            <a:ext cx="10927878" cy="25400"/>
          </a:xfrm>
          <a:prstGeom prst="rect">
            <a:avLst/>
          </a:prstGeom>
          <a:solidFill>
            <a:srgbClr val="00AEEF"/>
          </a:solidFill>
          <a:ln/>
        </p:spPr>
      </p:sp>
      <p:sp>
        <p:nvSpPr>
          <p:cNvPr id="27" name="Text 18"/>
          <p:cNvSpPr/>
          <p:nvPr/>
        </p:nvSpPr>
        <p:spPr>
          <a:xfrm>
            <a:off x="631908" y="5494139"/>
            <a:ext cx="10927878" cy="259953"/>
          </a:xfrm>
          <a:prstGeom prst="rect">
            <a:avLst/>
          </a:prstGeom>
          <a:noFill/>
          <a:ln/>
        </p:spPr>
        <p:txBody>
          <a:bodyPr wrap="none" lIns="0" tIns="0" rIns="0" bIns="0" rtlCol="0" anchor="t"/>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ممارسة تدخل تدريبي مناسب لتحسين المشاركة والتحفيز.</a:t>
            </a:r>
            <a:endParaRPr lang="ar-SA" sz="1600" dirty="0"/>
          </a:p>
        </p:txBody>
      </p:sp>
    </p:spTree>
    <p:extLst>
      <p:ext uri="{BB962C8B-B14F-4D97-AF65-F5344CB8AC3E}">
        <p14:creationId xmlns:p14="http://schemas.microsoft.com/office/powerpoint/2010/main" val="375738092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80631" y="973038"/>
            <a:ext cx="879155" cy="305395"/>
          </a:xfrm>
          <a:prstGeom prst="roundRect">
            <a:avLst>
              <a:gd name="adj" fmla="val 49999"/>
            </a:avLst>
          </a:prstGeom>
          <a:solidFill>
            <a:srgbClr val="D4E9F7"/>
          </a:solidFill>
          <a:ln/>
        </p:spPr>
      </p:sp>
      <p:sp>
        <p:nvSpPr>
          <p:cNvPr id="3" name="Text 1"/>
          <p:cNvSpPr/>
          <p:nvPr/>
        </p:nvSpPr>
        <p:spPr>
          <a:xfrm>
            <a:off x="10191594" y="1033264"/>
            <a:ext cx="1247645" cy="184944"/>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نشاط عملي</a:t>
            </a:r>
            <a:endParaRPr lang="ar-SA" sz="1250" dirty="0"/>
          </a:p>
        </p:txBody>
      </p:sp>
      <p:sp>
        <p:nvSpPr>
          <p:cNvPr id="4" name="Text 2"/>
          <p:cNvSpPr/>
          <p:nvPr/>
        </p:nvSpPr>
        <p:spPr>
          <a:xfrm>
            <a:off x="631908" y="1349970"/>
            <a:ext cx="10927878" cy="661095"/>
          </a:xfrm>
          <a:prstGeom prst="rect">
            <a:avLst/>
          </a:prstGeom>
          <a:noFill/>
          <a:ln/>
        </p:spPr>
        <p:txBody>
          <a:bodyPr wrap="none" lIns="0" tIns="0" rIns="0" bIns="0" rtlCol="0" anchor="t"/>
          <a:lstStyle/>
          <a:p>
            <a:pPr marL="0" indent="0" algn="r" rtl="1">
              <a:lnSpc>
                <a:spcPct val="104000"/>
              </a:lnSpc>
              <a:buNone/>
            </a:pPr>
            <a:r>
              <a:rPr lang="ar-SA" altLang="en-US" sz="4150" dirty="0">
                <a:solidFill>
                  <a:srgbClr val="2E3C4E"/>
                </a:solidFill>
                <a:latin typeface="GE SS Two Light" pitchFamily="34" charset="0"/>
                <a:ea typeface="GE SS Two Light" pitchFamily="34" charset="-122"/>
                <a:cs typeface="GE SS Two Light" pitchFamily="34" charset="-120"/>
              </a:rPr>
              <a:t>الحالة التدريبية</a:t>
            </a:r>
            <a:endParaRPr lang="ar-SA" sz="4150" dirty="0"/>
          </a:p>
        </p:txBody>
      </p:sp>
      <p:sp>
        <p:nvSpPr>
          <p:cNvPr id="5" name="Text 3"/>
          <p:cNvSpPr/>
          <p:nvPr/>
        </p:nvSpPr>
        <p:spPr>
          <a:xfrm>
            <a:off x="631908" y="2279551"/>
            <a:ext cx="10927878" cy="608013"/>
          </a:xfrm>
          <a:prstGeom prst="rect">
            <a:avLst/>
          </a:prstGeom>
          <a:noFill/>
          <a:ln/>
        </p:spPr>
        <p:txBody>
          <a:bodyPr wrap="square" lIns="0" tIns="0" rIns="0" bIns="0" rtlCol="0" anchor="t">
            <a:normAutofit/>
          </a:bodyPr>
          <a:lstStyle/>
          <a:p>
            <a:pPr marL="0" indent="0" algn="r" rtl="1">
              <a:lnSpc>
                <a:spcPct val="126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أثناء جلسة تدريب عملي حول إجراءات السلامة قبل تشغيل المعدات، قسّم المدرب المتدربين إلى مجموعات وطلب من كل مجموعة تحديد إجراءات السلامة التي يجب تنفيذها قبل تشغيل المعدة.</a:t>
            </a:r>
            <a:endParaRPr lang="ar-SA" sz="1550" dirty="0"/>
          </a:p>
        </p:txBody>
      </p:sp>
      <p:sp>
        <p:nvSpPr>
          <p:cNvPr id="6" name="Shape 4"/>
          <p:cNvSpPr/>
          <p:nvPr/>
        </p:nvSpPr>
        <p:spPr>
          <a:xfrm>
            <a:off x="6185341" y="3088878"/>
            <a:ext cx="5374446" cy="1460500"/>
          </a:xfrm>
          <a:prstGeom prst="roundRect">
            <a:avLst>
              <a:gd name="adj" fmla="val 20644"/>
            </a:avLst>
          </a:prstGeom>
          <a:solidFill>
            <a:srgbClr val="00AEEF"/>
          </a:solidFill>
          <a:ln w="6350">
            <a:solidFill>
              <a:srgbClr val="0094D5"/>
            </a:solidFill>
            <a:prstDash val="solid"/>
          </a:ln>
        </p:spPr>
      </p:sp>
      <p:sp>
        <p:nvSpPr>
          <p:cNvPr id="7" name="Text 5"/>
          <p:cNvSpPr/>
          <p:nvPr/>
        </p:nvSpPr>
        <p:spPr>
          <a:xfrm>
            <a:off x="6392603" y="3296146"/>
            <a:ext cx="4959920" cy="330597"/>
          </a:xfrm>
          <a:prstGeom prst="rect">
            <a:avLst/>
          </a:prstGeom>
          <a:noFill/>
          <a:ln/>
        </p:spPr>
        <p:txBody>
          <a:bodyPr wrap="none" lIns="0" tIns="0" rIns="0" bIns="0" rtlCol="0" anchor="t"/>
          <a:lstStyle/>
          <a:p>
            <a:pPr marL="0" indent="0" algn="ctr" rtl="1">
              <a:lnSpc>
                <a:spcPct val="104000"/>
              </a:lnSpc>
              <a:buNone/>
            </a:pPr>
            <a:r>
              <a:rPr lang="ar-SA" altLang="en-US" sz="2050" dirty="0">
                <a:solidFill>
                  <a:schemeClr val="bg1"/>
                </a:solidFill>
                <a:latin typeface="GE SS Two Light" pitchFamily="34" charset="0"/>
                <a:ea typeface="GE SS Two Light" pitchFamily="34" charset="-122"/>
                <a:cs typeface="GE SS Two Light" pitchFamily="34" charset="-120"/>
              </a:rPr>
              <a:t>المجموعة الأولى</a:t>
            </a:r>
            <a:endParaRPr lang="ar-SA" sz="2050" dirty="0">
              <a:solidFill>
                <a:schemeClr val="bg1"/>
              </a:solidFill>
            </a:endParaRPr>
          </a:p>
        </p:txBody>
      </p:sp>
      <p:sp>
        <p:nvSpPr>
          <p:cNvPr id="8" name="Text 6"/>
          <p:cNvSpPr/>
          <p:nvPr/>
        </p:nvSpPr>
        <p:spPr>
          <a:xfrm>
            <a:off x="6392603" y="3734098"/>
            <a:ext cx="4959920" cy="608013"/>
          </a:xfrm>
          <a:prstGeom prst="rect">
            <a:avLst/>
          </a:prstGeom>
          <a:noFill/>
          <a:ln/>
        </p:spPr>
        <p:txBody>
          <a:bodyPr wrap="square" lIns="0" tIns="0" rIns="0" bIns="0" rtlCol="0" anchor="t">
            <a:normAutofit/>
          </a:bodyPr>
          <a:lstStyle/>
          <a:p>
            <a:pPr marL="0" indent="0" algn="ctr" rtl="1">
              <a:lnSpc>
                <a:spcPct val="126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بدأت إحدى المجموعات العمل مباشرة. تولى أحد المتدربين الحديث وكتابة معظم الإجابات، بينما بقي متدربان آخران صامتين ولم يشاركا بصورة واضحة.</a:t>
            </a:r>
            <a:endParaRPr lang="ar-SA" sz="1550" dirty="0">
              <a:solidFill>
                <a:schemeClr val="bg1"/>
              </a:solidFill>
            </a:endParaRPr>
          </a:p>
        </p:txBody>
      </p:sp>
      <p:sp>
        <p:nvSpPr>
          <p:cNvPr id="9" name="Shape 7"/>
          <p:cNvSpPr/>
          <p:nvPr/>
        </p:nvSpPr>
        <p:spPr>
          <a:xfrm>
            <a:off x="631908" y="3088878"/>
            <a:ext cx="5374446" cy="1460500"/>
          </a:xfrm>
          <a:prstGeom prst="roundRect">
            <a:avLst>
              <a:gd name="adj" fmla="val 20644"/>
            </a:avLst>
          </a:prstGeom>
          <a:solidFill>
            <a:srgbClr val="00AEEF"/>
          </a:solidFill>
          <a:ln w="6350">
            <a:solidFill>
              <a:srgbClr val="0094D5"/>
            </a:solidFill>
            <a:prstDash val="solid"/>
          </a:ln>
        </p:spPr>
      </p:sp>
      <p:sp>
        <p:nvSpPr>
          <p:cNvPr id="10" name="Text 8"/>
          <p:cNvSpPr/>
          <p:nvPr/>
        </p:nvSpPr>
        <p:spPr>
          <a:xfrm>
            <a:off x="839171" y="3296146"/>
            <a:ext cx="4959920" cy="330597"/>
          </a:xfrm>
          <a:prstGeom prst="rect">
            <a:avLst/>
          </a:prstGeom>
          <a:noFill/>
          <a:ln/>
        </p:spPr>
        <p:txBody>
          <a:bodyPr wrap="none" lIns="0" tIns="0" rIns="0" bIns="0" rtlCol="0" anchor="t"/>
          <a:lstStyle/>
          <a:p>
            <a:pPr marL="0" indent="0" algn="ctr" rtl="1">
              <a:lnSpc>
                <a:spcPct val="104000"/>
              </a:lnSpc>
              <a:buNone/>
            </a:pPr>
            <a:r>
              <a:rPr lang="ar-SA" altLang="en-US" sz="2050" dirty="0">
                <a:solidFill>
                  <a:schemeClr val="bg1"/>
                </a:solidFill>
                <a:latin typeface="GE SS Two Light" pitchFamily="34" charset="0"/>
                <a:ea typeface="GE SS Two Light" pitchFamily="34" charset="-122"/>
                <a:cs typeface="GE SS Two Light" pitchFamily="34" charset="-120"/>
              </a:rPr>
              <a:t>المجموعة الثانية</a:t>
            </a:r>
            <a:endParaRPr lang="ar-SA" sz="2050" dirty="0">
              <a:solidFill>
                <a:schemeClr val="bg1"/>
              </a:solidFill>
            </a:endParaRPr>
          </a:p>
        </p:txBody>
      </p:sp>
      <p:sp>
        <p:nvSpPr>
          <p:cNvPr id="11" name="Text 9"/>
          <p:cNvSpPr/>
          <p:nvPr/>
        </p:nvSpPr>
        <p:spPr>
          <a:xfrm>
            <a:off x="839171" y="3734098"/>
            <a:ext cx="4959920" cy="608013"/>
          </a:xfrm>
          <a:prstGeom prst="rect">
            <a:avLst/>
          </a:prstGeom>
          <a:noFill/>
          <a:ln/>
        </p:spPr>
        <p:txBody>
          <a:bodyPr wrap="square" lIns="0" tIns="0" rIns="0" bIns="0" rtlCol="0" anchor="t">
            <a:normAutofit/>
          </a:bodyPr>
          <a:lstStyle/>
          <a:p>
            <a:pPr marL="0" indent="0" algn="ctr" rtl="1">
              <a:lnSpc>
                <a:spcPct val="126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حاول أحد المتدربين طرح سؤال حول طريقة تنفيذ المهمة، لكن متدرباً آخر قاطعه قائلاً: «دعنا نكمل»، ووافقه أعضاء المجموعة دون مناقشة السؤال.</a:t>
            </a:r>
            <a:endParaRPr lang="ar-SA" sz="1550" dirty="0">
              <a:solidFill>
                <a:schemeClr val="bg1"/>
              </a:solidFill>
            </a:endParaRPr>
          </a:p>
        </p:txBody>
      </p:sp>
      <p:sp>
        <p:nvSpPr>
          <p:cNvPr id="12" name="Shape 10"/>
          <p:cNvSpPr/>
          <p:nvPr/>
        </p:nvSpPr>
        <p:spPr>
          <a:xfrm>
            <a:off x="631908" y="4728369"/>
            <a:ext cx="10927878" cy="1156494"/>
          </a:xfrm>
          <a:prstGeom prst="roundRect">
            <a:avLst>
              <a:gd name="adj" fmla="val 26070"/>
            </a:avLst>
          </a:prstGeom>
          <a:solidFill>
            <a:srgbClr val="00AEEF"/>
          </a:solidFill>
          <a:ln w="6350">
            <a:solidFill>
              <a:srgbClr val="0094D5"/>
            </a:solidFill>
            <a:prstDash val="solid"/>
          </a:ln>
        </p:spPr>
      </p:sp>
      <p:sp>
        <p:nvSpPr>
          <p:cNvPr id="13" name="Text 11"/>
          <p:cNvSpPr/>
          <p:nvPr/>
        </p:nvSpPr>
        <p:spPr>
          <a:xfrm>
            <a:off x="839171" y="4935637"/>
            <a:ext cx="10513353" cy="330597"/>
          </a:xfrm>
          <a:prstGeom prst="rect">
            <a:avLst/>
          </a:prstGeom>
          <a:noFill/>
          <a:ln/>
        </p:spPr>
        <p:txBody>
          <a:bodyPr wrap="none" lIns="0" tIns="0" rIns="0" bIns="0" rtlCol="0" anchor="t"/>
          <a:lstStyle/>
          <a:p>
            <a:pPr marL="0" indent="0" algn="ctr" rtl="1">
              <a:lnSpc>
                <a:spcPct val="104000"/>
              </a:lnSpc>
              <a:buNone/>
            </a:pPr>
            <a:r>
              <a:rPr lang="ar-SA" altLang="en-US" sz="2050" dirty="0">
                <a:solidFill>
                  <a:schemeClr val="bg1"/>
                </a:solidFill>
                <a:latin typeface="GE SS Two Light" pitchFamily="34" charset="0"/>
                <a:ea typeface="GE SS Two Light" pitchFamily="34" charset="-122"/>
                <a:cs typeface="GE SS Two Light" pitchFamily="34" charset="-120"/>
              </a:rPr>
              <a:t>تدخل المدرب</a:t>
            </a:r>
            <a:endParaRPr lang="ar-SA" sz="2050" dirty="0">
              <a:solidFill>
                <a:schemeClr val="bg1"/>
              </a:solidFill>
            </a:endParaRPr>
          </a:p>
        </p:txBody>
      </p:sp>
      <p:sp>
        <p:nvSpPr>
          <p:cNvPr id="14" name="Text 12"/>
          <p:cNvSpPr/>
          <p:nvPr/>
        </p:nvSpPr>
        <p:spPr>
          <a:xfrm>
            <a:off x="839171" y="5373588"/>
            <a:ext cx="10513353" cy="304006"/>
          </a:xfrm>
          <a:prstGeom prst="rect">
            <a:avLst/>
          </a:prstGeom>
          <a:noFill/>
          <a:ln/>
        </p:spPr>
        <p:txBody>
          <a:bodyPr wrap="none" lIns="0" tIns="0" rIns="0" bIns="0" rtlCol="0" anchor="t"/>
          <a:lstStyle/>
          <a:p>
            <a:pPr marL="0" indent="0" algn="ctr" rtl="1">
              <a:lnSpc>
                <a:spcPct val="126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لاحظ المدرب أن بعض المتدربين لا يشاركون، فقال: «يجب أن يشارك الجميع» موجهاً كلامه للجميع، ثم انتقل إلى مجموعة أخرى دون التحقق من سبب عدم المشاركة.</a:t>
            </a:r>
            <a:endParaRPr lang="ar-SA" sz="1550" dirty="0">
              <a:solidFill>
                <a:schemeClr val="bg1"/>
              </a:solidFill>
            </a:endParaRPr>
          </a:p>
        </p:txBody>
      </p:sp>
    </p:spTree>
    <p:extLst>
      <p:ext uri="{BB962C8B-B14F-4D97-AF65-F5344CB8AC3E}">
        <p14:creationId xmlns:p14="http://schemas.microsoft.com/office/powerpoint/2010/main" val="3191345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572684" y="853678"/>
            <a:ext cx="987103" cy="342999"/>
          </a:xfrm>
          <a:prstGeom prst="roundRect">
            <a:avLst>
              <a:gd name="adj" fmla="val 49999"/>
            </a:avLst>
          </a:prstGeom>
          <a:solidFill>
            <a:srgbClr val="D4E9F7"/>
          </a:solidFill>
          <a:ln/>
        </p:spPr>
      </p:sp>
      <p:sp>
        <p:nvSpPr>
          <p:cNvPr id="3" name="Text 1"/>
          <p:cNvSpPr/>
          <p:nvPr/>
        </p:nvSpPr>
        <p:spPr>
          <a:xfrm>
            <a:off x="10098430" y="921345"/>
            <a:ext cx="1326025"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نشاط عملي</a:t>
            </a:r>
            <a:endParaRPr lang="ar-SA" sz="1400" dirty="0"/>
          </a:p>
        </p:txBody>
      </p:sp>
      <p:sp>
        <p:nvSpPr>
          <p:cNvPr id="4" name="Text 2"/>
          <p:cNvSpPr/>
          <p:nvPr/>
        </p:nvSpPr>
        <p:spPr>
          <a:xfrm>
            <a:off x="631908" y="1300119"/>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الحالة التدريبية — تابع</a:t>
            </a:r>
            <a:endParaRPr lang="ar-SA" sz="4650" dirty="0"/>
          </a:p>
        </p:txBody>
      </p:sp>
      <p:sp>
        <p:nvSpPr>
          <p:cNvPr id="5" name="Shape 3"/>
          <p:cNvSpPr/>
          <p:nvPr/>
        </p:nvSpPr>
        <p:spPr>
          <a:xfrm>
            <a:off x="6208656" y="2367756"/>
            <a:ext cx="5351130" cy="2066627"/>
          </a:xfrm>
          <a:prstGeom prst="roundRect">
            <a:avLst>
              <a:gd name="adj" fmla="val 16381"/>
            </a:avLst>
          </a:prstGeom>
          <a:solidFill>
            <a:srgbClr val="00AEEF"/>
          </a:solidFill>
          <a:ln w="12700">
            <a:solidFill>
              <a:srgbClr val="0094D5"/>
            </a:solidFill>
            <a:prstDash val="solid"/>
          </a:ln>
        </p:spPr>
      </p:sp>
      <p:sp>
        <p:nvSpPr>
          <p:cNvPr id="6" name="Text 4"/>
          <p:cNvSpPr/>
          <p:nvPr/>
        </p:nvSpPr>
        <p:spPr>
          <a:xfrm>
            <a:off x="6446974" y="2606080"/>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مجموعة لم تبدأ</a:t>
            </a:r>
            <a:endParaRPr lang="ar-SA" sz="2300" dirty="0">
              <a:solidFill>
                <a:schemeClr val="bg1"/>
              </a:solidFill>
            </a:endParaRPr>
          </a:p>
        </p:txBody>
      </p:sp>
      <p:sp>
        <p:nvSpPr>
          <p:cNvPr id="7" name="Text 5"/>
          <p:cNvSpPr/>
          <p:nvPr/>
        </p:nvSpPr>
        <p:spPr>
          <a:xfrm>
            <a:off x="6446974" y="3112591"/>
            <a:ext cx="4874495"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لاحظ المدرب أن إحدى المجموعات لم تبدأ المهمة بعد، فطلب منهم البدء فوراً وأعطاهم تعليمات إضافية.</a:t>
            </a:r>
            <a:endParaRPr lang="ar-SA" sz="1750" dirty="0">
              <a:solidFill>
                <a:schemeClr val="bg1"/>
              </a:solidFill>
            </a:endParaRPr>
          </a:p>
        </p:txBody>
      </p:sp>
      <p:sp>
        <p:nvSpPr>
          <p:cNvPr id="8" name="Shape 6"/>
          <p:cNvSpPr/>
          <p:nvPr/>
        </p:nvSpPr>
        <p:spPr>
          <a:xfrm>
            <a:off x="631908" y="2367756"/>
            <a:ext cx="5351130" cy="2066627"/>
          </a:xfrm>
          <a:prstGeom prst="roundRect">
            <a:avLst>
              <a:gd name="adj" fmla="val 16381"/>
            </a:avLst>
          </a:prstGeom>
          <a:solidFill>
            <a:srgbClr val="00AEEF"/>
          </a:solidFill>
          <a:ln w="12700">
            <a:solidFill>
              <a:srgbClr val="0094D5"/>
            </a:solidFill>
            <a:prstDash val="solid"/>
          </a:ln>
        </p:spPr>
      </p:sp>
      <p:sp>
        <p:nvSpPr>
          <p:cNvPr id="9" name="Text 7"/>
          <p:cNvSpPr/>
          <p:nvPr/>
        </p:nvSpPr>
        <p:spPr>
          <a:xfrm>
            <a:off x="870226" y="2606080"/>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عرض النتائج</a:t>
            </a:r>
            <a:endParaRPr lang="ar-SA" sz="2300" dirty="0">
              <a:solidFill>
                <a:schemeClr val="bg1"/>
              </a:solidFill>
            </a:endParaRPr>
          </a:p>
        </p:txBody>
      </p:sp>
      <p:sp>
        <p:nvSpPr>
          <p:cNvPr id="10" name="Text 8"/>
          <p:cNvSpPr/>
          <p:nvPr/>
        </p:nvSpPr>
        <p:spPr>
          <a:xfrm>
            <a:off x="870226" y="3112591"/>
            <a:ext cx="4874495" cy="1083469"/>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عند عرض النتائج، قدم أحد المتدربين إجابة غير مكتملة. قال المدرب: «الإجابة ليست صحيحة، يجب أن تعرفوا هذه الأمور قبل دخول الورشة.» ثم قدم الإجابة بنفسه.</a:t>
            </a:r>
            <a:endParaRPr lang="ar-SA" sz="1750" dirty="0">
              <a:solidFill>
                <a:schemeClr val="bg1"/>
              </a:solidFill>
            </a:endParaRPr>
          </a:p>
        </p:txBody>
      </p:sp>
      <p:sp>
        <p:nvSpPr>
          <p:cNvPr id="11" name="Shape 9"/>
          <p:cNvSpPr/>
          <p:nvPr/>
        </p:nvSpPr>
        <p:spPr>
          <a:xfrm>
            <a:off x="631908" y="4660007"/>
            <a:ext cx="10927878" cy="1344315"/>
          </a:xfrm>
          <a:prstGeom prst="roundRect">
            <a:avLst>
              <a:gd name="adj" fmla="val 25182"/>
            </a:avLst>
          </a:prstGeom>
          <a:solidFill>
            <a:srgbClr val="00AEEF"/>
          </a:solidFill>
          <a:ln w="12700">
            <a:solidFill>
              <a:srgbClr val="0094D5"/>
            </a:solidFill>
            <a:prstDash val="solid"/>
          </a:ln>
        </p:spPr>
      </p:sp>
      <p:sp>
        <p:nvSpPr>
          <p:cNvPr id="12" name="Text 10"/>
          <p:cNvSpPr/>
          <p:nvPr/>
        </p:nvSpPr>
        <p:spPr>
          <a:xfrm>
            <a:off x="870226" y="4898330"/>
            <a:ext cx="10451243"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نهاية الجلسة</a:t>
            </a:r>
            <a:endParaRPr lang="ar-SA" sz="2300" dirty="0">
              <a:solidFill>
                <a:schemeClr val="bg1"/>
              </a:solidFill>
            </a:endParaRPr>
          </a:p>
        </p:txBody>
      </p:sp>
      <p:sp>
        <p:nvSpPr>
          <p:cNvPr id="13" name="Text 11"/>
          <p:cNvSpPr/>
          <p:nvPr/>
        </p:nvSpPr>
        <p:spPr>
          <a:xfrm>
            <a:off x="870226" y="5404842"/>
            <a:ext cx="10451243"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انتهت الجلسة دون أن يتحقق المدرب بصورة واضحة مما إذا كان جميع المتدربين قد تمكنوا فعلاً من تنفيذ إجراءات السلامة أو شرح أسبابها.</a:t>
            </a:r>
            <a:endParaRPr lang="ar-SA" sz="1750" dirty="0">
              <a:solidFill>
                <a:schemeClr val="bg1"/>
              </a:solidFill>
            </a:endParaRPr>
          </a:p>
        </p:txBody>
      </p:sp>
    </p:spTree>
    <p:extLst>
      <p:ext uri="{BB962C8B-B14F-4D97-AF65-F5344CB8AC3E}">
        <p14:creationId xmlns:p14="http://schemas.microsoft.com/office/powerpoint/2010/main" val="361631120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07132" y="775097"/>
            <a:ext cx="752655" cy="240010"/>
          </a:xfrm>
          <a:prstGeom prst="roundRect">
            <a:avLst>
              <a:gd name="adj" fmla="val 49999"/>
            </a:avLst>
          </a:prstGeom>
          <a:solidFill>
            <a:srgbClr val="D4E9F7"/>
          </a:solidFill>
          <a:ln/>
        </p:spPr>
      </p:sp>
      <p:sp>
        <p:nvSpPr>
          <p:cNvPr id="3" name="Text 1"/>
          <p:cNvSpPr/>
          <p:nvPr/>
        </p:nvSpPr>
        <p:spPr>
          <a:xfrm>
            <a:off x="10292299" y="822424"/>
            <a:ext cx="1172736" cy="145355"/>
          </a:xfrm>
          <a:prstGeom prst="rect">
            <a:avLst/>
          </a:prstGeom>
          <a:noFill/>
          <a:ln/>
        </p:spPr>
        <p:txBody>
          <a:bodyPr wrap="none" lIns="0" tIns="0" rIns="0" bIns="0" rtlCol="0" anchor="t"/>
          <a:lstStyle/>
          <a:p>
            <a:pPr marL="0" indent="0" algn="r" rtl="1">
              <a:lnSpc>
                <a:spcPct val="96000"/>
              </a:lnSpc>
              <a:buNone/>
            </a:pPr>
            <a:r>
              <a:rPr lang="ar-SA" altLang="en-US" sz="1050" dirty="0">
                <a:latin typeface="WinSoft Pro Medium" pitchFamily="34" charset="0"/>
                <a:ea typeface="WinSoft Pro Medium" pitchFamily="34" charset="-122"/>
                <a:cs typeface="WinSoft Pro Medium" pitchFamily="34" charset="-120"/>
              </a:rPr>
              <a:t>نشاط جماعي</a:t>
            </a:r>
            <a:endParaRPr lang="ar-SA" sz="1050" dirty="0"/>
          </a:p>
        </p:txBody>
      </p:sp>
      <p:sp>
        <p:nvSpPr>
          <p:cNvPr id="4" name="Text 2"/>
          <p:cNvSpPr/>
          <p:nvPr/>
        </p:nvSpPr>
        <p:spPr>
          <a:xfrm>
            <a:off x="631908" y="992999"/>
            <a:ext cx="10927878" cy="519609"/>
          </a:xfrm>
          <a:prstGeom prst="rect">
            <a:avLst/>
          </a:prstGeom>
          <a:noFill/>
          <a:ln/>
        </p:spPr>
        <p:txBody>
          <a:bodyPr wrap="none" lIns="0" tIns="0" rIns="0" bIns="0" rtlCol="0" anchor="t"/>
          <a:lstStyle/>
          <a:p>
            <a:pPr marL="0" indent="0" algn="r" rtl="1">
              <a:lnSpc>
                <a:spcPct val="104000"/>
              </a:lnSpc>
              <a:buNone/>
            </a:pPr>
            <a:r>
              <a:rPr lang="ar-SA" altLang="en-US" sz="4000" dirty="0">
                <a:latin typeface="GE SS Two Light" pitchFamily="34" charset="0"/>
                <a:ea typeface="GE SS Two Light" pitchFamily="34" charset="-122"/>
                <a:cs typeface="GE SS Two Light" pitchFamily="34" charset="-120"/>
              </a:rPr>
              <a:t>مهمة المجموعة: ماذا فات المدرب؟</a:t>
            </a:r>
            <a:endParaRPr lang="ar-SA" sz="4000" dirty="0"/>
          </a:p>
        </p:txBody>
      </p:sp>
      <p:sp>
        <p:nvSpPr>
          <p:cNvPr id="5" name="Text 3"/>
          <p:cNvSpPr/>
          <p:nvPr/>
        </p:nvSpPr>
        <p:spPr>
          <a:xfrm>
            <a:off x="22324" y="1678403"/>
            <a:ext cx="11537463" cy="214809"/>
          </a:xfrm>
          <a:prstGeom prst="rect">
            <a:avLst/>
          </a:prstGeom>
          <a:noFill/>
          <a:ln/>
        </p:spPr>
        <p:txBody>
          <a:bodyPr wrap="none" lIns="0" tIns="0" rIns="0" bIns="0" rtlCol="0" anchor="t"/>
          <a:lstStyle/>
          <a:p>
            <a:pPr marL="0" indent="0" algn="r" rtl="1">
              <a:lnSpc>
                <a:spcPct val="113000"/>
              </a:lnSpc>
              <a:buNone/>
            </a:pPr>
            <a:r>
              <a:rPr lang="ar-SA" altLang="en-US" sz="1600" dirty="0">
                <a:latin typeface="WinSoft Pro Medium" pitchFamily="34" charset="0"/>
                <a:ea typeface="WinSoft Pro Medium" pitchFamily="34" charset="-122"/>
                <a:cs typeface="WinSoft Pro Medium" pitchFamily="34" charset="-120"/>
              </a:rPr>
              <a:t>اقرأ الحالة بعناية، ثم ناقشها مع أفراد مجموعتك. ركزوا على الأدلة التي يمكن ملاحظتها. سجلوا ملاحظاتكم بحيث تجيب على الأسئلة التالية:</a:t>
            </a:r>
            <a:endParaRPr lang="ar-SA" sz="1600" dirty="0"/>
          </a:p>
        </p:txBody>
      </p:sp>
      <p:sp>
        <p:nvSpPr>
          <p:cNvPr id="6" name="Shape 4"/>
          <p:cNvSpPr/>
          <p:nvPr/>
        </p:nvSpPr>
        <p:spPr>
          <a:xfrm>
            <a:off x="7990878" y="2083792"/>
            <a:ext cx="3568908" cy="1172766"/>
          </a:xfrm>
          <a:prstGeom prst="roundRect">
            <a:avLst>
              <a:gd name="adj" fmla="val 20206"/>
            </a:avLst>
          </a:prstGeom>
          <a:solidFill>
            <a:srgbClr val="00AEEF"/>
          </a:solidFill>
          <a:ln w="6350">
            <a:solidFill>
              <a:srgbClr val="00AEEF"/>
            </a:solidFill>
            <a:prstDash val="solid"/>
          </a:ln>
        </p:spPr>
      </p:sp>
      <p:sp>
        <p:nvSpPr>
          <p:cNvPr id="7" name="Shape 5"/>
          <p:cNvSpPr/>
          <p:nvPr/>
        </p:nvSpPr>
        <p:spPr>
          <a:xfrm>
            <a:off x="10921628" y="2248098"/>
            <a:ext cx="473857" cy="473869"/>
          </a:xfrm>
          <a:prstGeom prst="ellipse">
            <a:avLst/>
          </a:prstGeom>
          <a:solidFill>
            <a:srgbClr val="00AEEF"/>
          </a:solidFill>
          <a:ln/>
        </p:spPr>
      </p:sp>
      <p:pic>
        <p:nvPicPr>
          <p:cNvPr id="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21628" y="2248001"/>
            <a:ext cx="343586" cy="343594"/>
          </a:xfrm>
          <a:prstGeom prst="rect">
            <a:avLst/>
          </a:prstGeom>
        </p:spPr>
      </p:pic>
      <p:sp>
        <p:nvSpPr>
          <p:cNvPr id="9" name="Text 6"/>
          <p:cNvSpPr/>
          <p:nvPr/>
        </p:nvSpPr>
        <p:spPr>
          <a:xfrm>
            <a:off x="8123583" y="2796210"/>
            <a:ext cx="3303498" cy="332330"/>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ماذا لاحظ المدرب؟</a:t>
            </a:r>
            <a:endParaRPr lang="ar-SA" sz="2000" dirty="0">
              <a:solidFill>
                <a:schemeClr val="bg1"/>
              </a:solidFill>
            </a:endParaRPr>
          </a:p>
        </p:txBody>
      </p:sp>
      <p:sp>
        <p:nvSpPr>
          <p:cNvPr id="10" name="Shape 7"/>
          <p:cNvSpPr/>
          <p:nvPr/>
        </p:nvSpPr>
        <p:spPr>
          <a:xfrm>
            <a:off x="4311443" y="2083792"/>
            <a:ext cx="3568908" cy="1172766"/>
          </a:xfrm>
          <a:prstGeom prst="roundRect">
            <a:avLst>
              <a:gd name="adj" fmla="val 20206"/>
            </a:avLst>
          </a:prstGeom>
          <a:solidFill>
            <a:srgbClr val="00AEEF"/>
          </a:solidFill>
          <a:ln w="6350">
            <a:solidFill>
              <a:srgbClr val="00AEEF"/>
            </a:solidFill>
            <a:prstDash val="solid"/>
          </a:ln>
        </p:spPr>
      </p:sp>
      <p:sp>
        <p:nvSpPr>
          <p:cNvPr id="11" name="Shape 8"/>
          <p:cNvSpPr/>
          <p:nvPr/>
        </p:nvSpPr>
        <p:spPr>
          <a:xfrm>
            <a:off x="7242192" y="2248098"/>
            <a:ext cx="473857" cy="473869"/>
          </a:xfrm>
          <a:prstGeom prst="ellipse">
            <a:avLst/>
          </a:prstGeom>
          <a:solidFill>
            <a:srgbClr val="00AEEF"/>
          </a:solidFill>
          <a:ln/>
        </p:spPr>
        <p:txBody>
          <a:bodyPr/>
          <a:lstStyle/>
          <a:p>
            <a:endParaRPr lang="en-US" dirty="0"/>
          </a:p>
        </p:txBody>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42192" y="2248001"/>
            <a:ext cx="343586" cy="343594"/>
          </a:xfrm>
          <a:prstGeom prst="rect">
            <a:avLst/>
          </a:prstGeom>
        </p:spPr>
      </p:pic>
      <p:sp>
        <p:nvSpPr>
          <p:cNvPr id="13" name="Text 9"/>
          <p:cNvSpPr/>
          <p:nvPr/>
        </p:nvSpPr>
        <p:spPr>
          <a:xfrm>
            <a:off x="4475745" y="2832497"/>
            <a:ext cx="3240304"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ماذا أغفل المدرب؟</a:t>
            </a:r>
            <a:endParaRPr lang="ar-SA" sz="2000" dirty="0">
              <a:solidFill>
                <a:schemeClr val="bg1"/>
              </a:solidFill>
            </a:endParaRPr>
          </a:p>
        </p:txBody>
      </p:sp>
      <p:sp>
        <p:nvSpPr>
          <p:cNvPr id="14" name="Shape 10"/>
          <p:cNvSpPr/>
          <p:nvPr/>
        </p:nvSpPr>
        <p:spPr>
          <a:xfrm>
            <a:off x="632008" y="2083792"/>
            <a:ext cx="3568908" cy="1172766"/>
          </a:xfrm>
          <a:prstGeom prst="roundRect">
            <a:avLst>
              <a:gd name="adj" fmla="val 20206"/>
            </a:avLst>
          </a:prstGeom>
          <a:solidFill>
            <a:srgbClr val="00AEEF"/>
          </a:solidFill>
          <a:ln w="6350">
            <a:solidFill>
              <a:srgbClr val="00AEEF"/>
            </a:solidFill>
            <a:prstDash val="solid"/>
          </a:ln>
        </p:spPr>
      </p:sp>
      <p:sp>
        <p:nvSpPr>
          <p:cNvPr id="15" name="Shape 11"/>
          <p:cNvSpPr/>
          <p:nvPr/>
        </p:nvSpPr>
        <p:spPr>
          <a:xfrm>
            <a:off x="3562757" y="2248098"/>
            <a:ext cx="473857" cy="473869"/>
          </a:xfrm>
          <a:prstGeom prst="ellipse">
            <a:avLst/>
          </a:prstGeom>
          <a:solidFill>
            <a:srgbClr val="00AEEF"/>
          </a:solidFill>
          <a:ln/>
        </p:spPr>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62757" y="2248001"/>
            <a:ext cx="343586" cy="343594"/>
          </a:xfrm>
          <a:prstGeom prst="rect">
            <a:avLst/>
          </a:prstGeom>
        </p:spPr>
      </p:pic>
      <p:sp>
        <p:nvSpPr>
          <p:cNvPr id="17" name="Text 12"/>
          <p:cNvSpPr/>
          <p:nvPr/>
        </p:nvSpPr>
        <p:spPr>
          <a:xfrm>
            <a:off x="796310" y="2832497"/>
            <a:ext cx="3240304" cy="259755"/>
          </a:xfrm>
          <a:prstGeom prst="rect">
            <a:avLst/>
          </a:prstGeom>
          <a:noFill/>
          <a:ln/>
        </p:spPr>
        <p:txBody>
          <a:bodyPr wrap="none" lIns="0" tIns="0" rIns="0" bIns="0" rtlCol="0" anchor="t"/>
          <a:lstStyle/>
          <a:p>
            <a:pPr marL="0" indent="0" algn="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ما الذي كان ينبغي إعطاؤه الأولوية؟</a:t>
            </a:r>
            <a:endParaRPr lang="ar-SA" dirty="0">
              <a:solidFill>
                <a:schemeClr val="bg1"/>
              </a:solidFill>
            </a:endParaRPr>
          </a:p>
        </p:txBody>
      </p:sp>
      <p:sp>
        <p:nvSpPr>
          <p:cNvPr id="18" name="Shape 13"/>
          <p:cNvSpPr/>
          <p:nvPr/>
        </p:nvSpPr>
        <p:spPr>
          <a:xfrm>
            <a:off x="7990878" y="3367088"/>
            <a:ext cx="3568908" cy="1432520"/>
          </a:xfrm>
          <a:prstGeom prst="roundRect">
            <a:avLst>
              <a:gd name="adj" fmla="val 16542"/>
            </a:avLst>
          </a:prstGeom>
          <a:solidFill>
            <a:srgbClr val="00AEEF"/>
          </a:solidFill>
          <a:ln w="6350">
            <a:solidFill>
              <a:srgbClr val="00AEEF"/>
            </a:solidFill>
            <a:prstDash val="solid"/>
          </a:ln>
        </p:spPr>
      </p:sp>
      <p:sp>
        <p:nvSpPr>
          <p:cNvPr id="19" name="Shape 14"/>
          <p:cNvSpPr/>
          <p:nvPr/>
        </p:nvSpPr>
        <p:spPr>
          <a:xfrm>
            <a:off x="10921628" y="3531394"/>
            <a:ext cx="473857" cy="473869"/>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21628" y="3531296"/>
            <a:ext cx="343586" cy="343594"/>
          </a:xfrm>
          <a:prstGeom prst="rect">
            <a:avLst/>
          </a:prstGeom>
        </p:spPr>
      </p:pic>
      <p:sp>
        <p:nvSpPr>
          <p:cNvPr id="21" name="Text 15"/>
          <p:cNvSpPr/>
          <p:nvPr/>
        </p:nvSpPr>
        <p:spPr>
          <a:xfrm>
            <a:off x="8155180" y="4115792"/>
            <a:ext cx="3240304"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هل كان التدخل ضرورياً؟</a:t>
            </a:r>
            <a:endParaRPr lang="ar-SA" sz="2000" dirty="0">
              <a:solidFill>
                <a:schemeClr val="bg1"/>
              </a:solidFill>
            </a:endParaRPr>
          </a:p>
        </p:txBody>
      </p:sp>
      <p:sp>
        <p:nvSpPr>
          <p:cNvPr id="22" name="Shape 16"/>
          <p:cNvSpPr/>
          <p:nvPr/>
        </p:nvSpPr>
        <p:spPr>
          <a:xfrm>
            <a:off x="4311443" y="3367088"/>
            <a:ext cx="3568908" cy="1432520"/>
          </a:xfrm>
          <a:prstGeom prst="roundRect">
            <a:avLst>
              <a:gd name="adj" fmla="val 16542"/>
            </a:avLst>
          </a:prstGeom>
          <a:solidFill>
            <a:srgbClr val="00AEEF"/>
          </a:solidFill>
          <a:ln w="6350">
            <a:solidFill>
              <a:srgbClr val="00AEEF"/>
            </a:solidFill>
            <a:prstDash val="solid"/>
          </a:ln>
        </p:spPr>
      </p:sp>
      <p:sp>
        <p:nvSpPr>
          <p:cNvPr id="23" name="Shape 17"/>
          <p:cNvSpPr/>
          <p:nvPr/>
        </p:nvSpPr>
        <p:spPr>
          <a:xfrm>
            <a:off x="7242192" y="3531394"/>
            <a:ext cx="473857" cy="473869"/>
          </a:xfrm>
          <a:prstGeom prst="ellipse">
            <a:avLst/>
          </a:prstGeom>
          <a:solidFill>
            <a:srgbClr val="00AEEF"/>
          </a:solidFill>
          <a:ln/>
        </p:spPr>
      </p:sp>
      <p:pic>
        <p:nvPicPr>
          <p:cNvPr id="2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42193" y="3531296"/>
            <a:ext cx="343585" cy="343593"/>
          </a:xfrm>
          <a:prstGeom prst="rect">
            <a:avLst/>
          </a:prstGeom>
        </p:spPr>
      </p:pic>
      <p:sp>
        <p:nvSpPr>
          <p:cNvPr id="25" name="Text 18"/>
          <p:cNvSpPr/>
          <p:nvPr/>
        </p:nvSpPr>
        <p:spPr>
          <a:xfrm>
            <a:off x="4475745" y="4115792"/>
            <a:ext cx="3240304" cy="519509"/>
          </a:xfrm>
          <a:prstGeom prst="rect">
            <a:avLst/>
          </a:prstGeom>
          <a:noFill/>
          <a:ln/>
        </p:spPr>
        <p:txBody>
          <a:bodyPr wrap="square" lIns="0" tIns="0" rIns="0" bIns="0" rtlCol="0" anchor="t">
            <a:normAutofit fontScale="92500" lnSpcReduction="20000"/>
          </a:bodyPr>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هل كان التدخل مبكراً جداً أم متأخراً جداً؟</a:t>
            </a:r>
            <a:endParaRPr lang="ar-SA" sz="2000" dirty="0">
              <a:solidFill>
                <a:schemeClr val="bg1"/>
              </a:solidFill>
            </a:endParaRPr>
          </a:p>
        </p:txBody>
      </p:sp>
      <p:sp>
        <p:nvSpPr>
          <p:cNvPr id="26" name="Shape 19"/>
          <p:cNvSpPr/>
          <p:nvPr/>
        </p:nvSpPr>
        <p:spPr>
          <a:xfrm>
            <a:off x="632008" y="3367088"/>
            <a:ext cx="3568908" cy="1432520"/>
          </a:xfrm>
          <a:prstGeom prst="roundRect">
            <a:avLst>
              <a:gd name="adj" fmla="val 16542"/>
            </a:avLst>
          </a:prstGeom>
          <a:solidFill>
            <a:srgbClr val="00AEEF"/>
          </a:solidFill>
          <a:ln w="6350">
            <a:solidFill>
              <a:srgbClr val="00AEEF"/>
            </a:solidFill>
            <a:prstDash val="solid"/>
          </a:ln>
        </p:spPr>
      </p:sp>
      <p:sp>
        <p:nvSpPr>
          <p:cNvPr id="27" name="Shape 20"/>
          <p:cNvSpPr/>
          <p:nvPr/>
        </p:nvSpPr>
        <p:spPr>
          <a:xfrm>
            <a:off x="3562757" y="3531394"/>
            <a:ext cx="473857" cy="473869"/>
          </a:xfrm>
          <a:prstGeom prst="ellipse">
            <a:avLst/>
          </a:prstGeom>
          <a:solidFill>
            <a:srgbClr val="00AEEF"/>
          </a:solidFill>
          <a:ln/>
        </p:spPr>
      </p:sp>
      <p:pic>
        <p:nvPicPr>
          <p:cNvPr id="2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562757" y="3531296"/>
            <a:ext cx="343586" cy="343594"/>
          </a:xfrm>
          <a:prstGeom prst="rect">
            <a:avLst/>
          </a:prstGeom>
        </p:spPr>
      </p:pic>
      <p:sp>
        <p:nvSpPr>
          <p:cNvPr id="29" name="Text 21"/>
          <p:cNvSpPr/>
          <p:nvPr/>
        </p:nvSpPr>
        <p:spPr>
          <a:xfrm>
            <a:off x="796310" y="4115792"/>
            <a:ext cx="3240304"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هل كانت التغذية الراجعة فعّالة؟</a:t>
            </a:r>
            <a:endParaRPr lang="ar-SA" sz="2000" dirty="0">
              <a:solidFill>
                <a:schemeClr val="bg1"/>
              </a:solidFill>
            </a:endParaRPr>
          </a:p>
        </p:txBody>
      </p:sp>
      <p:sp>
        <p:nvSpPr>
          <p:cNvPr id="30" name="Shape 22"/>
          <p:cNvSpPr/>
          <p:nvPr/>
        </p:nvSpPr>
        <p:spPr>
          <a:xfrm>
            <a:off x="632008" y="4910138"/>
            <a:ext cx="10927779" cy="1172766"/>
          </a:xfrm>
          <a:prstGeom prst="roundRect">
            <a:avLst>
              <a:gd name="adj" fmla="val 20206"/>
            </a:avLst>
          </a:prstGeom>
          <a:solidFill>
            <a:srgbClr val="00AEEF"/>
          </a:solidFill>
          <a:ln w="6350">
            <a:solidFill>
              <a:srgbClr val="00AEEF"/>
            </a:solidFill>
            <a:prstDash val="solid"/>
          </a:ln>
        </p:spPr>
      </p:sp>
      <p:sp>
        <p:nvSpPr>
          <p:cNvPr id="31" name="Shape 23"/>
          <p:cNvSpPr/>
          <p:nvPr/>
        </p:nvSpPr>
        <p:spPr>
          <a:xfrm>
            <a:off x="10921628" y="5074444"/>
            <a:ext cx="473857" cy="473869"/>
          </a:xfrm>
          <a:prstGeom prst="ellipse">
            <a:avLst/>
          </a:prstGeom>
          <a:solidFill>
            <a:srgbClr val="00AEEF"/>
          </a:solidFill>
          <a:ln/>
        </p:spPr>
      </p:sp>
      <p:pic>
        <p:nvPicPr>
          <p:cNvPr id="3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29437" y="5074346"/>
            <a:ext cx="343586" cy="343594"/>
          </a:xfrm>
          <a:prstGeom prst="rect">
            <a:avLst/>
          </a:prstGeom>
        </p:spPr>
      </p:pic>
      <p:sp>
        <p:nvSpPr>
          <p:cNvPr id="33" name="Text 24"/>
          <p:cNvSpPr/>
          <p:nvPr/>
        </p:nvSpPr>
        <p:spPr>
          <a:xfrm>
            <a:off x="2052918" y="5658842"/>
            <a:ext cx="6850376" cy="259755"/>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ما الذي ينبغي على المدرب ملاحظته بعد ذلك؟</a:t>
            </a:r>
            <a:endParaRPr lang="ar-SA" sz="2000" dirty="0">
              <a:solidFill>
                <a:schemeClr val="bg1"/>
              </a:solidFill>
            </a:endParaRPr>
          </a:p>
        </p:txBody>
      </p:sp>
    </p:spTree>
    <p:extLst>
      <p:ext uri="{BB962C8B-B14F-4D97-AF65-F5344CB8AC3E}">
        <p14:creationId xmlns:p14="http://schemas.microsoft.com/office/powerpoint/2010/main" val="16321166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71434" y="861814"/>
            <a:ext cx="588352" cy="325834"/>
          </a:xfrm>
          <a:prstGeom prst="roundRect">
            <a:avLst>
              <a:gd name="adj" fmla="val 49999"/>
            </a:avLst>
          </a:prstGeom>
          <a:solidFill>
            <a:srgbClr val="D4E9F7"/>
          </a:solidFill>
          <a:ln/>
        </p:spPr>
      </p:sp>
      <p:sp>
        <p:nvSpPr>
          <p:cNvPr id="3" name="Text 1"/>
          <p:cNvSpPr/>
          <p:nvPr/>
        </p:nvSpPr>
        <p:spPr>
          <a:xfrm>
            <a:off x="10490434" y="926108"/>
            <a:ext cx="940769"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تقييم</a:t>
            </a:r>
            <a:endParaRPr lang="ar-SA" sz="1350" dirty="0"/>
          </a:p>
        </p:txBody>
      </p:sp>
      <p:sp>
        <p:nvSpPr>
          <p:cNvPr id="4" name="Text 2"/>
          <p:cNvSpPr/>
          <p:nvPr/>
        </p:nvSpPr>
        <p:spPr>
          <a:xfrm>
            <a:off x="631908" y="1269107"/>
            <a:ext cx="10927878" cy="705247"/>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تقييم النشاط</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4.3 </a:t>
            </a:r>
            <a:endParaRPr lang="ar-SA" sz="4400" dirty="0"/>
          </a:p>
        </p:txBody>
      </p:sp>
      <p:sp>
        <p:nvSpPr>
          <p:cNvPr id="5" name="Text 3"/>
          <p:cNvSpPr/>
          <p:nvPr/>
        </p:nvSpPr>
        <p:spPr>
          <a:xfrm>
            <a:off x="631908" y="2055812"/>
            <a:ext cx="10927878"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200" dirty="0"/>
          </a:p>
        </p:txBody>
      </p:sp>
      <p:sp>
        <p:nvSpPr>
          <p:cNvPr id="6" name="Text 4"/>
          <p:cNvSpPr/>
          <p:nvPr/>
        </p:nvSpPr>
        <p:spPr>
          <a:xfrm>
            <a:off x="8086920" y="2978944"/>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ملاحظة سلوكيات المتدربين وتحديد مؤشرات المشاركة أو عدم المشاركة بصورة دقيقة.</a:t>
            </a:r>
            <a:endParaRPr lang="ar-SA" sz="1650" dirty="0"/>
          </a:p>
        </p:txBody>
      </p:sp>
      <p:sp>
        <p:nvSpPr>
          <p:cNvPr id="7" name="Text 5"/>
          <p:cNvSpPr/>
          <p:nvPr/>
        </p:nvSpPr>
        <p:spPr>
          <a:xfrm>
            <a:off x="4359464" y="2978944"/>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تحديد ما لاحظه المدرب وما أغفله من سلوكيات أو مؤشرات مهمة أثناء الموقف التدريبي.</a:t>
            </a:r>
            <a:endParaRPr lang="ar-SA" sz="1650" dirty="0"/>
          </a:p>
        </p:txBody>
      </p:sp>
      <p:sp>
        <p:nvSpPr>
          <p:cNvPr id="8" name="Text 6"/>
          <p:cNvSpPr/>
          <p:nvPr/>
        </p:nvSpPr>
        <p:spPr>
          <a:xfrm>
            <a:off x="631908" y="2978944"/>
            <a:ext cx="3472966"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تحديد الأولويات التدريبية التي تستدعي تدخل المدرب بناءً على الموقف.</a:t>
            </a:r>
            <a:endParaRPr lang="ar-SA" sz="1650" dirty="0"/>
          </a:p>
        </p:txBody>
      </p:sp>
      <p:sp>
        <p:nvSpPr>
          <p:cNvPr id="9" name="Text 7"/>
          <p:cNvSpPr/>
          <p:nvPr/>
        </p:nvSpPr>
        <p:spPr>
          <a:xfrm>
            <a:off x="8086920" y="4320282"/>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التمييز بين المواقف التي تتطلب تدخلاً فورياً والمواقف التي تحتاج إلى متابعة وملاحظة.</a:t>
            </a:r>
            <a:endParaRPr lang="ar-SA" sz="1650" dirty="0"/>
          </a:p>
        </p:txBody>
      </p:sp>
      <p:sp>
        <p:nvSpPr>
          <p:cNvPr id="10" name="Text 8"/>
          <p:cNvSpPr/>
          <p:nvPr/>
        </p:nvSpPr>
        <p:spPr>
          <a:xfrm>
            <a:off x="4359464" y="4320282"/>
            <a:ext cx="3472867"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تقديم تغذية راجعة بنّاءة تساعد المتدرب على تحسين أدائه دون التأثير سلباً على دافعيته.</a:t>
            </a:r>
            <a:endParaRPr lang="ar-SA" sz="1650" dirty="0"/>
          </a:p>
        </p:txBody>
      </p:sp>
      <p:sp>
        <p:nvSpPr>
          <p:cNvPr id="11" name="Text 9"/>
          <p:cNvSpPr/>
          <p:nvPr/>
        </p:nvSpPr>
        <p:spPr>
          <a:xfrm>
            <a:off x="631908" y="4320282"/>
            <a:ext cx="3472966"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استخدام أساليب الملاحظة وجمع الأدلة للتحقق من حدوث التعلم وتحسن أداء المتدرب.</a:t>
            </a:r>
            <a:endParaRPr lang="ar-SA" sz="1650" dirty="0"/>
          </a:p>
        </p:txBody>
      </p:sp>
      <p:sp>
        <p:nvSpPr>
          <p:cNvPr id="12" name="Text 10"/>
          <p:cNvSpPr/>
          <p:nvPr/>
        </p:nvSpPr>
        <p:spPr>
          <a:xfrm>
            <a:off x="631908" y="5661620"/>
            <a:ext cx="10927878"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تعديل أسلوب التدخل بناءً على استجابة المتدربين والأدلة التي تظهر أثناء الأداء.</a:t>
            </a:r>
            <a:endParaRPr lang="ar-SA" sz="1650" dirty="0"/>
          </a:p>
        </p:txBody>
      </p:sp>
      <p:sp>
        <p:nvSpPr>
          <p:cNvPr id="13" name="Shape 11"/>
          <p:cNvSpPr/>
          <p:nvPr/>
        </p:nvSpPr>
        <p:spPr>
          <a:xfrm>
            <a:off x="8061520" y="2713831"/>
            <a:ext cx="3523666" cy="50800"/>
          </a:xfrm>
          <a:prstGeom prst="rect">
            <a:avLst/>
          </a:prstGeom>
          <a:solidFill>
            <a:srgbClr val="00AEEF"/>
          </a:solidFill>
          <a:ln/>
        </p:spPr>
      </p:sp>
      <p:sp>
        <p:nvSpPr>
          <p:cNvPr id="14" name="Shape 12"/>
          <p:cNvSpPr/>
          <p:nvPr/>
        </p:nvSpPr>
        <p:spPr>
          <a:xfrm>
            <a:off x="4334064" y="2713831"/>
            <a:ext cx="3523666" cy="50800"/>
          </a:xfrm>
          <a:prstGeom prst="rect">
            <a:avLst/>
          </a:prstGeom>
          <a:solidFill>
            <a:srgbClr val="00AEEF"/>
          </a:solidFill>
          <a:ln/>
        </p:spPr>
      </p:sp>
      <p:sp>
        <p:nvSpPr>
          <p:cNvPr id="15" name="Shape 13"/>
          <p:cNvSpPr/>
          <p:nvPr/>
        </p:nvSpPr>
        <p:spPr>
          <a:xfrm>
            <a:off x="606509" y="2713831"/>
            <a:ext cx="3523765" cy="50800"/>
          </a:xfrm>
          <a:prstGeom prst="rect">
            <a:avLst/>
          </a:prstGeom>
          <a:solidFill>
            <a:srgbClr val="00AEEF"/>
          </a:solidFill>
          <a:ln/>
        </p:spPr>
      </p:sp>
      <p:sp>
        <p:nvSpPr>
          <p:cNvPr id="16" name="Shape 14"/>
          <p:cNvSpPr/>
          <p:nvPr/>
        </p:nvSpPr>
        <p:spPr>
          <a:xfrm>
            <a:off x="8061520" y="4055170"/>
            <a:ext cx="3523666" cy="50800"/>
          </a:xfrm>
          <a:prstGeom prst="rect">
            <a:avLst/>
          </a:prstGeom>
          <a:solidFill>
            <a:srgbClr val="00AEEF"/>
          </a:solidFill>
          <a:ln/>
        </p:spPr>
      </p:sp>
      <p:sp>
        <p:nvSpPr>
          <p:cNvPr id="17" name="Shape 15"/>
          <p:cNvSpPr/>
          <p:nvPr/>
        </p:nvSpPr>
        <p:spPr>
          <a:xfrm>
            <a:off x="4334064" y="4055170"/>
            <a:ext cx="3523666" cy="50800"/>
          </a:xfrm>
          <a:prstGeom prst="rect">
            <a:avLst/>
          </a:prstGeom>
          <a:solidFill>
            <a:srgbClr val="00AEEF"/>
          </a:solidFill>
          <a:ln/>
        </p:spPr>
      </p:sp>
      <p:sp>
        <p:nvSpPr>
          <p:cNvPr id="18" name="Shape 16"/>
          <p:cNvSpPr/>
          <p:nvPr/>
        </p:nvSpPr>
        <p:spPr>
          <a:xfrm>
            <a:off x="606509" y="4055170"/>
            <a:ext cx="3523765" cy="50800"/>
          </a:xfrm>
          <a:prstGeom prst="rect">
            <a:avLst/>
          </a:prstGeom>
          <a:solidFill>
            <a:srgbClr val="00AEEF"/>
          </a:solidFill>
          <a:ln/>
        </p:spPr>
      </p:sp>
      <p:sp>
        <p:nvSpPr>
          <p:cNvPr id="19" name="Shape 17"/>
          <p:cNvSpPr/>
          <p:nvPr/>
        </p:nvSpPr>
        <p:spPr>
          <a:xfrm>
            <a:off x="606509" y="5396508"/>
            <a:ext cx="10978677" cy="50800"/>
          </a:xfrm>
          <a:prstGeom prst="rect">
            <a:avLst/>
          </a:prstGeom>
          <a:solidFill>
            <a:srgbClr val="00AEEF"/>
          </a:solidFill>
          <a:ln/>
        </p:spPr>
      </p:sp>
    </p:spTree>
    <p:extLst>
      <p:ext uri="{BB962C8B-B14F-4D97-AF65-F5344CB8AC3E}">
        <p14:creationId xmlns:p14="http://schemas.microsoft.com/office/powerpoint/2010/main" val="233660916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1184870"/>
            <a:ext cx="6355993"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4.4</a:t>
            </a:r>
            <a:endParaRPr lang="ar-SA" sz="4650" dirty="0"/>
          </a:p>
        </p:txBody>
      </p:sp>
      <p:sp>
        <p:nvSpPr>
          <p:cNvPr id="5" name="Text 1"/>
          <p:cNvSpPr/>
          <p:nvPr/>
        </p:nvSpPr>
        <p:spPr>
          <a:xfrm>
            <a:off x="631908" y="2017415"/>
            <a:ext cx="6355993" cy="890984"/>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إدارة النزاعات والسلوكيات المهنية داخل الصفوف والورش التدريبية</a:t>
            </a:r>
            <a:endParaRPr lang="ar-SA" sz="2800" dirty="0"/>
          </a:p>
        </p:txBody>
      </p:sp>
      <p:sp>
        <p:nvSpPr>
          <p:cNvPr id="6" name="Shape 2"/>
          <p:cNvSpPr/>
          <p:nvPr/>
        </p:nvSpPr>
        <p:spPr>
          <a:xfrm>
            <a:off x="6480112" y="3246934"/>
            <a:ext cx="507789" cy="507802"/>
          </a:xfrm>
          <a:prstGeom prst="ellipse">
            <a:avLst/>
          </a:prstGeom>
          <a:solidFill>
            <a:srgbClr val="00AEEF"/>
          </a:solidFill>
          <a:ln w="12700">
            <a:solidFill>
              <a:srgbClr val="0094D5"/>
            </a:solidFill>
            <a:prstDash val="solid"/>
          </a:ln>
        </p:spPr>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55864" y="3322687"/>
            <a:ext cx="356286" cy="356295"/>
          </a:xfrm>
          <a:prstGeom prst="rect">
            <a:avLst/>
          </a:prstGeom>
        </p:spPr>
      </p:pic>
      <p:sp>
        <p:nvSpPr>
          <p:cNvPr id="8" name="Text 3"/>
          <p:cNvSpPr/>
          <p:nvPr/>
        </p:nvSpPr>
        <p:spPr>
          <a:xfrm>
            <a:off x="3950990" y="3324423"/>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 ساعتان</a:t>
            </a:r>
            <a:endParaRPr lang="ar-SA" sz="2300" dirty="0"/>
          </a:p>
        </p:txBody>
      </p:sp>
      <p:sp>
        <p:nvSpPr>
          <p:cNvPr id="9" name="Shape 4"/>
          <p:cNvSpPr/>
          <p:nvPr/>
        </p:nvSpPr>
        <p:spPr>
          <a:xfrm>
            <a:off x="3161130" y="3246934"/>
            <a:ext cx="507789" cy="507802"/>
          </a:xfrm>
          <a:prstGeom prst="ellipse">
            <a:avLst/>
          </a:prstGeom>
          <a:solidFill>
            <a:srgbClr val="00AEEF"/>
          </a:solidFill>
          <a:ln w="12700">
            <a:solidFill>
              <a:srgbClr val="0094D5"/>
            </a:solidFill>
            <a:prstDash val="solid"/>
          </a:ln>
        </p:spPr>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36881" y="3322687"/>
            <a:ext cx="356286" cy="356295"/>
          </a:xfrm>
          <a:prstGeom prst="rect">
            <a:avLst/>
          </a:prstGeom>
        </p:spPr>
      </p:pic>
      <p:sp>
        <p:nvSpPr>
          <p:cNvPr id="11" name="Text 5"/>
          <p:cNvSpPr/>
          <p:nvPr/>
        </p:nvSpPr>
        <p:spPr>
          <a:xfrm>
            <a:off x="631908" y="3324423"/>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إدارة النزاعات</a:t>
            </a:r>
            <a:endParaRPr lang="ar-SA" sz="2300" dirty="0"/>
          </a:p>
        </p:txBody>
      </p:sp>
      <p:sp>
        <p:nvSpPr>
          <p:cNvPr id="12" name="Shape 6"/>
          <p:cNvSpPr/>
          <p:nvPr/>
        </p:nvSpPr>
        <p:spPr>
          <a:xfrm>
            <a:off x="6480112" y="4206081"/>
            <a:ext cx="507789" cy="507802"/>
          </a:xfrm>
          <a:prstGeom prst="ellipse">
            <a:avLst/>
          </a:prstGeom>
          <a:solidFill>
            <a:srgbClr val="00AEEF"/>
          </a:solidFill>
          <a:ln w="12700">
            <a:solidFill>
              <a:srgbClr val="0094D5"/>
            </a:solidFill>
            <a:prstDash val="solid"/>
          </a:ln>
        </p:spPr>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55864" y="4281835"/>
            <a:ext cx="356286" cy="356295"/>
          </a:xfrm>
          <a:prstGeom prst="rect">
            <a:avLst/>
          </a:prstGeom>
        </p:spPr>
      </p:pic>
      <p:sp>
        <p:nvSpPr>
          <p:cNvPr id="14" name="Text 7"/>
          <p:cNvSpPr/>
          <p:nvPr/>
        </p:nvSpPr>
        <p:spPr>
          <a:xfrm>
            <a:off x="3950990" y="4283571"/>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السلوكيات المهنية</a:t>
            </a:r>
            <a:endParaRPr lang="ar-SA" sz="2300" dirty="0"/>
          </a:p>
        </p:txBody>
      </p:sp>
      <p:sp>
        <p:nvSpPr>
          <p:cNvPr id="15" name="Shape 8"/>
          <p:cNvSpPr/>
          <p:nvPr/>
        </p:nvSpPr>
        <p:spPr>
          <a:xfrm>
            <a:off x="3161130" y="4206081"/>
            <a:ext cx="507789" cy="507802"/>
          </a:xfrm>
          <a:prstGeom prst="ellipse">
            <a:avLst/>
          </a:prstGeom>
          <a:solidFill>
            <a:srgbClr val="00AEEF"/>
          </a:solidFill>
          <a:ln w="12700">
            <a:solidFill>
              <a:srgbClr val="0094D5"/>
            </a:solidFill>
            <a:prstDash val="solid"/>
          </a:ln>
        </p:spPr>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36881" y="4281835"/>
            <a:ext cx="356286" cy="356295"/>
          </a:xfrm>
          <a:prstGeom prst="rect">
            <a:avLst/>
          </a:prstGeom>
        </p:spPr>
      </p:pic>
      <p:sp>
        <p:nvSpPr>
          <p:cNvPr id="17" name="Text 9"/>
          <p:cNvSpPr/>
          <p:nvPr/>
        </p:nvSpPr>
        <p:spPr>
          <a:xfrm>
            <a:off x="631908" y="4283571"/>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بيئة تعلم آمنة</a:t>
            </a:r>
            <a:endParaRPr lang="ar-SA" sz="2300" dirty="0"/>
          </a:p>
        </p:txBody>
      </p:sp>
      <p:sp>
        <p:nvSpPr>
          <p:cNvPr id="18" name="Shape 10"/>
          <p:cNvSpPr/>
          <p:nvPr/>
        </p:nvSpPr>
        <p:spPr>
          <a:xfrm>
            <a:off x="6480112" y="5165229"/>
            <a:ext cx="507789" cy="507802"/>
          </a:xfrm>
          <a:prstGeom prst="ellipse">
            <a:avLst/>
          </a:prstGeom>
          <a:solidFill>
            <a:srgbClr val="00AEEF"/>
          </a:solidFill>
          <a:ln w="12700">
            <a:solidFill>
              <a:srgbClr val="0094D5"/>
            </a:solidFill>
            <a:prstDash val="solid"/>
          </a:ln>
        </p:spPr>
      </p:sp>
      <p:pic>
        <p:nvPicPr>
          <p:cNvPr id="19"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5864" y="5240982"/>
            <a:ext cx="356286" cy="356295"/>
          </a:xfrm>
          <a:prstGeom prst="rect">
            <a:avLst/>
          </a:prstGeom>
        </p:spPr>
      </p:pic>
      <p:sp>
        <p:nvSpPr>
          <p:cNvPr id="20" name="Text 11"/>
          <p:cNvSpPr/>
          <p:nvPr/>
        </p:nvSpPr>
        <p:spPr>
          <a:xfrm>
            <a:off x="3950990" y="5242719"/>
            <a:ext cx="230350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عمل مجموعات</a:t>
            </a:r>
            <a:endParaRPr lang="ar-SA" sz="2300" dirty="0"/>
          </a:p>
        </p:txBody>
      </p:sp>
      <p:sp>
        <p:nvSpPr>
          <p:cNvPr id="21" name="Shape 12"/>
          <p:cNvSpPr/>
          <p:nvPr/>
        </p:nvSpPr>
        <p:spPr>
          <a:xfrm>
            <a:off x="3161130" y="5165229"/>
            <a:ext cx="507789" cy="507802"/>
          </a:xfrm>
          <a:prstGeom prst="ellipse">
            <a:avLst/>
          </a:prstGeom>
          <a:solidFill>
            <a:srgbClr val="00AEEF"/>
          </a:solidFill>
          <a:ln w="12700">
            <a:solidFill>
              <a:srgbClr val="0094D5"/>
            </a:solidFill>
            <a:prstDash val="solid"/>
          </a:ln>
        </p:spPr>
      </p:sp>
      <p:pic>
        <p:nvPicPr>
          <p:cNvPr id="22"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36881" y="5240982"/>
            <a:ext cx="356286" cy="356295"/>
          </a:xfrm>
          <a:prstGeom prst="rect">
            <a:avLst/>
          </a:prstGeom>
        </p:spPr>
      </p:pic>
      <p:sp>
        <p:nvSpPr>
          <p:cNvPr id="23" name="Text 13"/>
          <p:cNvSpPr/>
          <p:nvPr/>
        </p:nvSpPr>
        <p:spPr>
          <a:xfrm>
            <a:off x="631908" y="5242719"/>
            <a:ext cx="230360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عرض ومناقشة</a:t>
            </a:r>
            <a:endParaRPr lang="ar-SA" sz="2300" dirty="0"/>
          </a:p>
        </p:txBody>
      </p:sp>
    </p:spTree>
    <p:extLst>
      <p:ext uri="{BB962C8B-B14F-4D97-AF65-F5344CB8AC3E}">
        <p14:creationId xmlns:p14="http://schemas.microsoft.com/office/powerpoint/2010/main" val="81587089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46906"/>
            <a:ext cx="10927878" cy="631031"/>
          </a:xfrm>
          <a:prstGeom prst="rect">
            <a:avLst/>
          </a:prstGeom>
          <a:noFill/>
          <a:ln/>
        </p:spPr>
        <p:txBody>
          <a:bodyPr wrap="none" lIns="0" tIns="0" rIns="0" bIns="0" rtlCol="0" anchor="t"/>
          <a:lstStyle/>
          <a:p>
            <a:pPr marL="0" indent="0" algn="ct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أهداف التعلم</a:t>
            </a:r>
            <a:endParaRPr lang="ar-SA" sz="3950" dirty="0"/>
          </a:p>
        </p:txBody>
      </p:sp>
      <p:sp>
        <p:nvSpPr>
          <p:cNvPr id="3" name="Text 1"/>
          <p:cNvSpPr/>
          <p:nvPr/>
        </p:nvSpPr>
        <p:spPr>
          <a:xfrm>
            <a:off x="631908" y="1343124"/>
            <a:ext cx="10927878"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بنهاية هذا النشاط ستكون قادراً على أن:</a:t>
            </a:r>
            <a:endParaRPr lang="ar-SA" sz="19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61060" y="1720178"/>
            <a:ext cx="398728" cy="398738"/>
          </a:xfrm>
          <a:prstGeom prst="rect">
            <a:avLst/>
          </a:prstGeom>
        </p:spPr>
      </p:pic>
      <p:sp>
        <p:nvSpPr>
          <p:cNvPr id="5" name="Shape 2"/>
          <p:cNvSpPr/>
          <p:nvPr/>
        </p:nvSpPr>
        <p:spPr>
          <a:xfrm>
            <a:off x="8025902" y="2203748"/>
            <a:ext cx="3533885" cy="25400"/>
          </a:xfrm>
          <a:prstGeom prst="rect">
            <a:avLst/>
          </a:prstGeom>
          <a:solidFill>
            <a:srgbClr val="00AEEF"/>
          </a:solidFill>
          <a:ln/>
        </p:spPr>
      </p:sp>
      <p:sp>
        <p:nvSpPr>
          <p:cNvPr id="6" name="Text 3"/>
          <p:cNvSpPr/>
          <p:nvPr/>
        </p:nvSpPr>
        <p:spPr>
          <a:xfrm>
            <a:off x="8025902" y="2350393"/>
            <a:ext cx="3533885"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تحديد الأسباب الشائعة للنزاعات والمشكلات السلوكية في البيئات الصفية والورش التدريبية.</a:t>
            </a:r>
            <a:endParaRPr lang="ar-SA" sz="19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64162" y="1720178"/>
            <a:ext cx="398728" cy="398738"/>
          </a:xfrm>
          <a:prstGeom prst="rect">
            <a:avLst/>
          </a:prstGeom>
        </p:spPr>
      </p:pic>
      <p:sp>
        <p:nvSpPr>
          <p:cNvPr id="8" name="Shape 4"/>
          <p:cNvSpPr/>
          <p:nvPr/>
        </p:nvSpPr>
        <p:spPr>
          <a:xfrm>
            <a:off x="4328905" y="2203748"/>
            <a:ext cx="3533984" cy="25400"/>
          </a:xfrm>
          <a:prstGeom prst="rect">
            <a:avLst/>
          </a:prstGeom>
          <a:solidFill>
            <a:srgbClr val="00AEEF"/>
          </a:solidFill>
          <a:ln/>
        </p:spPr>
      </p:sp>
      <p:sp>
        <p:nvSpPr>
          <p:cNvPr id="9" name="Text 5"/>
          <p:cNvSpPr/>
          <p:nvPr/>
        </p:nvSpPr>
        <p:spPr>
          <a:xfrm>
            <a:off x="4328905" y="2350393"/>
            <a:ext cx="3533984"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التمييز بين أنواع النزاعات والسلوكيات غير المرغوبة وتأثيرها على عملية التعلم.</a:t>
            </a:r>
            <a:endParaRPr lang="ar-SA" sz="19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67166" y="1720179"/>
            <a:ext cx="398727" cy="398737"/>
          </a:xfrm>
          <a:prstGeom prst="rect">
            <a:avLst/>
          </a:prstGeom>
        </p:spPr>
      </p:pic>
      <p:sp>
        <p:nvSpPr>
          <p:cNvPr id="11" name="Shape 6"/>
          <p:cNvSpPr/>
          <p:nvPr/>
        </p:nvSpPr>
        <p:spPr>
          <a:xfrm>
            <a:off x="631908" y="2203748"/>
            <a:ext cx="3533984" cy="25400"/>
          </a:xfrm>
          <a:prstGeom prst="rect">
            <a:avLst/>
          </a:prstGeom>
          <a:solidFill>
            <a:srgbClr val="00AEEF"/>
          </a:solidFill>
          <a:ln/>
        </p:spPr>
      </p:sp>
      <p:sp>
        <p:nvSpPr>
          <p:cNvPr id="12" name="Text 7"/>
          <p:cNvSpPr/>
          <p:nvPr/>
        </p:nvSpPr>
        <p:spPr>
          <a:xfrm>
            <a:off x="631908" y="2350393"/>
            <a:ext cx="3533984"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تطبيق استراتيجيات إدارة النزاعات بطريقة مهنية وعادلة وهادئة.</a:t>
            </a:r>
            <a:endParaRPr lang="ar-SA" sz="19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61060" y="3420788"/>
            <a:ext cx="398727" cy="398737"/>
          </a:xfrm>
          <a:prstGeom prst="rect">
            <a:avLst/>
          </a:prstGeom>
        </p:spPr>
      </p:pic>
      <p:sp>
        <p:nvSpPr>
          <p:cNvPr id="14" name="Shape 8"/>
          <p:cNvSpPr/>
          <p:nvPr/>
        </p:nvSpPr>
        <p:spPr>
          <a:xfrm>
            <a:off x="8025902" y="3904357"/>
            <a:ext cx="3533885" cy="25400"/>
          </a:xfrm>
          <a:prstGeom prst="rect">
            <a:avLst/>
          </a:prstGeom>
          <a:solidFill>
            <a:srgbClr val="00AEEF"/>
          </a:solidFill>
          <a:ln/>
        </p:spPr>
      </p:sp>
      <p:sp>
        <p:nvSpPr>
          <p:cNvPr id="15" name="Text 9"/>
          <p:cNvSpPr/>
          <p:nvPr/>
        </p:nvSpPr>
        <p:spPr>
          <a:xfrm>
            <a:off x="8025902" y="4051002"/>
            <a:ext cx="3533885"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استخدام مهارات التواصل الفعال والاستماع النشط عند التعامل مع المواقف الصعبة.</a:t>
            </a:r>
            <a:endParaRPr lang="ar-SA" sz="195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64162" y="3420787"/>
            <a:ext cx="398727" cy="398738"/>
          </a:xfrm>
          <a:prstGeom prst="rect">
            <a:avLst/>
          </a:prstGeom>
        </p:spPr>
      </p:pic>
      <p:sp>
        <p:nvSpPr>
          <p:cNvPr id="17" name="Shape 10"/>
          <p:cNvSpPr/>
          <p:nvPr/>
        </p:nvSpPr>
        <p:spPr>
          <a:xfrm>
            <a:off x="4328905" y="3904357"/>
            <a:ext cx="3533984" cy="25400"/>
          </a:xfrm>
          <a:prstGeom prst="rect">
            <a:avLst/>
          </a:prstGeom>
          <a:solidFill>
            <a:srgbClr val="00AEEF"/>
          </a:solidFill>
          <a:ln/>
        </p:spPr>
      </p:sp>
      <p:sp>
        <p:nvSpPr>
          <p:cNvPr id="18" name="Text 11"/>
          <p:cNvSpPr/>
          <p:nvPr/>
        </p:nvSpPr>
        <p:spPr>
          <a:xfrm>
            <a:off x="4328905" y="4051002"/>
            <a:ext cx="3533984"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توظيف أساليب التعزيز الإيجابي والتغذية الراجعة البناءة لتحسين سلوك المتدربين.</a:t>
            </a:r>
            <a:endParaRPr lang="ar-SA" sz="195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67166" y="3420788"/>
            <a:ext cx="398727" cy="398737"/>
          </a:xfrm>
          <a:prstGeom prst="rect">
            <a:avLst/>
          </a:prstGeom>
        </p:spPr>
      </p:pic>
      <p:sp>
        <p:nvSpPr>
          <p:cNvPr id="20" name="Shape 12"/>
          <p:cNvSpPr/>
          <p:nvPr/>
        </p:nvSpPr>
        <p:spPr>
          <a:xfrm>
            <a:off x="631908" y="3904357"/>
            <a:ext cx="3533984" cy="25400"/>
          </a:xfrm>
          <a:prstGeom prst="rect">
            <a:avLst/>
          </a:prstGeom>
          <a:solidFill>
            <a:srgbClr val="00AEEF"/>
          </a:solidFill>
          <a:ln/>
        </p:spPr>
      </p:sp>
      <p:sp>
        <p:nvSpPr>
          <p:cNvPr id="21" name="Text 13"/>
          <p:cNvSpPr/>
          <p:nvPr/>
        </p:nvSpPr>
        <p:spPr>
          <a:xfrm>
            <a:off x="631908" y="4051002"/>
            <a:ext cx="3533984"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اتخاذ قرارات مناسبة لمعالجة النزاعات بما يحافظ على بيئة تعلم آمنة ومحفزة.</a:t>
            </a:r>
            <a:endParaRPr lang="ar-SA" sz="1950" dirty="0"/>
          </a:p>
        </p:txBody>
      </p:sp>
      <p:pic>
        <p:nvPicPr>
          <p:cNvPr id="22"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161060" y="5121398"/>
            <a:ext cx="398727" cy="398737"/>
          </a:xfrm>
          <a:prstGeom prst="rect">
            <a:avLst/>
          </a:prstGeom>
        </p:spPr>
      </p:pic>
      <p:sp>
        <p:nvSpPr>
          <p:cNvPr id="23" name="Shape 14"/>
          <p:cNvSpPr/>
          <p:nvPr/>
        </p:nvSpPr>
        <p:spPr>
          <a:xfrm>
            <a:off x="631908" y="5604966"/>
            <a:ext cx="10927878" cy="25400"/>
          </a:xfrm>
          <a:prstGeom prst="rect">
            <a:avLst/>
          </a:prstGeom>
          <a:solidFill>
            <a:srgbClr val="00AEEF"/>
          </a:solidFill>
          <a:ln/>
        </p:spPr>
      </p:sp>
      <p:sp>
        <p:nvSpPr>
          <p:cNvPr id="24" name="Text 15"/>
          <p:cNvSpPr/>
          <p:nvPr/>
        </p:nvSpPr>
        <p:spPr>
          <a:xfrm>
            <a:off x="631908" y="5751612"/>
            <a:ext cx="10927878"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تطوير خطة عملية للتعامل مع السلوكيات الصعبة داخل الصف أو الورشة.</a:t>
            </a:r>
            <a:endParaRPr lang="ar-SA" sz="1950" dirty="0"/>
          </a:p>
        </p:txBody>
      </p:sp>
    </p:spTree>
    <p:extLst>
      <p:ext uri="{BB962C8B-B14F-4D97-AF65-F5344CB8AC3E}">
        <p14:creationId xmlns:p14="http://schemas.microsoft.com/office/powerpoint/2010/main" val="30994034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40270" y="655836"/>
            <a:ext cx="719516" cy="240010"/>
          </a:xfrm>
          <a:prstGeom prst="roundRect">
            <a:avLst>
              <a:gd name="adj" fmla="val 49999"/>
            </a:avLst>
          </a:prstGeom>
          <a:solidFill>
            <a:srgbClr val="D4E9F7"/>
          </a:solidFill>
          <a:ln/>
        </p:spPr>
      </p:sp>
      <p:sp>
        <p:nvSpPr>
          <p:cNvPr id="3" name="Text 1"/>
          <p:cNvSpPr/>
          <p:nvPr/>
        </p:nvSpPr>
        <p:spPr>
          <a:xfrm>
            <a:off x="10325437" y="703163"/>
            <a:ext cx="1139598"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محتوى نظري</a:t>
            </a:r>
            <a:endParaRPr lang="ar-SA" sz="950" dirty="0"/>
          </a:p>
        </p:txBody>
      </p:sp>
      <p:sp>
        <p:nvSpPr>
          <p:cNvPr id="4" name="Text 2"/>
          <p:cNvSpPr/>
          <p:nvPr/>
        </p:nvSpPr>
        <p:spPr>
          <a:xfrm>
            <a:off x="631908" y="939998"/>
            <a:ext cx="10927878" cy="519609"/>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المحتوى النظري (المعرفي)</a:t>
            </a:r>
            <a:endParaRPr lang="ar-SA" sz="3250" dirty="0"/>
          </a:p>
        </p:txBody>
      </p:sp>
      <p:sp>
        <p:nvSpPr>
          <p:cNvPr id="5" name="Text 3"/>
          <p:cNvSpPr/>
          <p:nvPr/>
        </p:nvSpPr>
        <p:spPr>
          <a:xfrm>
            <a:off x="631908" y="1791196"/>
            <a:ext cx="10690950"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مفهوم النزاع (</a:t>
            </a:r>
            <a:r>
              <a:rPr lang="ar-SA" altLang="en-US" sz="1600" dirty="0">
                <a:solidFill>
                  <a:srgbClr val="2E3C4E"/>
                </a:solidFill>
                <a:latin typeface="Myriad Headline" panose="020B0500000000000000" pitchFamily="34" charset="0"/>
                <a:ea typeface="GE SS Two Light" pitchFamily="34" charset="-122"/>
                <a:cs typeface="GE SS Two Light" pitchFamily="34" charset="-120"/>
              </a:rPr>
              <a:t>Conflict</a:t>
            </a:r>
            <a:r>
              <a:rPr lang="ar-SA" altLang="en-US" sz="1600" dirty="0">
                <a:solidFill>
                  <a:srgbClr val="2E3C4E"/>
                </a:solidFill>
                <a:latin typeface="GE SS Two Light" pitchFamily="34" charset="0"/>
                <a:ea typeface="GE SS Two Light" pitchFamily="34" charset="-122"/>
                <a:cs typeface="GE SS Two Light" pitchFamily="34" charset="-120"/>
              </a:rPr>
              <a:t>)</a:t>
            </a:r>
            <a:endParaRPr lang="ar-SA" sz="1600" dirty="0"/>
          </a:p>
        </p:txBody>
      </p:sp>
      <p:sp>
        <p:nvSpPr>
          <p:cNvPr id="6" name="Text 4"/>
          <p:cNvSpPr/>
          <p:nvPr/>
        </p:nvSpPr>
        <p:spPr>
          <a:xfrm>
            <a:off x="22324" y="2216745"/>
            <a:ext cx="11300534" cy="214809"/>
          </a:xfrm>
          <a:prstGeom prst="rect">
            <a:avLst/>
          </a:prstGeom>
          <a:noFill/>
          <a:ln/>
        </p:spPr>
        <p:txBody>
          <a:bodyPr wrap="none" lIns="0" tIns="0" rIns="0" bIns="0" rtlCol="0" anchor="t"/>
          <a:lstStyle/>
          <a:p>
            <a:pPr marL="0" indent="0" algn="r" rtl="1">
              <a:lnSpc>
                <a:spcPct val="11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النزاع هو حالة من الخلاف أو التوتر تنشأ بين شخصين أو أكثر نتيجة اختلاف المصالح أو الأهداف أو وجهات النظر أو السلوكيات.</a:t>
            </a:r>
            <a:endParaRPr lang="ar-SA" sz="1200" dirty="0"/>
          </a:p>
        </p:txBody>
      </p:sp>
      <p:sp>
        <p:nvSpPr>
          <p:cNvPr id="7" name="Shape 5"/>
          <p:cNvSpPr/>
          <p:nvPr/>
        </p:nvSpPr>
        <p:spPr>
          <a:xfrm>
            <a:off x="11540737" y="1625402"/>
            <a:ext cx="19050" cy="930473"/>
          </a:xfrm>
          <a:prstGeom prst="roundRect">
            <a:avLst>
              <a:gd name="adj" fmla="val 49999"/>
            </a:avLst>
          </a:prstGeom>
          <a:solidFill>
            <a:srgbClr val="75BAE6"/>
          </a:solidFill>
          <a:ln/>
        </p:spPr>
      </p:sp>
      <p:sp>
        <p:nvSpPr>
          <p:cNvPr id="8" name="Text 6"/>
          <p:cNvSpPr/>
          <p:nvPr/>
        </p:nvSpPr>
        <p:spPr>
          <a:xfrm>
            <a:off x="22324" y="2680196"/>
            <a:ext cx="11537463" cy="214809"/>
          </a:xfrm>
          <a:prstGeom prst="rect">
            <a:avLst/>
          </a:prstGeom>
          <a:noFill/>
          <a:ln/>
        </p:spPr>
        <p:txBody>
          <a:bodyPr wrap="none" lIns="0" tIns="0" rIns="0" bIns="0" rtlCol="0" anchor="t"/>
          <a:lstStyle/>
          <a:p>
            <a:pPr marL="0" indent="0" algn="r" rtl="1">
              <a:lnSpc>
                <a:spcPct val="11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في البيئة التدريبية لا يُعد النزاع دائماً أمراً سلبياً، بل يمكن أن يكون فرصة للتعلم وتحسين العلاقات إذا تمت إدارته بشكل صحيح.</a:t>
            </a:r>
            <a:endParaRPr lang="ar-SA" sz="1200" dirty="0"/>
          </a:p>
        </p:txBody>
      </p:sp>
      <p:sp>
        <p:nvSpPr>
          <p:cNvPr id="9" name="Text 7"/>
          <p:cNvSpPr/>
          <p:nvPr/>
        </p:nvSpPr>
        <p:spPr>
          <a:xfrm>
            <a:off x="631908" y="3060799"/>
            <a:ext cx="10927878" cy="259755"/>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أمثلة:</a:t>
            </a:r>
            <a:endParaRPr lang="ar-SA" sz="1600" dirty="0"/>
          </a:p>
        </p:txBody>
      </p:sp>
      <p:sp>
        <p:nvSpPr>
          <p:cNvPr id="10" name="Shape 8"/>
          <p:cNvSpPr/>
          <p:nvPr/>
        </p:nvSpPr>
        <p:spPr>
          <a:xfrm>
            <a:off x="7990878" y="3486348"/>
            <a:ext cx="3568908" cy="1432520"/>
          </a:xfrm>
          <a:prstGeom prst="roundRect">
            <a:avLst>
              <a:gd name="adj" fmla="val 16542"/>
            </a:avLst>
          </a:prstGeom>
          <a:solidFill>
            <a:srgbClr val="00AEEF"/>
          </a:solidFill>
          <a:ln w="6350">
            <a:solidFill>
              <a:srgbClr val="00AEEF"/>
            </a:solidFill>
            <a:prstDash val="solid"/>
          </a:ln>
        </p:spPr>
      </p:sp>
      <p:sp>
        <p:nvSpPr>
          <p:cNvPr id="11" name="Shape 9"/>
          <p:cNvSpPr/>
          <p:nvPr/>
        </p:nvSpPr>
        <p:spPr>
          <a:xfrm>
            <a:off x="10921628" y="3650655"/>
            <a:ext cx="473857" cy="473869"/>
          </a:xfrm>
          <a:prstGeom prst="ellipse">
            <a:avLst/>
          </a:prstGeom>
          <a:solidFill>
            <a:srgbClr val="00AEEF"/>
          </a:solidFill>
          <a:ln/>
        </p:spPr>
      </p:sp>
      <p:pic>
        <p:nvPicPr>
          <p:cNvPr id="1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811100" y="3656566"/>
            <a:ext cx="454114" cy="454125"/>
          </a:xfrm>
          <a:prstGeom prst="rect">
            <a:avLst/>
          </a:prstGeom>
        </p:spPr>
      </p:pic>
      <p:sp>
        <p:nvSpPr>
          <p:cNvPr id="13" name="Text 10"/>
          <p:cNvSpPr/>
          <p:nvPr/>
        </p:nvSpPr>
        <p:spPr>
          <a:xfrm>
            <a:off x="8155180" y="4235053"/>
            <a:ext cx="3240304" cy="519509"/>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خلاف بين متدربين أثناء تنفيذ مشروع عملي.</a:t>
            </a:r>
            <a:endParaRPr lang="ar-SA" dirty="0">
              <a:solidFill>
                <a:schemeClr val="bg1"/>
              </a:solidFill>
            </a:endParaRPr>
          </a:p>
        </p:txBody>
      </p:sp>
      <p:sp>
        <p:nvSpPr>
          <p:cNvPr id="14" name="Shape 11"/>
          <p:cNvSpPr/>
          <p:nvPr/>
        </p:nvSpPr>
        <p:spPr>
          <a:xfrm>
            <a:off x="4311443" y="3486348"/>
            <a:ext cx="3568908" cy="1432520"/>
          </a:xfrm>
          <a:prstGeom prst="roundRect">
            <a:avLst>
              <a:gd name="adj" fmla="val 16542"/>
            </a:avLst>
          </a:prstGeom>
          <a:solidFill>
            <a:srgbClr val="00AEEF"/>
          </a:solidFill>
          <a:ln w="6350">
            <a:solidFill>
              <a:srgbClr val="00AEEF"/>
            </a:solidFill>
            <a:prstDash val="solid"/>
          </a:ln>
        </p:spPr>
      </p:sp>
      <p:sp>
        <p:nvSpPr>
          <p:cNvPr id="15" name="Shape 12"/>
          <p:cNvSpPr/>
          <p:nvPr/>
        </p:nvSpPr>
        <p:spPr>
          <a:xfrm>
            <a:off x="7242192" y="3650655"/>
            <a:ext cx="473857" cy="473869"/>
          </a:xfrm>
          <a:prstGeom prst="ellipse">
            <a:avLst/>
          </a:prstGeom>
          <a:solidFill>
            <a:srgbClr val="00AEEF"/>
          </a:solidFill>
          <a:ln/>
        </p:spPr>
      </p:sp>
      <p:pic>
        <p:nvPicPr>
          <p:cNvPr id="1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31665" y="3656572"/>
            <a:ext cx="454113" cy="454124"/>
          </a:xfrm>
          <a:prstGeom prst="rect">
            <a:avLst/>
          </a:prstGeom>
        </p:spPr>
      </p:pic>
      <p:sp>
        <p:nvSpPr>
          <p:cNvPr id="17" name="Text 13"/>
          <p:cNvSpPr/>
          <p:nvPr/>
        </p:nvSpPr>
        <p:spPr>
          <a:xfrm>
            <a:off x="4475745" y="4235053"/>
            <a:ext cx="3240304" cy="519509"/>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اعتراض أحد المتدربين على نتائج التقييم.</a:t>
            </a:r>
            <a:endParaRPr lang="ar-SA" dirty="0">
              <a:solidFill>
                <a:schemeClr val="bg1"/>
              </a:solidFill>
            </a:endParaRPr>
          </a:p>
        </p:txBody>
      </p:sp>
      <p:sp>
        <p:nvSpPr>
          <p:cNvPr id="18" name="Shape 14"/>
          <p:cNvSpPr/>
          <p:nvPr/>
        </p:nvSpPr>
        <p:spPr>
          <a:xfrm>
            <a:off x="632008" y="3486348"/>
            <a:ext cx="3568908" cy="1432520"/>
          </a:xfrm>
          <a:prstGeom prst="roundRect">
            <a:avLst>
              <a:gd name="adj" fmla="val 16542"/>
            </a:avLst>
          </a:prstGeom>
          <a:solidFill>
            <a:srgbClr val="00AEEF"/>
          </a:solidFill>
          <a:ln w="6350">
            <a:solidFill>
              <a:srgbClr val="00AEEF"/>
            </a:solidFill>
            <a:prstDash val="solid"/>
          </a:ln>
        </p:spPr>
      </p:sp>
      <p:sp>
        <p:nvSpPr>
          <p:cNvPr id="19" name="Shape 15"/>
          <p:cNvSpPr/>
          <p:nvPr/>
        </p:nvSpPr>
        <p:spPr>
          <a:xfrm>
            <a:off x="3562757" y="3650655"/>
            <a:ext cx="473857" cy="473869"/>
          </a:xfrm>
          <a:prstGeom prst="ellipse">
            <a:avLst/>
          </a:prstGeom>
          <a:solidFill>
            <a:srgbClr val="00AEEF"/>
          </a:solidFill>
          <a:ln/>
        </p:spPr>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52230" y="3629674"/>
            <a:ext cx="454113" cy="454124"/>
          </a:xfrm>
          <a:prstGeom prst="rect">
            <a:avLst/>
          </a:prstGeom>
        </p:spPr>
      </p:pic>
      <p:sp>
        <p:nvSpPr>
          <p:cNvPr id="21" name="Text 16"/>
          <p:cNvSpPr/>
          <p:nvPr/>
        </p:nvSpPr>
        <p:spPr>
          <a:xfrm>
            <a:off x="796310" y="4235053"/>
            <a:ext cx="3240304" cy="519509"/>
          </a:xfrm>
          <a:prstGeom prst="rect">
            <a:avLst/>
          </a:prstGeom>
          <a:noFill/>
          <a:ln/>
        </p:spPr>
        <p:txBody>
          <a:bodyPr wrap="square" lIns="0" tIns="0" rIns="0" bIns="0" rtlCol="0" anchor="t">
            <a:normAutofit fontScale="92500" lnSpcReduction="1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تنافس غير صحي بين مجموعات العمل.</a:t>
            </a:r>
            <a:endParaRPr lang="ar-SA" dirty="0">
              <a:solidFill>
                <a:schemeClr val="bg1"/>
              </a:solidFill>
            </a:endParaRPr>
          </a:p>
        </p:txBody>
      </p:sp>
      <p:sp>
        <p:nvSpPr>
          <p:cNvPr id="22" name="Shape 17"/>
          <p:cNvSpPr/>
          <p:nvPr/>
        </p:nvSpPr>
        <p:spPr>
          <a:xfrm>
            <a:off x="632008" y="5029398"/>
            <a:ext cx="10927779" cy="1172766"/>
          </a:xfrm>
          <a:prstGeom prst="roundRect">
            <a:avLst>
              <a:gd name="adj" fmla="val 20206"/>
            </a:avLst>
          </a:prstGeom>
          <a:solidFill>
            <a:srgbClr val="00AEEF"/>
          </a:solidFill>
          <a:ln w="6350">
            <a:solidFill>
              <a:srgbClr val="00AEEF"/>
            </a:solidFill>
            <a:prstDash val="solid"/>
          </a:ln>
        </p:spPr>
      </p:sp>
      <p:sp>
        <p:nvSpPr>
          <p:cNvPr id="23" name="Shape 18"/>
          <p:cNvSpPr/>
          <p:nvPr/>
        </p:nvSpPr>
        <p:spPr>
          <a:xfrm>
            <a:off x="10921628" y="5193705"/>
            <a:ext cx="473857" cy="473869"/>
          </a:xfrm>
          <a:prstGeom prst="ellipse">
            <a:avLst/>
          </a:prstGeom>
          <a:solidFill>
            <a:srgbClr val="00AEEF"/>
          </a:solidFill>
          <a:ln/>
        </p:spPr>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91357" y="5206768"/>
            <a:ext cx="473857" cy="473868"/>
          </a:xfrm>
          <a:prstGeom prst="rect">
            <a:avLst/>
          </a:prstGeom>
        </p:spPr>
      </p:pic>
      <p:sp>
        <p:nvSpPr>
          <p:cNvPr id="25" name="Text 19"/>
          <p:cNvSpPr/>
          <p:nvPr/>
        </p:nvSpPr>
        <p:spPr>
          <a:xfrm>
            <a:off x="796310" y="5778103"/>
            <a:ext cx="10599175" cy="259755"/>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سوء فهم بين المدرب والمتدرب.</a:t>
            </a:r>
            <a:endParaRPr lang="ar-SA" dirty="0">
              <a:solidFill>
                <a:schemeClr val="bg1"/>
              </a:solidFill>
            </a:endParaRPr>
          </a:p>
        </p:txBody>
      </p:sp>
    </p:spTree>
    <p:extLst>
      <p:ext uri="{BB962C8B-B14F-4D97-AF65-F5344CB8AC3E}">
        <p14:creationId xmlns:p14="http://schemas.microsoft.com/office/powerpoint/2010/main" val="71972634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79883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latin typeface="GE SS Two Light" pitchFamily="34" charset="0"/>
                <a:ea typeface="GE SS Two Light" pitchFamily="34" charset="-122"/>
                <a:cs typeface="GE SS Two Light" pitchFamily="34" charset="-120"/>
              </a:rPr>
              <a:t>أسباب النزاعات والسلوكيات غير المرغوبة</a:t>
            </a:r>
            <a:endParaRPr lang="ar-SA" sz="4650" dirty="0"/>
          </a:p>
        </p:txBody>
      </p:sp>
      <p:sp>
        <p:nvSpPr>
          <p:cNvPr id="3" name="Shape 1"/>
          <p:cNvSpPr/>
          <p:nvPr/>
        </p:nvSpPr>
        <p:spPr>
          <a:xfrm>
            <a:off x="8067572" y="2992537"/>
            <a:ext cx="3492214" cy="2066627"/>
          </a:xfrm>
          <a:prstGeom prst="roundRect">
            <a:avLst>
              <a:gd name="adj" fmla="val 16381"/>
            </a:avLst>
          </a:prstGeom>
          <a:solidFill>
            <a:srgbClr val="00AEEF"/>
          </a:solidFill>
          <a:ln w="12700">
            <a:solidFill>
              <a:srgbClr val="0094D5"/>
            </a:solidFill>
            <a:prstDash val="solid"/>
          </a:ln>
        </p:spPr>
      </p:sp>
      <p:sp>
        <p:nvSpPr>
          <p:cNvPr id="4" name="Text 2"/>
          <p:cNvSpPr/>
          <p:nvPr/>
        </p:nvSpPr>
        <p:spPr>
          <a:xfrm>
            <a:off x="8305890" y="3230860"/>
            <a:ext cx="3015579"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أسباب مرتبطة بالمتدربين</a:t>
            </a:r>
            <a:endParaRPr lang="ar-SA" sz="2300" dirty="0">
              <a:solidFill>
                <a:schemeClr val="bg1"/>
              </a:solidFill>
            </a:endParaRPr>
          </a:p>
        </p:txBody>
      </p:sp>
      <p:sp>
        <p:nvSpPr>
          <p:cNvPr id="5" name="Text 3"/>
          <p:cNvSpPr/>
          <p:nvPr/>
        </p:nvSpPr>
        <p:spPr>
          <a:xfrm>
            <a:off x="8305890" y="3737372"/>
            <a:ext cx="3015579"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ضعف الدافعية، الفروق الفردية، الضغوط الشخصية، المنافسة المفرطة، ضعف مهارات التواصل.</a:t>
            </a:r>
            <a:endParaRPr lang="ar-SA" sz="1750" dirty="0">
              <a:solidFill>
                <a:schemeClr val="bg1"/>
              </a:solidFill>
            </a:endParaRPr>
          </a:p>
        </p:txBody>
      </p:sp>
      <p:sp>
        <p:nvSpPr>
          <p:cNvPr id="6" name="Shape 4"/>
          <p:cNvSpPr/>
          <p:nvPr/>
        </p:nvSpPr>
        <p:spPr>
          <a:xfrm>
            <a:off x="4349740" y="2992537"/>
            <a:ext cx="3492214" cy="2066627"/>
          </a:xfrm>
          <a:prstGeom prst="roundRect">
            <a:avLst>
              <a:gd name="adj" fmla="val 16381"/>
            </a:avLst>
          </a:prstGeom>
          <a:solidFill>
            <a:srgbClr val="00AEEF"/>
          </a:solidFill>
          <a:ln w="12700">
            <a:solidFill>
              <a:srgbClr val="0094D5"/>
            </a:solidFill>
            <a:prstDash val="solid"/>
          </a:ln>
        </p:spPr>
      </p:sp>
      <p:sp>
        <p:nvSpPr>
          <p:cNvPr id="7" name="Text 5"/>
          <p:cNvSpPr/>
          <p:nvPr/>
        </p:nvSpPr>
        <p:spPr>
          <a:xfrm>
            <a:off x="4588058" y="3230860"/>
            <a:ext cx="3015579"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أسباب مرتبطة بالمدرب</a:t>
            </a:r>
            <a:endParaRPr lang="ar-SA" sz="2300" dirty="0">
              <a:solidFill>
                <a:schemeClr val="bg1"/>
              </a:solidFill>
            </a:endParaRPr>
          </a:p>
        </p:txBody>
      </p:sp>
      <p:sp>
        <p:nvSpPr>
          <p:cNvPr id="8" name="Text 6"/>
          <p:cNvSpPr/>
          <p:nvPr/>
        </p:nvSpPr>
        <p:spPr>
          <a:xfrm>
            <a:off x="4588058" y="3737372"/>
            <a:ext cx="3015579"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عدم وضوح التعليمات، التحيز أو عدم العدالة، ضعف إدارة الوقت والتواصل.</a:t>
            </a:r>
            <a:endParaRPr lang="ar-SA" sz="1750" dirty="0">
              <a:solidFill>
                <a:schemeClr val="bg1"/>
              </a:solidFill>
            </a:endParaRPr>
          </a:p>
        </p:txBody>
      </p:sp>
      <p:sp>
        <p:nvSpPr>
          <p:cNvPr id="9" name="Shape 7"/>
          <p:cNvSpPr/>
          <p:nvPr/>
        </p:nvSpPr>
        <p:spPr>
          <a:xfrm>
            <a:off x="631908" y="2992537"/>
            <a:ext cx="3492214" cy="2066627"/>
          </a:xfrm>
          <a:prstGeom prst="roundRect">
            <a:avLst>
              <a:gd name="adj" fmla="val 16381"/>
            </a:avLst>
          </a:prstGeom>
          <a:solidFill>
            <a:srgbClr val="00AEEF"/>
          </a:solidFill>
          <a:ln w="12700">
            <a:solidFill>
              <a:srgbClr val="0094D5"/>
            </a:solidFill>
            <a:prstDash val="solid"/>
          </a:ln>
        </p:spPr>
      </p:sp>
      <p:sp>
        <p:nvSpPr>
          <p:cNvPr id="10" name="Text 8"/>
          <p:cNvSpPr/>
          <p:nvPr/>
        </p:nvSpPr>
        <p:spPr>
          <a:xfrm>
            <a:off x="870226" y="3230860"/>
            <a:ext cx="3015579"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أسباب مرتبطة بالبيئة</a:t>
            </a:r>
            <a:endParaRPr lang="ar-SA" sz="2300" dirty="0">
              <a:solidFill>
                <a:schemeClr val="bg1"/>
              </a:solidFill>
            </a:endParaRPr>
          </a:p>
        </p:txBody>
      </p:sp>
      <p:sp>
        <p:nvSpPr>
          <p:cNvPr id="11" name="Text 9"/>
          <p:cNvSpPr/>
          <p:nvPr/>
        </p:nvSpPr>
        <p:spPr>
          <a:xfrm>
            <a:off x="870226" y="3737372"/>
            <a:ext cx="3015579"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الاكتظاظ، نقص المعدات والأدوات، عدم وضوح القواعد، سوء تنظيم الورشة.</a:t>
            </a:r>
            <a:endParaRPr lang="ar-SA" sz="1750" dirty="0">
              <a:solidFill>
                <a:schemeClr val="bg1"/>
              </a:solidFill>
            </a:endParaRPr>
          </a:p>
        </p:txBody>
      </p:sp>
    </p:spTree>
    <p:extLst>
      <p:ext uri="{BB962C8B-B14F-4D97-AF65-F5344CB8AC3E}">
        <p14:creationId xmlns:p14="http://schemas.microsoft.com/office/powerpoint/2010/main" val="371342844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43136"/>
            <a:ext cx="10927878" cy="649585"/>
          </a:xfrm>
          <a:prstGeom prst="rect">
            <a:avLst/>
          </a:prstGeom>
          <a:noFill/>
          <a:ln/>
        </p:spPr>
        <p:txBody>
          <a:bodyPr wrap="none" lIns="0" tIns="0" rIns="0" bIns="0" rtlCol="0" anchor="t"/>
          <a:lstStyle/>
          <a:p>
            <a:pPr marL="0" indent="0" algn="ctr" rtl="1">
              <a:lnSpc>
                <a:spcPct val="104000"/>
              </a:lnSpc>
              <a:buNone/>
            </a:pPr>
            <a:r>
              <a:rPr lang="ar-SA" altLang="en-US" sz="4800" dirty="0">
                <a:latin typeface="GE SS Two Light" pitchFamily="34" charset="0"/>
                <a:ea typeface="GE SS Two Light" pitchFamily="34" charset="-122"/>
                <a:cs typeface="GE SS Two Light" pitchFamily="34" charset="-120"/>
              </a:rPr>
              <a:t>أنواع السلوكيات الصعبة في الصفوف والورش</a:t>
            </a:r>
            <a:endParaRPr lang="ar-SA" sz="4800" dirty="0"/>
          </a:p>
        </p:txBody>
      </p:sp>
      <p:sp>
        <p:nvSpPr>
          <p:cNvPr id="3" name="Shape 1"/>
          <p:cNvSpPr/>
          <p:nvPr/>
        </p:nvSpPr>
        <p:spPr>
          <a:xfrm>
            <a:off x="6182265" y="1638300"/>
            <a:ext cx="5377522" cy="2201863"/>
          </a:xfrm>
          <a:prstGeom prst="roundRect">
            <a:avLst>
              <a:gd name="adj" fmla="val 13453"/>
            </a:avLst>
          </a:prstGeom>
          <a:solidFill>
            <a:srgbClr val="00AEEF"/>
          </a:solidFill>
          <a:ln w="6350">
            <a:solidFill>
              <a:srgbClr val="0094D5"/>
            </a:solidFill>
            <a:prstDash val="solid"/>
          </a:ln>
        </p:spPr>
      </p:sp>
      <p:sp>
        <p:nvSpPr>
          <p:cNvPr id="4" name="Text 2"/>
          <p:cNvSpPr/>
          <p:nvPr/>
        </p:nvSpPr>
        <p:spPr>
          <a:xfrm>
            <a:off x="6386055" y="1842095"/>
            <a:ext cx="4969941" cy="324743"/>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سلوكيات منخفضة الخطورة</a:t>
            </a:r>
            <a:endParaRPr lang="ar-SA" sz="2800" dirty="0">
              <a:solidFill>
                <a:schemeClr val="bg1"/>
              </a:solidFill>
            </a:endParaRPr>
          </a:p>
        </p:txBody>
      </p:sp>
      <p:sp>
        <p:nvSpPr>
          <p:cNvPr id="5" name="Text 3"/>
          <p:cNvSpPr/>
          <p:nvPr/>
        </p:nvSpPr>
        <p:spPr>
          <a:xfrm>
            <a:off x="6305425" y="2302200"/>
            <a:ext cx="5131202" cy="1302392"/>
          </a:xfrm>
          <a:prstGeom prst="rect">
            <a:avLst/>
          </a:prstGeom>
          <a:noFill/>
          <a:ln/>
        </p:spPr>
        <p:txBody>
          <a:bodyPr wrap="square" lIns="0" tIns="0" rIns="78989" bIns="0" rtlCol="0" anchor="t">
            <a:normAutofit lnSpcReduction="10000"/>
          </a:bodyPr>
          <a:lstStyle/>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الحديث الجانبي.</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التأخر عن الحصة.</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استخدام الهاتف المحمول.</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عدم المشاركة.</a:t>
            </a:r>
            <a:endParaRPr lang="ar-SA" dirty="0">
              <a:solidFill>
                <a:schemeClr val="bg1"/>
              </a:solidFill>
            </a:endParaRPr>
          </a:p>
        </p:txBody>
      </p:sp>
      <p:sp>
        <p:nvSpPr>
          <p:cNvPr id="6" name="Shape 4"/>
          <p:cNvSpPr/>
          <p:nvPr/>
        </p:nvSpPr>
        <p:spPr>
          <a:xfrm>
            <a:off x="631908" y="1638300"/>
            <a:ext cx="5377621" cy="2201863"/>
          </a:xfrm>
          <a:prstGeom prst="roundRect">
            <a:avLst>
              <a:gd name="adj" fmla="val 13453"/>
            </a:avLst>
          </a:prstGeom>
          <a:solidFill>
            <a:srgbClr val="00AEEF"/>
          </a:solidFill>
          <a:ln w="6350">
            <a:solidFill>
              <a:srgbClr val="0094D5"/>
            </a:solidFill>
            <a:prstDash val="solid"/>
          </a:ln>
        </p:spPr>
      </p:sp>
      <p:sp>
        <p:nvSpPr>
          <p:cNvPr id="7" name="Text 5"/>
          <p:cNvSpPr/>
          <p:nvPr/>
        </p:nvSpPr>
        <p:spPr>
          <a:xfrm>
            <a:off x="835699" y="1842095"/>
            <a:ext cx="4970041" cy="324743"/>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سلوكيات متوسطة الخطورة</a:t>
            </a:r>
            <a:endParaRPr lang="ar-SA" sz="2800" dirty="0">
              <a:solidFill>
                <a:schemeClr val="bg1"/>
              </a:solidFill>
            </a:endParaRPr>
          </a:p>
        </p:txBody>
      </p:sp>
      <p:sp>
        <p:nvSpPr>
          <p:cNvPr id="8" name="Text 6"/>
          <p:cNvSpPr/>
          <p:nvPr/>
        </p:nvSpPr>
        <p:spPr>
          <a:xfrm>
            <a:off x="835699" y="2270423"/>
            <a:ext cx="4970041" cy="1009352"/>
          </a:xfrm>
          <a:prstGeom prst="rect">
            <a:avLst/>
          </a:prstGeom>
          <a:noFill/>
          <a:ln/>
        </p:spPr>
        <p:txBody>
          <a:bodyPr wrap="square" lIns="0" tIns="0" rIns="78989" bIns="0" rtlCol="0" anchor="t">
            <a:normAutofit lnSpcReduction="10000"/>
          </a:bodyPr>
          <a:lstStyle/>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مقاطعة المدرب بشكل متكرر.</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الجدال المستمر.</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عدم الالتزام بالتعليمات.</a:t>
            </a:r>
            <a:endParaRPr lang="ar-SA" dirty="0">
              <a:solidFill>
                <a:schemeClr val="bg1"/>
              </a:solidFill>
            </a:endParaRPr>
          </a:p>
        </p:txBody>
      </p:sp>
      <p:sp>
        <p:nvSpPr>
          <p:cNvPr id="9" name="Shape 7"/>
          <p:cNvSpPr/>
          <p:nvPr/>
        </p:nvSpPr>
        <p:spPr>
          <a:xfrm>
            <a:off x="631908" y="4012902"/>
            <a:ext cx="10927878" cy="2201863"/>
          </a:xfrm>
          <a:prstGeom prst="roundRect">
            <a:avLst>
              <a:gd name="adj" fmla="val 13453"/>
            </a:avLst>
          </a:prstGeom>
          <a:solidFill>
            <a:srgbClr val="00AEEF"/>
          </a:solidFill>
          <a:ln w="6350">
            <a:solidFill>
              <a:srgbClr val="0094D5"/>
            </a:solidFill>
            <a:prstDash val="solid"/>
          </a:ln>
        </p:spPr>
      </p:sp>
      <p:sp>
        <p:nvSpPr>
          <p:cNvPr id="10" name="Text 8"/>
          <p:cNvSpPr/>
          <p:nvPr/>
        </p:nvSpPr>
        <p:spPr>
          <a:xfrm>
            <a:off x="835699" y="4216698"/>
            <a:ext cx="10520298" cy="324743"/>
          </a:xfrm>
          <a:prstGeom prst="rect">
            <a:avLst/>
          </a:prstGeom>
          <a:noFill/>
          <a:ln/>
        </p:spPr>
        <p:txBody>
          <a:bodyPr wrap="none" lIns="0" tIns="0" rIns="0" bIns="0" rtlCol="0" anchor="t"/>
          <a:lstStyle/>
          <a:p>
            <a:pPr marL="0" indent="0" algn="ct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سلوكيات عالية الخطورة</a:t>
            </a:r>
            <a:endParaRPr lang="ar-SA" sz="2800" dirty="0">
              <a:solidFill>
                <a:schemeClr val="bg1"/>
              </a:solidFill>
            </a:endParaRPr>
          </a:p>
        </p:txBody>
      </p:sp>
      <p:sp>
        <p:nvSpPr>
          <p:cNvPr id="11" name="Text 9"/>
          <p:cNvSpPr/>
          <p:nvPr/>
        </p:nvSpPr>
        <p:spPr>
          <a:xfrm>
            <a:off x="835699" y="4645025"/>
            <a:ext cx="10520298" cy="1365945"/>
          </a:xfrm>
          <a:prstGeom prst="rect">
            <a:avLst/>
          </a:prstGeom>
          <a:noFill/>
          <a:ln/>
        </p:spPr>
        <p:txBody>
          <a:bodyPr wrap="square" lIns="0" tIns="0" rIns="78989" bIns="0" rtlCol="0" anchor="t">
            <a:noAutofit/>
          </a:bodyPr>
          <a:lstStyle/>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التنمر.</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التهديد اللفظي.</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التخريب المتعمد للمعدات.</a:t>
            </a:r>
            <a:endParaRPr lang="ar-SA" dirty="0">
              <a:solidFill>
                <a:schemeClr val="bg1"/>
              </a:solidFill>
            </a:endParaRPr>
          </a:p>
          <a:p>
            <a:pPr marL="314960" indent="-314960" algn="ctr" rtl="1">
              <a:lnSpc>
                <a:spcPct val="125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السلوكيات التي تهدد السلامة المهنية.</a:t>
            </a:r>
            <a:endParaRPr lang="ar-SA" dirty="0">
              <a:solidFill>
                <a:schemeClr val="bg1"/>
              </a:solidFill>
            </a:endParaRPr>
          </a:p>
        </p:txBody>
      </p:sp>
    </p:spTree>
    <p:extLst>
      <p:ext uri="{BB962C8B-B14F-4D97-AF65-F5344CB8AC3E}">
        <p14:creationId xmlns:p14="http://schemas.microsoft.com/office/powerpoint/2010/main" val="393601629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503363"/>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مبادئ إدارة النزاع بشكل مهني</a:t>
            </a:r>
            <a:endParaRPr lang="ar-SA" sz="35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01792" y="2313980"/>
            <a:ext cx="3557995" cy="1456829"/>
          </a:xfrm>
          <a:prstGeom prst="rect">
            <a:avLst/>
          </a:prstGeom>
        </p:spPr>
      </p:pic>
      <p:sp>
        <p:nvSpPr>
          <p:cNvPr id="4" name="Text 1"/>
          <p:cNvSpPr/>
          <p:nvPr/>
        </p:nvSpPr>
        <p:spPr>
          <a:xfrm>
            <a:off x="9679241" y="2440880"/>
            <a:ext cx="203096" cy="253901"/>
          </a:xfrm>
          <a:prstGeom prst="rect">
            <a:avLst/>
          </a:prstGeom>
          <a:noFill/>
          <a:ln/>
        </p:spPr>
        <p:txBody>
          <a:bodyPr wrap="none" lIns="0" tIns="0" rIns="0" bIns="0" rtlCol="0" anchor="ctr"/>
          <a:lstStyle/>
          <a:p>
            <a:pPr marL="0" indent="0" algn="ctr" rtl="1">
              <a:lnSpc>
                <a:spcPct val="100000"/>
              </a:lnSpc>
              <a:buNone/>
            </a:pPr>
            <a:r>
              <a:rPr lang="en-US" sz="1550" dirty="0">
                <a:solidFill>
                  <a:srgbClr val="000000"/>
                </a:solidFill>
                <a:latin typeface="GE SS Two Light" pitchFamily="34" charset="0"/>
                <a:ea typeface="GE SS Two Light" pitchFamily="34" charset="-122"/>
                <a:cs typeface="GE SS Two Light" pitchFamily="34" charset="-120"/>
              </a:rPr>
              <a:t>1</a:t>
            </a:r>
            <a:endParaRPr lang="en-US" sz="1550" dirty="0"/>
          </a:p>
        </p:txBody>
      </p:sp>
      <p:sp>
        <p:nvSpPr>
          <p:cNvPr id="5" name="Text 2"/>
          <p:cNvSpPr/>
          <p:nvPr/>
        </p:nvSpPr>
        <p:spPr>
          <a:xfrm>
            <a:off x="8190104" y="2991048"/>
            <a:ext cx="3181370"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الهدوء وضبط النفس</a:t>
            </a:r>
            <a:endParaRPr lang="ar-SA" sz="1750" dirty="0"/>
          </a:p>
        </p:txBody>
      </p:sp>
      <p:sp>
        <p:nvSpPr>
          <p:cNvPr id="6" name="Text 3"/>
          <p:cNvSpPr/>
          <p:nvPr/>
        </p:nvSpPr>
        <p:spPr>
          <a:xfrm>
            <a:off x="8190104" y="3345557"/>
            <a:ext cx="3181370"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تجنب الرد العاطفي أو الانفعالي.</a:t>
            </a:r>
            <a:endParaRPr lang="ar-SA"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6900" y="2313980"/>
            <a:ext cx="3557995" cy="1456829"/>
          </a:xfrm>
          <a:prstGeom prst="rect">
            <a:avLst/>
          </a:prstGeom>
        </p:spPr>
      </p:pic>
      <p:sp>
        <p:nvSpPr>
          <p:cNvPr id="8" name="Text 4"/>
          <p:cNvSpPr/>
          <p:nvPr/>
        </p:nvSpPr>
        <p:spPr>
          <a:xfrm>
            <a:off x="5994349" y="2440880"/>
            <a:ext cx="203096" cy="253901"/>
          </a:xfrm>
          <a:prstGeom prst="rect">
            <a:avLst/>
          </a:prstGeom>
          <a:noFill/>
          <a:ln/>
        </p:spPr>
        <p:txBody>
          <a:bodyPr wrap="none" lIns="0" tIns="0" rIns="0" bIns="0" rtlCol="0" anchor="ctr"/>
          <a:lstStyle/>
          <a:p>
            <a:pPr marL="0" indent="0" algn="ctr" rtl="1">
              <a:lnSpc>
                <a:spcPct val="100000"/>
              </a:lnSpc>
              <a:buNone/>
            </a:pPr>
            <a:r>
              <a:rPr lang="en-US" sz="1550" dirty="0">
                <a:solidFill>
                  <a:srgbClr val="000000"/>
                </a:solidFill>
                <a:latin typeface="GE SS Two Light" pitchFamily="34" charset="0"/>
                <a:ea typeface="GE SS Two Light" pitchFamily="34" charset="-122"/>
                <a:cs typeface="GE SS Two Light" pitchFamily="34" charset="-120"/>
              </a:rPr>
              <a:t>2</a:t>
            </a:r>
            <a:endParaRPr lang="en-US" sz="1550" dirty="0"/>
          </a:p>
        </p:txBody>
      </p:sp>
      <p:sp>
        <p:nvSpPr>
          <p:cNvPr id="9" name="Text 5"/>
          <p:cNvSpPr/>
          <p:nvPr/>
        </p:nvSpPr>
        <p:spPr>
          <a:xfrm>
            <a:off x="4505212" y="2991048"/>
            <a:ext cx="3181370"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الحياد والعدالة</a:t>
            </a:r>
            <a:endParaRPr lang="ar-SA" sz="1750" dirty="0"/>
          </a:p>
        </p:txBody>
      </p:sp>
      <p:sp>
        <p:nvSpPr>
          <p:cNvPr id="10" name="Text 6"/>
          <p:cNvSpPr/>
          <p:nvPr/>
        </p:nvSpPr>
        <p:spPr>
          <a:xfrm>
            <a:off x="4505212" y="3345557"/>
            <a:ext cx="3181370"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الاستماع لجميع الأطراف دون إصدار أحكام مسبقة.</a:t>
            </a:r>
            <a:endParaRPr lang="ar-SA" sz="13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313980"/>
            <a:ext cx="3558094" cy="1456829"/>
          </a:xfrm>
          <a:prstGeom prst="rect">
            <a:avLst/>
          </a:prstGeom>
        </p:spPr>
      </p:pic>
      <p:sp>
        <p:nvSpPr>
          <p:cNvPr id="12" name="Text 7"/>
          <p:cNvSpPr/>
          <p:nvPr/>
        </p:nvSpPr>
        <p:spPr>
          <a:xfrm>
            <a:off x="2309457" y="2440880"/>
            <a:ext cx="203096" cy="253901"/>
          </a:xfrm>
          <a:prstGeom prst="rect">
            <a:avLst/>
          </a:prstGeom>
          <a:noFill/>
          <a:ln/>
        </p:spPr>
        <p:txBody>
          <a:bodyPr wrap="none" lIns="0" tIns="0" rIns="0" bIns="0" rtlCol="0" anchor="ctr"/>
          <a:lstStyle/>
          <a:p>
            <a:pPr marL="0" indent="0" algn="ctr" rtl="1">
              <a:lnSpc>
                <a:spcPct val="100000"/>
              </a:lnSpc>
              <a:buNone/>
            </a:pPr>
            <a:r>
              <a:rPr lang="en-US" sz="1550" dirty="0">
                <a:solidFill>
                  <a:srgbClr val="000000"/>
                </a:solidFill>
                <a:latin typeface="GE SS Two Light" pitchFamily="34" charset="0"/>
                <a:ea typeface="GE SS Two Light" pitchFamily="34" charset="-122"/>
                <a:cs typeface="GE SS Two Light" pitchFamily="34" charset="-120"/>
              </a:rPr>
              <a:t>3</a:t>
            </a:r>
            <a:endParaRPr lang="en-US" sz="1550" dirty="0"/>
          </a:p>
        </p:txBody>
      </p:sp>
      <p:sp>
        <p:nvSpPr>
          <p:cNvPr id="13" name="Text 8"/>
          <p:cNvSpPr/>
          <p:nvPr/>
        </p:nvSpPr>
        <p:spPr>
          <a:xfrm>
            <a:off x="820221" y="2991048"/>
            <a:ext cx="3181469"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التركيز على المشكلة</a:t>
            </a:r>
            <a:endParaRPr lang="ar-SA" sz="1750" dirty="0"/>
          </a:p>
        </p:txBody>
      </p:sp>
      <p:sp>
        <p:nvSpPr>
          <p:cNvPr id="14" name="Text 9"/>
          <p:cNvSpPr/>
          <p:nvPr/>
        </p:nvSpPr>
        <p:spPr>
          <a:xfrm>
            <a:off x="820221" y="3345557"/>
            <a:ext cx="3181469"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مناقشة السلوك أو الموقف وليس مهاجمة الفرد.</a:t>
            </a:r>
            <a:endParaRPr lang="ar-SA" sz="1300"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59346" y="3897709"/>
            <a:ext cx="5400441" cy="1456829"/>
          </a:xfrm>
          <a:prstGeom prst="rect">
            <a:avLst/>
          </a:prstGeom>
        </p:spPr>
      </p:pic>
      <p:sp>
        <p:nvSpPr>
          <p:cNvPr id="16" name="Text 10"/>
          <p:cNvSpPr/>
          <p:nvPr/>
        </p:nvSpPr>
        <p:spPr>
          <a:xfrm>
            <a:off x="8758018" y="4024610"/>
            <a:ext cx="203096" cy="253901"/>
          </a:xfrm>
          <a:prstGeom prst="rect">
            <a:avLst/>
          </a:prstGeom>
          <a:noFill/>
          <a:ln/>
        </p:spPr>
        <p:txBody>
          <a:bodyPr wrap="none" lIns="0" tIns="0" rIns="0" bIns="0" rtlCol="0" anchor="ctr"/>
          <a:lstStyle/>
          <a:p>
            <a:pPr marL="0" indent="0" algn="ctr" rtl="1">
              <a:lnSpc>
                <a:spcPct val="100000"/>
              </a:lnSpc>
              <a:buNone/>
            </a:pPr>
            <a:r>
              <a:rPr lang="en-US" sz="1550" dirty="0">
                <a:solidFill>
                  <a:srgbClr val="000000"/>
                </a:solidFill>
                <a:latin typeface="GE SS Two Light" pitchFamily="34" charset="0"/>
                <a:ea typeface="GE SS Two Light" pitchFamily="34" charset="-122"/>
                <a:cs typeface="GE SS Two Light" pitchFamily="34" charset="-120"/>
              </a:rPr>
              <a:t>4</a:t>
            </a:r>
            <a:endParaRPr lang="en-US" sz="1550" dirty="0"/>
          </a:p>
        </p:txBody>
      </p:sp>
      <p:sp>
        <p:nvSpPr>
          <p:cNvPr id="17" name="Text 11"/>
          <p:cNvSpPr/>
          <p:nvPr/>
        </p:nvSpPr>
        <p:spPr>
          <a:xfrm>
            <a:off x="6347658" y="4574778"/>
            <a:ext cx="5023816"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احترام الكرامة الإنسانية</a:t>
            </a:r>
            <a:endParaRPr lang="ar-SA" sz="1750" dirty="0"/>
          </a:p>
        </p:txBody>
      </p:sp>
      <p:sp>
        <p:nvSpPr>
          <p:cNvPr id="18" name="Text 12"/>
          <p:cNvSpPr/>
          <p:nvPr/>
        </p:nvSpPr>
        <p:spPr>
          <a:xfrm>
            <a:off x="6347658" y="4929287"/>
            <a:ext cx="5023816"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معالجة المشكلة دون إحراج المتدرب أمام الآخرين.</a:t>
            </a:r>
            <a:endParaRPr lang="ar-SA" sz="1300" dirty="0"/>
          </a:p>
        </p:txBody>
      </p:sp>
      <p:pic>
        <p:nvPicPr>
          <p:cNvPr id="19"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3897709"/>
            <a:ext cx="5400540" cy="1456829"/>
          </a:xfrm>
          <a:prstGeom prst="rect">
            <a:avLst/>
          </a:prstGeom>
        </p:spPr>
      </p:pic>
      <p:sp>
        <p:nvSpPr>
          <p:cNvPr id="20" name="Text 13"/>
          <p:cNvSpPr/>
          <p:nvPr/>
        </p:nvSpPr>
        <p:spPr>
          <a:xfrm>
            <a:off x="3230680" y="4024610"/>
            <a:ext cx="203096" cy="253901"/>
          </a:xfrm>
          <a:prstGeom prst="rect">
            <a:avLst/>
          </a:prstGeom>
          <a:noFill/>
          <a:ln/>
        </p:spPr>
        <p:txBody>
          <a:bodyPr wrap="none" lIns="0" tIns="0" rIns="0" bIns="0" rtlCol="0" anchor="ctr"/>
          <a:lstStyle/>
          <a:p>
            <a:pPr marL="0" indent="0" algn="ctr" rtl="1">
              <a:lnSpc>
                <a:spcPct val="100000"/>
              </a:lnSpc>
              <a:buNone/>
            </a:pPr>
            <a:r>
              <a:rPr lang="en-US" sz="1550" dirty="0">
                <a:solidFill>
                  <a:srgbClr val="000000"/>
                </a:solidFill>
                <a:latin typeface="GE SS Two Light" pitchFamily="34" charset="0"/>
                <a:ea typeface="GE SS Two Light" pitchFamily="34" charset="-122"/>
                <a:cs typeface="GE SS Two Light" pitchFamily="34" charset="-120"/>
              </a:rPr>
              <a:t>5</a:t>
            </a:r>
            <a:endParaRPr lang="en-US" sz="1550" dirty="0"/>
          </a:p>
        </p:txBody>
      </p:sp>
      <p:sp>
        <p:nvSpPr>
          <p:cNvPr id="21" name="Text 14"/>
          <p:cNvSpPr/>
          <p:nvPr/>
        </p:nvSpPr>
        <p:spPr>
          <a:xfrm>
            <a:off x="820221" y="4574778"/>
            <a:ext cx="5023915"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البحث عن حلول مشتركة</a:t>
            </a:r>
            <a:endParaRPr lang="ar-SA" sz="1750" dirty="0"/>
          </a:p>
        </p:txBody>
      </p:sp>
      <p:sp>
        <p:nvSpPr>
          <p:cNvPr id="22" name="Text 15"/>
          <p:cNvSpPr/>
          <p:nvPr/>
        </p:nvSpPr>
        <p:spPr>
          <a:xfrm>
            <a:off x="820221" y="4929287"/>
            <a:ext cx="5023915"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تشجيع الأطراف على المشاركة في إيجاد الحلول.</a:t>
            </a:r>
            <a:endParaRPr lang="ar-SA" sz="1300" dirty="0"/>
          </a:p>
        </p:txBody>
      </p:sp>
    </p:spTree>
    <p:extLst>
      <p:ext uri="{BB962C8B-B14F-4D97-AF65-F5344CB8AC3E}">
        <p14:creationId xmlns:p14="http://schemas.microsoft.com/office/powerpoint/2010/main" val="253108581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20527"/>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خطوات إدارة النزاع</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35553" y="1643783"/>
            <a:ext cx="524234" cy="524246"/>
          </a:xfrm>
          <a:prstGeom prst="rect">
            <a:avLst/>
          </a:prstGeom>
        </p:spPr>
      </p:pic>
      <p:sp>
        <p:nvSpPr>
          <p:cNvPr id="4" name="Shape 1"/>
          <p:cNvSpPr/>
          <p:nvPr/>
        </p:nvSpPr>
        <p:spPr>
          <a:xfrm>
            <a:off x="8067572" y="2272308"/>
            <a:ext cx="3492214" cy="25400"/>
          </a:xfrm>
          <a:prstGeom prst="rect">
            <a:avLst/>
          </a:prstGeom>
          <a:solidFill>
            <a:srgbClr val="00AEEF"/>
          </a:solidFill>
          <a:ln/>
        </p:spPr>
      </p:sp>
      <p:sp>
        <p:nvSpPr>
          <p:cNvPr id="5" name="Text 2"/>
          <p:cNvSpPr/>
          <p:nvPr/>
        </p:nvSpPr>
        <p:spPr>
          <a:xfrm>
            <a:off x="7395219" y="1790602"/>
            <a:ext cx="34922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تحديد المشكلة</a:t>
            </a:r>
            <a:endParaRPr lang="ar-SA" sz="2300" dirty="0"/>
          </a:p>
        </p:txBody>
      </p:sp>
      <p:sp>
        <p:nvSpPr>
          <p:cNvPr id="6" name="Text 3"/>
          <p:cNvSpPr/>
          <p:nvPr/>
        </p:nvSpPr>
        <p:spPr>
          <a:xfrm>
            <a:off x="8067572" y="2464822"/>
            <a:ext cx="3492214" cy="801291"/>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ماذا حدث؟</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من الأطراف المعنية؟</a:t>
            </a:r>
            <a:endParaRPr lang="ar-SA" sz="17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95219" y="1721283"/>
            <a:ext cx="446736" cy="446746"/>
          </a:xfrm>
          <a:prstGeom prst="rect">
            <a:avLst/>
          </a:prstGeom>
        </p:spPr>
      </p:pic>
      <p:sp>
        <p:nvSpPr>
          <p:cNvPr id="8" name="Shape 4"/>
          <p:cNvSpPr/>
          <p:nvPr/>
        </p:nvSpPr>
        <p:spPr>
          <a:xfrm>
            <a:off x="4349740" y="2272308"/>
            <a:ext cx="3492214" cy="25400"/>
          </a:xfrm>
          <a:prstGeom prst="rect">
            <a:avLst/>
          </a:prstGeom>
          <a:solidFill>
            <a:srgbClr val="00AEEF"/>
          </a:solidFill>
          <a:ln/>
        </p:spPr>
      </p:sp>
      <p:sp>
        <p:nvSpPr>
          <p:cNvPr id="9" name="Text 5"/>
          <p:cNvSpPr/>
          <p:nvPr/>
        </p:nvSpPr>
        <p:spPr>
          <a:xfrm>
            <a:off x="3828945" y="1826518"/>
            <a:ext cx="34922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الاستماع للأطراف</a:t>
            </a:r>
            <a:endParaRPr lang="ar-SA" sz="2300" dirty="0"/>
          </a:p>
        </p:txBody>
      </p:sp>
      <p:sp>
        <p:nvSpPr>
          <p:cNvPr id="10" name="Text 6"/>
          <p:cNvSpPr/>
          <p:nvPr/>
        </p:nvSpPr>
        <p:spPr>
          <a:xfrm>
            <a:off x="4236932" y="2444403"/>
            <a:ext cx="3492214" cy="801291"/>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إعطاء كل طرف فرصة للشرح.</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استخدام الاستماع النشط.</a:t>
            </a:r>
            <a:endParaRPr lang="ar-SA" sz="175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77387" y="1721283"/>
            <a:ext cx="446736" cy="446746"/>
          </a:xfrm>
          <a:prstGeom prst="rect">
            <a:avLst/>
          </a:prstGeom>
        </p:spPr>
      </p:pic>
      <p:sp>
        <p:nvSpPr>
          <p:cNvPr id="12" name="Shape 7"/>
          <p:cNvSpPr/>
          <p:nvPr/>
        </p:nvSpPr>
        <p:spPr>
          <a:xfrm>
            <a:off x="631908" y="2272308"/>
            <a:ext cx="3492214" cy="25400"/>
          </a:xfrm>
          <a:prstGeom prst="rect">
            <a:avLst/>
          </a:prstGeom>
          <a:solidFill>
            <a:srgbClr val="00AEEF"/>
          </a:solidFill>
          <a:ln/>
        </p:spPr>
      </p:sp>
      <p:sp>
        <p:nvSpPr>
          <p:cNvPr id="13" name="Text 8"/>
          <p:cNvSpPr/>
          <p:nvPr/>
        </p:nvSpPr>
        <p:spPr>
          <a:xfrm>
            <a:off x="109394" y="1823556"/>
            <a:ext cx="34922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تحليل الأسباب</a:t>
            </a:r>
            <a:endParaRPr lang="ar-SA" sz="2300" dirty="0"/>
          </a:p>
        </p:txBody>
      </p:sp>
      <p:sp>
        <p:nvSpPr>
          <p:cNvPr id="14" name="Text 9"/>
          <p:cNvSpPr/>
          <p:nvPr/>
        </p:nvSpPr>
        <p:spPr>
          <a:xfrm>
            <a:off x="631908" y="2483892"/>
            <a:ext cx="3492214" cy="361156"/>
          </a:xfrm>
          <a:prstGeom prst="rect">
            <a:avLst/>
          </a:prstGeom>
          <a:noFill/>
          <a:ln/>
        </p:spPr>
        <p:txBody>
          <a:bodyPr wrap="none" lIns="0" tIns="0" rIns="90274" bIns="0" rtlCol="0" anchor="t"/>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تحديد السبب الحقيقي للمشكلة.</a:t>
            </a:r>
            <a:endParaRPr lang="ar-SA" sz="1750"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25200" y="3957817"/>
            <a:ext cx="434587" cy="434597"/>
          </a:xfrm>
          <a:prstGeom prst="rect">
            <a:avLst/>
          </a:prstGeom>
        </p:spPr>
      </p:pic>
      <p:sp>
        <p:nvSpPr>
          <p:cNvPr id="16" name="Shape 10"/>
          <p:cNvSpPr/>
          <p:nvPr/>
        </p:nvSpPr>
        <p:spPr>
          <a:xfrm>
            <a:off x="8067572" y="4496693"/>
            <a:ext cx="3492214" cy="25400"/>
          </a:xfrm>
          <a:prstGeom prst="rect">
            <a:avLst/>
          </a:prstGeom>
          <a:solidFill>
            <a:srgbClr val="00AEEF"/>
          </a:solidFill>
          <a:ln/>
        </p:spPr>
      </p:sp>
      <p:sp>
        <p:nvSpPr>
          <p:cNvPr id="17" name="Text 11"/>
          <p:cNvSpPr/>
          <p:nvPr/>
        </p:nvSpPr>
        <p:spPr>
          <a:xfrm>
            <a:off x="7543339" y="4021237"/>
            <a:ext cx="34922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اقتراح البدائل والحلول</a:t>
            </a:r>
            <a:endParaRPr lang="ar-SA" sz="2300" dirty="0"/>
          </a:p>
        </p:txBody>
      </p:sp>
      <p:sp>
        <p:nvSpPr>
          <p:cNvPr id="18" name="Text 12"/>
          <p:cNvSpPr/>
          <p:nvPr/>
        </p:nvSpPr>
        <p:spPr>
          <a:xfrm>
            <a:off x="8067572" y="4599037"/>
            <a:ext cx="3492214" cy="361156"/>
          </a:xfrm>
          <a:prstGeom prst="rect">
            <a:avLst/>
          </a:prstGeom>
          <a:noFill/>
          <a:ln/>
        </p:spPr>
        <p:txBody>
          <a:bodyPr wrap="none" lIns="0" tIns="0" rIns="90274" bIns="0" rtlCol="0" anchor="t"/>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مناقشة الحلول الممكنة.</a:t>
            </a:r>
            <a:endParaRPr lang="ar-SA" sz="1750" dirty="0"/>
          </a:p>
        </p:txBody>
      </p:sp>
      <p:pic>
        <p:nvPicPr>
          <p:cNvPr id="1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21159" y="3871607"/>
            <a:ext cx="520796" cy="520808"/>
          </a:xfrm>
          <a:prstGeom prst="rect">
            <a:avLst/>
          </a:prstGeom>
        </p:spPr>
      </p:pic>
      <p:sp>
        <p:nvSpPr>
          <p:cNvPr id="20" name="Shape 13"/>
          <p:cNvSpPr/>
          <p:nvPr/>
        </p:nvSpPr>
        <p:spPr>
          <a:xfrm>
            <a:off x="4349740" y="4496693"/>
            <a:ext cx="3492214" cy="25400"/>
          </a:xfrm>
          <a:prstGeom prst="rect">
            <a:avLst/>
          </a:prstGeom>
          <a:solidFill>
            <a:srgbClr val="00AEEF"/>
          </a:solidFill>
          <a:ln/>
        </p:spPr>
      </p:sp>
      <p:sp>
        <p:nvSpPr>
          <p:cNvPr id="21" name="Text 14"/>
          <p:cNvSpPr/>
          <p:nvPr/>
        </p:nvSpPr>
        <p:spPr>
          <a:xfrm>
            <a:off x="3717855" y="4012953"/>
            <a:ext cx="3492214" cy="371177"/>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الاتفاق على الإجراء المناسب</a:t>
            </a:r>
            <a:endParaRPr lang="ar-SA" sz="2100" dirty="0"/>
          </a:p>
        </p:txBody>
      </p:sp>
      <p:sp>
        <p:nvSpPr>
          <p:cNvPr id="22" name="Text 15"/>
          <p:cNvSpPr/>
          <p:nvPr/>
        </p:nvSpPr>
        <p:spPr>
          <a:xfrm>
            <a:off x="4339780" y="4638041"/>
            <a:ext cx="3492214" cy="801291"/>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تحديد المسؤوليات.</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توثيق الاتفاق إذا لزم الأمر.</a:t>
            </a:r>
            <a:endParaRPr lang="ar-SA" sz="1750" dirty="0"/>
          </a:p>
        </p:txBody>
      </p:sp>
      <p:pic>
        <p:nvPicPr>
          <p:cNvPr id="23"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81072" y="3949353"/>
            <a:ext cx="443051" cy="443061"/>
          </a:xfrm>
          <a:prstGeom prst="rect">
            <a:avLst/>
          </a:prstGeom>
        </p:spPr>
      </p:pic>
      <p:sp>
        <p:nvSpPr>
          <p:cNvPr id="24" name="Shape 16"/>
          <p:cNvSpPr/>
          <p:nvPr/>
        </p:nvSpPr>
        <p:spPr>
          <a:xfrm>
            <a:off x="631908" y="4496693"/>
            <a:ext cx="3492214" cy="25400"/>
          </a:xfrm>
          <a:prstGeom prst="rect">
            <a:avLst/>
          </a:prstGeom>
          <a:solidFill>
            <a:srgbClr val="00AEEF"/>
          </a:solidFill>
          <a:ln/>
        </p:spPr>
      </p:sp>
      <p:sp>
        <p:nvSpPr>
          <p:cNvPr id="25" name="Text 17"/>
          <p:cNvSpPr/>
          <p:nvPr/>
        </p:nvSpPr>
        <p:spPr>
          <a:xfrm>
            <a:off x="76049" y="4038505"/>
            <a:ext cx="34922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المتابعة</a:t>
            </a:r>
            <a:endParaRPr lang="ar-SA" sz="2300" dirty="0"/>
          </a:p>
        </p:txBody>
      </p:sp>
      <p:sp>
        <p:nvSpPr>
          <p:cNvPr id="26" name="Text 18"/>
          <p:cNvSpPr/>
          <p:nvPr/>
        </p:nvSpPr>
        <p:spPr>
          <a:xfrm>
            <a:off x="631908" y="4599037"/>
            <a:ext cx="3492214" cy="801291"/>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مراقبة تنفيذ الحل.</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تقييم فعاليته.</a:t>
            </a:r>
            <a:endParaRPr lang="ar-SA" sz="1750" dirty="0"/>
          </a:p>
        </p:txBody>
      </p:sp>
    </p:spTree>
    <p:extLst>
      <p:ext uri="{BB962C8B-B14F-4D97-AF65-F5344CB8AC3E}">
        <p14:creationId xmlns:p14="http://schemas.microsoft.com/office/powerpoint/2010/main" val="143232747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008856"/>
            <a:ext cx="10927878" cy="742355"/>
          </a:xfrm>
          <a:prstGeom prst="rect">
            <a:avLst/>
          </a:prstGeom>
          <a:noFill/>
          <a:ln/>
        </p:spPr>
        <p:txBody>
          <a:bodyPr wrap="none" lIns="0" tIns="0" rIns="0" bIns="0" rtlCol="0" anchor="t"/>
          <a:lstStyle/>
          <a:p>
            <a:pPr marL="0" indent="0" algn="ctr" rtl="1">
              <a:lnSpc>
                <a:spcPct val="104000"/>
              </a:lnSpc>
              <a:buNone/>
            </a:pPr>
            <a:r>
              <a:rPr lang="ar-SA" altLang="en-US" sz="4650" dirty="0">
                <a:latin typeface="GE SS Two Light" pitchFamily="34" charset="0"/>
                <a:ea typeface="GE SS Two Light" pitchFamily="34" charset="-122"/>
                <a:cs typeface="GE SS Two Light" pitchFamily="34" charset="-120"/>
              </a:rPr>
              <a:t>أساليب إدارة النزاعات</a:t>
            </a:r>
            <a:endParaRPr lang="ar-SA" sz="4650" dirty="0"/>
          </a:p>
        </p:txBody>
      </p:sp>
      <p:sp>
        <p:nvSpPr>
          <p:cNvPr id="3" name="Shape 1"/>
          <p:cNvSpPr/>
          <p:nvPr/>
        </p:nvSpPr>
        <p:spPr>
          <a:xfrm>
            <a:off x="8067572" y="2202557"/>
            <a:ext cx="3492214" cy="2076648"/>
          </a:xfrm>
          <a:prstGeom prst="roundRect">
            <a:avLst>
              <a:gd name="adj" fmla="val 16302"/>
            </a:avLst>
          </a:prstGeom>
          <a:solidFill>
            <a:srgbClr val="00AEEF"/>
          </a:solidFill>
          <a:ln w="12700">
            <a:solidFill>
              <a:srgbClr val="0094D5"/>
            </a:solidFill>
            <a:prstDash val="solid"/>
          </a:ln>
        </p:spPr>
      </p:sp>
      <p:sp>
        <p:nvSpPr>
          <p:cNvPr id="4" name="Text 2"/>
          <p:cNvSpPr/>
          <p:nvPr/>
        </p:nvSpPr>
        <p:spPr>
          <a:xfrm>
            <a:off x="8305890" y="2440880"/>
            <a:ext cx="3015579"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التعاون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Collaborating</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5" name="Text 3"/>
          <p:cNvSpPr/>
          <p:nvPr/>
        </p:nvSpPr>
        <p:spPr>
          <a:xfrm>
            <a:off x="8283498" y="2919740"/>
            <a:ext cx="3060364" cy="777618"/>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الوصول إلى حل يحقق مصالح جميع الأطراف. الأفضل للنزاعات المعقدة.</a:t>
            </a:r>
            <a:endParaRPr lang="ar-SA" sz="1750" dirty="0">
              <a:solidFill>
                <a:schemeClr val="bg1"/>
              </a:solidFill>
            </a:endParaRPr>
          </a:p>
        </p:txBody>
      </p:sp>
      <p:sp>
        <p:nvSpPr>
          <p:cNvPr id="6" name="Shape 4"/>
          <p:cNvSpPr/>
          <p:nvPr/>
        </p:nvSpPr>
        <p:spPr>
          <a:xfrm>
            <a:off x="4349740" y="2202557"/>
            <a:ext cx="3492214" cy="2076648"/>
          </a:xfrm>
          <a:prstGeom prst="roundRect">
            <a:avLst>
              <a:gd name="adj" fmla="val 16302"/>
            </a:avLst>
          </a:prstGeom>
          <a:solidFill>
            <a:srgbClr val="00AEEF"/>
          </a:solidFill>
          <a:ln w="12700">
            <a:solidFill>
              <a:srgbClr val="0094D5"/>
            </a:solidFill>
            <a:prstDash val="solid"/>
          </a:ln>
        </p:spPr>
      </p:sp>
      <p:sp>
        <p:nvSpPr>
          <p:cNvPr id="7" name="Text 5"/>
          <p:cNvSpPr/>
          <p:nvPr/>
        </p:nvSpPr>
        <p:spPr>
          <a:xfrm>
            <a:off x="4588058" y="2440880"/>
            <a:ext cx="3015579"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التسوية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Compromising</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8" name="Text 6"/>
          <p:cNvSpPr/>
          <p:nvPr/>
        </p:nvSpPr>
        <p:spPr>
          <a:xfrm>
            <a:off x="4588058" y="3318570"/>
            <a:ext cx="3015579"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تقديم تنازلات متبادلة. مناسب عند تعادل قوة الأطراف.</a:t>
            </a:r>
            <a:endParaRPr lang="ar-SA" sz="1750" dirty="0">
              <a:solidFill>
                <a:schemeClr val="bg1"/>
              </a:solidFill>
            </a:endParaRPr>
          </a:p>
        </p:txBody>
      </p:sp>
      <p:sp>
        <p:nvSpPr>
          <p:cNvPr id="9" name="Shape 7"/>
          <p:cNvSpPr/>
          <p:nvPr/>
        </p:nvSpPr>
        <p:spPr>
          <a:xfrm>
            <a:off x="631908" y="2202557"/>
            <a:ext cx="3492214" cy="2076648"/>
          </a:xfrm>
          <a:prstGeom prst="roundRect">
            <a:avLst>
              <a:gd name="adj" fmla="val 16302"/>
            </a:avLst>
          </a:prstGeom>
          <a:solidFill>
            <a:srgbClr val="00AEEF"/>
          </a:solidFill>
          <a:ln w="12700">
            <a:solidFill>
              <a:srgbClr val="0094D5"/>
            </a:solidFill>
            <a:prstDash val="solid"/>
          </a:ln>
        </p:spPr>
      </p:sp>
      <p:sp>
        <p:nvSpPr>
          <p:cNvPr id="10" name="Text 8"/>
          <p:cNvSpPr/>
          <p:nvPr/>
        </p:nvSpPr>
        <p:spPr>
          <a:xfrm>
            <a:off x="870226" y="2440880"/>
            <a:ext cx="3015579"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التهدئة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Accommodating</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11" name="Text 9"/>
          <p:cNvSpPr/>
          <p:nvPr/>
        </p:nvSpPr>
        <p:spPr>
          <a:xfrm>
            <a:off x="870226" y="3318570"/>
            <a:ext cx="3015579"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المحافظة على العلاقة عند القضايا البسيطة.</a:t>
            </a:r>
            <a:endParaRPr lang="ar-SA" sz="1750" dirty="0">
              <a:solidFill>
                <a:schemeClr val="bg1"/>
              </a:solidFill>
            </a:endParaRPr>
          </a:p>
        </p:txBody>
      </p:sp>
      <p:sp>
        <p:nvSpPr>
          <p:cNvPr id="12" name="Shape 10"/>
          <p:cNvSpPr/>
          <p:nvPr/>
        </p:nvSpPr>
        <p:spPr>
          <a:xfrm>
            <a:off x="6208656" y="4504829"/>
            <a:ext cx="5351130" cy="1344315"/>
          </a:xfrm>
          <a:prstGeom prst="roundRect">
            <a:avLst>
              <a:gd name="adj" fmla="val 25182"/>
            </a:avLst>
          </a:prstGeom>
          <a:solidFill>
            <a:srgbClr val="00AEEF"/>
          </a:solidFill>
          <a:ln w="12700">
            <a:solidFill>
              <a:srgbClr val="0094D5"/>
            </a:solidFill>
            <a:prstDash val="solid"/>
          </a:ln>
        </p:spPr>
      </p:sp>
      <p:sp>
        <p:nvSpPr>
          <p:cNvPr id="13" name="Text 11"/>
          <p:cNvSpPr/>
          <p:nvPr/>
        </p:nvSpPr>
        <p:spPr>
          <a:xfrm>
            <a:off x="6446974" y="4743152"/>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الحزم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Competing</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14" name="Text 12"/>
          <p:cNvSpPr/>
          <p:nvPr/>
        </p:nvSpPr>
        <p:spPr>
          <a:xfrm>
            <a:off x="6446974" y="5249664"/>
            <a:ext cx="4874495"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يستخدم في الحالات المتعلقة بالسلامة أو مخالفة الأنظمة.</a:t>
            </a:r>
            <a:endParaRPr lang="ar-SA" sz="1750" dirty="0">
              <a:solidFill>
                <a:schemeClr val="bg1"/>
              </a:solidFill>
            </a:endParaRPr>
          </a:p>
        </p:txBody>
      </p:sp>
      <p:sp>
        <p:nvSpPr>
          <p:cNvPr id="15" name="Shape 13"/>
          <p:cNvSpPr/>
          <p:nvPr/>
        </p:nvSpPr>
        <p:spPr>
          <a:xfrm>
            <a:off x="631908" y="4504829"/>
            <a:ext cx="5351130" cy="1344315"/>
          </a:xfrm>
          <a:prstGeom prst="roundRect">
            <a:avLst>
              <a:gd name="adj" fmla="val 25182"/>
            </a:avLst>
          </a:prstGeom>
          <a:solidFill>
            <a:srgbClr val="00AEEF"/>
          </a:solidFill>
          <a:ln w="12700">
            <a:solidFill>
              <a:srgbClr val="0094D5"/>
            </a:solidFill>
            <a:prstDash val="solid"/>
          </a:ln>
        </p:spPr>
      </p:sp>
      <p:sp>
        <p:nvSpPr>
          <p:cNvPr id="16" name="Text 14"/>
          <p:cNvSpPr/>
          <p:nvPr/>
        </p:nvSpPr>
        <p:spPr>
          <a:xfrm>
            <a:off x="870226" y="4743152"/>
            <a:ext cx="4874495"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التجنب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Avoiding</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17" name="Text 15"/>
          <p:cNvSpPr/>
          <p:nvPr/>
        </p:nvSpPr>
        <p:spPr>
          <a:xfrm>
            <a:off x="870226" y="5249664"/>
            <a:ext cx="4874495"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يستخدم فقط في المواقف البسيطة والمؤقتة.</a:t>
            </a:r>
            <a:endParaRPr lang="ar-SA" sz="1750" dirty="0">
              <a:solidFill>
                <a:schemeClr val="bg1"/>
              </a:solidFill>
            </a:endParaRPr>
          </a:p>
        </p:txBody>
      </p:sp>
    </p:spTree>
    <p:extLst>
      <p:ext uri="{BB962C8B-B14F-4D97-AF65-F5344CB8AC3E}">
        <p14:creationId xmlns:p14="http://schemas.microsoft.com/office/powerpoint/2010/main" val="332204079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59135"/>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التعزيز الإيجابي والتغذية الراجعة البنّاءة</a:t>
            </a:r>
            <a:endParaRPr lang="ar-SA" sz="4650" dirty="0"/>
          </a:p>
        </p:txBody>
      </p:sp>
      <p:sp>
        <p:nvSpPr>
          <p:cNvPr id="3" name="Text 1"/>
          <p:cNvSpPr/>
          <p:nvPr/>
        </p:nvSpPr>
        <p:spPr>
          <a:xfrm>
            <a:off x="631908" y="2165648"/>
            <a:ext cx="518861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التغذية الراجعة البنّاءة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Constructive</a:t>
            </a:r>
            <a:r>
              <a:rPr lang="ar-SA" altLang="en-US" sz="2300" dirty="0">
                <a:solidFill>
                  <a:srgbClr val="2E3C4E"/>
                </a:solidFill>
                <a:latin typeface="GE SS Two Light" pitchFamily="34" charset="0"/>
                <a:ea typeface="GE SS Two Light" pitchFamily="34" charset="-122"/>
                <a:cs typeface="GE SS Two Light" pitchFamily="34" charset="-120"/>
              </a:rPr>
              <a:t> </a:t>
            </a:r>
            <a:r>
              <a:rPr lang="ar-SA" altLang="en-US" sz="2300" dirty="0">
                <a:solidFill>
                  <a:srgbClr val="2E3C4E"/>
                </a:solidFill>
                <a:latin typeface="Myriad Headline" panose="020B0500000000000000" pitchFamily="34" charset="0"/>
                <a:ea typeface="GE SS Two Light" pitchFamily="34" charset="-122"/>
                <a:cs typeface="GE SS Two Light" pitchFamily="34" charset="-120"/>
              </a:rPr>
              <a:t>Feedback</a:t>
            </a:r>
            <a:r>
              <a:rPr lang="ar-SA" altLang="en-US" sz="2300" dirty="0">
                <a:solidFill>
                  <a:srgbClr val="2E3C4E"/>
                </a:solidFill>
                <a:latin typeface="GE SS Two Light" pitchFamily="34" charset="0"/>
                <a:ea typeface="GE SS Two Light" pitchFamily="34" charset="-122"/>
                <a:cs typeface="GE SS Two Light" pitchFamily="34" charset="-120"/>
              </a:rPr>
              <a:t>)</a:t>
            </a:r>
            <a:endParaRPr lang="ar-SA" sz="2300" dirty="0"/>
          </a:p>
        </p:txBody>
      </p:sp>
      <p:sp>
        <p:nvSpPr>
          <p:cNvPr id="4" name="Text 2"/>
          <p:cNvSpPr/>
          <p:nvPr/>
        </p:nvSpPr>
        <p:spPr>
          <a:xfrm>
            <a:off x="631908" y="3133626"/>
            <a:ext cx="5188614"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معلومات تقدم للمتدرب بهدف تحسين الأداء والسلوك بطريقة إيجابية ومحترمة.</a:t>
            </a:r>
            <a:endParaRPr lang="ar-SA" sz="1750" dirty="0"/>
          </a:p>
        </p:txBody>
      </p:sp>
      <p:sp>
        <p:nvSpPr>
          <p:cNvPr id="5" name="Text 3"/>
          <p:cNvSpPr/>
          <p:nvPr/>
        </p:nvSpPr>
        <p:spPr>
          <a:xfrm>
            <a:off x="631908" y="4081562"/>
            <a:ext cx="5188614"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خصائصها:</a:t>
            </a:r>
            <a:endParaRPr lang="ar-SA" sz="2300" dirty="0"/>
          </a:p>
        </p:txBody>
      </p:sp>
      <p:sp>
        <p:nvSpPr>
          <p:cNvPr id="6" name="Text 4"/>
          <p:cNvSpPr/>
          <p:nvPr/>
        </p:nvSpPr>
        <p:spPr>
          <a:xfrm>
            <a:off x="631908" y="4678363"/>
            <a:ext cx="5188614"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فورية ومحددة وموضوعية.</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تركز على السلوك وليس الشخص.</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تتضمن اقتراحات للتحسين.</a:t>
            </a:r>
            <a:endParaRPr lang="ar-SA" sz="1750" dirty="0"/>
          </a:p>
        </p:txBody>
      </p:sp>
      <p:sp>
        <p:nvSpPr>
          <p:cNvPr id="7" name="Shape 5"/>
          <p:cNvSpPr/>
          <p:nvPr/>
        </p:nvSpPr>
        <p:spPr>
          <a:xfrm>
            <a:off x="6215006" y="1940024"/>
            <a:ext cx="5513646" cy="4058741"/>
          </a:xfrm>
          <a:prstGeom prst="roundRect">
            <a:avLst>
              <a:gd name="adj" fmla="val 13345"/>
            </a:avLst>
          </a:prstGeom>
          <a:solidFill>
            <a:srgbClr val="75BAE6"/>
          </a:solidFill>
          <a:ln/>
        </p:spPr>
      </p:sp>
      <p:sp>
        <p:nvSpPr>
          <p:cNvPr id="8" name="Text 6"/>
          <p:cNvSpPr/>
          <p:nvPr/>
        </p:nvSpPr>
        <p:spPr>
          <a:xfrm>
            <a:off x="6440624" y="2165648"/>
            <a:ext cx="5062411"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التعزيز الإيجابي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Positive</a:t>
            </a:r>
            <a:r>
              <a:rPr lang="ar-SA" altLang="en-US" sz="2300" dirty="0">
                <a:solidFill>
                  <a:schemeClr val="bg1"/>
                </a:solidFill>
                <a:latin typeface="GE SS Two Light" pitchFamily="34" charset="0"/>
                <a:ea typeface="GE SS Two Light" pitchFamily="34" charset="-122"/>
                <a:cs typeface="GE SS Two Light" pitchFamily="34" charset="-120"/>
              </a:rPr>
              <a:t> </a:t>
            </a:r>
            <a:r>
              <a:rPr lang="ar-SA" altLang="en-US" sz="2300" dirty="0">
                <a:solidFill>
                  <a:schemeClr val="bg1"/>
                </a:solidFill>
                <a:latin typeface="Myriad Headline" panose="020B0500000000000000" pitchFamily="34" charset="0"/>
                <a:ea typeface="GE SS Two Light" pitchFamily="34" charset="-122"/>
                <a:cs typeface="GE SS Two Light" pitchFamily="34" charset="-120"/>
              </a:rPr>
              <a:t>Reinforcement</a:t>
            </a:r>
            <a:r>
              <a:rPr lang="ar-SA" altLang="en-US" sz="2300" dirty="0">
                <a:solidFill>
                  <a:schemeClr val="bg1"/>
                </a:solidFill>
                <a:latin typeface="GE SS Two Light" pitchFamily="34" charset="0"/>
                <a:ea typeface="GE SS Two Light" pitchFamily="34" charset="-122"/>
                <a:cs typeface="GE SS Two Light" pitchFamily="34" charset="-120"/>
              </a:rPr>
              <a:t>)</a:t>
            </a:r>
            <a:endParaRPr lang="ar-SA" sz="2300" dirty="0">
              <a:solidFill>
                <a:schemeClr val="bg1"/>
              </a:solidFill>
            </a:endParaRPr>
          </a:p>
        </p:txBody>
      </p:sp>
      <p:sp>
        <p:nvSpPr>
          <p:cNvPr id="9" name="Text 7"/>
          <p:cNvSpPr/>
          <p:nvPr/>
        </p:nvSpPr>
        <p:spPr>
          <a:xfrm>
            <a:off x="5831039" y="3133626"/>
            <a:ext cx="5671996" cy="361156"/>
          </a:xfrm>
          <a:prstGeom prst="rect">
            <a:avLst/>
          </a:prstGeom>
          <a:noFill/>
          <a:ln/>
        </p:spPr>
        <p:txBody>
          <a:bodyPr wrap="none" lIns="0" tIns="0" rIns="0" bIns="0" rtlCol="0" anchor="t"/>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تقديم استجابة إيجابية بعد السلوك المرغوب لزيادة احتمالية تكراره.</a:t>
            </a:r>
            <a:endParaRPr lang="ar-SA" sz="1750" dirty="0">
              <a:solidFill>
                <a:schemeClr val="bg1"/>
              </a:solidFill>
            </a:endParaRPr>
          </a:p>
        </p:txBody>
      </p:sp>
      <p:sp>
        <p:nvSpPr>
          <p:cNvPr id="10" name="Text 8"/>
          <p:cNvSpPr/>
          <p:nvPr/>
        </p:nvSpPr>
        <p:spPr>
          <a:xfrm>
            <a:off x="6440624" y="3697883"/>
            <a:ext cx="5062411" cy="1681559"/>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chemeClr val="bg1"/>
                </a:solidFill>
                <a:latin typeface="WinSoft Pro Medium" pitchFamily="34" charset="0"/>
                <a:ea typeface="WinSoft Pro Medium" pitchFamily="34" charset="-122"/>
                <a:cs typeface="WinSoft Pro Medium" pitchFamily="34" charset="-120"/>
              </a:rPr>
              <a:t>الثناء اللفظي وشهادات التقدير.</a:t>
            </a:r>
            <a:endParaRPr lang="ar-SA" sz="1750" dirty="0">
              <a:solidFill>
                <a:schemeClr val="bg1"/>
              </a:solidFill>
            </a:endParaRPr>
          </a:p>
          <a:p>
            <a:pPr marL="355600" indent="-355600" algn="r" rtl="1">
              <a:lnSpc>
                <a:spcPct val="133000"/>
              </a:lnSpc>
              <a:buSzPct val="100000"/>
              <a:buChar char="•"/>
            </a:pPr>
            <a:r>
              <a:rPr lang="ar-SA" altLang="en-US" sz="1750" dirty="0">
                <a:solidFill>
                  <a:schemeClr val="bg1"/>
                </a:solidFill>
                <a:latin typeface="WinSoft Pro Medium" pitchFamily="34" charset="0"/>
                <a:ea typeface="WinSoft Pro Medium" pitchFamily="34" charset="-122"/>
                <a:cs typeface="WinSoft Pro Medium" pitchFamily="34" charset="-120"/>
              </a:rPr>
              <a:t>منح مسؤوليات إضافية.</a:t>
            </a:r>
            <a:endParaRPr lang="ar-SA" sz="1750" dirty="0">
              <a:solidFill>
                <a:schemeClr val="bg1"/>
              </a:solidFill>
            </a:endParaRPr>
          </a:p>
          <a:p>
            <a:pPr marL="355600" indent="-355600" algn="r" rtl="1">
              <a:lnSpc>
                <a:spcPct val="133000"/>
              </a:lnSpc>
              <a:buSzPct val="100000"/>
              <a:buChar char="•"/>
            </a:pPr>
            <a:r>
              <a:rPr lang="ar-SA" altLang="en-US" sz="1750" dirty="0">
                <a:solidFill>
                  <a:schemeClr val="bg1"/>
                </a:solidFill>
                <a:latin typeface="WinSoft Pro Medium" pitchFamily="34" charset="0"/>
                <a:ea typeface="WinSoft Pro Medium" pitchFamily="34" charset="-122"/>
                <a:cs typeface="WinSoft Pro Medium" pitchFamily="34" charset="-120"/>
              </a:rPr>
              <a:t>عرض الأعمال المتميزة.</a:t>
            </a:r>
            <a:endParaRPr lang="ar-SA" sz="1750" dirty="0">
              <a:solidFill>
                <a:schemeClr val="bg1"/>
              </a:solidFill>
            </a:endParaRPr>
          </a:p>
          <a:p>
            <a:pPr marL="355600" indent="-355600" algn="r" rtl="1">
              <a:lnSpc>
                <a:spcPct val="133000"/>
              </a:lnSpc>
              <a:buSzPct val="100000"/>
              <a:buChar char="•"/>
            </a:pPr>
            <a:r>
              <a:rPr lang="ar-SA" altLang="en-US" sz="1750" dirty="0">
                <a:solidFill>
                  <a:schemeClr val="bg1"/>
                </a:solidFill>
                <a:latin typeface="WinSoft Pro Medium" pitchFamily="34" charset="0"/>
                <a:ea typeface="WinSoft Pro Medium" pitchFamily="34" charset="-122"/>
                <a:cs typeface="WinSoft Pro Medium" pitchFamily="34" charset="-120"/>
              </a:rPr>
              <a:t>نظام النقاط أو المكافآت.</a:t>
            </a:r>
            <a:endParaRPr lang="ar-SA" sz="1750" dirty="0">
              <a:solidFill>
                <a:schemeClr val="bg1"/>
              </a:solidFill>
            </a:endParaRPr>
          </a:p>
        </p:txBody>
      </p:sp>
    </p:spTree>
    <p:extLst>
      <p:ext uri="{BB962C8B-B14F-4D97-AF65-F5344CB8AC3E}">
        <p14:creationId xmlns:p14="http://schemas.microsoft.com/office/powerpoint/2010/main" val="185249048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0860" y="819051"/>
            <a:ext cx="3479713" cy="5219799"/>
          </a:xfrm>
          <a:prstGeom prst="rect">
            <a:avLst/>
          </a:prstGeom>
        </p:spPr>
      </p:pic>
      <p:sp>
        <p:nvSpPr>
          <p:cNvPr id="4" name="Text 0"/>
          <p:cNvSpPr/>
          <p:nvPr/>
        </p:nvSpPr>
        <p:spPr>
          <a:xfrm>
            <a:off x="631908" y="850900"/>
            <a:ext cx="6355993" cy="1461492"/>
          </a:xfrm>
          <a:prstGeom prst="rect">
            <a:avLst/>
          </a:prstGeom>
          <a:noFill/>
          <a:ln/>
        </p:spPr>
        <p:txBody>
          <a:bodyPr wrap="square" lIns="0" tIns="0" rIns="0" bIns="0" rtlCol="0" anchor="t">
            <a:normAutofit/>
          </a:bodyPr>
          <a:lstStyle/>
          <a:p>
            <a:pPr marL="0" indent="0" algn="r" rtl="1">
              <a:lnSpc>
                <a:spcPct val="104000"/>
              </a:lnSpc>
              <a:buNone/>
            </a:pPr>
            <a:r>
              <a:rPr lang="ar-SA" altLang="en-US" sz="4600" dirty="0">
                <a:solidFill>
                  <a:srgbClr val="2E3C4E"/>
                </a:solidFill>
                <a:latin typeface="GE SS Two Light" pitchFamily="34" charset="0"/>
                <a:ea typeface="GE SS Two Light" pitchFamily="34" charset="-122"/>
                <a:cs typeface="GE SS Two Light" pitchFamily="34" charset="-120"/>
              </a:rPr>
              <a:t>النشاط العملي: معالجة النزاعات في بيئة التدريب</a:t>
            </a:r>
            <a:endParaRPr lang="ar-SA" sz="4600" dirty="0"/>
          </a:p>
        </p:txBody>
      </p:sp>
      <p:sp>
        <p:nvSpPr>
          <p:cNvPr id="5" name="Text 1"/>
          <p:cNvSpPr/>
          <p:nvPr/>
        </p:nvSpPr>
        <p:spPr>
          <a:xfrm>
            <a:off x="631908" y="2640409"/>
            <a:ext cx="6355993" cy="705247"/>
          </a:xfrm>
          <a:prstGeom prst="rect">
            <a:avLst/>
          </a:prstGeom>
          <a:noFill/>
          <a:ln/>
        </p:spPr>
        <p:txBody>
          <a:bodyPr wrap="square" lIns="0" tIns="0" rIns="0" bIns="0" rtlCol="0" anchor="t">
            <a:normAutofit/>
          </a:bodyPr>
          <a:lstStyle/>
          <a:p>
            <a:pPr marL="0" indent="0" algn="r" rtl="1">
              <a:lnSpc>
                <a:spcPct val="132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أثناء تنفيذ نشاط عملي في الورشة، نشب خلاف بين متدربين حول استخدام إحدى المعدات التدريبية. تطور الخلاف إلى نقاش حاد أدى إلى تعطيل سير النشاط وإزعاج بقية المتدربين.</a:t>
            </a:r>
            <a:endParaRPr lang="ar-SA" sz="1700" dirty="0"/>
          </a:p>
        </p:txBody>
      </p:sp>
      <p:sp>
        <p:nvSpPr>
          <p:cNvPr id="6" name="Text 2"/>
          <p:cNvSpPr/>
          <p:nvPr/>
        </p:nvSpPr>
        <p:spPr>
          <a:xfrm>
            <a:off x="631908" y="3673673"/>
            <a:ext cx="6355993" cy="365323"/>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المطلوب بصفتك مدرباً مسؤولاً:</a:t>
            </a:r>
            <a:endParaRPr lang="ar-SA" sz="2300" dirty="0"/>
          </a:p>
        </p:txBody>
      </p:sp>
      <p:sp>
        <p:nvSpPr>
          <p:cNvPr id="7" name="Text 3"/>
          <p:cNvSpPr/>
          <p:nvPr/>
        </p:nvSpPr>
        <p:spPr>
          <a:xfrm>
            <a:off x="631908" y="4367014"/>
            <a:ext cx="6355993" cy="1639987"/>
          </a:xfrm>
          <a:prstGeom prst="rect">
            <a:avLst/>
          </a:prstGeom>
          <a:noFill/>
          <a:ln/>
        </p:spPr>
        <p:txBody>
          <a:bodyPr wrap="square" lIns="0" tIns="0" rIns="88863" bIns="0" rtlCol="0" anchor="t">
            <a:normAutofit/>
          </a:bodyPr>
          <a:lstStyle/>
          <a:p>
            <a:pPr marL="345440" indent="-345440" algn="r" rtl="1">
              <a:lnSpc>
                <a:spcPct val="132000"/>
              </a:lnSpc>
              <a:buSzPct val="100000"/>
              <a:buChar char="•"/>
            </a:pPr>
            <a:r>
              <a:rPr lang="ar-SA" altLang="en-US" sz="1700" dirty="0">
                <a:solidFill>
                  <a:srgbClr val="384653"/>
                </a:solidFill>
                <a:latin typeface="WinSoft Pro Medium" pitchFamily="34" charset="0"/>
                <a:ea typeface="WinSoft Pro Medium" pitchFamily="34" charset="-122"/>
                <a:cs typeface="WinSoft Pro Medium" pitchFamily="34" charset="-120"/>
              </a:rPr>
              <a:t>تحديد أسباب النزاع المحتملة.</a:t>
            </a:r>
            <a:endParaRPr lang="ar-SA" sz="1700" dirty="0"/>
          </a:p>
          <a:p>
            <a:pPr marL="345440" indent="-345440" algn="r" rtl="1">
              <a:lnSpc>
                <a:spcPct val="132000"/>
              </a:lnSpc>
              <a:buSzPct val="100000"/>
              <a:buChar char="•"/>
            </a:pPr>
            <a:r>
              <a:rPr lang="ar-SA" altLang="en-US" sz="1700" dirty="0">
                <a:solidFill>
                  <a:srgbClr val="384653"/>
                </a:solidFill>
                <a:latin typeface="WinSoft Pro Medium" pitchFamily="34" charset="0"/>
                <a:ea typeface="WinSoft Pro Medium" pitchFamily="34" charset="-122"/>
                <a:cs typeface="WinSoft Pro Medium" pitchFamily="34" charset="-120"/>
              </a:rPr>
              <a:t>تطبيق خطوات إدارة النزاع بطريقة عادلة ومهنية.</a:t>
            </a:r>
            <a:endParaRPr lang="ar-SA" sz="1700" dirty="0"/>
          </a:p>
          <a:p>
            <a:pPr marL="345440" indent="-345440" algn="r" rtl="1">
              <a:lnSpc>
                <a:spcPct val="132000"/>
              </a:lnSpc>
              <a:buSzPct val="100000"/>
              <a:buChar char="•"/>
            </a:pPr>
            <a:r>
              <a:rPr lang="ar-SA" altLang="en-US" sz="1700" dirty="0">
                <a:solidFill>
                  <a:srgbClr val="384653"/>
                </a:solidFill>
                <a:latin typeface="WinSoft Pro Medium" pitchFamily="34" charset="0"/>
                <a:ea typeface="WinSoft Pro Medium" pitchFamily="34" charset="-122"/>
                <a:cs typeface="WinSoft Pro Medium" pitchFamily="34" charset="-120"/>
              </a:rPr>
              <a:t>اقتراح الحل المناسب للطرفين.</a:t>
            </a:r>
            <a:endParaRPr lang="ar-SA" sz="1700" dirty="0"/>
          </a:p>
          <a:p>
            <a:pPr marL="345440" indent="-345440" algn="r" rtl="1">
              <a:lnSpc>
                <a:spcPct val="132000"/>
              </a:lnSpc>
              <a:buSzPct val="100000"/>
              <a:buChar char="•"/>
            </a:pPr>
            <a:r>
              <a:rPr lang="ar-SA" altLang="en-US" sz="1700" dirty="0">
                <a:solidFill>
                  <a:srgbClr val="384653"/>
                </a:solidFill>
                <a:latin typeface="WinSoft Pro Medium" pitchFamily="34" charset="0"/>
                <a:ea typeface="WinSoft Pro Medium" pitchFamily="34" charset="-122"/>
                <a:cs typeface="WinSoft Pro Medium" pitchFamily="34" charset="-120"/>
              </a:rPr>
              <a:t>استخدام أسلوب مناسب من التعزيز الإيجابي أو التغذية الراجعة البناءة.</a:t>
            </a:r>
            <a:endParaRPr lang="ar-SA" sz="1700" dirty="0"/>
          </a:p>
        </p:txBody>
      </p:sp>
    </p:spTree>
    <p:extLst>
      <p:ext uri="{BB962C8B-B14F-4D97-AF65-F5344CB8AC3E}">
        <p14:creationId xmlns:p14="http://schemas.microsoft.com/office/powerpoint/2010/main" val="364709397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1002290" y="1045468"/>
            <a:ext cx="557496" cy="308670"/>
          </a:xfrm>
          <a:prstGeom prst="roundRect">
            <a:avLst>
              <a:gd name="adj" fmla="val 49999"/>
            </a:avLst>
          </a:prstGeom>
          <a:solidFill>
            <a:srgbClr val="D4E9F7"/>
          </a:solidFill>
          <a:ln/>
        </p:spPr>
      </p:sp>
      <p:sp>
        <p:nvSpPr>
          <p:cNvPr id="3" name="Text 1"/>
          <p:cNvSpPr/>
          <p:nvPr/>
        </p:nvSpPr>
        <p:spPr>
          <a:xfrm>
            <a:off x="10514543" y="1106388"/>
            <a:ext cx="923406"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تقييم</a:t>
            </a:r>
            <a:endParaRPr lang="ar-SA" sz="1250" dirty="0"/>
          </a:p>
        </p:txBody>
      </p:sp>
      <p:sp>
        <p:nvSpPr>
          <p:cNvPr id="4" name="Text 2"/>
          <p:cNvSpPr/>
          <p:nvPr/>
        </p:nvSpPr>
        <p:spPr>
          <a:xfrm>
            <a:off x="631908" y="1427163"/>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تقييم النشاط </a:t>
            </a:r>
            <a:r>
              <a:rPr lang="en-US" altLang="en-US" sz="4400" dirty="0">
                <a:solidFill>
                  <a:srgbClr val="2E3C4E"/>
                </a:solidFill>
                <a:latin typeface="Myriad Headline" panose="020B0500000000000000" pitchFamily="34" charset="0"/>
                <a:ea typeface="GE SS Two Light" pitchFamily="34" charset="-122"/>
                <a:cs typeface="GE SS Two Light" pitchFamily="34" charset="-120"/>
              </a:rPr>
              <a:t>4.4</a:t>
            </a:r>
            <a:endParaRPr lang="ar-SA" sz="4200" dirty="0"/>
          </a:p>
        </p:txBody>
      </p:sp>
      <p:sp>
        <p:nvSpPr>
          <p:cNvPr id="5" name="Text 3"/>
          <p:cNvSpPr/>
          <p:nvPr/>
        </p:nvSpPr>
        <p:spPr>
          <a:xfrm>
            <a:off x="631908" y="2168227"/>
            <a:ext cx="1092787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يتم تقييم المتدرب من خلال قدرته على:</a:t>
            </a:r>
            <a:endParaRPr lang="ar-SA" sz="2100" dirty="0"/>
          </a:p>
        </p:txBody>
      </p:sp>
      <p:sp>
        <p:nvSpPr>
          <p:cNvPr id="6" name="Text 4"/>
          <p:cNvSpPr/>
          <p:nvPr/>
        </p:nvSpPr>
        <p:spPr>
          <a:xfrm>
            <a:off x="8069557" y="3030339"/>
            <a:ext cx="3490230"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تحديد أسباب النزاعات والسلوكيات غير المرغوبة داخل الصف أو الورشة.</a:t>
            </a:r>
            <a:endParaRPr lang="ar-SA" sz="1550" dirty="0"/>
          </a:p>
        </p:txBody>
      </p:sp>
      <p:sp>
        <p:nvSpPr>
          <p:cNvPr id="7" name="Text 5"/>
          <p:cNvSpPr/>
          <p:nvPr/>
        </p:nvSpPr>
        <p:spPr>
          <a:xfrm>
            <a:off x="4350733" y="3030339"/>
            <a:ext cx="3490329"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التمييز بين أنواع السلوكيات ومستويات خطورتها.</a:t>
            </a:r>
            <a:endParaRPr lang="ar-SA" sz="1550" dirty="0"/>
          </a:p>
        </p:txBody>
      </p:sp>
      <p:sp>
        <p:nvSpPr>
          <p:cNvPr id="8" name="Text 6"/>
          <p:cNvSpPr/>
          <p:nvPr/>
        </p:nvSpPr>
        <p:spPr>
          <a:xfrm>
            <a:off x="632008" y="3030339"/>
            <a:ext cx="3490230"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تطبيق خطوات إدارة النزاع بطريقة هادئة وعادلة ومهنية.</a:t>
            </a:r>
            <a:endParaRPr lang="ar-SA" sz="1550" dirty="0"/>
          </a:p>
        </p:txBody>
      </p:sp>
      <p:sp>
        <p:nvSpPr>
          <p:cNvPr id="9" name="Text 7"/>
          <p:cNvSpPr/>
          <p:nvPr/>
        </p:nvSpPr>
        <p:spPr>
          <a:xfrm>
            <a:off x="8069557" y="4267101"/>
            <a:ext cx="349023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استخدام مهارات التواصل الفعال والاستماع النشط.</a:t>
            </a:r>
            <a:endParaRPr lang="ar-SA" sz="1550" dirty="0"/>
          </a:p>
        </p:txBody>
      </p:sp>
      <p:sp>
        <p:nvSpPr>
          <p:cNvPr id="10" name="Text 8"/>
          <p:cNvSpPr/>
          <p:nvPr/>
        </p:nvSpPr>
        <p:spPr>
          <a:xfrm>
            <a:off x="4350733" y="4267101"/>
            <a:ext cx="3490329"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اختيار أسلوب مناسب لمعالجة النزاع وفق طبيعة الموقف.</a:t>
            </a:r>
            <a:endParaRPr lang="ar-SA" sz="1550" dirty="0"/>
          </a:p>
        </p:txBody>
      </p:sp>
      <p:sp>
        <p:nvSpPr>
          <p:cNvPr id="11" name="Text 9"/>
          <p:cNvSpPr/>
          <p:nvPr/>
        </p:nvSpPr>
        <p:spPr>
          <a:xfrm>
            <a:off x="632008" y="4267101"/>
            <a:ext cx="3490230"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تقديم حلول مناسبة تحافظ على سلامة وبيئة التعلم.</a:t>
            </a:r>
            <a:endParaRPr lang="ar-SA" sz="1550" dirty="0"/>
          </a:p>
        </p:txBody>
      </p:sp>
      <p:sp>
        <p:nvSpPr>
          <p:cNvPr id="12" name="Text 10"/>
          <p:cNvSpPr/>
          <p:nvPr/>
        </p:nvSpPr>
        <p:spPr>
          <a:xfrm>
            <a:off x="632008" y="5503863"/>
            <a:ext cx="10927779"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استخدام التعزيز الإيجابي والتغذية الراجعة البناءة لتحسين السلوك.</a:t>
            </a:r>
            <a:endParaRPr lang="ar-SA" sz="1550" dirty="0"/>
          </a:p>
        </p:txBody>
      </p:sp>
      <p:sp>
        <p:nvSpPr>
          <p:cNvPr id="13" name="Shape 11"/>
          <p:cNvSpPr/>
          <p:nvPr/>
        </p:nvSpPr>
        <p:spPr>
          <a:xfrm>
            <a:off x="8044157" y="2928839"/>
            <a:ext cx="3541029" cy="50800"/>
          </a:xfrm>
          <a:prstGeom prst="rect">
            <a:avLst/>
          </a:prstGeom>
          <a:solidFill>
            <a:srgbClr val="00AEEF"/>
          </a:solidFill>
          <a:ln/>
        </p:spPr>
      </p:sp>
      <p:sp>
        <p:nvSpPr>
          <p:cNvPr id="14" name="Shape 12"/>
          <p:cNvSpPr/>
          <p:nvPr/>
        </p:nvSpPr>
        <p:spPr>
          <a:xfrm>
            <a:off x="4325333" y="2928839"/>
            <a:ext cx="3541128" cy="50800"/>
          </a:xfrm>
          <a:prstGeom prst="rect">
            <a:avLst/>
          </a:prstGeom>
          <a:solidFill>
            <a:srgbClr val="00AEEF"/>
          </a:solidFill>
          <a:ln/>
        </p:spPr>
      </p:sp>
      <p:sp>
        <p:nvSpPr>
          <p:cNvPr id="15" name="Shape 13"/>
          <p:cNvSpPr/>
          <p:nvPr/>
        </p:nvSpPr>
        <p:spPr>
          <a:xfrm>
            <a:off x="606608" y="2928839"/>
            <a:ext cx="3541029" cy="50800"/>
          </a:xfrm>
          <a:prstGeom prst="rect">
            <a:avLst/>
          </a:prstGeom>
          <a:solidFill>
            <a:srgbClr val="00AEEF"/>
          </a:solidFill>
          <a:ln/>
        </p:spPr>
      </p:sp>
      <p:sp>
        <p:nvSpPr>
          <p:cNvPr id="16" name="Shape 14"/>
          <p:cNvSpPr/>
          <p:nvPr/>
        </p:nvSpPr>
        <p:spPr>
          <a:xfrm>
            <a:off x="8044157" y="4165601"/>
            <a:ext cx="3541029" cy="50800"/>
          </a:xfrm>
          <a:prstGeom prst="rect">
            <a:avLst/>
          </a:prstGeom>
          <a:solidFill>
            <a:srgbClr val="00AEEF"/>
          </a:solidFill>
          <a:ln/>
        </p:spPr>
      </p:sp>
      <p:sp>
        <p:nvSpPr>
          <p:cNvPr id="17" name="Shape 15"/>
          <p:cNvSpPr/>
          <p:nvPr/>
        </p:nvSpPr>
        <p:spPr>
          <a:xfrm>
            <a:off x="4325333" y="4165601"/>
            <a:ext cx="3541128" cy="50800"/>
          </a:xfrm>
          <a:prstGeom prst="rect">
            <a:avLst/>
          </a:prstGeom>
          <a:solidFill>
            <a:srgbClr val="00AEEF"/>
          </a:solidFill>
          <a:ln/>
        </p:spPr>
      </p:sp>
      <p:sp>
        <p:nvSpPr>
          <p:cNvPr id="18" name="Shape 16"/>
          <p:cNvSpPr/>
          <p:nvPr/>
        </p:nvSpPr>
        <p:spPr>
          <a:xfrm>
            <a:off x="606608" y="4165601"/>
            <a:ext cx="3541029" cy="50800"/>
          </a:xfrm>
          <a:prstGeom prst="rect">
            <a:avLst/>
          </a:prstGeom>
          <a:solidFill>
            <a:srgbClr val="00AEEF"/>
          </a:solidFill>
          <a:ln/>
        </p:spPr>
      </p:sp>
      <p:sp>
        <p:nvSpPr>
          <p:cNvPr id="19" name="Shape 17"/>
          <p:cNvSpPr/>
          <p:nvPr/>
        </p:nvSpPr>
        <p:spPr>
          <a:xfrm>
            <a:off x="606608" y="5402363"/>
            <a:ext cx="10978578" cy="50800"/>
          </a:xfrm>
          <a:prstGeom prst="rect">
            <a:avLst/>
          </a:prstGeom>
          <a:solidFill>
            <a:srgbClr val="00AEEF"/>
          </a:solidFill>
          <a:ln/>
        </p:spPr>
      </p:sp>
    </p:spTree>
    <p:extLst>
      <p:ext uri="{BB962C8B-B14F-4D97-AF65-F5344CB8AC3E}">
        <p14:creationId xmlns:p14="http://schemas.microsoft.com/office/powerpoint/2010/main" val="109462403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4985" y="787400"/>
            <a:ext cx="3521979" cy="5283200"/>
          </a:xfrm>
          <a:prstGeom prst="rect">
            <a:avLst/>
          </a:prstGeom>
        </p:spPr>
      </p:pic>
      <p:sp>
        <p:nvSpPr>
          <p:cNvPr id="4" name="Text 0"/>
          <p:cNvSpPr/>
          <p:nvPr/>
        </p:nvSpPr>
        <p:spPr>
          <a:xfrm>
            <a:off x="631908" y="2700040"/>
            <a:ext cx="6355993"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الخاتمة</a:t>
            </a:r>
            <a:endParaRPr lang="ar-SA" sz="3500" dirty="0"/>
          </a:p>
        </p:txBody>
      </p:sp>
      <p:sp>
        <p:nvSpPr>
          <p:cNvPr id="5" name="Text 1"/>
          <p:cNvSpPr/>
          <p:nvPr/>
        </p:nvSpPr>
        <p:spPr>
          <a:xfrm>
            <a:off x="631908" y="3447157"/>
            <a:ext cx="6355993" cy="710803"/>
          </a:xfrm>
          <a:prstGeom prst="rect">
            <a:avLst/>
          </a:prstGeom>
          <a:noFill/>
          <a:ln/>
        </p:spPr>
        <p:txBody>
          <a:bodyPr wrap="square" lIns="0" tIns="0" rIns="0" bIns="0" rtlCol="0" anchor="t">
            <a:noAutofit/>
          </a:bodyPr>
          <a:lstStyle/>
          <a:p>
            <a:pPr marL="0" indent="0" algn="just"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ختام هذه الوحدة التدريبية، يتضح أن توفير بيئة تدريبية فعالة وآمنة ومنظمة لا يقل أهمية عن جودة المحتوى التدريبي أو كفاءة المدرب. فنجاح برامج TVET يعتمد إلى حد كبير على قدرة المدرب على تخطيط وتجهيز وإدارة بيئة التعلم بما يضمن تحقيق مخرجات التعلم والكفايات المهنية المستهدفة.</a:t>
            </a:r>
            <a:endParaRPr lang="ar-SA" sz="2000" dirty="0"/>
          </a:p>
        </p:txBody>
      </p:sp>
    </p:spTree>
    <p:extLst>
      <p:ext uri="{BB962C8B-B14F-4D97-AF65-F5344CB8AC3E}">
        <p14:creationId xmlns:p14="http://schemas.microsoft.com/office/powerpoint/2010/main" val="46478451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70024"/>
            <a:ext cx="10927878" cy="631031"/>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ما اكتسبته من هذه الوحدة</a:t>
            </a:r>
            <a:endParaRPr lang="ar-SA" sz="3950" dirty="0"/>
          </a:p>
        </p:txBody>
      </p:sp>
      <p:sp>
        <p:nvSpPr>
          <p:cNvPr id="3" name="Shape 1"/>
          <p:cNvSpPr/>
          <p:nvPr/>
        </p:nvSpPr>
        <p:spPr>
          <a:xfrm>
            <a:off x="6177502" y="2106613"/>
            <a:ext cx="5094557" cy="191790"/>
          </a:xfrm>
          <a:prstGeom prst="roundRect">
            <a:avLst>
              <a:gd name="adj" fmla="val 49999"/>
            </a:avLst>
          </a:prstGeom>
          <a:solidFill>
            <a:srgbClr val="00AEEF"/>
          </a:solidFill>
          <a:ln w="6350">
            <a:solidFill>
              <a:srgbClr val="0094D5"/>
            </a:solidFill>
            <a:prstDash val="solid"/>
          </a:ln>
        </p:spPr>
      </p:sp>
      <p:sp>
        <p:nvSpPr>
          <p:cNvPr id="4" name="Text 2"/>
          <p:cNvSpPr/>
          <p:nvPr/>
        </p:nvSpPr>
        <p:spPr>
          <a:xfrm>
            <a:off x="6369188" y="2653308"/>
            <a:ext cx="499881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تصميم وتنظيم الورش</a:t>
            </a:r>
            <a:endParaRPr lang="ar-SA" sz="1950" dirty="0"/>
          </a:p>
        </p:txBody>
      </p:sp>
      <p:sp>
        <p:nvSpPr>
          <p:cNvPr id="5" name="Text 3"/>
          <p:cNvSpPr/>
          <p:nvPr/>
        </p:nvSpPr>
        <p:spPr>
          <a:xfrm>
            <a:off x="6369188" y="3066653"/>
            <a:ext cx="499881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أسس تصميم قاعات التدريب والورش المهنية وتنظيمها وفق متطلبات السلامة والكفاءة التشغيلية.</a:t>
            </a:r>
            <a:endParaRPr lang="ar-SA" sz="1500" dirty="0"/>
          </a:p>
        </p:txBody>
      </p:sp>
      <p:sp>
        <p:nvSpPr>
          <p:cNvPr id="6" name="Shape 4"/>
          <p:cNvSpPr/>
          <p:nvPr/>
        </p:nvSpPr>
        <p:spPr>
          <a:xfrm>
            <a:off x="632008" y="1818878"/>
            <a:ext cx="5094656" cy="191790"/>
          </a:xfrm>
          <a:prstGeom prst="roundRect">
            <a:avLst>
              <a:gd name="adj" fmla="val 49999"/>
            </a:avLst>
          </a:prstGeom>
          <a:solidFill>
            <a:srgbClr val="00AEEF"/>
          </a:solidFill>
          <a:ln w="6350">
            <a:solidFill>
              <a:srgbClr val="0094D5"/>
            </a:solidFill>
            <a:prstDash val="solid"/>
          </a:ln>
        </p:spPr>
      </p:sp>
      <p:sp>
        <p:nvSpPr>
          <p:cNvPr id="7" name="Text 5"/>
          <p:cNvSpPr/>
          <p:nvPr/>
        </p:nvSpPr>
        <p:spPr>
          <a:xfrm>
            <a:off x="823693" y="2365573"/>
            <a:ext cx="4998912"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تجهيز الموارد والتسهيلات</a:t>
            </a:r>
            <a:endParaRPr lang="ar-SA" sz="1950" dirty="0"/>
          </a:p>
        </p:txBody>
      </p:sp>
      <p:sp>
        <p:nvSpPr>
          <p:cNvPr id="8" name="Text 6"/>
          <p:cNvSpPr/>
          <p:nvPr/>
        </p:nvSpPr>
        <p:spPr>
          <a:xfrm>
            <a:off x="823693" y="2778919"/>
            <a:ext cx="4998912"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تحديد وتجهيز المعدات والأدوات والمواد والتسهيلات اللازمة لتنفيذ الأنشطة التدريبية.</a:t>
            </a:r>
            <a:endParaRPr lang="ar-SA" sz="1500" dirty="0"/>
          </a:p>
        </p:txBody>
      </p:sp>
      <p:sp>
        <p:nvSpPr>
          <p:cNvPr id="9" name="Shape 7"/>
          <p:cNvSpPr/>
          <p:nvPr/>
        </p:nvSpPr>
        <p:spPr>
          <a:xfrm>
            <a:off x="6177502" y="4468515"/>
            <a:ext cx="5094557" cy="191790"/>
          </a:xfrm>
          <a:prstGeom prst="roundRect">
            <a:avLst>
              <a:gd name="adj" fmla="val 49999"/>
            </a:avLst>
          </a:prstGeom>
          <a:solidFill>
            <a:srgbClr val="00AEEF"/>
          </a:solidFill>
          <a:ln w="6350">
            <a:solidFill>
              <a:srgbClr val="0094D5"/>
            </a:solidFill>
            <a:prstDash val="solid"/>
          </a:ln>
        </p:spPr>
      </p:sp>
      <p:sp>
        <p:nvSpPr>
          <p:cNvPr id="10" name="Text 8"/>
          <p:cNvSpPr/>
          <p:nvPr/>
        </p:nvSpPr>
        <p:spPr>
          <a:xfrm>
            <a:off x="6369188" y="5015210"/>
            <a:ext cx="4998813"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إدارة السجلات الإدارية</a:t>
            </a:r>
            <a:endParaRPr lang="ar-SA" sz="1950" dirty="0"/>
          </a:p>
        </p:txBody>
      </p:sp>
      <p:sp>
        <p:nvSpPr>
          <p:cNvPr id="11" name="Text 9"/>
          <p:cNvSpPr/>
          <p:nvPr/>
        </p:nvSpPr>
        <p:spPr>
          <a:xfrm>
            <a:off x="6369188" y="5428555"/>
            <a:ext cx="4998813"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مهارات إدارة سجلات التسجيل والحضور والتقييم والموارد وفق الإجراءات المؤسسية.</a:t>
            </a:r>
            <a:endParaRPr lang="ar-SA" sz="1500" dirty="0"/>
          </a:p>
        </p:txBody>
      </p:sp>
      <p:sp>
        <p:nvSpPr>
          <p:cNvPr id="12" name="Shape 10"/>
          <p:cNvSpPr/>
          <p:nvPr/>
        </p:nvSpPr>
        <p:spPr>
          <a:xfrm>
            <a:off x="632008" y="4180780"/>
            <a:ext cx="5094656" cy="191790"/>
          </a:xfrm>
          <a:prstGeom prst="roundRect">
            <a:avLst>
              <a:gd name="adj" fmla="val 49999"/>
            </a:avLst>
          </a:prstGeom>
          <a:solidFill>
            <a:srgbClr val="00AEEF"/>
          </a:solidFill>
          <a:ln w="6350">
            <a:solidFill>
              <a:srgbClr val="0094D5"/>
            </a:solidFill>
            <a:prstDash val="solid"/>
          </a:ln>
        </p:spPr>
      </p:sp>
      <p:sp>
        <p:nvSpPr>
          <p:cNvPr id="13" name="Text 11"/>
          <p:cNvSpPr/>
          <p:nvPr/>
        </p:nvSpPr>
        <p:spPr>
          <a:xfrm>
            <a:off x="823693" y="4727476"/>
            <a:ext cx="4998912"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قيادة عملية التعلم</a:t>
            </a:r>
            <a:endParaRPr lang="ar-SA" sz="1950" dirty="0"/>
          </a:p>
        </p:txBody>
      </p:sp>
      <p:sp>
        <p:nvSpPr>
          <p:cNvPr id="14" name="Text 12"/>
          <p:cNvSpPr/>
          <p:nvPr/>
        </p:nvSpPr>
        <p:spPr>
          <a:xfrm>
            <a:off x="823693" y="5140821"/>
            <a:ext cx="4998912"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وضع القواعد التنظيمية، والإشراف النشط، وتحفيز المتدربين، وإدارة المشكلات السلوكية بفاعلية.</a:t>
            </a:r>
            <a:endParaRPr lang="ar-SA" sz="1500" dirty="0"/>
          </a:p>
        </p:txBody>
      </p:sp>
      <p:sp>
        <p:nvSpPr>
          <p:cNvPr id="15" name="Shape 13"/>
          <p:cNvSpPr/>
          <p:nvPr/>
        </p:nvSpPr>
        <p:spPr>
          <a:xfrm>
            <a:off x="10984332" y="1914823"/>
            <a:ext cx="575454" cy="575469"/>
          </a:xfrm>
          <a:prstGeom prst="ellipse">
            <a:avLst/>
          </a:prstGeom>
          <a:solidFill>
            <a:srgbClr val="00AEEF"/>
          </a:solidFill>
          <a:ln w="6350">
            <a:solidFill>
              <a:srgbClr val="0094D5"/>
            </a:solidFill>
            <a:prstDash val="solid"/>
          </a:ln>
        </p:spPr>
      </p:sp>
      <p:pic>
        <p:nvPicPr>
          <p:cNvPr id="1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28196" y="2058690"/>
            <a:ext cx="287727" cy="287734"/>
          </a:xfrm>
          <a:prstGeom prst="rect">
            <a:avLst/>
          </a:prstGeom>
        </p:spPr>
      </p:pic>
      <p:sp>
        <p:nvSpPr>
          <p:cNvPr id="17" name="Shape 14"/>
          <p:cNvSpPr/>
          <p:nvPr/>
        </p:nvSpPr>
        <p:spPr>
          <a:xfrm>
            <a:off x="5438937" y="1627088"/>
            <a:ext cx="575454" cy="575469"/>
          </a:xfrm>
          <a:prstGeom prst="ellipse">
            <a:avLst/>
          </a:prstGeom>
          <a:solidFill>
            <a:srgbClr val="00AEEF"/>
          </a:solidFill>
          <a:ln w="6350">
            <a:solidFill>
              <a:srgbClr val="0094D5"/>
            </a:solidFill>
            <a:prstDash val="solid"/>
          </a:ln>
        </p:spPr>
      </p:sp>
      <p:pic>
        <p:nvPicPr>
          <p:cNvPr id="1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82800" y="1770955"/>
            <a:ext cx="287727" cy="287734"/>
          </a:xfrm>
          <a:prstGeom prst="rect">
            <a:avLst/>
          </a:prstGeom>
        </p:spPr>
      </p:pic>
      <p:sp>
        <p:nvSpPr>
          <p:cNvPr id="19" name="Shape 15"/>
          <p:cNvSpPr/>
          <p:nvPr/>
        </p:nvSpPr>
        <p:spPr>
          <a:xfrm>
            <a:off x="10984332" y="4276725"/>
            <a:ext cx="575454" cy="575469"/>
          </a:xfrm>
          <a:prstGeom prst="ellipse">
            <a:avLst/>
          </a:prstGeom>
          <a:solidFill>
            <a:srgbClr val="00AEEF"/>
          </a:solidFill>
          <a:ln w="6350">
            <a:solidFill>
              <a:srgbClr val="0094D5"/>
            </a:solidFill>
            <a:prstDash val="solid"/>
          </a:ln>
        </p:spPr>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28196" y="4420592"/>
            <a:ext cx="287727" cy="287734"/>
          </a:xfrm>
          <a:prstGeom prst="rect">
            <a:avLst/>
          </a:prstGeom>
        </p:spPr>
      </p:pic>
      <p:sp>
        <p:nvSpPr>
          <p:cNvPr id="21" name="Shape 16"/>
          <p:cNvSpPr/>
          <p:nvPr/>
        </p:nvSpPr>
        <p:spPr>
          <a:xfrm>
            <a:off x="5438937" y="3988991"/>
            <a:ext cx="575454" cy="575469"/>
          </a:xfrm>
          <a:prstGeom prst="ellipse">
            <a:avLst/>
          </a:prstGeom>
          <a:solidFill>
            <a:srgbClr val="00AEEF"/>
          </a:solidFill>
          <a:ln w="6350">
            <a:solidFill>
              <a:srgbClr val="0094D5"/>
            </a:solidFill>
            <a:prstDash val="solid"/>
          </a:ln>
        </p:spPr>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82800" y="4132858"/>
            <a:ext cx="287727" cy="287734"/>
          </a:xfrm>
          <a:prstGeom prst="rect">
            <a:avLst/>
          </a:prstGeom>
        </p:spPr>
      </p:pic>
    </p:spTree>
    <p:extLst>
      <p:ext uri="{BB962C8B-B14F-4D97-AF65-F5344CB8AC3E}">
        <p14:creationId xmlns:p14="http://schemas.microsoft.com/office/powerpoint/2010/main" val="197998828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41148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التسهيلات التدريبية وضمان الجودة</a:t>
            </a:r>
            <a:endParaRPr lang="ar-SA" sz="4650" dirty="0"/>
          </a:p>
        </p:txBody>
      </p:sp>
      <p:sp>
        <p:nvSpPr>
          <p:cNvPr id="3" name="Text 1"/>
          <p:cNvSpPr/>
          <p:nvPr/>
        </p:nvSpPr>
        <p:spPr>
          <a:xfrm>
            <a:off x="631908" y="2717998"/>
            <a:ext cx="5188614"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لذلك فإن تطوير مهارات المدربين في هذا المجال يسهم في:</a:t>
            </a:r>
            <a:endParaRPr lang="ar-SA" sz="2300" dirty="0"/>
          </a:p>
        </p:txBody>
      </p:sp>
      <p:sp>
        <p:nvSpPr>
          <p:cNvPr id="4" name="Text 2"/>
          <p:cNvSpPr/>
          <p:nvPr/>
        </p:nvSpPr>
        <p:spPr>
          <a:xfrm>
            <a:off x="631908" y="3685977"/>
            <a:ext cx="5188614" cy="1681559"/>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تحسين جودة التدريب ورفع كفاءة مخرجاته.</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تعزيز مشاركة المتدربين وانخراطهم في التعلم.</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تحقيق الاستخدام الأمثل للمعدات والتسهيلات.</a:t>
            </a:r>
            <a:endParaRPr lang="ar-SA" sz="1750" dirty="0"/>
          </a:p>
          <a:p>
            <a:pPr marL="355600" indent="-355600" algn="r"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إعداد كوادر مهنية مؤهلة لتلبية متطلبات سوق العمل.</a:t>
            </a:r>
            <a:endParaRPr lang="ar-SA" sz="1750" dirty="0"/>
          </a:p>
        </p:txBody>
      </p:sp>
      <p:sp>
        <p:nvSpPr>
          <p:cNvPr id="5" name="Shape 3"/>
          <p:cNvSpPr/>
          <p:nvPr/>
        </p:nvSpPr>
        <p:spPr>
          <a:xfrm>
            <a:off x="6215006" y="2492375"/>
            <a:ext cx="5513646" cy="2954139"/>
          </a:xfrm>
          <a:prstGeom prst="roundRect">
            <a:avLst>
              <a:gd name="adj" fmla="val 18335"/>
            </a:avLst>
          </a:prstGeom>
          <a:solidFill>
            <a:srgbClr val="75BAE6"/>
          </a:solidFill>
          <a:ln/>
        </p:spPr>
      </p:sp>
      <p:sp>
        <p:nvSpPr>
          <p:cNvPr id="6" name="Text 4"/>
          <p:cNvSpPr/>
          <p:nvPr/>
        </p:nvSpPr>
        <p:spPr>
          <a:xfrm>
            <a:off x="6440624" y="2717998"/>
            <a:ext cx="50624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2E3C4E"/>
                </a:solidFill>
                <a:latin typeface="GE SS Two Light" pitchFamily="34" charset="0"/>
                <a:ea typeface="GE SS Two Light" pitchFamily="34" charset="-122"/>
                <a:cs typeface="GE SS Two Light" pitchFamily="34" charset="-120"/>
              </a:rPr>
              <a:t>ارتباط التسهيلات بالجودة</a:t>
            </a:r>
            <a:endParaRPr lang="ar-SA" sz="2300" dirty="0"/>
          </a:p>
        </p:txBody>
      </p:sp>
      <p:sp>
        <p:nvSpPr>
          <p:cNvPr id="7" name="Text 5"/>
          <p:cNvSpPr/>
          <p:nvPr/>
        </p:nvSpPr>
        <p:spPr>
          <a:xfrm>
            <a:off x="6440624" y="3314799"/>
            <a:ext cx="5062411"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تمثل التسهيلات التدريبية أحد العناصر الأساسية في منظومة الجودة في مؤسسات TVET، حيث ترتبط بشكل مباشر بمستوى الأداء التدريبي وسلامة المتدربين وكفاءة استخدام الموارد وتحقيق متطلبات الاعتماد.</a:t>
            </a:r>
            <a:endParaRPr lang="ar-SA" sz="1750" dirty="0"/>
          </a:p>
        </p:txBody>
      </p:sp>
    </p:spTree>
    <p:extLst>
      <p:ext uri="{BB962C8B-B14F-4D97-AF65-F5344CB8AC3E}">
        <p14:creationId xmlns:p14="http://schemas.microsoft.com/office/powerpoint/2010/main" val="87207831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57448"/>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ما يُتوقع منك بعد إتمام الوحدة</a:t>
            </a:r>
            <a:endParaRPr lang="ar-SA" sz="4200" dirty="0"/>
          </a:p>
        </p:txBody>
      </p:sp>
      <p:sp>
        <p:nvSpPr>
          <p:cNvPr id="3" name="Shape 1"/>
          <p:cNvSpPr/>
          <p:nvPr/>
        </p:nvSpPr>
        <p:spPr>
          <a:xfrm>
            <a:off x="6187226" y="1891010"/>
            <a:ext cx="5372561" cy="1963341"/>
          </a:xfrm>
          <a:prstGeom prst="roundRect">
            <a:avLst>
              <a:gd name="adj" fmla="val 15518"/>
            </a:avLst>
          </a:prstGeom>
          <a:solidFill>
            <a:srgbClr val="00AEEF"/>
          </a:solidFill>
          <a:ln w="6350">
            <a:solidFill>
              <a:srgbClr val="00AEEF"/>
            </a:solidFill>
            <a:prstDash val="solid"/>
          </a:ln>
        </p:spPr>
      </p:sp>
      <p:sp>
        <p:nvSpPr>
          <p:cNvPr id="4" name="Shape 2"/>
          <p:cNvSpPr/>
          <p:nvPr/>
        </p:nvSpPr>
        <p:spPr>
          <a:xfrm>
            <a:off x="10741054" y="2100461"/>
            <a:ext cx="609287" cy="609302"/>
          </a:xfrm>
          <a:prstGeom prst="ellipse">
            <a:avLst/>
          </a:prstGeom>
          <a:solidFill>
            <a:srgbClr val="00AEEF"/>
          </a:solidFill>
          <a:ln/>
        </p:spPr>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73478" y="2121043"/>
            <a:ext cx="609287" cy="609300"/>
          </a:xfrm>
          <a:prstGeom prst="rect">
            <a:avLst/>
          </a:prstGeom>
        </p:spPr>
      </p:pic>
      <p:sp>
        <p:nvSpPr>
          <p:cNvPr id="6" name="Text 3"/>
          <p:cNvSpPr/>
          <p:nvPr/>
        </p:nvSpPr>
        <p:spPr>
          <a:xfrm>
            <a:off x="6396671" y="2892524"/>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تصميم بيئات تدريبية فعالة</a:t>
            </a:r>
            <a:endParaRPr lang="ar-SA" sz="2100" dirty="0">
              <a:solidFill>
                <a:schemeClr val="bg1"/>
              </a:solidFill>
            </a:endParaRPr>
          </a:p>
        </p:txBody>
      </p:sp>
      <p:sp>
        <p:nvSpPr>
          <p:cNvPr id="7" name="Text 4"/>
          <p:cNvSpPr/>
          <p:nvPr/>
        </p:nvSpPr>
        <p:spPr>
          <a:xfrm>
            <a:off x="6396671" y="3336230"/>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تطبيق معايير السلامة والكفاءة في تصميم الورش والقاعات.</a:t>
            </a:r>
            <a:endParaRPr lang="ar-SA" sz="1550" dirty="0">
              <a:solidFill>
                <a:schemeClr val="bg1"/>
              </a:solidFill>
            </a:endParaRPr>
          </a:p>
        </p:txBody>
      </p:sp>
      <p:sp>
        <p:nvSpPr>
          <p:cNvPr id="8" name="Shape 5"/>
          <p:cNvSpPr/>
          <p:nvPr/>
        </p:nvSpPr>
        <p:spPr>
          <a:xfrm>
            <a:off x="631908" y="1891010"/>
            <a:ext cx="5372561" cy="1963341"/>
          </a:xfrm>
          <a:prstGeom prst="roundRect">
            <a:avLst>
              <a:gd name="adj" fmla="val 15518"/>
            </a:avLst>
          </a:prstGeom>
          <a:solidFill>
            <a:srgbClr val="00AEEF"/>
          </a:solidFill>
          <a:ln w="6350">
            <a:solidFill>
              <a:srgbClr val="00AEEF"/>
            </a:solidFill>
            <a:prstDash val="solid"/>
          </a:ln>
        </p:spPr>
      </p:sp>
      <p:sp>
        <p:nvSpPr>
          <p:cNvPr id="9" name="Shape 6"/>
          <p:cNvSpPr/>
          <p:nvPr/>
        </p:nvSpPr>
        <p:spPr>
          <a:xfrm>
            <a:off x="5185737" y="2100461"/>
            <a:ext cx="609287" cy="609302"/>
          </a:xfrm>
          <a:prstGeom prst="ellipse">
            <a:avLst/>
          </a:prstGeom>
          <a:solidFill>
            <a:srgbClr val="00AEEF"/>
          </a:solidFill>
          <a:ln/>
        </p:spPr>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76203" y="2170119"/>
            <a:ext cx="551246" cy="551258"/>
          </a:xfrm>
          <a:prstGeom prst="rect">
            <a:avLst/>
          </a:prstGeom>
        </p:spPr>
      </p:pic>
      <p:sp>
        <p:nvSpPr>
          <p:cNvPr id="11" name="Text 7"/>
          <p:cNvSpPr/>
          <p:nvPr/>
        </p:nvSpPr>
        <p:spPr>
          <a:xfrm>
            <a:off x="841354" y="2892524"/>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تجهيز الموارد والتسهيلات</a:t>
            </a:r>
            <a:endParaRPr lang="ar-SA" sz="2100" dirty="0">
              <a:solidFill>
                <a:schemeClr val="bg1"/>
              </a:solidFill>
            </a:endParaRPr>
          </a:p>
        </p:txBody>
      </p:sp>
      <p:sp>
        <p:nvSpPr>
          <p:cNvPr id="12" name="Text 8"/>
          <p:cNvSpPr/>
          <p:nvPr/>
        </p:nvSpPr>
        <p:spPr>
          <a:xfrm>
            <a:off x="841354" y="3336230"/>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إعداد قوائم التدقيق والتحقق من جاهزية التسهيلات قبل التدريب.</a:t>
            </a:r>
            <a:endParaRPr lang="ar-SA" sz="1550" dirty="0">
              <a:solidFill>
                <a:schemeClr val="bg1"/>
              </a:solidFill>
            </a:endParaRPr>
          </a:p>
        </p:txBody>
      </p:sp>
      <p:sp>
        <p:nvSpPr>
          <p:cNvPr id="13" name="Shape 9"/>
          <p:cNvSpPr/>
          <p:nvPr/>
        </p:nvSpPr>
        <p:spPr>
          <a:xfrm>
            <a:off x="6187226" y="4037112"/>
            <a:ext cx="5372561" cy="1963341"/>
          </a:xfrm>
          <a:prstGeom prst="roundRect">
            <a:avLst>
              <a:gd name="adj" fmla="val 15518"/>
            </a:avLst>
          </a:prstGeom>
          <a:solidFill>
            <a:srgbClr val="00AEEF"/>
          </a:solidFill>
          <a:ln w="6350">
            <a:solidFill>
              <a:srgbClr val="00AEEF"/>
            </a:solidFill>
            <a:prstDash val="solid"/>
          </a:ln>
        </p:spPr>
      </p:sp>
      <p:sp>
        <p:nvSpPr>
          <p:cNvPr id="14" name="Shape 10"/>
          <p:cNvSpPr/>
          <p:nvPr/>
        </p:nvSpPr>
        <p:spPr>
          <a:xfrm>
            <a:off x="10741054" y="4246563"/>
            <a:ext cx="609287" cy="609302"/>
          </a:xfrm>
          <a:prstGeom prst="ellipse">
            <a:avLst/>
          </a:prstGeom>
          <a:solidFill>
            <a:srgbClr val="00AEEF"/>
          </a:solidFill>
          <a:ln/>
        </p:spPr>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73478" y="4231291"/>
            <a:ext cx="609287" cy="609300"/>
          </a:xfrm>
          <a:prstGeom prst="rect">
            <a:avLst/>
          </a:prstGeom>
        </p:spPr>
      </p:pic>
      <p:sp>
        <p:nvSpPr>
          <p:cNvPr id="16" name="Text 11"/>
          <p:cNvSpPr/>
          <p:nvPr/>
        </p:nvSpPr>
        <p:spPr>
          <a:xfrm>
            <a:off x="6396671" y="5038626"/>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تنظيم السجلات والإجراءات</a:t>
            </a:r>
            <a:endParaRPr lang="ar-SA" sz="2100" dirty="0">
              <a:solidFill>
                <a:schemeClr val="bg1"/>
              </a:solidFill>
            </a:endParaRPr>
          </a:p>
        </p:txBody>
      </p:sp>
      <p:sp>
        <p:nvSpPr>
          <p:cNvPr id="17" name="Text 12"/>
          <p:cNvSpPr/>
          <p:nvPr/>
        </p:nvSpPr>
        <p:spPr>
          <a:xfrm>
            <a:off x="6396671" y="5482332"/>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إدارة جميع السجلات الإدارية والتدريبية بدقة وكفاءة.</a:t>
            </a:r>
            <a:endParaRPr lang="ar-SA" sz="1550" dirty="0">
              <a:solidFill>
                <a:schemeClr val="bg1"/>
              </a:solidFill>
            </a:endParaRPr>
          </a:p>
        </p:txBody>
      </p:sp>
      <p:sp>
        <p:nvSpPr>
          <p:cNvPr id="18" name="Shape 13"/>
          <p:cNvSpPr/>
          <p:nvPr/>
        </p:nvSpPr>
        <p:spPr>
          <a:xfrm>
            <a:off x="631908" y="4037112"/>
            <a:ext cx="5372561" cy="1963341"/>
          </a:xfrm>
          <a:prstGeom prst="roundRect">
            <a:avLst>
              <a:gd name="adj" fmla="val 15518"/>
            </a:avLst>
          </a:prstGeom>
          <a:solidFill>
            <a:srgbClr val="00AEEF"/>
          </a:solidFill>
          <a:ln w="6350">
            <a:solidFill>
              <a:srgbClr val="00AEEF"/>
            </a:solidFill>
            <a:prstDash val="solid"/>
          </a:ln>
        </p:spPr>
      </p:sp>
      <p:sp>
        <p:nvSpPr>
          <p:cNvPr id="19" name="Shape 14"/>
          <p:cNvSpPr/>
          <p:nvPr/>
        </p:nvSpPr>
        <p:spPr>
          <a:xfrm>
            <a:off x="5185737" y="4246563"/>
            <a:ext cx="609287" cy="609302"/>
          </a:xfrm>
          <a:prstGeom prst="ellipse">
            <a:avLst/>
          </a:prstGeom>
          <a:solidFill>
            <a:srgbClr val="00AEEF"/>
          </a:solidFill>
          <a:ln/>
        </p:spPr>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72735" y="4276895"/>
            <a:ext cx="554713" cy="554725"/>
          </a:xfrm>
          <a:prstGeom prst="rect">
            <a:avLst/>
          </a:prstGeom>
        </p:spPr>
      </p:pic>
      <p:sp>
        <p:nvSpPr>
          <p:cNvPr id="21" name="Text 15"/>
          <p:cNvSpPr/>
          <p:nvPr/>
        </p:nvSpPr>
        <p:spPr>
          <a:xfrm>
            <a:off x="841354" y="5038626"/>
            <a:ext cx="4953670"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قيادة التعلم بفاعلية</a:t>
            </a:r>
            <a:endParaRPr lang="ar-SA" sz="2100" dirty="0">
              <a:solidFill>
                <a:schemeClr val="bg1"/>
              </a:solidFill>
            </a:endParaRPr>
          </a:p>
        </p:txBody>
      </p:sp>
      <p:sp>
        <p:nvSpPr>
          <p:cNvPr id="22" name="Text 16"/>
          <p:cNvSpPr/>
          <p:nvPr/>
        </p:nvSpPr>
        <p:spPr>
          <a:xfrm>
            <a:off x="841354" y="5482332"/>
            <a:ext cx="4953670" cy="308670"/>
          </a:xfrm>
          <a:prstGeom prst="rect">
            <a:avLst/>
          </a:prstGeom>
          <a:noFill/>
          <a:ln/>
        </p:spPr>
        <p:txBody>
          <a:bodyPr wrap="none" lIns="0" tIns="0" rIns="0" bIns="0" rtlCol="0" anchor="t"/>
          <a:lstStyle/>
          <a:p>
            <a:pPr marL="0" indent="0" algn="r" rtl="1">
              <a:lnSpc>
                <a:spcPct val="127000"/>
              </a:lnSpc>
              <a:buNone/>
            </a:pPr>
            <a:r>
              <a:rPr lang="ar-SA" altLang="en-US" sz="1550" dirty="0">
                <a:solidFill>
                  <a:schemeClr val="bg1"/>
                </a:solidFill>
                <a:latin typeface="WinSoft Pro Medium" pitchFamily="34" charset="0"/>
                <a:ea typeface="WinSoft Pro Medium" pitchFamily="34" charset="-122"/>
                <a:cs typeface="WinSoft Pro Medium" pitchFamily="34" charset="-120"/>
              </a:rPr>
              <a:t>تطبيق أفضل الممارسات المهنية والمعايير الدولية في إدارة القاعات والورش.</a:t>
            </a:r>
            <a:endParaRPr lang="ar-SA" sz="1550" dirty="0">
              <a:solidFill>
                <a:schemeClr val="bg1"/>
              </a:solidFill>
            </a:endParaRPr>
          </a:p>
        </p:txBody>
      </p:sp>
    </p:spTree>
    <p:extLst>
      <p:ext uri="{BB962C8B-B14F-4D97-AF65-F5344CB8AC3E}">
        <p14:creationId xmlns:p14="http://schemas.microsoft.com/office/powerpoint/2010/main" val="305139427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424186"/>
            <a:ext cx="6355993"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رسالة ختامية</a:t>
            </a:r>
            <a:endParaRPr lang="ar-SA" sz="4650" dirty="0"/>
          </a:p>
        </p:txBody>
      </p:sp>
      <p:sp>
        <p:nvSpPr>
          <p:cNvPr id="5" name="Text 1"/>
          <p:cNvSpPr/>
          <p:nvPr/>
        </p:nvSpPr>
        <p:spPr>
          <a:xfrm>
            <a:off x="5203794" y="2758976"/>
            <a:ext cx="6017467" cy="1083469"/>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تمنى أن تكون هذه الوحدة قد أسهمت في تعزيز معارفكم ومهاراتكم المهنية، وأن تشكل أساساً متيناً لتطوير ممارساتكم التدريبية وتحسين جودة البرامج التدريبية التي تشرفون عليها مستقبلاً.</a:t>
            </a:r>
            <a:endParaRPr lang="ar-SA" sz="1750" dirty="0"/>
          </a:p>
        </p:txBody>
      </p:sp>
      <p:sp>
        <p:nvSpPr>
          <p:cNvPr id="6" name="Shape 2"/>
          <p:cNvSpPr/>
          <p:nvPr/>
        </p:nvSpPr>
        <p:spPr>
          <a:xfrm>
            <a:off x="11534387" y="2505075"/>
            <a:ext cx="25399" cy="1591270"/>
          </a:xfrm>
          <a:prstGeom prst="roundRect">
            <a:avLst>
              <a:gd name="adj" fmla="val 50001"/>
            </a:avLst>
          </a:prstGeom>
          <a:solidFill>
            <a:srgbClr val="75BAE6"/>
          </a:solidFill>
          <a:ln/>
        </p:spPr>
      </p:sp>
      <p:sp>
        <p:nvSpPr>
          <p:cNvPr id="7" name="Text 3"/>
          <p:cNvSpPr/>
          <p:nvPr/>
        </p:nvSpPr>
        <p:spPr>
          <a:xfrm>
            <a:off x="5203794" y="4350246"/>
            <a:ext cx="6355993" cy="1083469"/>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إن تطبيق المعارف والمهارات المكتسبة في هذه الوحدة يسهم في توفير بيئة تعلم مهنية تتسم بالأمان والكفاءة والجودة، وتساعد المتدربين على اكتساب المهارات العملية المطلوبة في بيئة تحاكي واقع العمل الحقيقي.</a:t>
            </a:r>
            <a:endParaRPr lang="ar-SA" sz="1750" dirty="0"/>
          </a:p>
        </p:txBody>
      </p:sp>
    </p:spTree>
    <p:extLst>
      <p:ext uri="{BB962C8B-B14F-4D97-AF65-F5344CB8AC3E}">
        <p14:creationId xmlns:p14="http://schemas.microsoft.com/office/powerpoint/2010/main" val="341404463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5105" y="807641"/>
            <a:ext cx="3494992" cy="5242719"/>
          </a:xfrm>
          <a:prstGeom prst="rect">
            <a:avLst/>
          </a:prstGeom>
        </p:spPr>
      </p:pic>
      <p:sp>
        <p:nvSpPr>
          <p:cNvPr id="4" name="Text 0"/>
          <p:cNvSpPr/>
          <p:nvPr/>
        </p:nvSpPr>
        <p:spPr>
          <a:xfrm>
            <a:off x="631908" y="687586"/>
            <a:ext cx="6355993" cy="1336080"/>
          </a:xfrm>
          <a:prstGeom prst="rect">
            <a:avLst/>
          </a:prstGeom>
          <a:noFill/>
          <a:ln/>
        </p:spPr>
        <p:txBody>
          <a:bodyPr wrap="square" lIns="0" tIns="0" rIns="0" bIns="0" rtlCol="0" anchor="t">
            <a:normAutofit/>
          </a:bodyPr>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نتمنى لك تجربة تعلم ممتعة ومثمرة</a:t>
            </a:r>
            <a:endParaRPr lang="ar-SA" sz="4200" dirty="0"/>
          </a:p>
        </p:txBody>
      </p:sp>
      <p:sp>
        <p:nvSpPr>
          <p:cNvPr id="5" name="Shape 1"/>
          <p:cNvSpPr/>
          <p:nvPr/>
        </p:nvSpPr>
        <p:spPr>
          <a:xfrm>
            <a:off x="631908" y="2297807"/>
            <a:ext cx="6355993" cy="2638524"/>
          </a:xfrm>
          <a:prstGeom prst="roundRect">
            <a:avLst>
              <a:gd name="adj" fmla="val 11547"/>
            </a:avLst>
          </a:prstGeom>
          <a:solidFill>
            <a:srgbClr val="00AEEF"/>
          </a:solidFill>
          <a:ln w="6350">
            <a:solidFill>
              <a:srgbClr val="0094D5"/>
            </a:solidFill>
            <a:prstDash val="solid"/>
          </a:ln>
        </p:spPr>
      </p:sp>
      <p:sp>
        <p:nvSpPr>
          <p:cNvPr id="6" name="Shape 2"/>
          <p:cNvSpPr/>
          <p:nvPr/>
        </p:nvSpPr>
        <p:spPr>
          <a:xfrm>
            <a:off x="3809905" y="2304157"/>
            <a:ext cx="3171646" cy="1467247"/>
          </a:xfrm>
          <a:custGeom>
            <a:avLst/>
            <a:gdLst/>
            <a:ahLst/>
            <a:cxnLst/>
            <a:rect l="l" t="t" r="r" b="b"/>
            <a:pathLst>
              <a:path w="3171646" h="1467247">
                <a:moveTo>
                  <a:pt x="253895" y="0"/>
                </a:moveTo>
                <a:lnTo>
                  <a:pt x="3171646" y="0"/>
                </a:lnTo>
                <a:lnTo>
                  <a:pt x="3171646" y="1467247"/>
                </a:lnTo>
                <a:lnTo>
                  <a:pt x="0" y="1467247"/>
                </a:lnTo>
                <a:lnTo>
                  <a:pt x="0" y="253901"/>
                </a:lnTo>
                <a:arcTo wR="253895" hR="253901" stAng="10800000" swAng="5400000"/>
                <a:close/>
              </a:path>
            </a:pathLst>
          </a:custGeom>
          <a:solidFill>
            <a:srgbClr val="00AEEF"/>
          </a:solidFill>
          <a:ln/>
        </p:spPr>
      </p:sp>
      <p:sp>
        <p:nvSpPr>
          <p:cNvPr id="7" name="Text 3"/>
          <p:cNvSpPr/>
          <p:nvPr/>
        </p:nvSpPr>
        <p:spPr>
          <a:xfrm>
            <a:off x="4013000" y="2507258"/>
            <a:ext cx="2765455"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GE SS Two Light" pitchFamily="34" charset="0"/>
                <a:ea typeface="GE SS Two Light" pitchFamily="34" charset="-122"/>
                <a:cs typeface="GE SS Two Light" pitchFamily="34" charset="-120"/>
              </a:rPr>
              <a:t>25 ساعة تدريبية</a:t>
            </a:r>
            <a:endParaRPr lang="ar-SA" sz="2100" dirty="0"/>
          </a:p>
        </p:txBody>
      </p:sp>
      <p:sp>
        <p:nvSpPr>
          <p:cNvPr id="8" name="Text 4"/>
          <p:cNvSpPr/>
          <p:nvPr/>
        </p:nvSpPr>
        <p:spPr>
          <a:xfrm>
            <a:off x="4013000" y="2950964"/>
            <a:ext cx="2765455"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إجمالي زمن الوحدة.</a:t>
            </a:r>
            <a:endParaRPr lang="ar-SA" sz="1550" dirty="0"/>
          </a:p>
        </p:txBody>
      </p:sp>
      <p:sp>
        <p:nvSpPr>
          <p:cNvPr id="9" name="Shape 5"/>
          <p:cNvSpPr/>
          <p:nvPr/>
        </p:nvSpPr>
        <p:spPr>
          <a:xfrm>
            <a:off x="638258" y="2304157"/>
            <a:ext cx="3171646" cy="1467247"/>
          </a:xfrm>
          <a:custGeom>
            <a:avLst/>
            <a:gdLst/>
            <a:ahLst/>
            <a:cxnLst/>
            <a:rect l="l" t="t" r="r" b="b"/>
            <a:pathLst>
              <a:path w="3171646" h="1467247">
                <a:moveTo>
                  <a:pt x="0" y="0"/>
                </a:moveTo>
                <a:lnTo>
                  <a:pt x="2917752" y="0"/>
                </a:lnTo>
                <a:arcTo wR="253895" hR="253901" stAng="16200000" swAng="5400000"/>
                <a:lnTo>
                  <a:pt x="3171646" y="1467247"/>
                </a:lnTo>
                <a:lnTo>
                  <a:pt x="0" y="1467247"/>
                </a:lnTo>
                <a:lnTo>
                  <a:pt x="0" y="0"/>
                </a:lnTo>
                <a:close/>
              </a:path>
            </a:pathLst>
          </a:custGeom>
          <a:solidFill>
            <a:srgbClr val="00AEEF"/>
          </a:solidFill>
          <a:ln/>
        </p:spPr>
      </p:sp>
      <p:sp>
        <p:nvSpPr>
          <p:cNvPr id="10" name="Shape 6"/>
          <p:cNvSpPr/>
          <p:nvPr/>
        </p:nvSpPr>
        <p:spPr>
          <a:xfrm>
            <a:off x="638258" y="2304157"/>
            <a:ext cx="25399" cy="1467247"/>
          </a:xfrm>
          <a:prstGeom prst="roundRect">
            <a:avLst>
              <a:gd name="adj" fmla="val 50001"/>
            </a:avLst>
          </a:prstGeom>
          <a:solidFill>
            <a:srgbClr val="0094D5"/>
          </a:solidFill>
          <a:ln/>
        </p:spPr>
      </p:sp>
      <p:sp>
        <p:nvSpPr>
          <p:cNvPr id="11" name="Text 7"/>
          <p:cNvSpPr/>
          <p:nvPr/>
        </p:nvSpPr>
        <p:spPr>
          <a:xfrm>
            <a:off x="841354" y="2507258"/>
            <a:ext cx="2765455"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GE SS Two Light" pitchFamily="34" charset="0"/>
                <a:ea typeface="GE SS Two Light" pitchFamily="34" charset="-122"/>
                <a:cs typeface="GE SS Two Light" pitchFamily="34" charset="-120"/>
              </a:rPr>
              <a:t>4 نتاجات تمكينية</a:t>
            </a:r>
            <a:endParaRPr lang="ar-SA" sz="2100" dirty="0"/>
          </a:p>
        </p:txBody>
      </p:sp>
      <p:sp>
        <p:nvSpPr>
          <p:cNvPr id="12" name="Text 8"/>
          <p:cNvSpPr/>
          <p:nvPr/>
        </p:nvSpPr>
        <p:spPr>
          <a:xfrm>
            <a:off x="841354" y="2950964"/>
            <a:ext cx="2765455"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تغطي جميع جوانب إدارة التسهيلات التدريبية.</a:t>
            </a:r>
            <a:endParaRPr lang="ar-SA" sz="1550" dirty="0"/>
          </a:p>
        </p:txBody>
      </p:sp>
      <p:sp>
        <p:nvSpPr>
          <p:cNvPr id="13" name="Shape 9"/>
          <p:cNvSpPr/>
          <p:nvPr/>
        </p:nvSpPr>
        <p:spPr>
          <a:xfrm>
            <a:off x="638258" y="3771404"/>
            <a:ext cx="6343293" cy="1158577"/>
          </a:xfrm>
          <a:custGeom>
            <a:avLst/>
            <a:gdLst/>
            <a:ahLst/>
            <a:cxnLst/>
            <a:rect l="l" t="t" r="r" b="b"/>
            <a:pathLst>
              <a:path w="6343293" h="1158577">
                <a:moveTo>
                  <a:pt x="0" y="0"/>
                </a:moveTo>
                <a:lnTo>
                  <a:pt x="6343293" y="0"/>
                </a:lnTo>
                <a:lnTo>
                  <a:pt x="6343293" y="904676"/>
                </a:lnTo>
                <a:arcTo wR="253895" hR="253901" stAng="0" swAng="5400000"/>
                <a:lnTo>
                  <a:pt x="253895" y="1158577"/>
                </a:lnTo>
                <a:arcTo wR="253895" hR="253901" stAng="5400000" swAng="5400000"/>
                <a:lnTo>
                  <a:pt x="0" y="0"/>
                </a:lnTo>
                <a:close/>
              </a:path>
            </a:pathLst>
          </a:custGeom>
          <a:solidFill>
            <a:srgbClr val="00AEEF"/>
          </a:solidFill>
          <a:ln/>
        </p:spPr>
      </p:sp>
      <p:sp>
        <p:nvSpPr>
          <p:cNvPr id="14" name="Shape 10"/>
          <p:cNvSpPr/>
          <p:nvPr/>
        </p:nvSpPr>
        <p:spPr>
          <a:xfrm>
            <a:off x="638258" y="3771404"/>
            <a:ext cx="6343293" cy="25400"/>
          </a:xfrm>
          <a:prstGeom prst="roundRect">
            <a:avLst>
              <a:gd name="adj" fmla="val 49999"/>
            </a:avLst>
          </a:prstGeom>
          <a:solidFill>
            <a:srgbClr val="0094D5"/>
          </a:solidFill>
          <a:ln/>
        </p:spPr>
      </p:sp>
      <p:sp>
        <p:nvSpPr>
          <p:cNvPr id="15" name="Text 11"/>
          <p:cNvSpPr/>
          <p:nvPr/>
        </p:nvSpPr>
        <p:spPr>
          <a:xfrm>
            <a:off x="841354" y="3974505"/>
            <a:ext cx="593710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000000"/>
                </a:solidFill>
                <a:latin typeface="GE SS Two Light" pitchFamily="34" charset="0"/>
                <a:ea typeface="GE SS Two Light" pitchFamily="34" charset="-122"/>
                <a:cs typeface="GE SS Two Light" pitchFamily="34" charset="-120"/>
              </a:rPr>
              <a:t>12 نشاطاً تعليمياً</a:t>
            </a:r>
            <a:endParaRPr lang="ar-SA" sz="2100" dirty="0"/>
          </a:p>
        </p:txBody>
      </p:sp>
      <p:sp>
        <p:nvSpPr>
          <p:cNvPr id="16" name="Text 12"/>
          <p:cNvSpPr/>
          <p:nvPr/>
        </p:nvSpPr>
        <p:spPr>
          <a:xfrm>
            <a:off x="841354" y="4418211"/>
            <a:ext cx="5937101"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متنوعة بين العملي والنظري والتعاوني.</a:t>
            </a:r>
            <a:endParaRPr lang="ar-SA" sz="1550" dirty="0"/>
          </a:p>
        </p:txBody>
      </p:sp>
      <p:sp>
        <p:nvSpPr>
          <p:cNvPr id="17" name="Text 13"/>
          <p:cNvSpPr/>
          <p:nvPr/>
        </p:nvSpPr>
        <p:spPr>
          <a:xfrm>
            <a:off x="631908" y="5347494"/>
            <a:ext cx="6051399"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جودة التدريب لا تعتمد فقط على المدرب أو المنهاج، بل تعتمد أيضاً على جودة البيئة التدريبية والتجهيزات وإدارة الموارد والتفاعل الإيجابي داخل قاعات التدريب والورش المهنية.</a:t>
            </a:r>
            <a:endParaRPr lang="ar-SA" sz="1550" dirty="0"/>
          </a:p>
        </p:txBody>
      </p:sp>
      <p:sp>
        <p:nvSpPr>
          <p:cNvPr id="18" name="Shape 14"/>
          <p:cNvSpPr/>
          <p:nvPr/>
        </p:nvSpPr>
        <p:spPr>
          <a:xfrm>
            <a:off x="6962502" y="5141912"/>
            <a:ext cx="25399" cy="1028502"/>
          </a:xfrm>
          <a:prstGeom prst="roundRect">
            <a:avLst>
              <a:gd name="adj" fmla="val 50001"/>
            </a:avLst>
          </a:prstGeom>
          <a:solidFill>
            <a:srgbClr val="75BAE6"/>
          </a:solidFill>
          <a:ln/>
        </p:spPr>
      </p:sp>
    </p:spTree>
    <p:extLst>
      <p:ext uri="{BB962C8B-B14F-4D97-AF65-F5344CB8AC3E}">
        <p14:creationId xmlns:p14="http://schemas.microsoft.com/office/powerpoint/2010/main" val="18359223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1441</TotalTime>
  <Words>9919</Words>
  <Application>Microsoft Office PowerPoint</Application>
  <PresentationFormat>Widescreen</PresentationFormat>
  <Paragraphs>1750</Paragraphs>
  <Slides>170</Slides>
  <Notes>170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170</vt:i4>
      </vt:variant>
    </vt:vector>
  </HeadingPairs>
  <TitlesOfParts>
    <vt:vector size="176" baseType="lpstr">
      <vt:lpstr>WinSoft Pro Medium</vt:lpstr>
      <vt:lpstr>GE SS Two Light</vt:lpstr>
      <vt:lpstr>Myriad Headline</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lastModifiedBy>Knowledge beam</cp:lastModifiedBy>
  <cp:revision>198</cp:revision>
  <dcterms:created xsi:type="dcterms:W3CDTF">2026-09-15T14:09:20Z</dcterms:created>
  <dcterms:modified xsi:type="dcterms:W3CDTF">2026-09-18T11:29:34Z</dcterms:modified>
</cp:coreProperties>
</file>