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3"/>
  </p:notesMasterIdLst>
  <p:sldIdLst>
    <p:sldId id="256" r:id="rId2"/>
    <p:sldId id="401" r:id="rId3"/>
    <p:sldId id="257" r:id="rId4"/>
    <p:sldId id="398" r:id="rId5"/>
    <p:sldId id="258" r:id="rId6"/>
    <p:sldId id="259" r:id="rId7"/>
    <p:sldId id="260" r:id="rId8"/>
    <p:sldId id="261" r:id="rId9"/>
    <p:sldId id="262" r:id="rId10"/>
    <p:sldId id="263" r:id="rId11"/>
    <p:sldId id="264"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402" r:id="rId40"/>
    <p:sldId id="403" r:id="rId41"/>
    <p:sldId id="404"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99" r:id="rId56"/>
    <p:sldId id="315" r:id="rId57"/>
    <p:sldId id="316" r:id="rId58"/>
    <p:sldId id="317" r:id="rId59"/>
    <p:sldId id="318" r:id="rId60"/>
    <p:sldId id="319" r:id="rId61"/>
    <p:sldId id="320" r:id="rId62"/>
    <p:sldId id="321" r:id="rId63"/>
    <p:sldId id="322" r:id="rId64"/>
    <p:sldId id="323" r:id="rId65"/>
    <p:sldId id="387" r:id="rId66"/>
    <p:sldId id="329" r:id="rId67"/>
    <p:sldId id="388" r:id="rId68"/>
    <p:sldId id="389" r:id="rId69"/>
    <p:sldId id="390" r:id="rId70"/>
    <p:sldId id="330" r:id="rId71"/>
    <p:sldId id="391" r:id="rId72"/>
    <p:sldId id="393" r:id="rId73"/>
    <p:sldId id="392" r:id="rId74"/>
    <p:sldId id="394" r:id="rId75"/>
    <p:sldId id="395" r:id="rId76"/>
    <p:sldId id="396" r:id="rId77"/>
    <p:sldId id="333" r:id="rId78"/>
    <p:sldId id="334" r:id="rId79"/>
    <p:sldId id="335" r:id="rId80"/>
    <p:sldId id="336" r:id="rId81"/>
    <p:sldId id="337" r:id="rId82"/>
    <p:sldId id="338" r:id="rId83"/>
    <p:sldId id="339" r:id="rId84"/>
    <p:sldId id="397" r:id="rId85"/>
    <p:sldId id="340" r:id="rId86"/>
    <p:sldId id="341" r:id="rId87"/>
    <p:sldId id="408" r:id="rId88"/>
    <p:sldId id="409" r:id="rId89"/>
    <p:sldId id="410" r:id="rId90"/>
    <p:sldId id="411" r:id="rId91"/>
    <p:sldId id="412" r:id="rId92"/>
    <p:sldId id="413" r:id="rId93"/>
    <p:sldId id="414" r:id="rId94"/>
    <p:sldId id="415" r:id="rId95"/>
    <p:sldId id="416" r:id="rId96"/>
    <p:sldId id="417" r:id="rId97"/>
    <p:sldId id="418" r:id="rId98"/>
    <p:sldId id="419" r:id="rId99"/>
    <p:sldId id="420" r:id="rId100"/>
    <p:sldId id="421" r:id="rId101"/>
    <p:sldId id="422" r:id="rId102"/>
    <p:sldId id="423" r:id="rId103"/>
    <p:sldId id="424" r:id="rId104"/>
    <p:sldId id="425" r:id="rId105"/>
    <p:sldId id="426" r:id="rId106"/>
    <p:sldId id="427" r:id="rId107"/>
    <p:sldId id="428" r:id="rId108"/>
    <p:sldId id="429" r:id="rId109"/>
    <p:sldId id="430" r:id="rId110"/>
    <p:sldId id="431" r:id="rId111"/>
    <p:sldId id="432" r:id="rId112"/>
  </p:sldIdLst>
  <p:sldSz cx="12192000" cy="6858000"/>
  <p:notesSz cx="6858000" cy="12192000"/>
  <p:embeddedFontLst>
    <p:embeddedFont>
      <p:font typeface="GE SS Two Light" panose="020A0503020102020204" pitchFamily="18" charset="-78"/>
      <p:regular r:id="rId114"/>
    </p:embeddedFont>
    <p:embeddedFont>
      <p:font typeface="WinSoft Pro" panose="020B0600060200000000" pitchFamily="34" charset="-78"/>
      <p:regular r:id="rId115"/>
    </p:embeddedFont>
    <p:embeddedFont>
      <p:font typeface="WinSoft Pro Medium" panose="020B0600060200000000" pitchFamily="34" charset="-78"/>
      <p:regular r:id="rId1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varScale="1">
        <p:scale>
          <a:sx n="80" d="100"/>
          <a:sy n="80" d="100"/>
        </p:scale>
        <p:origin x="75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notesMaster" Target="notesMasters/notesMaster1.xml"/><Relationship Id="rId118"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fntdata"/><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864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28689339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27815872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7818244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428314982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66849709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205142439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27619491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36653240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40653715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9166001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55762567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1655391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60588489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36448900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2816767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 Id="rId9"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2.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64.svg"/></Relationships>
</file>

<file path=ppt/slides/_rels/slide53.xml.rels><?xml version="1.0" encoding="UTF-8" standalone="yes"?>
<Relationships xmlns="http://schemas.openxmlformats.org/package/2006/relationships"><Relationship Id="rId3" Type="http://schemas.openxmlformats.org/officeDocument/2006/relationships/image" Target="../media/image67.svg"/><Relationship Id="rId7" Type="http://schemas.openxmlformats.org/officeDocument/2006/relationships/image" Target="../media/image71.sv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70.svg"/><Relationship Id="rId5" Type="http://schemas.openxmlformats.org/officeDocument/2006/relationships/image" Target="../media/image69.svg"/><Relationship Id="rId4" Type="http://schemas.openxmlformats.org/officeDocument/2006/relationships/image" Target="../media/image68.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57.xml.rels><?xml version="1.0" encoding="UTF-8" standalone="yes"?>
<Relationships xmlns="http://schemas.openxmlformats.org/package/2006/relationships"><Relationship Id="rId3" Type="http://schemas.openxmlformats.org/officeDocument/2006/relationships/image" Target="../media/image76.sv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78.svg"/></Relationships>
</file>

<file path=ppt/slides/_rels/slide60.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0.svg"/></Relationships>
</file>

<file path=ppt/slides/_rels/slide61.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_msocom_1"/><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6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sv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93.svg"/><Relationship Id="rId5" Type="http://schemas.openxmlformats.org/officeDocument/2006/relationships/image" Target="../media/image92.svg"/><Relationship Id="rId4" Type="http://schemas.openxmlformats.org/officeDocument/2006/relationships/image" Target="../media/image91.svg"/></Relationships>
</file>

<file path=ppt/slides/_rels/slide79.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59351" y="1841500"/>
            <a:ext cx="3174921" cy="3175000"/>
          </a:xfrm>
          <a:prstGeom prst="rect">
            <a:avLst/>
          </a:prstGeom>
        </p:spPr>
      </p:pic>
      <p:sp>
        <p:nvSpPr>
          <p:cNvPr id="4" name="Text 0"/>
          <p:cNvSpPr/>
          <p:nvPr/>
        </p:nvSpPr>
        <p:spPr>
          <a:xfrm>
            <a:off x="5203794" y="2071215"/>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دليل المتدرّب </a:t>
            </a:r>
            <a:endParaRPr lang="ar-SA" sz="4800" dirty="0"/>
          </a:p>
        </p:txBody>
      </p:sp>
      <p:sp>
        <p:nvSpPr>
          <p:cNvPr id="5" name="Text 1"/>
          <p:cNvSpPr/>
          <p:nvPr/>
        </p:nvSpPr>
        <p:spPr>
          <a:xfrm>
            <a:off x="5203794" y="2737271"/>
            <a:ext cx="6355993" cy="593923"/>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 مبادئ تعلّم الكبار</a:t>
            </a:r>
            <a:r>
              <a:rPr lang="en-US" altLang="en-US" sz="4800" dirty="0">
                <a:solidFill>
                  <a:srgbClr val="2E3C4E"/>
                </a:solidFill>
                <a:latin typeface="Myriad "/>
                <a:ea typeface="GE SS Two Light" pitchFamily="34" charset="-122"/>
                <a:cs typeface="GE SS Two Light" pitchFamily="34" charset="-120"/>
              </a:rPr>
              <a:t>U.6.1</a:t>
            </a:r>
            <a:r>
              <a:rPr lang="en-US" altLang="en-US" sz="4800" dirty="0">
                <a:solidFill>
                  <a:srgbClr val="2E3C4E"/>
                </a:solidFill>
                <a:latin typeface="Myriad Headline" panose="020B0500000000000000" pitchFamily="34" charset="0"/>
                <a:ea typeface="GE SS Two Light" pitchFamily="34" charset="-122"/>
                <a:cs typeface="GE SS Two Light" pitchFamily="34" charset="-120"/>
              </a:rPr>
              <a:t> </a:t>
            </a:r>
            <a:endParaRPr lang="ar-SA" sz="4800" dirty="0"/>
          </a:p>
        </p:txBody>
      </p:sp>
      <p:sp>
        <p:nvSpPr>
          <p:cNvPr id="6" name="Text 2"/>
          <p:cNvSpPr/>
          <p:nvPr/>
        </p:nvSpPr>
        <p:spPr>
          <a:xfrm>
            <a:off x="5203794" y="3760986"/>
            <a:ext cx="6355993" cy="2189240"/>
          </a:xfrm>
          <a:prstGeom prst="rect">
            <a:avLst/>
          </a:prstGeom>
          <a:noFill/>
          <a:ln/>
        </p:spPr>
        <p:txBody>
          <a:bodyPr wrap="square" lIns="0" tIns="0" rIns="0" bIns="0" rtlCol="0" anchor="t">
            <a:noAutofit/>
          </a:bodyPr>
          <a:lstStyle/>
          <a:p>
            <a:pPr marL="0" indent="0" algn="just"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مرحبًا بكم في رحلة جديدة نحو تدريب أكثر فاعلية وتأثيرًا. هذا الدليل رفيقكم في رحلة تعلّم تساعدكم على فهم كيفية تعلّم الكبار، واكتشاف أفضل السبل لتحويل هذه المعرفة إلى ممارسات تدريبية فعّالة في بيئة التعليم والتدريب التقني والمهني.</a:t>
            </a:r>
            <a:endParaRPr lang="ar-S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437372105"/>
              </p:ext>
            </p:extLst>
          </p:nvPr>
        </p:nvGraphicFramePr>
        <p:xfrm>
          <a:off x="328054" y="1348844"/>
          <a:ext cx="11685072" cy="4925214"/>
        </p:xfrm>
        <a:graphic>
          <a:graphicData uri="http://schemas.openxmlformats.org/drawingml/2006/table">
            <a:tbl>
              <a:tblPr rtl="1" firstRow="1" firstCol="1" bandRow="1">
                <a:tableStyleId>{5C22544A-7EE6-4342-B048-85BDC9FD1C3A}</a:tableStyleId>
              </a:tblPr>
              <a:tblGrid>
                <a:gridCol w="816466">
                  <a:extLst>
                    <a:ext uri="{9D8B030D-6E8A-4147-A177-3AD203B41FA5}">
                      <a16:colId xmlns:a16="http://schemas.microsoft.com/office/drawing/2014/main" val="913932685"/>
                    </a:ext>
                  </a:extLst>
                </a:gridCol>
                <a:gridCol w="1580127">
                  <a:extLst>
                    <a:ext uri="{9D8B030D-6E8A-4147-A177-3AD203B41FA5}">
                      <a16:colId xmlns:a16="http://schemas.microsoft.com/office/drawing/2014/main" val="581233490"/>
                    </a:ext>
                  </a:extLst>
                </a:gridCol>
                <a:gridCol w="1616683">
                  <a:extLst>
                    <a:ext uri="{9D8B030D-6E8A-4147-A177-3AD203B41FA5}">
                      <a16:colId xmlns:a16="http://schemas.microsoft.com/office/drawing/2014/main" val="1382780110"/>
                    </a:ext>
                  </a:extLst>
                </a:gridCol>
                <a:gridCol w="609301">
                  <a:extLst>
                    <a:ext uri="{9D8B030D-6E8A-4147-A177-3AD203B41FA5}">
                      <a16:colId xmlns:a16="http://schemas.microsoft.com/office/drawing/2014/main" val="94719038"/>
                    </a:ext>
                  </a:extLst>
                </a:gridCol>
                <a:gridCol w="1865820">
                  <a:extLst>
                    <a:ext uri="{9D8B030D-6E8A-4147-A177-3AD203B41FA5}">
                      <a16:colId xmlns:a16="http://schemas.microsoft.com/office/drawing/2014/main" val="2664485280"/>
                    </a:ext>
                  </a:extLst>
                </a:gridCol>
                <a:gridCol w="1668135">
                  <a:extLst>
                    <a:ext uri="{9D8B030D-6E8A-4147-A177-3AD203B41FA5}">
                      <a16:colId xmlns:a16="http://schemas.microsoft.com/office/drawing/2014/main" val="795446620"/>
                    </a:ext>
                  </a:extLst>
                </a:gridCol>
                <a:gridCol w="609301">
                  <a:extLst>
                    <a:ext uri="{9D8B030D-6E8A-4147-A177-3AD203B41FA5}">
                      <a16:colId xmlns:a16="http://schemas.microsoft.com/office/drawing/2014/main" val="2026980875"/>
                    </a:ext>
                  </a:extLst>
                </a:gridCol>
                <a:gridCol w="1462328">
                  <a:extLst>
                    <a:ext uri="{9D8B030D-6E8A-4147-A177-3AD203B41FA5}">
                      <a16:colId xmlns:a16="http://schemas.microsoft.com/office/drawing/2014/main" val="3020976046"/>
                    </a:ext>
                  </a:extLst>
                </a:gridCol>
                <a:gridCol w="1456911">
                  <a:extLst>
                    <a:ext uri="{9D8B030D-6E8A-4147-A177-3AD203B41FA5}">
                      <a16:colId xmlns:a16="http://schemas.microsoft.com/office/drawing/2014/main" val="3358434663"/>
                    </a:ext>
                  </a:extLst>
                </a:gridCol>
              </a:tblGrid>
              <a:tr h="36468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8:30–9:00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9:00–9:50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10:00–10:50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10:50–11:40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11:50–12:40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12:40–1:30</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435355532"/>
                  </a:ext>
                </a:extLst>
              </a:tr>
              <a:tr h="72216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1</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التقييم القبلي والتعارف</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افتتاح الوحدة ومبادئ تعلم الكبار</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استراحة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نظريات ومنظورات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تحليل مواقف تدريبية</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4">
                  <a:txBody>
                    <a:bodyPr/>
                    <a:lstStyle/>
                    <a:p>
                      <a:pPr marL="0" marR="71755"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استراحة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تطبيق مبادئ تعلم الكبار</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تطبيق على موقف أو مهارة مهنية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60358183"/>
                  </a:ext>
                </a:extLst>
              </a:tr>
              <a:tr h="87902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2</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اليوم الأول</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استراتيجيات التعلم</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أنماط وتفضيلات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اختيار الاستراتيجية المناسبة للكفاية</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استراتيجيات وأنماط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مهمة تطبيقية: اختيار استراتيجية مناسبة</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7614029"/>
                  </a:ext>
                </a:extLst>
              </a:tr>
              <a:tr h="879020">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3</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وربط الاستراتيجيات بالأدوات</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أدوات التعليم</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أدوات التقييم والأدلة على التعلم والأداء</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a:solidFill>
                            <a:srgbClr val="384653"/>
                          </a:solidFill>
                          <a:latin typeface="WinSoft Pro" pitchFamily="34" charset="0"/>
                          <a:ea typeface="WinSoft Pro" pitchFamily="34" charset="-122"/>
                          <a:cs typeface="WinSoft Pro" pitchFamily="34" charset="-120"/>
                        </a:rPr>
                        <a:t>ربط الأدوات بالمعارف والمهارات والاتجاهات (</a:t>
                      </a:r>
                      <a:r>
                        <a:rPr lang="en-US" sz="1800" b="0" kern="1200">
                          <a:solidFill>
                            <a:srgbClr val="384653"/>
                          </a:solidFill>
                          <a:latin typeface="WinSoft Pro" pitchFamily="34" charset="0"/>
                          <a:ea typeface="WinSoft Pro" pitchFamily="34" charset="-122"/>
                          <a:cs typeface="WinSoft Pro" pitchFamily="34" charset="-120"/>
                        </a:rPr>
                        <a:t>A-S-K</a:t>
                      </a:r>
                      <a:r>
                        <a:rPr lang="ar-SA" sz="1800" b="0" kern="1200">
                          <a:solidFill>
                            <a:srgbClr val="384653"/>
                          </a:solidFill>
                          <a:latin typeface="WinSoft Pro" pitchFamily="34" charset="0"/>
                          <a:ea typeface="WinSoft Pro" pitchFamily="34" charset="-122"/>
                          <a:cs typeface="WinSoft Pro" pitchFamily="34" charset="-120"/>
                        </a:rPr>
                        <a:t>)</a:t>
                      </a:r>
                      <a:endParaRPr lang="en-US" sz="1800" b="0" kern="120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من الكفاية إلى الأداة والدليل</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الأدوات والتمهيد للنشاط 4</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9577585"/>
                  </a:ext>
                </a:extLst>
              </a:tr>
              <a:tr h="1506458">
                <a:tc>
                  <a:txBody>
                    <a:bodyPr/>
                    <a:lstStyle/>
                    <a:p>
                      <a:pPr marL="0" indent="0" algn="ctr" defTabSz="914400" rtl="1" eaLnBrk="1" latinLnBrk="0" hangingPunct="1">
                        <a:lnSpc>
                          <a:spcPct val="115000"/>
                        </a:lnSpc>
                        <a:spcAft>
                          <a:spcPts val="0"/>
                        </a:spcAft>
                        <a:buNone/>
                      </a:pPr>
                      <a:r>
                        <a:rPr lang="ar-SA" sz="2000" b="1" kern="1200" dirty="0">
                          <a:solidFill>
                            <a:srgbClr val="384653"/>
                          </a:solidFill>
                          <a:latin typeface="WinSoft Pro" pitchFamily="34" charset="0"/>
                          <a:ea typeface="WinSoft Pro" pitchFamily="34" charset="-122"/>
                          <a:cs typeface="WinSoft Pro" pitchFamily="34" charset="-120"/>
                        </a:rPr>
                        <a:t>اليوم 4</a:t>
                      </a:r>
                      <a:endParaRPr lang="en-US" sz="2000" b="1"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مراجعة نموذج خطة الدرس ومتطلبات التكليف</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تحليل خطة الدرس والكفاية ونواتج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دمج مبادئ التعلم والاستراتيجيات والأنماط</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اختيار أساليب التيسير وأدوات التعليم والتقييم</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rtl="1"/>
                      <a:endParaRPr lang="ar-JO"/>
                    </a:p>
                  </a:txBody>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استكمال ومراجعة خطة الدرس</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15000"/>
                        </a:lnSpc>
                        <a:spcAft>
                          <a:spcPts val="0"/>
                        </a:spcAft>
                        <a:buNone/>
                      </a:pPr>
                      <a:r>
                        <a:rPr lang="ar-SA" sz="1800" b="0" kern="1200" dirty="0">
                          <a:solidFill>
                            <a:srgbClr val="384653"/>
                          </a:solidFill>
                          <a:latin typeface="WinSoft Pro" pitchFamily="34" charset="0"/>
                          <a:ea typeface="WinSoft Pro" pitchFamily="34" charset="-122"/>
                          <a:cs typeface="WinSoft Pro" pitchFamily="34" charset="-120"/>
                        </a:rPr>
                        <a:t>عرض الخطط، التغذية الراجعة، التحسين، التقييم البعدي وتقييم التدريب</a:t>
                      </a:r>
                      <a:endParaRPr lang="en-US" sz="1800" b="0" kern="1200" dirty="0">
                        <a:solidFill>
                          <a:srgbClr val="384653"/>
                        </a:solidFill>
                        <a:latin typeface="WinSoft Pro" pitchFamily="34" charset="0"/>
                        <a:ea typeface="WinSoft Pro" pitchFamily="34" charset="-122"/>
                        <a:cs typeface="WinSoft Pro" pitchFamily="34" charset="-120"/>
                      </a:endParaRPr>
                    </a:p>
                  </a:txBody>
                  <a:tcPr marL="47361" marR="47361" marT="47361" marB="4736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8384926"/>
                  </a:ext>
                </a:extLst>
              </a:tr>
            </a:tbl>
          </a:graphicData>
        </a:graphic>
      </p:graphicFrame>
      <p:sp>
        <p:nvSpPr>
          <p:cNvPr id="2" name="TextBox 1">
            <a:extLst>
              <a:ext uri="{FF2B5EF4-FFF2-40B4-BE49-F238E27FC236}">
                <a16:creationId xmlns:a16="http://schemas.microsoft.com/office/drawing/2014/main" id="{894C0368-7504-0C94-3691-930E8DD88B4A}"/>
              </a:ext>
            </a:extLst>
          </p:cNvPr>
          <p:cNvSpPr txBox="1"/>
          <p:nvPr/>
        </p:nvSpPr>
        <p:spPr>
          <a:xfrm>
            <a:off x="10601325" y="409575"/>
            <a:ext cx="1433406" cy="400110"/>
          </a:xfrm>
          <a:prstGeom prst="rect">
            <a:avLst/>
          </a:prstGeom>
          <a:noFill/>
        </p:spPr>
        <p:txBody>
          <a:bodyPr wrap="none" rtlCol="0">
            <a:spAutoFit/>
          </a:bodyPr>
          <a:lstStyle/>
          <a:p>
            <a:r>
              <a:rPr lang="ar-JO" sz="2000" b="1" dirty="0"/>
              <a:t>برنامج التدريب</a:t>
            </a:r>
            <a:endParaRPr lang="en-US" sz="2000" b="1" dirty="0"/>
          </a:p>
        </p:txBody>
      </p:sp>
    </p:spTree>
    <p:extLst>
      <p:ext uri="{BB962C8B-B14F-4D97-AF65-F5344CB8AC3E}">
        <p14:creationId xmlns:p14="http://schemas.microsoft.com/office/powerpoint/2010/main" val="2373533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537253"/>
            <a:ext cx="10923988" cy="573532"/>
          </a:xfrm>
          <a:prstGeom prst="rect">
            <a:avLst/>
          </a:prstGeom>
          <a:noFill/>
          <a:ln/>
        </p:spPr>
        <p:txBody>
          <a:bodyPr wrap="none" lIns="0" tIns="0" rIns="0" bIns="0" rtlCol="0" anchor="t"/>
          <a:lstStyle/>
          <a:p>
            <a:pPr marL="0" indent="0" algn="r" rtl="1">
              <a:lnSpc>
                <a:spcPct val="104000"/>
              </a:lnSpc>
              <a:buNone/>
            </a:pPr>
            <a:r>
              <a:rPr lang="ar-SA" altLang="en-US" sz="4800" dirty="0">
                <a:solidFill>
                  <a:srgbClr val="2E3C4E"/>
                </a:solidFill>
                <a:latin typeface="GE SS Two Light" pitchFamily="34" charset="0"/>
                <a:ea typeface="GE SS Two Light" pitchFamily="34" charset="-122"/>
                <a:cs typeface="GE SS Two Light" pitchFamily="34" charset="-120"/>
              </a:rPr>
              <a:t>محتويات الوحدة</a:t>
            </a:r>
            <a:endParaRPr lang="ar-SA" sz="48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20255" y="2328063"/>
            <a:ext cx="439532" cy="439545"/>
          </a:xfrm>
          <a:prstGeom prst="rect">
            <a:avLst/>
          </a:prstGeom>
        </p:spPr>
      </p:pic>
      <p:sp>
        <p:nvSpPr>
          <p:cNvPr id="4" name="Shape 1"/>
          <p:cNvSpPr/>
          <p:nvPr/>
        </p:nvSpPr>
        <p:spPr>
          <a:xfrm>
            <a:off x="8037510" y="2845891"/>
            <a:ext cx="3522277" cy="25400"/>
          </a:xfrm>
          <a:prstGeom prst="rect">
            <a:avLst/>
          </a:prstGeom>
          <a:solidFill>
            <a:srgbClr val="00AEEF"/>
          </a:solidFill>
          <a:ln/>
        </p:spPr>
      </p:sp>
      <p:sp>
        <p:nvSpPr>
          <p:cNvPr id="5" name="Text 2"/>
          <p:cNvSpPr/>
          <p:nvPr/>
        </p:nvSpPr>
        <p:spPr>
          <a:xfrm>
            <a:off x="8143875" y="2362250"/>
            <a:ext cx="2847976" cy="291652"/>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مقدمة وتعريف عام</a:t>
            </a:r>
            <a:endParaRPr lang="ar-SA" sz="2800" b="1" dirty="0"/>
          </a:p>
        </p:txBody>
      </p:sp>
      <p:sp>
        <p:nvSpPr>
          <p:cNvPr id="6" name="Text 3"/>
          <p:cNvSpPr/>
          <p:nvPr/>
        </p:nvSpPr>
        <p:spPr>
          <a:xfrm>
            <a:off x="8037510" y="2972891"/>
            <a:ext cx="352227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نبذة عن الوحدة وبرنامج التطوير المهني (PDP)</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13584" y="2366066"/>
            <a:ext cx="439533" cy="439546"/>
          </a:xfrm>
          <a:prstGeom prst="rect">
            <a:avLst/>
          </a:prstGeom>
        </p:spPr>
      </p:pic>
      <p:sp>
        <p:nvSpPr>
          <p:cNvPr id="8" name="Shape 4"/>
          <p:cNvSpPr/>
          <p:nvPr/>
        </p:nvSpPr>
        <p:spPr>
          <a:xfrm>
            <a:off x="4334759" y="2845891"/>
            <a:ext cx="3522277" cy="25400"/>
          </a:xfrm>
          <a:prstGeom prst="rect">
            <a:avLst/>
          </a:prstGeom>
          <a:solidFill>
            <a:srgbClr val="00AEEF"/>
          </a:solidFill>
          <a:ln/>
        </p:spPr>
      </p:sp>
      <p:sp>
        <p:nvSpPr>
          <p:cNvPr id="9" name="Text 5"/>
          <p:cNvSpPr/>
          <p:nvPr/>
        </p:nvSpPr>
        <p:spPr>
          <a:xfrm>
            <a:off x="4401019" y="2349550"/>
            <a:ext cx="2561341" cy="325838"/>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r>
              <a:rPr lang="en-US" altLang="en-US" sz="2800" b="1" dirty="0">
                <a:solidFill>
                  <a:srgbClr val="384653"/>
                </a:solidFill>
                <a:latin typeface="Myriad "/>
                <a:ea typeface="GE SS Two Light" pitchFamily="34" charset="-122"/>
                <a:cs typeface="GE SS Two Light" pitchFamily="34" charset="-120"/>
              </a:rPr>
              <a:t>1 </a:t>
            </a:r>
            <a:endParaRPr lang="ar-SA" sz="2800" b="1" dirty="0"/>
          </a:p>
        </p:txBody>
      </p:sp>
      <p:sp>
        <p:nvSpPr>
          <p:cNvPr id="10" name="Text 6"/>
          <p:cNvSpPr/>
          <p:nvPr/>
        </p:nvSpPr>
        <p:spPr>
          <a:xfrm>
            <a:off x="4401019" y="2991941"/>
            <a:ext cx="352227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التعرف على مبادئ تعلم الكبار ودمجها في التعلم</a:t>
            </a:r>
            <a:endParaRPr lang="ar-SA"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43627" y="2347863"/>
            <a:ext cx="439534" cy="439546"/>
          </a:xfrm>
          <a:prstGeom prst="rect">
            <a:avLst/>
          </a:prstGeom>
        </p:spPr>
      </p:pic>
      <p:sp>
        <p:nvSpPr>
          <p:cNvPr id="12" name="Shape 7"/>
          <p:cNvSpPr/>
          <p:nvPr/>
        </p:nvSpPr>
        <p:spPr>
          <a:xfrm>
            <a:off x="631908" y="2845891"/>
            <a:ext cx="3522376" cy="25400"/>
          </a:xfrm>
          <a:prstGeom prst="rect">
            <a:avLst/>
          </a:prstGeom>
          <a:solidFill>
            <a:srgbClr val="00AEEF"/>
          </a:solidFill>
          <a:ln/>
        </p:spPr>
      </p:sp>
      <p:sp>
        <p:nvSpPr>
          <p:cNvPr id="13" name="Text 8"/>
          <p:cNvSpPr/>
          <p:nvPr/>
        </p:nvSpPr>
        <p:spPr>
          <a:xfrm>
            <a:off x="661398" y="2347863"/>
            <a:ext cx="2806617" cy="288925"/>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a:t>
            </a:r>
            <a:r>
              <a:rPr lang="en-US" altLang="en-US" sz="2800" b="1" dirty="0">
                <a:solidFill>
                  <a:srgbClr val="384653"/>
                </a:solidFill>
                <a:latin typeface="Myriad "/>
                <a:ea typeface="GE SS Two Light" pitchFamily="34" charset="-122"/>
                <a:cs typeface="GE SS Two Light" pitchFamily="34" charset="-120"/>
              </a:rPr>
              <a:t>2 </a:t>
            </a:r>
            <a:endParaRPr lang="ar-SA" sz="2800" b="1" dirty="0">
              <a:latin typeface="Myriad "/>
            </a:endParaRPr>
          </a:p>
        </p:txBody>
      </p:sp>
      <p:sp>
        <p:nvSpPr>
          <p:cNvPr id="14" name="Text 9"/>
          <p:cNvSpPr/>
          <p:nvPr/>
        </p:nvSpPr>
        <p:spPr>
          <a:xfrm>
            <a:off x="631908" y="2982416"/>
            <a:ext cx="3522376"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استراتيجيات وأنماط التعلم في CBT</a:t>
            </a:r>
            <a:endParaRPr lang="ar-SA"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00489" y="3799480"/>
            <a:ext cx="439531" cy="439543"/>
          </a:xfrm>
          <a:prstGeom prst="rect">
            <a:avLst/>
          </a:prstGeom>
        </p:spPr>
      </p:pic>
      <p:sp>
        <p:nvSpPr>
          <p:cNvPr id="16" name="Shape 10"/>
          <p:cNvSpPr/>
          <p:nvPr/>
        </p:nvSpPr>
        <p:spPr>
          <a:xfrm>
            <a:off x="6186134" y="4278015"/>
            <a:ext cx="5373652" cy="25400"/>
          </a:xfrm>
          <a:prstGeom prst="rect">
            <a:avLst/>
          </a:prstGeom>
          <a:solidFill>
            <a:srgbClr val="00AEEF"/>
          </a:solidFill>
          <a:ln/>
        </p:spPr>
      </p:sp>
      <p:sp>
        <p:nvSpPr>
          <p:cNvPr id="17" name="Text 11"/>
          <p:cNvSpPr/>
          <p:nvPr/>
        </p:nvSpPr>
        <p:spPr>
          <a:xfrm>
            <a:off x="6927302" y="3800971"/>
            <a:ext cx="3891316" cy="249535"/>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 </a:t>
            </a:r>
            <a:r>
              <a:rPr lang="en-US" altLang="en-US" sz="2800" b="1" dirty="0">
                <a:solidFill>
                  <a:srgbClr val="384653"/>
                </a:solidFill>
                <a:latin typeface="Myriad "/>
                <a:ea typeface="GE SS Two Light" pitchFamily="34" charset="-122"/>
                <a:cs typeface="GE SS Two Light" pitchFamily="34" charset="-120"/>
              </a:rPr>
              <a:t>3</a:t>
            </a:r>
            <a:endParaRPr lang="ar-SA" sz="2800" b="1" dirty="0"/>
          </a:p>
        </p:txBody>
      </p:sp>
      <p:sp>
        <p:nvSpPr>
          <p:cNvPr id="18" name="Text 12"/>
          <p:cNvSpPr/>
          <p:nvPr/>
        </p:nvSpPr>
        <p:spPr>
          <a:xfrm>
            <a:off x="6186134" y="4385965"/>
            <a:ext cx="537365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أدوات التعليم والتقييم وربطها بـ K-S-A</a:t>
            </a:r>
            <a:endParaRPr lang="ar-SA" dirty="0"/>
          </a:p>
        </p:txBody>
      </p:sp>
      <p:pic>
        <p:nvPicPr>
          <p:cNvPr id="19"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21769" y="3760188"/>
            <a:ext cx="439531" cy="439543"/>
          </a:xfrm>
          <a:prstGeom prst="rect">
            <a:avLst/>
          </a:prstGeom>
        </p:spPr>
      </p:pic>
      <p:sp>
        <p:nvSpPr>
          <p:cNvPr id="20" name="Shape 13"/>
          <p:cNvSpPr/>
          <p:nvPr/>
        </p:nvSpPr>
        <p:spPr>
          <a:xfrm>
            <a:off x="631908" y="4278015"/>
            <a:ext cx="5373752" cy="25400"/>
          </a:xfrm>
          <a:prstGeom prst="rect">
            <a:avLst/>
          </a:prstGeom>
          <a:solidFill>
            <a:srgbClr val="00AEEF"/>
          </a:solidFill>
          <a:ln/>
        </p:spPr>
      </p:sp>
      <p:sp>
        <p:nvSpPr>
          <p:cNvPr id="21" name="Text 14"/>
          <p:cNvSpPr/>
          <p:nvPr/>
        </p:nvSpPr>
        <p:spPr>
          <a:xfrm>
            <a:off x="810050" y="3778643"/>
            <a:ext cx="4454442" cy="233661"/>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النشاطان </a:t>
            </a:r>
            <a:r>
              <a:rPr lang="en-US" altLang="en-US" sz="2800" b="1" dirty="0">
                <a:solidFill>
                  <a:srgbClr val="384653"/>
                </a:solidFill>
                <a:latin typeface="Myriad "/>
                <a:ea typeface="GE SS Two Light" pitchFamily="34" charset="-122"/>
                <a:cs typeface="GE SS Two Light" pitchFamily="34" charset="-120"/>
              </a:rPr>
              <a:t>4 </a:t>
            </a:r>
            <a:r>
              <a:rPr lang="ar-JO" altLang="en-US" sz="2800" b="1" dirty="0">
                <a:solidFill>
                  <a:srgbClr val="384653"/>
                </a:solidFill>
                <a:latin typeface="Myriad "/>
                <a:ea typeface="GE SS Two Light" pitchFamily="34" charset="-122"/>
                <a:cs typeface="GE SS Two Light" pitchFamily="34" charset="-120"/>
              </a:rPr>
              <a:t>، </a:t>
            </a:r>
            <a:r>
              <a:rPr lang="en-US" altLang="en-US" sz="2800" b="1" dirty="0">
                <a:solidFill>
                  <a:srgbClr val="384653"/>
                </a:solidFill>
                <a:latin typeface="Myriad "/>
                <a:ea typeface="GE SS Two Light" pitchFamily="34" charset="-122"/>
                <a:cs typeface="GE SS Two Light" pitchFamily="34" charset="-120"/>
              </a:rPr>
              <a:t> 5</a:t>
            </a:r>
            <a:endParaRPr lang="ar-SA" sz="2800" b="1" dirty="0">
              <a:latin typeface="Myriad "/>
            </a:endParaRPr>
          </a:p>
        </p:txBody>
      </p:sp>
      <p:sp>
        <p:nvSpPr>
          <p:cNvPr id="22" name="Text 15"/>
          <p:cNvSpPr/>
          <p:nvPr/>
        </p:nvSpPr>
        <p:spPr>
          <a:xfrm>
            <a:off x="631908" y="4414540"/>
            <a:ext cx="537375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تصميم خطة الدرس وعرضها وتحسينها</a:t>
            </a:r>
            <a:endParaRPr lang="ar-S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22546" y="421914"/>
            <a:ext cx="10946602" cy="463648"/>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a:t>
            </a:r>
            <a:r>
              <a:rPr lang="ar-JO" altLang="en-US" sz="3250" dirty="0">
                <a:solidFill>
                  <a:srgbClr val="2E3C4E"/>
                </a:solidFill>
                <a:latin typeface="GE SS Two Light" pitchFamily="34" charset="0"/>
                <a:ea typeface="GE SS Two Light" pitchFamily="34" charset="-122"/>
                <a:cs typeface="GE SS Two Light" pitchFamily="34" charset="-120"/>
              </a:rPr>
              <a:t>: رحلة التعلم </a:t>
            </a:r>
            <a:endParaRPr lang="ar-SA" sz="3250" dirty="0"/>
          </a:p>
        </p:txBody>
      </p:sp>
      <p:sp>
        <p:nvSpPr>
          <p:cNvPr id="4" name="Shape 2"/>
          <p:cNvSpPr/>
          <p:nvPr/>
        </p:nvSpPr>
        <p:spPr>
          <a:xfrm>
            <a:off x="11422273" y="1277726"/>
            <a:ext cx="19050" cy="3439319"/>
          </a:xfrm>
          <a:prstGeom prst="roundRect">
            <a:avLst>
              <a:gd name="adj" fmla="val 49999"/>
            </a:avLst>
          </a:prstGeom>
          <a:solidFill>
            <a:srgbClr val="000000">
              <a:alpha val="8000"/>
            </a:srgbClr>
          </a:solidFill>
          <a:ln/>
        </p:spPr>
      </p:sp>
      <p:sp>
        <p:nvSpPr>
          <p:cNvPr id="5" name="Shape 3"/>
          <p:cNvSpPr/>
          <p:nvPr/>
        </p:nvSpPr>
        <p:spPr>
          <a:xfrm>
            <a:off x="10986515" y="1695174"/>
            <a:ext cx="473857" cy="19050"/>
          </a:xfrm>
          <a:prstGeom prst="roundRect">
            <a:avLst>
              <a:gd name="adj" fmla="val 49999"/>
            </a:avLst>
          </a:prstGeom>
          <a:solidFill>
            <a:srgbClr val="0094D5"/>
          </a:solidFill>
          <a:ln/>
        </p:spPr>
      </p:sp>
      <p:sp>
        <p:nvSpPr>
          <p:cNvPr id="6" name="Shape 4"/>
          <p:cNvSpPr/>
          <p:nvPr/>
        </p:nvSpPr>
        <p:spPr>
          <a:xfrm>
            <a:off x="11382090" y="1645469"/>
            <a:ext cx="118464" cy="118467"/>
          </a:xfrm>
          <a:prstGeom prst="ellipse">
            <a:avLst/>
          </a:prstGeom>
          <a:solidFill>
            <a:srgbClr val="00AEEF"/>
          </a:solidFill>
          <a:ln/>
        </p:spPr>
      </p:sp>
      <p:sp>
        <p:nvSpPr>
          <p:cNvPr id="7" name="Shape 5"/>
          <p:cNvSpPr/>
          <p:nvPr/>
        </p:nvSpPr>
        <p:spPr>
          <a:xfrm>
            <a:off x="631908" y="1236783"/>
            <a:ext cx="10335458" cy="5000244"/>
          </a:xfrm>
          <a:prstGeom prst="roundRect">
            <a:avLst>
              <a:gd name="adj" fmla="val 25322"/>
            </a:avLst>
          </a:prstGeom>
          <a:solidFill>
            <a:srgbClr val="00AEEF"/>
          </a:solidFill>
          <a:ln w="6350">
            <a:solidFill>
              <a:srgbClr val="00AEEF"/>
            </a:solidFill>
            <a:prstDash val="solid"/>
          </a:ln>
        </p:spPr>
      </p:sp>
      <p:sp>
        <p:nvSpPr>
          <p:cNvPr id="8" name="Text 6"/>
          <p:cNvSpPr/>
          <p:nvPr/>
        </p:nvSpPr>
        <p:spPr>
          <a:xfrm>
            <a:off x="455017" y="1401089"/>
            <a:ext cx="10006854" cy="259755"/>
          </a:xfrm>
          <a:prstGeom prst="rect">
            <a:avLst/>
          </a:prstGeom>
          <a:noFill/>
          <a:ln/>
        </p:spPr>
        <p:txBody>
          <a:bodyPr wrap="none" lIns="0" tIns="0" rIns="0" bIns="0" rtlCol="0" anchor="t"/>
          <a:lstStyle/>
          <a:p>
            <a:pPr algn="r" rtl="1">
              <a:lnSpc>
                <a:spcPct val="104000"/>
              </a:lnSpc>
            </a:pPr>
            <a:r>
              <a:rPr lang="ar-SA" altLang="en-US" sz="2800" dirty="0">
                <a:solidFill>
                  <a:schemeClr val="bg1"/>
                </a:solidFill>
                <a:latin typeface="GE SS Two Light" pitchFamily="34" charset="0"/>
                <a:ea typeface="GE SS Two Light" pitchFamily="34" charset="-122"/>
                <a:cs typeface="GE SS Two Light" pitchFamily="34" charset="-120"/>
              </a:rPr>
              <a:t>ما ستفعلونه</a:t>
            </a:r>
            <a:endParaRPr lang="ar-SA" sz="2800" dirty="0">
              <a:solidFill>
                <a:schemeClr val="bg1"/>
              </a:solidFill>
            </a:endParaRPr>
          </a:p>
        </p:txBody>
      </p:sp>
      <p:sp>
        <p:nvSpPr>
          <p:cNvPr id="9" name="Text 7"/>
          <p:cNvSpPr/>
          <p:nvPr/>
        </p:nvSpPr>
        <p:spPr>
          <a:xfrm>
            <a:off x="891461" y="2176371"/>
            <a:ext cx="9665660" cy="3068677"/>
          </a:xfrm>
          <a:prstGeom prst="rect">
            <a:avLst/>
          </a:prstGeom>
          <a:noFill/>
          <a:ln/>
        </p:spPr>
        <p:txBody>
          <a:bodyPr wrap="none" lIns="0" tIns="0" rIns="0" bIns="0" rtlCol="0" anchor="t"/>
          <a:lstStyle/>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لن تكونوا في هذه الرحلة متلقين للمعرفة فقط؛ بل ستشاركون، وتستكشفون، وتحللون، وتطبّقون ما تتعلمونه من خلال</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 مجموعة متنوعةمن أنشطة التعلم</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والتطبيقات العملية. وستنتقلون خطوة بخطوة من التعرّف على مبادئ تعلم الكبار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إلى استكشاف استراتيجيات وأنماط التعلم المختلفة وأدواتها، ثم توظيفها في تصميم خطط دروس تراعي احتياجات المتعلمين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وتدعم تعلمهم وتقييمهم.</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وخلال رحلتكم، ستتاح لكم فرص للتعلم الميسّر والتعلم الذاتي، والعمل بصورةفردية وثنائية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وجماعية، ومشاركة أفكاركم وأعمالكم مع زملائكم، والاستفادة من التغذية الراجعة لتطويرها وتحسينها. فكل نشاط </a:t>
            </a:r>
            <a:endParaRPr lang="en-US" sz="2000" dirty="0">
              <a:solidFill>
                <a:schemeClr val="bg1"/>
              </a:solidFill>
              <a:latin typeface="WinSoft Pro Medium" pitchFamily="34" charset="0"/>
              <a:ea typeface="WinSoft Pro Medium" pitchFamily="34" charset="-122"/>
              <a:cs typeface="WinSoft Pro Medium" pitchFamily="34" charset="-120"/>
            </a:endParaRPr>
          </a:p>
          <a:p>
            <a:pPr algn="just" rtl="1">
              <a:spcAft>
                <a:spcPts val="1250"/>
              </a:spcAft>
              <a:buSzPct val="100000"/>
            </a:pPr>
            <a:r>
              <a:rPr lang="ar-SA" sz="2000" dirty="0">
                <a:solidFill>
                  <a:schemeClr val="bg1"/>
                </a:solidFill>
                <a:latin typeface="WinSoft Pro Medium" pitchFamily="34" charset="0"/>
                <a:ea typeface="WinSoft Pro Medium" pitchFamily="34" charset="-122"/>
                <a:cs typeface="WinSoft Pro Medium" pitchFamily="34" charset="-120"/>
              </a:rPr>
              <a:t>في هذا الدليل</a:t>
            </a:r>
            <a:r>
              <a:rPr lang="en-US" sz="2000" dirty="0">
                <a:solidFill>
                  <a:schemeClr val="bg1"/>
                </a:solidFill>
                <a:latin typeface="WinSoft Pro Medium" pitchFamily="34" charset="0"/>
                <a:ea typeface="WinSoft Pro Medium" pitchFamily="34" charset="-122"/>
                <a:cs typeface="WinSoft Pro Medium" pitchFamily="34" charset="-120"/>
              </a:rPr>
              <a:t> </a:t>
            </a:r>
            <a:r>
              <a:rPr lang="ar-SA" sz="2000" dirty="0">
                <a:solidFill>
                  <a:schemeClr val="bg1"/>
                </a:solidFill>
                <a:latin typeface="WinSoft Pro Medium" pitchFamily="34" charset="0"/>
                <a:ea typeface="WinSoft Pro Medium" pitchFamily="34" charset="-122"/>
                <a:cs typeface="WinSoft Pro Medium" pitchFamily="34" charset="-120"/>
              </a:rPr>
              <a:t>هو فرصة جديدة للتجربة، والتفكير، والتطبيق، وبناء خبرتكم التدريبية.</a:t>
            </a:r>
          </a:p>
        </p:txBody>
      </p:sp>
    </p:spTree>
    <p:extLst>
      <p:ext uri="{BB962C8B-B14F-4D97-AF65-F5344CB8AC3E}">
        <p14:creationId xmlns:p14="http://schemas.microsoft.com/office/powerpoint/2010/main" val="198207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31908" y="875804"/>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مقدمة: رحلة التعلم</a:t>
            </a:r>
            <a:endParaRPr lang="ar-SA" sz="3700" dirty="0"/>
          </a:p>
        </p:txBody>
      </p:sp>
      <p:sp>
        <p:nvSpPr>
          <p:cNvPr id="5" name="Shape 3"/>
          <p:cNvSpPr/>
          <p:nvPr/>
        </p:nvSpPr>
        <p:spPr>
          <a:xfrm>
            <a:off x="631908" y="2068924"/>
            <a:ext cx="5243679" cy="3676783"/>
          </a:xfrm>
          <a:prstGeom prst="roundRect">
            <a:avLst>
              <a:gd name="adj" fmla="val 17243"/>
            </a:avLst>
          </a:prstGeom>
          <a:solidFill>
            <a:srgbClr val="D4E9F7"/>
          </a:solidFill>
          <a:ln/>
        </p:spPr>
      </p:sp>
      <p:sp>
        <p:nvSpPr>
          <p:cNvPr id="7" name="Text 4"/>
          <p:cNvSpPr/>
          <p:nvPr/>
        </p:nvSpPr>
        <p:spPr>
          <a:xfrm>
            <a:off x="723900" y="2419264"/>
            <a:ext cx="4733088" cy="270544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كل نشاط في هذا الدليل هو فرصة لاكتشاف شيء جديد يمكنكم تطبيقه في تدريبكم. فكل معرفة تكتسبونها، وكل تجربة تخوضونها، وكل تغذية راجعة تتلقونها، تقرّبكم خطوة من أن تصبحوا ميسّرين أكثر قدرة على دعم تعلم الكبار وتحقيق تعلم ذي أثر.</a:t>
            </a:r>
            <a:endParaRPr lang="ar-SA" sz="2400" dirty="0"/>
          </a:p>
        </p:txBody>
      </p:sp>
      <p:sp>
        <p:nvSpPr>
          <p:cNvPr id="8" name="Shape 5"/>
          <p:cNvSpPr/>
          <p:nvPr/>
        </p:nvSpPr>
        <p:spPr>
          <a:xfrm>
            <a:off x="6192385" y="1563757"/>
            <a:ext cx="5503824" cy="4722743"/>
          </a:xfrm>
          <a:prstGeom prst="roundRect">
            <a:avLst>
              <a:gd name="adj" fmla="val 10216"/>
            </a:avLst>
          </a:prstGeom>
          <a:solidFill>
            <a:srgbClr val="75BAE6"/>
          </a:solidFill>
          <a:ln/>
        </p:spPr>
      </p:sp>
      <p:sp>
        <p:nvSpPr>
          <p:cNvPr id="11" name="Text 1"/>
          <p:cNvSpPr/>
          <p:nvPr/>
        </p:nvSpPr>
        <p:spPr>
          <a:xfrm>
            <a:off x="6384506" y="1987867"/>
            <a:ext cx="5175280" cy="29939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ما ستكتسبونه</a:t>
            </a:r>
            <a:endParaRPr lang="ar-SA" sz="2400" dirty="0"/>
          </a:p>
        </p:txBody>
      </p:sp>
      <p:sp>
        <p:nvSpPr>
          <p:cNvPr id="12" name="Text 2"/>
          <p:cNvSpPr/>
          <p:nvPr/>
        </p:nvSpPr>
        <p:spPr>
          <a:xfrm>
            <a:off x="6362343" y="2543194"/>
            <a:ext cx="5197298" cy="1673888"/>
          </a:xfrm>
          <a:prstGeom prst="rect">
            <a:avLst/>
          </a:prstGeom>
          <a:noFill/>
          <a:ln/>
        </p:spPr>
        <p:txBody>
          <a:bodyPr wrap="square" lIns="0" tIns="0" rIns="0" bIns="0" rtlCol="0" anchor="t">
            <a:noAutofit/>
          </a:bodyPr>
          <a:lstStyle/>
          <a:p>
            <a:pPr marL="0" indent="0" algn="r" rtl="1">
              <a:lnSpc>
                <a:spcPct val="133000"/>
              </a:lnSpc>
              <a:spcAft>
                <a:spcPts val="12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الثقة والقدرة على توظيف ما تتعلمونه في ممارستكم المهنية، وصولًا إلى القدرة على تطبيق استراتيجيات وأدوات تعلم الكبار في برامج التعليم والتدريب التقني والمهني.</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spcAft>
                <a:spcPts val="1250"/>
              </a:spcAft>
              <a:buNone/>
            </a:pP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ستطبقون مجموعة من مهارات العمل والحياة، مثل التفكير التحليلي وتوظيف والخبرات الفنية، كما ستجسّدون قيمًا واتجاهات مهنية، تشمل احترام التنوع والالتزام بالسلوك المهني.</a:t>
            </a:r>
            <a:endParaRPr lang="ar-SA"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241945"/>
            <a:ext cx="10900450" cy="630368"/>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a:t>
            </a:r>
            <a:r>
              <a:rPr lang="ar-SA" altLang="en-US" sz="4000" dirty="0">
                <a:solidFill>
                  <a:srgbClr val="2E3C4E"/>
                </a:solidFill>
                <a:latin typeface="Myriad "/>
                <a:ea typeface="GE SS Two Light" pitchFamily="34" charset="-122"/>
                <a:cs typeface="GE SS Two Light" pitchFamily="34" charset="-120"/>
              </a:rPr>
              <a:t>PDP</a:t>
            </a:r>
            <a:r>
              <a:rPr lang="ar-SA" altLang="en-US" sz="4000" dirty="0">
                <a:solidFill>
                  <a:srgbClr val="2E3C4E"/>
                </a:solidFill>
                <a:latin typeface="GE SS Two Light" pitchFamily="34" charset="0"/>
                <a:ea typeface="GE SS Two Light" pitchFamily="34" charset="-122"/>
                <a:cs typeface="GE SS Two Light" pitchFamily="34" charset="-120"/>
              </a:rPr>
              <a:t>)</a:t>
            </a:r>
            <a:endParaRPr lang="ar-SA" sz="4000" dirty="0"/>
          </a:p>
        </p:txBody>
      </p:sp>
      <p:sp>
        <p:nvSpPr>
          <p:cNvPr id="3" name="Text 1"/>
          <p:cNvSpPr/>
          <p:nvPr/>
        </p:nvSpPr>
        <p:spPr>
          <a:xfrm>
            <a:off x="631908" y="2306853"/>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يهدف برنامج التطوير المهني (PDP) لموظفي التعليم والتدريب التقني والمهني في الأونروا إلى تحديث معارفهم ومهاراتهم ومواكبة التطورات في منظومة TVET ومتطلبات سوق العمل، بما يشمل الممارسات الحديثة في التعليم والتدريب، وضمان الجودة والحوكمة، والشمول والسلامة والصحة المهنية، والابتكار والتحول الرقمي، والارتباط بسوق العمل والتكنولوجيات الناشئة.</a:t>
            </a:r>
            <a:endParaRPr lang="ar-SA" dirty="0"/>
          </a:p>
        </p:txBody>
      </p:sp>
      <p:sp>
        <p:nvSpPr>
          <p:cNvPr id="4" name="Shape 2"/>
          <p:cNvSpPr/>
          <p:nvPr/>
        </p:nvSpPr>
        <p:spPr>
          <a:xfrm>
            <a:off x="8037510" y="3764453"/>
            <a:ext cx="3522277" cy="2228635"/>
          </a:xfrm>
          <a:prstGeom prst="roundRect">
            <a:avLst>
              <a:gd name="adj" fmla="val 16458"/>
            </a:avLst>
          </a:prstGeom>
          <a:solidFill>
            <a:srgbClr val="00AEEF"/>
          </a:solidFill>
          <a:ln w="6350">
            <a:solidFill>
              <a:srgbClr val="0094D5"/>
            </a:solidFill>
            <a:prstDash val="solid"/>
          </a:ln>
        </p:spPr>
      </p:sp>
      <p:sp>
        <p:nvSpPr>
          <p:cNvPr id="5" name="Text 3"/>
          <p:cNvSpPr/>
          <p:nvPr/>
        </p:nvSpPr>
        <p:spPr>
          <a:xfrm>
            <a:off x="8224334" y="3951282"/>
            <a:ext cx="3148628"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33 </a:t>
            </a:r>
            <a:r>
              <a:rPr lang="ar-SA" altLang="en-US" sz="2800" dirty="0">
                <a:solidFill>
                  <a:schemeClr val="bg1"/>
                </a:solidFill>
                <a:latin typeface="GE SS Two Light" pitchFamily="34" charset="0"/>
                <a:ea typeface="GE SS Two Light" pitchFamily="34" charset="-122"/>
                <a:cs typeface="GE SS Two Light" pitchFamily="34" charset="-120"/>
              </a:rPr>
              <a:t>وحدة تعليمية</a:t>
            </a:r>
            <a:endParaRPr lang="ar-SA" sz="2800" dirty="0">
              <a:solidFill>
                <a:schemeClr val="bg1"/>
              </a:solidFill>
            </a:endParaRPr>
          </a:p>
        </p:txBody>
      </p:sp>
      <p:sp>
        <p:nvSpPr>
          <p:cNvPr id="6" name="Text 4"/>
          <p:cNvSpPr/>
          <p:nvPr/>
        </p:nvSpPr>
        <p:spPr>
          <a:xfrm>
            <a:off x="8224334" y="4356392"/>
            <a:ext cx="3148628" cy="1636696"/>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موزعة على 10 مجمعات تدريبية رئيسية،تغطي الجوانب التربوية والإدارية والفنية والمهنية ذات الصلة بعمل موظفي التعليم والتدريب التقني والمهني.</a:t>
            </a:r>
            <a:endParaRPr lang="ar-SA" dirty="0">
              <a:solidFill>
                <a:schemeClr val="bg1"/>
              </a:solidFill>
            </a:endParaRPr>
          </a:p>
        </p:txBody>
      </p:sp>
      <p:sp>
        <p:nvSpPr>
          <p:cNvPr id="7" name="Shape 5"/>
          <p:cNvSpPr/>
          <p:nvPr/>
        </p:nvSpPr>
        <p:spPr>
          <a:xfrm>
            <a:off x="4334759" y="3764453"/>
            <a:ext cx="3522277" cy="2228635"/>
          </a:xfrm>
          <a:prstGeom prst="roundRect">
            <a:avLst>
              <a:gd name="adj" fmla="val 16458"/>
            </a:avLst>
          </a:prstGeom>
          <a:solidFill>
            <a:srgbClr val="00AEEF"/>
          </a:solidFill>
          <a:ln w="6350">
            <a:solidFill>
              <a:srgbClr val="0094D5"/>
            </a:solidFill>
            <a:prstDash val="solid"/>
          </a:ln>
        </p:spPr>
      </p:sp>
      <p:sp>
        <p:nvSpPr>
          <p:cNvPr id="8" name="Text 6"/>
          <p:cNvSpPr/>
          <p:nvPr/>
        </p:nvSpPr>
        <p:spPr>
          <a:xfrm>
            <a:off x="4521583" y="3951282"/>
            <a:ext cx="3148628"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25</a:t>
            </a:r>
            <a:r>
              <a:rPr lang="ar-SA" altLang="en-US" sz="2800" dirty="0">
                <a:solidFill>
                  <a:schemeClr val="bg1"/>
                </a:solidFill>
                <a:latin typeface="GE SS Two Light" pitchFamily="34" charset="0"/>
                <a:ea typeface="GE SS Two Light" pitchFamily="34" charset="-122"/>
                <a:cs typeface="GE SS Two Light" pitchFamily="34" charset="-120"/>
              </a:rPr>
              <a:t> ساعة</a:t>
            </a:r>
            <a:endParaRPr lang="ar-SA" sz="2800" dirty="0">
              <a:solidFill>
                <a:schemeClr val="bg1"/>
              </a:solidFill>
            </a:endParaRPr>
          </a:p>
        </p:txBody>
      </p:sp>
      <p:sp>
        <p:nvSpPr>
          <p:cNvPr id="9" name="Text 7"/>
          <p:cNvSpPr/>
          <p:nvPr/>
        </p:nvSpPr>
        <p:spPr>
          <a:xfrm>
            <a:off x="4521583" y="4356391"/>
            <a:ext cx="3148628" cy="1091130"/>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مدة كل وحدة تعليمية وتختلف الوحدات الإلزامية المطلوبة باختلاف الفئة الوظيفية للموظف. </a:t>
            </a:r>
            <a:endParaRPr lang="ar-SA" dirty="0">
              <a:solidFill>
                <a:schemeClr val="bg1"/>
              </a:solidFill>
            </a:endParaRPr>
          </a:p>
        </p:txBody>
      </p:sp>
      <p:sp>
        <p:nvSpPr>
          <p:cNvPr id="10" name="Shape 8"/>
          <p:cNvSpPr/>
          <p:nvPr/>
        </p:nvSpPr>
        <p:spPr>
          <a:xfrm>
            <a:off x="631908" y="3764453"/>
            <a:ext cx="3522376" cy="2228635"/>
          </a:xfrm>
          <a:prstGeom prst="roundRect">
            <a:avLst>
              <a:gd name="adj" fmla="val 16458"/>
            </a:avLst>
          </a:prstGeom>
          <a:solidFill>
            <a:srgbClr val="00AEEF"/>
          </a:solidFill>
          <a:ln w="6350">
            <a:solidFill>
              <a:srgbClr val="0094D5"/>
            </a:solidFill>
            <a:prstDash val="solid"/>
          </a:ln>
        </p:spPr>
      </p:sp>
      <p:sp>
        <p:nvSpPr>
          <p:cNvPr id="11" name="Text 9"/>
          <p:cNvSpPr/>
          <p:nvPr/>
        </p:nvSpPr>
        <p:spPr>
          <a:xfrm>
            <a:off x="818733" y="3951282"/>
            <a:ext cx="3148727" cy="402056"/>
          </a:xfrm>
          <a:prstGeom prst="rect">
            <a:avLst/>
          </a:prstGeom>
          <a:noFill/>
          <a:ln/>
        </p:spPr>
        <p:txBody>
          <a:bodyPr wrap="none" lIns="0" tIns="0" rIns="0" bIns="0" rtlCol="0" anchor="t"/>
          <a:lstStyle/>
          <a:p>
            <a:pPr marL="0" indent="0" algn="ctr" rtl="1">
              <a:lnSpc>
                <a:spcPct val="104000"/>
              </a:lnSpc>
              <a:buNone/>
            </a:pPr>
            <a:r>
              <a:rPr lang="en-US" altLang="en-US" sz="2800" dirty="0">
                <a:solidFill>
                  <a:schemeClr val="bg1"/>
                </a:solidFill>
                <a:latin typeface="Myriad "/>
                <a:ea typeface="GE SS Two Light" pitchFamily="34" charset="-122"/>
                <a:cs typeface="GE SS Two Light" pitchFamily="34" charset="-120"/>
              </a:rPr>
              <a:t>3</a:t>
            </a:r>
            <a:r>
              <a:rPr lang="ar-SA" altLang="en-US" sz="2800" dirty="0">
                <a:solidFill>
                  <a:schemeClr val="bg1"/>
                </a:solidFill>
                <a:latin typeface="GE SS Two Light" pitchFamily="34" charset="0"/>
                <a:ea typeface="GE SS Two Light" pitchFamily="34" charset="-122"/>
                <a:cs typeface="GE SS Two Light" pitchFamily="34" charset="-120"/>
              </a:rPr>
              <a:t> سنوات</a:t>
            </a:r>
            <a:endParaRPr lang="ar-SA" sz="2800" dirty="0">
              <a:solidFill>
                <a:schemeClr val="bg1"/>
              </a:solidFill>
            </a:endParaRPr>
          </a:p>
        </p:txBody>
      </p:sp>
      <p:sp>
        <p:nvSpPr>
          <p:cNvPr id="12" name="Text 10"/>
          <p:cNvSpPr/>
          <p:nvPr/>
        </p:nvSpPr>
        <p:spPr>
          <a:xfrm>
            <a:off x="818733" y="4356391"/>
            <a:ext cx="3148727" cy="1091130"/>
          </a:xfrm>
          <a:prstGeom prst="rect">
            <a:avLst/>
          </a:prstGeom>
          <a:noFill/>
          <a:ln/>
        </p:spPr>
        <p:txBody>
          <a:bodyPr wrap="square" lIns="0" tIns="0" rIns="0" bIns="0" rtlCol="0" anchor="t">
            <a:noAutofit/>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لإكمال المتطلبات الإلزامية (مع إمكانية التمديد لـ 4 سنوات) في حالات مبررة ووفق الموافقات المعتمدة.</a:t>
            </a:r>
            <a:endParaRPr lang="ar-SA" sz="20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1908" y="1378422"/>
            <a:ext cx="10914098" cy="608000"/>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أساليب تقديم الوحدات</a:t>
            </a:r>
            <a:endParaRPr lang="ar-SA" sz="44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2838799"/>
            <a:ext cx="451335" cy="451346"/>
          </a:xfrm>
          <a:prstGeom prst="rect">
            <a:avLst/>
          </a:prstGeom>
        </p:spPr>
      </p:pic>
      <p:sp>
        <p:nvSpPr>
          <p:cNvPr id="4" name="Text 1"/>
          <p:cNvSpPr/>
          <p:nvPr/>
        </p:nvSpPr>
        <p:spPr>
          <a:xfrm>
            <a:off x="7457295" y="2910201"/>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الذاتي</a:t>
            </a:r>
            <a:endParaRPr lang="ar-SA" sz="2400" b="1" dirty="0"/>
          </a:p>
        </p:txBody>
      </p:sp>
      <p:sp>
        <p:nvSpPr>
          <p:cNvPr id="5" name="Text 2"/>
          <p:cNvSpPr/>
          <p:nvPr/>
        </p:nvSpPr>
        <p:spPr>
          <a:xfrm>
            <a:off x="8839199" y="3430771"/>
            <a:ext cx="2911657" cy="845334"/>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يتيح للمتعلم إدارة وقته والتقدم</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وفق سرعته الخاصة</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66920" y="4578947"/>
            <a:ext cx="451335" cy="451346"/>
          </a:xfrm>
          <a:prstGeom prst="rect">
            <a:avLst/>
          </a:prstGeom>
        </p:spPr>
      </p:pic>
      <p:sp>
        <p:nvSpPr>
          <p:cNvPr id="7" name="Text 3"/>
          <p:cNvSpPr/>
          <p:nvPr/>
        </p:nvSpPr>
        <p:spPr>
          <a:xfrm>
            <a:off x="4511951" y="4588233"/>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الميسّر عبر الإنترنت</a:t>
            </a:r>
            <a:endParaRPr lang="ar-SA" sz="2400" b="1" dirty="0"/>
          </a:p>
        </p:txBody>
      </p:sp>
      <p:sp>
        <p:nvSpPr>
          <p:cNvPr id="8" name="Text 4"/>
          <p:cNvSpPr/>
          <p:nvPr/>
        </p:nvSpPr>
        <p:spPr>
          <a:xfrm>
            <a:off x="5083736" y="5049875"/>
            <a:ext cx="3492214" cy="519762"/>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جلسات تفاعلية بتوجيه من ميسّر متخصص</a:t>
            </a:r>
            <a:endParaRPr lang="ar-SA" sz="20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2788" y="2838799"/>
            <a:ext cx="451335" cy="451346"/>
          </a:xfrm>
          <a:prstGeom prst="rect">
            <a:avLst/>
          </a:prstGeom>
        </p:spPr>
      </p:pic>
      <p:sp>
        <p:nvSpPr>
          <p:cNvPr id="10" name="Text 5"/>
          <p:cNvSpPr/>
          <p:nvPr/>
        </p:nvSpPr>
        <p:spPr>
          <a:xfrm>
            <a:off x="21631" y="2822823"/>
            <a:ext cx="3492214" cy="1215895"/>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384653"/>
                </a:solidFill>
                <a:latin typeface="GE SS Two Light" pitchFamily="34" charset="0"/>
                <a:ea typeface="GE SS Two Light" pitchFamily="34" charset="-122"/>
                <a:cs typeface="GE SS Two Light" pitchFamily="34" charset="-120"/>
              </a:rPr>
              <a:t>التعلم الوجاهي</a:t>
            </a:r>
            <a:endParaRPr lang="ar-SA" sz="2400" b="1" dirty="0"/>
          </a:p>
        </p:txBody>
      </p:sp>
      <p:sp>
        <p:nvSpPr>
          <p:cNvPr id="11" name="Text 6"/>
          <p:cNvSpPr/>
          <p:nvPr/>
        </p:nvSpPr>
        <p:spPr>
          <a:xfrm>
            <a:off x="746779" y="3557229"/>
            <a:ext cx="3492214" cy="592418"/>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تعلم مباشر في قاعات التدريب والمشاغل</a:t>
            </a:r>
            <a:endParaRPr lang="ar-SA"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129172"/>
            <a:ext cx="10927878" cy="593923"/>
          </a:xfrm>
          <a:prstGeom prst="rect">
            <a:avLst/>
          </a:prstGeom>
          <a:noFill/>
          <a:ln/>
        </p:spPr>
        <p:txBody>
          <a:bodyPr wrap="none" lIns="0" tIns="0" rIns="0" bIns="0" rtlCol="0" anchor="t"/>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400" dirty="0"/>
          </a:p>
        </p:txBody>
      </p:sp>
      <p:sp>
        <p:nvSpPr>
          <p:cNvPr id="3" name="Text 1"/>
          <p:cNvSpPr/>
          <p:nvPr/>
        </p:nvSpPr>
        <p:spPr>
          <a:xfrm>
            <a:off x="22324" y="2084152"/>
            <a:ext cx="11537463" cy="66370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لتحقق أقصى استفادة من هذه الوحدة، اجعل من رحلتك التعليمية تجربة نشطة تقوم على المشاركة والاستكشاف والتطبيق.</a:t>
            </a:r>
            <a:endParaRPr lang="ar-SA" sz="2000" dirty="0"/>
          </a:p>
        </p:txBody>
      </p:sp>
      <p:sp>
        <p:nvSpPr>
          <p:cNvPr id="4" name="Shape 2"/>
          <p:cNvSpPr/>
          <p:nvPr/>
        </p:nvSpPr>
        <p:spPr>
          <a:xfrm>
            <a:off x="631908" y="3256955"/>
            <a:ext cx="10927878" cy="25400"/>
          </a:xfrm>
          <a:prstGeom prst="roundRect">
            <a:avLst>
              <a:gd name="adj" fmla="val 49999"/>
            </a:avLst>
          </a:prstGeom>
          <a:solidFill>
            <a:srgbClr val="000000">
              <a:alpha val="8000"/>
            </a:srgbClr>
          </a:solidFill>
          <a:ln/>
        </p:spPr>
      </p:sp>
      <p:sp>
        <p:nvSpPr>
          <p:cNvPr id="5" name="Shape 3"/>
          <p:cNvSpPr/>
          <p:nvPr/>
        </p:nvSpPr>
        <p:spPr>
          <a:xfrm>
            <a:off x="10265709" y="3256955"/>
            <a:ext cx="25399" cy="541635"/>
          </a:xfrm>
          <a:prstGeom prst="roundRect">
            <a:avLst>
              <a:gd name="adj" fmla="val 50001"/>
            </a:avLst>
          </a:prstGeom>
          <a:solidFill>
            <a:srgbClr val="0094D5"/>
          </a:solidFill>
          <a:ln/>
        </p:spPr>
      </p:sp>
      <p:sp>
        <p:nvSpPr>
          <p:cNvPr id="6" name="Shape 4"/>
          <p:cNvSpPr/>
          <p:nvPr/>
        </p:nvSpPr>
        <p:spPr>
          <a:xfrm>
            <a:off x="10075313" y="3053854"/>
            <a:ext cx="406191" cy="406202"/>
          </a:xfrm>
          <a:prstGeom prst="ellipse">
            <a:avLst/>
          </a:prstGeom>
          <a:solidFill>
            <a:srgbClr val="00AEEF"/>
          </a:solidFill>
          <a:ln w="6350">
            <a:solidFill>
              <a:srgbClr val="0094D5"/>
            </a:solidFill>
            <a:prstDash val="solid"/>
          </a:ln>
        </p:spPr>
      </p:sp>
      <p:sp>
        <p:nvSpPr>
          <p:cNvPr id="7" name="Text 5"/>
          <p:cNvSpPr/>
          <p:nvPr/>
        </p:nvSpPr>
        <p:spPr>
          <a:xfrm>
            <a:off x="9177505"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ابدأ بعقل منفتح</a:t>
            </a:r>
            <a:endParaRPr lang="ar-SA" sz="2400" dirty="0"/>
          </a:p>
        </p:txBody>
      </p:sp>
      <p:sp>
        <p:nvSpPr>
          <p:cNvPr id="8" name="Text 6"/>
          <p:cNvSpPr/>
          <p:nvPr/>
        </p:nvSpPr>
        <p:spPr>
          <a:xfrm>
            <a:off x="9177505"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اترك مساحة للتعلم واكتشاف أفكار وتجارب جديدة</a:t>
            </a:r>
            <a:endParaRPr lang="ar-SA" sz="1600" dirty="0"/>
          </a:p>
        </p:txBody>
      </p:sp>
      <p:sp>
        <p:nvSpPr>
          <p:cNvPr id="9" name="Shape 7"/>
          <p:cNvSpPr/>
          <p:nvPr/>
        </p:nvSpPr>
        <p:spPr>
          <a:xfrm>
            <a:off x="7477335" y="3256955"/>
            <a:ext cx="25399" cy="541635"/>
          </a:xfrm>
          <a:prstGeom prst="roundRect">
            <a:avLst>
              <a:gd name="adj" fmla="val 50001"/>
            </a:avLst>
          </a:prstGeom>
          <a:solidFill>
            <a:srgbClr val="0094D5"/>
          </a:solidFill>
          <a:ln/>
        </p:spPr>
      </p:sp>
      <p:sp>
        <p:nvSpPr>
          <p:cNvPr id="10" name="Shape 8"/>
          <p:cNvSpPr/>
          <p:nvPr/>
        </p:nvSpPr>
        <p:spPr>
          <a:xfrm>
            <a:off x="7286939" y="3053854"/>
            <a:ext cx="406191" cy="406202"/>
          </a:xfrm>
          <a:prstGeom prst="ellipse">
            <a:avLst/>
          </a:prstGeom>
          <a:solidFill>
            <a:srgbClr val="00AEEF"/>
          </a:solidFill>
          <a:ln w="6350">
            <a:solidFill>
              <a:srgbClr val="0094D5"/>
            </a:solidFill>
            <a:prstDash val="solid"/>
          </a:ln>
        </p:spPr>
      </p:sp>
      <p:sp>
        <p:nvSpPr>
          <p:cNvPr id="11" name="Text 9"/>
          <p:cNvSpPr/>
          <p:nvPr/>
        </p:nvSpPr>
        <p:spPr>
          <a:xfrm>
            <a:off x="6389131"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كن حاضرًا بتركيز</a:t>
            </a:r>
            <a:endParaRPr lang="ar-SA" sz="2400" dirty="0"/>
          </a:p>
        </p:txBody>
      </p:sp>
      <p:sp>
        <p:nvSpPr>
          <p:cNvPr id="12" name="Text 10"/>
          <p:cNvSpPr/>
          <p:nvPr/>
        </p:nvSpPr>
        <p:spPr>
          <a:xfrm>
            <a:off x="6389131" y="4384278"/>
            <a:ext cx="2201807" cy="1991114"/>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احرص على المشاركة في الأنشطة والنقاشات؛ تعلمك الحقيقي يبدأ من تفاعلك</a:t>
            </a:r>
            <a:endParaRPr lang="ar-SA" sz="1600" dirty="0"/>
          </a:p>
        </p:txBody>
      </p:sp>
      <p:sp>
        <p:nvSpPr>
          <p:cNvPr id="13" name="Shape 11"/>
          <p:cNvSpPr/>
          <p:nvPr/>
        </p:nvSpPr>
        <p:spPr>
          <a:xfrm>
            <a:off x="4688961" y="3256955"/>
            <a:ext cx="25399" cy="541635"/>
          </a:xfrm>
          <a:prstGeom prst="roundRect">
            <a:avLst>
              <a:gd name="adj" fmla="val 50001"/>
            </a:avLst>
          </a:prstGeom>
          <a:solidFill>
            <a:srgbClr val="0094D5"/>
          </a:solidFill>
          <a:ln/>
        </p:spPr>
      </p:sp>
      <p:sp>
        <p:nvSpPr>
          <p:cNvPr id="14" name="Shape 12"/>
          <p:cNvSpPr/>
          <p:nvPr/>
        </p:nvSpPr>
        <p:spPr>
          <a:xfrm>
            <a:off x="4498565" y="3053854"/>
            <a:ext cx="406191" cy="406202"/>
          </a:xfrm>
          <a:prstGeom prst="ellipse">
            <a:avLst/>
          </a:prstGeom>
          <a:solidFill>
            <a:srgbClr val="00AEEF"/>
          </a:solidFill>
          <a:ln w="6350">
            <a:solidFill>
              <a:srgbClr val="0094D5"/>
            </a:solidFill>
            <a:prstDash val="solid"/>
          </a:ln>
        </p:spPr>
      </p:sp>
      <p:sp>
        <p:nvSpPr>
          <p:cNvPr id="15" name="Text 13"/>
          <p:cNvSpPr/>
          <p:nvPr/>
        </p:nvSpPr>
        <p:spPr>
          <a:xfrm>
            <a:off x="3600757"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تعلم من الآخرين</a:t>
            </a:r>
            <a:endParaRPr lang="ar-SA" sz="2400" dirty="0"/>
          </a:p>
        </p:txBody>
      </p:sp>
      <p:sp>
        <p:nvSpPr>
          <p:cNvPr id="16" name="Text 14"/>
          <p:cNvSpPr/>
          <p:nvPr/>
        </p:nvSpPr>
        <p:spPr>
          <a:xfrm>
            <a:off x="3600757"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كل زميل يحمل خبرات مختلفة؛ استمع إليها وشارك خبراتك</a:t>
            </a:r>
            <a:endParaRPr lang="ar-SA" sz="1600" dirty="0"/>
          </a:p>
        </p:txBody>
      </p:sp>
      <p:sp>
        <p:nvSpPr>
          <p:cNvPr id="17" name="Shape 15"/>
          <p:cNvSpPr/>
          <p:nvPr/>
        </p:nvSpPr>
        <p:spPr>
          <a:xfrm>
            <a:off x="1900587" y="3256955"/>
            <a:ext cx="25399" cy="541635"/>
          </a:xfrm>
          <a:prstGeom prst="roundRect">
            <a:avLst>
              <a:gd name="adj" fmla="val 50001"/>
            </a:avLst>
          </a:prstGeom>
          <a:solidFill>
            <a:srgbClr val="0094D5"/>
          </a:solidFill>
          <a:ln/>
        </p:spPr>
      </p:sp>
      <p:sp>
        <p:nvSpPr>
          <p:cNvPr id="18" name="Shape 16"/>
          <p:cNvSpPr/>
          <p:nvPr/>
        </p:nvSpPr>
        <p:spPr>
          <a:xfrm>
            <a:off x="1710191" y="3053854"/>
            <a:ext cx="406191" cy="406202"/>
          </a:xfrm>
          <a:prstGeom prst="ellipse">
            <a:avLst/>
          </a:prstGeom>
          <a:solidFill>
            <a:srgbClr val="00AEEF"/>
          </a:solidFill>
          <a:ln w="6350">
            <a:solidFill>
              <a:srgbClr val="0094D5"/>
            </a:solidFill>
            <a:prstDash val="solid"/>
          </a:ln>
        </p:spPr>
      </p:sp>
      <p:sp>
        <p:nvSpPr>
          <p:cNvPr id="19" name="Text 17"/>
          <p:cNvSpPr/>
          <p:nvPr/>
        </p:nvSpPr>
        <p:spPr>
          <a:xfrm>
            <a:off x="812383" y="3979168"/>
            <a:ext cx="2201807" cy="681939"/>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وثّق رحلة تعلمك</a:t>
            </a:r>
            <a:endParaRPr lang="ar-SA" sz="2400" dirty="0"/>
          </a:p>
        </p:txBody>
      </p:sp>
      <p:sp>
        <p:nvSpPr>
          <p:cNvPr id="20" name="Text 18"/>
          <p:cNvSpPr/>
          <p:nvPr/>
        </p:nvSpPr>
        <p:spPr>
          <a:xfrm>
            <a:off x="812383" y="4384277"/>
            <a:ext cx="2201807" cy="1327409"/>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دوّن الأفكار والملاحظات التي تلفت انتباهك خلال جلسات الوحدة</a:t>
            </a:r>
            <a:endParaRPr lang="ar-SA"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31908" y="153481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مزيد من تعليمات الوحدة</a:t>
            </a:r>
            <a:endParaRPr lang="ar-SA" sz="3700" dirty="0"/>
          </a:p>
        </p:txBody>
      </p:sp>
      <p:sp>
        <p:nvSpPr>
          <p:cNvPr id="3" name="Shape 1"/>
          <p:cNvSpPr/>
          <p:nvPr/>
        </p:nvSpPr>
        <p:spPr>
          <a:xfrm>
            <a:off x="631908" y="2692896"/>
            <a:ext cx="10927878" cy="25400"/>
          </a:xfrm>
          <a:prstGeom prst="roundRect">
            <a:avLst>
              <a:gd name="adj" fmla="val 49999"/>
            </a:avLst>
          </a:prstGeom>
          <a:solidFill>
            <a:srgbClr val="000000">
              <a:alpha val="8000"/>
            </a:srgbClr>
          </a:solidFill>
          <a:ln/>
        </p:spPr>
      </p:sp>
      <p:sp>
        <p:nvSpPr>
          <p:cNvPr id="4" name="Shape 2"/>
          <p:cNvSpPr/>
          <p:nvPr/>
        </p:nvSpPr>
        <p:spPr>
          <a:xfrm>
            <a:off x="9800980" y="2692896"/>
            <a:ext cx="25399" cy="541635"/>
          </a:xfrm>
          <a:prstGeom prst="roundRect">
            <a:avLst>
              <a:gd name="adj" fmla="val 50001"/>
            </a:avLst>
          </a:prstGeom>
          <a:solidFill>
            <a:srgbClr val="0094D5"/>
          </a:solidFill>
          <a:ln/>
        </p:spPr>
      </p:sp>
      <p:sp>
        <p:nvSpPr>
          <p:cNvPr id="5" name="Shape 3"/>
          <p:cNvSpPr/>
          <p:nvPr/>
        </p:nvSpPr>
        <p:spPr>
          <a:xfrm>
            <a:off x="9610584" y="2489795"/>
            <a:ext cx="406191" cy="406202"/>
          </a:xfrm>
          <a:prstGeom prst="ellipse">
            <a:avLst/>
          </a:prstGeom>
          <a:solidFill>
            <a:srgbClr val="00AEEF"/>
          </a:solidFill>
          <a:ln w="6350">
            <a:solidFill>
              <a:srgbClr val="0094D5"/>
            </a:solidFill>
            <a:prstDash val="solid"/>
          </a:ln>
        </p:spPr>
      </p:sp>
      <p:sp>
        <p:nvSpPr>
          <p:cNvPr id="6" name="Text 4"/>
          <p:cNvSpPr/>
          <p:nvPr/>
        </p:nvSpPr>
        <p:spPr>
          <a:xfrm>
            <a:off x="8248047"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شارك باحترام ومسؤولية</a:t>
            </a:r>
            <a:endParaRPr lang="ar-SA" sz="2400" dirty="0"/>
          </a:p>
        </p:txBody>
      </p:sp>
      <p:sp>
        <p:nvSpPr>
          <p:cNvPr id="7" name="Text 5"/>
          <p:cNvSpPr/>
          <p:nvPr/>
        </p:nvSpPr>
        <p:spPr>
          <a:xfrm>
            <a:off x="8248047"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التزم بقواعد الحوار والنقاش، وامنح الجميع مساحة للتعبير</a:t>
            </a:r>
            <a:endParaRPr lang="ar-SA" sz="1600" dirty="0"/>
          </a:p>
        </p:txBody>
      </p:sp>
      <p:sp>
        <p:nvSpPr>
          <p:cNvPr id="8" name="Shape 6"/>
          <p:cNvSpPr/>
          <p:nvPr/>
        </p:nvSpPr>
        <p:spPr>
          <a:xfrm>
            <a:off x="6083148" y="2692896"/>
            <a:ext cx="25399" cy="541635"/>
          </a:xfrm>
          <a:prstGeom prst="roundRect">
            <a:avLst>
              <a:gd name="adj" fmla="val 50001"/>
            </a:avLst>
          </a:prstGeom>
          <a:solidFill>
            <a:srgbClr val="0094D5"/>
          </a:solidFill>
          <a:ln/>
        </p:spPr>
      </p:sp>
      <p:sp>
        <p:nvSpPr>
          <p:cNvPr id="9" name="Shape 7"/>
          <p:cNvSpPr/>
          <p:nvPr/>
        </p:nvSpPr>
        <p:spPr>
          <a:xfrm>
            <a:off x="5892752" y="2489795"/>
            <a:ext cx="406191" cy="406202"/>
          </a:xfrm>
          <a:prstGeom prst="ellipse">
            <a:avLst/>
          </a:prstGeom>
          <a:solidFill>
            <a:srgbClr val="00AEEF"/>
          </a:solidFill>
          <a:ln w="6350">
            <a:solidFill>
              <a:srgbClr val="0094D5"/>
            </a:solidFill>
            <a:prstDash val="solid"/>
          </a:ln>
        </p:spPr>
      </p:sp>
      <p:sp>
        <p:nvSpPr>
          <p:cNvPr id="10" name="Text 8"/>
          <p:cNvSpPr/>
          <p:nvPr/>
        </p:nvSpPr>
        <p:spPr>
          <a:xfrm>
            <a:off x="4530215"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تقبّل اختلاف وجهات النظر</a:t>
            </a:r>
            <a:endParaRPr lang="ar-SA" sz="2400" dirty="0"/>
          </a:p>
        </p:txBody>
      </p:sp>
      <p:sp>
        <p:nvSpPr>
          <p:cNvPr id="11" name="Text 9"/>
          <p:cNvSpPr/>
          <p:nvPr/>
        </p:nvSpPr>
        <p:spPr>
          <a:xfrm>
            <a:off x="4530215"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ناقش الأفكار باحترام، وكن مستعدًا لمراجعة رأيك في ضوء الأدلة والخبرات الجديدة</a:t>
            </a:r>
            <a:endParaRPr lang="ar-SA" sz="1600" dirty="0"/>
          </a:p>
        </p:txBody>
      </p:sp>
      <p:sp>
        <p:nvSpPr>
          <p:cNvPr id="12" name="Shape 10"/>
          <p:cNvSpPr/>
          <p:nvPr/>
        </p:nvSpPr>
        <p:spPr>
          <a:xfrm>
            <a:off x="2365316" y="2692896"/>
            <a:ext cx="25399" cy="541635"/>
          </a:xfrm>
          <a:prstGeom prst="roundRect">
            <a:avLst>
              <a:gd name="adj" fmla="val 50001"/>
            </a:avLst>
          </a:prstGeom>
          <a:solidFill>
            <a:srgbClr val="0094D5"/>
          </a:solidFill>
          <a:ln/>
        </p:spPr>
      </p:sp>
      <p:sp>
        <p:nvSpPr>
          <p:cNvPr id="13" name="Shape 11"/>
          <p:cNvSpPr/>
          <p:nvPr/>
        </p:nvSpPr>
        <p:spPr>
          <a:xfrm>
            <a:off x="2174920" y="2489795"/>
            <a:ext cx="406191" cy="406202"/>
          </a:xfrm>
          <a:prstGeom prst="ellipse">
            <a:avLst/>
          </a:prstGeom>
          <a:solidFill>
            <a:srgbClr val="00AEEF"/>
          </a:solidFill>
          <a:ln w="6350">
            <a:solidFill>
              <a:srgbClr val="0094D5"/>
            </a:solidFill>
            <a:prstDash val="solid"/>
          </a:ln>
        </p:spPr>
      </p:sp>
      <p:sp>
        <p:nvSpPr>
          <p:cNvPr id="14" name="Text 12"/>
          <p:cNvSpPr/>
          <p:nvPr/>
        </p:nvSpPr>
        <p:spPr>
          <a:xfrm>
            <a:off x="812383" y="3415109"/>
            <a:ext cx="3131265" cy="401203"/>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أنجز مهامك باهتمام</a:t>
            </a:r>
            <a:endParaRPr lang="ar-SA" sz="2400" dirty="0"/>
          </a:p>
        </p:txBody>
      </p:sp>
      <p:sp>
        <p:nvSpPr>
          <p:cNvPr id="15" name="Text 13"/>
          <p:cNvSpPr/>
          <p:nvPr/>
        </p:nvSpPr>
        <p:spPr>
          <a:xfrm>
            <a:off x="812383" y="3820220"/>
            <a:ext cx="3131265" cy="780950"/>
          </a:xfrm>
          <a:prstGeom prst="rect">
            <a:avLst/>
          </a:prstGeom>
          <a:noFill/>
          <a:ln/>
        </p:spPr>
        <p:txBody>
          <a:bodyPr wrap="square" lIns="0" tIns="0" rIns="0" bIns="0" rtlCol="0" anchor="t">
            <a:normAutofit/>
          </a:bodyPr>
          <a:lstStyle/>
          <a:p>
            <a:pPr marL="0" indent="0" algn="ct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تعامل مع الأنشطة والتكليفات باعتبارها فرصًا للتطبيق والتطوير</a:t>
            </a:r>
            <a:endParaRPr lang="ar-SA" sz="1600" dirty="0"/>
          </a:p>
        </p:txBody>
      </p:sp>
      <p:sp>
        <p:nvSpPr>
          <p:cNvPr id="16" name="Shape 14"/>
          <p:cNvSpPr/>
          <p:nvPr/>
        </p:nvSpPr>
        <p:spPr>
          <a:xfrm>
            <a:off x="631908" y="4601170"/>
            <a:ext cx="10927878" cy="721916"/>
          </a:xfrm>
          <a:prstGeom prst="roundRect">
            <a:avLst>
              <a:gd name="adj" fmla="val 37514"/>
            </a:avLst>
          </a:prstGeom>
          <a:solidFill>
            <a:srgbClr val="D4E9F7"/>
          </a:solidFill>
          <a:ln/>
        </p:spPr>
      </p:sp>
      <p:pic>
        <p:nvPicPr>
          <p:cNvPr id="17" name="Image 0" descr="preencoded.png"/>
          <p:cNvPicPr>
            <a:picLocks noChangeAspect="1"/>
          </p:cNvPicPr>
          <p:nvPr/>
        </p:nvPicPr>
        <p:blipFill>
          <a:blip r:embed="rId3"/>
          <a:stretch>
            <a:fillRect/>
          </a:stretch>
        </p:blipFill>
        <p:spPr>
          <a:xfrm>
            <a:off x="812383" y="4859238"/>
            <a:ext cx="225618" cy="180479"/>
          </a:xfrm>
          <a:prstGeom prst="rect">
            <a:avLst/>
          </a:prstGeom>
        </p:spPr>
      </p:pic>
      <p:sp>
        <p:nvSpPr>
          <p:cNvPr id="18" name="Text 15"/>
          <p:cNvSpPr/>
          <p:nvPr/>
        </p:nvSpPr>
        <p:spPr>
          <a:xfrm>
            <a:off x="608890" y="4826695"/>
            <a:ext cx="10770422" cy="39047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نجاحك في هذه الوحدة لا يقاس بما تعرفه فقط، بل بما تستطيع أن تطبّقه وتوظّفه في ممارستك التدريبية.</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1908" y="427211"/>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550" dirty="0"/>
          </a:p>
        </p:txBody>
      </p:sp>
      <p:sp>
        <p:nvSpPr>
          <p:cNvPr id="3" name="Text 1"/>
          <p:cNvSpPr/>
          <p:nvPr/>
        </p:nvSpPr>
        <p:spPr>
          <a:xfrm>
            <a:off x="609600" y="1149572"/>
            <a:ext cx="10950186" cy="462333"/>
          </a:xfrm>
          <a:prstGeom prst="rect">
            <a:avLst/>
          </a:prstGeom>
          <a:noFill/>
          <a:ln/>
        </p:spPr>
        <p:txBody>
          <a:bodyPr wrap="square" lIns="0" tIns="0" rIns="0" bIns="0" rtlCol="0" anchor="t">
            <a:noAutofit/>
          </a:bodyPr>
          <a:lstStyle/>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تُعد هذه الوحدة </a:t>
            </a:r>
            <a:r>
              <a:rPr lang="ar-SA" altLang="en-US" b="1" dirty="0">
                <a:solidFill>
                  <a:srgbClr val="384653"/>
                </a:solidFill>
                <a:latin typeface="WinSoft Pro Medium" pitchFamily="34" charset="0"/>
                <a:ea typeface="WinSoft Pro Medium" pitchFamily="34" charset="-122"/>
                <a:cs typeface="WinSoft Pro Medium" pitchFamily="34" charset="-120"/>
              </a:rPr>
              <a:t>U.6.1: مبادئ تعلم الكبار</a:t>
            </a:r>
            <a:r>
              <a:rPr lang="ar-SA" altLang="en-US" dirty="0">
                <a:solidFill>
                  <a:srgbClr val="384653"/>
                </a:solidFill>
                <a:latin typeface="WinSoft Pro Medium" pitchFamily="34" charset="0"/>
                <a:ea typeface="WinSoft Pro Medium" pitchFamily="34" charset="-122"/>
                <a:cs typeface="WinSoft Pro Medium" pitchFamily="34" charset="-120"/>
              </a:rPr>
              <a:t> إحدى وحدات برنامج التطوير المهني، وتهدف إلى تمكين المدربين من التعرف على مبادئ تعلم الكبار وفهمها، وتوظيف استراتيجيات وأنماط التعلم وأدواتها في برامج TVET.</a:t>
            </a:r>
            <a:endParaRPr lang="ar-SA" dirty="0"/>
          </a:p>
        </p:txBody>
      </p:sp>
      <p:sp>
        <p:nvSpPr>
          <p:cNvPr id="4" name="Shape 2"/>
          <p:cNvSpPr/>
          <p:nvPr/>
        </p:nvSpPr>
        <p:spPr>
          <a:xfrm>
            <a:off x="11412153" y="2527399"/>
            <a:ext cx="19050" cy="3330079"/>
          </a:xfrm>
          <a:prstGeom prst="roundRect">
            <a:avLst>
              <a:gd name="adj" fmla="val 49999"/>
            </a:avLst>
          </a:prstGeom>
          <a:solidFill>
            <a:srgbClr val="000000">
              <a:alpha val="8000"/>
            </a:srgbClr>
          </a:solidFill>
          <a:ln/>
        </p:spPr>
      </p:sp>
      <p:sp>
        <p:nvSpPr>
          <p:cNvPr id="5" name="Shape 3"/>
          <p:cNvSpPr/>
          <p:nvPr/>
        </p:nvSpPr>
        <p:spPr>
          <a:xfrm>
            <a:off x="10935716" y="3518495"/>
            <a:ext cx="514536" cy="19050"/>
          </a:xfrm>
          <a:prstGeom prst="roundRect">
            <a:avLst>
              <a:gd name="adj" fmla="val 49999"/>
            </a:avLst>
          </a:prstGeom>
          <a:solidFill>
            <a:srgbClr val="0094D5"/>
          </a:solidFill>
          <a:ln/>
        </p:spPr>
      </p:sp>
      <p:sp>
        <p:nvSpPr>
          <p:cNvPr id="6" name="Shape 4"/>
          <p:cNvSpPr/>
          <p:nvPr/>
        </p:nvSpPr>
        <p:spPr>
          <a:xfrm>
            <a:off x="11366910" y="3463727"/>
            <a:ext cx="128584" cy="128588"/>
          </a:xfrm>
          <a:prstGeom prst="ellipse">
            <a:avLst/>
          </a:prstGeom>
          <a:solidFill>
            <a:srgbClr val="00AEEF"/>
          </a:solidFill>
          <a:ln/>
        </p:spPr>
      </p:sp>
      <p:sp>
        <p:nvSpPr>
          <p:cNvPr id="7" name="Shape 5"/>
          <p:cNvSpPr/>
          <p:nvPr/>
        </p:nvSpPr>
        <p:spPr>
          <a:xfrm>
            <a:off x="631908" y="2238233"/>
            <a:ext cx="10284758" cy="2317704"/>
          </a:xfrm>
          <a:prstGeom prst="roundRect">
            <a:avLst>
              <a:gd name="adj" fmla="val 12856"/>
            </a:avLst>
          </a:prstGeom>
          <a:solidFill>
            <a:srgbClr val="00AEEF"/>
          </a:solidFill>
          <a:ln w="6350">
            <a:solidFill>
              <a:srgbClr val="00AEEF"/>
            </a:solidFill>
            <a:prstDash val="solid"/>
          </a:ln>
        </p:spPr>
      </p:sp>
      <p:sp>
        <p:nvSpPr>
          <p:cNvPr id="8" name="Text 6"/>
          <p:cNvSpPr/>
          <p:nvPr/>
        </p:nvSpPr>
        <p:spPr>
          <a:xfrm>
            <a:off x="809704" y="2391300"/>
            <a:ext cx="9929167" cy="282079"/>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الوحدات المتكاملة</a:t>
            </a:r>
            <a:endParaRPr lang="ar-SA" sz="2800" dirty="0">
              <a:solidFill>
                <a:schemeClr val="bg1"/>
              </a:solidFill>
            </a:endParaRPr>
          </a:p>
        </p:txBody>
      </p:sp>
      <p:sp>
        <p:nvSpPr>
          <p:cNvPr id="9" name="Text 7"/>
          <p:cNvSpPr/>
          <p:nvPr/>
        </p:nvSpPr>
        <p:spPr>
          <a:xfrm>
            <a:off x="809704" y="2771110"/>
            <a:ext cx="9929167" cy="1637117"/>
          </a:xfrm>
          <a:prstGeom prst="rect">
            <a:avLst/>
          </a:prstGeom>
          <a:noFill/>
          <a:ln/>
        </p:spPr>
        <p:txBody>
          <a:bodyPr wrap="square" lIns="0" tIns="0" rIns="0" bIns="0" rtlCol="0" anchor="t">
            <a:normAutofit/>
          </a:bodyPr>
          <a:lstStyle/>
          <a:p>
            <a:pPr marL="0" indent="0" algn="r" rtl="1">
              <a:lnSpc>
                <a:spcPct val="13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هذه الوحدة هي متطلب سابق لتعلّم الوحدات الثلاث الأخرى ضمن هذا المجمع</a:t>
            </a:r>
            <a:endParaRPr lang="ar-SA" sz="1600" dirty="0">
              <a:solidFill>
                <a:schemeClr val="bg1"/>
              </a:solidFill>
            </a:endParaRPr>
          </a:p>
          <a:p>
            <a:pPr marL="0" indent="0" algn="r" rtl="1">
              <a:lnSpc>
                <a:spcPct val="130000"/>
              </a:lnSpc>
              <a:spcAft>
                <a:spcPts val="7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 تيسير برامج التعلّم U.6.2</a:t>
            </a:r>
            <a:endParaRPr lang="ar-SA" sz="1600" dirty="0">
              <a:solidFill>
                <a:schemeClr val="bg1"/>
              </a:solidFill>
            </a:endParaRPr>
          </a:p>
          <a:p>
            <a:pPr marL="0" indent="0" algn="r">
              <a:lnSpc>
                <a:spcPct val="130000"/>
              </a:lnSpc>
              <a:spcAft>
                <a:spcPts val="750"/>
              </a:spcAft>
              <a:buNone/>
            </a:pPr>
            <a:r>
              <a:rPr lang="ar-SA" altLang="en-US" sz="1600" dirty="0">
                <a:solidFill>
                  <a:schemeClr val="bg1"/>
                </a:solidFill>
                <a:latin typeface="WinSoft Pro Medium" pitchFamily="34" charset="0"/>
                <a:ea typeface="WinSoft Pro Medium" pitchFamily="34" charset="-122"/>
                <a:cs typeface="WinSoft Pro Medium" pitchFamily="34" charset="-120"/>
              </a:rPr>
              <a:t>U.6.3 إدراج مهارات العمل والحياة في برامج التعلّم</a:t>
            </a:r>
            <a:endParaRPr lang="ar-SA" sz="1600" dirty="0">
              <a:solidFill>
                <a:schemeClr val="bg1"/>
              </a:solidFill>
            </a:endParaRPr>
          </a:p>
          <a:p>
            <a:pPr marL="0" indent="0" algn="r">
              <a:lnSpc>
                <a:spcPct val="130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U.6.4 إدراج الصحة والسلامة المهنية في برامج التعلّم</a:t>
            </a:r>
            <a:endParaRPr lang="ar-SA" sz="1600" dirty="0">
              <a:solidFill>
                <a:schemeClr val="bg1"/>
              </a:solidFill>
            </a:endParaRPr>
          </a:p>
        </p:txBody>
      </p:sp>
      <p:sp>
        <p:nvSpPr>
          <p:cNvPr id="10" name="Shape 8"/>
          <p:cNvSpPr/>
          <p:nvPr/>
        </p:nvSpPr>
        <p:spPr>
          <a:xfrm>
            <a:off x="10935716" y="5346402"/>
            <a:ext cx="514536" cy="19050"/>
          </a:xfrm>
          <a:prstGeom prst="roundRect">
            <a:avLst>
              <a:gd name="adj" fmla="val 49999"/>
            </a:avLst>
          </a:prstGeom>
          <a:solidFill>
            <a:srgbClr val="0094D5"/>
          </a:solidFill>
          <a:ln/>
        </p:spPr>
      </p:sp>
      <p:sp>
        <p:nvSpPr>
          <p:cNvPr id="11" name="Shape 9"/>
          <p:cNvSpPr/>
          <p:nvPr/>
        </p:nvSpPr>
        <p:spPr>
          <a:xfrm>
            <a:off x="11366910" y="5291634"/>
            <a:ext cx="128584" cy="128588"/>
          </a:xfrm>
          <a:prstGeom prst="ellipse">
            <a:avLst/>
          </a:prstGeom>
          <a:solidFill>
            <a:srgbClr val="00AEEF"/>
          </a:solidFill>
          <a:ln/>
        </p:spPr>
      </p:sp>
      <p:sp>
        <p:nvSpPr>
          <p:cNvPr id="12" name="Shape 10"/>
          <p:cNvSpPr/>
          <p:nvPr/>
        </p:nvSpPr>
        <p:spPr>
          <a:xfrm>
            <a:off x="631908" y="4854476"/>
            <a:ext cx="10284758" cy="1003002"/>
          </a:xfrm>
          <a:prstGeom prst="roundRect">
            <a:avLst>
              <a:gd name="adj" fmla="val 25651"/>
            </a:avLst>
          </a:prstGeom>
          <a:solidFill>
            <a:srgbClr val="00AEEF"/>
          </a:solidFill>
          <a:ln w="6350">
            <a:solidFill>
              <a:srgbClr val="00AEEF"/>
            </a:solidFill>
            <a:prstDash val="solid"/>
          </a:ln>
        </p:spPr>
      </p:sp>
      <p:sp>
        <p:nvSpPr>
          <p:cNvPr id="13" name="Text 11"/>
          <p:cNvSpPr/>
          <p:nvPr/>
        </p:nvSpPr>
        <p:spPr>
          <a:xfrm>
            <a:off x="809704" y="5032276"/>
            <a:ext cx="9929167" cy="282079"/>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المتطلبات المسبقة</a:t>
            </a:r>
            <a:endParaRPr lang="ar-SA" sz="2400" dirty="0">
              <a:solidFill>
                <a:schemeClr val="bg1"/>
              </a:solidFill>
            </a:endParaRPr>
          </a:p>
        </p:txBody>
      </p:sp>
      <p:sp>
        <p:nvSpPr>
          <p:cNvPr id="14" name="Text 12"/>
          <p:cNvSpPr/>
          <p:nvPr/>
        </p:nvSpPr>
        <p:spPr>
          <a:xfrm>
            <a:off x="809704" y="5412085"/>
            <a:ext cx="9929167" cy="267593"/>
          </a:xfrm>
          <a:prstGeom prst="rect">
            <a:avLst/>
          </a:prstGeom>
          <a:noFill/>
          <a:ln/>
        </p:spPr>
        <p:txBody>
          <a:bodyPr wrap="none" lIns="0" tIns="0" rIns="0" bIns="0" rtlCol="0" anchor="t"/>
          <a:lstStyle/>
          <a:p>
            <a:pPr marL="0" indent="0" algn="r" rtl="1">
              <a:lnSpc>
                <a:spcPct val="130000"/>
              </a:lnSpc>
              <a:buNone/>
            </a:pPr>
            <a:r>
              <a:rPr lang="ar-SA" altLang="en-US" dirty="0">
                <a:solidFill>
                  <a:schemeClr val="bg1"/>
                </a:solidFill>
                <a:latin typeface="WinSoft Pro Medium" pitchFamily="34" charset="0"/>
                <a:ea typeface="WinSoft Pro Medium" pitchFamily="34" charset="-122"/>
                <a:cs typeface="WinSoft Pro Medium" pitchFamily="34" charset="-120"/>
              </a:rPr>
              <a:t>لا يحتاج تعلّم هذه الوحدة - متطلباً سابقاً بدراسة أي ومن وحدات التعلّم في برنامج التطوير المهني</a:t>
            </a:r>
            <a:endParaRPr lang="ar-SA"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1290538"/>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أهمية مبادئ تعلم الكبار في </a:t>
            </a:r>
            <a:r>
              <a:rPr lang="ar-SA" altLang="en-US" sz="3700" dirty="0">
                <a:solidFill>
                  <a:srgbClr val="2E3C4E"/>
                </a:solidFill>
                <a:latin typeface="Myriad "/>
                <a:ea typeface="GE SS Two Light" pitchFamily="34" charset="-122"/>
                <a:cs typeface="GE SS Two Light" pitchFamily="34" charset="-120"/>
              </a:rPr>
              <a:t>TVET</a:t>
            </a:r>
            <a:endParaRPr lang="ar-SA" sz="3700" dirty="0">
              <a:latin typeface="Myriad "/>
            </a:endParaRPr>
          </a:p>
        </p:txBody>
      </p:sp>
      <p:pic>
        <p:nvPicPr>
          <p:cNvPr id="3" name="Image 0" descr="preencoded.png"/>
          <p:cNvPicPr>
            <a:picLocks noChangeAspect="1"/>
          </p:cNvPicPr>
          <p:nvPr/>
        </p:nvPicPr>
        <p:blipFill>
          <a:blip r:embed="rId3"/>
          <a:stretch>
            <a:fillRect/>
          </a:stretch>
        </p:blipFill>
        <p:spPr>
          <a:xfrm>
            <a:off x="8067572" y="2245519"/>
            <a:ext cx="3492214" cy="2158405"/>
          </a:xfrm>
          <a:prstGeom prst="rect">
            <a:avLst/>
          </a:prstGeom>
        </p:spPr>
      </p:pic>
      <p:sp>
        <p:nvSpPr>
          <p:cNvPr id="4" name="Text 1"/>
          <p:cNvSpPr/>
          <p:nvPr/>
        </p:nvSpPr>
        <p:spPr>
          <a:xfrm>
            <a:off x="8067572"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بيئة تعلم داعمة</a:t>
            </a:r>
            <a:endParaRPr lang="ar-SA" sz="2400" dirty="0"/>
          </a:p>
        </p:txBody>
      </p:sp>
      <p:sp>
        <p:nvSpPr>
          <p:cNvPr id="5" name="Text 2"/>
          <p:cNvSpPr/>
          <p:nvPr/>
        </p:nvSpPr>
        <p:spPr>
          <a:xfrm>
            <a:off x="8067572" y="4989513"/>
            <a:ext cx="3492214"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تمكّن المتعلمين من المشاركة الفاعلة وتعزز تفاعلهم واحتفاظهم بالمعلومات</a:t>
            </a:r>
            <a:endParaRPr lang="ar-SA" sz="1600" dirty="0"/>
          </a:p>
        </p:txBody>
      </p:sp>
      <p:pic>
        <p:nvPicPr>
          <p:cNvPr id="6" name="Image 1" descr="preencoded.png"/>
          <p:cNvPicPr>
            <a:picLocks noChangeAspect="1"/>
          </p:cNvPicPr>
          <p:nvPr/>
        </p:nvPicPr>
        <p:blipFill>
          <a:blip r:embed="rId4"/>
          <a:stretch>
            <a:fillRect/>
          </a:stretch>
        </p:blipFill>
        <p:spPr>
          <a:xfrm>
            <a:off x="4349740" y="2245519"/>
            <a:ext cx="3492214" cy="2158405"/>
          </a:xfrm>
          <a:prstGeom prst="rect">
            <a:avLst/>
          </a:prstGeom>
        </p:spPr>
      </p:pic>
      <p:sp>
        <p:nvSpPr>
          <p:cNvPr id="7" name="Text 3"/>
          <p:cNvSpPr/>
          <p:nvPr/>
        </p:nvSpPr>
        <p:spPr>
          <a:xfrm>
            <a:off x="4349740"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ربط التعلم بالعمل</a:t>
            </a:r>
            <a:endParaRPr lang="ar-SA" sz="2400" dirty="0"/>
          </a:p>
        </p:txBody>
      </p:sp>
      <p:sp>
        <p:nvSpPr>
          <p:cNvPr id="8" name="Text 4"/>
          <p:cNvSpPr/>
          <p:nvPr/>
        </p:nvSpPr>
        <p:spPr>
          <a:xfrm>
            <a:off x="4349740" y="4989513"/>
            <a:ext cx="3492214"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تساعد على توظيف ما يتعلمونه وتطبيقه عمليًا في مواقف العمل</a:t>
            </a:r>
            <a:endParaRPr lang="ar-SA" sz="1600" dirty="0"/>
          </a:p>
        </p:txBody>
      </p:sp>
      <p:pic>
        <p:nvPicPr>
          <p:cNvPr id="9" name="Image 2" descr="preencoded.png"/>
          <p:cNvPicPr>
            <a:picLocks noChangeAspect="1"/>
          </p:cNvPicPr>
          <p:nvPr/>
        </p:nvPicPr>
        <p:blipFill>
          <a:blip r:embed="rId5"/>
          <a:stretch>
            <a:fillRect/>
          </a:stretch>
        </p:blipFill>
        <p:spPr>
          <a:xfrm>
            <a:off x="631908" y="2245519"/>
            <a:ext cx="3492214" cy="2158405"/>
          </a:xfrm>
          <a:prstGeom prst="rect">
            <a:avLst/>
          </a:prstGeom>
        </p:spPr>
      </p:pic>
      <p:sp>
        <p:nvSpPr>
          <p:cNvPr id="10" name="Text 5"/>
          <p:cNvSpPr/>
          <p:nvPr/>
        </p:nvSpPr>
        <p:spPr>
          <a:xfrm>
            <a:off x="631908" y="4584402"/>
            <a:ext cx="349221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النمو المستمر</a:t>
            </a:r>
            <a:endParaRPr lang="ar-SA" sz="2400" dirty="0"/>
          </a:p>
        </p:txBody>
      </p:sp>
      <p:sp>
        <p:nvSpPr>
          <p:cNvPr id="11" name="Text 6"/>
          <p:cNvSpPr/>
          <p:nvPr/>
        </p:nvSpPr>
        <p:spPr>
          <a:xfrm>
            <a:off x="631908" y="4989513"/>
            <a:ext cx="3492214"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تدعم النمو الشخصي والمهني وترسّخ ثقافة التعلم مدى الحياة</a:t>
            </a:r>
            <a:endParaRPr lang="ar-S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Text 0"/>
          <p:cNvSpPr/>
          <p:nvPr/>
        </p:nvSpPr>
        <p:spPr>
          <a:xfrm>
            <a:off x="631908" y="529233"/>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المتعلم</a:t>
            </a:r>
            <a:endParaRPr lang="ar-SA" sz="3700" dirty="0"/>
          </a:p>
        </p:txBody>
      </p:sp>
      <p:sp>
        <p:nvSpPr>
          <p:cNvPr id="5" name="Text 1"/>
          <p:cNvSpPr/>
          <p:nvPr/>
        </p:nvSpPr>
        <p:spPr>
          <a:xfrm>
            <a:off x="22324" y="1287908"/>
            <a:ext cx="6965577" cy="361960"/>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بصفتك مديرًا أو نائب مدير أو مدربًا رئيسيًا في مؤسسة للتعليم والتدريب التقني والمهني، يُتوقع منك:</a:t>
            </a:r>
            <a:endParaRPr lang="ar-SA" sz="1600" dirty="0"/>
          </a:p>
        </p:txBody>
      </p:sp>
      <p:sp>
        <p:nvSpPr>
          <p:cNvPr id="6" name="Shape 2"/>
          <p:cNvSpPr/>
          <p:nvPr/>
        </p:nvSpPr>
        <p:spPr>
          <a:xfrm>
            <a:off x="6581710" y="1885950"/>
            <a:ext cx="406191" cy="406202"/>
          </a:xfrm>
          <a:prstGeom prst="ellipse">
            <a:avLst/>
          </a:prstGeom>
          <a:solidFill>
            <a:srgbClr val="00AEEF"/>
          </a:solidFill>
          <a:ln w="6350">
            <a:solidFill>
              <a:srgbClr val="0094D5"/>
            </a:solidFill>
            <a:prstDash val="solid"/>
          </a:ln>
        </p:spPr>
      </p:sp>
      <p:sp>
        <p:nvSpPr>
          <p:cNvPr id="8" name="Text 4"/>
          <p:cNvSpPr/>
          <p:nvPr/>
        </p:nvSpPr>
        <p:spPr>
          <a:xfrm>
            <a:off x="3922714" y="1947962"/>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المشاركة الفاعلة</a:t>
            </a:r>
            <a:endParaRPr lang="ar-SA" sz="1850" dirty="0"/>
          </a:p>
        </p:txBody>
      </p:sp>
      <p:sp>
        <p:nvSpPr>
          <p:cNvPr id="9" name="Text 5"/>
          <p:cNvSpPr/>
          <p:nvPr/>
        </p:nvSpPr>
        <p:spPr>
          <a:xfrm>
            <a:off x="3922714" y="2353072"/>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استكشاف نماذج التدريب والتقييم المبتكرة والمرنة</a:t>
            </a:r>
            <a:endParaRPr lang="ar-SA" sz="1600" dirty="0"/>
          </a:p>
        </p:txBody>
      </p:sp>
      <p:sp>
        <p:nvSpPr>
          <p:cNvPr id="10" name="Shape 6"/>
          <p:cNvSpPr/>
          <p:nvPr/>
        </p:nvSpPr>
        <p:spPr>
          <a:xfrm>
            <a:off x="3290904" y="1885950"/>
            <a:ext cx="406191" cy="406202"/>
          </a:xfrm>
          <a:prstGeom prst="ellipse">
            <a:avLst/>
          </a:prstGeom>
          <a:solidFill>
            <a:srgbClr val="00AEEF"/>
          </a:solidFill>
          <a:ln w="6350">
            <a:solidFill>
              <a:srgbClr val="0094D5"/>
            </a:solidFill>
            <a:prstDash val="solid"/>
          </a:ln>
        </p:spPr>
      </p:sp>
      <p:sp>
        <p:nvSpPr>
          <p:cNvPr id="12" name="Text 8"/>
          <p:cNvSpPr/>
          <p:nvPr/>
        </p:nvSpPr>
        <p:spPr>
          <a:xfrm>
            <a:off x="631908" y="1947962"/>
            <a:ext cx="2478522" cy="593725"/>
          </a:xfrm>
          <a:prstGeom prst="rect">
            <a:avLst/>
          </a:prstGeom>
          <a:noFill/>
          <a:ln/>
        </p:spPr>
        <p:txBody>
          <a:bodyPr wrap="square" lIns="0" tIns="0" rIns="0" bIns="0" rtlCol="0" anchor="t">
            <a:normAutofit/>
          </a:bodyPr>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فهم خصائص المتعلمين البالغين واحتياجاتهم</a:t>
            </a:r>
            <a:endParaRPr lang="ar-SA" sz="1850" dirty="0"/>
          </a:p>
        </p:txBody>
      </p:sp>
      <p:sp>
        <p:nvSpPr>
          <p:cNvPr id="13" name="Text 9"/>
          <p:cNvSpPr/>
          <p:nvPr/>
        </p:nvSpPr>
        <p:spPr>
          <a:xfrm>
            <a:off x="631908" y="2649934"/>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ربط هذه المبادئ بواقع التدريب في برامج التعليم والتدريب التقني والمهني</a:t>
            </a:r>
            <a:endParaRPr lang="ar-SA" sz="1600" dirty="0"/>
          </a:p>
        </p:txBody>
      </p:sp>
      <p:sp>
        <p:nvSpPr>
          <p:cNvPr id="14" name="Shape 10"/>
          <p:cNvSpPr/>
          <p:nvPr/>
        </p:nvSpPr>
        <p:spPr>
          <a:xfrm>
            <a:off x="6581710" y="3588841"/>
            <a:ext cx="406191" cy="406202"/>
          </a:xfrm>
          <a:prstGeom prst="ellipse">
            <a:avLst/>
          </a:prstGeom>
          <a:solidFill>
            <a:srgbClr val="00AEEF"/>
          </a:solidFill>
          <a:ln w="6350">
            <a:solidFill>
              <a:srgbClr val="0094D5"/>
            </a:solidFill>
            <a:prstDash val="solid"/>
          </a:ln>
        </p:spPr>
      </p:sp>
      <p:sp>
        <p:nvSpPr>
          <p:cNvPr id="16" name="Text 12"/>
          <p:cNvSpPr/>
          <p:nvPr/>
        </p:nvSpPr>
        <p:spPr>
          <a:xfrm>
            <a:off x="3922714" y="3650853"/>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توظيف الخبرات</a:t>
            </a:r>
            <a:endParaRPr lang="ar-SA" sz="1850" dirty="0"/>
          </a:p>
        </p:txBody>
      </p:sp>
      <p:sp>
        <p:nvSpPr>
          <p:cNvPr id="17" name="Text 13"/>
          <p:cNvSpPr/>
          <p:nvPr/>
        </p:nvSpPr>
        <p:spPr>
          <a:xfrm>
            <a:off x="3922714" y="4055963"/>
            <a:ext cx="2478522" cy="108588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مواقف التعلم المختلفة، ومناقشة العوامل التي تؤثر في تعلم الكبار ودافعيتهم ومشاركتهم</a:t>
            </a:r>
            <a:endParaRPr lang="ar-SA" sz="1600" dirty="0"/>
          </a:p>
        </p:txBody>
      </p:sp>
      <p:sp>
        <p:nvSpPr>
          <p:cNvPr id="18" name="Shape 14"/>
          <p:cNvSpPr/>
          <p:nvPr/>
        </p:nvSpPr>
        <p:spPr>
          <a:xfrm>
            <a:off x="3290904" y="3588841"/>
            <a:ext cx="406191" cy="406202"/>
          </a:xfrm>
          <a:prstGeom prst="ellipse">
            <a:avLst/>
          </a:prstGeom>
          <a:solidFill>
            <a:srgbClr val="00AEEF"/>
          </a:solidFill>
          <a:ln w="6350">
            <a:solidFill>
              <a:srgbClr val="0094D5"/>
            </a:solidFill>
            <a:prstDash val="solid"/>
          </a:ln>
        </p:spPr>
      </p:sp>
      <p:sp>
        <p:nvSpPr>
          <p:cNvPr id="20" name="Text 16"/>
          <p:cNvSpPr/>
          <p:nvPr/>
        </p:nvSpPr>
        <p:spPr>
          <a:xfrm>
            <a:off x="631908" y="3650853"/>
            <a:ext cx="247852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تأمل ممارساتك التدريبية</a:t>
            </a:r>
            <a:endParaRPr lang="ar-SA" sz="1850" dirty="0"/>
          </a:p>
        </p:txBody>
      </p:sp>
      <p:sp>
        <p:nvSpPr>
          <p:cNvPr id="21" name="Text 17"/>
          <p:cNvSpPr/>
          <p:nvPr/>
        </p:nvSpPr>
        <p:spPr>
          <a:xfrm>
            <a:off x="631908" y="4055963"/>
            <a:ext cx="2478522" cy="72392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جوانب القوة وفرص التحسين فيها. وتبادل الخبرات مع زملائك.</a:t>
            </a:r>
            <a:endParaRPr lang="ar-SA" sz="1600" dirty="0"/>
          </a:p>
        </p:txBody>
      </p:sp>
      <p:sp>
        <p:nvSpPr>
          <p:cNvPr id="22" name="Shape 18"/>
          <p:cNvSpPr/>
          <p:nvPr/>
        </p:nvSpPr>
        <p:spPr>
          <a:xfrm>
            <a:off x="6581710" y="5283795"/>
            <a:ext cx="406191" cy="406202"/>
          </a:xfrm>
          <a:prstGeom prst="ellipse">
            <a:avLst/>
          </a:prstGeom>
          <a:solidFill>
            <a:srgbClr val="00AEEF"/>
          </a:solidFill>
          <a:ln w="6350">
            <a:solidFill>
              <a:srgbClr val="0094D5"/>
            </a:solidFill>
            <a:prstDash val="solid"/>
          </a:ln>
        </p:spPr>
      </p:sp>
      <p:sp>
        <p:nvSpPr>
          <p:cNvPr id="24" name="Text 20"/>
          <p:cNvSpPr/>
          <p:nvPr/>
        </p:nvSpPr>
        <p:spPr>
          <a:xfrm>
            <a:off x="631908" y="5345807"/>
            <a:ext cx="5769327"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تطوير مقترحات</a:t>
            </a:r>
            <a:endParaRPr lang="ar-SA" sz="1850" dirty="0"/>
          </a:p>
        </p:txBody>
      </p:sp>
      <p:sp>
        <p:nvSpPr>
          <p:cNvPr id="25" name="Text 21"/>
          <p:cNvSpPr/>
          <p:nvPr/>
        </p:nvSpPr>
        <p:spPr>
          <a:xfrm>
            <a:off x="631908" y="5750917"/>
            <a:ext cx="5769327" cy="72392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وممارسات عملية تساعدك على تعزيز مشاركة المتعلمين البالغين، ودعم تعلمهم، وتهيئة بيئة تدريبية تفاعلية وشاملة تستجيب لخبراتهم واحتياجاتهم المهنية.</a:t>
            </a:r>
            <a:endParaRPr lang="ar-SA"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523081"/>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دور الميسّر</a:t>
            </a:r>
            <a:endParaRPr lang="ar-SA" sz="3700" dirty="0"/>
          </a:p>
        </p:txBody>
      </p:sp>
      <p:sp>
        <p:nvSpPr>
          <p:cNvPr id="5" name="Text 1"/>
          <p:cNvSpPr/>
          <p:nvPr/>
        </p:nvSpPr>
        <p:spPr>
          <a:xfrm>
            <a:off x="5203794" y="1387773"/>
            <a:ext cx="6355993"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تحليل نماذج التدريب والتقييم المختلفة وربطها بسياق مؤسساتهم. ويقوم بـ:</a:t>
            </a:r>
            <a:endParaRPr lang="ar-SA" sz="1600" dirty="0"/>
          </a:p>
        </p:txBody>
      </p:sp>
      <p:sp>
        <p:nvSpPr>
          <p:cNvPr id="6" name="Shape 2"/>
          <p:cNvSpPr/>
          <p:nvPr/>
        </p:nvSpPr>
        <p:spPr>
          <a:xfrm>
            <a:off x="11153595" y="2168723"/>
            <a:ext cx="406191" cy="406202"/>
          </a:xfrm>
          <a:prstGeom prst="ellipse">
            <a:avLst/>
          </a:prstGeom>
          <a:solidFill>
            <a:srgbClr val="00AEEF"/>
          </a:solidFill>
          <a:ln w="6350">
            <a:solidFill>
              <a:srgbClr val="0094D5"/>
            </a:solidFill>
            <a:prstDash val="solid"/>
          </a:ln>
        </p:spPr>
      </p:sp>
      <p:sp>
        <p:nvSpPr>
          <p:cNvPr id="8" name="Text 4"/>
          <p:cNvSpPr/>
          <p:nvPr/>
        </p:nvSpPr>
        <p:spPr>
          <a:xfrm>
            <a:off x="5203794" y="2172770"/>
            <a:ext cx="576932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تيسير النقاشات والأنشطة ودراسات الحالة والتطبيقات العملية.</a:t>
            </a:r>
            <a:endParaRPr lang="ar-SA" dirty="0"/>
          </a:p>
        </p:txBody>
      </p:sp>
      <p:sp>
        <p:nvSpPr>
          <p:cNvPr id="9" name="Shape 5"/>
          <p:cNvSpPr/>
          <p:nvPr/>
        </p:nvSpPr>
        <p:spPr>
          <a:xfrm>
            <a:off x="11214167" y="2911029"/>
            <a:ext cx="406191" cy="406202"/>
          </a:xfrm>
          <a:prstGeom prst="ellipse">
            <a:avLst/>
          </a:prstGeom>
          <a:solidFill>
            <a:srgbClr val="00AEEF"/>
          </a:solidFill>
          <a:ln w="6350">
            <a:solidFill>
              <a:srgbClr val="0094D5"/>
            </a:solidFill>
            <a:prstDash val="solid"/>
          </a:ln>
        </p:spPr>
      </p:sp>
      <p:sp>
        <p:nvSpPr>
          <p:cNvPr id="10" name="Text 6"/>
          <p:cNvSpPr/>
          <p:nvPr/>
        </p:nvSpPr>
        <p:spPr>
          <a:xfrm>
            <a:off x="11214167" y="2960936"/>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1" name="Text 7"/>
          <p:cNvSpPr/>
          <p:nvPr/>
        </p:nvSpPr>
        <p:spPr>
          <a:xfrm>
            <a:off x="5203794" y="2940028"/>
            <a:ext cx="5769327"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أسئلة تأملية وتحليلية تساعد المشاركين على الربط بين المفاهيم النظرية وممارساتهم التدريبية اليومية.</a:t>
            </a:r>
            <a:endParaRPr lang="ar-SA" dirty="0"/>
          </a:p>
        </p:txBody>
      </p:sp>
      <p:sp>
        <p:nvSpPr>
          <p:cNvPr id="12" name="Shape 8"/>
          <p:cNvSpPr/>
          <p:nvPr/>
        </p:nvSpPr>
        <p:spPr>
          <a:xfrm>
            <a:off x="11214166" y="4073944"/>
            <a:ext cx="406191" cy="406202"/>
          </a:xfrm>
          <a:prstGeom prst="ellipse">
            <a:avLst/>
          </a:prstGeom>
          <a:solidFill>
            <a:srgbClr val="00AEEF"/>
          </a:solidFill>
          <a:ln w="6350">
            <a:solidFill>
              <a:srgbClr val="0094D5"/>
            </a:solidFill>
            <a:prstDash val="solid"/>
          </a:ln>
        </p:spPr>
      </p:sp>
      <p:sp>
        <p:nvSpPr>
          <p:cNvPr id="14" name="Text 10"/>
          <p:cNvSpPr/>
          <p:nvPr/>
        </p:nvSpPr>
        <p:spPr>
          <a:xfrm>
            <a:off x="5203794" y="3937574"/>
            <a:ext cx="5769327"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الاستفادة من خبرات المشاركين وتجاربهم المهنية، ويشجع على تبادل الخبرات والممارسات والتعلم من الأقران.</a:t>
            </a:r>
            <a:endParaRPr lang="ar-SA" dirty="0"/>
          </a:p>
        </p:txBody>
      </p:sp>
      <p:sp>
        <p:nvSpPr>
          <p:cNvPr id="15" name="Shape 11"/>
          <p:cNvSpPr/>
          <p:nvPr/>
        </p:nvSpPr>
        <p:spPr>
          <a:xfrm>
            <a:off x="11214165" y="4901370"/>
            <a:ext cx="406191" cy="406202"/>
          </a:xfrm>
          <a:prstGeom prst="ellipse">
            <a:avLst/>
          </a:prstGeom>
          <a:solidFill>
            <a:srgbClr val="00AEEF"/>
          </a:solidFill>
          <a:ln w="6350">
            <a:solidFill>
              <a:srgbClr val="0094D5"/>
            </a:solidFill>
            <a:prstDash val="solid"/>
          </a:ln>
        </p:spPr>
      </p:sp>
      <p:sp>
        <p:nvSpPr>
          <p:cNvPr id="17" name="Text 13"/>
          <p:cNvSpPr/>
          <p:nvPr/>
        </p:nvSpPr>
        <p:spPr>
          <a:xfrm>
            <a:off x="5203794" y="4935119"/>
            <a:ext cx="5769327"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تقديم التغذية الراجعة على أداء المشاركين وتكليفاتهم.</a:t>
            </a:r>
            <a:endParaRPr lang="ar-SA" dirty="0"/>
          </a:p>
        </p:txBody>
      </p:sp>
      <p:sp>
        <p:nvSpPr>
          <p:cNvPr id="18" name="Shape 14"/>
          <p:cNvSpPr/>
          <p:nvPr/>
        </p:nvSpPr>
        <p:spPr>
          <a:xfrm>
            <a:off x="11214164" y="5848081"/>
            <a:ext cx="406191" cy="406202"/>
          </a:xfrm>
          <a:prstGeom prst="ellipse">
            <a:avLst/>
          </a:prstGeom>
          <a:solidFill>
            <a:srgbClr val="00AEEF"/>
          </a:solidFill>
          <a:ln w="6350">
            <a:solidFill>
              <a:srgbClr val="0094D5"/>
            </a:solidFill>
            <a:prstDash val="solid"/>
          </a:ln>
        </p:spPr>
      </p:sp>
      <p:sp>
        <p:nvSpPr>
          <p:cNvPr id="19" name="Text 15"/>
          <p:cNvSpPr/>
          <p:nvPr/>
        </p:nvSpPr>
        <p:spPr>
          <a:xfrm>
            <a:off x="11214167" y="5723285"/>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0" name="Text 16"/>
          <p:cNvSpPr/>
          <p:nvPr/>
        </p:nvSpPr>
        <p:spPr>
          <a:xfrm>
            <a:off x="4861052" y="5702378"/>
            <a:ext cx="6112069"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دعم المشاركين في الانتقال من فهم مبادئ تعلّم الكبار إلى توظيفها عمليًا في تصميم وتنفيذ مواقف تدريبية أكثر تفاعلية واستجابة لاحتياجات المتعلمين البالغين، </a:t>
            </a:r>
            <a:endParaRPr lang="ar-S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559575"/>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2950" dirty="0"/>
          </a:p>
        </p:txBody>
      </p:sp>
      <p:sp>
        <p:nvSpPr>
          <p:cNvPr id="3" name="Text 1"/>
          <p:cNvSpPr/>
          <p:nvPr/>
        </p:nvSpPr>
        <p:spPr>
          <a:xfrm>
            <a:off x="631908" y="1225959"/>
            <a:ext cx="10927878" cy="415925"/>
          </a:xfrm>
          <a:prstGeom prst="rect">
            <a:avLst/>
          </a:prstGeom>
          <a:noFill/>
          <a:ln/>
        </p:spPr>
        <p:txBody>
          <a:bodyPr wrap="square" lIns="0" tIns="0" rIns="0" bIns="0" rtlCol="0" anchor="t">
            <a:noAutofit/>
          </a:bodyPr>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تحليل نماذج التدريب والتقييم المبتكرة والمرنة، وتحديد مدى ملاءمتها لسياق المؤسسة، وتقديم مبررات واضحة لاختيار النموذج الأنسب ومتطلبات تطبي</a:t>
            </a:r>
            <a:r>
              <a:rPr lang="ar-JO" altLang="en-US" sz="2000" dirty="0">
                <a:solidFill>
                  <a:srgbClr val="384653"/>
                </a:solidFill>
                <a:latin typeface="WinSoft Pro Medium" pitchFamily="34" charset="0"/>
                <a:ea typeface="WinSoft Pro Medium" pitchFamily="34" charset="-122"/>
                <a:cs typeface="WinSoft Pro Medium" pitchFamily="34" charset="-120"/>
              </a:rPr>
              <a:t>ِ</a:t>
            </a:r>
            <a:r>
              <a:rPr lang="ar-SA" altLang="en-US" sz="2000" dirty="0">
                <a:solidFill>
                  <a:srgbClr val="384653"/>
                </a:solidFill>
                <a:latin typeface="WinSoft Pro Medium" pitchFamily="34" charset="0"/>
                <a:ea typeface="WinSoft Pro Medium" pitchFamily="34" charset="-122"/>
                <a:cs typeface="WinSoft Pro Medium" pitchFamily="34" charset="-120"/>
              </a:rPr>
              <a:t>قه.</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4152" y="2111871"/>
            <a:ext cx="3565634" cy="1255911"/>
          </a:xfrm>
          <a:prstGeom prst="rect">
            <a:avLst/>
          </a:prstGeom>
        </p:spPr>
      </p:pic>
      <p:pic>
        <p:nvPicPr>
          <p:cNvPr id="5"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0403" y="2241848"/>
            <a:ext cx="173232" cy="173236"/>
          </a:xfrm>
          <a:prstGeom prst="rect">
            <a:avLst/>
          </a:prstGeom>
        </p:spPr>
      </p:pic>
      <p:sp>
        <p:nvSpPr>
          <p:cNvPr id="6" name="Text 2"/>
          <p:cNvSpPr/>
          <p:nvPr/>
        </p:nvSpPr>
        <p:spPr>
          <a:xfrm>
            <a:off x="8157562"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المشاركة الفاعلة</a:t>
            </a:r>
            <a:endParaRPr lang="ar-SA" dirty="0"/>
          </a:p>
        </p:txBody>
      </p:sp>
      <p:sp>
        <p:nvSpPr>
          <p:cNvPr id="7" name="Text 3"/>
          <p:cNvSpPr/>
          <p:nvPr/>
        </p:nvSpPr>
        <p:spPr>
          <a:xfrm>
            <a:off x="8157562"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3030" y="2111871"/>
            <a:ext cx="3565634" cy="1255911"/>
          </a:xfrm>
          <a:prstGeom prst="rect">
            <a:avLst/>
          </a:prstGeom>
        </p:spPr>
      </p:pic>
      <p:pic>
        <p:nvPicPr>
          <p:cNvPr id="9"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9281" y="2241848"/>
            <a:ext cx="173232" cy="173236"/>
          </a:xfrm>
          <a:prstGeom prst="rect">
            <a:avLst/>
          </a:prstGeom>
        </p:spPr>
      </p:pic>
      <p:sp>
        <p:nvSpPr>
          <p:cNvPr id="10" name="Text 4"/>
          <p:cNvSpPr/>
          <p:nvPr/>
        </p:nvSpPr>
        <p:spPr>
          <a:xfrm>
            <a:off x="4476440"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تحليل دراسات الحالة</a:t>
            </a:r>
            <a:endParaRPr lang="ar-SA" dirty="0"/>
          </a:p>
        </p:txBody>
      </p:sp>
      <p:sp>
        <p:nvSpPr>
          <p:cNvPr id="11" name="Text 5"/>
          <p:cNvSpPr/>
          <p:nvPr/>
        </p:nvSpPr>
        <p:spPr>
          <a:xfrm>
            <a:off x="4476440"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تحليل دراسات الحالة المقدمة وربطها بالسياق المؤسسي</a:t>
            </a:r>
            <a:endParaRPr lang="ar-SA" sz="1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11871"/>
            <a:ext cx="3565634" cy="1255911"/>
          </a:xfrm>
          <a:prstGeom prst="rect">
            <a:avLst/>
          </a:prstGeom>
        </p:spPr>
      </p:pic>
      <p:pic>
        <p:nvPicPr>
          <p:cNvPr id="13" name="Image 5"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8159" y="2241848"/>
            <a:ext cx="173232" cy="173236"/>
          </a:xfrm>
          <a:prstGeom prst="rect">
            <a:avLst/>
          </a:prstGeom>
        </p:spPr>
      </p:pic>
      <p:sp>
        <p:nvSpPr>
          <p:cNvPr id="14" name="Text 6"/>
          <p:cNvSpPr/>
          <p:nvPr/>
        </p:nvSpPr>
        <p:spPr>
          <a:xfrm>
            <a:off x="795318" y="2689523"/>
            <a:ext cx="3238816"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المهام والتكليفات</a:t>
            </a:r>
            <a:endParaRPr lang="ar-SA" dirty="0"/>
          </a:p>
        </p:txBody>
      </p:sp>
      <p:sp>
        <p:nvSpPr>
          <p:cNvPr id="15" name="Text 7"/>
          <p:cNvSpPr/>
          <p:nvPr/>
        </p:nvSpPr>
        <p:spPr>
          <a:xfrm>
            <a:off x="795318" y="2996406"/>
            <a:ext cx="3238816" cy="207963"/>
          </a:xfrm>
          <a:prstGeom prst="rect">
            <a:avLst/>
          </a:prstGeom>
          <a:noFill/>
          <a:ln/>
        </p:spPr>
        <p:txBody>
          <a:bodyPr wrap="none" lIns="0" tIns="0" rIns="0" bIns="0" rtlCol="0" anchor="t"/>
          <a:lstStyle/>
          <a:p>
            <a:pPr marL="0" indent="0" algn="ct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إنجاز المهام والتكليفات الفردية أو الجماعية</a:t>
            </a:r>
            <a:endParaRPr lang="ar-SA" sz="1400"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53591" y="3483273"/>
            <a:ext cx="5406195" cy="1255911"/>
          </a:xfrm>
          <a:prstGeom prst="rect">
            <a:avLst/>
          </a:prstGeom>
        </p:spPr>
      </p:pic>
      <p:pic>
        <p:nvPicPr>
          <p:cNvPr id="17" name="Image 7"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70073" y="3613249"/>
            <a:ext cx="173232" cy="173236"/>
          </a:xfrm>
          <a:prstGeom prst="rect">
            <a:avLst/>
          </a:prstGeom>
        </p:spPr>
      </p:pic>
      <p:sp>
        <p:nvSpPr>
          <p:cNvPr id="18" name="Text 8"/>
          <p:cNvSpPr/>
          <p:nvPr/>
        </p:nvSpPr>
        <p:spPr>
          <a:xfrm>
            <a:off x="6317001" y="4060924"/>
            <a:ext cx="5079377"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المقترح المختصر</a:t>
            </a:r>
            <a:endParaRPr lang="ar-SA" dirty="0"/>
          </a:p>
        </p:txBody>
      </p:sp>
      <p:sp>
        <p:nvSpPr>
          <p:cNvPr id="19" name="Text 9"/>
          <p:cNvSpPr/>
          <p:nvPr/>
        </p:nvSpPr>
        <p:spPr>
          <a:xfrm>
            <a:off x="6317001" y="4367808"/>
            <a:ext cx="5079377" cy="207963"/>
          </a:xfrm>
          <a:prstGeom prst="rect">
            <a:avLst/>
          </a:prstGeom>
          <a:noFill/>
          <a:ln/>
        </p:spPr>
        <p:txBody>
          <a:bodyPr wrap="none" lIns="0" tIns="0" rIns="0" bIns="0" rtlCol="0" anchor="t"/>
          <a:lstStyle/>
          <a:p>
            <a:pPr marL="0" indent="0" algn="ctr" rtl="1">
              <a:lnSpc>
                <a:spcPct val="120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إعداد مقترح لاختيار أو تطوير نموذج تدريب وتقييم مناسب لمؤسسة التعليم والتدريب التقني والمهني</a:t>
            </a:r>
            <a:endParaRPr lang="ar-SA" sz="1200" dirty="0"/>
          </a:p>
        </p:txBody>
      </p:sp>
      <p:pic>
        <p:nvPicPr>
          <p:cNvPr id="20" name="Image 8"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1908" y="3483273"/>
            <a:ext cx="5406195" cy="1255911"/>
          </a:xfrm>
          <a:prstGeom prst="rect">
            <a:avLst/>
          </a:prstGeom>
        </p:spPr>
      </p:pic>
      <p:pic>
        <p:nvPicPr>
          <p:cNvPr id="21" name="Image 9"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48390" y="3613249"/>
            <a:ext cx="173232" cy="173236"/>
          </a:xfrm>
          <a:prstGeom prst="rect">
            <a:avLst/>
          </a:prstGeom>
        </p:spPr>
      </p:pic>
      <p:sp>
        <p:nvSpPr>
          <p:cNvPr id="22" name="Text 10"/>
          <p:cNvSpPr/>
          <p:nvPr/>
        </p:nvSpPr>
        <p:spPr>
          <a:xfrm>
            <a:off x="795318" y="4060924"/>
            <a:ext cx="5079377" cy="237629"/>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الاختبارات والتقييم النهائي</a:t>
            </a:r>
            <a:endParaRPr lang="ar-SA" dirty="0"/>
          </a:p>
        </p:txBody>
      </p:sp>
      <p:sp>
        <p:nvSpPr>
          <p:cNvPr id="23" name="Text 11"/>
          <p:cNvSpPr/>
          <p:nvPr/>
        </p:nvSpPr>
        <p:spPr>
          <a:xfrm>
            <a:off x="795318" y="4367808"/>
            <a:ext cx="5079377" cy="207963"/>
          </a:xfrm>
          <a:prstGeom prst="rect">
            <a:avLst/>
          </a:prstGeom>
          <a:noFill/>
          <a:ln/>
        </p:spPr>
        <p:txBody>
          <a:bodyPr wrap="none" lIns="0" tIns="0" rIns="0" bIns="0" rtlCol="0" anchor="t"/>
          <a:lstStyle/>
          <a:p>
            <a:pPr marL="0" indent="0" algn="ctr" rtl="1">
              <a:lnSpc>
                <a:spcPct val="120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الاختبارات القصيرة أو التقييم النهائي (عند الحاجة) كأدوات تكميلية إلى جانب الأدلة العملية</a:t>
            </a:r>
            <a:endParaRPr lang="ar-SA" sz="1200" dirty="0"/>
          </a:p>
        </p:txBody>
      </p:sp>
      <p:sp>
        <p:nvSpPr>
          <p:cNvPr id="24" name="Shape 12"/>
          <p:cNvSpPr/>
          <p:nvPr/>
        </p:nvSpPr>
        <p:spPr>
          <a:xfrm>
            <a:off x="631908" y="4995120"/>
            <a:ext cx="11309882" cy="701064"/>
          </a:xfrm>
          <a:prstGeom prst="roundRect">
            <a:avLst>
              <a:gd name="adj" fmla="val 43378"/>
            </a:avLst>
          </a:prstGeom>
          <a:solidFill>
            <a:srgbClr val="D4E9F7"/>
          </a:solidFill>
          <a:ln/>
        </p:spPr>
      </p:sp>
      <p:sp>
        <p:nvSpPr>
          <p:cNvPr id="26" name="Text 13"/>
          <p:cNvSpPr/>
          <p:nvPr/>
        </p:nvSpPr>
        <p:spPr>
          <a:xfrm>
            <a:off x="491516" y="5146627"/>
            <a:ext cx="11305775" cy="291902"/>
          </a:xfrm>
          <a:prstGeom prst="rect">
            <a:avLst/>
          </a:prstGeom>
          <a:noFill/>
          <a:ln/>
        </p:spPr>
        <p:txBody>
          <a:bodyPr wrap="none" lIns="0" tIns="0" rIns="0" bIns="0" rtlCol="0" anchor="t"/>
          <a:lstStyle/>
          <a:p>
            <a:pPr marL="0" indent="0" algn="r" rtl="1">
              <a:lnSpc>
                <a:spcPct val="120000"/>
              </a:lnSpc>
              <a:buNone/>
            </a:pPr>
            <a:r>
              <a:rPr lang="ar-SA" altLang="en-US" dirty="0">
                <a:solidFill>
                  <a:srgbClr val="000000"/>
                </a:solidFill>
                <a:latin typeface="WinSoft Pro Medium" pitchFamily="34" charset="0"/>
                <a:ea typeface="WinSoft Pro Medium" pitchFamily="34" charset="-122"/>
                <a:cs typeface="WinSoft Pro Medium" pitchFamily="34" charset="-120"/>
              </a:rPr>
              <a:t>ويُعد المشارك كفؤًا عند استيفائه معايير الأداء المحددة للوحدة، وإظهاره القدرة على توظيف مبادئ تعلّم الكبار بصورة مناسبة في مواقف تدريبية واقعية.</a:t>
            </a:r>
            <a:endParaRPr lang="ar-SA" dirty="0"/>
          </a:p>
        </p:txBody>
      </p:sp>
      <p:sp>
        <p:nvSpPr>
          <p:cNvPr id="27" name="Shape 14"/>
          <p:cNvSpPr/>
          <p:nvPr/>
        </p:nvSpPr>
        <p:spPr>
          <a:xfrm>
            <a:off x="631908" y="5798148"/>
            <a:ext cx="11309882" cy="840777"/>
          </a:xfrm>
          <a:prstGeom prst="roundRect">
            <a:avLst>
              <a:gd name="adj" fmla="val 43378"/>
            </a:avLst>
          </a:prstGeom>
          <a:solidFill>
            <a:srgbClr val="B6D6FC"/>
          </a:solidFill>
          <a:ln/>
        </p:spPr>
      </p:sp>
      <p:sp>
        <p:nvSpPr>
          <p:cNvPr id="29" name="Text 15"/>
          <p:cNvSpPr/>
          <p:nvPr/>
        </p:nvSpPr>
        <p:spPr>
          <a:xfrm>
            <a:off x="491517" y="5949655"/>
            <a:ext cx="11305776" cy="350074"/>
          </a:xfrm>
          <a:prstGeom prst="rect">
            <a:avLst/>
          </a:prstGeom>
          <a:noFill/>
          <a:ln/>
        </p:spPr>
        <p:txBody>
          <a:bodyPr wrap="none" lIns="0" tIns="0" rIns="0" bIns="0" rtlCol="0" anchor="t"/>
          <a:lstStyle/>
          <a:p>
            <a:pPr marL="0" indent="0" algn="r" rtl="1">
              <a:lnSpc>
                <a:spcPct val="12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سيُقدَّم لك الميسر توجيها وتغذيةً راجعةً تساعدك على تطوير أدائك واستكمال متطلبات التعلم، وقد يُطلب منك إعادة تنفيذ بعض المهام أو تحسينها في حال </a:t>
            </a:r>
            <a:endParaRPr lang="en-US" altLang="en-US" sz="1600" dirty="0">
              <a:solidFill>
                <a:srgbClr val="000000"/>
              </a:solidFill>
              <a:latin typeface="WinSoft Pro Medium" pitchFamily="34" charset="0"/>
              <a:ea typeface="WinSoft Pro Medium" pitchFamily="34" charset="-122"/>
              <a:cs typeface="WinSoft Pro Medium" pitchFamily="34" charset="-120"/>
            </a:endParaRPr>
          </a:p>
          <a:p>
            <a:pPr marL="0" indent="0" algn="r" rtl="1">
              <a:lnSpc>
                <a:spcPct val="12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عدم استيفائها لمعايير الأداء المطلوبة.</a:t>
            </a:r>
            <a:endParaRPr lang="ar-SA"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12191695" cy="2332633"/>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pic>
        <p:nvPicPr>
          <p:cNvPr id="3" name="Image 1" descr="preencoded.png"/>
          <p:cNvPicPr>
            <a:picLocks noChangeAspect="1"/>
          </p:cNvPicPr>
          <p:nvPr/>
        </p:nvPicPr>
        <p:blipFill>
          <a:blip r:embed="rId4"/>
          <a:stretch>
            <a:fillRect/>
          </a:stretch>
        </p:blipFill>
        <p:spPr>
          <a:xfrm>
            <a:off x="5073821" y="88801"/>
            <a:ext cx="2043954" cy="2044005"/>
          </a:xfrm>
          <a:prstGeom prst="rect">
            <a:avLst/>
          </a:prstGeom>
        </p:spPr>
      </p:pic>
      <p:sp>
        <p:nvSpPr>
          <p:cNvPr id="4" name="Text 0"/>
          <p:cNvSpPr/>
          <p:nvPr/>
        </p:nvSpPr>
        <p:spPr>
          <a:xfrm>
            <a:off x="631908" y="2672159"/>
            <a:ext cx="10927878" cy="584597"/>
          </a:xfrm>
          <a:prstGeom prst="rect">
            <a:avLst/>
          </a:prstGeom>
          <a:noFill/>
          <a:ln/>
        </p:spPr>
        <p:txBody>
          <a:bodyPr wrap="none" lIns="0" tIns="0" rIns="0" bIns="0" rtlCol="0" anchor="t"/>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متطلبات إكمال الوحدة والحصول على شهادة الإتمام</a:t>
            </a:r>
            <a:endParaRPr lang="ar-SA" sz="3650" dirty="0"/>
          </a:p>
        </p:txBody>
      </p:sp>
      <p:sp>
        <p:nvSpPr>
          <p:cNvPr id="5" name="Shape 1"/>
          <p:cNvSpPr/>
          <p:nvPr/>
        </p:nvSpPr>
        <p:spPr>
          <a:xfrm>
            <a:off x="227694" y="3642916"/>
            <a:ext cx="5503130" cy="2640707"/>
          </a:xfrm>
          <a:prstGeom prst="roundRect">
            <a:avLst>
              <a:gd name="adj" fmla="val 16153"/>
            </a:avLst>
          </a:prstGeom>
          <a:solidFill>
            <a:srgbClr val="75BAE6"/>
          </a:solidFill>
          <a:ln/>
        </p:spPr>
      </p:sp>
      <p:sp>
        <p:nvSpPr>
          <p:cNvPr id="6" name="Text 2"/>
          <p:cNvSpPr/>
          <p:nvPr/>
        </p:nvSpPr>
        <p:spPr>
          <a:xfrm>
            <a:off x="405391" y="3912643"/>
            <a:ext cx="5147737" cy="876895"/>
          </a:xfrm>
          <a:prstGeom prst="rect">
            <a:avLst/>
          </a:prstGeom>
          <a:noFill/>
          <a:ln/>
        </p:spPr>
        <p:txBody>
          <a:bodyPr wrap="square" lIns="0" tIns="0" rIns="0" bIns="0" rtlCol="0" anchor="t">
            <a:noAutofit/>
          </a:bodyPr>
          <a:lstStyle/>
          <a:p>
            <a:pPr marL="0" indent="0" algn="r" rtl="1">
              <a:lnSpc>
                <a:spcPct val="104000"/>
              </a:lnSpc>
              <a:buNone/>
            </a:pPr>
            <a:r>
              <a:rPr lang="ar-SA" altLang="en-US" dirty="0">
                <a:solidFill>
                  <a:srgbClr val="2E3C4E"/>
                </a:solidFill>
                <a:latin typeface="GE SS Two Light" pitchFamily="34" charset="0"/>
                <a:ea typeface="GE SS Two Light" pitchFamily="34" charset="-122"/>
                <a:cs typeface="GE SS Two Light" pitchFamily="34" charset="-120"/>
              </a:rPr>
              <a:t>ويُعد المتعلم مستكملًا لمتطلبات الوحدة عند استيفائه لمعايير الأداء المحددة وإنجاز متطلبات التعلم والتقييم المطلوبة</a:t>
            </a:r>
            <a:endParaRPr lang="ar-SA" dirty="0"/>
          </a:p>
        </p:txBody>
      </p:sp>
      <p:sp>
        <p:nvSpPr>
          <p:cNvPr id="7" name="Text 3"/>
          <p:cNvSpPr/>
          <p:nvPr/>
        </p:nvSpPr>
        <p:spPr>
          <a:xfrm>
            <a:off x="405391" y="5081689"/>
            <a:ext cx="5147737" cy="564158"/>
          </a:xfrm>
          <a:prstGeom prst="rect">
            <a:avLst/>
          </a:prstGeom>
          <a:noFill/>
          <a:ln/>
        </p:spPr>
        <p:txBody>
          <a:bodyPr wrap="square" lIns="0" tIns="0" rIns="0" bIns="0" rtlCol="0" anchor="t">
            <a:noAutofit/>
          </a:bodyPr>
          <a:lstStyle/>
          <a:p>
            <a:pPr marL="0" indent="0" algn="r" rtl="1">
              <a:lnSpc>
                <a:spcPct val="132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وبناءً على ذلك، يحصل المتعلم على شهادة إتمام/اجتياز الوحدة وفق نظام الشهادات والاعتماد المعتمد لدى الجهة المنفذة للبرنامج.</a:t>
            </a:r>
            <a:endParaRPr lang="ar-SA" sz="1600" dirty="0"/>
          </a:p>
        </p:txBody>
      </p:sp>
      <p:sp>
        <p:nvSpPr>
          <p:cNvPr id="8" name="Text 4"/>
          <p:cNvSpPr/>
          <p:nvPr/>
        </p:nvSpPr>
        <p:spPr>
          <a:xfrm>
            <a:off x="6318985" y="3817838"/>
            <a:ext cx="5247152" cy="292298"/>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لاستكمال هذه الوحدة بنجاح، يُتوقع منك:</a:t>
            </a:r>
            <a:endParaRPr lang="ar-SA" sz="1800" dirty="0"/>
          </a:p>
        </p:txBody>
      </p:sp>
      <p:sp>
        <p:nvSpPr>
          <p:cNvPr id="9" name="Text 5"/>
          <p:cNvSpPr/>
          <p:nvPr/>
        </p:nvSpPr>
        <p:spPr>
          <a:xfrm>
            <a:off x="6007050" y="4285059"/>
            <a:ext cx="6051600" cy="1937345"/>
          </a:xfrm>
          <a:prstGeom prst="rect">
            <a:avLst/>
          </a:prstGeom>
          <a:noFill/>
          <a:ln/>
        </p:spPr>
        <p:txBody>
          <a:bodyPr wrap="square" lIns="0" tIns="0" rIns="71090" bIns="0" rtlCol="0" anchor="t">
            <a:noAutofit/>
          </a:bodyPr>
          <a:lstStyle/>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الفاعلة في أنشطة التعلم والمناقشات والتطبيقات العملية.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إنجاز جميع المهام والتكليفات المطلوبة وإظهار استيفائها لمعايير الأداء المحددة.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إظهار القدرة على تطبيق مبادئ تعلّم الكبار في مواقف تدريبية واقعية.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استكمال أي أنشطة أو مهام يُطلب إعادة تنفيذها أو تحسينها بناءً على التغذية الراجعة.</a:t>
            </a:r>
            <a:endParaRPr lang="ar-SA" sz="1600" dirty="0"/>
          </a:p>
          <a:p>
            <a:pPr marL="274320" indent="-274320" algn="r" rtl="1">
              <a:lnSpc>
                <a:spcPct val="132000"/>
              </a:lnSpc>
              <a:buSzPct val="100000"/>
              <a:buChar char="•"/>
            </a:pPr>
            <a:r>
              <a:rPr lang="ar-SA" altLang="en-US" sz="1600" dirty="0">
                <a:solidFill>
                  <a:srgbClr val="384653"/>
                </a:solidFill>
                <a:latin typeface="WinSoft Pro Medium" pitchFamily="34" charset="0"/>
                <a:ea typeface="WinSoft Pro Medium" pitchFamily="34" charset="-122"/>
                <a:cs typeface="WinSoft Pro Medium" pitchFamily="34" charset="-120"/>
              </a:rPr>
              <a:t>استيفاء متطلبات الحضور والمشاركة المحددة للبرنامج، وفق سياسة الجهة المنفذة للتدريب.</a:t>
            </a:r>
            <a:endParaRPr lang="ar-SA"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2056705"/>
            <a:ext cx="6355993" cy="1781770"/>
          </a:xfrm>
          <a:prstGeom prst="rect">
            <a:avLst/>
          </a:prstGeom>
          <a:noFill/>
          <a:ln/>
        </p:spPr>
        <p:txBody>
          <a:bodyPr wrap="square" lIns="0" tIns="0" rIns="0" bIns="0" rtlCol="0" anchor="t">
            <a:normAutofit/>
          </a:bodyPr>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النتاج التمكيني 1: تنفيذ استراتيجيات وأدوات تعلم الكبار</a:t>
            </a:r>
            <a:endParaRPr lang="ar-SA" sz="3700" dirty="0"/>
          </a:p>
        </p:txBody>
      </p:sp>
      <p:sp>
        <p:nvSpPr>
          <p:cNvPr id="4" name="Text 1"/>
          <p:cNvSpPr/>
          <p:nvPr/>
        </p:nvSpPr>
        <p:spPr>
          <a:xfrm>
            <a:off x="5203794" y="3910608"/>
            <a:ext cx="6355993" cy="890587"/>
          </a:xfrm>
          <a:prstGeom prst="rect">
            <a:avLst/>
          </a:prstGeom>
          <a:noFill/>
          <a:ln/>
        </p:spPr>
        <p:txBody>
          <a:bodyPr wrap="square" lIns="0" tIns="0" rIns="0" bIns="0" rtlCol="0" anchor="t">
            <a:normAutofit fontScale="92500"/>
          </a:bodyPr>
          <a:lstStyle/>
          <a:p>
            <a:pPr marL="0" indent="0" algn="ctr" rtl="1">
              <a:lnSpc>
                <a:spcPct val="150000"/>
              </a:lnSpc>
              <a:buNone/>
            </a:pPr>
            <a:r>
              <a:rPr lang="ar-SA" altLang="en-US" sz="1850" dirty="0">
                <a:solidFill>
                  <a:srgbClr val="2E3C4E"/>
                </a:solidFill>
                <a:latin typeface="GE SS Two Light" pitchFamily="34" charset="0"/>
                <a:ea typeface="GE SS Two Light" pitchFamily="34" charset="-122"/>
                <a:cs typeface="GE SS Two Light" pitchFamily="34" charset="-120"/>
              </a:rPr>
              <a:t>عند الانتهاء من نشاطات التعلّم الآتية، وبالاستعانة بالموارد والإرشادات اللازمة، ستكون قادرًا على تنفيذ استراتيجيات وأدوات تعلم الكبار.</a:t>
            </a:r>
            <a:endParaRPr lang="ar-SA" sz="1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973534"/>
            <a:ext cx="10927878" cy="356295"/>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النشاط</a:t>
            </a:r>
            <a:r>
              <a:rPr lang="en-US" altLang="en-US" sz="2200" dirty="0">
                <a:solidFill>
                  <a:srgbClr val="2E3C4E"/>
                </a:solidFill>
                <a:latin typeface="GE SS Two Light" pitchFamily="34" charset="0"/>
                <a:ea typeface="GE SS Two Light" pitchFamily="34" charset="-122"/>
                <a:cs typeface="GE SS Two Light" pitchFamily="34" charset="-120"/>
              </a:rPr>
              <a:t> </a:t>
            </a:r>
            <a:r>
              <a:rPr lang="en-US" altLang="en-US" sz="2200" dirty="0">
                <a:solidFill>
                  <a:srgbClr val="2E3C4E"/>
                </a:solidFill>
                <a:latin typeface="Myriad "/>
                <a:ea typeface="GE SS Two Light" pitchFamily="34" charset="-122"/>
                <a:cs typeface="GE SS Two Light" pitchFamily="34" charset="-120"/>
              </a:rPr>
              <a:t>1 </a:t>
            </a:r>
            <a:endParaRPr lang="ar-SA" sz="2200" dirty="0">
              <a:latin typeface="Myriad "/>
            </a:endParaRPr>
          </a:p>
        </p:txBody>
      </p:sp>
      <p:sp>
        <p:nvSpPr>
          <p:cNvPr id="3" name="Text 1"/>
          <p:cNvSpPr/>
          <p:nvPr/>
        </p:nvSpPr>
        <p:spPr>
          <a:xfrm>
            <a:off x="631908" y="1401961"/>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التعرف على مبادئ تعلم الكبار ودمجها في التعلم</a:t>
            </a:r>
            <a:endParaRPr lang="ar-SA" sz="3700" dirty="0"/>
          </a:p>
        </p:txBody>
      </p:sp>
      <p:sp>
        <p:nvSpPr>
          <p:cNvPr id="4" name="Shape 2"/>
          <p:cNvSpPr/>
          <p:nvPr/>
        </p:nvSpPr>
        <p:spPr>
          <a:xfrm>
            <a:off x="10201275" y="2266652"/>
            <a:ext cx="1358510" cy="1356618"/>
          </a:xfrm>
          <a:prstGeom prst="roundRect">
            <a:avLst>
              <a:gd name="adj" fmla="val 19963"/>
            </a:avLst>
          </a:prstGeom>
          <a:solidFill>
            <a:srgbClr val="00AEEF"/>
          </a:solidFill>
          <a:ln w="6350">
            <a:solidFill>
              <a:srgbClr val="0094D5"/>
            </a:solidFill>
            <a:prstDash val="solid"/>
          </a:ln>
        </p:spPr>
      </p:sp>
      <p:sp>
        <p:nvSpPr>
          <p:cNvPr id="5" name="Text 3"/>
          <p:cNvSpPr/>
          <p:nvPr/>
        </p:nvSpPr>
        <p:spPr>
          <a:xfrm>
            <a:off x="6372959" y="2453481"/>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6" name="Text 4"/>
          <p:cNvSpPr/>
          <p:nvPr/>
        </p:nvSpPr>
        <p:spPr>
          <a:xfrm>
            <a:off x="6372959" y="2858591"/>
            <a:ext cx="5000004"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3 ساعات</a:t>
            </a:r>
            <a:endParaRPr lang="ar-SA" dirty="0">
              <a:solidFill>
                <a:schemeClr val="bg1"/>
              </a:solidFill>
            </a:endParaRPr>
          </a:p>
        </p:txBody>
      </p:sp>
      <p:sp>
        <p:nvSpPr>
          <p:cNvPr id="7" name="Shape 5"/>
          <p:cNvSpPr/>
          <p:nvPr/>
        </p:nvSpPr>
        <p:spPr>
          <a:xfrm>
            <a:off x="631907" y="2266652"/>
            <a:ext cx="9150267" cy="1356618"/>
          </a:xfrm>
          <a:prstGeom prst="roundRect">
            <a:avLst>
              <a:gd name="adj" fmla="val 19963"/>
            </a:avLst>
          </a:prstGeom>
          <a:solidFill>
            <a:srgbClr val="00AEEF"/>
          </a:solidFill>
          <a:ln w="6350">
            <a:solidFill>
              <a:srgbClr val="0094D5"/>
            </a:solidFill>
            <a:prstDash val="solid"/>
          </a:ln>
        </p:spPr>
      </p:sp>
      <p:sp>
        <p:nvSpPr>
          <p:cNvPr id="8" name="Text 6"/>
          <p:cNvSpPr/>
          <p:nvPr/>
        </p:nvSpPr>
        <p:spPr>
          <a:xfrm>
            <a:off x="4485858" y="2453481"/>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9" name="Text 7"/>
          <p:cNvSpPr/>
          <p:nvPr/>
        </p:nvSpPr>
        <p:spPr>
          <a:xfrm>
            <a:off x="1276349" y="2858591"/>
            <a:ext cx="8209611" cy="57785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ومشاهدة فيديو، ودراسة حالات، ونقاشًا، وتطبيقًا فرديًا وجماعيًا.</a:t>
            </a:r>
            <a:endParaRPr lang="ar-SA" dirty="0">
              <a:solidFill>
                <a:schemeClr val="bg1"/>
              </a:solidFill>
            </a:endParaRPr>
          </a:p>
        </p:txBody>
      </p:sp>
      <p:sp>
        <p:nvSpPr>
          <p:cNvPr id="10" name="Text 8"/>
          <p:cNvSpPr/>
          <p:nvPr/>
        </p:nvSpPr>
        <p:spPr>
          <a:xfrm>
            <a:off x="472104" y="3910409"/>
            <a:ext cx="11537463"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غضون 3 ساعات من التعلم المُيسّر عبر الإنترنت، وبعد مشاهدة العرض التقديمي الذي يقدمه ميسّر الدورة، ومشاهدة فيديو ودراسات حالة حول مبادئ تعلم الكبار، ستكون قادرًا على:</a:t>
            </a:r>
            <a:endParaRPr lang="ar-SA" sz="1600" dirty="0"/>
          </a:p>
        </p:txBody>
      </p:sp>
      <p:sp>
        <p:nvSpPr>
          <p:cNvPr id="11" name="Text 9"/>
          <p:cNvSpPr/>
          <p:nvPr/>
        </p:nvSpPr>
        <p:spPr>
          <a:xfrm>
            <a:off x="631908" y="4406750"/>
            <a:ext cx="10927878" cy="640953"/>
          </a:xfrm>
          <a:prstGeom prst="rect">
            <a:avLst/>
          </a:prstGeom>
          <a:noFill/>
          <a:ln/>
        </p:spPr>
        <p:txBody>
          <a:bodyPr wrap="square" lIns="0" tIns="0" rIns="0" bIns="0" rtlCol="0" anchor="t">
            <a:noAutofit/>
          </a:bodyPr>
          <a:lstStyle/>
          <a:p>
            <a:pPr marL="284480" indent="-284480" algn="r" rtl="1">
              <a:lnSpc>
                <a:spcPct val="133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التعرف على مبادئ تعلم الكبار التي طورها نولز وغيره من الباحثين.</a:t>
            </a:r>
            <a:endParaRPr lang="ar-SA" sz="2000" dirty="0"/>
          </a:p>
          <a:p>
            <a:pPr marL="284480" indent="-284480" algn="r" rtl="1">
              <a:lnSpc>
                <a:spcPct val="133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استكشاف كيفية دمج مبادئ تعلم الكبار في التعلم، وتطبيقها في سياقات التعليم والتدريب المهني والتق</a:t>
            </a:r>
            <a:r>
              <a:rPr lang="ar-SA" altLang="en-US" sz="2000" b="1" dirty="0">
                <a:solidFill>
                  <a:srgbClr val="384653"/>
                </a:solidFill>
                <a:latin typeface="WinSoft Pro Medium" pitchFamily="34" charset="0"/>
                <a:ea typeface="WinSoft Pro Medium" pitchFamily="34" charset="-122"/>
                <a:cs typeface="WinSoft Pro Medium" pitchFamily="34" charset="-120"/>
              </a:rPr>
              <a:t>ني.</a:t>
            </a:r>
            <a:endParaRPr lang="ar-SA" sz="2000" dirty="0"/>
          </a:p>
        </p:txBody>
      </p:sp>
      <p:sp>
        <p:nvSpPr>
          <p:cNvPr id="12" name="Shape 10"/>
          <p:cNvSpPr/>
          <p:nvPr/>
        </p:nvSpPr>
        <p:spPr>
          <a:xfrm>
            <a:off x="631908" y="5560016"/>
            <a:ext cx="10927878" cy="721916"/>
          </a:xfrm>
          <a:prstGeom prst="roundRect">
            <a:avLst>
              <a:gd name="adj" fmla="val 37514"/>
            </a:avLst>
          </a:prstGeom>
          <a:solidFill>
            <a:srgbClr val="D4E9F7"/>
          </a:solidFill>
          <a:ln/>
        </p:spPr>
      </p:sp>
      <p:pic>
        <p:nvPicPr>
          <p:cNvPr id="13" name="Image 0" descr="preencoded.png"/>
          <p:cNvPicPr>
            <a:picLocks noChangeAspect="1"/>
          </p:cNvPicPr>
          <p:nvPr/>
        </p:nvPicPr>
        <p:blipFill>
          <a:blip r:embed="rId3"/>
          <a:stretch>
            <a:fillRect/>
          </a:stretch>
        </p:blipFill>
        <p:spPr>
          <a:xfrm>
            <a:off x="812383" y="5818084"/>
            <a:ext cx="225618" cy="180479"/>
          </a:xfrm>
          <a:prstGeom prst="rect">
            <a:avLst/>
          </a:prstGeom>
        </p:spPr>
      </p:pic>
      <p:sp>
        <p:nvSpPr>
          <p:cNvPr id="14" name="Text 11"/>
          <p:cNvSpPr/>
          <p:nvPr/>
        </p:nvSpPr>
        <p:spPr>
          <a:xfrm>
            <a:off x="472104" y="5763860"/>
            <a:ext cx="10770422" cy="288925"/>
          </a:xfrm>
          <a:prstGeom prst="rect">
            <a:avLst/>
          </a:prstGeom>
          <a:noFill/>
          <a:ln/>
        </p:spPr>
        <p:txBody>
          <a:bodyPr wrap="none" lIns="0" tIns="0" rIns="0" bIns="0" rtlCol="0" anchor="t"/>
          <a:lstStyle/>
          <a:p>
            <a:pPr marL="0" indent="0" algn="r" rtl="1">
              <a:lnSpc>
                <a:spcPct val="133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تمهيد:</a:t>
            </a:r>
            <a:r>
              <a:rPr lang="ar-SA" altLang="en-US" sz="1600" dirty="0">
                <a:solidFill>
                  <a:srgbClr val="000000"/>
                </a:solidFill>
                <a:latin typeface="WinSoft Pro Medium" pitchFamily="34" charset="0"/>
                <a:ea typeface="WinSoft Pro Medium" pitchFamily="34" charset="-122"/>
                <a:cs typeface="WinSoft Pro Medium" pitchFamily="34" charset="-120"/>
              </a:rPr>
              <a:t> ما هي نظريات التعلم؟ ما هي مبادئها؟ من هم روادها؟</a:t>
            </a:r>
            <a:endParaRPr lang="ar-SA"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31908" y="728166"/>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الجدول الموجز لنظريات التعلم</a:t>
            </a:r>
            <a:endParaRPr lang="ar-SA" sz="3700" dirty="0"/>
          </a:p>
        </p:txBody>
      </p:sp>
      <p:graphicFrame>
        <p:nvGraphicFramePr>
          <p:cNvPr id="4" name="Table 0"/>
          <p:cNvGraphicFramePr>
            <a:graphicFrameLocks noGrp="1"/>
          </p:cNvGraphicFramePr>
          <p:nvPr>
            <p:extLst>
              <p:ext uri="{D42A27DB-BD31-4B8C-83A1-F6EECF244321}">
                <p14:modId xmlns:p14="http://schemas.microsoft.com/office/powerpoint/2010/main" val="1620413185"/>
              </p:ext>
            </p:extLst>
          </p:nvPr>
        </p:nvGraphicFramePr>
        <p:xfrm>
          <a:off x="846161" y="1583139"/>
          <a:ext cx="10863962" cy="5036733"/>
        </p:xfrm>
        <a:graphic>
          <a:graphicData uri="http://schemas.openxmlformats.org/drawingml/2006/table">
            <a:tbl>
              <a:tblPr/>
              <a:tblGrid>
                <a:gridCol w="3963807">
                  <a:extLst>
                    <a:ext uri="{9D8B030D-6E8A-4147-A177-3AD203B41FA5}">
                      <a16:colId xmlns:a16="http://schemas.microsoft.com/office/drawing/2014/main" val="832816970"/>
                    </a:ext>
                  </a:extLst>
                </a:gridCol>
                <a:gridCol w="3981607">
                  <a:extLst>
                    <a:ext uri="{9D8B030D-6E8A-4147-A177-3AD203B41FA5}">
                      <a16:colId xmlns:a16="http://schemas.microsoft.com/office/drawing/2014/main" val="2730598539"/>
                    </a:ext>
                  </a:extLst>
                </a:gridCol>
                <a:gridCol w="2918548">
                  <a:extLst>
                    <a:ext uri="{9D8B030D-6E8A-4147-A177-3AD203B41FA5}">
                      <a16:colId xmlns:a16="http://schemas.microsoft.com/office/drawing/2014/main" val="20001"/>
                    </a:ext>
                  </a:extLst>
                </a:gridCol>
              </a:tblGrid>
              <a:tr h="680633">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أبرز روادها</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شرح موجز</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النظرية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بافلوف، واطسون، سكينر، ثورندايك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عبارة عن تغير في السلوك يتحقق من خلال </a:t>
                      </a:r>
                      <a:r>
                        <a:rPr lang="en-US" sz="2000" dirty="0" err="1">
                          <a:solidFill>
                            <a:srgbClr val="384653"/>
                          </a:solidFill>
                          <a:latin typeface="WinSoft Pro" pitchFamily="34" charset="0"/>
                          <a:ea typeface="WinSoft Pro" pitchFamily="34" charset="-122"/>
                          <a:cs typeface="WinSoft Pro" pitchFamily="34" charset="-120"/>
                        </a:rPr>
                        <a:t>التكييف</a:t>
                      </a:r>
                      <a:r>
                        <a:rPr lang="en-US" sz="2000" dirty="0">
                          <a:solidFill>
                            <a:srgbClr val="384653"/>
                          </a:solidFill>
                          <a:latin typeface="WinSoft Pro" pitchFamily="34" charset="0"/>
                          <a:ea typeface="WinSoft Pro" pitchFamily="34" charset="-122"/>
                          <a:cs typeface="WinSoft Pro" pitchFamily="34" charset="-120"/>
                        </a:rPr>
                        <a:t> )</a:t>
                      </a:r>
                      <a:r>
                        <a:rPr lang="ar-JO" sz="2000" dirty="0">
                          <a:solidFill>
                            <a:srgbClr val="384653"/>
                          </a:solidFill>
                          <a:latin typeface="WinSoft Pro" pitchFamily="34" charset="0"/>
                          <a:ea typeface="WinSoft Pro" pitchFamily="34" charset="-122"/>
                          <a:cs typeface="WinSoft Pro" pitchFamily="34" charset="-120"/>
                        </a:rPr>
                        <a:t>الإشراط).</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السلوكية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بياجيه، برونر، أوزوبل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هو عملية معالجة ذهنية وتنظيم للمعلومات.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المعرفية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1884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فيغوتسكي، ديوي، برونر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المتعلمون يبنون المعرفة بأنفسهم من خلال التجربة والتفاعل.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البنائية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كولب، ديوي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يتحقق عبر دورات متصلة من التجربة والتأمل.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التعلم التجريبي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باندورا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يحدث من خلال الملاحظة والمحاكاة (النمذجة).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المعرفية الاجتماعية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16026060"/>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ماسلو، روجرز</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عملية تُدفع بالرغبة في النمو الشخصي والدوافع الذاتية.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النظرية الإنسانية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32768738"/>
                  </a:ext>
                </a:extLst>
              </a:tr>
              <a:tr h="53302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فيغوتسكي، برونفنبرينر، ليف وفينغر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التعلم يتشكل ويتأثر بالثقافة والمجتمع والسياق المحيط.</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التعلم الاجتماعي/السياقي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069856"/>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31908" y="988120"/>
            <a:ext cx="4881540" cy="4881662"/>
          </a:xfrm>
          <a:prstGeom prst="rect">
            <a:avLst/>
          </a:prstGeom>
        </p:spPr>
      </p:pic>
      <p:sp>
        <p:nvSpPr>
          <p:cNvPr id="3" name="Text 0"/>
          <p:cNvSpPr/>
          <p:nvPr/>
        </p:nvSpPr>
        <p:spPr>
          <a:xfrm>
            <a:off x="5781675" y="1292126"/>
            <a:ext cx="5784461"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كيف تخدمنا نظريات التعلم في التعلم المهني والتقني؟</a:t>
            </a:r>
            <a:endParaRPr lang="ar-SA" sz="3700" dirty="0"/>
          </a:p>
        </p:txBody>
      </p:sp>
      <p:sp>
        <p:nvSpPr>
          <p:cNvPr id="4" name="Text 1"/>
          <p:cNvSpPr/>
          <p:nvPr/>
        </p:nvSpPr>
        <p:spPr>
          <a:xfrm>
            <a:off x="6322457" y="3254375"/>
            <a:ext cx="5243679" cy="2329359"/>
          </a:xfrm>
          <a:prstGeom prst="rect">
            <a:avLst/>
          </a:prstGeom>
          <a:noFill/>
          <a:ln/>
        </p:spPr>
        <p:txBody>
          <a:bodyPr wrap="square" lIns="0" tIns="0" rIns="0" bIns="0" rtlCol="0" anchor="t">
            <a:normAutofit/>
          </a:bodyPr>
          <a:lstStyle/>
          <a:p>
            <a:pPr algn="just" rtl="1"/>
            <a:r>
              <a:rPr lang="ar-SA" sz="2000" dirty="0">
                <a:solidFill>
                  <a:srgbClr val="384653"/>
                </a:solidFill>
                <a:latin typeface="WinSoft Pro" pitchFamily="34" charset="0"/>
                <a:ea typeface="WinSoft Pro" pitchFamily="34" charset="-122"/>
                <a:cs typeface="WinSoft Pro" pitchFamily="34" charset="-120"/>
              </a:rPr>
              <a:t>تساعدنا نظريات التعلم على فهم كيف يتعلم المتدربون، وكيف يمكن تصميم أنشطة التعلم والتدريب بما يتناسب مع طبيعة المهارات المهنية ومتطلبات بيئة العمل.</a:t>
            </a:r>
            <a:endParaRPr lang="en-US" sz="2000" dirty="0">
              <a:solidFill>
                <a:srgbClr val="384653"/>
              </a:solidFill>
              <a:latin typeface="WinSoft Pro" pitchFamily="34" charset="0"/>
              <a:ea typeface="WinSoft Pro" pitchFamily="34" charset="-122"/>
              <a:cs typeface="WinSoft Pro" pitchFamily="34" charset="-120"/>
            </a:endParaRPr>
          </a:p>
          <a:p>
            <a:pPr algn="r" rtl="1"/>
            <a:endParaRPr lang="en-US" sz="2000" dirty="0">
              <a:solidFill>
                <a:srgbClr val="384653"/>
              </a:solidFill>
              <a:latin typeface="WinSoft Pro" pitchFamily="34" charset="0"/>
              <a:ea typeface="WinSoft Pro" pitchFamily="34" charset="-122"/>
              <a:cs typeface="WinSoft Pro" pitchFamily="34" charset="-120"/>
            </a:endParaRPr>
          </a:p>
          <a:p>
            <a:pPr algn="just" rtl="1"/>
            <a:r>
              <a:rPr lang="ar-SA" sz="2000" dirty="0">
                <a:solidFill>
                  <a:srgbClr val="384653"/>
                </a:solidFill>
                <a:latin typeface="WinSoft Pro" pitchFamily="34" charset="0"/>
                <a:ea typeface="WinSoft Pro" pitchFamily="34" charset="-122"/>
                <a:cs typeface="WinSoft Pro" pitchFamily="34" charset="-120"/>
              </a:rPr>
              <a:t>وفي سياق التعليم والتدريب المهني والتقني (</a:t>
            </a:r>
            <a:r>
              <a:rPr lang="en-US" sz="2000" dirty="0">
                <a:solidFill>
                  <a:srgbClr val="384653"/>
                </a:solidFill>
                <a:latin typeface="WinSoft Pro" pitchFamily="34" charset="0"/>
                <a:ea typeface="WinSoft Pro" pitchFamily="34" charset="-122"/>
                <a:cs typeface="WinSoft Pro" pitchFamily="34" charset="-120"/>
              </a:rPr>
              <a:t>TVET</a:t>
            </a:r>
            <a:r>
              <a:rPr lang="ar-SA" sz="2000" dirty="0">
                <a:solidFill>
                  <a:srgbClr val="384653"/>
                </a:solidFill>
                <a:latin typeface="WinSoft Pro" pitchFamily="34" charset="0"/>
                <a:ea typeface="WinSoft Pro" pitchFamily="34" charset="-122"/>
                <a:cs typeface="WinSoft Pro" pitchFamily="34" charset="-120"/>
              </a:rPr>
              <a:t>)، يمكن توظيف هذه النظريات بطرائق مختلفة، بحسب طبيعة المهارة أو المهمة المهنية، ومستوى المتدربين، وبيئة التعلم.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31908" y="530087"/>
            <a:ext cx="10927878" cy="382349"/>
          </a:xfrm>
          <a:prstGeom prst="rect">
            <a:avLst/>
          </a:prstGeom>
          <a:noFill/>
          <a:ln/>
        </p:spPr>
        <p:txBody>
          <a:bodyPr wrap="none" lIns="0" tIns="0" rIns="0" bIns="0" rtlCol="0" anchor="t"/>
          <a:lstStyle/>
          <a:p>
            <a:pPr algn="r" rtl="1">
              <a:lnSpc>
                <a:spcPct val="104000"/>
              </a:lnSpc>
            </a:pPr>
            <a:r>
              <a:rPr lang="en-US" altLang="en-US" sz="3200" dirty="0">
                <a:solidFill>
                  <a:srgbClr val="2E3C4E"/>
                </a:solidFill>
                <a:latin typeface="Myriad "/>
                <a:ea typeface="GE SS Two Light" pitchFamily="34" charset="-122"/>
                <a:cs typeface="GE SS Two Light" pitchFamily="34" charset="-120"/>
              </a:rPr>
              <a:t>1</a:t>
            </a:r>
            <a:r>
              <a:rPr lang="ar-SA" altLang="en-US" sz="3200" dirty="0">
                <a:solidFill>
                  <a:srgbClr val="2E3C4E"/>
                </a:solidFill>
                <a:latin typeface="GE SS Two Light" pitchFamily="34" charset="0"/>
                <a:ea typeface="GE SS Two Light" pitchFamily="34" charset="-122"/>
                <a:cs typeface="GE SS Two Light" pitchFamily="34" charset="-120"/>
              </a:rPr>
              <a:t>. </a:t>
            </a:r>
            <a:r>
              <a:rPr lang="ar-SA" altLang="en-US" sz="3200" b="1" dirty="0">
                <a:solidFill>
                  <a:srgbClr val="2E3C4E"/>
                </a:solidFill>
                <a:latin typeface="GE SS Two Light" pitchFamily="34" charset="0"/>
                <a:ea typeface="GE SS Two Light" pitchFamily="34" charset="-122"/>
                <a:cs typeface="GE SS Two Light" pitchFamily="34" charset="-120"/>
              </a:rPr>
              <a:t>النظرية السلوكية</a:t>
            </a:r>
            <a:endParaRPr lang="ar-SA" sz="3200" dirty="0"/>
          </a:p>
        </p:txBody>
      </p:sp>
      <p:sp>
        <p:nvSpPr>
          <p:cNvPr id="3" name="Shape 1"/>
          <p:cNvSpPr/>
          <p:nvPr/>
        </p:nvSpPr>
        <p:spPr>
          <a:xfrm>
            <a:off x="631908" y="1079845"/>
            <a:ext cx="10927878" cy="792163"/>
          </a:xfrm>
          <a:prstGeom prst="roundRect">
            <a:avLst>
              <a:gd name="adj" fmla="val 22222"/>
            </a:avLst>
          </a:prstGeom>
          <a:solidFill>
            <a:srgbClr val="FFFFFF"/>
          </a:solidFill>
          <a:ln w="12700">
            <a:solidFill>
              <a:srgbClr val="00AEEF"/>
            </a:solidFill>
            <a:prstDash val="solid"/>
          </a:ln>
        </p:spPr>
      </p:sp>
      <p:sp>
        <p:nvSpPr>
          <p:cNvPr id="4" name="Text 2"/>
          <p:cNvSpPr/>
          <p:nvPr/>
        </p:nvSpPr>
        <p:spPr>
          <a:xfrm>
            <a:off x="761882" y="1170065"/>
            <a:ext cx="10667932" cy="308769"/>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التركيز</a:t>
            </a:r>
            <a:endParaRPr lang="ar-SA" sz="2400" dirty="0"/>
          </a:p>
        </p:txBody>
      </p:sp>
      <p:sp>
        <p:nvSpPr>
          <p:cNvPr id="5" name="Text 3"/>
          <p:cNvSpPr/>
          <p:nvPr/>
        </p:nvSpPr>
        <p:spPr>
          <a:xfrm>
            <a:off x="761882" y="1549050"/>
            <a:ext cx="10667932" cy="192980"/>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تركز النظرية السلوكية على السلوكيات والأداءات القابلة للملاحظة، والتكرار، والتدريب، والتعزيز، وصولًا إلى إتقان المهارة.</a:t>
            </a:r>
            <a:endParaRPr lang="ar-SA" sz="1600" dirty="0"/>
          </a:p>
        </p:txBody>
      </p:sp>
      <p:sp>
        <p:nvSpPr>
          <p:cNvPr id="6" name="Text 4"/>
          <p:cNvSpPr/>
          <p:nvPr/>
        </p:nvSpPr>
        <p:spPr>
          <a:xfrm>
            <a:off x="631908" y="2266122"/>
            <a:ext cx="10923988" cy="294097"/>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7" name="Shape 5"/>
          <p:cNvSpPr/>
          <p:nvPr/>
        </p:nvSpPr>
        <p:spPr>
          <a:xfrm>
            <a:off x="631908" y="3904357"/>
            <a:ext cx="10927878" cy="12700"/>
          </a:xfrm>
          <a:prstGeom prst="roundRect">
            <a:avLst>
              <a:gd name="adj" fmla="val 49999"/>
            </a:avLst>
          </a:prstGeom>
          <a:solidFill>
            <a:srgbClr val="000000">
              <a:alpha val="8000"/>
            </a:srgbClr>
          </a:solidFill>
          <a:ln/>
        </p:spPr>
      </p:sp>
      <p:sp>
        <p:nvSpPr>
          <p:cNvPr id="8" name="Shape 6"/>
          <p:cNvSpPr/>
          <p:nvPr/>
        </p:nvSpPr>
        <p:spPr>
          <a:xfrm>
            <a:off x="9396574" y="3552379"/>
            <a:ext cx="12700" cy="352028"/>
          </a:xfrm>
          <a:prstGeom prst="roundRect">
            <a:avLst>
              <a:gd name="adj" fmla="val 49999"/>
            </a:avLst>
          </a:prstGeom>
          <a:solidFill>
            <a:srgbClr val="0094D5"/>
          </a:solidFill>
          <a:ln/>
        </p:spPr>
      </p:sp>
      <p:sp>
        <p:nvSpPr>
          <p:cNvPr id="9" name="Shape 7"/>
          <p:cNvSpPr/>
          <p:nvPr/>
        </p:nvSpPr>
        <p:spPr>
          <a:xfrm>
            <a:off x="9270867" y="3772346"/>
            <a:ext cx="264014" cy="264021"/>
          </a:xfrm>
          <a:prstGeom prst="ellipse">
            <a:avLst/>
          </a:prstGeom>
          <a:solidFill>
            <a:srgbClr val="00AEEF"/>
          </a:solidFill>
          <a:ln w="6350">
            <a:solidFill>
              <a:srgbClr val="0094D5"/>
            </a:solidFill>
            <a:prstDash val="solid"/>
          </a:ln>
        </p:spPr>
      </p:sp>
      <p:sp>
        <p:nvSpPr>
          <p:cNvPr id="10" name="Text 8"/>
          <p:cNvSpPr/>
          <p:nvPr/>
        </p:nvSpPr>
        <p:spPr>
          <a:xfrm>
            <a:off x="9310207"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1" name="Text 9"/>
          <p:cNvSpPr/>
          <p:nvPr/>
        </p:nvSpPr>
        <p:spPr>
          <a:xfrm>
            <a:off x="7363137" y="3125192"/>
            <a:ext cx="4079376" cy="1297630"/>
          </a:xfrm>
          <a:prstGeom prst="rect">
            <a:avLst/>
          </a:prstGeom>
          <a:noFill/>
          <a:ln/>
        </p:spPr>
        <p:txBody>
          <a:bodyPr wrap="square" lIns="0" tIns="0" rIns="0" bIns="0" rtlCol="0" anchor="t">
            <a:normAutofit/>
          </a:bodyPr>
          <a:lstStyle/>
          <a:p>
            <a:pPr marL="0" indent="0" algn="ct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تنظيم التدريب في حلقات متتابعة:</a:t>
            </a:r>
            <a:endParaRPr lang="ar-SA" sz="1400" dirty="0"/>
          </a:p>
          <a:p>
            <a:pPr marL="0" indent="0" algn="ct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 العرض العملي ← الممارسة ← التغذية الراجعة والتصحيح.</a:t>
            </a:r>
            <a:endParaRPr lang="ar-SA" sz="1400" dirty="0"/>
          </a:p>
        </p:txBody>
      </p:sp>
      <p:sp>
        <p:nvSpPr>
          <p:cNvPr id="12" name="Shape 10"/>
          <p:cNvSpPr/>
          <p:nvPr/>
        </p:nvSpPr>
        <p:spPr>
          <a:xfrm>
            <a:off x="7191989" y="3904307"/>
            <a:ext cx="12700" cy="352028"/>
          </a:xfrm>
          <a:prstGeom prst="roundRect">
            <a:avLst>
              <a:gd name="adj" fmla="val 49999"/>
            </a:avLst>
          </a:prstGeom>
          <a:solidFill>
            <a:srgbClr val="0094D5"/>
          </a:solidFill>
          <a:ln/>
        </p:spPr>
      </p:sp>
      <p:sp>
        <p:nvSpPr>
          <p:cNvPr id="13" name="Shape 11"/>
          <p:cNvSpPr/>
          <p:nvPr/>
        </p:nvSpPr>
        <p:spPr>
          <a:xfrm>
            <a:off x="7066282" y="3772346"/>
            <a:ext cx="264014" cy="264021"/>
          </a:xfrm>
          <a:prstGeom prst="ellipse">
            <a:avLst/>
          </a:prstGeom>
          <a:solidFill>
            <a:srgbClr val="00AEEF"/>
          </a:solidFill>
          <a:ln w="6350">
            <a:solidFill>
              <a:srgbClr val="0094D5"/>
            </a:solidFill>
            <a:prstDash val="solid"/>
          </a:ln>
        </p:spPr>
      </p:sp>
      <p:sp>
        <p:nvSpPr>
          <p:cNvPr id="15" name="Text 13"/>
          <p:cNvSpPr/>
          <p:nvPr/>
        </p:nvSpPr>
        <p:spPr>
          <a:xfrm>
            <a:off x="5158551" y="4373760"/>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تدريب المتعلمين على اكتساب المهارات من </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خلال خطوات متدرجة.</a:t>
            </a:r>
            <a:endParaRPr lang="ar-SA" sz="1600" dirty="0"/>
          </a:p>
        </p:txBody>
      </p:sp>
      <p:sp>
        <p:nvSpPr>
          <p:cNvPr id="16" name="Shape 14"/>
          <p:cNvSpPr/>
          <p:nvPr/>
        </p:nvSpPr>
        <p:spPr>
          <a:xfrm>
            <a:off x="4987304" y="3552379"/>
            <a:ext cx="12700" cy="352028"/>
          </a:xfrm>
          <a:prstGeom prst="roundRect">
            <a:avLst>
              <a:gd name="adj" fmla="val 49999"/>
            </a:avLst>
          </a:prstGeom>
          <a:solidFill>
            <a:srgbClr val="0094D5"/>
          </a:solidFill>
          <a:ln/>
        </p:spPr>
      </p:sp>
      <p:sp>
        <p:nvSpPr>
          <p:cNvPr id="17" name="Shape 15"/>
          <p:cNvSpPr/>
          <p:nvPr/>
        </p:nvSpPr>
        <p:spPr>
          <a:xfrm>
            <a:off x="4861597" y="3772346"/>
            <a:ext cx="264014" cy="264021"/>
          </a:xfrm>
          <a:prstGeom prst="ellipse">
            <a:avLst/>
          </a:prstGeom>
          <a:solidFill>
            <a:srgbClr val="00AEEF"/>
          </a:solidFill>
          <a:ln w="6350">
            <a:solidFill>
              <a:srgbClr val="0094D5"/>
            </a:solidFill>
            <a:prstDash val="solid"/>
          </a:ln>
        </p:spPr>
      </p:sp>
      <p:sp>
        <p:nvSpPr>
          <p:cNvPr id="18" name="Text 16"/>
          <p:cNvSpPr/>
          <p:nvPr/>
        </p:nvSpPr>
        <p:spPr>
          <a:xfrm>
            <a:off x="4900936"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19" name="Text 17"/>
          <p:cNvSpPr/>
          <p:nvPr/>
        </p:nvSpPr>
        <p:spPr>
          <a:xfrm>
            <a:off x="2953867" y="3125191"/>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التعزيز من خلال الإشادة بالأداء الجيد،</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وقوائم التحقق، ومعايير الكفاءة.</a:t>
            </a:r>
            <a:endParaRPr lang="ar-SA" sz="1600" dirty="0"/>
          </a:p>
        </p:txBody>
      </p:sp>
      <p:sp>
        <p:nvSpPr>
          <p:cNvPr id="20" name="Shape 18"/>
          <p:cNvSpPr/>
          <p:nvPr/>
        </p:nvSpPr>
        <p:spPr>
          <a:xfrm>
            <a:off x="2782719" y="3904307"/>
            <a:ext cx="12700" cy="352028"/>
          </a:xfrm>
          <a:prstGeom prst="roundRect">
            <a:avLst>
              <a:gd name="adj" fmla="val 49999"/>
            </a:avLst>
          </a:prstGeom>
          <a:solidFill>
            <a:srgbClr val="0094D5"/>
          </a:solidFill>
          <a:ln/>
        </p:spPr>
      </p:sp>
      <p:sp>
        <p:nvSpPr>
          <p:cNvPr id="21" name="Shape 19"/>
          <p:cNvSpPr/>
          <p:nvPr/>
        </p:nvSpPr>
        <p:spPr>
          <a:xfrm>
            <a:off x="2657012" y="3772346"/>
            <a:ext cx="264014" cy="264021"/>
          </a:xfrm>
          <a:prstGeom prst="ellipse">
            <a:avLst/>
          </a:prstGeom>
          <a:solidFill>
            <a:srgbClr val="00AEEF"/>
          </a:solidFill>
          <a:ln w="6350">
            <a:solidFill>
              <a:srgbClr val="0094D5"/>
            </a:solidFill>
            <a:prstDash val="solid"/>
          </a:ln>
        </p:spPr>
      </p:sp>
      <p:sp>
        <p:nvSpPr>
          <p:cNvPr id="22" name="Text 20"/>
          <p:cNvSpPr/>
          <p:nvPr/>
        </p:nvSpPr>
        <p:spPr>
          <a:xfrm>
            <a:off x="2696351" y="3788519"/>
            <a:ext cx="185237" cy="231577"/>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23" name="Text 21"/>
          <p:cNvSpPr/>
          <p:nvPr/>
        </p:nvSpPr>
        <p:spPr>
          <a:xfrm>
            <a:off x="749281" y="4373760"/>
            <a:ext cx="4079376" cy="648813"/>
          </a:xfrm>
          <a:prstGeom prst="rect">
            <a:avLst/>
          </a:prstGeom>
          <a:noFill/>
          <a:ln/>
        </p:spPr>
        <p:txBody>
          <a:bodyPr wrap="none" lIns="0" tIns="0" rIns="0" bIns="0" rtlCol="0" anchor="t"/>
          <a:lstStyle/>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تدريب المتعلمين على السلوكيات المرتبطة بالسلامة المهنية، مثل </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تشغيل الآلات والمعدات بطريقة آمنة.</a:t>
            </a:r>
            <a:endParaRPr lang="ar-SA" sz="1600" dirty="0"/>
          </a:p>
        </p:txBody>
      </p:sp>
      <p:sp>
        <p:nvSpPr>
          <p:cNvPr id="24" name="Shape 22"/>
          <p:cNvSpPr/>
          <p:nvPr/>
        </p:nvSpPr>
        <p:spPr>
          <a:xfrm>
            <a:off x="631908" y="5208641"/>
            <a:ext cx="10927878" cy="1186329"/>
          </a:xfrm>
          <a:prstGeom prst="roundRect">
            <a:avLst>
              <a:gd name="adj" fmla="val 18557"/>
            </a:avLst>
          </a:prstGeom>
          <a:solidFill>
            <a:srgbClr val="D4E9F7"/>
          </a:solidFill>
          <a:ln/>
        </p:spPr>
      </p:sp>
      <p:pic>
        <p:nvPicPr>
          <p:cNvPr id="25" name="Image 0" descr="preencoded.png"/>
          <p:cNvPicPr>
            <a:picLocks noChangeAspect="1"/>
          </p:cNvPicPr>
          <p:nvPr/>
        </p:nvPicPr>
        <p:blipFill>
          <a:blip r:embed="rId3"/>
          <a:stretch>
            <a:fillRect/>
          </a:stretch>
        </p:blipFill>
        <p:spPr>
          <a:xfrm>
            <a:off x="749182" y="5325423"/>
            <a:ext cx="183352" cy="146645"/>
          </a:xfrm>
          <a:prstGeom prst="rect">
            <a:avLst/>
          </a:prstGeom>
        </p:spPr>
      </p:pic>
      <p:sp>
        <p:nvSpPr>
          <p:cNvPr id="26" name="Text 23"/>
          <p:cNvSpPr/>
          <p:nvPr/>
        </p:nvSpPr>
        <p:spPr>
          <a:xfrm>
            <a:off x="1049807" y="5314112"/>
            <a:ext cx="10392706" cy="192980"/>
          </a:xfrm>
          <a:prstGeom prst="rect">
            <a:avLst/>
          </a:prstGeom>
          <a:noFill/>
          <a:ln/>
        </p:spPr>
        <p:txBody>
          <a:bodyPr wrap="none" lIns="0" tIns="0" rIns="0" bIns="0" rtlCol="0" anchor="t"/>
          <a:lstStyle/>
          <a:p>
            <a:pPr marL="0" indent="0" algn="r" rtl="1">
              <a:lnSpc>
                <a:spcPct val="104000"/>
              </a:lnSpc>
              <a:buNone/>
            </a:pPr>
            <a:r>
              <a:rPr lang="ar-SA" altLang="en-US" dirty="0">
                <a:solidFill>
                  <a:srgbClr val="000000"/>
                </a:solidFill>
                <a:latin typeface="GE SS Two Light" pitchFamily="34" charset="0"/>
                <a:ea typeface="GE SS Two Light" pitchFamily="34" charset="-122"/>
                <a:cs typeface="GE SS Two Light" pitchFamily="34" charset="-120"/>
              </a:rPr>
              <a:t>أمثلة تطبيقية</a:t>
            </a:r>
            <a:endParaRPr lang="ar-SA" dirty="0"/>
          </a:p>
        </p:txBody>
      </p:sp>
      <p:sp>
        <p:nvSpPr>
          <p:cNvPr id="27" name="Text 24"/>
          <p:cNvSpPr/>
          <p:nvPr/>
        </p:nvSpPr>
        <p:spPr>
          <a:xfrm>
            <a:off x="1049807" y="5583292"/>
            <a:ext cx="10392706" cy="811678"/>
          </a:xfrm>
          <a:prstGeom prst="rect">
            <a:avLst/>
          </a:prstGeom>
          <a:noFill/>
          <a:ln/>
        </p:spPr>
        <p:txBody>
          <a:bodyPr wrap="square" lIns="0" tIns="0" rIns="46942" bIns="0" rtlCol="0" anchor="t">
            <a:noAutofit/>
          </a:bodyPr>
          <a:lstStyle/>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التدريب على مهارات اللحام بممارسة متكررة وتغذية راجعة فورية</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تمارين على التمديدات الكهربائية</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تكرار إجراءات السلامة المهنية حتى يصبح الالتزام بها جزءًا ثابتًا من الأداء</a:t>
            </a:r>
            <a:endParaRPr lang="ar-SA"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652359"/>
            <a:ext cx="10927878" cy="386060"/>
          </a:xfrm>
          <a:prstGeom prst="rect">
            <a:avLst/>
          </a:prstGeom>
          <a:noFill/>
          <a:ln/>
        </p:spPr>
        <p:txBody>
          <a:bodyPr wrap="none" lIns="0" tIns="0" rIns="0" bIns="0" rtlCol="0" anchor="t"/>
          <a:lstStyle/>
          <a:p>
            <a:pPr algn="r" rtl="1">
              <a:lnSpc>
                <a:spcPct val="104000"/>
              </a:lnSpc>
            </a:pPr>
            <a:r>
              <a:rPr lang="en-US" altLang="en-US" sz="3200" dirty="0">
                <a:solidFill>
                  <a:srgbClr val="2E3C4E"/>
                </a:solidFill>
                <a:latin typeface="Myriad "/>
                <a:ea typeface="GE SS Two Light" pitchFamily="34" charset="-122"/>
                <a:cs typeface="GE SS Two Light" pitchFamily="34" charset="-120"/>
              </a:rPr>
              <a:t>2</a:t>
            </a:r>
            <a:r>
              <a:rPr lang="ar-SA" altLang="en-US" sz="3200" dirty="0">
                <a:solidFill>
                  <a:srgbClr val="2E3C4E"/>
                </a:solidFill>
                <a:latin typeface="GE SS Two Light" pitchFamily="34" charset="0"/>
                <a:ea typeface="GE SS Two Light" pitchFamily="34" charset="-122"/>
                <a:cs typeface="GE SS Two Light" pitchFamily="34" charset="-120"/>
              </a:rPr>
              <a:t>. النظرية المعرفية</a:t>
            </a:r>
            <a:endParaRPr lang="ar-SA" sz="3200" dirty="0">
              <a:solidFill>
                <a:srgbClr val="2E3C4E"/>
              </a:solidFill>
              <a:latin typeface="GE SS Two Light" pitchFamily="34" charset="0"/>
              <a:ea typeface="GE SS Two Light" pitchFamily="34" charset="-122"/>
              <a:cs typeface="GE SS Two Light" pitchFamily="34" charset="-120"/>
            </a:endParaRPr>
          </a:p>
        </p:txBody>
      </p:sp>
      <p:sp>
        <p:nvSpPr>
          <p:cNvPr id="3" name="Shape 1"/>
          <p:cNvSpPr/>
          <p:nvPr/>
        </p:nvSpPr>
        <p:spPr>
          <a:xfrm>
            <a:off x="631908" y="1351600"/>
            <a:ext cx="10927878" cy="881413"/>
          </a:xfrm>
          <a:prstGeom prst="roundRect">
            <a:avLst>
              <a:gd name="adj" fmla="val 25400"/>
            </a:avLst>
          </a:prstGeom>
          <a:solidFill>
            <a:srgbClr val="FFFFFF"/>
          </a:solidFill>
          <a:ln w="12700">
            <a:solidFill>
              <a:srgbClr val="00AEEF"/>
            </a:solidFill>
            <a:prstDash val="solid"/>
          </a:ln>
        </p:spPr>
      </p:sp>
      <p:sp>
        <p:nvSpPr>
          <p:cNvPr id="4" name="Text 2"/>
          <p:cNvSpPr/>
          <p:nvPr/>
        </p:nvSpPr>
        <p:spPr>
          <a:xfrm>
            <a:off x="761882" y="1428569"/>
            <a:ext cx="10667932" cy="433090"/>
          </a:xfrm>
          <a:prstGeom prst="rect">
            <a:avLst/>
          </a:prstGeom>
          <a:noFill/>
          <a:ln/>
        </p:spPr>
        <p:txBody>
          <a:bodyPr wrap="square" lIns="0" tIns="0" rIns="0" bIns="0" rtlCol="0" anchor="t"/>
          <a:lstStyle/>
          <a:p>
            <a:pPr algn="r" rtl="1">
              <a:lnSpc>
                <a:spcPct val="104000"/>
              </a:lnSpc>
              <a:spcAft>
                <a:spcPts val="350"/>
              </a:spcAft>
            </a:pPr>
            <a:r>
              <a:rPr lang="ar-SA" altLang="en-US" sz="2400" dirty="0">
                <a:solidFill>
                  <a:srgbClr val="384653"/>
                </a:solidFill>
                <a:latin typeface="GE SS Two Light" pitchFamily="34" charset="0"/>
                <a:ea typeface="GE SS Two Light" pitchFamily="34" charset="-122"/>
                <a:cs typeface="GE SS Two Light" pitchFamily="34" charset="-120"/>
              </a:rPr>
              <a:t>التركيز</a:t>
            </a:r>
            <a:endParaRPr lang="ar-SA" sz="2400" dirty="0">
              <a:solidFill>
                <a:srgbClr val="384653"/>
              </a:solidFill>
              <a:latin typeface="GE SS Two Light" pitchFamily="34" charset="0"/>
              <a:ea typeface="GE SS Two Light" pitchFamily="34" charset="-122"/>
              <a:cs typeface="GE SS Two Light" pitchFamily="34" charset="-120"/>
            </a:endParaRPr>
          </a:p>
          <a:p>
            <a:pPr marL="0" indent="0" algn="r" rtl="1">
              <a:lnSpc>
                <a:spcPct val="110000"/>
              </a:lnSpc>
              <a:buNone/>
            </a:pPr>
            <a:r>
              <a:rPr lang="ar-SA" altLang="en-US" sz="1600" dirty="0">
                <a:solidFill>
                  <a:srgbClr val="384653"/>
                </a:solidFill>
                <a:latin typeface="GE SS Two Light" pitchFamily="34" charset="0"/>
                <a:ea typeface="GE SS Two Light" pitchFamily="34" charset="-122"/>
                <a:cs typeface="GE SS Two Light" pitchFamily="34" charset="-120"/>
              </a:rPr>
              <a:t>تركز النظرية المعرفية على كيفية إدراك المتعلمين للمعلومات ومعالجتها وتنظيمها وربطها بالمعارف السابقة.</a:t>
            </a:r>
            <a:endParaRPr lang="ar-SA" sz="1600" dirty="0">
              <a:solidFill>
                <a:srgbClr val="384653"/>
              </a:solidFill>
              <a:latin typeface="GE SS Two Light" pitchFamily="34" charset="0"/>
              <a:ea typeface="GE SS Two Light" pitchFamily="34" charset="-122"/>
              <a:cs typeface="GE SS Two Light" pitchFamily="34" charset="-120"/>
            </a:endParaRPr>
          </a:p>
        </p:txBody>
      </p:sp>
      <p:sp>
        <p:nvSpPr>
          <p:cNvPr id="5" name="Text 3"/>
          <p:cNvSpPr/>
          <p:nvPr/>
        </p:nvSpPr>
        <p:spPr>
          <a:xfrm>
            <a:off x="631908" y="2452981"/>
            <a:ext cx="10927878" cy="72806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6" name="Shape 4"/>
          <p:cNvSpPr/>
          <p:nvPr/>
        </p:nvSpPr>
        <p:spPr>
          <a:xfrm>
            <a:off x="631908" y="3868142"/>
            <a:ext cx="10927878" cy="12700"/>
          </a:xfrm>
          <a:prstGeom prst="roundRect">
            <a:avLst>
              <a:gd name="adj" fmla="val 49999"/>
            </a:avLst>
          </a:prstGeom>
          <a:solidFill>
            <a:srgbClr val="000000">
              <a:alpha val="8000"/>
            </a:srgbClr>
          </a:solidFill>
          <a:ln/>
        </p:spPr>
      </p:sp>
      <p:sp>
        <p:nvSpPr>
          <p:cNvPr id="7" name="Shape 5"/>
          <p:cNvSpPr/>
          <p:nvPr/>
        </p:nvSpPr>
        <p:spPr>
          <a:xfrm>
            <a:off x="9396574" y="3516164"/>
            <a:ext cx="12700" cy="352028"/>
          </a:xfrm>
          <a:prstGeom prst="roundRect">
            <a:avLst>
              <a:gd name="adj" fmla="val 49999"/>
            </a:avLst>
          </a:prstGeom>
          <a:solidFill>
            <a:srgbClr val="0094D5"/>
          </a:solidFill>
          <a:ln/>
        </p:spPr>
      </p:sp>
      <p:sp>
        <p:nvSpPr>
          <p:cNvPr id="8" name="Shape 6"/>
          <p:cNvSpPr/>
          <p:nvPr/>
        </p:nvSpPr>
        <p:spPr>
          <a:xfrm>
            <a:off x="9270867" y="3736132"/>
            <a:ext cx="264014" cy="264021"/>
          </a:xfrm>
          <a:prstGeom prst="ellipse">
            <a:avLst/>
          </a:prstGeom>
          <a:solidFill>
            <a:srgbClr val="00AEEF"/>
          </a:solidFill>
          <a:ln w="6350">
            <a:solidFill>
              <a:srgbClr val="0094D5"/>
            </a:solidFill>
            <a:prstDash val="solid"/>
          </a:ln>
        </p:spPr>
      </p:sp>
      <p:sp>
        <p:nvSpPr>
          <p:cNvPr id="9" name="Text 7"/>
          <p:cNvSpPr/>
          <p:nvPr/>
        </p:nvSpPr>
        <p:spPr>
          <a:xfrm>
            <a:off x="9310207"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10" name="Text 8"/>
          <p:cNvSpPr/>
          <p:nvPr/>
        </p:nvSpPr>
        <p:spPr>
          <a:xfrm>
            <a:off x="7363137" y="2979779"/>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تقسيم المهام المهنية المعقدة إلى خطوات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واضحة ومبسطة.</a:t>
            </a:r>
            <a:endParaRPr lang="ar-SA" dirty="0"/>
          </a:p>
        </p:txBody>
      </p:sp>
      <p:sp>
        <p:nvSpPr>
          <p:cNvPr id="11" name="Shape 9"/>
          <p:cNvSpPr/>
          <p:nvPr/>
        </p:nvSpPr>
        <p:spPr>
          <a:xfrm>
            <a:off x="7191989" y="3868093"/>
            <a:ext cx="12700" cy="352028"/>
          </a:xfrm>
          <a:prstGeom prst="roundRect">
            <a:avLst>
              <a:gd name="adj" fmla="val 49999"/>
            </a:avLst>
          </a:prstGeom>
          <a:solidFill>
            <a:srgbClr val="0094D5"/>
          </a:solidFill>
          <a:ln/>
        </p:spPr>
      </p:sp>
      <p:sp>
        <p:nvSpPr>
          <p:cNvPr id="12" name="Shape 10"/>
          <p:cNvSpPr/>
          <p:nvPr/>
        </p:nvSpPr>
        <p:spPr>
          <a:xfrm>
            <a:off x="7066282" y="3736132"/>
            <a:ext cx="264014" cy="264021"/>
          </a:xfrm>
          <a:prstGeom prst="ellipse">
            <a:avLst/>
          </a:prstGeom>
          <a:solidFill>
            <a:srgbClr val="00AEEF"/>
          </a:solidFill>
          <a:ln w="6350">
            <a:solidFill>
              <a:srgbClr val="0094D5"/>
            </a:solidFill>
            <a:prstDash val="solid"/>
          </a:ln>
        </p:spPr>
      </p:sp>
      <p:sp>
        <p:nvSpPr>
          <p:cNvPr id="13" name="Text 11"/>
          <p:cNvSpPr/>
          <p:nvPr/>
        </p:nvSpPr>
        <p:spPr>
          <a:xfrm>
            <a:off x="7105621"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14" name="Text 12"/>
          <p:cNvSpPr/>
          <p:nvPr/>
        </p:nvSpPr>
        <p:spPr>
          <a:xfrm>
            <a:off x="5158551" y="4337546"/>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المخططات التوضيحية والخرائط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الانسيابية والخرائط المفاهيمية.</a:t>
            </a:r>
            <a:endParaRPr lang="ar-SA" dirty="0"/>
          </a:p>
        </p:txBody>
      </p:sp>
      <p:sp>
        <p:nvSpPr>
          <p:cNvPr id="15" name="Shape 13"/>
          <p:cNvSpPr/>
          <p:nvPr/>
        </p:nvSpPr>
        <p:spPr>
          <a:xfrm>
            <a:off x="4987304" y="3516164"/>
            <a:ext cx="12700" cy="352028"/>
          </a:xfrm>
          <a:prstGeom prst="roundRect">
            <a:avLst>
              <a:gd name="adj" fmla="val 49999"/>
            </a:avLst>
          </a:prstGeom>
          <a:solidFill>
            <a:srgbClr val="0094D5"/>
          </a:solidFill>
          <a:ln/>
        </p:spPr>
      </p:sp>
      <p:sp>
        <p:nvSpPr>
          <p:cNvPr id="16" name="Shape 14"/>
          <p:cNvSpPr/>
          <p:nvPr/>
        </p:nvSpPr>
        <p:spPr>
          <a:xfrm>
            <a:off x="4861597" y="3736132"/>
            <a:ext cx="264014" cy="264021"/>
          </a:xfrm>
          <a:prstGeom prst="ellipse">
            <a:avLst/>
          </a:prstGeom>
          <a:solidFill>
            <a:srgbClr val="00AEEF"/>
          </a:solidFill>
          <a:ln w="6350">
            <a:solidFill>
              <a:srgbClr val="0094D5"/>
            </a:solidFill>
            <a:prstDash val="solid"/>
          </a:ln>
        </p:spPr>
      </p:sp>
      <p:sp>
        <p:nvSpPr>
          <p:cNvPr id="17" name="Text 15"/>
          <p:cNvSpPr/>
          <p:nvPr/>
        </p:nvSpPr>
        <p:spPr>
          <a:xfrm>
            <a:off x="4900936"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8" name="Text 16"/>
          <p:cNvSpPr/>
          <p:nvPr/>
        </p:nvSpPr>
        <p:spPr>
          <a:xfrm>
            <a:off x="2921026" y="2979779"/>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تعليم المتدربين منهجيات التفكير المنطقي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لاستكشاف الأعطال وإصلاحها.</a:t>
            </a:r>
            <a:endParaRPr lang="ar-SA" dirty="0"/>
          </a:p>
        </p:txBody>
      </p:sp>
      <p:sp>
        <p:nvSpPr>
          <p:cNvPr id="19" name="Shape 17"/>
          <p:cNvSpPr/>
          <p:nvPr/>
        </p:nvSpPr>
        <p:spPr>
          <a:xfrm>
            <a:off x="2782719" y="3868093"/>
            <a:ext cx="12700" cy="352028"/>
          </a:xfrm>
          <a:prstGeom prst="roundRect">
            <a:avLst>
              <a:gd name="adj" fmla="val 49999"/>
            </a:avLst>
          </a:prstGeom>
          <a:solidFill>
            <a:srgbClr val="0094D5"/>
          </a:solidFill>
          <a:ln/>
        </p:spPr>
      </p:sp>
      <p:sp>
        <p:nvSpPr>
          <p:cNvPr id="20" name="Shape 18"/>
          <p:cNvSpPr/>
          <p:nvPr/>
        </p:nvSpPr>
        <p:spPr>
          <a:xfrm>
            <a:off x="2657012" y="3736132"/>
            <a:ext cx="264014" cy="264021"/>
          </a:xfrm>
          <a:prstGeom prst="ellipse">
            <a:avLst/>
          </a:prstGeom>
          <a:solidFill>
            <a:srgbClr val="00AEEF"/>
          </a:solidFill>
          <a:ln w="6350">
            <a:solidFill>
              <a:srgbClr val="0094D5"/>
            </a:solidFill>
            <a:prstDash val="solid"/>
          </a:ln>
        </p:spPr>
      </p:sp>
      <p:sp>
        <p:nvSpPr>
          <p:cNvPr id="21" name="Text 19"/>
          <p:cNvSpPr/>
          <p:nvPr/>
        </p:nvSpPr>
        <p:spPr>
          <a:xfrm>
            <a:off x="2696351" y="3752304"/>
            <a:ext cx="185237" cy="231577"/>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22" name="Text 20"/>
          <p:cNvSpPr/>
          <p:nvPr/>
        </p:nvSpPr>
        <p:spPr>
          <a:xfrm>
            <a:off x="749281" y="4337546"/>
            <a:ext cx="4079376" cy="193675"/>
          </a:xfrm>
          <a:prstGeom prst="rect">
            <a:avLst/>
          </a:prstGeom>
          <a:noFill/>
          <a:ln/>
        </p:spPr>
        <p:txBody>
          <a:bodyPr wrap="none" lIns="0" tIns="0" rIns="0" bIns="0" rtlCol="0" anchor="t"/>
          <a:lstStyle/>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تنشيط المعارف والخبرات السابقة</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0" indent="0" algn="ct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 قبل تقديم محتوى جديد.</a:t>
            </a:r>
            <a:endParaRPr lang="ar-SA" dirty="0"/>
          </a:p>
        </p:txBody>
      </p:sp>
      <p:sp>
        <p:nvSpPr>
          <p:cNvPr id="23" name="Shape 21"/>
          <p:cNvSpPr/>
          <p:nvPr/>
        </p:nvSpPr>
        <p:spPr>
          <a:xfrm>
            <a:off x="631908" y="5207911"/>
            <a:ext cx="10927878" cy="1267018"/>
          </a:xfrm>
          <a:prstGeom prst="roundRect">
            <a:avLst>
              <a:gd name="adj" fmla="val 22949"/>
            </a:avLst>
          </a:prstGeom>
          <a:solidFill>
            <a:srgbClr val="D4E9F7"/>
          </a:solidFill>
          <a:ln/>
        </p:spPr>
      </p:sp>
      <p:pic>
        <p:nvPicPr>
          <p:cNvPr id="24" name="Image 0" descr="preencoded.png"/>
          <p:cNvPicPr>
            <a:picLocks noChangeAspect="1"/>
          </p:cNvPicPr>
          <p:nvPr/>
        </p:nvPicPr>
        <p:blipFill>
          <a:blip r:embed="rId3"/>
          <a:stretch>
            <a:fillRect/>
          </a:stretch>
        </p:blipFill>
        <p:spPr>
          <a:xfrm>
            <a:off x="749182" y="5324692"/>
            <a:ext cx="183352" cy="146645"/>
          </a:xfrm>
          <a:prstGeom prst="rect">
            <a:avLst/>
          </a:prstGeom>
        </p:spPr>
      </p:pic>
      <p:sp>
        <p:nvSpPr>
          <p:cNvPr id="25" name="Text 22"/>
          <p:cNvSpPr/>
          <p:nvPr/>
        </p:nvSpPr>
        <p:spPr>
          <a:xfrm>
            <a:off x="1049807" y="5313381"/>
            <a:ext cx="10392706" cy="192980"/>
          </a:xfrm>
          <a:prstGeom prst="rect">
            <a:avLst/>
          </a:prstGeom>
          <a:noFill/>
          <a:ln/>
        </p:spPr>
        <p:txBody>
          <a:bodyPr wrap="none" lIns="0" tIns="0" rIns="0" bIns="0" rtlCol="0" anchor="t"/>
          <a:lstStyle/>
          <a:p>
            <a:pPr marL="0" indent="0" algn="r" rtl="1">
              <a:lnSpc>
                <a:spcPct val="104000"/>
              </a:lnSpc>
              <a:buNone/>
            </a:pPr>
            <a:r>
              <a:rPr lang="ar-SA" altLang="en-US" dirty="0">
                <a:solidFill>
                  <a:srgbClr val="000000"/>
                </a:solidFill>
                <a:latin typeface="GE SS Two Light" pitchFamily="34" charset="0"/>
                <a:ea typeface="GE SS Two Light" pitchFamily="34" charset="-122"/>
                <a:cs typeface="GE SS Two Light" pitchFamily="34" charset="-120"/>
              </a:rPr>
              <a:t>أمثلة تطبيقية</a:t>
            </a:r>
            <a:endParaRPr lang="ar-SA" dirty="0"/>
          </a:p>
        </p:txBody>
      </p:sp>
      <p:sp>
        <p:nvSpPr>
          <p:cNvPr id="26" name="Text 23"/>
          <p:cNvSpPr/>
          <p:nvPr/>
        </p:nvSpPr>
        <p:spPr>
          <a:xfrm>
            <a:off x="1049807" y="5582561"/>
            <a:ext cx="10392706" cy="706838"/>
          </a:xfrm>
          <a:prstGeom prst="rect">
            <a:avLst/>
          </a:prstGeom>
          <a:noFill/>
          <a:ln/>
        </p:spPr>
        <p:txBody>
          <a:bodyPr wrap="square" lIns="0" tIns="0" rIns="46942" bIns="0" rtlCol="0" anchor="t">
            <a:noAutofit/>
          </a:bodyPr>
          <a:lstStyle/>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استخدام خرائط انسيابية لتشخيص أعطال المحركات.</a:t>
            </a:r>
            <a:endParaRPr lang="ar-SA" sz="1400" dirty="0"/>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استخدام رسم توضيحي لبناء نموذج ذهني لدورة التبريد، ثم ربط مكوناتها ووظائفها بعملية فحص النظام وتشخيص أعطاله عمليًا</a:t>
            </a:r>
            <a:endParaRPr lang="en-US" altLang="en-US" sz="1400" dirty="0">
              <a:solidFill>
                <a:srgbClr val="000000"/>
              </a:solidFill>
              <a:latin typeface="WinSoft Pro Medium" pitchFamily="34" charset="0"/>
              <a:ea typeface="WinSoft Pro Medium" pitchFamily="34" charset="-122"/>
              <a:cs typeface="WinSoft Pro Medium" pitchFamily="34" charset="-120"/>
            </a:endParaRPr>
          </a:p>
          <a:p>
            <a:pPr marL="182880" indent="-182880" algn="r" rtl="1">
              <a:lnSpc>
                <a:spcPct val="110000"/>
              </a:lnSpc>
              <a:buSzPct val="100000"/>
              <a:buChar char="•"/>
            </a:pPr>
            <a:r>
              <a:rPr lang="ar-SA" altLang="en-US" sz="1400" dirty="0">
                <a:solidFill>
                  <a:srgbClr val="000000"/>
                </a:solidFill>
                <a:latin typeface="WinSoft Pro Medium" pitchFamily="34" charset="0"/>
                <a:ea typeface="WinSoft Pro Medium" pitchFamily="34" charset="-122"/>
                <a:cs typeface="WinSoft Pro Medium" pitchFamily="34" charset="-120"/>
              </a:rPr>
              <a:t>استعراض أمثلة محلولة ومدروسة قبل البدء بالممارسة المستقلة.</a:t>
            </a:r>
            <a:endParaRPr lang="ar-SA"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712291"/>
            <a:ext cx="10927878" cy="593923"/>
          </a:xfrm>
          <a:prstGeom prst="rect">
            <a:avLst/>
          </a:prstGeom>
          <a:noFill/>
          <a:ln/>
        </p:spPr>
        <p:txBody>
          <a:bodyPr wrap="none" lIns="0" tIns="0" rIns="0" bIns="0" rtlCol="0" anchor="t"/>
          <a:lstStyle/>
          <a:p>
            <a:pPr marL="0" indent="0" algn="r" rtl="1">
              <a:lnSpc>
                <a:spcPct val="104000"/>
              </a:lnSpc>
              <a:buNone/>
            </a:pPr>
            <a:r>
              <a:rPr lang="en-US" altLang="en-US" sz="3700" dirty="0">
                <a:solidFill>
                  <a:srgbClr val="2E3C4E"/>
                </a:solidFill>
                <a:latin typeface="Myriad "/>
                <a:ea typeface="GE SS Two Light" pitchFamily="34" charset="-122"/>
                <a:cs typeface="GE SS Two Light" pitchFamily="34" charset="-120"/>
              </a:rPr>
              <a:t>3</a:t>
            </a:r>
            <a:r>
              <a:rPr lang="ar-SA" altLang="en-US" sz="3700" dirty="0">
                <a:solidFill>
                  <a:srgbClr val="2E3C4E"/>
                </a:solidFill>
                <a:latin typeface="GE SS Two Light" pitchFamily="34" charset="0"/>
                <a:ea typeface="GE SS Two Light" pitchFamily="34" charset="-122"/>
                <a:cs typeface="GE SS Two Light" pitchFamily="34" charset="-120"/>
              </a:rPr>
              <a:t>. النظرية البنائية</a:t>
            </a:r>
            <a:endParaRPr lang="ar-SA" sz="3700" dirty="0"/>
          </a:p>
        </p:txBody>
      </p:sp>
      <p:sp>
        <p:nvSpPr>
          <p:cNvPr id="3" name="Shape 1"/>
          <p:cNvSpPr/>
          <p:nvPr/>
        </p:nvSpPr>
        <p:spPr>
          <a:xfrm>
            <a:off x="631908" y="1667272"/>
            <a:ext cx="10927878" cy="1242318"/>
          </a:xfrm>
          <a:prstGeom prst="roundRect">
            <a:avLst>
              <a:gd name="adj" fmla="val 21800"/>
            </a:avLst>
          </a:prstGeom>
          <a:solidFill>
            <a:srgbClr val="FFFFFF"/>
          </a:solidFill>
          <a:ln w="25399">
            <a:solidFill>
              <a:srgbClr val="00AEEF"/>
            </a:solidFill>
            <a:prstDash val="solid"/>
          </a:ln>
        </p:spPr>
      </p:sp>
      <p:sp>
        <p:nvSpPr>
          <p:cNvPr id="4" name="Text 2"/>
          <p:cNvSpPr/>
          <p:nvPr/>
        </p:nvSpPr>
        <p:spPr>
          <a:xfrm>
            <a:off x="837782" y="1873151"/>
            <a:ext cx="10516131" cy="830560"/>
          </a:xfrm>
          <a:prstGeom prst="rect">
            <a:avLst/>
          </a:prstGeom>
          <a:noFill/>
          <a:ln/>
        </p:spPr>
        <p:txBody>
          <a:bodyPr wrap="square" lIns="0" tIns="0" rIns="0" bIns="0" rtlCol="0" anchor="t"/>
          <a:lstStyle/>
          <a:p>
            <a:pPr marL="0" indent="0" algn="r" rtl="1">
              <a:lnSpc>
                <a:spcPct val="133000"/>
              </a:lnSpc>
              <a:spcAft>
                <a:spcPts val="8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التركيز</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تركز النظرية البنائية على بناء المتعلم للمعرفة من خلال التفاعل والخبرة والتجربة وربط التعلم بالمواقف والمشكلات الواقعية.</a:t>
            </a:r>
            <a:endParaRPr lang="ar-SA" sz="2000" dirty="0"/>
          </a:p>
        </p:txBody>
      </p:sp>
      <p:sp>
        <p:nvSpPr>
          <p:cNvPr id="5" name="Shape 3"/>
          <p:cNvSpPr/>
          <p:nvPr/>
        </p:nvSpPr>
        <p:spPr>
          <a:xfrm>
            <a:off x="631908" y="3315791"/>
            <a:ext cx="5243679" cy="3113584"/>
          </a:xfrm>
          <a:prstGeom prst="roundRect">
            <a:avLst>
              <a:gd name="adj" fmla="val 10310"/>
            </a:avLst>
          </a:prstGeom>
          <a:solidFill>
            <a:srgbClr val="D4E9F7"/>
          </a:solidFill>
          <a:ln/>
        </p:spPr>
      </p:sp>
      <p:pic>
        <p:nvPicPr>
          <p:cNvPr id="6" name="Image 0" descr="preencoded.png"/>
          <p:cNvPicPr>
            <a:picLocks noChangeAspect="1"/>
          </p:cNvPicPr>
          <p:nvPr/>
        </p:nvPicPr>
        <p:blipFill>
          <a:blip r:embed="rId3"/>
          <a:stretch>
            <a:fillRect/>
          </a:stretch>
        </p:blipFill>
        <p:spPr>
          <a:xfrm>
            <a:off x="812383" y="3561159"/>
            <a:ext cx="225618" cy="180479"/>
          </a:xfrm>
          <a:prstGeom prst="rect">
            <a:avLst/>
          </a:prstGeom>
        </p:spPr>
      </p:pic>
      <p:sp>
        <p:nvSpPr>
          <p:cNvPr id="7" name="Text 4"/>
          <p:cNvSpPr/>
          <p:nvPr/>
        </p:nvSpPr>
        <p:spPr>
          <a:xfrm>
            <a:off x="608890" y="3440609"/>
            <a:ext cx="4797404" cy="288925"/>
          </a:xfrm>
          <a:prstGeom prst="rect">
            <a:avLst/>
          </a:prstGeom>
          <a:noFill/>
          <a:ln/>
        </p:spPr>
        <p:txBody>
          <a:bodyPr wrap="none" lIns="0" tIns="0" rIns="0" bIns="0" rtlCol="0" anchor="t"/>
          <a:lstStyle/>
          <a:p>
            <a:pPr marL="0" indent="0" algn="r" rtl="1">
              <a:lnSpc>
                <a:spcPct val="133000"/>
              </a:lnSpc>
              <a:buNone/>
            </a:pPr>
            <a:r>
              <a:rPr lang="ar-SA" altLang="en-US" b="1" dirty="0">
                <a:solidFill>
                  <a:srgbClr val="000000"/>
                </a:solidFill>
                <a:latin typeface="WinSoft Pro Medium" pitchFamily="34" charset="0"/>
                <a:ea typeface="WinSoft Pro Medium" pitchFamily="34" charset="-122"/>
                <a:cs typeface="WinSoft Pro Medium" pitchFamily="34" charset="-120"/>
              </a:rPr>
              <a:t>أمثلة تطبيقية</a:t>
            </a:r>
            <a:endParaRPr lang="ar-SA" dirty="0"/>
          </a:p>
        </p:txBody>
      </p:sp>
      <p:sp>
        <p:nvSpPr>
          <p:cNvPr id="8" name="Text 5"/>
          <p:cNvSpPr/>
          <p:nvPr/>
        </p:nvSpPr>
        <p:spPr>
          <a:xfrm>
            <a:off x="1218475" y="3864017"/>
            <a:ext cx="4476638" cy="2359935"/>
          </a:xfrm>
          <a:prstGeom prst="rect">
            <a:avLst/>
          </a:prstGeom>
          <a:noFill/>
          <a:ln/>
        </p:spPr>
        <p:txBody>
          <a:bodyPr wrap="square" lIns="0" tIns="0" rIns="72219" bIns="0" rtlCol="0" anchor="t">
            <a:normAutofit/>
          </a:bodyPr>
          <a:lstStyle/>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تكليف المتعلمين بتشخيص مشكلة في نظام رقمي واقتراح حلول لها، ثم اختبار الحل واختيار الأنسب بناءً على النتائج.</a:t>
            </a:r>
            <a:endParaRPr lang="ar-SA" sz="1600" dirty="0"/>
          </a:p>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تنفيذ مشروع جماعي لتطوير إجراء أو خدمة في بيئة العمل، مع توزيع الأدوار بين أفراد الفريق ومناقشة القرارات التي اتخذوها.</a:t>
            </a:r>
            <a:endParaRPr lang="ar-SA" sz="1600" dirty="0"/>
          </a:p>
          <a:p>
            <a:pPr marL="568960" lvl="1" indent="-284480" algn="r" rtl="1">
              <a:lnSpc>
                <a:spcPct val="133000"/>
              </a:lnSpc>
              <a:buSzPct val="100000"/>
              <a:buChar char="◦"/>
            </a:pPr>
            <a:r>
              <a:rPr lang="ar-SA" altLang="en-US" sz="1600" dirty="0">
                <a:solidFill>
                  <a:srgbClr val="000000"/>
                </a:solidFill>
                <a:latin typeface="WinSoft Pro Medium" pitchFamily="34" charset="0"/>
                <a:ea typeface="WinSoft Pro Medium" pitchFamily="34" charset="-122"/>
                <a:cs typeface="WinSoft Pro Medium" pitchFamily="34" charset="-120"/>
              </a:rPr>
              <a:t>تحليل حالة واقعية من بيئة العمل، ومناقشة أسباب المشكلة واستنتاج الحلول الممكنة وتبرير اختيار الحل الأنسب.</a:t>
            </a:r>
            <a:endParaRPr lang="ar-SA" sz="1600" dirty="0"/>
          </a:p>
        </p:txBody>
      </p:sp>
      <p:sp>
        <p:nvSpPr>
          <p:cNvPr id="9" name="Text 6"/>
          <p:cNvSpPr/>
          <p:nvPr/>
        </p:nvSpPr>
        <p:spPr>
          <a:xfrm>
            <a:off x="6322457" y="3293170"/>
            <a:ext cx="5243679" cy="296863"/>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10" name="Text 7"/>
          <p:cNvSpPr/>
          <p:nvPr/>
        </p:nvSpPr>
        <p:spPr>
          <a:xfrm>
            <a:off x="6322457" y="3974603"/>
            <a:ext cx="5243679" cy="1949118"/>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استخدام التعلم القائم على حل المشكلات.</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تكليف المتعلمين بمهام واقعية وسيناريوهات تحاكي بيئة العمل.</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تنفيذ مشاريع جماعية وتوظيف التعلم من الأقران.</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تشجيع المتعلمين على تفسير استنتاجاتهم وتبرير طريقة تفكيرهم.</a:t>
            </a:r>
            <a:endParaRPr lang="ar-SA"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453744"/>
            <a:ext cx="10927878" cy="556716"/>
          </a:xfrm>
          <a:prstGeom prst="rect">
            <a:avLst/>
          </a:prstGeom>
          <a:noFill/>
          <a:ln/>
        </p:spPr>
        <p:txBody>
          <a:bodyPr wrap="none" lIns="0" tIns="0" rIns="0" bIns="0" rtlCol="0" anchor="t"/>
          <a:lstStyle/>
          <a:p>
            <a:pPr marL="0" indent="0" algn="r" rtl="1">
              <a:lnSpc>
                <a:spcPct val="104000"/>
              </a:lnSpc>
              <a:buNone/>
            </a:pPr>
            <a:r>
              <a:rPr lang="en-US" altLang="en-US" sz="3500" b="1" dirty="0">
                <a:solidFill>
                  <a:srgbClr val="2E3C4E"/>
                </a:solidFill>
                <a:latin typeface="Myriad "/>
                <a:ea typeface="GE SS Two Light" pitchFamily="34" charset="-122"/>
                <a:cs typeface="GE SS Two Light" pitchFamily="34" charset="-120"/>
              </a:rPr>
              <a:t>4</a:t>
            </a:r>
            <a:r>
              <a:rPr lang="ar-SA" altLang="en-US" sz="3500" b="1" dirty="0">
                <a:solidFill>
                  <a:srgbClr val="2E3C4E"/>
                </a:solidFill>
                <a:latin typeface="GE SS Two Light" pitchFamily="34" charset="0"/>
                <a:ea typeface="GE SS Two Light" pitchFamily="34" charset="-122"/>
                <a:cs typeface="GE SS Two Light" pitchFamily="34" charset="-120"/>
              </a:rPr>
              <a:t>. التعلم التجريبي</a:t>
            </a:r>
            <a:endParaRPr lang="ar-SA" sz="3500" dirty="0"/>
          </a:p>
        </p:txBody>
      </p:sp>
      <p:sp>
        <p:nvSpPr>
          <p:cNvPr id="3" name="Shape 1"/>
          <p:cNvSpPr/>
          <p:nvPr/>
        </p:nvSpPr>
        <p:spPr>
          <a:xfrm>
            <a:off x="631908" y="1394023"/>
            <a:ext cx="10927878" cy="1127820"/>
          </a:xfrm>
          <a:prstGeom prst="roundRect">
            <a:avLst>
              <a:gd name="adj" fmla="val 22512"/>
            </a:avLst>
          </a:prstGeom>
          <a:solidFill>
            <a:srgbClr val="FFFFFF"/>
          </a:solidFill>
          <a:ln w="19050">
            <a:solidFill>
              <a:srgbClr val="00AEEF"/>
            </a:solidFill>
            <a:prstDash val="solid"/>
          </a:ln>
        </p:spPr>
      </p:sp>
      <p:sp>
        <p:nvSpPr>
          <p:cNvPr id="4" name="Text 2"/>
          <p:cNvSpPr/>
          <p:nvPr/>
        </p:nvSpPr>
        <p:spPr>
          <a:xfrm>
            <a:off x="808383" y="1542196"/>
            <a:ext cx="10587498" cy="736738"/>
          </a:xfrm>
          <a:prstGeom prst="rect">
            <a:avLst/>
          </a:prstGeom>
          <a:noFill/>
          <a:ln/>
        </p:spPr>
        <p:txBody>
          <a:bodyPr wrap="square" lIns="0" tIns="0" rIns="0" bIns="0" rtlCol="0" anchor="t"/>
          <a:lstStyle/>
          <a:p>
            <a:pPr marL="0" indent="0" algn="r" rtl="1">
              <a:lnSpc>
                <a:spcPct val="129000"/>
              </a:lnSpc>
              <a:spcAft>
                <a:spcPts val="70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التركيز</a:t>
            </a:r>
            <a:endParaRPr lang="ar-SA" sz="2000" dirty="0"/>
          </a:p>
          <a:p>
            <a:pPr marL="0" indent="0" algn="r"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يركز التعلم التجريبي على التعلم من خلال الممارسة، والتأمل في الخبرة، واستخلاص الدروس، ثم التحسين وإعادة التطبيق.</a:t>
            </a:r>
            <a:endParaRPr lang="ar-SA" sz="2000" dirty="0"/>
          </a:p>
        </p:txBody>
      </p:sp>
      <p:sp>
        <p:nvSpPr>
          <p:cNvPr id="5" name="Shape 3"/>
          <p:cNvSpPr/>
          <p:nvPr/>
        </p:nvSpPr>
        <p:spPr>
          <a:xfrm>
            <a:off x="631908" y="2700338"/>
            <a:ext cx="10927878" cy="3633787"/>
          </a:xfrm>
          <a:prstGeom prst="roundRect">
            <a:avLst>
              <a:gd name="adj" fmla="val 7942"/>
            </a:avLst>
          </a:prstGeom>
          <a:solidFill>
            <a:srgbClr val="00AEEF"/>
          </a:solidFill>
          <a:ln w="6350">
            <a:solidFill>
              <a:srgbClr val="0094D5"/>
            </a:solidFill>
            <a:prstDash val="solid"/>
          </a:ln>
        </p:spPr>
      </p:sp>
      <p:sp>
        <p:nvSpPr>
          <p:cNvPr id="7" name="Text 5"/>
          <p:cNvSpPr/>
          <p:nvPr/>
        </p:nvSpPr>
        <p:spPr>
          <a:xfrm>
            <a:off x="6265110" y="2875955"/>
            <a:ext cx="5119063" cy="278408"/>
          </a:xfrm>
          <a:prstGeom prst="rect">
            <a:avLst/>
          </a:prstGeom>
          <a:noFill/>
          <a:ln/>
        </p:spPr>
        <p:txBody>
          <a:bodyPr wrap="none" lIns="0" tIns="0" rIns="0" bIns="0" rtlCol="0" anchor="t"/>
          <a:lstStyle/>
          <a:p>
            <a:pPr marL="0" indent="0" algn="r" rtl="1">
              <a:lnSpc>
                <a:spcPct val="104000"/>
              </a:lnSpc>
              <a:buNone/>
            </a:pPr>
            <a:r>
              <a:rPr lang="ar-SA" altLang="en-US" sz="1750" dirty="0">
                <a:solidFill>
                  <a:schemeClr val="bg1"/>
                </a:solidFill>
                <a:latin typeface="GE SS Two Light" pitchFamily="34" charset="0"/>
                <a:ea typeface="GE SS Two Light" pitchFamily="34" charset="-122"/>
                <a:cs typeface="GE SS Two Light" pitchFamily="34" charset="-120"/>
              </a:rPr>
              <a:t>كيف يمكن تطبيقه في قطاع </a:t>
            </a:r>
            <a:r>
              <a:rPr lang="ar-SA" altLang="en-US" sz="1750" dirty="0">
                <a:solidFill>
                  <a:schemeClr val="bg1"/>
                </a:solidFill>
                <a:latin typeface="Myriad "/>
                <a:ea typeface="GE SS Two Light" pitchFamily="34" charset="-122"/>
                <a:cs typeface="GE SS Two Light" pitchFamily="34" charset="-120"/>
              </a:rPr>
              <a:t>TVET</a:t>
            </a:r>
            <a:r>
              <a:rPr lang="ar-SA" altLang="en-US" sz="1750" dirty="0">
                <a:solidFill>
                  <a:schemeClr val="bg1"/>
                </a:solidFill>
                <a:latin typeface="GE SS Two Light" pitchFamily="34" charset="0"/>
                <a:ea typeface="GE SS Two Light" pitchFamily="34" charset="-122"/>
                <a:cs typeface="GE SS Two Light" pitchFamily="34" charset="-120"/>
              </a:rPr>
              <a:t>؟</a:t>
            </a:r>
            <a:endParaRPr lang="ar-SA" sz="1750" dirty="0">
              <a:solidFill>
                <a:schemeClr val="bg1"/>
              </a:solidFill>
            </a:endParaRPr>
          </a:p>
        </p:txBody>
      </p:sp>
      <p:sp>
        <p:nvSpPr>
          <p:cNvPr id="8" name="Text 6"/>
          <p:cNvSpPr/>
          <p:nvPr/>
        </p:nvSpPr>
        <p:spPr>
          <a:xfrm>
            <a:off x="6265110" y="3425130"/>
            <a:ext cx="5119063" cy="2641204"/>
          </a:xfrm>
          <a:prstGeom prst="rect">
            <a:avLst/>
          </a:prstGeom>
          <a:noFill/>
          <a:ln/>
        </p:spPr>
        <p:txBody>
          <a:bodyPr wrap="square" lIns="0" tIns="0" rIns="67705" bIns="0" rtlCol="0" anchor="t">
            <a:normAutofit/>
          </a:bodyPr>
          <a:lstStyle/>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تنفيذ التدريب العملي في المشاغل، يتبعه التأمل والمراجعة.</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المحاكاة قبل الانتقال إلى التطبيق الفعلي في بيئة العمل.</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تدوير المتدربين بين محطات العمل المختلفة لاكتساب خبرات متنوعة.</a:t>
            </a:r>
            <a:endParaRPr lang="ar-SA" dirty="0">
              <a:solidFill>
                <a:schemeClr val="bg1"/>
              </a:solidFill>
            </a:endParaRPr>
          </a:p>
          <a:p>
            <a:pPr marL="264160" indent="-264160" algn="r" rtl="1">
              <a:lnSpc>
                <a:spcPct val="129000"/>
              </a:lnSpc>
              <a:buSzPct val="100000"/>
              <a:buChar char="•"/>
            </a:pPr>
            <a:r>
              <a:rPr lang="ar-SA" altLang="en-US" dirty="0">
                <a:solidFill>
                  <a:schemeClr val="bg1"/>
                </a:solidFill>
                <a:latin typeface="WinSoft Pro Medium" pitchFamily="34" charset="0"/>
                <a:ea typeface="WinSoft Pro Medium" pitchFamily="34" charset="-122"/>
                <a:cs typeface="WinSoft Pro Medium" pitchFamily="34" charset="-120"/>
              </a:rPr>
              <a:t>استخدام اليوميات أو جلسات استخلاص الدروس بعد إنجاز المهام العملية.</a:t>
            </a:r>
            <a:endParaRPr lang="ar-SA" dirty="0">
              <a:solidFill>
                <a:schemeClr val="bg1"/>
              </a:solidFill>
            </a:endParaRPr>
          </a:p>
        </p:txBody>
      </p:sp>
      <p:sp>
        <p:nvSpPr>
          <p:cNvPr id="9" name="Shape 7"/>
          <p:cNvSpPr/>
          <p:nvPr/>
        </p:nvSpPr>
        <p:spPr>
          <a:xfrm>
            <a:off x="638258" y="2706688"/>
            <a:ext cx="5457589" cy="3919399"/>
          </a:xfrm>
          <a:custGeom>
            <a:avLst/>
            <a:gdLst/>
            <a:ahLst/>
            <a:cxnLst/>
            <a:rect l="l" t="t" r="r" b="b"/>
            <a:pathLst>
              <a:path w="5457589" h="3184029">
                <a:moveTo>
                  <a:pt x="0" y="0"/>
                </a:moveTo>
                <a:lnTo>
                  <a:pt x="5246011" y="0"/>
                </a:lnTo>
                <a:arcTo wR="211579" hR="211584" stAng="16200000" swAng="5400000"/>
                <a:lnTo>
                  <a:pt x="5457589" y="2972445"/>
                </a:lnTo>
                <a:arcTo wR="211579" hR="211584" stAng="0" swAng="5400000"/>
                <a:lnTo>
                  <a:pt x="0" y="3184029"/>
                </a:lnTo>
                <a:lnTo>
                  <a:pt x="0" y="0"/>
                </a:lnTo>
                <a:close/>
              </a:path>
            </a:pathLst>
          </a:custGeom>
          <a:solidFill>
            <a:srgbClr val="F4FBFF"/>
          </a:solidFill>
          <a:ln/>
        </p:spPr>
      </p:sp>
      <p:sp>
        <p:nvSpPr>
          <p:cNvPr id="10" name="Shape 8"/>
          <p:cNvSpPr/>
          <p:nvPr/>
        </p:nvSpPr>
        <p:spPr>
          <a:xfrm>
            <a:off x="638258" y="2706688"/>
            <a:ext cx="19050" cy="3184029"/>
          </a:xfrm>
          <a:prstGeom prst="roundRect">
            <a:avLst>
              <a:gd name="adj" fmla="val 49999"/>
            </a:avLst>
          </a:prstGeom>
          <a:solidFill>
            <a:srgbClr val="DAE1E5"/>
          </a:solidFill>
          <a:ln/>
        </p:spPr>
      </p:sp>
      <p:sp>
        <p:nvSpPr>
          <p:cNvPr id="11" name="Text 9"/>
          <p:cNvSpPr/>
          <p:nvPr/>
        </p:nvSpPr>
        <p:spPr>
          <a:xfrm>
            <a:off x="807521" y="2875955"/>
            <a:ext cx="5119063"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000000"/>
                </a:solidFill>
                <a:latin typeface="GE SS Two Light" pitchFamily="34" charset="0"/>
                <a:ea typeface="GE SS Two Light" pitchFamily="34" charset="-122"/>
                <a:cs typeface="GE SS Two Light" pitchFamily="34" charset="-120"/>
              </a:rPr>
              <a:t>أمثلة تطبيقية</a:t>
            </a:r>
            <a:endParaRPr lang="ar-SA" sz="1750" dirty="0"/>
          </a:p>
        </p:txBody>
      </p:sp>
      <p:sp>
        <p:nvSpPr>
          <p:cNvPr id="12" name="Text 10"/>
          <p:cNvSpPr/>
          <p:nvPr/>
        </p:nvSpPr>
        <p:spPr>
          <a:xfrm>
            <a:off x="807521" y="3249513"/>
            <a:ext cx="5119063" cy="2471936"/>
          </a:xfrm>
          <a:prstGeom prst="rect">
            <a:avLst/>
          </a:prstGeom>
          <a:noFill/>
          <a:ln/>
        </p:spPr>
        <p:txBody>
          <a:bodyPr wrap="square" lIns="0" tIns="0" rIns="67705" bIns="0" rtlCol="0" anchor="t">
            <a:noAutofit/>
          </a:bodyPr>
          <a:lstStyle/>
          <a:p>
            <a:pPr marL="264160" indent="-264160" algn="r" rtl="1">
              <a:lnSpc>
                <a:spcPct val="129000"/>
              </a:lnSpc>
              <a:buSzPct val="100000"/>
              <a:buChar char="•"/>
            </a:pPr>
            <a:r>
              <a:rPr lang="ar-SA" altLang="en-US" sz="1700" dirty="0">
                <a:solidFill>
                  <a:srgbClr val="000000"/>
                </a:solidFill>
                <a:latin typeface="WinSoft Pro Medium" pitchFamily="34" charset="0"/>
                <a:ea typeface="WinSoft Pro Medium" pitchFamily="34" charset="-122"/>
                <a:cs typeface="WinSoft Pro Medium" pitchFamily="34" charset="-120"/>
              </a:rPr>
              <a:t>تنفيذ المهمة باستخدام محاكاة الواقع الافتراضي، ثم مراجعة الأداء وتحليل الأخطاء، واستخلاص مبادئ التحسين، وإعادة تنفيذ المهمة في المحاكاة أو المشغل، ثم تطبيقها في بيئة العمل.</a:t>
            </a:r>
            <a:endParaRPr lang="ar-SA" sz="1700" dirty="0"/>
          </a:p>
          <a:p>
            <a:pPr marL="264160" indent="-264160" algn="r" rtl="1">
              <a:lnSpc>
                <a:spcPct val="129000"/>
              </a:lnSpc>
              <a:buSzPct val="100000"/>
              <a:buChar char="•"/>
            </a:pPr>
            <a:r>
              <a:rPr lang="ar-SA" altLang="en-US" sz="1700" dirty="0">
                <a:solidFill>
                  <a:srgbClr val="000000"/>
                </a:solidFill>
                <a:latin typeface="WinSoft Pro Medium" pitchFamily="34" charset="0"/>
                <a:ea typeface="WinSoft Pro Medium" pitchFamily="34" charset="-122"/>
                <a:cs typeface="WinSoft Pro Medium" pitchFamily="34" charset="-120"/>
              </a:rPr>
              <a:t>تنفيذ المهمة باستخدام محاكاة الواقع الافتراضي، ثم مراجعة الأداء وتحليل الأخطاء، واستخلاص مبادئ التحسين، وإعادة تنفيذ المهمة في المحاكاة أو المشغل، ثم تطبيقها في بيئة العمل.</a:t>
            </a:r>
            <a:endParaRPr lang="ar-SA" sz="1700" dirty="0"/>
          </a:p>
          <a:p>
            <a:pPr marL="264160" indent="-264160" algn="r" rtl="1">
              <a:lnSpc>
                <a:spcPct val="129000"/>
              </a:lnSpc>
              <a:buSzPct val="100000"/>
              <a:buChar char="•"/>
            </a:pPr>
            <a:r>
              <a:rPr lang="ar-SA" altLang="en-US" sz="1700" dirty="0">
                <a:solidFill>
                  <a:srgbClr val="000000"/>
                </a:solidFill>
                <a:latin typeface="WinSoft Pro Medium" pitchFamily="34" charset="0"/>
                <a:ea typeface="WinSoft Pro Medium" pitchFamily="34" charset="-122"/>
                <a:cs typeface="WinSoft Pro Medium" pitchFamily="34" charset="-120"/>
              </a:rPr>
              <a:t>تنفيذ مهمة باستخدام نظام رقمي محاكى، ثم مراجعة خطوات التنفيذ وتحديد الأخطاء، واستخلاص الدروس لتحسين الأداء، وإعادة تنفيذ المهمة بعد إجراء التحسينات، ثم تطبيقها في موقف عملي.</a:t>
            </a:r>
            <a:endParaRPr lang="ar-SA" sz="17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789583"/>
            <a:ext cx="10927878" cy="593923"/>
          </a:xfrm>
          <a:prstGeom prst="rect">
            <a:avLst/>
          </a:prstGeom>
          <a:noFill/>
          <a:ln/>
        </p:spPr>
        <p:txBody>
          <a:bodyPr wrap="none" lIns="0" tIns="0" rIns="0" bIns="0" rtlCol="0" anchor="t"/>
          <a:lstStyle/>
          <a:p>
            <a:pPr marL="0" indent="0" algn="r" rtl="1">
              <a:lnSpc>
                <a:spcPct val="104000"/>
              </a:lnSpc>
              <a:buNone/>
            </a:pPr>
            <a:r>
              <a:rPr lang="en-US" altLang="en-US" sz="3700" b="1" dirty="0">
                <a:solidFill>
                  <a:srgbClr val="2E3C4E"/>
                </a:solidFill>
                <a:latin typeface="Myriad "/>
                <a:ea typeface="GE SS Two Light" pitchFamily="34" charset="-122"/>
                <a:cs typeface="GE SS Two Light" pitchFamily="34" charset="-120"/>
              </a:rPr>
              <a:t>5</a:t>
            </a:r>
            <a:r>
              <a:rPr lang="ar-SA" altLang="en-US" sz="3700" b="1" dirty="0">
                <a:solidFill>
                  <a:srgbClr val="2E3C4E"/>
                </a:solidFill>
                <a:latin typeface="GE SS Two Light" pitchFamily="34" charset="0"/>
                <a:ea typeface="GE SS Two Light" pitchFamily="34" charset="-122"/>
                <a:cs typeface="GE SS Two Light" pitchFamily="34" charset="-120"/>
              </a:rPr>
              <a:t>. النظرية المعرفية الاجتماعية</a:t>
            </a:r>
            <a:endParaRPr lang="ar-SA" sz="3700" dirty="0"/>
          </a:p>
        </p:txBody>
      </p:sp>
      <p:sp>
        <p:nvSpPr>
          <p:cNvPr id="3" name="Shape 1"/>
          <p:cNvSpPr/>
          <p:nvPr/>
        </p:nvSpPr>
        <p:spPr>
          <a:xfrm>
            <a:off x="631908" y="1744563"/>
            <a:ext cx="10927878" cy="1475830"/>
          </a:xfrm>
          <a:prstGeom prst="roundRect">
            <a:avLst>
              <a:gd name="adj" fmla="val 16890"/>
            </a:avLst>
          </a:prstGeom>
          <a:solidFill>
            <a:srgbClr val="FFFFFF"/>
          </a:solidFill>
          <a:ln w="25399">
            <a:solidFill>
              <a:srgbClr val="00AEEF"/>
            </a:solidFill>
            <a:prstDash val="solid"/>
          </a:ln>
        </p:spPr>
      </p:sp>
      <p:sp>
        <p:nvSpPr>
          <p:cNvPr id="4" name="Text 2"/>
          <p:cNvSpPr/>
          <p:nvPr/>
        </p:nvSpPr>
        <p:spPr>
          <a:xfrm>
            <a:off x="837782" y="1950442"/>
            <a:ext cx="10516131" cy="1191716"/>
          </a:xfrm>
          <a:prstGeom prst="rect">
            <a:avLst/>
          </a:prstGeom>
          <a:noFill/>
          <a:ln/>
        </p:spPr>
        <p:txBody>
          <a:bodyPr wrap="square" lIns="0" tIns="0" rIns="0" bIns="0" rtlCol="0" anchor="t"/>
          <a:lstStyle/>
          <a:p>
            <a:pPr marL="0" indent="0" algn="r" rtl="1">
              <a:lnSpc>
                <a:spcPct val="133000"/>
              </a:lnSpc>
              <a:spcAft>
                <a:spcPts val="850"/>
              </a:spcAft>
              <a:buNone/>
            </a:pPr>
            <a:r>
              <a:rPr lang="ar-SA" altLang="en-US" sz="1750" dirty="0">
                <a:solidFill>
                  <a:srgbClr val="384653"/>
                </a:solidFill>
                <a:latin typeface="WinSoft Pro Medium" pitchFamily="34" charset="0"/>
                <a:ea typeface="WinSoft Pro Medium" pitchFamily="34" charset="-122"/>
                <a:cs typeface="WinSoft Pro Medium" pitchFamily="34" charset="-120"/>
              </a:rPr>
              <a:t>التركيز</a:t>
            </a:r>
            <a:endParaRPr lang="ar-SA" sz="1750" dirty="0"/>
          </a:p>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تركز النظرية المعرفية الاجتماعية على التعلم من خلال ملاحظة أداء النماذج المهنية ونمذجته ومحاكاته والتفاعل مع الآخرين، إلى جانب تعزيز الكفاءة الذاتية للمتعلم.</a:t>
            </a:r>
            <a:endParaRPr lang="ar-SA" sz="1750" dirty="0"/>
          </a:p>
        </p:txBody>
      </p:sp>
      <p:sp>
        <p:nvSpPr>
          <p:cNvPr id="5" name="Text 3"/>
          <p:cNvSpPr/>
          <p:nvPr/>
        </p:nvSpPr>
        <p:spPr>
          <a:xfrm>
            <a:off x="631908" y="3731617"/>
            <a:ext cx="5243679"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2E3C4E"/>
                </a:solidFill>
                <a:latin typeface="GE SS Two Light" pitchFamily="34" charset="0"/>
                <a:ea typeface="GE SS Two Light" pitchFamily="34" charset="-122"/>
                <a:cs typeface="GE SS Two Light" pitchFamily="34" charset="-120"/>
              </a:rPr>
              <a:t>أمثلة تطبيقية</a:t>
            </a:r>
            <a:endParaRPr lang="ar-SA" sz="1850" dirty="0"/>
          </a:p>
        </p:txBody>
      </p:sp>
      <p:sp>
        <p:nvSpPr>
          <p:cNvPr id="6" name="Text 4"/>
          <p:cNvSpPr/>
          <p:nvPr/>
        </p:nvSpPr>
        <p:spPr>
          <a:xfrm>
            <a:off x="631908" y="4355561"/>
            <a:ext cx="5243679" cy="1359439"/>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مراقبة فني خبير وفق نقاط ملاحظة محددة، ثم مناقشة الأداء، ومحاكاته تحت الإشراف، والحصول على التغذية الراجعة. </a:t>
            </a:r>
            <a:endParaRPr lang="en-US" altLang="en-US" dirty="0">
              <a:solidFill>
                <a:srgbClr val="384653"/>
              </a:solidFill>
              <a:latin typeface="WinSoft Pro Medium" pitchFamily="34" charset="0"/>
              <a:ea typeface="WinSoft Pro Medium" pitchFamily="34" charset="-122"/>
              <a:cs typeface="WinSoft Pro Medium" pitchFamily="34" charset="-120"/>
            </a:endParaRPr>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تمثيل أدوار خدمة العملاء ضمن برامج التدريب في قطاع التجزئة.</a:t>
            </a:r>
            <a:endParaRPr lang="ar-SA" dirty="0"/>
          </a:p>
        </p:txBody>
      </p:sp>
      <p:sp>
        <p:nvSpPr>
          <p:cNvPr id="7" name="Shape 5"/>
          <p:cNvSpPr/>
          <p:nvPr/>
        </p:nvSpPr>
        <p:spPr>
          <a:xfrm>
            <a:off x="6192385" y="3551138"/>
            <a:ext cx="5503824" cy="3035192"/>
          </a:xfrm>
          <a:prstGeom prst="roundRect">
            <a:avLst>
              <a:gd name="adj" fmla="val 17214"/>
            </a:avLst>
          </a:prstGeom>
          <a:solidFill>
            <a:srgbClr val="75BAE6"/>
          </a:solidFill>
          <a:ln/>
        </p:spPr>
      </p:sp>
      <p:sp>
        <p:nvSpPr>
          <p:cNvPr id="8" name="Text 6"/>
          <p:cNvSpPr/>
          <p:nvPr/>
        </p:nvSpPr>
        <p:spPr>
          <a:xfrm>
            <a:off x="6372859" y="3758912"/>
            <a:ext cx="5142875" cy="296863"/>
          </a:xfrm>
          <a:prstGeom prst="rect">
            <a:avLst/>
          </a:prstGeom>
          <a:noFill/>
          <a:ln/>
        </p:spPr>
        <p:txBody>
          <a:bodyPr wrap="none" lIns="0" tIns="0" rIns="0" bIns="0" rtlCol="0" anchor="t"/>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كيف يمكن تطبيقها في قطاع </a:t>
            </a:r>
            <a:r>
              <a:rPr lang="ar-SA" altLang="en-US" sz="1850" dirty="0">
                <a:solidFill>
                  <a:schemeClr val="bg1"/>
                </a:solidFill>
                <a:latin typeface="Myriad "/>
                <a:ea typeface="GE SS Two Light" pitchFamily="34" charset="-122"/>
                <a:cs typeface="GE SS Two Light" pitchFamily="34" charset="-120"/>
              </a:rPr>
              <a:t>TVET</a:t>
            </a:r>
            <a:r>
              <a:rPr lang="ar-SA" altLang="en-US" sz="1850" dirty="0">
                <a:solidFill>
                  <a:schemeClr val="bg1"/>
                </a:solidFill>
                <a:latin typeface="GE SS Two Light" pitchFamily="34" charset="0"/>
                <a:ea typeface="GE SS Two Light" pitchFamily="34" charset="-122"/>
                <a:cs typeface="GE SS Two Light" pitchFamily="34" charset="-120"/>
              </a:rPr>
              <a:t>؟</a:t>
            </a:r>
            <a:endParaRPr lang="ar-SA" sz="1850" dirty="0">
              <a:solidFill>
                <a:schemeClr val="bg1"/>
              </a:solidFill>
            </a:endParaRPr>
          </a:p>
        </p:txBody>
      </p:sp>
      <p:sp>
        <p:nvSpPr>
          <p:cNvPr id="9" name="Text 7"/>
          <p:cNvSpPr/>
          <p:nvPr/>
        </p:nvSpPr>
        <p:spPr>
          <a:xfrm>
            <a:off x="5763275" y="4208959"/>
            <a:ext cx="5752460" cy="487657"/>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الدافعية والاستقلالية والتوجيه الذاتي واحترام خبرات المتعلم.</a:t>
            </a:r>
            <a:endParaRPr lang="ar-SA" sz="2000" dirty="0">
              <a:solidFill>
                <a:schemeClr val="bg1"/>
              </a:solidFill>
            </a:endParaRPr>
          </a:p>
        </p:txBody>
      </p:sp>
      <p:sp>
        <p:nvSpPr>
          <p:cNvPr id="10" name="Text 8"/>
          <p:cNvSpPr/>
          <p:nvPr/>
        </p:nvSpPr>
        <p:spPr>
          <a:xfrm>
            <a:off x="6372859" y="4700852"/>
            <a:ext cx="5142875" cy="2270150"/>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احترام خبرات المتعلمين وتقديرها</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منح خيارات في تحديد المشاريع</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بيئة تعلم آمنة وداعمة</a:t>
            </a:r>
            <a:endParaRPr lang="ar-SA" sz="2000" dirty="0">
              <a:solidFill>
                <a:schemeClr val="bg1"/>
              </a:solidFill>
            </a:endParaRPr>
          </a:p>
          <a:p>
            <a:pPr marL="284480" indent="-284480" algn="r" rtl="1">
              <a:lnSpc>
                <a:spcPct val="133000"/>
              </a:lnSpc>
              <a:buSzPct val="100000"/>
              <a:buChar char="•"/>
            </a:pPr>
            <a:r>
              <a:rPr lang="ar-SA" altLang="en-US" sz="2000" dirty="0">
                <a:solidFill>
                  <a:schemeClr val="bg1"/>
                </a:solidFill>
                <a:latin typeface="WinSoft Pro Medium" pitchFamily="34" charset="0"/>
                <a:ea typeface="WinSoft Pro Medium" pitchFamily="34" charset="-122"/>
                <a:cs typeface="WinSoft Pro Medium" pitchFamily="34" charset="-120"/>
              </a:rPr>
              <a:t>التوجيه والإرشاد بدل التلقين</a:t>
            </a:r>
            <a:endParaRPr lang="ar-SA" sz="20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499467"/>
            <a:ext cx="10927878" cy="389731"/>
          </a:xfrm>
          <a:prstGeom prst="rect">
            <a:avLst/>
          </a:prstGeom>
          <a:noFill/>
          <a:ln/>
        </p:spPr>
        <p:txBody>
          <a:bodyPr wrap="none" lIns="0" tIns="0" rIns="0" bIns="0" rtlCol="0" anchor="t"/>
          <a:lstStyle/>
          <a:p>
            <a:pPr marL="0" indent="0" algn="r" rtl="1">
              <a:lnSpc>
                <a:spcPct val="104000"/>
              </a:lnSpc>
              <a:buNone/>
            </a:pPr>
            <a:r>
              <a:rPr lang="en-US" altLang="en-US" sz="2450" b="1" dirty="0">
                <a:solidFill>
                  <a:srgbClr val="2E3C4E"/>
                </a:solidFill>
                <a:latin typeface="Myriad "/>
                <a:ea typeface="GE SS Two Light" pitchFamily="34" charset="-122"/>
                <a:cs typeface="GE SS Two Light" pitchFamily="34" charset="-120"/>
              </a:rPr>
              <a:t>6</a:t>
            </a:r>
            <a:r>
              <a:rPr lang="ar-SA" altLang="en-US" sz="2450" b="1" dirty="0">
                <a:solidFill>
                  <a:srgbClr val="2E3C4E"/>
                </a:solidFill>
                <a:latin typeface="GE SS Two Light" pitchFamily="34" charset="0"/>
                <a:ea typeface="GE SS Two Light" pitchFamily="34" charset="-122"/>
                <a:cs typeface="GE SS Two Light" pitchFamily="34" charset="-120"/>
              </a:rPr>
              <a:t>. النظرية الإنسانية</a:t>
            </a:r>
            <a:endParaRPr lang="ar-SA" sz="2450" dirty="0"/>
          </a:p>
        </p:txBody>
      </p:sp>
      <p:sp>
        <p:nvSpPr>
          <p:cNvPr id="3" name="Shape 1"/>
          <p:cNvSpPr/>
          <p:nvPr/>
        </p:nvSpPr>
        <p:spPr>
          <a:xfrm>
            <a:off x="631908" y="1044674"/>
            <a:ext cx="10927878" cy="781360"/>
          </a:xfrm>
          <a:prstGeom prst="roundRect">
            <a:avLst>
              <a:gd name="adj" fmla="val 27140"/>
            </a:avLst>
          </a:prstGeom>
          <a:solidFill>
            <a:srgbClr val="FFFFFF"/>
          </a:solidFill>
          <a:ln w="12700">
            <a:solidFill>
              <a:srgbClr val="00AEEF"/>
            </a:solidFill>
            <a:prstDash val="solid"/>
          </a:ln>
        </p:spPr>
      </p:sp>
      <p:sp>
        <p:nvSpPr>
          <p:cNvPr id="4" name="Text 2"/>
          <p:cNvSpPr/>
          <p:nvPr/>
        </p:nvSpPr>
        <p:spPr>
          <a:xfrm>
            <a:off x="763072" y="1175841"/>
            <a:ext cx="10665550" cy="580189"/>
          </a:xfrm>
          <a:prstGeom prst="rect">
            <a:avLst/>
          </a:prstGeom>
          <a:noFill/>
          <a:ln/>
        </p:spPr>
        <p:txBody>
          <a:bodyPr wrap="square" lIns="0" tIns="0" rIns="0" bIns="0" rtlCol="0" anchor="t">
            <a:normAutofit/>
          </a:bodyPr>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التركيز</a:t>
            </a:r>
            <a:endParaRPr lang="ar-SA" sz="1600" dirty="0"/>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تركز النظرية الإنسانية على الدافعية، والاستقلالية، والتوجيه الذاتي، واحترام خبرات المتعلم، والنمو الشخصي والمهني.</a:t>
            </a:r>
            <a:endParaRPr lang="ar-SA" sz="1600" dirty="0"/>
          </a:p>
        </p:txBody>
      </p:sp>
      <p:pic>
        <p:nvPicPr>
          <p:cNvPr id="5" name="Image 0" descr="preencoded.png"/>
          <p:cNvPicPr>
            <a:picLocks noChangeAspect="1"/>
          </p:cNvPicPr>
          <p:nvPr/>
        </p:nvPicPr>
        <p:blipFill>
          <a:blip r:embed="rId3"/>
          <a:stretch>
            <a:fillRect/>
          </a:stretch>
        </p:blipFill>
        <p:spPr>
          <a:xfrm>
            <a:off x="2721390" y="1673634"/>
            <a:ext cx="2801241" cy="2801311"/>
          </a:xfrm>
          <a:prstGeom prst="rect">
            <a:avLst/>
          </a:prstGeom>
        </p:spPr>
      </p:pic>
      <p:sp>
        <p:nvSpPr>
          <p:cNvPr id="6" name="Text 3"/>
          <p:cNvSpPr/>
          <p:nvPr/>
        </p:nvSpPr>
        <p:spPr>
          <a:xfrm>
            <a:off x="631908" y="4666307"/>
            <a:ext cx="5319480" cy="287894"/>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أمثلة تطبيقية</a:t>
            </a:r>
            <a:endParaRPr lang="ar-SA" sz="2400" dirty="0"/>
          </a:p>
        </p:txBody>
      </p:sp>
      <p:sp>
        <p:nvSpPr>
          <p:cNvPr id="7" name="Text 4"/>
          <p:cNvSpPr/>
          <p:nvPr/>
        </p:nvSpPr>
        <p:spPr>
          <a:xfrm>
            <a:off x="631908" y="5198174"/>
            <a:ext cx="5319480" cy="888064"/>
          </a:xfrm>
          <a:prstGeom prst="rect">
            <a:avLst/>
          </a:prstGeom>
          <a:noFill/>
          <a:ln/>
        </p:spPr>
        <p:txBody>
          <a:bodyPr wrap="square" lIns="0" tIns="0" rIns="47394" bIns="0" rtlCol="0" anchor="t">
            <a:noAutofit/>
          </a:bodyPr>
          <a:lstStyle/>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اختيار المتعلمين لمشروع النجارة النهائي وفق اهتماماتهم وأهدافهم.</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تصميم خطط تعلم فردية تتناسب مع احتياجات المتعلمين.</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إدارة نقاشات تأملية بنّاءة بعد الانتهاء من أداء المهام العملية.</a:t>
            </a:r>
            <a:endParaRPr lang="ar-SA" dirty="0"/>
          </a:p>
        </p:txBody>
      </p:sp>
      <p:pic>
        <p:nvPicPr>
          <p:cNvPr id="8" name="Image 1" descr="preencoded.png"/>
          <p:cNvPicPr>
            <a:picLocks noChangeAspect="1"/>
          </p:cNvPicPr>
          <p:nvPr/>
        </p:nvPicPr>
        <p:blipFill>
          <a:blip r:embed="rId4"/>
          <a:stretch>
            <a:fillRect/>
          </a:stretch>
        </p:blipFill>
        <p:spPr>
          <a:xfrm>
            <a:off x="8362643" y="1679187"/>
            <a:ext cx="2795687" cy="2795757"/>
          </a:xfrm>
          <a:prstGeom prst="rect">
            <a:avLst/>
          </a:prstGeom>
        </p:spPr>
      </p:pic>
      <p:sp>
        <p:nvSpPr>
          <p:cNvPr id="9" name="Text 5"/>
          <p:cNvSpPr/>
          <p:nvPr/>
        </p:nvSpPr>
        <p:spPr>
          <a:xfrm>
            <a:off x="6246656" y="4285307"/>
            <a:ext cx="5319480" cy="287894"/>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2400" dirty="0">
                <a:solidFill>
                  <a:srgbClr val="2E3C4E"/>
                </a:solidFill>
                <a:latin typeface="Myriad "/>
                <a:ea typeface="GE SS Two Light" pitchFamily="34" charset="-122"/>
                <a:cs typeface="GE SS Two Light" pitchFamily="34" charset="-120"/>
              </a:rPr>
              <a:t>TVET</a:t>
            </a:r>
            <a:r>
              <a:rPr lang="ar-SA" altLang="en-US" sz="2400" dirty="0">
                <a:solidFill>
                  <a:srgbClr val="2E3C4E"/>
                </a:solidFill>
                <a:latin typeface="GE SS Two Light" pitchFamily="34" charset="0"/>
                <a:ea typeface="GE SS Two Light" pitchFamily="34" charset="-122"/>
                <a:cs typeface="GE SS Two Light" pitchFamily="34" charset="-120"/>
              </a:rPr>
              <a:t>؟</a:t>
            </a:r>
            <a:endParaRPr lang="ar-SA" sz="2400" dirty="0"/>
          </a:p>
        </p:txBody>
      </p:sp>
      <p:sp>
        <p:nvSpPr>
          <p:cNvPr id="10" name="Text 6"/>
          <p:cNvSpPr/>
          <p:nvPr/>
        </p:nvSpPr>
        <p:spPr>
          <a:xfrm>
            <a:off x="6246656" y="4805155"/>
            <a:ext cx="5319480" cy="1696279"/>
          </a:xfrm>
          <a:prstGeom prst="rect">
            <a:avLst/>
          </a:prstGeom>
          <a:noFill/>
          <a:ln/>
        </p:spPr>
        <p:txBody>
          <a:bodyPr wrap="square" lIns="0" tIns="0" rIns="47394" bIns="0" rtlCol="0" anchor="t">
            <a:normAutofit fontScale="92500" lnSpcReduction="10000"/>
          </a:bodyPr>
          <a:lstStyle/>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احترام خبرات المتعلمين وتقديرها، خاصة في برامج تعلم الكبار.</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منح المتعلمين خيارات في تحديد المشاريع أو المهام، حيثما كان ذلك ممكنًا.</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تهيئة بيئة تعلم آمنة وداعمة داخل الصف أو المشغل.</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الاعتماد على التوجيه والإرشاد (Coaching) بدل الاقتصار على التلقين المباشر.</a:t>
            </a:r>
            <a:endParaRPr lang="ar-SA" dirty="0"/>
          </a:p>
          <a:p>
            <a:pPr marL="182880" indent="-182880" algn="r" rtl="1">
              <a:lnSpc>
                <a:spcPct val="11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إتاحة فرص للتأمل والحوار حول الخبرات العملية.</a:t>
            </a:r>
            <a:endParaRPr lang="ar-SA"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541238"/>
            <a:ext cx="10927878" cy="526157"/>
          </a:xfrm>
          <a:prstGeom prst="rect">
            <a:avLst/>
          </a:prstGeom>
          <a:noFill/>
          <a:ln/>
        </p:spPr>
        <p:txBody>
          <a:bodyPr wrap="none" lIns="0" tIns="0" rIns="0" bIns="0" rtlCol="0" anchor="t"/>
          <a:lstStyle/>
          <a:p>
            <a:pPr marL="0" indent="0" algn="r" rtl="1">
              <a:lnSpc>
                <a:spcPct val="104000"/>
              </a:lnSpc>
              <a:buNone/>
            </a:pPr>
            <a:r>
              <a:rPr lang="en-US" altLang="en-US" sz="3300" b="1" dirty="0">
                <a:solidFill>
                  <a:srgbClr val="2E3C4E"/>
                </a:solidFill>
                <a:latin typeface="Myriad "/>
                <a:ea typeface="GE SS Two Light" pitchFamily="34" charset="-122"/>
                <a:cs typeface="GE SS Two Light" pitchFamily="34" charset="-120"/>
              </a:rPr>
              <a:t>7</a:t>
            </a:r>
            <a:r>
              <a:rPr lang="ar-SA" altLang="en-US" sz="3300" b="1" dirty="0">
                <a:solidFill>
                  <a:srgbClr val="2E3C4E"/>
                </a:solidFill>
                <a:latin typeface="GE SS Two Light" pitchFamily="34" charset="0"/>
                <a:ea typeface="GE SS Two Light" pitchFamily="34" charset="-122"/>
                <a:cs typeface="GE SS Two Light" pitchFamily="34" charset="-120"/>
              </a:rPr>
              <a:t>. التعلم الموقفي</a:t>
            </a:r>
            <a:endParaRPr lang="ar-SA" sz="3300" dirty="0"/>
          </a:p>
        </p:txBody>
      </p:sp>
      <p:sp>
        <p:nvSpPr>
          <p:cNvPr id="3" name="Shape 1"/>
          <p:cNvSpPr/>
          <p:nvPr/>
        </p:nvSpPr>
        <p:spPr>
          <a:xfrm>
            <a:off x="631908" y="1279922"/>
            <a:ext cx="10927878" cy="961231"/>
          </a:xfrm>
          <a:prstGeom prst="roundRect">
            <a:avLst>
              <a:gd name="adj" fmla="val 24961"/>
            </a:avLst>
          </a:prstGeom>
          <a:solidFill>
            <a:srgbClr val="FFFFFF"/>
          </a:solidFill>
          <a:ln w="19050">
            <a:solidFill>
              <a:srgbClr val="00AEEF"/>
            </a:solidFill>
            <a:prstDash val="solid"/>
          </a:ln>
        </p:spPr>
      </p:sp>
      <p:sp>
        <p:nvSpPr>
          <p:cNvPr id="4" name="Text 2"/>
          <p:cNvSpPr/>
          <p:nvPr/>
        </p:nvSpPr>
        <p:spPr>
          <a:xfrm>
            <a:off x="810895" y="1458913"/>
            <a:ext cx="10569906" cy="603250"/>
          </a:xfrm>
          <a:prstGeom prst="rect">
            <a:avLst/>
          </a:prstGeom>
          <a:noFill/>
          <a:ln/>
        </p:spPr>
        <p:txBody>
          <a:bodyPr wrap="square" lIns="0" tIns="0" rIns="0" bIns="0" rtlCol="0" anchor="t">
            <a:normAutofit/>
          </a:bodyPr>
          <a:lstStyle/>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يركز التعلم الموقفي على ارتباط التعلم بسياق الممارسة المهنية وبيئة العمل، وعلى اكتساب المعرفة والمهارات من خلال المشاركة التدريجية في الممارسات المهنية الواقعية.</a:t>
            </a:r>
            <a:endParaRPr lang="ar-SA" sz="1550" dirty="0"/>
          </a:p>
        </p:txBody>
      </p:sp>
      <p:sp>
        <p:nvSpPr>
          <p:cNvPr id="5" name="Text 3"/>
          <p:cNvSpPr/>
          <p:nvPr/>
        </p:nvSpPr>
        <p:spPr>
          <a:xfrm>
            <a:off x="631908" y="2453680"/>
            <a:ext cx="10927878" cy="315714"/>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كيف يمكن تطبيقها في قطاع </a:t>
            </a:r>
            <a:r>
              <a:rPr lang="ar-SA" altLang="en-US" sz="1950" dirty="0">
                <a:solidFill>
                  <a:srgbClr val="2E3C4E"/>
                </a:solidFill>
                <a:latin typeface="Myriad "/>
                <a:ea typeface="GE SS Two Light" pitchFamily="34" charset="-122"/>
                <a:cs typeface="GE SS Two Light" pitchFamily="34" charset="-120"/>
              </a:rPr>
              <a:t>TVET</a:t>
            </a:r>
            <a:r>
              <a:rPr lang="ar-SA" altLang="en-US" sz="1950" dirty="0">
                <a:solidFill>
                  <a:srgbClr val="2E3C4E"/>
                </a:solidFill>
                <a:latin typeface="GE SS Two Light" pitchFamily="34" charset="0"/>
                <a:ea typeface="GE SS Two Light" pitchFamily="34" charset="-122"/>
                <a:cs typeface="GE SS Two Light" pitchFamily="34" charset="-120"/>
              </a:rPr>
              <a:t>؟</a:t>
            </a:r>
            <a:endParaRPr lang="ar-SA" sz="19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9945" y="2981920"/>
            <a:ext cx="399842" cy="399852"/>
          </a:xfrm>
          <a:prstGeom prst="rect">
            <a:avLst/>
          </a:prstGeom>
        </p:spPr>
      </p:pic>
      <p:sp>
        <p:nvSpPr>
          <p:cNvPr id="7" name="Text 4"/>
          <p:cNvSpPr/>
          <p:nvPr/>
        </p:nvSpPr>
        <p:spPr>
          <a:xfrm>
            <a:off x="8035228" y="2981920"/>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توظيف برامج التلمذة المهنية والتعلم المباشر في مواقع العمل.</a:t>
            </a:r>
            <a:endParaRPr lang="ar-SA"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82560" y="5715595"/>
            <a:ext cx="399842" cy="399852"/>
          </a:xfrm>
          <a:prstGeom prst="rect">
            <a:avLst/>
          </a:prstGeom>
        </p:spPr>
      </p:pic>
      <p:sp>
        <p:nvSpPr>
          <p:cNvPr id="9" name="Text 5"/>
          <p:cNvSpPr/>
          <p:nvPr/>
        </p:nvSpPr>
        <p:spPr>
          <a:xfrm>
            <a:off x="8057843" y="5715595"/>
            <a:ext cx="2947616" cy="301625"/>
          </a:xfrm>
          <a:prstGeom prst="rect">
            <a:avLst/>
          </a:prstGeom>
          <a:noFill/>
          <a:ln/>
        </p:spPr>
        <p:txBody>
          <a:bodyPr wrap="none" lIns="0" tIns="0" rIns="0" bIns="0" rtlCol="0" anchor="t"/>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 حل المشكلات بصورة تعاونية وتشاركية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52326" y="3429595"/>
            <a:ext cx="399842" cy="399852"/>
          </a:xfrm>
          <a:prstGeom prst="rect">
            <a:avLst/>
          </a:prstGeom>
        </p:spPr>
      </p:pic>
      <p:sp>
        <p:nvSpPr>
          <p:cNvPr id="11" name="Text 6"/>
          <p:cNvSpPr/>
          <p:nvPr/>
        </p:nvSpPr>
        <p:spPr>
          <a:xfrm>
            <a:off x="4327608" y="3429595"/>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التعلم في بيئات عمل حقيقية أو بيئات تحاكي الواقع بدرجة عالية</a:t>
            </a:r>
            <a:endParaRPr lang="ar-SA"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59945" y="4278114"/>
            <a:ext cx="399842" cy="399852"/>
          </a:xfrm>
          <a:prstGeom prst="rect">
            <a:avLst/>
          </a:prstGeom>
        </p:spPr>
      </p:pic>
      <p:sp>
        <p:nvSpPr>
          <p:cNvPr id="13" name="Text 7"/>
          <p:cNvSpPr/>
          <p:nvPr/>
        </p:nvSpPr>
        <p:spPr>
          <a:xfrm>
            <a:off x="8035228" y="4278114"/>
            <a:ext cx="2947616" cy="60325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بناء مجتمعات ممارسة مهنية بمشاركة الموجهين والخبراء من قطاع الصناعة</a:t>
            </a:r>
            <a:endParaRPr lang="ar-SA"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458285" y="4944864"/>
            <a:ext cx="399842" cy="399852"/>
          </a:xfrm>
          <a:prstGeom prst="rect">
            <a:avLst/>
          </a:prstGeom>
        </p:spPr>
      </p:pic>
      <p:sp>
        <p:nvSpPr>
          <p:cNvPr id="15" name="Text 8"/>
          <p:cNvSpPr/>
          <p:nvPr/>
        </p:nvSpPr>
        <p:spPr>
          <a:xfrm>
            <a:off x="4333568" y="4944864"/>
            <a:ext cx="2947616" cy="1206500"/>
          </a:xfrm>
          <a:prstGeom prst="rect">
            <a:avLst/>
          </a:prstGeom>
          <a:noFill/>
          <a:ln/>
        </p:spPr>
        <p:txBody>
          <a:bodyPr wrap="square" lIns="0" tIns="0" rIns="0" bIns="0" rtlCol="0" anchor="t">
            <a:normAutofit fontScale="92500" lnSpcReduction="10000"/>
          </a:bodyPr>
          <a:lstStyle/>
          <a:p>
            <a:pPr marL="0" indent="0" algn="r" rtl="1">
              <a:lnSpc>
                <a:spcPct val="126000"/>
              </a:lnSpc>
              <a:buNone/>
            </a:pPr>
            <a:r>
              <a:rPr lang="ar-SA" altLang="en-US" dirty="0">
                <a:solidFill>
                  <a:srgbClr val="384653"/>
                </a:solidFill>
                <a:latin typeface="WinSoft Pro Medium" pitchFamily="34" charset="0"/>
                <a:ea typeface="WinSoft Pro Medium" pitchFamily="34" charset="-122"/>
                <a:cs typeface="WinSoft Pro Medium" pitchFamily="34" charset="-120"/>
              </a:rPr>
              <a:t>إشراك المتعلم تدريجيًا في ممارسات المهنة، بدءًا من الملاحظة والمهام المحدودة، وصولًا إلى تحمل مسؤوليات مهنية أكبر تحت إشراف الممارسين ذوي الخبرة.</a:t>
            </a:r>
            <a:endParaRPr lang="ar-SA"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56626" y="3373239"/>
            <a:ext cx="399842" cy="399852"/>
          </a:xfrm>
          <a:prstGeom prst="rect">
            <a:avLst/>
          </a:prstGeom>
        </p:spPr>
      </p:pic>
      <p:sp>
        <p:nvSpPr>
          <p:cNvPr id="17" name="Text 9"/>
          <p:cNvSpPr/>
          <p:nvPr/>
        </p:nvSpPr>
        <p:spPr>
          <a:xfrm>
            <a:off x="631908" y="3373239"/>
            <a:ext cx="2947616" cy="263029"/>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أمثلة تطبيقية</a:t>
            </a:r>
            <a:endParaRPr lang="ar-SA" sz="2000" dirty="0"/>
          </a:p>
        </p:txBody>
      </p:sp>
      <p:sp>
        <p:nvSpPr>
          <p:cNvPr id="18" name="Text 10"/>
          <p:cNvSpPr/>
          <p:nvPr/>
        </p:nvSpPr>
        <p:spPr>
          <a:xfrm>
            <a:off x="426232" y="3721199"/>
            <a:ext cx="3153292" cy="2641501"/>
          </a:xfrm>
          <a:prstGeom prst="rect">
            <a:avLst/>
          </a:prstGeom>
          <a:noFill/>
          <a:ln/>
        </p:spPr>
        <p:txBody>
          <a:bodyPr wrap="square" lIns="0" tIns="0" rIns="0" bIns="0" rtlCol="0" anchor="t">
            <a:normAutofit/>
          </a:bodyPr>
          <a:lstStyle/>
          <a:p>
            <a:pPr marL="0" indent="0" algn="r" rtl="1">
              <a:lnSpc>
                <a:spcPct val="126000"/>
              </a:lnSpc>
              <a:spcAft>
                <a:spcPts val="650"/>
              </a:spcAft>
              <a:buNone/>
            </a:pPr>
            <a:r>
              <a:rPr lang="ar-SA" altLang="en-US" sz="1400" dirty="0">
                <a:solidFill>
                  <a:srgbClr val="384653"/>
                </a:solidFill>
                <a:latin typeface="WinSoft Pro Medium" pitchFamily="34" charset="0"/>
                <a:ea typeface="WinSoft Pro Medium" pitchFamily="34" charset="-122"/>
                <a:cs typeface="WinSoft Pro Medium" pitchFamily="34" charset="-120"/>
              </a:rPr>
              <a:t>● بدء المتعلم بملاحظة الممارسات المهنية وتنفيذ مهام محدودة في موقع العمل، ثم الانتقال تدريجيًا إلى تنفيذ مهام أكثر مسؤولية تحت إشراف ممارس ذي خبرة.</a:t>
            </a:r>
            <a:endParaRPr lang="ar-SA" sz="1400" dirty="0"/>
          </a:p>
          <a:p>
            <a:pPr marL="0" indent="0" algn="r" rtl="1">
              <a:lnSpc>
                <a:spcPct val="126000"/>
              </a:lnSpc>
              <a:spcAft>
                <a:spcPts val="650"/>
              </a:spcAft>
              <a:buNone/>
            </a:pPr>
            <a:r>
              <a:rPr lang="ar-SA" altLang="en-US" sz="1400" dirty="0">
                <a:solidFill>
                  <a:srgbClr val="384653"/>
                </a:solidFill>
                <a:latin typeface="WinSoft Pro Medium" pitchFamily="34" charset="0"/>
                <a:ea typeface="WinSoft Pro Medium" pitchFamily="34" charset="-122"/>
                <a:cs typeface="WinSoft Pro Medium" pitchFamily="34" charset="-120"/>
              </a:rPr>
              <a:t>● المشاركة في أنشطة مهنية ضمن بيئة عمل حقيقية، مع التدرج من المهام البسيطة إلى المهام الأكثر تعقيدًا وتحمل مسؤوليات أكبر.</a:t>
            </a:r>
            <a:endParaRPr lang="ar-SA" sz="1400" dirty="0"/>
          </a:p>
          <a:p>
            <a:pPr marL="0" indent="0" algn="r" rtl="1">
              <a:lnSpc>
                <a:spcPct val="12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 إشراك خبراء متخصصين من سوق العمل في التدريب وتنفيذ الأنشطة التعليمية.</a:t>
            </a:r>
            <a:endParaRPr lang="ar-SA"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367498"/>
            <a:ext cx="10927878" cy="841582"/>
          </a:xfrm>
          <a:prstGeom prst="rect">
            <a:avLst/>
          </a:prstGeom>
          <a:noFill/>
          <a:ln/>
        </p:spPr>
        <p:txBody>
          <a:bodyPr wrap="square" lIns="0" tIns="0" rIns="0" bIns="0" rtlCol="0" anchor="t">
            <a:normAutofit fontScale="92500" lnSpcReduction="20000"/>
          </a:bodyPr>
          <a:lstStyle/>
          <a:p>
            <a:pPr marL="0" indent="0" algn="r" rtl="1">
              <a:lnSpc>
                <a:spcPct val="104000"/>
              </a:lnSpc>
              <a:buNone/>
            </a:pPr>
            <a:r>
              <a:rPr lang="ar-SA" altLang="en-US" sz="3500" b="1" dirty="0">
                <a:solidFill>
                  <a:srgbClr val="2E3C4E"/>
                </a:solidFill>
                <a:latin typeface="GE SS Two Light" pitchFamily="34" charset="0"/>
                <a:ea typeface="GE SS Two Light" pitchFamily="34" charset="-122"/>
                <a:cs typeface="GE SS Two Light" pitchFamily="34" charset="-120"/>
              </a:rPr>
              <a:t>مقارنة</a:t>
            </a:r>
            <a:endParaRPr lang="en-US" altLang="en-US" sz="3500" b="1" dirty="0">
              <a:solidFill>
                <a:srgbClr val="2E3C4E"/>
              </a:solidFill>
              <a:latin typeface="GE SS Two Light" pitchFamily="34" charset="0"/>
              <a:ea typeface="GE SS Two Light" pitchFamily="34" charset="-122"/>
              <a:cs typeface="GE SS Two Light" pitchFamily="34" charset="-120"/>
            </a:endParaRPr>
          </a:p>
          <a:p>
            <a:pPr marL="0" indent="0" algn="r" rtl="1">
              <a:lnSpc>
                <a:spcPct val="104000"/>
              </a:lnSpc>
              <a:buNone/>
            </a:pPr>
            <a:endParaRPr lang="ar-SA" sz="1650" dirty="0"/>
          </a:p>
          <a:p>
            <a:pPr marL="0" indent="0" algn="r" rtl="1">
              <a:lnSpc>
                <a:spcPct val="104000"/>
              </a:lnSpc>
              <a:buNone/>
            </a:pPr>
            <a:r>
              <a:rPr lang="ar-SA" altLang="en-US" sz="1650" dirty="0">
                <a:solidFill>
                  <a:srgbClr val="2E3C4E"/>
                </a:solidFill>
                <a:latin typeface="GE SS Two Light" pitchFamily="34" charset="0"/>
                <a:ea typeface="GE SS Two Light" pitchFamily="34" charset="-122"/>
                <a:cs typeface="GE SS Two Light" pitchFamily="34" charset="-120"/>
              </a:rPr>
              <a:t>نظريات ومنظورات التعلم ذات الصلة بالتعليم والتدريب التقني والمهني</a:t>
            </a:r>
            <a:endParaRPr lang="ar-SA" sz="1650" dirty="0"/>
          </a:p>
        </p:txBody>
      </p:sp>
      <p:graphicFrame>
        <p:nvGraphicFramePr>
          <p:cNvPr id="4" name="Table 0"/>
          <p:cNvGraphicFramePr>
            <a:graphicFrameLocks noGrp="1"/>
          </p:cNvGraphicFramePr>
          <p:nvPr>
            <p:extLst>
              <p:ext uri="{D42A27DB-BD31-4B8C-83A1-F6EECF244321}">
                <p14:modId xmlns:p14="http://schemas.microsoft.com/office/powerpoint/2010/main" val="736156427"/>
              </p:ext>
            </p:extLst>
          </p:nvPr>
        </p:nvGraphicFramePr>
        <p:xfrm>
          <a:off x="663866" y="1745064"/>
          <a:ext cx="10863961" cy="4389033"/>
        </p:xfrm>
        <a:graphic>
          <a:graphicData uri="http://schemas.openxmlformats.org/drawingml/2006/table">
            <a:tbl>
              <a:tblPr/>
              <a:tblGrid>
                <a:gridCol w="3459139">
                  <a:extLst>
                    <a:ext uri="{9D8B030D-6E8A-4147-A177-3AD203B41FA5}">
                      <a16:colId xmlns:a16="http://schemas.microsoft.com/office/drawing/2014/main" val="2784611496"/>
                    </a:ext>
                  </a:extLst>
                </a:gridCol>
                <a:gridCol w="3095625">
                  <a:extLst>
                    <a:ext uri="{9D8B030D-6E8A-4147-A177-3AD203B41FA5}">
                      <a16:colId xmlns:a16="http://schemas.microsoft.com/office/drawing/2014/main" val="832816970"/>
                    </a:ext>
                  </a:extLst>
                </a:gridCol>
                <a:gridCol w="2857500">
                  <a:extLst>
                    <a:ext uri="{9D8B030D-6E8A-4147-A177-3AD203B41FA5}">
                      <a16:colId xmlns:a16="http://schemas.microsoft.com/office/drawing/2014/main" val="2730598539"/>
                    </a:ext>
                  </a:extLst>
                </a:gridCol>
                <a:gridCol w="1451697">
                  <a:extLst>
                    <a:ext uri="{9D8B030D-6E8A-4147-A177-3AD203B41FA5}">
                      <a16:colId xmlns:a16="http://schemas.microsoft.com/office/drawing/2014/main" val="20001"/>
                    </a:ext>
                  </a:extLst>
                </a:gridCol>
              </a:tblGrid>
              <a:tr h="680633">
                <a:tc>
                  <a:txBody>
                    <a:bodyPr/>
                    <a:lstStyle/>
                    <a:p>
                      <a:pPr marL="0" indent="0" algn="r" rtl="1">
                        <a:buNone/>
                      </a:pPr>
                      <a:r>
                        <a:rPr lang="en-US" sz="1600" b="1" dirty="0">
                          <a:solidFill>
                            <a:schemeClr val="bg1"/>
                          </a:solidFill>
                          <a:latin typeface="WinSoft Pro" pitchFamily="34" charset="0"/>
                          <a:ea typeface="WinSoft Pro" pitchFamily="34" charset="-122"/>
                          <a:cs typeface="WinSoft Pro" pitchFamily="34" charset="-120"/>
                        </a:rPr>
                        <a:t>متى يكون أقل مباشرة أو يحتاج إلى استكمال؟</a:t>
                      </a:r>
                      <a:endParaRPr lang="en-US" sz="16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chemeClr val="bg1"/>
                          </a:solidFill>
                          <a:latin typeface="WinSoft Pro" pitchFamily="34" charset="0"/>
                          <a:ea typeface="WinSoft Pro" pitchFamily="34" charset="-122"/>
                          <a:cs typeface="WinSoft Pro" pitchFamily="34" charset="-120"/>
                        </a:rPr>
                        <a:t>كيف يمكن أن يفيد في TVET؟</a:t>
                      </a:r>
                      <a:endParaRPr lang="en-US" sz="16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chemeClr val="bg1"/>
                          </a:solidFill>
                          <a:latin typeface="WinSoft Pro" pitchFamily="34" charset="0"/>
                          <a:ea typeface="WinSoft Pro" pitchFamily="34" charset="-122"/>
                          <a:cs typeface="WinSoft Pro" pitchFamily="34" charset="-120"/>
                        </a:rPr>
                        <a:t>ما الذي يركز عليه؟</a:t>
                      </a:r>
                      <a:endParaRPr lang="en-US" sz="16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chemeClr val="bg1"/>
                          </a:solidFill>
                          <a:latin typeface="WinSoft Pro" pitchFamily="34" charset="0"/>
                          <a:ea typeface="WinSoft Pro" pitchFamily="34" charset="-122"/>
                          <a:cs typeface="WinSoft Pro" pitchFamily="34" charset="-120"/>
                        </a:rPr>
                        <a:t>النظرية</a:t>
                      </a:r>
                      <a:endParaRPr lang="en-US" sz="1600" dirty="0">
                        <a:solidFill>
                          <a:schemeClr val="bg1"/>
                        </a:solidFill>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تكون أقل كفاية عندما يتطلب التعلم تفسيرًا عميقًا، أو اتخاذ قرارات في مواقف جديدة، أو الاستفادة من خبرات المتعلم السابقة؛ لذلك يمكن استكمالها بمنظورات معرفية أو بنائية أو غيرها.</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عند تعلم الإجراءات والخطوات التي تتطلب الدقة والتكرار وإتقان الأداء، مثل بعض المهارات العملية وإجراءات السلامة.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السلوك والأداء القابل للملاحظة، والممارسة والتكرار والتعزيز.</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السلوكية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تكون أقل مباشرة إذا كان الهدف هو إتقان أداء عملي في بيئة واقعية دون توفير فرص كافية للممارسة والتطبيق؛ لذلك تحتاج غالبًا إلى دمجها مع خبرات عملية.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في فهم الإجراءات المعقدة، وتنظيم المعلومات، وتحليل خطوات العمل، وتشخيص الأعطال واتخاذ القرارات المهنية.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كيفية استقبال المعلومات ومعالجتها وتنظيمها وربطها بالمعرفة السابقة وبناء الفهم والنماذج الذهنية.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المعرفية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18846">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قد لا تكون وحدها كافية لتعلم المهارات التي تتطلب تعليمًا مباشرًا أو تسلسلًا دقيقًا للإجراءات، خاصة في المراحل الأولى من تعلم المهارة.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مفيدة في التعلم القائم على المشكلات، والمهام الواقعية، والمشروعات، والمناقشة، واستثمار خبرات المتعلمين في بناء فهم جديد.</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بناء المتعلم للمعرفة من خلال التفاعل والخبرة وربط المعرفة بالمواقف والمشكلات.</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النظرية البنائية</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قد يكون أقل مباشرة عندما لا تتوافر خبرة عملية حقيقية أو فرص كافية للتأمل وإعادة التطبيق، ولذلك يمكن دعمه بالشرح أو النمذجة أو التوجيه.</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مفيد عندما تتاح للمتعلم فرصة ممارسة مهمة أو مهارة، ثم التأمل في الأداء، وتحليل النتائج، وإعادة التطبيق والتحسين.</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التعلم من خلال الخبرة، والتأمل فيها، واستخلاص المعنى أو الدروس، ثم التجريب والتطبيق والتحسين.</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التعلم التجريبي</a:t>
                      </a:r>
                      <a:endParaRPr lang="en-US" sz="1600" dirty="0">
                        <a:latin typeface="WinSoft Pro" charset="0"/>
                        <a:ea typeface="WinSoft Pro" charset="0"/>
                        <a:cs typeface="WinSoft Pro" charset="0"/>
                      </a:endParaRPr>
                    </a:p>
                  </a:txBody>
                  <a:tcPr marL="162492" marR="162492"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436727"/>
            <a:ext cx="10886802" cy="832514"/>
          </a:xfrm>
          <a:prstGeom prst="rect">
            <a:avLst/>
          </a:prstGeom>
          <a:noFill/>
          <a:ln/>
        </p:spPr>
        <p:txBody>
          <a:bodyPr wrap="square" lIns="0" tIns="0" rIns="0" bIns="0" rtlCol="0" anchor="t">
            <a:normAutofit/>
          </a:bodyPr>
          <a:lstStyle/>
          <a:p>
            <a:pPr marL="0" indent="0" algn="r" rtl="1">
              <a:lnSpc>
                <a:spcPct val="104000"/>
              </a:lnSpc>
              <a:buNone/>
            </a:pPr>
            <a:r>
              <a:rPr lang="ar-SA" altLang="en-US" sz="3200" b="1" dirty="0">
                <a:solidFill>
                  <a:srgbClr val="2E3C4E"/>
                </a:solidFill>
                <a:latin typeface="GE SS Two Light" pitchFamily="34" charset="0"/>
                <a:ea typeface="GE SS Two Light" pitchFamily="34" charset="-122"/>
                <a:cs typeface="GE SS Two Light" pitchFamily="34" charset="-120"/>
              </a:rPr>
              <a:t>مقارنة</a:t>
            </a:r>
            <a:endParaRPr lang="ar-SA" sz="3200" dirty="0"/>
          </a:p>
          <a:p>
            <a:pPr marL="0" indent="0" algn="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نظريات ومنظورات التعلم ذات الصلة بالتعليم والتدريب التقني والمهني</a:t>
            </a:r>
            <a:endParaRPr lang="ar-SA" sz="1850" dirty="0"/>
          </a:p>
        </p:txBody>
      </p:sp>
      <p:graphicFrame>
        <p:nvGraphicFramePr>
          <p:cNvPr id="4" name="Table 0"/>
          <p:cNvGraphicFramePr>
            <a:graphicFrameLocks noGrp="1"/>
          </p:cNvGraphicFramePr>
          <p:nvPr>
            <p:extLst>
              <p:ext uri="{D42A27DB-BD31-4B8C-83A1-F6EECF244321}">
                <p14:modId xmlns:p14="http://schemas.microsoft.com/office/powerpoint/2010/main" val="942862552"/>
              </p:ext>
            </p:extLst>
          </p:nvPr>
        </p:nvGraphicFramePr>
        <p:xfrm>
          <a:off x="846161" y="1584958"/>
          <a:ext cx="10863961" cy="5094204"/>
        </p:xfrm>
        <a:graphic>
          <a:graphicData uri="http://schemas.openxmlformats.org/drawingml/2006/table">
            <a:tbl>
              <a:tblPr/>
              <a:tblGrid>
                <a:gridCol w="3792514">
                  <a:extLst>
                    <a:ext uri="{9D8B030D-6E8A-4147-A177-3AD203B41FA5}">
                      <a16:colId xmlns:a16="http://schemas.microsoft.com/office/drawing/2014/main" val="2784611496"/>
                    </a:ext>
                  </a:extLst>
                </a:gridCol>
                <a:gridCol w="2867025">
                  <a:extLst>
                    <a:ext uri="{9D8B030D-6E8A-4147-A177-3AD203B41FA5}">
                      <a16:colId xmlns:a16="http://schemas.microsoft.com/office/drawing/2014/main" val="832816970"/>
                    </a:ext>
                  </a:extLst>
                </a:gridCol>
                <a:gridCol w="2581275">
                  <a:extLst>
                    <a:ext uri="{9D8B030D-6E8A-4147-A177-3AD203B41FA5}">
                      <a16:colId xmlns:a16="http://schemas.microsoft.com/office/drawing/2014/main" val="2730598539"/>
                    </a:ext>
                  </a:extLst>
                </a:gridCol>
                <a:gridCol w="1623147">
                  <a:extLst>
                    <a:ext uri="{9D8B030D-6E8A-4147-A177-3AD203B41FA5}">
                      <a16:colId xmlns:a16="http://schemas.microsoft.com/office/drawing/2014/main" val="20001"/>
                    </a:ext>
                  </a:extLst>
                </a:gridCol>
              </a:tblGrid>
              <a:tr h="678814">
                <a:tc>
                  <a:txBody>
                    <a:bodyPr/>
                    <a:lstStyle/>
                    <a:p>
                      <a:pPr marL="0" indent="0" algn="r" rtl="1">
                        <a:buNone/>
                      </a:pPr>
                      <a:r>
                        <a:rPr lang="en-US" sz="1600" b="1" dirty="0">
                          <a:solidFill>
                            <a:srgbClr val="FFFFFF"/>
                          </a:solidFill>
                          <a:latin typeface="WinSoft Pro" pitchFamily="34" charset="0"/>
                          <a:ea typeface="WinSoft Pro" pitchFamily="34" charset="-122"/>
                          <a:cs typeface="WinSoft Pro" pitchFamily="34" charset="-120"/>
                        </a:rPr>
                        <a:t>متى يكون أقل مباشرة أو يحتاج إلى استكمال؟</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rgbClr val="FFFFFF"/>
                          </a:solidFill>
                          <a:latin typeface="WinSoft Pro" pitchFamily="34" charset="0"/>
                          <a:ea typeface="WinSoft Pro" pitchFamily="34" charset="-122"/>
                          <a:cs typeface="WinSoft Pro" pitchFamily="34" charset="-120"/>
                        </a:rPr>
                        <a:t>كيف يمكن أن يفيد في TVET؟</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rgbClr val="FFFFFF"/>
                          </a:solidFill>
                          <a:latin typeface="WinSoft Pro" pitchFamily="34" charset="0"/>
                          <a:ea typeface="WinSoft Pro" pitchFamily="34" charset="-122"/>
                          <a:cs typeface="WinSoft Pro" pitchFamily="34" charset="-120"/>
                        </a:rPr>
                        <a:t>ما الذي يركز عليه؟</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600" b="1" dirty="0">
                          <a:solidFill>
                            <a:srgbClr val="FFFFFF"/>
                          </a:solidFill>
                          <a:latin typeface="WinSoft Pro" pitchFamily="34" charset="0"/>
                          <a:ea typeface="WinSoft Pro" pitchFamily="34" charset="-122"/>
                          <a:cs typeface="WinSoft Pro" pitchFamily="34" charset="-120"/>
                        </a:rPr>
                        <a:t>النظرية</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380601">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قد لا تكون كافية وحدها عندما يحتاج المتعلم إلى فهم مفاهيمي عميق أو ممارسة متكررة مستقلة؛ لذلك يمكن دمجها مع الممارسة والتأمل وغيرها.</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مفيدة عند التعلم من المدرب أو الخبير أو الزملاء، ومراقبة الأداء المهني، ثم ممارسة المهارة مع الحصول على التغذية الراجعة.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التعلم من خلال الملاحظة والنمذجة والتفاعل مع الآخرين، إلى جانب دور الكفاءة الذاتية والدافعية.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النظرية المعرفية الاجتماعية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380601">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لا يحدد بمفرده كيفية تعليم إجراء أو مهارة مهنية محددة؛ لذلك يحتاج إلى التكامل مع منظورات تركز على المعرفة أو الأداء أو الممارسة.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يساعد في تصميم بيئة تعلم داعمة، وإتاحة الاختيار والمشاركة، وربط التعلم بأهداف المتعلم ودوافعه المهنية.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الدافعية، والاستقلالية، والنمو الشخصي والمهني، واحترام خبرات المتعلم واحتياجاته.</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النظرية الإنسانية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1654188">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يكون أقل مباشرة عندما يكون التعلم منفصلًا عن السياق المهني أو عندما تكون الممارسة الواقعية غير متاحة؛ ويمكن استخدام المحاكاة والأنشطة الأصيلة كبدائل أو مكملات.</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مفيد في التعلم في مواقع العمل، والتلمذة المهنية، والتدريب العملي، والتعلم من الخبراء والمشاركة في ممارسات المهنة الفعلية.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التعلم من خلال المشاركة التدريجية في الممارسات المهنية، وفي سياق واقعي أو قريب من الواقع، والانخراط في مجتمعات الممارسة.</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1" dirty="0">
                          <a:solidFill>
                            <a:srgbClr val="384653"/>
                          </a:solidFill>
                          <a:latin typeface="WinSoft Pro" pitchFamily="34" charset="0"/>
                          <a:ea typeface="WinSoft Pro" pitchFamily="34" charset="-122"/>
                          <a:cs typeface="WinSoft Pro" pitchFamily="34" charset="-120"/>
                        </a:rPr>
                        <a:t>التعلم الموقفي</a:t>
                      </a:r>
                      <a:endParaRPr lang="en-US" sz="1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094879"/>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من نظريات التعلم إلى فهم تعلم الكبار</a:t>
            </a:r>
            <a:endParaRPr lang="ar-SA" sz="3700" dirty="0"/>
          </a:p>
        </p:txBody>
      </p:sp>
      <p:sp>
        <p:nvSpPr>
          <p:cNvPr id="4" name="Text 1"/>
          <p:cNvSpPr/>
          <p:nvPr/>
        </p:nvSpPr>
        <p:spPr>
          <a:xfrm>
            <a:off x="631908" y="2553494"/>
            <a:ext cx="6355993" cy="3209627"/>
          </a:xfrm>
          <a:prstGeom prst="rect">
            <a:avLst/>
          </a:prstGeom>
          <a:noFill/>
          <a:ln/>
        </p:spPr>
        <p:txBody>
          <a:bodyPr wrap="square" lIns="0" tIns="0" rIns="0" bIns="0" rtlCol="0" anchor="t">
            <a:noAutofit/>
          </a:bodyPr>
          <a:lstStyle/>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تناولت النظريات والمنظورات السابقة جوانب مختلفة من كيفية حدوث التعلم، مثل التعلم من خلال الممارسة والتكرار، ومعالجة المعلومات، وبناء المعرفة، والتعلم من الخبرة، والملاحظة والتفاعل، والمشاركة في السياقات المهنية.</a:t>
            </a:r>
            <a:endParaRPr lang="ar-SA" sz="1600" dirty="0"/>
          </a:p>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وتساعدنا هذه المنظورات على فهم أن التعلم لا يحدث بطريقة واحدة، وأن تصميم خبرات التعلم يمكن أن يستند إلى أكثر من منظور بحسب طبيعة المتعلمين والمهارة والسياق المهني.</a:t>
            </a:r>
            <a:endParaRPr lang="ar-SA" sz="1600" dirty="0"/>
          </a:p>
          <a:p>
            <a:pPr marL="0" indent="0" algn="just" rtl="1">
              <a:lnSpc>
                <a:spcPct val="133000"/>
              </a:lnSpc>
              <a:spcAft>
                <a:spcPts val="155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وعند الانتقال إلى تعلم الكبار، نركز بصورة أكثر تحديدًا على خصائص المتعلم البالغ واحتياجاته وخبراته ودوافعه وعلاقته بالتعلم. ومن هنا تأتي مبادئ تعلم الكبار لتساعد المدرب على ترجمة فهمه لكيفية حدوث التعلم إلى ممارسات تدريبية تراعي المتعلم البالغ وسياقه المهني والعملي.</a:t>
            </a:r>
            <a:endParaRPr lang="ar-SA"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8359" y="794048"/>
            <a:ext cx="3513050" cy="5269805"/>
          </a:xfrm>
          <a:prstGeom prst="rect">
            <a:avLst/>
          </a:prstGeom>
        </p:spPr>
      </p:pic>
      <p:sp>
        <p:nvSpPr>
          <p:cNvPr id="4" name="Text 0"/>
          <p:cNvSpPr/>
          <p:nvPr/>
        </p:nvSpPr>
        <p:spPr>
          <a:xfrm>
            <a:off x="631908" y="1522909"/>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كيف يتعلم الكبار؟</a:t>
            </a:r>
            <a:endParaRPr lang="ar-SA" sz="3700" dirty="0"/>
          </a:p>
        </p:txBody>
      </p:sp>
      <p:sp>
        <p:nvSpPr>
          <p:cNvPr id="5" name="Text 1"/>
          <p:cNvSpPr/>
          <p:nvPr/>
        </p:nvSpPr>
        <p:spPr>
          <a:xfrm>
            <a:off x="631908" y="2387599"/>
            <a:ext cx="6355993" cy="2765151"/>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تستند مبادئ تعلم الكبار إلى مجموعة من النظريات والرؤى التي أسهم عدد من الباحثين والرواد في تطويرها، ومن أبرز هذه الإسهامات ما قدمه مالكوم نولز (Malcolm Knowles) وزملاؤه في مجال تعلم الكبار.</a:t>
            </a:r>
            <a:endParaRPr lang="ar-SA" dirty="0"/>
          </a:p>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وتنظر هذه الرؤى إلى المتعلم البالغ بوصفه متعلمًا يمتلك خبرات ومعارف سابقة، ويميل إلى تحمل مسؤولية تعلمه، ويرتبط تعلمه غالبًا باحتياجات وأهداف واقعية. كما يزداد اهتمامه بالتعلم عندما يدرك صلته المباشرة بعمله وحياته، وعندما يتيح له توظيف ما يتعلمه في التعامل مع المواقف والتحديات العملية.</a:t>
            </a:r>
            <a:endParaRPr lang="ar-SA" dirty="0"/>
          </a:p>
        </p:txBody>
      </p:sp>
      <p:sp>
        <p:nvSpPr>
          <p:cNvPr id="6" name="Shape 2"/>
          <p:cNvSpPr/>
          <p:nvPr/>
        </p:nvSpPr>
        <p:spPr>
          <a:xfrm>
            <a:off x="631908" y="5163378"/>
            <a:ext cx="7332649" cy="1399347"/>
          </a:xfrm>
          <a:prstGeom prst="roundRect">
            <a:avLst>
              <a:gd name="adj" fmla="val 26792"/>
            </a:avLst>
          </a:prstGeom>
          <a:solidFill>
            <a:srgbClr val="D4E9F7"/>
          </a:solidFill>
          <a:ln/>
        </p:spPr>
      </p:sp>
      <p:pic>
        <p:nvPicPr>
          <p:cNvPr id="7" name="Image 2" descr="preencoded.png"/>
          <p:cNvPicPr>
            <a:picLocks noChangeAspect="1"/>
          </p:cNvPicPr>
          <p:nvPr/>
        </p:nvPicPr>
        <p:blipFill>
          <a:blip r:embed="rId5"/>
          <a:stretch>
            <a:fillRect/>
          </a:stretch>
        </p:blipFill>
        <p:spPr>
          <a:xfrm>
            <a:off x="7260703" y="5415592"/>
            <a:ext cx="443673" cy="457761"/>
          </a:xfrm>
          <a:prstGeom prst="rect">
            <a:avLst/>
          </a:prstGeom>
        </p:spPr>
      </p:pic>
      <p:sp>
        <p:nvSpPr>
          <p:cNvPr id="8" name="Text 3"/>
          <p:cNvSpPr/>
          <p:nvPr/>
        </p:nvSpPr>
        <p:spPr>
          <a:xfrm>
            <a:off x="723174" y="5327807"/>
            <a:ext cx="6447745" cy="859836"/>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لا يعني ذلك أن جميع الكبار يتعلمون بالطريقة نفسها؛ وإنما تقدم مبادئ تعلم الكبار إطارًا يساعد المدرب على تصميم خبرات تعلم تراعي خصائص المتعلمين واحتياجاتهم وسياقاتهم.</a:t>
            </a:r>
            <a:endParaRPr lang="ar-SA"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665559"/>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الافتراضات الستة لتعلم الكبار — نموذج نولز</a:t>
            </a:r>
            <a:endParaRPr lang="ar-SA" sz="2800" dirty="0"/>
          </a:p>
        </p:txBody>
      </p:sp>
      <p:sp>
        <p:nvSpPr>
          <p:cNvPr id="3" name="Text 1"/>
          <p:cNvSpPr/>
          <p:nvPr/>
        </p:nvSpPr>
        <p:spPr>
          <a:xfrm>
            <a:off x="22324" y="1314152"/>
            <a:ext cx="11537463" cy="189607"/>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تتأثر دافعية الكبار للتعلم بعوامل داخلية وخارجية</a:t>
            </a:r>
            <a:endParaRPr lang="ar-SA" dirty="0"/>
          </a:p>
        </p:txBody>
      </p:sp>
      <p:pic>
        <p:nvPicPr>
          <p:cNvPr id="4" name="Image 0" descr="preencoded.png"/>
          <p:cNvPicPr>
            <a:picLocks noChangeAspect="1"/>
          </p:cNvPicPr>
          <p:nvPr/>
        </p:nvPicPr>
        <p:blipFill>
          <a:blip r:embed="rId3"/>
          <a:stretch>
            <a:fillRect/>
          </a:stretch>
        </p:blipFill>
        <p:spPr>
          <a:xfrm>
            <a:off x="2155908" y="1727388"/>
            <a:ext cx="8195859" cy="4574480"/>
          </a:xfrm>
          <a:prstGeom prst="rect">
            <a:avLst/>
          </a:prstGeom>
        </p:spPr>
      </p:pic>
      <p:sp>
        <p:nvSpPr>
          <p:cNvPr id="5" name="Text 2"/>
          <p:cNvSpPr/>
          <p:nvPr/>
        </p:nvSpPr>
        <p:spPr>
          <a:xfrm>
            <a:off x="6868803" y="1998514"/>
            <a:ext cx="1671803"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الحاجة إلى المعرفة</a:t>
            </a:r>
            <a:endParaRPr lang="ar-SA" sz="2000" dirty="0"/>
          </a:p>
        </p:txBody>
      </p:sp>
      <p:sp>
        <p:nvSpPr>
          <p:cNvPr id="7" name="Text 4"/>
          <p:cNvSpPr/>
          <p:nvPr/>
        </p:nvSpPr>
        <p:spPr>
          <a:xfrm>
            <a:off x="7470871" y="5504803"/>
            <a:ext cx="1504559"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الاستعداد للتعلم</a:t>
            </a:r>
            <a:endParaRPr lang="ar-SA" sz="2000" dirty="0"/>
          </a:p>
        </p:txBody>
      </p:sp>
      <p:sp>
        <p:nvSpPr>
          <p:cNvPr id="9" name="Text 6"/>
          <p:cNvSpPr/>
          <p:nvPr/>
        </p:nvSpPr>
        <p:spPr>
          <a:xfrm>
            <a:off x="2809835" y="2746247"/>
            <a:ext cx="1574350" cy="194141"/>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الدافعية</a:t>
            </a:r>
            <a:endParaRPr lang="ar-SA" sz="2400" dirty="0"/>
          </a:p>
        </p:txBody>
      </p:sp>
      <p:sp>
        <p:nvSpPr>
          <p:cNvPr id="11" name="Text 8"/>
          <p:cNvSpPr/>
          <p:nvPr/>
        </p:nvSpPr>
        <p:spPr>
          <a:xfrm>
            <a:off x="3154017" y="5473146"/>
            <a:ext cx="1623684" cy="254669"/>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التوجه نحو المشكلات</a:t>
            </a:r>
            <a:endParaRPr lang="ar-SA" sz="2000" dirty="0"/>
          </a:p>
        </p:txBody>
      </p:sp>
      <p:sp>
        <p:nvSpPr>
          <p:cNvPr id="13" name="Text 10"/>
          <p:cNvSpPr/>
          <p:nvPr/>
        </p:nvSpPr>
        <p:spPr>
          <a:xfrm>
            <a:off x="8287292" y="3034257"/>
            <a:ext cx="1911912" cy="194141"/>
          </a:xfrm>
          <a:prstGeom prst="rect">
            <a:avLst/>
          </a:prstGeom>
          <a:noFill/>
          <a:ln/>
        </p:spPr>
        <p:txBody>
          <a:bodyPr wrap="none" lIns="0" tIns="0" rIns="0" bIns="0" rtlCol="0" anchor="t"/>
          <a:lstStyle/>
          <a:p>
            <a:pPr marL="0" indent="0" algn="ct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مفهوم الذات</a:t>
            </a:r>
            <a:endParaRPr lang="ar-SA" sz="2400" dirty="0"/>
          </a:p>
        </p:txBody>
      </p:sp>
      <p:sp>
        <p:nvSpPr>
          <p:cNvPr id="14" name="Text 11"/>
          <p:cNvSpPr/>
          <p:nvPr/>
        </p:nvSpPr>
        <p:spPr>
          <a:xfrm>
            <a:off x="6431991" y="3145479"/>
            <a:ext cx="1911912" cy="64543"/>
          </a:xfrm>
          <a:prstGeom prst="rect">
            <a:avLst/>
          </a:prstGeom>
          <a:noFill/>
          <a:ln/>
        </p:spPr>
        <p:txBody>
          <a:bodyPr wrap="none" lIns="0" tIns="0" rIns="0" bIns="0" rtlCol="0" anchor="t"/>
          <a:lstStyle/>
          <a:p>
            <a:pPr marL="0" indent="0" algn="ctr" rtl="1">
              <a:lnSpc>
                <a:spcPct val="91000"/>
              </a:lnSpc>
              <a:buNone/>
            </a:pPr>
            <a:r>
              <a:rPr lang="ar-SA" altLang="en-US" sz="450" dirty="0">
                <a:solidFill>
                  <a:srgbClr val="384653"/>
                </a:solidFill>
                <a:latin typeface="WinSoft Pro Medium" pitchFamily="34" charset="0"/>
                <a:ea typeface="WinSoft Pro Medium" pitchFamily="34" charset="-122"/>
                <a:cs typeface="WinSoft Pro Medium" pitchFamily="34" charset="-120"/>
              </a:rPr>
              <a:t>التوجيه الذاتي والاستقلالية</a:t>
            </a:r>
            <a:endParaRPr lang="ar-SA" sz="450" dirty="0"/>
          </a:p>
        </p:txBody>
      </p:sp>
      <p:sp>
        <p:nvSpPr>
          <p:cNvPr id="15" name="Text 12"/>
          <p:cNvSpPr/>
          <p:nvPr/>
        </p:nvSpPr>
        <p:spPr>
          <a:xfrm>
            <a:off x="8857257" y="4430385"/>
            <a:ext cx="1537341" cy="183256"/>
          </a:xfrm>
          <a:prstGeom prst="rect">
            <a:avLst/>
          </a:prstGeom>
          <a:noFill/>
          <a:ln/>
        </p:spPr>
        <p:txBody>
          <a:bodyPr wrap="none" lIns="0" tIns="0" rIns="0" bIns="0" rtlCol="0" anchor="t"/>
          <a:lstStyle/>
          <a:p>
            <a:pPr marL="0" indent="0" algn="ctr" rtl="1">
              <a:lnSpc>
                <a:spcPct val="104000"/>
              </a:lnSpc>
              <a:buNone/>
            </a:pPr>
            <a:r>
              <a:rPr lang="ar-SA" altLang="en-US" sz="2000" b="1" dirty="0">
                <a:solidFill>
                  <a:srgbClr val="2E3C4E"/>
                </a:solidFill>
                <a:latin typeface="GE SS Two Light" pitchFamily="34" charset="0"/>
                <a:ea typeface="GE SS Two Light" pitchFamily="34" charset="-122"/>
                <a:cs typeface="GE SS Two Light" pitchFamily="34" charset="-120"/>
              </a:rPr>
              <a:t>الخبرة السابقة</a:t>
            </a:r>
            <a:endParaRPr lang="ar-SA"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238250"/>
            <a:ext cx="6355994" cy="1187848"/>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الأول: يحتاج الكبار إلى إدراك أهمية التعلم وغاياته</a:t>
            </a:r>
            <a:endParaRPr lang="ar-SA" sz="3700" dirty="0"/>
          </a:p>
        </p:txBody>
      </p:sp>
      <p:sp>
        <p:nvSpPr>
          <p:cNvPr id="4" name="Shape 1"/>
          <p:cNvSpPr/>
          <p:nvPr/>
        </p:nvSpPr>
        <p:spPr>
          <a:xfrm>
            <a:off x="5073722" y="2696865"/>
            <a:ext cx="3217881" cy="3823205"/>
          </a:xfrm>
          <a:prstGeom prst="roundRect">
            <a:avLst>
              <a:gd name="adj" fmla="val 14825"/>
            </a:avLst>
          </a:prstGeom>
          <a:solidFill>
            <a:srgbClr val="75BAE6"/>
          </a:solidFill>
          <a:ln/>
        </p:spPr>
      </p:sp>
      <p:sp>
        <p:nvSpPr>
          <p:cNvPr id="5" name="Text 2"/>
          <p:cNvSpPr/>
          <p:nvPr/>
        </p:nvSpPr>
        <p:spPr>
          <a:xfrm>
            <a:off x="5254196" y="2917101"/>
            <a:ext cx="2856932" cy="981678"/>
          </a:xfrm>
          <a:prstGeom prst="rect">
            <a:avLst/>
          </a:prstGeom>
          <a:noFill/>
          <a:ln/>
        </p:spPr>
        <p:txBody>
          <a:bodyPr wrap="square" lIns="0" tIns="0" rIns="0" bIns="0" rtlCol="0" anchor="t">
            <a:noAutofit/>
          </a:bodyPr>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400" dirty="0">
              <a:solidFill>
                <a:schemeClr val="bg1"/>
              </a:solidFill>
            </a:endParaRPr>
          </a:p>
        </p:txBody>
      </p:sp>
      <p:sp>
        <p:nvSpPr>
          <p:cNvPr id="6" name="Text 3"/>
          <p:cNvSpPr/>
          <p:nvPr/>
        </p:nvSpPr>
        <p:spPr>
          <a:xfrm>
            <a:off x="5254196" y="3903338"/>
            <a:ext cx="2856932" cy="2202187"/>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 يوضح المدرب قبل تدريب المتعلمين على مهارة مهنية كيف ستُستخدم هذه المهارة في موقع العمل، وما علاقتها بالمهام التي سيؤدونها مستقبلًا.</a:t>
            </a:r>
            <a:endParaRPr lang="ar-SA" sz="2000" dirty="0">
              <a:solidFill>
                <a:schemeClr val="bg1"/>
              </a:solidFill>
            </a:endParaRPr>
          </a:p>
        </p:txBody>
      </p:sp>
      <p:sp>
        <p:nvSpPr>
          <p:cNvPr id="7" name="Text 4"/>
          <p:cNvSpPr/>
          <p:nvPr/>
        </p:nvSpPr>
        <p:spPr>
          <a:xfrm>
            <a:off x="8602052" y="3716950"/>
            <a:ext cx="2957736" cy="2388575"/>
          </a:xfrm>
          <a:prstGeom prst="rect">
            <a:avLst/>
          </a:prstGeom>
          <a:noFill/>
          <a:ln/>
        </p:spPr>
        <p:txBody>
          <a:bodyPr wrap="square" lIns="0" tIns="0" rIns="0" bIns="0" rtlCol="0" anchor="t">
            <a:normAutofit/>
          </a:bodyPr>
          <a:lstStyle/>
          <a:p>
            <a:pPr marL="0" indent="0" algn="just"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يزداد انخراط الكبار في التعلم عندما يدركون بوضوح لماذا يتعلمون، وما الفائدة التي سيحققونها، ومدى ارتباط ما يتعلمونه بواقعهم المهني أو الشخصي.</a:t>
            </a:r>
            <a:endParaRPr lang="ar-SA"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589286"/>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الثاني: يميل الكبار إلى التوجيه الذاتي</a:t>
            </a:r>
            <a:endParaRPr lang="ar-SA" sz="3700" dirty="0"/>
          </a:p>
        </p:txBody>
      </p:sp>
      <p:sp>
        <p:nvSpPr>
          <p:cNvPr id="4" name="Shape 1"/>
          <p:cNvSpPr/>
          <p:nvPr/>
        </p:nvSpPr>
        <p:spPr>
          <a:xfrm>
            <a:off x="501836" y="3047901"/>
            <a:ext cx="3217881" cy="2381349"/>
          </a:xfrm>
          <a:prstGeom prst="roundRect">
            <a:avLst>
              <a:gd name="adj" fmla="val 19511"/>
            </a:avLst>
          </a:prstGeom>
          <a:solidFill>
            <a:srgbClr val="75BAE6"/>
          </a:solidFill>
          <a:ln/>
        </p:spPr>
      </p:sp>
      <p:sp>
        <p:nvSpPr>
          <p:cNvPr id="5" name="Text 2"/>
          <p:cNvSpPr/>
          <p:nvPr/>
        </p:nvSpPr>
        <p:spPr>
          <a:xfrm>
            <a:off x="682310" y="3228380"/>
            <a:ext cx="2856932" cy="593725"/>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2310" y="4002584"/>
            <a:ext cx="2856932" cy="1083469"/>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يمكن أن يتيح المدرب للمتدربين اختيار مشكلة مهنية من واقع عملهم وتحليلها واقتراح حلول لها.</a:t>
            </a:r>
            <a:endParaRPr lang="ar-SA" sz="2000" dirty="0">
              <a:solidFill>
                <a:schemeClr val="bg1"/>
              </a:solidFill>
            </a:endParaRPr>
          </a:p>
        </p:txBody>
      </p:sp>
      <p:sp>
        <p:nvSpPr>
          <p:cNvPr id="7" name="Text 4"/>
          <p:cNvSpPr/>
          <p:nvPr/>
        </p:nvSpPr>
        <p:spPr>
          <a:xfrm>
            <a:off x="4030165" y="3370858"/>
            <a:ext cx="2957736" cy="2058392"/>
          </a:xfrm>
          <a:prstGeom prst="rect">
            <a:avLst/>
          </a:prstGeom>
          <a:noFill/>
          <a:ln/>
        </p:spPr>
        <p:txBody>
          <a:bodyPr wrap="square" lIns="0" tIns="0" rIns="0" bIns="0" rtlCol="0" anchor="t">
            <a:noAutofit/>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يميل المتعلمون الكبار إلى تقدير الاستقلالية وتحمل قدر من المسؤولية عن تعلمهم، والمشاركة في اتخاذ القرارات المرتبطة به.</a:t>
            </a:r>
            <a:endParaRPr lang="ar-SA" sz="2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1418828"/>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الثالث: يمتلك الكبار رصيدًا غنيًا ومتنوعًا من الخبرات</a:t>
            </a:r>
            <a:endParaRPr lang="ar-SA" sz="3700" dirty="0"/>
          </a:p>
        </p:txBody>
      </p:sp>
      <p:sp>
        <p:nvSpPr>
          <p:cNvPr id="4" name="Shape 1"/>
          <p:cNvSpPr/>
          <p:nvPr/>
        </p:nvSpPr>
        <p:spPr>
          <a:xfrm>
            <a:off x="501836" y="2877443"/>
            <a:ext cx="3217881" cy="2786378"/>
          </a:xfrm>
          <a:prstGeom prst="roundRect">
            <a:avLst>
              <a:gd name="adj" fmla="val 16915"/>
            </a:avLst>
          </a:prstGeom>
          <a:solidFill>
            <a:srgbClr val="75BAE6"/>
          </a:solidFill>
          <a:ln/>
        </p:spPr>
      </p:sp>
      <p:sp>
        <p:nvSpPr>
          <p:cNvPr id="5" name="Text 2"/>
          <p:cNvSpPr/>
          <p:nvPr/>
        </p:nvSpPr>
        <p:spPr>
          <a:xfrm>
            <a:off x="682310" y="3057922"/>
            <a:ext cx="2856932" cy="904946"/>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2310" y="3832126"/>
            <a:ext cx="2856932" cy="1701899"/>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يمكن للمدرب دعوة المتدربين إلى مشاركة مواقف واجهوها في بيئة العمل، ثم ربط هذه الخبرات بالمهارة أو المفهوم الجديد.</a:t>
            </a:r>
            <a:endParaRPr lang="ar-SA" sz="2000" dirty="0">
              <a:solidFill>
                <a:schemeClr val="bg1"/>
              </a:solidFill>
            </a:endParaRPr>
          </a:p>
        </p:txBody>
      </p:sp>
      <p:sp>
        <p:nvSpPr>
          <p:cNvPr id="7" name="Text 4"/>
          <p:cNvSpPr/>
          <p:nvPr/>
        </p:nvSpPr>
        <p:spPr>
          <a:xfrm>
            <a:off x="4030165" y="3687564"/>
            <a:ext cx="2957736" cy="1651406"/>
          </a:xfrm>
          <a:prstGeom prst="rect">
            <a:avLst/>
          </a:prstGeom>
          <a:noFill/>
          <a:ln/>
        </p:spPr>
        <p:txBody>
          <a:bodyPr wrap="square" lIns="0" tIns="0" rIns="0" bIns="0" rtlCol="0" anchor="t">
            <a:normAutofit/>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تمثل خبرات المتعلمين السابقة موردًا مهمًا يمكن البناء عليه في عملية التعلم.</a:t>
            </a:r>
            <a:endParaRPr lang="ar-SA"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580132"/>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الرابع: يرتبط استعداد الكبار للتعلم باحتياجاتهم ومواقفهم الواقعية</a:t>
            </a:r>
            <a:endParaRPr lang="ar-SA" sz="3700" dirty="0"/>
          </a:p>
        </p:txBody>
      </p:sp>
      <p:sp>
        <p:nvSpPr>
          <p:cNvPr id="4" name="Shape 1"/>
          <p:cNvSpPr/>
          <p:nvPr/>
        </p:nvSpPr>
        <p:spPr>
          <a:xfrm>
            <a:off x="5073722" y="2137370"/>
            <a:ext cx="3217881" cy="4015780"/>
          </a:xfrm>
          <a:prstGeom prst="roundRect">
            <a:avLst>
              <a:gd name="adj" fmla="val 13466"/>
            </a:avLst>
          </a:prstGeom>
          <a:solidFill>
            <a:srgbClr val="75BAE6"/>
          </a:solidFill>
          <a:ln/>
        </p:spPr>
      </p:sp>
      <p:sp>
        <p:nvSpPr>
          <p:cNvPr id="5" name="Text 2"/>
          <p:cNvSpPr/>
          <p:nvPr/>
        </p:nvSpPr>
        <p:spPr>
          <a:xfrm>
            <a:off x="5254196" y="2317848"/>
            <a:ext cx="2856932" cy="915947"/>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5254196" y="3092053"/>
            <a:ext cx="2856932" cy="2961284"/>
          </a:xfrm>
          <a:prstGeom prst="rect">
            <a:avLst/>
          </a:prstGeom>
          <a:noFill/>
          <a:ln/>
        </p:spPr>
        <p:txBody>
          <a:bodyPr wrap="square" lIns="0" tIns="0" rIns="0" bIns="0" rtlCol="0" anchor="t">
            <a:noAutofit/>
          </a:bodyPr>
          <a:lstStyle/>
          <a:p>
            <a:pPr marL="0" indent="0" algn="just"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ربط موضوع التدريب بمهام أو مواقف مهنية يواجهها المتدربون أو سيواجهونها في بيئة العمل، مثل تقديم تدريب على مهارة تشخيص الأعطال استجابةً لحاجة فعلية مرتبطة بمهام الصيانة التي يؤدونها أو سيؤدونها في موقع العمل.</a:t>
            </a:r>
            <a:endParaRPr lang="ar-SA" dirty="0">
              <a:solidFill>
                <a:schemeClr val="bg1"/>
              </a:solidFill>
            </a:endParaRPr>
          </a:p>
        </p:txBody>
      </p:sp>
      <p:sp>
        <p:nvSpPr>
          <p:cNvPr id="7" name="Text 4"/>
          <p:cNvSpPr/>
          <p:nvPr/>
        </p:nvSpPr>
        <p:spPr>
          <a:xfrm>
            <a:off x="8608400" y="3338016"/>
            <a:ext cx="2957736" cy="1781770"/>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يكون المتعلمون أكثر استعدادًا للتعلم عندما يرتبط ما يتعلمونه بمواقف أو مهام أو تحديات حقيقية يواجهونها في حياتهم أو عملهم.</a:t>
            </a:r>
            <a:endParaRPr lang="ar-SA" sz="2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809625"/>
            <a:ext cx="6355993" cy="1753791"/>
          </a:xfrm>
          <a:prstGeom prst="rect">
            <a:avLst/>
          </a:prstGeom>
          <a:noFill/>
          <a:ln/>
        </p:spPr>
        <p:txBody>
          <a:bodyPr wrap="square" lIns="0" tIns="0" rIns="0" bIns="0" rtlCol="0" anchor="t">
            <a:normAutofit/>
          </a:bodyPr>
          <a:lstStyle/>
          <a:p>
            <a:pPr marL="0" indent="0" algn="r" rtl="1">
              <a:lnSpc>
                <a:spcPct val="104000"/>
              </a:lnSpc>
              <a:buNone/>
            </a:pPr>
            <a:r>
              <a:rPr lang="ar-SA" altLang="en-US" sz="3650" dirty="0">
                <a:solidFill>
                  <a:srgbClr val="2E3C4E"/>
                </a:solidFill>
                <a:latin typeface="GE SS Two Light" pitchFamily="34" charset="0"/>
                <a:ea typeface="GE SS Two Light" pitchFamily="34" charset="-122"/>
                <a:cs typeface="GE SS Two Light" pitchFamily="34" charset="-120"/>
              </a:rPr>
              <a:t>المبدأ الخامس: يميل الكبار إلى التعلم المتمحور حول المشكلات والمواقف الحياتية والعملية</a:t>
            </a:r>
            <a:endParaRPr lang="ar-SA" sz="3650" dirty="0"/>
          </a:p>
        </p:txBody>
      </p:sp>
      <p:sp>
        <p:nvSpPr>
          <p:cNvPr id="4" name="Shape 1"/>
          <p:cNvSpPr/>
          <p:nvPr/>
        </p:nvSpPr>
        <p:spPr>
          <a:xfrm>
            <a:off x="503919" y="2825751"/>
            <a:ext cx="3217187" cy="3346450"/>
          </a:xfrm>
          <a:prstGeom prst="roundRect">
            <a:avLst>
              <a:gd name="adj" fmla="val 13258"/>
            </a:avLst>
          </a:prstGeom>
          <a:solidFill>
            <a:srgbClr val="75BAE6"/>
          </a:solidFill>
          <a:ln/>
        </p:spPr>
      </p:sp>
      <p:sp>
        <p:nvSpPr>
          <p:cNvPr id="5" name="Text 2"/>
          <p:cNvSpPr/>
          <p:nvPr/>
        </p:nvSpPr>
        <p:spPr>
          <a:xfrm>
            <a:off x="681616" y="3000673"/>
            <a:ext cx="2861794" cy="584597"/>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2000" dirty="0">
              <a:solidFill>
                <a:schemeClr val="bg1"/>
              </a:solidFill>
            </a:endParaRPr>
          </a:p>
        </p:txBody>
      </p:sp>
      <p:sp>
        <p:nvSpPr>
          <p:cNvPr id="6" name="Text 3"/>
          <p:cNvSpPr/>
          <p:nvPr/>
        </p:nvSpPr>
        <p:spPr>
          <a:xfrm>
            <a:off x="681616" y="3760192"/>
            <a:ext cx="2861794" cy="2115741"/>
          </a:xfrm>
          <a:prstGeom prst="rect">
            <a:avLst/>
          </a:prstGeom>
          <a:noFill/>
          <a:ln/>
        </p:spPr>
        <p:txBody>
          <a:bodyPr wrap="square" lIns="0" tIns="0" rIns="0" bIns="0" rtlCol="0" anchor="t">
            <a:noAutofit/>
          </a:bodyPr>
          <a:lstStyle/>
          <a:p>
            <a:pPr marL="0" indent="0" algn="just" rtl="1">
              <a:lnSpc>
                <a:spcPct val="132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تقديم مشكلة أو موقف مهني واقعي، مثل تكليف المتدربين بتحليل سبب عطل في معدة أو التعامل مع شكوى من عميل، ثم توجيههم إلى توظيف معارفهم ومهاراتهم للوصول إلى حل مناسب.</a:t>
            </a:r>
            <a:endParaRPr lang="ar-SA" dirty="0">
              <a:solidFill>
                <a:schemeClr val="bg1"/>
              </a:solidFill>
            </a:endParaRPr>
          </a:p>
        </p:txBody>
      </p:sp>
      <p:sp>
        <p:nvSpPr>
          <p:cNvPr id="7" name="Text 4"/>
          <p:cNvSpPr/>
          <p:nvPr/>
        </p:nvSpPr>
        <p:spPr>
          <a:xfrm>
            <a:off x="4033042" y="3294757"/>
            <a:ext cx="2961209" cy="2468364"/>
          </a:xfrm>
          <a:prstGeom prst="rect">
            <a:avLst/>
          </a:prstGeom>
          <a:noFill/>
          <a:ln/>
        </p:spPr>
        <p:txBody>
          <a:bodyPr wrap="square" lIns="0" tIns="0" rIns="0" bIns="0" rtlCol="0" anchor="t">
            <a:noAutofit/>
          </a:bodyPr>
          <a:lstStyle/>
          <a:p>
            <a:pPr marL="0" indent="0" algn="just" rtl="1">
              <a:lnSpc>
                <a:spcPct val="132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يميل المتعلمون الكبار إلى تقدير التعلم الذي يساعدهم على التعامل مع المشكلات والمواقف العملية، بدلًا من الاقتصار على المعلومات النظرية المجردة.</a:t>
            </a:r>
            <a:endParaRPr lang="ar-SA" dirty="0"/>
          </a:p>
          <a:p>
            <a:pPr marL="0" indent="0" algn="just" rtl="1">
              <a:lnSpc>
                <a:spcPct val="132000"/>
              </a:lnSpc>
              <a:buNone/>
            </a:pPr>
            <a:r>
              <a:rPr lang="ar-SA" altLang="en-US" dirty="0">
                <a:solidFill>
                  <a:srgbClr val="384653"/>
                </a:solidFill>
                <a:latin typeface="WinSoft Pro Medium" pitchFamily="34" charset="0"/>
                <a:ea typeface="WinSoft Pro Medium" pitchFamily="34" charset="-122"/>
                <a:cs typeface="WinSoft Pro Medium" pitchFamily="34" charset="-120"/>
              </a:rPr>
              <a:t>ومن الممارسات المناسبة: دراسات الحالة، والسيناريوهات الواقعية، والمحاكاة، وأنشطة حل المشكلات، والمهام العملية.</a:t>
            </a:r>
            <a:endParaRPr lang="ar-SA"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760710"/>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المبدأ السادس: . تتأثر دافعية الكبار للتعلم بعوامل داخلية وخارجية</a:t>
            </a:r>
            <a:endParaRPr lang="ar-SA" sz="3700" dirty="0"/>
          </a:p>
        </p:txBody>
      </p:sp>
      <p:sp>
        <p:nvSpPr>
          <p:cNvPr id="4" name="Shape 1"/>
          <p:cNvSpPr/>
          <p:nvPr/>
        </p:nvSpPr>
        <p:spPr>
          <a:xfrm>
            <a:off x="5073722" y="2813248"/>
            <a:ext cx="3217881" cy="3368477"/>
          </a:xfrm>
          <a:prstGeom prst="roundRect">
            <a:avLst>
              <a:gd name="adj" fmla="val 13466"/>
            </a:avLst>
          </a:prstGeom>
          <a:solidFill>
            <a:srgbClr val="75BAE6"/>
          </a:solidFill>
          <a:ln/>
        </p:spPr>
      </p:sp>
      <p:sp>
        <p:nvSpPr>
          <p:cNvPr id="5" name="Text 2"/>
          <p:cNvSpPr/>
          <p:nvPr/>
        </p:nvSpPr>
        <p:spPr>
          <a:xfrm>
            <a:off x="5254196" y="2993727"/>
            <a:ext cx="2856932" cy="593725"/>
          </a:xfrm>
          <a:prstGeom prst="rect">
            <a:avLst/>
          </a:prstGeom>
          <a:noFill/>
          <a:ln/>
        </p:spPr>
        <p:txBody>
          <a:bodyPr wrap="square" lIns="0" tIns="0" rIns="0" bIns="0" rtlCol="0" anchor="t">
            <a:normAutofit/>
          </a:bodyPr>
          <a:lstStyle/>
          <a:p>
            <a:pPr marL="0" indent="0" algn="r" rtl="1">
              <a:lnSpc>
                <a:spcPct val="104000"/>
              </a:lnSpc>
              <a:buNone/>
            </a:pPr>
            <a:r>
              <a:rPr lang="ar-SA" altLang="en-US" sz="1850" dirty="0">
                <a:solidFill>
                  <a:schemeClr val="bg1"/>
                </a:solidFill>
                <a:latin typeface="GE SS Two Light" pitchFamily="34" charset="0"/>
                <a:ea typeface="GE SS Two Light" pitchFamily="34" charset="-122"/>
                <a:cs typeface="GE SS Two Light" pitchFamily="34" charset="-120"/>
              </a:rPr>
              <a:t>في التعليم والتدريب التقني والمهني</a:t>
            </a:r>
            <a:endParaRPr lang="ar-SA" sz="1850" dirty="0">
              <a:solidFill>
                <a:schemeClr val="bg1"/>
              </a:solidFill>
            </a:endParaRPr>
          </a:p>
        </p:txBody>
      </p:sp>
      <p:sp>
        <p:nvSpPr>
          <p:cNvPr id="6" name="Text 3"/>
          <p:cNvSpPr/>
          <p:nvPr/>
        </p:nvSpPr>
        <p:spPr>
          <a:xfrm>
            <a:off x="5254196" y="3767931"/>
            <a:ext cx="2856932" cy="2166938"/>
          </a:xfrm>
          <a:prstGeom prst="rect">
            <a:avLst/>
          </a:prstGeom>
          <a:noFill/>
          <a:ln/>
        </p:spPr>
        <p:txBody>
          <a:bodyPr wrap="square" lIns="0" tIns="0" rIns="0" bIns="0" rtlCol="0" anchor="t">
            <a:noAutofit/>
          </a:bodyPr>
          <a:lstStyle/>
          <a:p>
            <a:pPr marL="0" indent="0" algn="just"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يمكن للمدرب تعزيز الدافعية من خلال توضيح القيمة المهنية للمهارة، وربطها بفرص التطور والأداء في العمل، مع توفير فرص للمتدربين لاختبار قدراتهم وتحقيق نجاحات تدريجية تعزز شعورهم بالإنجاز والثقة بقدراتهم.</a:t>
            </a:r>
            <a:endParaRPr lang="ar-SA" dirty="0">
              <a:solidFill>
                <a:schemeClr val="bg1"/>
              </a:solidFill>
            </a:endParaRPr>
          </a:p>
        </p:txBody>
      </p:sp>
      <p:sp>
        <p:nvSpPr>
          <p:cNvPr id="7" name="Text 4"/>
          <p:cNvSpPr/>
          <p:nvPr/>
        </p:nvSpPr>
        <p:spPr>
          <a:xfrm>
            <a:off x="8608400" y="3767931"/>
            <a:ext cx="2957736" cy="1444625"/>
          </a:xfrm>
          <a:prstGeom prst="rect">
            <a:avLst/>
          </a:prstGeom>
          <a:noFill/>
          <a:ln/>
        </p:spPr>
        <p:txBody>
          <a:bodyPr wrap="square" lIns="0" tIns="0" rIns="0" bIns="0" rtlCol="0" anchor="t">
            <a:normAutofit fontScale="92500" lnSpcReduction="10000"/>
          </a:bodyPr>
          <a:lstStyle/>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قد ترتبط الدافعية الداخلية بالنمو الشخصي والشعور بالإنجاز وتعزيز الثقة بالنفس، بينما قد ترتبط الدوافع الخارجية بالتطور والتقدم المهني.</a:t>
            </a:r>
            <a:endParaRPr lang="ar-SA"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556121"/>
            <a:ext cx="10927878" cy="546497"/>
          </a:xfrm>
          <a:prstGeom prst="rect">
            <a:avLst/>
          </a:prstGeom>
          <a:noFill/>
          <a:ln/>
        </p:spPr>
        <p:txBody>
          <a:bodyPr wrap="none" lIns="0" tIns="0" rIns="0" bIns="0" rtlCol="0" anchor="t"/>
          <a:lstStyle/>
          <a:p>
            <a:pPr marL="0" indent="0" algn="r" rtl="1">
              <a:lnSpc>
                <a:spcPct val="104000"/>
              </a:lnSpc>
              <a:buNone/>
            </a:pPr>
            <a:r>
              <a:rPr lang="ar-JO" altLang="en-US" sz="3400" dirty="0">
                <a:solidFill>
                  <a:srgbClr val="2E3C4E"/>
                </a:solidFill>
                <a:latin typeface="GE SS Two Light" pitchFamily="34" charset="0"/>
                <a:ea typeface="GE SS Two Light" pitchFamily="34" charset="-122"/>
                <a:cs typeface="GE SS Two Light" pitchFamily="34" charset="-120"/>
              </a:rPr>
              <a:t> </a:t>
            </a:r>
            <a:r>
              <a:rPr lang="ar-SA" altLang="en-US" sz="3400" dirty="0">
                <a:solidFill>
                  <a:srgbClr val="2E3C4E"/>
                </a:solidFill>
                <a:latin typeface="GE SS Two Light" pitchFamily="34" charset="0"/>
                <a:ea typeface="GE SS Two Light" pitchFamily="34" charset="-122"/>
                <a:cs typeface="GE SS Two Light" pitchFamily="34" charset="-120"/>
              </a:rPr>
              <a:t>تطبيق مبادئ تعلم الكبار على موقف تدريبي</a:t>
            </a:r>
            <a:endParaRPr lang="ar-SA" sz="3400" dirty="0"/>
          </a:p>
        </p:txBody>
      </p:sp>
      <p:sp>
        <p:nvSpPr>
          <p:cNvPr id="3" name="Text 1"/>
          <p:cNvSpPr/>
          <p:nvPr/>
        </p:nvSpPr>
        <p:spPr>
          <a:xfrm>
            <a:off x="622852" y="1258957"/>
            <a:ext cx="10936934" cy="583536"/>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بعد تعرّفك إلى مبادئ تعلّم الكبار، انتقل الآن من فهم المبادئ إلى تحليل كيفية ظهورها في الممارسة التدريبية، ثم طبّق ما تعلمته على سياق من مجالك في التعليم والتدريب التقني والمهني (TVET).</a:t>
            </a:r>
            <a:endParaRPr lang="ar-SA" sz="1600" dirty="0"/>
          </a:p>
        </p:txBody>
      </p:sp>
      <p:sp>
        <p:nvSpPr>
          <p:cNvPr id="6" name="Shape 4"/>
          <p:cNvSpPr/>
          <p:nvPr/>
        </p:nvSpPr>
        <p:spPr>
          <a:xfrm>
            <a:off x="9160737" y="2442811"/>
            <a:ext cx="19050" cy="2868017"/>
          </a:xfrm>
          <a:prstGeom prst="roundRect">
            <a:avLst>
              <a:gd name="adj" fmla="val 49999"/>
            </a:avLst>
          </a:prstGeom>
          <a:solidFill>
            <a:srgbClr val="75BAE6"/>
          </a:solidFill>
          <a:ln/>
        </p:spPr>
      </p:sp>
      <p:pic>
        <p:nvPicPr>
          <p:cNvPr id="7" name="Image 0" descr="preencoded.png"/>
          <p:cNvPicPr>
            <a:picLocks noChangeAspect="1"/>
          </p:cNvPicPr>
          <p:nvPr/>
        </p:nvPicPr>
        <p:blipFill>
          <a:blip r:embed="rId3"/>
          <a:stretch>
            <a:fillRect/>
          </a:stretch>
        </p:blipFill>
        <p:spPr>
          <a:xfrm>
            <a:off x="10087318" y="2579291"/>
            <a:ext cx="1478719" cy="1478756"/>
          </a:xfrm>
          <a:prstGeom prst="rect">
            <a:avLst/>
          </a:prstGeom>
        </p:spPr>
      </p:pic>
      <p:sp>
        <p:nvSpPr>
          <p:cNvPr id="8" name="Text 5"/>
          <p:cNvSpPr/>
          <p:nvPr/>
        </p:nvSpPr>
        <p:spPr>
          <a:xfrm>
            <a:off x="9501810" y="4187687"/>
            <a:ext cx="2064228" cy="808176"/>
          </a:xfrm>
          <a:prstGeom prst="rect">
            <a:avLst/>
          </a:prstGeom>
          <a:noFill/>
          <a:ln/>
        </p:spPr>
        <p:txBody>
          <a:bodyPr wrap="square" lIns="0" tIns="0" rIns="0" bIns="0" rtlCol="0" anchor="t">
            <a:noAutofit/>
          </a:bodyPr>
          <a:lstStyle/>
          <a:p>
            <a:pPr marL="0" indent="0" algn="just" rtl="1">
              <a:lnSpc>
                <a:spcPct val="128000"/>
              </a:lnSpc>
              <a:buNone/>
            </a:pPr>
            <a:r>
              <a:rPr lang="en-US" altLang="en-US" sz="2000" b="1" dirty="0">
                <a:solidFill>
                  <a:srgbClr val="384653"/>
                </a:solidFill>
                <a:latin typeface="Myriad "/>
                <a:ea typeface="WinSoft Pro Medium" pitchFamily="34" charset="-122"/>
                <a:cs typeface="WinSoft Pro Medium" pitchFamily="34" charset="-120"/>
              </a:rPr>
              <a:t>1</a:t>
            </a:r>
            <a:r>
              <a:rPr lang="ar-SA" altLang="en-US" sz="2000" b="1" dirty="0">
                <a:solidFill>
                  <a:srgbClr val="384653"/>
                </a:solidFill>
                <a:latin typeface="WinSoft Pro Medium" pitchFamily="34" charset="0"/>
                <a:ea typeface="WinSoft Pro Medium" pitchFamily="34" charset="-122"/>
                <a:cs typeface="WinSoft Pro Medium" pitchFamily="34" charset="-120"/>
              </a:rPr>
              <a:t>. تحليل موقف تدريبي</a:t>
            </a:r>
            <a:endParaRPr lang="ar-SA" sz="2000" dirty="0"/>
          </a:p>
          <a:p>
            <a:pPr marL="0" indent="0" algn="just" rtl="1">
              <a:lnSpc>
                <a:spcPct val="128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اقرأ الموقف التدريبي الآتي، ثم حلّله في ضوء مبادئ تعلّم الكبار الستة.</a:t>
            </a:r>
            <a:endParaRPr lang="ar-SA" sz="2000" dirty="0"/>
          </a:p>
        </p:txBody>
      </p:sp>
      <p:sp>
        <p:nvSpPr>
          <p:cNvPr id="9" name="Rectangle 8"/>
          <p:cNvSpPr/>
          <p:nvPr/>
        </p:nvSpPr>
        <p:spPr>
          <a:xfrm>
            <a:off x="297179" y="2084191"/>
            <a:ext cx="8750865" cy="3935693"/>
          </a:xfrm>
          <a:prstGeom prst="rect">
            <a:avLst/>
          </a:prstGeom>
        </p:spPr>
        <p:txBody>
          <a:bodyPr wrap="square">
            <a:spAutoFit/>
          </a:bodyPr>
          <a:lstStyle/>
          <a:p>
            <a:pPr algn="r" rtl="1">
              <a:lnSpc>
                <a:spcPct val="150000"/>
              </a:lnSpc>
              <a:spcAft>
                <a:spcPts val="0"/>
              </a:spcAft>
            </a:pPr>
            <a:r>
              <a:rPr lang="ar-SA" sz="2000" dirty="0">
                <a:solidFill>
                  <a:srgbClr val="2E3C4E"/>
                </a:solidFill>
                <a:latin typeface="GE SS Two Light" pitchFamily="34" charset="0"/>
                <a:ea typeface="GE SS Two Light" pitchFamily="34" charset="-122"/>
                <a:cs typeface="GE SS Two Light" pitchFamily="34" charset="-120"/>
              </a:rPr>
              <a:t>فهم مبادئ تعلم الكبار، وكيفية إسقاطه على الممارسات التدريبية في قطاع التعليم والتدريب المهني والتقني (دراسة حالة).   </a:t>
            </a:r>
            <a:endParaRPr lang="ar-JO" sz="2000"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endParaRPr lang="en-US" sz="2000" dirty="0">
              <a:solidFill>
                <a:srgbClr val="2E3C4E"/>
              </a:solidFill>
              <a:latin typeface="GE SS Two Light" pitchFamily="34" charset="0"/>
              <a:ea typeface="GE SS Two Light" pitchFamily="34" charset="-122"/>
              <a:cs typeface="GE SS Two Light" pitchFamily="34" charset="-120"/>
            </a:endParaRPr>
          </a:p>
          <a:p>
            <a:pPr algn="r" rtl="1">
              <a:lnSpc>
                <a:spcPct val="150000"/>
              </a:lnSpc>
              <a:spcAft>
                <a:spcPts val="0"/>
              </a:spcAft>
            </a:pPr>
            <a:r>
              <a:rPr lang="ar-SA" dirty="0">
                <a:latin typeface="Arial" panose="020B0604020202020204" pitchFamily="34" charset="0"/>
                <a:ea typeface="Arial" panose="020B0604020202020204" pitchFamily="34" charset="0"/>
              </a:rPr>
              <a:t> </a:t>
            </a:r>
            <a:r>
              <a:rPr lang="ar-SA" dirty="0">
                <a:solidFill>
                  <a:srgbClr val="384653"/>
                </a:solidFill>
                <a:latin typeface="WinSoft Pro Medium" pitchFamily="34" charset="0"/>
                <a:ea typeface="WinSoft Pro Medium" pitchFamily="34" charset="-122"/>
                <a:cs typeface="WinSoft Pro Medium" pitchFamily="34" charset="-120"/>
              </a:rPr>
              <a:t>عنوان الدراسة: إعادة تصميم برنامج "ميكانيكا السيارات الحديثة والصيانة الرقمية</a:t>
            </a:r>
            <a:r>
              <a:rPr lang="en-US" dirty="0">
                <a:solidFill>
                  <a:srgbClr val="384653"/>
                </a:solidFill>
                <a:latin typeface="WinSoft Pro Medium" pitchFamily="34" charset="0"/>
                <a:ea typeface="WinSoft Pro Medium" pitchFamily="34" charset="-122"/>
                <a:cs typeface="WinSoft Pro Medium" pitchFamily="34" charset="-120"/>
              </a:rPr>
              <a:t>".</a:t>
            </a:r>
          </a:p>
          <a:p>
            <a:pPr algn="r" rtl="1">
              <a:lnSpc>
                <a:spcPct val="150000"/>
              </a:lnSpc>
              <a:spcAft>
                <a:spcPts val="0"/>
              </a:spcAft>
            </a:pPr>
            <a:r>
              <a:rPr lang="ar-SA" dirty="0">
                <a:solidFill>
                  <a:srgbClr val="384653"/>
                </a:solidFill>
                <a:latin typeface="WinSoft Pro Medium" pitchFamily="34" charset="0"/>
                <a:ea typeface="WinSoft Pro Medium" pitchFamily="34" charset="-122"/>
                <a:cs typeface="WinSoft Pro Medium" pitchFamily="34" charset="-120"/>
              </a:rPr>
              <a:t>الفئة المستهدفة: (15) متدرباً - من (22) سنة – (35) سنة. </a:t>
            </a:r>
            <a:endParaRPr lang="en-US" dirty="0">
              <a:solidFill>
                <a:srgbClr val="384653"/>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dirty="0">
                <a:solidFill>
                  <a:srgbClr val="384653"/>
                </a:solidFill>
                <a:latin typeface="WinSoft Pro Medium" pitchFamily="34" charset="0"/>
                <a:ea typeface="WinSoft Pro Medium" pitchFamily="34" charset="-122"/>
                <a:cs typeface="WinSoft Pro Medium" pitchFamily="34" charset="-120"/>
              </a:rPr>
              <a:t>صفتهم: باحثون عن عمل (متعطلون) – موظفون راغبون في التغيير وظيفي/مهنة – فنيون تقليديون ساعون للتحديث والتطوير والتمكين.</a:t>
            </a:r>
            <a:endParaRPr lang="en-US" dirty="0">
              <a:solidFill>
                <a:srgbClr val="384653"/>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dirty="0">
                <a:solidFill>
                  <a:srgbClr val="384653"/>
                </a:solidFill>
                <a:latin typeface="WinSoft Pro Medium" pitchFamily="34" charset="0"/>
                <a:ea typeface="WinSoft Pro Medium" pitchFamily="34" charset="-122"/>
                <a:cs typeface="WinSoft Pro Medium" pitchFamily="34" charset="-120"/>
              </a:rPr>
              <a:t>التحديات: اعتماد البرنامج سابقًا على التلقين والمحاضرات النظرية الطويلة، أدى إلى نسب رسوب وانسحاب عالية، شكاوى من عدم واقعية التدريب</a:t>
            </a:r>
            <a:r>
              <a:rPr lang="en-US" dirty="0">
                <a:latin typeface="Arial" panose="020B0604020202020204" pitchFamily="34" charset="0"/>
                <a:ea typeface="Arial" panose="020B0604020202020204" pitchFamily="34" charset="0"/>
              </a:rPr>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520292866"/>
              </p:ext>
            </p:extLst>
          </p:nvPr>
        </p:nvGraphicFramePr>
        <p:xfrm>
          <a:off x="311768" y="1024890"/>
          <a:ext cx="11568464" cy="5284470"/>
        </p:xfrm>
        <a:graphic>
          <a:graphicData uri="http://schemas.openxmlformats.org/drawingml/2006/table">
            <a:tbl>
              <a:tblPr rtl="1" firstRow="1" firstCol="1" bandRow="1">
                <a:tableStyleId>{5C22544A-7EE6-4342-B048-85BDC9FD1C3A}</a:tableStyleId>
              </a:tblPr>
              <a:tblGrid>
                <a:gridCol w="2430179">
                  <a:extLst>
                    <a:ext uri="{9D8B030D-6E8A-4147-A177-3AD203B41FA5}">
                      <a16:colId xmlns:a16="http://schemas.microsoft.com/office/drawing/2014/main" val="3338207748"/>
                    </a:ext>
                  </a:extLst>
                </a:gridCol>
                <a:gridCol w="2639678">
                  <a:extLst>
                    <a:ext uri="{9D8B030D-6E8A-4147-A177-3AD203B41FA5}">
                      <a16:colId xmlns:a16="http://schemas.microsoft.com/office/drawing/2014/main" val="1352055709"/>
                    </a:ext>
                  </a:extLst>
                </a:gridCol>
                <a:gridCol w="4679780">
                  <a:extLst>
                    <a:ext uri="{9D8B030D-6E8A-4147-A177-3AD203B41FA5}">
                      <a16:colId xmlns:a16="http://schemas.microsoft.com/office/drawing/2014/main" val="2814727099"/>
                    </a:ext>
                  </a:extLst>
                </a:gridCol>
                <a:gridCol w="1818827">
                  <a:extLst>
                    <a:ext uri="{9D8B030D-6E8A-4147-A177-3AD203B41FA5}">
                      <a16:colId xmlns:a16="http://schemas.microsoft.com/office/drawing/2014/main" val="4252380451"/>
                    </a:ext>
                  </a:extLst>
                </a:gridCol>
              </a:tblGrid>
              <a:tr h="241741">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مبدأ تعلم الكبار</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المبدأ في الممارسة التدريبية المهنية والتقنية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التطبيق</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800" kern="1200" dirty="0">
                          <a:solidFill>
                            <a:schemeClr val="bg1"/>
                          </a:solidFill>
                          <a:latin typeface="WinSoft Pro Medium" pitchFamily="34" charset="0"/>
                          <a:ea typeface="WinSoft Pro Medium" pitchFamily="34" charset="-122"/>
                          <a:cs typeface="WinSoft Pro Medium" pitchFamily="34" charset="-120"/>
                        </a:rPr>
                        <a:t>النتيجة</a:t>
                      </a:r>
                      <a:endParaRPr lang="en-US" sz="1800" kern="1200" dirty="0">
                        <a:solidFill>
                          <a:schemeClr val="bg1"/>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572277993"/>
                  </a:ext>
                </a:extLst>
              </a:tr>
              <a:tr h="725223">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الحاجة إلى المعرفة:</a:t>
                      </a:r>
                      <a:endParaRPr lang="en-US" sz="2000" kern="12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يحتاج البالغون إلى معرفة لماذا يتعلمون الشىء قبل البدء فيه</a:t>
                      </a:r>
                      <a:r>
                        <a:rPr lang="en-US" sz="2000" kern="1200" dirty="0">
                          <a:solidFill>
                            <a:schemeClr val="bg1"/>
                          </a:solidFill>
                          <a:latin typeface="WinSoft Pro Medium" pitchFamily="34" charset="0"/>
                          <a:ea typeface="WinSoft Pro Medium" pitchFamily="34" charset="-122"/>
                          <a:cs typeface="WinSoft Pro Medium" pitchFamily="34" charset="-120"/>
                        </a:rPr>
                        <a:t>.</a:t>
                      </a: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يبدأ المدرب الورشة بتوضيح لماذا يتعلم المتدرب هذه المهارة، وكيف ستزيد من فرص توظيفه أو إنتاجيته</a:t>
                      </a:r>
                      <a:r>
                        <a:rPr lang="en-US" sz="2000" kern="1200" dirty="0">
                          <a:solidFill>
                            <a:srgbClr val="384653"/>
                          </a:solidFill>
                          <a:latin typeface="WinSoft Pro Medium" pitchFamily="34" charset="0"/>
                          <a:ea typeface="WinSoft Pro Medium" pitchFamily="34" charset="-122"/>
                          <a:cs typeface="WinSoft Pro Medium" pitchFamily="34" charset="-120"/>
                        </a:rPr>
                        <a:t>.</a:t>
                      </a: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في اليوم الأول، لم يبدأ المدرب بشرح القوانين الكهربائية. استبدل ذلك بعرض سيارة حديثة معطلة إلكترونياً، وشرح المدرب كيف أن عدم معرفة قراءة جهاز الفحص الذكي</a:t>
                      </a:r>
                      <a:r>
                        <a:rPr lang="en-US" sz="2000" kern="1200" dirty="0">
                          <a:solidFill>
                            <a:srgbClr val="384653"/>
                          </a:solidFill>
                          <a:latin typeface="WinSoft Pro Medium" pitchFamily="34" charset="0"/>
                          <a:ea typeface="WinSoft Pro Medium" pitchFamily="34" charset="-122"/>
                          <a:cs typeface="WinSoft Pro Medium" pitchFamily="34" charset="-120"/>
                        </a:rPr>
                        <a:t> (Scanner) </a:t>
                      </a:r>
                      <a:r>
                        <a:rPr lang="ar-SA" sz="2000" kern="1200" dirty="0">
                          <a:solidFill>
                            <a:srgbClr val="384653"/>
                          </a:solidFill>
                          <a:latin typeface="WinSoft Pro Medium" pitchFamily="34" charset="0"/>
                          <a:ea typeface="WinSoft Pro Medium" pitchFamily="34" charset="-122"/>
                          <a:cs typeface="WinSoft Pro Medium" pitchFamily="34" charset="-120"/>
                        </a:rPr>
                        <a:t>سيكلف الفني خسارة زبائن السوق</a:t>
                      </a:r>
                      <a:r>
                        <a:rPr lang="en-US" sz="2000" kern="1200" dirty="0">
                          <a:solidFill>
                            <a:srgbClr val="384653"/>
                          </a:solidFill>
                          <a:latin typeface="WinSoft Pro Medium" pitchFamily="34" charset="0"/>
                          <a:ea typeface="WinSoft Pro Medium" pitchFamily="34" charset="-122"/>
                          <a:cs typeface="WinSoft Pro Medium" pitchFamily="34" charset="-120"/>
                        </a:rPr>
                        <a:t>.</a:t>
                      </a: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أدرك المتدربون القيمة المادية والمهنية المباشرة للمادة</a:t>
                      </a:r>
                      <a:r>
                        <a:rPr lang="en-US" sz="2000" kern="1200">
                          <a:solidFill>
                            <a:srgbClr val="384653"/>
                          </a:solidFill>
                          <a:latin typeface="WinSoft Pro Medium" pitchFamily="34" charset="0"/>
                          <a:ea typeface="WinSoft Pro Medium" pitchFamily="34" charset="-122"/>
                          <a:cs typeface="WinSoft Pro Medium" pitchFamily="34" charset="-120"/>
                        </a:rPr>
                        <a:t>.</a:t>
                      </a:r>
                    </a:p>
                    <a:p>
                      <a:pPr algn="r" rtl="1">
                        <a:lnSpc>
                          <a:spcPct val="150000"/>
                        </a:lnSpc>
                        <a:spcAft>
                          <a:spcPts val="0"/>
                        </a:spcAft>
                      </a:pPr>
                      <a:r>
                        <a:rPr lang="ar-SA" sz="2000" kern="1200">
                          <a:solidFill>
                            <a:srgbClr val="384653"/>
                          </a:solidFill>
                          <a:latin typeface="WinSoft Pro Medium" pitchFamily="34" charset="0"/>
                          <a:ea typeface="WinSoft Pro Medium" pitchFamily="34" charset="-122"/>
                          <a:cs typeface="WinSoft Pro Medium" pitchFamily="34" charset="-120"/>
                        </a:rPr>
                        <a:t> </a:t>
                      </a:r>
                      <a:endParaRPr lang="en-US" sz="2000" kern="1200">
                        <a:solidFill>
                          <a:srgbClr val="384653"/>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0520012"/>
                  </a:ext>
                </a:extLst>
              </a:tr>
              <a:tr h="846093">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المفهوم الذاتي للمتعلم:</a:t>
                      </a:r>
                      <a:endParaRPr lang="en-US" sz="2000" kern="12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يفضل الكبار توجيه أنفسهم بأنفسهم، ويرفضون المعاملة كأطفال يُملى عليهم كل شيء</a:t>
                      </a:r>
                      <a:r>
                        <a:rPr lang="en-US" sz="2000" kern="1200" dirty="0">
                          <a:solidFill>
                            <a:schemeClr val="bg1"/>
                          </a:solidFill>
                          <a:latin typeface="WinSoft Pro Medium" pitchFamily="34" charset="0"/>
                          <a:ea typeface="WinSoft Pro Medium" pitchFamily="34" charset="-122"/>
                          <a:cs typeface="WinSoft Pro Medium" pitchFamily="34" charset="-120"/>
                        </a:rPr>
                        <a:t>.</a:t>
                      </a:r>
                    </a:p>
                    <a:p>
                      <a:pPr algn="r" rtl="1">
                        <a:lnSpc>
                          <a:spcPct val="150000"/>
                        </a:lnSpc>
                        <a:spcAft>
                          <a:spcPts val="0"/>
                        </a:spcAft>
                      </a:pPr>
                      <a:r>
                        <a:rPr lang="en-US" sz="2000" kern="1200" dirty="0">
                          <a:solidFill>
                            <a:schemeClr val="bg1"/>
                          </a:solidFill>
                          <a:latin typeface="WinSoft Pro Medium" pitchFamily="34" charset="0"/>
                          <a:ea typeface="WinSoft Pro Medium" pitchFamily="34" charset="-122"/>
                          <a:cs typeface="WinSoft Pro Medium" pitchFamily="34" charset="-120"/>
                        </a:rPr>
                        <a:t> </a:t>
                      </a: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التحول من دور "المدرس" إلى "الميسر". يعطي الفرصة/الحرية للمتدربين في اختيار مشاريع تخرجهم.</a:t>
                      </a:r>
                      <a:endParaRPr lang="en-US" sz="2000" kern="1200" dirty="0">
                        <a:solidFill>
                          <a:srgbClr val="384653"/>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التخطيط والتنظيم لتنفيذ تمرينهم.</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تم تحويل المدرب من دور "المُلقّن" إلى "الميسّر والموجّه". أُعطيت للمتدربين حرية اختيار ترتيب إنجاز المهام العملية داخل الورشة (فحص المكابح أولاً أو فحص المحرك)، ووُفرت لهم أدلة صيانة رقمية، ليبحثوا عن الحلول بأنفسهم قبل سؤال المدرب</a:t>
                      </a:r>
                      <a:r>
                        <a:rPr lang="en-US" sz="2000" kern="1200" dirty="0">
                          <a:solidFill>
                            <a:srgbClr val="384653"/>
                          </a:solidFill>
                          <a:latin typeface="WinSoft Pro Medium" pitchFamily="34" charset="0"/>
                          <a:ea typeface="WinSoft Pro Medium" pitchFamily="34" charset="-122"/>
                          <a:cs typeface="WinSoft Pro Medium" pitchFamily="34" charset="-120"/>
                        </a:rPr>
                        <a:t>.</a:t>
                      </a: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rgbClr val="384653"/>
                          </a:solidFill>
                          <a:latin typeface="WinSoft Pro Medium" pitchFamily="34" charset="0"/>
                          <a:ea typeface="WinSoft Pro Medium" pitchFamily="34" charset="-122"/>
                          <a:cs typeface="WinSoft Pro Medium" pitchFamily="34" charset="-120"/>
                        </a:rPr>
                        <a:t>انشغل الجميع في التفكير عن تشخيص وحلول باحتمالات متعددة لإنجاز المهمة بذواتهم.</a:t>
                      </a:r>
                      <a:endParaRPr lang="en-US" sz="2000" kern="1200" dirty="0">
                        <a:solidFill>
                          <a:srgbClr val="384653"/>
                        </a:solidFill>
                        <a:latin typeface="WinSoft Pro Medium" pitchFamily="34" charset="0"/>
                        <a:ea typeface="WinSoft Pro Medium" pitchFamily="34" charset="-122"/>
                        <a:cs typeface="WinSoft Pro Medium" pitchFamily="34" charset="-120"/>
                      </a:endParaRPr>
                    </a:p>
                  </a:txBody>
                  <a:tcPr marL="32965" marR="3296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8823389"/>
                  </a:ext>
                </a:extLst>
              </a:tr>
            </a:tbl>
          </a:graphicData>
        </a:graphic>
      </p:graphicFrame>
    </p:spTree>
    <p:extLst>
      <p:ext uri="{BB962C8B-B14F-4D97-AF65-F5344CB8AC3E}">
        <p14:creationId xmlns:p14="http://schemas.microsoft.com/office/powerpoint/2010/main" val="3343321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71307072"/>
              </p:ext>
            </p:extLst>
          </p:nvPr>
        </p:nvGraphicFramePr>
        <p:xfrm>
          <a:off x="262890" y="1421765"/>
          <a:ext cx="11666219" cy="4495800"/>
        </p:xfrm>
        <a:graphic>
          <a:graphicData uri="http://schemas.openxmlformats.org/drawingml/2006/table">
            <a:tbl>
              <a:tblPr rtl="1" firstRow="1" firstCol="1" bandRow="1">
                <a:tableStyleId>{5C22544A-7EE6-4342-B048-85BDC9FD1C3A}</a:tableStyleId>
              </a:tblPr>
              <a:tblGrid>
                <a:gridCol w="2263139">
                  <a:extLst>
                    <a:ext uri="{9D8B030D-6E8A-4147-A177-3AD203B41FA5}">
                      <a16:colId xmlns:a16="http://schemas.microsoft.com/office/drawing/2014/main" val="2121367620"/>
                    </a:ext>
                  </a:extLst>
                </a:gridCol>
                <a:gridCol w="2762250">
                  <a:extLst>
                    <a:ext uri="{9D8B030D-6E8A-4147-A177-3AD203B41FA5}">
                      <a16:colId xmlns:a16="http://schemas.microsoft.com/office/drawing/2014/main" val="2433805709"/>
                    </a:ext>
                  </a:extLst>
                </a:gridCol>
                <a:gridCol w="4806631">
                  <a:extLst>
                    <a:ext uri="{9D8B030D-6E8A-4147-A177-3AD203B41FA5}">
                      <a16:colId xmlns:a16="http://schemas.microsoft.com/office/drawing/2014/main" val="1242219886"/>
                    </a:ext>
                  </a:extLst>
                </a:gridCol>
                <a:gridCol w="1834199">
                  <a:extLst>
                    <a:ext uri="{9D8B030D-6E8A-4147-A177-3AD203B41FA5}">
                      <a16:colId xmlns:a16="http://schemas.microsoft.com/office/drawing/2014/main" val="352559874"/>
                    </a:ext>
                  </a:extLst>
                </a:gridCol>
              </a:tblGrid>
              <a:tr h="1450446">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دور الخبرة السابقة:</a:t>
                      </a:r>
                      <a:endParaRPr lang="en-US" sz="2000" kern="12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يمتلك الكبار خزان من الخبرات الحياتية والمهنية يجب استثمارها كمرجع للتعلم</a:t>
                      </a:r>
                      <a:r>
                        <a:rPr lang="en-US" sz="2000" kern="1200" dirty="0">
                          <a:solidFill>
                            <a:schemeClr val="bg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EEF"/>
                    </a:solidFill>
                  </a:tcPr>
                </a:tc>
                <a:tc>
                  <a:txBody>
                    <a:bodyPr/>
                    <a:lstStyle/>
                    <a:p>
                      <a:pPr algn="r" rtl="1">
                        <a:lnSpc>
                          <a:spcPct val="150000"/>
                        </a:lnSpc>
                        <a:spcAft>
                          <a:spcPts val="0"/>
                        </a:spcAft>
                      </a:pPr>
                      <a:r>
                        <a:rPr lang="ar-SA" sz="2000" kern="1200" dirty="0">
                          <a:solidFill>
                            <a:schemeClr val="tx1"/>
                          </a:solidFill>
                          <a:latin typeface="WinSoft Pro Medium" pitchFamily="34" charset="0"/>
                          <a:ea typeface="WinSoft Pro Medium" pitchFamily="34" charset="-122"/>
                          <a:cs typeface="WinSoft Pro Medium" pitchFamily="34" charset="-120"/>
                        </a:rPr>
                        <a:t>اعتماد استراتيجيات العصف الذهني، واستثمار خبرات المتدربين السابقة (ربط صيانة محرك حديث بأساسيات المحركات التقليدية التي يعرفونها)</a:t>
                      </a: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chemeClr val="tx1"/>
                          </a:solidFill>
                          <a:latin typeface="WinSoft Pro Medium" pitchFamily="34" charset="0"/>
                          <a:ea typeface="WinSoft Pro Medium" pitchFamily="34" charset="-122"/>
                          <a:cs typeface="WinSoft Pro Medium" pitchFamily="34" charset="-120"/>
                        </a:rPr>
                        <a:t>تقسيم المتدربين إلى مجموعات صغيرة تضم (فني تقليدي + شاب خريج جديد). طُلب من الفنيين التقليديين مشاركة "خبرتهم الصوتية والحسية" في تشخيص الأعطال، بينما ساعدهم الشباب في التعامل مع الشاشات البرمجية واللغة الإنجليزية للجهاز</a:t>
                      </a: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a:solidFill>
                            <a:schemeClr val="tx1"/>
                          </a:solidFill>
                          <a:latin typeface="WinSoft Pro Medium" pitchFamily="34" charset="0"/>
                          <a:ea typeface="WinSoft Pro Medium" pitchFamily="34" charset="-122"/>
                          <a:cs typeface="WinSoft Pro Medium" pitchFamily="34" charset="-120"/>
                        </a:rPr>
                        <a:t>شعر الكبار باحترام خبراتهم السابقة ولم يجدوا الحرج في تعلم المهارات الجديدة</a:t>
                      </a:r>
                      <a:r>
                        <a:rPr lang="en-US" sz="2000" kern="120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95937324"/>
                  </a:ext>
                </a:extLst>
              </a:tr>
              <a:tr h="1450446">
                <a:tc>
                  <a:txBody>
                    <a:bodyPr/>
                    <a:lstStyle/>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الجاهزية للتعلم:</a:t>
                      </a:r>
                      <a:endParaRPr lang="en-US" sz="2000" kern="12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يتعلم الكبار بشكل أفضل عندما ترتبط المادة بمواجهة مشكلات واقعية في حياتهم أو عملهم</a:t>
                      </a:r>
                      <a:r>
                        <a:rPr lang="en-US" sz="2000" kern="1200" dirty="0">
                          <a:solidFill>
                            <a:schemeClr val="bg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EEF"/>
                    </a:solidFill>
                  </a:tcPr>
                </a:tc>
                <a:tc>
                  <a:txBody>
                    <a:bodyPr/>
                    <a:lstStyle/>
                    <a:p>
                      <a:pPr algn="r" rtl="1">
                        <a:lnSpc>
                          <a:spcPct val="150000"/>
                        </a:lnSpc>
                        <a:spcAft>
                          <a:spcPts val="0"/>
                        </a:spcAft>
                      </a:pPr>
                      <a:r>
                        <a:rPr lang="ar-SA" sz="2000" kern="1200" dirty="0">
                          <a:solidFill>
                            <a:schemeClr val="tx1"/>
                          </a:solidFill>
                          <a:latin typeface="WinSoft Pro Medium" pitchFamily="34" charset="0"/>
                          <a:ea typeface="WinSoft Pro Medium" pitchFamily="34" charset="-122"/>
                          <a:cs typeface="WinSoft Pro Medium" pitchFamily="34" charset="-120"/>
                        </a:rPr>
                        <a:t>تصميم وحدات تدريبية مرنة تحاكي متطلبات سوق العمل، لبناء شعور لدى المتدرب أن ما يتعلمه يحاكي واقعه، ويمسه الآن</a:t>
                      </a: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chemeClr val="tx1"/>
                          </a:solidFill>
                          <a:latin typeface="WinSoft Pro Medium" pitchFamily="34" charset="0"/>
                          <a:ea typeface="WinSoft Pro Medium" pitchFamily="34" charset="-122"/>
                          <a:cs typeface="WinSoft Pro Medium" pitchFamily="34" charset="-120"/>
                        </a:rPr>
                        <a:t>تم ربط التقييمات بمهمات أدائية حقيقية. بدلاً من اختبار كتابي حول "أعطال المحركات"، كان الاختبار عبارة عن "محاكاة لاستقبال زبون يشتكي من صوت متقطع في المحرك، وعلى المتدرب تشخيص العطل وإصلاحه وتسليم السيارة للزبون</a:t>
                      </a:r>
                      <a:r>
                        <a:rPr lang="en-US" sz="2000" kern="1200" dirty="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000" kern="1200" dirty="0">
                          <a:solidFill>
                            <a:schemeClr val="tx1"/>
                          </a:solidFill>
                          <a:latin typeface="WinSoft Pro Medium" pitchFamily="34" charset="0"/>
                          <a:ea typeface="WinSoft Pro Medium" pitchFamily="34" charset="-122"/>
                          <a:cs typeface="WinSoft Pro Medium" pitchFamily="34" charset="-120"/>
                        </a:rPr>
                        <a:t>توجه المتدرب للتشخيص ووضع احتمالات أعطال، واسقاطها على صوت المحرك، ونجح.</a:t>
                      </a:r>
                      <a:endParaRPr lang="en-US" sz="2000" kern="1200" dirty="0">
                        <a:solidFill>
                          <a:schemeClr val="tx1"/>
                        </a:solidFill>
                        <a:latin typeface="WinSoft Pro Medium" pitchFamily="34" charset="0"/>
                        <a:ea typeface="WinSoft Pro Medium" pitchFamily="34" charset="-122"/>
                        <a:cs typeface="WinSoft Pro Medium" pitchFamily="34" charset="-120"/>
                      </a:endParaRP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3634440"/>
                  </a:ext>
                </a:extLst>
              </a:tr>
            </a:tbl>
          </a:graphicData>
        </a:graphic>
      </p:graphicFrame>
    </p:spTree>
    <p:extLst>
      <p:ext uri="{BB962C8B-B14F-4D97-AF65-F5344CB8AC3E}">
        <p14:creationId xmlns:p14="http://schemas.microsoft.com/office/powerpoint/2010/main" val="7187547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972563964"/>
              </p:ext>
            </p:extLst>
          </p:nvPr>
        </p:nvGraphicFramePr>
        <p:xfrm>
          <a:off x="285750" y="1760854"/>
          <a:ext cx="11620499" cy="3794760"/>
        </p:xfrm>
        <a:graphic>
          <a:graphicData uri="http://schemas.openxmlformats.org/drawingml/2006/table">
            <a:tbl>
              <a:tblPr rtl="1" firstRow="1" firstCol="1" bandRow="1">
                <a:tableStyleId>{5C22544A-7EE6-4342-B048-85BDC9FD1C3A}</a:tableStyleId>
              </a:tblPr>
              <a:tblGrid>
                <a:gridCol w="2731467">
                  <a:extLst>
                    <a:ext uri="{9D8B030D-6E8A-4147-A177-3AD203B41FA5}">
                      <a16:colId xmlns:a16="http://schemas.microsoft.com/office/drawing/2014/main" val="558937284"/>
                    </a:ext>
                  </a:extLst>
                </a:gridCol>
                <a:gridCol w="3046221">
                  <a:extLst>
                    <a:ext uri="{9D8B030D-6E8A-4147-A177-3AD203B41FA5}">
                      <a16:colId xmlns:a16="http://schemas.microsoft.com/office/drawing/2014/main" val="2233820482"/>
                    </a:ext>
                  </a:extLst>
                </a:gridCol>
                <a:gridCol w="4015801">
                  <a:extLst>
                    <a:ext uri="{9D8B030D-6E8A-4147-A177-3AD203B41FA5}">
                      <a16:colId xmlns:a16="http://schemas.microsoft.com/office/drawing/2014/main" val="1372245668"/>
                    </a:ext>
                  </a:extLst>
                </a:gridCol>
                <a:gridCol w="1827010">
                  <a:extLst>
                    <a:ext uri="{9D8B030D-6E8A-4147-A177-3AD203B41FA5}">
                      <a16:colId xmlns:a16="http://schemas.microsoft.com/office/drawing/2014/main" val="1046597438"/>
                    </a:ext>
                  </a:extLst>
                </a:gridCol>
              </a:tblGrid>
              <a:tr h="3775075">
                <a:tc>
                  <a:txBody>
                    <a:bodyPr/>
                    <a:lstStyle/>
                    <a:p>
                      <a:pPr algn="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الدافع الداخلي:</a:t>
                      </a:r>
                      <a:endParaRPr lang="en-US" sz="2400" kern="1200" dirty="0">
                        <a:solidFill>
                          <a:schemeClr val="bg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400" kern="1200" dirty="0">
                          <a:solidFill>
                            <a:schemeClr val="bg1"/>
                          </a:solidFill>
                          <a:latin typeface="WinSoft Pro Medium" pitchFamily="34" charset="0"/>
                          <a:ea typeface="WinSoft Pro Medium" pitchFamily="34" charset="-122"/>
                          <a:cs typeface="WinSoft Pro Medium" pitchFamily="34" charset="-120"/>
                        </a:rPr>
                        <a:t>يستجيب الكبار للمحفزات الداخلية (الرضا عن الذات، الجدارة المهنية، زيادة الدخل) أكثر من المحفزات الخارجية (الدرجات، الشهادات التقديرية)</a:t>
                      </a:r>
                      <a:r>
                        <a:rPr lang="en-US" sz="2400" kern="1200" dirty="0">
                          <a:solidFill>
                            <a:schemeClr val="bg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AEEF"/>
                    </a:solidFill>
                  </a:tcPr>
                </a:tc>
                <a:tc>
                  <a:txBody>
                    <a:bodyPr/>
                    <a:lstStyle/>
                    <a:p>
                      <a:pPr algn="r" rtl="1">
                        <a:lnSpc>
                          <a:spcPct val="150000"/>
                        </a:lnSpc>
                        <a:spcAft>
                          <a:spcPts val="0"/>
                        </a:spcAft>
                      </a:pPr>
                      <a:r>
                        <a:rPr lang="ar-SA" sz="2400" kern="1200" dirty="0">
                          <a:solidFill>
                            <a:schemeClr val="tx1"/>
                          </a:solidFill>
                          <a:latin typeface="WinSoft Pro Medium" pitchFamily="34" charset="0"/>
                          <a:ea typeface="WinSoft Pro Medium" pitchFamily="34" charset="-122"/>
                          <a:cs typeface="WinSoft Pro Medium" pitchFamily="34" charset="-120"/>
                        </a:rPr>
                        <a:t>التركيز على الحوافز المعنوية والمادية الذاتية (الرضا الوظيفي، التميز المهني، وتطوير الذات) بجانب الحوافز المعنوية كالشهادات</a:t>
                      </a:r>
                      <a:r>
                        <a:rPr lang="en-US" sz="2400" kern="1200" dirty="0">
                          <a:solidFill>
                            <a:schemeClr val="tx1"/>
                          </a:solidFill>
                          <a:latin typeface="WinSoft Pro Medium" pitchFamily="34" charset="0"/>
                          <a:ea typeface="WinSoft Pro Medium" pitchFamily="34" charset="-122"/>
                          <a:cs typeface="WinSoft Pro Medium" pitchFamily="34" charset="-120"/>
                        </a:rPr>
                        <a:t>.</a:t>
                      </a: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chemeClr val="tx1"/>
                          </a:solidFill>
                          <a:latin typeface="WinSoft Pro Medium" pitchFamily="34" charset="0"/>
                          <a:ea typeface="WinSoft Pro Medium" pitchFamily="34" charset="-122"/>
                          <a:cs typeface="WinSoft Pro Medium" pitchFamily="34" charset="-120"/>
                        </a:rPr>
                        <a:t>التركيز على بناء الثقة. عندما ينجح المتدرب في حل مشكلة معقدة في السيارة بنفسه، تزداد ثقته المهنية. </a:t>
                      </a:r>
                      <a:endParaRPr lang="en-US" sz="2400" kern="1200" dirty="0">
                        <a:solidFill>
                          <a:schemeClr val="tx1"/>
                        </a:solidFill>
                        <a:latin typeface="WinSoft Pro Medium" pitchFamily="34" charset="0"/>
                        <a:ea typeface="WinSoft Pro Medium" pitchFamily="34" charset="-122"/>
                        <a:cs typeface="WinSoft Pro Medium" pitchFamily="34" charset="-120"/>
                      </a:endParaRPr>
                    </a:p>
                    <a:p>
                      <a:pPr algn="r" rtl="1">
                        <a:lnSpc>
                          <a:spcPct val="150000"/>
                        </a:lnSpc>
                        <a:spcAft>
                          <a:spcPts val="0"/>
                        </a:spcAft>
                      </a:pPr>
                      <a:r>
                        <a:rPr lang="ar-SA" sz="2400" kern="1200" dirty="0">
                          <a:solidFill>
                            <a:schemeClr val="tx1"/>
                          </a:solidFill>
                          <a:latin typeface="WinSoft Pro Medium" pitchFamily="34" charset="0"/>
                          <a:ea typeface="WinSoft Pro Medium" pitchFamily="34" charset="-122"/>
                          <a:cs typeface="WinSoft Pro Medium" pitchFamily="34" charset="-120"/>
                        </a:rPr>
                        <a:t> </a:t>
                      </a:r>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2400" kern="1200" dirty="0">
                          <a:solidFill>
                            <a:schemeClr val="tx1"/>
                          </a:solidFill>
                          <a:latin typeface="WinSoft Pro Medium" pitchFamily="34" charset="0"/>
                          <a:ea typeface="WinSoft Pro Medium" pitchFamily="34" charset="-122"/>
                          <a:cs typeface="WinSoft Pro Medium" pitchFamily="34" charset="-120"/>
                        </a:rPr>
                        <a:t>قد تعطي المتدرب الحافز لمشروع خاص به.</a:t>
                      </a:r>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56511" marR="565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4467893"/>
                  </a:ext>
                </a:extLst>
              </a:tr>
            </a:tbl>
          </a:graphicData>
        </a:graphic>
      </p:graphicFrame>
    </p:spTree>
    <p:extLst>
      <p:ext uri="{BB962C8B-B14F-4D97-AF65-F5344CB8AC3E}">
        <p14:creationId xmlns:p14="http://schemas.microsoft.com/office/powerpoint/2010/main" val="1730290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766167"/>
            <a:ext cx="10927878" cy="564158"/>
          </a:xfrm>
          <a:prstGeom prst="rect">
            <a:avLst/>
          </a:prstGeom>
          <a:noFill/>
          <a:ln/>
        </p:spPr>
        <p:txBody>
          <a:bodyPr wrap="none" lIns="0" tIns="0" rIns="0" bIns="0" rtlCol="0" anchor="t"/>
          <a:lstStyle/>
          <a:p>
            <a:pPr marL="0" indent="0" algn="r" rtl="1">
              <a:lnSpc>
                <a:spcPct val="104000"/>
              </a:lnSpc>
              <a:buNone/>
            </a:pPr>
            <a:r>
              <a:rPr lang="en-US" altLang="en-US" sz="3550" dirty="0">
                <a:solidFill>
                  <a:srgbClr val="2E3C4E"/>
                </a:solidFill>
                <a:latin typeface="Myriad "/>
                <a:ea typeface="GE SS Two Light" pitchFamily="34" charset="-122"/>
                <a:cs typeface="GE SS Two Light" pitchFamily="34" charset="-120"/>
              </a:rPr>
              <a:t>2</a:t>
            </a:r>
            <a:r>
              <a:rPr lang="ar-SA" altLang="en-US" sz="3550" dirty="0">
                <a:solidFill>
                  <a:srgbClr val="2E3C4E"/>
                </a:solidFill>
                <a:latin typeface="GE SS Two Light" pitchFamily="34" charset="0"/>
                <a:ea typeface="GE SS Two Light" pitchFamily="34" charset="-122"/>
                <a:cs typeface="GE SS Two Light" pitchFamily="34" charset="-120"/>
              </a:rPr>
              <a:t>. طبّق على واقعك المهني</a:t>
            </a:r>
            <a:endParaRPr lang="ar-SA" sz="3550" dirty="0"/>
          </a:p>
        </p:txBody>
      </p:sp>
      <p:pic>
        <p:nvPicPr>
          <p:cNvPr id="4" name="Image 0" descr="preencoded.png"/>
          <p:cNvPicPr>
            <a:picLocks noChangeAspect="1"/>
          </p:cNvPicPr>
          <p:nvPr/>
        </p:nvPicPr>
        <p:blipFill>
          <a:blip r:embed="rId3"/>
          <a:stretch>
            <a:fillRect/>
          </a:stretch>
        </p:blipFill>
        <p:spPr>
          <a:xfrm>
            <a:off x="8848970" y="2104365"/>
            <a:ext cx="1526442" cy="1526480"/>
          </a:xfrm>
          <a:prstGeom prst="rect">
            <a:avLst/>
          </a:prstGeom>
        </p:spPr>
      </p:pic>
      <p:sp>
        <p:nvSpPr>
          <p:cNvPr id="5" name="Text 1"/>
          <p:cNvSpPr/>
          <p:nvPr/>
        </p:nvSpPr>
        <p:spPr>
          <a:xfrm>
            <a:off x="7332578" y="3881934"/>
            <a:ext cx="4233459" cy="1217017"/>
          </a:xfrm>
          <a:prstGeom prst="rect">
            <a:avLst/>
          </a:prstGeom>
          <a:noFill/>
          <a:ln/>
        </p:spPr>
        <p:txBody>
          <a:bodyPr wrap="square" lIns="0" tIns="0" rIns="0" bIns="0" rtlCol="0" anchor="t">
            <a:noAutofit/>
          </a:bodyPr>
          <a:lstStyle/>
          <a:p>
            <a:pPr marL="0" indent="0" algn="r" rtl="1">
              <a:lnSpc>
                <a:spcPct val="130000"/>
              </a:lnSpc>
              <a:spcAft>
                <a:spcPts val="1150"/>
              </a:spcAft>
              <a:buNone/>
            </a:pPr>
            <a:r>
              <a:rPr lang="ar-SA" altLang="en-US" dirty="0">
                <a:solidFill>
                  <a:srgbClr val="384653"/>
                </a:solidFill>
                <a:latin typeface="WinSoft Pro Medium" pitchFamily="34" charset="0"/>
                <a:ea typeface="WinSoft Pro Medium" pitchFamily="34" charset="-122"/>
                <a:cs typeface="WinSoft Pro Medium" pitchFamily="34" charset="-120"/>
              </a:rPr>
              <a:t>اختر </a:t>
            </a:r>
            <a:r>
              <a:rPr lang="ar-SA" altLang="en-US" b="1" dirty="0">
                <a:solidFill>
                  <a:srgbClr val="384653"/>
                </a:solidFill>
                <a:latin typeface="WinSoft Pro Medium" pitchFamily="34" charset="0"/>
                <a:ea typeface="WinSoft Pro Medium" pitchFamily="34" charset="-122"/>
                <a:cs typeface="WinSoft Pro Medium" pitchFamily="34" charset="-120"/>
              </a:rPr>
              <a:t>مهارة أو موضوعًا تدريبيًا</a:t>
            </a:r>
            <a:r>
              <a:rPr lang="ar-SA" altLang="en-US" dirty="0">
                <a:solidFill>
                  <a:srgbClr val="384653"/>
                </a:solidFill>
                <a:latin typeface="WinSoft Pro Medium" pitchFamily="34" charset="0"/>
                <a:ea typeface="WinSoft Pro Medium" pitchFamily="34" charset="-122"/>
                <a:cs typeface="WinSoft Pro Medium" pitchFamily="34" charset="-120"/>
              </a:rPr>
              <a:t> من مجال عملك في التعليم والتدريب التقني والمهني.</a:t>
            </a:r>
            <a:endParaRPr lang="ar-SA" dirty="0"/>
          </a:p>
          <a:p>
            <a:pPr marL="0" indent="0" algn="r" rtl="1">
              <a:lnSpc>
                <a:spcPct val="130000"/>
              </a:lnSpc>
              <a:buNone/>
            </a:pPr>
            <a:r>
              <a:rPr lang="ar-SA" altLang="en-US" dirty="0">
                <a:solidFill>
                  <a:srgbClr val="384653"/>
                </a:solidFill>
                <a:latin typeface="WinSoft Pro Medium" pitchFamily="34" charset="0"/>
                <a:ea typeface="WinSoft Pro Medium" pitchFamily="34" charset="-122"/>
                <a:cs typeface="WinSoft Pro Medium" pitchFamily="34" charset="-120"/>
              </a:rPr>
              <a:t>حدد </a:t>
            </a:r>
            <a:r>
              <a:rPr lang="ar-SA" altLang="en-US" b="1" dirty="0">
                <a:solidFill>
                  <a:srgbClr val="384653"/>
                </a:solidFill>
                <a:latin typeface="WinSoft Pro Medium" pitchFamily="34" charset="0"/>
                <a:ea typeface="WinSoft Pro Medium" pitchFamily="34" charset="-122"/>
                <a:cs typeface="WinSoft Pro Medium" pitchFamily="34" charset="-120"/>
              </a:rPr>
              <a:t>ثلاثة مبادئ لتعلّم الكبار</a:t>
            </a:r>
            <a:r>
              <a:rPr lang="ar-SA" altLang="en-US" dirty="0">
                <a:solidFill>
                  <a:srgbClr val="384653"/>
                </a:solidFill>
                <a:latin typeface="WinSoft Pro Medium" pitchFamily="34" charset="0"/>
                <a:ea typeface="WinSoft Pro Medium" pitchFamily="34" charset="-122"/>
                <a:cs typeface="WinSoft Pro Medium" pitchFamily="34" charset="-120"/>
              </a:rPr>
              <a:t> ترى أنها مهمة عند تدريب هذه المهارة، ثم وضّح كيف يمكنك توظيفها.</a:t>
            </a:r>
            <a:endParaRPr lang="ar-SA" dirty="0"/>
          </a:p>
        </p:txBody>
      </p:sp>
      <p:sp>
        <p:nvSpPr>
          <p:cNvPr id="6" name="Shape 2"/>
          <p:cNvSpPr/>
          <p:nvPr/>
        </p:nvSpPr>
        <p:spPr>
          <a:xfrm>
            <a:off x="631908" y="5601129"/>
            <a:ext cx="10927878" cy="662880"/>
          </a:xfrm>
          <a:prstGeom prst="roundRect">
            <a:avLst>
              <a:gd name="adj" fmla="val 38812"/>
            </a:avLst>
          </a:prstGeom>
          <a:solidFill>
            <a:srgbClr val="D4E9F7"/>
          </a:solidFill>
          <a:ln/>
        </p:spPr>
      </p:sp>
      <p:pic>
        <p:nvPicPr>
          <p:cNvPr id="7" name="Image 1" descr="preencoded.png"/>
          <p:cNvPicPr>
            <a:picLocks noChangeAspect="1"/>
          </p:cNvPicPr>
          <p:nvPr/>
        </p:nvPicPr>
        <p:blipFill>
          <a:blip r:embed="rId4"/>
          <a:stretch>
            <a:fillRect/>
          </a:stretch>
        </p:blipFill>
        <p:spPr>
          <a:xfrm>
            <a:off x="803354" y="5834690"/>
            <a:ext cx="214307" cy="171450"/>
          </a:xfrm>
          <a:prstGeom prst="rect">
            <a:avLst/>
          </a:prstGeom>
        </p:spPr>
      </p:pic>
      <p:sp>
        <p:nvSpPr>
          <p:cNvPr id="8" name="Text 3"/>
          <p:cNvSpPr/>
          <p:nvPr/>
        </p:nvSpPr>
        <p:spPr>
          <a:xfrm>
            <a:off x="579522" y="5806909"/>
            <a:ext cx="10808819" cy="267593"/>
          </a:xfrm>
          <a:prstGeom prst="rect">
            <a:avLst/>
          </a:prstGeom>
          <a:noFill/>
          <a:ln/>
        </p:spPr>
        <p:txBody>
          <a:bodyPr wrap="none" lIns="0" tIns="0" rIns="0" bIns="0" rtlCol="0" anchor="t"/>
          <a:lstStyle/>
          <a:p>
            <a:pPr marL="0" indent="0" algn="r" rtl="1">
              <a:lnSpc>
                <a:spcPct val="130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إرشاد:</a:t>
            </a:r>
            <a:r>
              <a:rPr lang="ar-SA" altLang="en-US" sz="1600" dirty="0">
                <a:solidFill>
                  <a:srgbClr val="000000"/>
                </a:solidFill>
                <a:latin typeface="WinSoft Pro Medium" pitchFamily="34" charset="0"/>
                <a:ea typeface="WinSoft Pro Medium" pitchFamily="34" charset="-122"/>
                <a:cs typeface="WinSoft Pro Medium" pitchFamily="34" charset="-120"/>
              </a:rPr>
              <a:t> عند اقتراح الممارسات التدريبية، راعِ تنوع المتعلمين والمتعلمات وخبراتهم واحتياجاتهم، وتجنب الافتراضات المسبقة حول قدراتهم أو أدوارهم المهنية.</a:t>
            </a:r>
            <a:endParaRPr lang="ar-SA" sz="1600" dirty="0"/>
          </a:p>
        </p:txBody>
      </p:sp>
      <p:graphicFrame>
        <p:nvGraphicFramePr>
          <p:cNvPr id="10" name="Table 0"/>
          <p:cNvGraphicFramePr>
            <a:graphicFrameLocks noGrp="1"/>
          </p:cNvGraphicFramePr>
          <p:nvPr>
            <p:extLst>
              <p:ext uri="{D42A27DB-BD31-4B8C-83A1-F6EECF244321}">
                <p14:modId xmlns:p14="http://schemas.microsoft.com/office/powerpoint/2010/main" val="1456527750"/>
              </p:ext>
            </p:extLst>
          </p:nvPr>
        </p:nvGraphicFramePr>
        <p:xfrm>
          <a:off x="476249" y="1854392"/>
          <a:ext cx="6716119" cy="3016891"/>
        </p:xfrm>
        <a:graphic>
          <a:graphicData uri="http://schemas.openxmlformats.org/drawingml/2006/table">
            <a:tbl>
              <a:tblPr/>
              <a:tblGrid>
                <a:gridCol w="2458568">
                  <a:extLst>
                    <a:ext uri="{9D8B030D-6E8A-4147-A177-3AD203B41FA5}">
                      <a16:colId xmlns:a16="http://schemas.microsoft.com/office/drawing/2014/main" val="2784611496"/>
                    </a:ext>
                  </a:extLst>
                </a:gridCol>
                <a:gridCol w="2068540">
                  <a:extLst>
                    <a:ext uri="{9D8B030D-6E8A-4147-A177-3AD203B41FA5}">
                      <a16:colId xmlns:a16="http://schemas.microsoft.com/office/drawing/2014/main" val="832816970"/>
                    </a:ext>
                  </a:extLst>
                </a:gridCol>
                <a:gridCol w="2189011">
                  <a:extLst>
                    <a:ext uri="{9D8B030D-6E8A-4147-A177-3AD203B41FA5}">
                      <a16:colId xmlns:a16="http://schemas.microsoft.com/office/drawing/2014/main" val="2730598539"/>
                    </a:ext>
                  </a:extLst>
                </a:gridCol>
              </a:tblGrid>
              <a:tr h="632984">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كيف يمكن تطبيقه؟</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مبدأ تعلّم الكبار</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FFFFFF"/>
                          </a:solidFill>
                          <a:latin typeface="WinSoft Pro" pitchFamily="34" charset="0"/>
                          <a:ea typeface="WinSoft Pro" pitchFamily="34" charset="-122"/>
                          <a:cs typeface="WinSoft Pro" pitchFamily="34" charset="-120"/>
                        </a:rPr>
                        <a:t>المهارة/الموضوع</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096517">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287390">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559395"/>
            <a:ext cx="10927878" cy="511274"/>
          </a:xfrm>
          <a:prstGeom prst="rect">
            <a:avLst/>
          </a:prstGeom>
          <a:noFill/>
          <a:ln/>
        </p:spPr>
        <p:txBody>
          <a:bodyPr wrap="none" lIns="0" tIns="0" rIns="0" bIns="0" rtlCol="0" anchor="t"/>
          <a:lstStyle/>
          <a:p>
            <a:pPr marL="0" indent="0" algn="r" rtl="1">
              <a:lnSpc>
                <a:spcPct val="104000"/>
              </a:lnSpc>
              <a:buNone/>
            </a:pPr>
            <a:r>
              <a:rPr lang="en-US" altLang="en-US" sz="3200" dirty="0">
                <a:solidFill>
                  <a:srgbClr val="2E3C4E"/>
                </a:solidFill>
                <a:latin typeface="Myriad "/>
                <a:ea typeface="GE SS Two Light" pitchFamily="34" charset="-122"/>
                <a:cs typeface="GE SS Two Light" pitchFamily="34" charset="-120"/>
              </a:rPr>
              <a:t>3</a:t>
            </a:r>
            <a:r>
              <a:rPr lang="ar-SA" altLang="en-US" sz="3200" dirty="0">
                <a:solidFill>
                  <a:srgbClr val="2E3C4E"/>
                </a:solidFill>
                <a:latin typeface="GE SS Two Light" pitchFamily="34" charset="0"/>
                <a:ea typeface="GE SS Two Light" pitchFamily="34" charset="-122"/>
                <a:cs typeface="GE SS Two Light" pitchFamily="34" charset="-120"/>
              </a:rPr>
              <a:t>. ناقش مع الزملاء والزميلات</a:t>
            </a:r>
            <a:endParaRPr lang="ar-SA" sz="3200" dirty="0"/>
          </a:p>
        </p:txBody>
      </p:sp>
      <p:sp>
        <p:nvSpPr>
          <p:cNvPr id="3" name="Text 1"/>
          <p:cNvSpPr/>
          <p:nvPr/>
        </p:nvSpPr>
        <p:spPr>
          <a:xfrm>
            <a:off x="39757" y="1232453"/>
            <a:ext cx="11520030" cy="328060"/>
          </a:xfrm>
          <a:prstGeom prst="rect">
            <a:avLst/>
          </a:prstGeom>
          <a:noFill/>
          <a:ln/>
        </p:spPr>
        <p:txBody>
          <a:bodyPr wrap="none" lIns="0" tIns="0" rIns="0" bIns="0" rtlCol="0" anchor="t"/>
          <a:lstStyle/>
          <a:p>
            <a:pPr marL="0" indent="0" algn="r" rtl="1">
              <a:lnSpc>
                <a:spcPct val="124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قارن إجاباتك مع إجابات أحد الزملاء أو الزميلات، وناقشا الأسئلة الآتية:</a:t>
            </a:r>
            <a:endParaRPr lang="ar-SA" sz="2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6356" y="1711027"/>
            <a:ext cx="3553431" cy="1258888"/>
          </a:xfrm>
          <a:prstGeom prst="rect">
            <a:avLst/>
          </a:prstGeom>
        </p:spPr>
      </p:pic>
      <p:sp>
        <p:nvSpPr>
          <p:cNvPr id="5" name="Text 2"/>
          <p:cNvSpPr/>
          <p:nvPr/>
        </p:nvSpPr>
        <p:spPr>
          <a:xfrm>
            <a:off x="9689758"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6" name="Text 3"/>
          <p:cNvSpPr/>
          <p:nvPr/>
        </p:nvSpPr>
        <p:spPr>
          <a:xfrm>
            <a:off x="8180778" y="2332732"/>
            <a:ext cx="3204586" cy="231378"/>
          </a:xfrm>
          <a:prstGeom prst="rect">
            <a:avLst/>
          </a:prstGeom>
          <a:noFill/>
          <a:ln/>
        </p:spPr>
        <p:txBody>
          <a:bodyPr wrap="none" lIns="0" tIns="0" rIns="0" bIns="0" rtlCol="0" anchor="t"/>
          <a:lstStyle/>
          <a:p>
            <a:pPr marL="0" indent="0" algn="r" rtl="1">
              <a:lnSpc>
                <a:spcPct val="124000"/>
              </a:lnSpc>
              <a:buNone/>
            </a:pPr>
            <a:r>
              <a:rPr lang="ar-SA" altLang="en-US" dirty="0">
                <a:solidFill>
                  <a:srgbClr val="384653"/>
                </a:solidFill>
                <a:latin typeface="WinSoft Pro Medium" pitchFamily="34" charset="0"/>
                <a:ea typeface="WinSoft Pro Medium" pitchFamily="34" charset="-122"/>
                <a:cs typeface="WinSoft Pro Medium" pitchFamily="34" charset="-120"/>
              </a:rPr>
              <a:t>هل اخترتما المبادئ نفسها؟ ولماذا؟</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9182" y="1711027"/>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9" name="Text 5"/>
          <p:cNvSpPr/>
          <p:nvPr/>
        </p:nvSpPr>
        <p:spPr>
          <a:xfrm>
            <a:off x="4493604" y="2219919"/>
            <a:ext cx="3204586" cy="582713"/>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هل يمكن للممارسة التدريبية الواحدة أن تخدم أكثر من مبدأ من مبادئ تعلّم الكبار؟</a:t>
            </a:r>
            <a:endParaRPr lang="ar-SA" sz="14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1711027"/>
            <a:ext cx="3553431" cy="1258888"/>
          </a:xfrm>
          <a:prstGeom prst="rect">
            <a:avLst/>
          </a:prstGeom>
        </p:spPr>
      </p:pic>
      <p:sp>
        <p:nvSpPr>
          <p:cNvPr id="11" name="Text 6"/>
          <p:cNvSpPr/>
          <p:nvPr/>
        </p:nvSpPr>
        <p:spPr>
          <a:xfrm>
            <a:off x="2315410"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2" name="Text 7"/>
          <p:cNvSpPr/>
          <p:nvPr/>
        </p:nvSpPr>
        <p:spPr>
          <a:xfrm>
            <a:off x="806430" y="2236985"/>
            <a:ext cx="3204586" cy="591444"/>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هل يجب تطبيق المبادئ الستة جميعها في كل موقف تدريبي؟ ولماذا؟</a:t>
            </a:r>
            <a:endParaRPr lang="ar-SA" sz="14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62818" y="3103662"/>
            <a:ext cx="5396968" cy="1258888"/>
          </a:xfrm>
          <a:prstGeom prst="rect">
            <a:avLst/>
          </a:prstGeom>
        </p:spPr>
      </p:pic>
      <p:sp>
        <p:nvSpPr>
          <p:cNvPr id="14" name="Text 8"/>
          <p:cNvSpPr/>
          <p:nvPr/>
        </p:nvSpPr>
        <p:spPr>
          <a:xfrm>
            <a:off x="8768039"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15" name="Text 9"/>
          <p:cNvSpPr/>
          <p:nvPr/>
        </p:nvSpPr>
        <p:spPr>
          <a:xfrm>
            <a:off x="6337241" y="3612555"/>
            <a:ext cx="5048124" cy="645219"/>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ما المبادئ التي قد يكون تطبيقها أكثر تحديًا في سياق التعليم والتدريب التقني والمهني؟ وما أسباب ذلك؟</a:t>
            </a:r>
            <a:endParaRPr lang="ar-SA" sz="14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3103662"/>
            <a:ext cx="5397067" cy="1258888"/>
          </a:xfrm>
          <a:prstGeom prst="rect">
            <a:avLst/>
          </a:prstGeom>
        </p:spPr>
      </p:pic>
      <p:sp>
        <p:nvSpPr>
          <p:cNvPr id="17" name="Text 10"/>
          <p:cNvSpPr/>
          <p:nvPr/>
        </p:nvSpPr>
        <p:spPr>
          <a:xfrm>
            <a:off x="3237228"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5</a:t>
            </a:r>
            <a:endParaRPr lang="en-US" sz="1450" dirty="0"/>
          </a:p>
        </p:txBody>
      </p:sp>
      <p:sp>
        <p:nvSpPr>
          <p:cNvPr id="18" name="Text 11"/>
          <p:cNvSpPr/>
          <p:nvPr/>
        </p:nvSpPr>
        <p:spPr>
          <a:xfrm>
            <a:off x="806430" y="3629620"/>
            <a:ext cx="5048223" cy="558502"/>
          </a:xfrm>
          <a:prstGeom prst="rect">
            <a:avLst/>
          </a:prstGeom>
          <a:noFill/>
          <a:ln/>
        </p:spPr>
        <p:txBody>
          <a:bodyPr wrap="square" lIns="0" tIns="0" rIns="0" bIns="0" rtlCol="0" anchor="t">
            <a:normAutofit/>
          </a:bodyPr>
          <a:lstStyle/>
          <a:p>
            <a:pPr marL="0" indent="0" algn="r" rtl="1">
              <a:lnSpc>
                <a:spcPct val="124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كيف يمكن للمدرب تحقيق التوازن بين استقلالية المتعلم وبين الحاجة إلى التوجيه والتعليم المباشر في تعلم المهارات المهنية؟</a:t>
            </a:r>
            <a:endParaRPr lang="ar-SA" sz="1400" dirty="0"/>
          </a:p>
        </p:txBody>
      </p:sp>
      <p:sp>
        <p:nvSpPr>
          <p:cNvPr id="19" name="Shape 12"/>
          <p:cNvSpPr/>
          <p:nvPr/>
        </p:nvSpPr>
        <p:spPr>
          <a:xfrm>
            <a:off x="631908" y="4663579"/>
            <a:ext cx="5274337" cy="1829986"/>
          </a:xfrm>
          <a:prstGeom prst="roundRect">
            <a:avLst>
              <a:gd name="adj" fmla="val 20583"/>
            </a:avLst>
          </a:prstGeom>
          <a:solidFill>
            <a:srgbClr val="D4E9F7"/>
          </a:solidFill>
          <a:ln/>
        </p:spPr>
      </p:sp>
      <p:pic>
        <p:nvPicPr>
          <p:cNvPr id="20" name="Image 5" descr="preencoded.png"/>
          <p:cNvPicPr>
            <a:picLocks noChangeAspect="1"/>
          </p:cNvPicPr>
          <p:nvPr/>
        </p:nvPicPr>
        <p:blipFill>
          <a:blip r:embed="rId5"/>
          <a:stretch>
            <a:fillRect/>
          </a:stretch>
        </p:blipFill>
        <p:spPr>
          <a:xfrm>
            <a:off x="787281" y="4839791"/>
            <a:ext cx="194265" cy="155377"/>
          </a:xfrm>
          <a:prstGeom prst="rect">
            <a:avLst/>
          </a:prstGeom>
        </p:spPr>
      </p:pic>
      <p:sp>
        <p:nvSpPr>
          <p:cNvPr id="21" name="Text 13"/>
          <p:cNvSpPr/>
          <p:nvPr/>
        </p:nvSpPr>
        <p:spPr>
          <a:xfrm>
            <a:off x="1136919" y="4822726"/>
            <a:ext cx="4613953" cy="1439660"/>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طريقة تقييم النشاط</a:t>
            </a:r>
            <a:endParaRPr lang="ar-SA" sz="2000" dirty="0"/>
          </a:p>
          <a:p>
            <a:pPr marL="0" indent="0" algn="just" rtl="1">
              <a:lnSpc>
                <a:spcPct val="124000"/>
              </a:lnSpc>
              <a:buNone/>
            </a:pPr>
            <a:r>
              <a:rPr lang="ar-SA" altLang="en-US" dirty="0">
                <a:solidFill>
                  <a:srgbClr val="000000"/>
                </a:solidFill>
                <a:latin typeface="WinSoft Pro Medium" pitchFamily="34" charset="0"/>
                <a:ea typeface="WinSoft Pro Medium" pitchFamily="34" charset="-122"/>
                <a:cs typeface="WinSoft Pro Medium" pitchFamily="34" charset="-120"/>
              </a:rPr>
              <a:t>يتم تقييم تعلمك من خلال تحليل الموقف التدريبي، والمقترحات التطويرية، والتطبيق على موقف من واقعك المهني، والمناقشة مع الزملاء والزميلات.</a:t>
            </a:r>
            <a:endParaRPr lang="ar-SA" dirty="0"/>
          </a:p>
        </p:txBody>
      </p:sp>
      <p:sp>
        <p:nvSpPr>
          <p:cNvPr id="22" name="Shape 14"/>
          <p:cNvSpPr/>
          <p:nvPr/>
        </p:nvSpPr>
        <p:spPr>
          <a:xfrm>
            <a:off x="6291800" y="4663579"/>
            <a:ext cx="5274337" cy="2002264"/>
          </a:xfrm>
          <a:prstGeom prst="roundRect">
            <a:avLst>
              <a:gd name="adj" fmla="val 20583"/>
            </a:avLst>
          </a:prstGeom>
          <a:solidFill>
            <a:srgbClr val="D4E9F7"/>
          </a:solidFill>
          <a:ln/>
        </p:spPr>
      </p:sp>
      <p:pic>
        <p:nvPicPr>
          <p:cNvPr id="23" name="Image 6" descr="preencoded.png"/>
          <p:cNvPicPr>
            <a:picLocks noChangeAspect="1"/>
          </p:cNvPicPr>
          <p:nvPr/>
        </p:nvPicPr>
        <p:blipFill>
          <a:blip r:embed="rId5"/>
          <a:stretch>
            <a:fillRect/>
          </a:stretch>
        </p:blipFill>
        <p:spPr>
          <a:xfrm>
            <a:off x="6447172" y="4839791"/>
            <a:ext cx="194265" cy="155377"/>
          </a:xfrm>
          <a:prstGeom prst="rect">
            <a:avLst/>
          </a:prstGeom>
        </p:spPr>
      </p:pic>
      <p:sp>
        <p:nvSpPr>
          <p:cNvPr id="24" name="Text 15"/>
          <p:cNvSpPr/>
          <p:nvPr/>
        </p:nvSpPr>
        <p:spPr>
          <a:xfrm>
            <a:off x="6796810" y="4822726"/>
            <a:ext cx="4613953"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marL="0" indent="0" algn="just" rtl="1">
              <a:lnSpc>
                <a:spcPct val="124000"/>
              </a:lnSpc>
              <a:buNone/>
            </a:pPr>
            <a:r>
              <a:rPr lang="ar-SA" altLang="en-US" dirty="0">
                <a:solidFill>
                  <a:srgbClr val="000000"/>
                </a:solidFill>
                <a:latin typeface="WinSoft Pro Medium" pitchFamily="34" charset="0"/>
                <a:ea typeface="WinSoft Pro Medium" pitchFamily="34" charset="-122"/>
                <a:cs typeface="WinSoft Pro Medium" pitchFamily="34" charset="-120"/>
              </a:rPr>
              <a:t>تحليل موقف تدريبي في ضوء مبادئ تعلّم الكبار، مع اقتراح تحسينات وتطبيق ثلاثة مبادئ على مهارة أو موضوع مهني من واقع المشارك.</a:t>
            </a:r>
            <a:endParaRPr lang="ar-SA"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716918"/>
            <a:ext cx="10927878" cy="593923"/>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تقييم مدى استخدام مبادئ تعلم الكبار في الحالة</a:t>
            </a:r>
            <a:endParaRPr lang="en-US" sz="3200" dirty="0">
              <a:solidFill>
                <a:srgbClr val="2E3C4E"/>
              </a:solidFill>
              <a:latin typeface="GE SS Two Light" pitchFamily="34" charset="0"/>
              <a:ea typeface="GE SS Two Light" pitchFamily="34" charset="-122"/>
              <a:cs typeface="GE SS Two Light" pitchFamily="34" charset="-120"/>
            </a:endParaRPr>
          </a:p>
        </p:txBody>
      </p:sp>
      <p:graphicFrame>
        <p:nvGraphicFramePr>
          <p:cNvPr id="4" name="Table 3"/>
          <p:cNvGraphicFramePr>
            <a:graphicFrameLocks noGrp="1"/>
          </p:cNvGraphicFramePr>
          <p:nvPr>
            <p:extLst>
              <p:ext uri="{D42A27DB-BD31-4B8C-83A1-F6EECF244321}">
                <p14:modId xmlns:p14="http://schemas.microsoft.com/office/powerpoint/2010/main" val="3559383517"/>
              </p:ext>
            </p:extLst>
          </p:nvPr>
        </p:nvGraphicFramePr>
        <p:xfrm>
          <a:off x="944728" y="1668780"/>
          <a:ext cx="10302238" cy="3520440"/>
        </p:xfrm>
        <a:graphic>
          <a:graphicData uri="http://schemas.openxmlformats.org/drawingml/2006/table">
            <a:tbl>
              <a:tblPr rtl="1" firstRow="1" firstCol="1" bandRow="1">
                <a:tableStyleId>{5C22544A-7EE6-4342-B048-85BDC9FD1C3A}</a:tableStyleId>
              </a:tblPr>
              <a:tblGrid>
                <a:gridCol w="4678926">
                  <a:extLst>
                    <a:ext uri="{9D8B030D-6E8A-4147-A177-3AD203B41FA5}">
                      <a16:colId xmlns:a16="http://schemas.microsoft.com/office/drawing/2014/main" val="3791609044"/>
                    </a:ext>
                  </a:extLst>
                </a:gridCol>
                <a:gridCol w="2103120">
                  <a:extLst>
                    <a:ext uri="{9D8B030D-6E8A-4147-A177-3AD203B41FA5}">
                      <a16:colId xmlns:a16="http://schemas.microsoft.com/office/drawing/2014/main" val="2977900672"/>
                    </a:ext>
                  </a:extLst>
                </a:gridCol>
                <a:gridCol w="1577340">
                  <a:extLst>
                    <a:ext uri="{9D8B030D-6E8A-4147-A177-3AD203B41FA5}">
                      <a16:colId xmlns:a16="http://schemas.microsoft.com/office/drawing/2014/main" val="3508238861"/>
                    </a:ext>
                  </a:extLst>
                </a:gridCol>
                <a:gridCol w="1942852">
                  <a:extLst>
                    <a:ext uri="{9D8B030D-6E8A-4147-A177-3AD203B41FA5}">
                      <a16:colId xmlns:a16="http://schemas.microsoft.com/office/drawing/2014/main" val="3206541791"/>
                    </a:ext>
                  </a:extLst>
                </a:gridCol>
              </a:tblGrid>
              <a:tr h="0">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مبدأ تعلم الكبار (نولز)</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مؤشر التطبيق </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a:solidFill>
                            <a:schemeClr val="bg1"/>
                          </a:solidFill>
                          <a:latin typeface="GE SS Two Light" pitchFamily="34" charset="0"/>
                          <a:ea typeface="GE SS Two Light" pitchFamily="34" charset="-122"/>
                          <a:cs typeface="GE SS Two Light" pitchFamily="34" charset="-120"/>
                        </a:rPr>
                        <a:t>التقييم</a:t>
                      </a:r>
                      <a:endParaRPr lang="en-US" sz="2400" kern="120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التبرير</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01702973"/>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الحاجة إلى المعرفة</a:t>
                      </a:r>
                      <a:r>
                        <a:rPr lang="en-US" sz="2400" kern="1200" dirty="0">
                          <a:solidFill>
                            <a:schemeClr val="bg1"/>
                          </a:solidFill>
                          <a:latin typeface="GE SS Two Light" pitchFamily="34" charset="0"/>
                          <a:ea typeface="GE SS Two Light" pitchFamily="34" charset="-122"/>
                          <a:cs typeface="GE SS Two Light"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96481209"/>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مفهوم الذات للمتعلم</a:t>
                      </a:r>
                      <a:r>
                        <a:rPr lang="en-US" sz="2400" kern="1200" dirty="0">
                          <a:solidFill>
                            <a:schemeClr val="bg1"/>
                          </a:solidFill>
                          <a:latin typeface="GE SS Two Light" pitchFamily="34" charset="0"/>
                          <a:ea typeface="GE SS Two Light" pitchFamily="34" charset="-122"/>
                          <a:cs typeface="GE SS Two Light"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9202881"/>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دور خبرة المتعلم</a:t>
                      </a:r>
                      <a:r>
                        <a:rPr lang="en-US" sz="2400" kern="1200" dirty="0">
                          <a:solidFill>
                            <a:schemeClr val="bg1"/>
                          </a:solidFill>
                          <a:latin typeface="GE SS Two Light" pitchFamily="34" charset="0"/>
                          <a:ea typeface="GE SS Two Light" pitchFamily="34" charset="-122"/>
                          <a:cs typeface="GE SS Two Light"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56373242"/>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الجاهزية للتعلم.</a:t>
                      </a:r>
                      <a:endParaRPr lang="en-US" sz="240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8338416"/>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التوجه نحو التعلم</a:t>
                      </a:r>
                      <a:r>
                        <a:rPr lang="en-US" sz="2400" kern="1200" dirty="0">
                          <a:solidFill>
                            <a:schemeClr val="bg1"/>
                          </a:solidFill>
                          <a:latin typeface="GE SS Two Light" pitchFamily="34" charset="0"/>
                          <a:ea typeface="GE SS Two Light" pitchFamily="34" charset="-122"/>
                          <a:cs typeface="GE SS Two Light"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0700727"/>
                  </a:ext>
                </a:extLst>
              </a:tr>
              <a:tr h="0">
                <a:tc>
                  <a:txBody>
                    <a:bodyPr/>
                    <a:lstStyle/>
                    <a:p>
                      <a:pPr algn="r" rtl="1">
                        <a:lnSpc>
                          <a:spcPct val="150000"/>
                        </a:lnSpc>
                        <a:spcAft>
                          <a:spcPts val="0"/>
                        </a:spcAft>
                      </a:pPr>
                      <a:r>
                        <a:rPr lang="ar-SA" sz="2400" kern="1200" dirty="0">
                          <a:solidFill>
                            <a:schemeClr val="bg1"/>
                          </a:solidFill>
                          <a:latin typeface="GE SS Two Light" pitchFamily="34" charset="0"/>
                          <a:ea typeface="GE SS Two Light" pitchFamily="34" charset="-122"/>
                          <a:cs typeface="GE SS Two Light" pitchFamily="34" charset="-120"/>
                        </a:rPr>
                        <a:t>الدافع الداخلي</a:t>
                      </a:r>
                      <a:r>
                        <a:rPr lang="en-US" sz="2400" kern="1200" dirty="0">
                          <a:solidFill>
                            <a:schemeClr val="bg1"/>
                          </a:solidFill>
                          <a:latin typeface="GE SS Two Light" pitchFamily="34" charset="0"/>
                          <a:ea typeface="GE SS Two Light" pitchFamily="34" charset="-122"/>
                          <a:cs typeface="GE SS Two Light"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en-US" sz="2400" kern="1200" dirty="0">
                          <a:solidFill>
                            <a:srgbClr val="2E3C4E"/>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021340"/>
                  </a:ext>
                </a:extLst>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378148"/>
            <a:ext cx="6355993"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تحقق من تعلمك</a:t>
            </a:r>
            <a:endParaRPr lang="ar-SA" sz="3700" dirty="0"/>
          </a:p>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بعد إتمام النشاط، اسأل نفسك:</a:t>
            </a:r>
            <a:endParaRPr lang="ar-SA" sz="3700" dirty="0"/>
          </a:p>
        </p:txBody>
      </p:sp>
      <p:sp>
        <p:nvSpPr>
          <p:cNvPr id="4" name="Text 1"/>
          <p:cNvSpPr/>
          <p:nvPr/>
        </p:nvSpPr>
        <p:spPr>
          <a:xfrm>
            <a:off x="4362450" y="2992537"/>
            <a:ext cx="7197337" cy="2049066"/>
          </a:xfrm>
          <a:prstGeom prst="rect">
            <a:avLst/>
          </a:prstGeom>
          <a:noFill/>
          <a:ln/>
        </p:spPr>
        <p:txBody>
          <a:bodyPr wrap="square" lIns="0" tIns="0" rIns="72219" bIns="0" rtlCol="0" anchor="t">
            <a:noAutofit/>
          </a:bodyPr>
          <a:lstStyle/>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تفسير مبادئ تعلّم الكبار بدلًا من مجرد تعريفها؟</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التعرف إلى هذه المبادئ في موقف تدريبي فعلي؟</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اقتراح ممارسة تدريبية تستجيب لمبدأ معين؟</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تبرير اختياري للممارسة التدريبية؟</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أستطيع نقل المبدأ من المثال المعروض إلى سياق TVET من واقع عملي؟</a:t>
            </a:r>
            <a:endParaRPr lang="ar-SA" sz="2000" dirty="0"/>
          </a:p>
          <a:p>
            <a:pPr marL="284480" indent="-28448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هل أدركت أن الممارسة التدريبية الواحدة قد تعكس أكثر من مبدأ من مبادئ تعلّم الكبار؟</a:t>
            </a:r>
            <a:endParaRPr lang="ar-S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556617"/>
            <a:ext cx="10927878" cy="677069"/>
          </a:xfrm>
          <a:prstGeom prst="rect">
            <a:avLst/>
          </a:prstGeom>
          <a:noFill/>
          <a:ln/>
        </p:spPr>
        <p:txBody>
          <a:bodyPr wrap="square" lIns="0" tIns="0" rIns="0" bIns="0" rtlCol="0" anchor="t">
            <a:normAutofit/>
          </a:bodyPr>
          <a:lstStyle/>
          <a:p>
            <a:pPr marL="0" indent="0" algn="r" rtl="1">
              <a:lnSpc>
                <a:spcPct val="104000"/>
              </a:lnSpc>
              <a:buNone/>
            </a:pPr>
            <a:r>
              <a:rPr lang="ar-SA" altLang="en-US" sz="2100" dirty="0">
                <a:solidFill>
                  <a:srgbClr val="2E3C4E"/>
                </a:solidFill>
                <a:latin typeface="GE SS Two Light" pitchFamily="34" charset="0"/>
                <a:ea typeface="GE SS Two Light" pitchFamily="34" charset="-122"/>
                <a:cs typeface="GE SS Two Light" pitchFamily="34" charset="-120"/>
              </a:rPr>
              <a:t>اختر مهارة مهنية تقنية أو مجموعة مهارات من مجال تخصصك، ثم حلل طريقة تدريبها في ضوء مبادئ تعلم الكبار</a:t>
            </a:r>
            <a:endParaRPr lang="ar-SA" sz="2100" dirty="0"/>
          </a:p>
        </p:txBody>
      </p:sp>
      <p:pic>
        <p:nvPicPr>
          <p:cNvPr id="4" name="Image 0" descr="preencoded.png"/>
          <p:cNvPicPr>
            <a:picLocks noChangeAspect="1"/>
          </p:cNvPicPr>
          <p:nvPr/>
        </p:nvPicPr>
        <p:blipFill>
          <a:blip r:embed="rId3"/>
          <a:stretch>
            <a:fillRect/>
          </a:stretch>
        </p:blipFill>
        <p:spPr>
          <a:xfrm>
            <a:off x="10039595" y="2075557"/>
            <a:ext cx="1526442" cy="1526480"/>
          </a:xfrm>
          <a:prstGeom prst="rect">
            <a:avLst/>
          </a:prstGeom>
        </p:spPr>
      </p:pic>
      <p:sp>
        <p:nvSpPr>
          <p:cNvPr id="5" name="Text 1"/>
          <p:cNvSpPr/>
          <p:nvPr/>
        </p:nvSpPr>
        <p:spPr>
          <a:xfrm>
            <a:off x="9576755" y="3807816"/>
            <a:ext cx="1989282" cy="1078253"/>
          </a:xfrm>
          <a:prstGeom prst="rect">
            <a:avLst/>
          </a:prstGeom>
          <a:noFill/>
          <a:ln/>
        </p:spPr>
        <p:txBody>
          <a:bodyPr wrap="square" lIns="0" tIns="0" rIns="0" bIns="0" rtlCol="0" anchor="t">
            <a:normAutofit/>
          </a:bodyPr>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أكمل مصفوفة تحليل طريقة التدريب الآتية – الأداة 2:</a:t>
            </a:r>
            <a:endParaRPr lang="ar-SA" sz="1600" dirty="0"/>
          </a:p>
        </p:txBody>
      </p:sp>
      <p:sp>
        <p:nvSpPr>
          <p:cNvPr id="6" name="Shape 2"/>
          <p:cNvSpPr/>
          <p:nvPr/>
        </p:nvSpPr>
        <p:spPr>
          <a:xfrm>
            <a:off x="631908" y="5370810"/>
            <a:ext cx="10927878" cy="1284032"/>
          </a:xfrm>
          <a:prstGeom prst="roundRect">
            <a:avLst>
              <a:gd name="adj" fmla="val 27650"/>
            </a:avLst>
          </a:prstGeom>
          <a:solidFill>
            <a:srgbClr val="D4E9F7"/>
          </a:solidFill>
          <a:ln/>
        </p:spPr>
      </p:sp>
      <p:pic>
        <p:nvPicPr>
          <p:cNvPr id="7" name="Image 1" descr="preencoded.png"/>
          <p:cNvPicPr>
            <a:picLocks noChangeAspect="1"/>
          </p:cNvPicPr>
          <p:nvPr/>
        </p:nvPicPr>
        <p:blipFill>
          <a:blip r:embed="rId4"/>
          <a:stretch>
            <a:fillRect/>
          </a:stretch>
        </p:blipFill>
        <p:spPr>
          <a:xfrm>
            <a:off x="803354" y="5604371"/>
            <a:ext cx="214307" cy="171450"/>
          </a:xfrm>
          <a:prstGeom prst="rect">
            <a:avLst/>
          </a:prstGeom>
        </p:spPr>
      </p:pic>
      <p:sp>
        <p:nvSpPr>
          <p:cNvPr id="8" name="Text 3"/>
          <p:cNvSpPr/>
          <p:nvPr/>
        </p:nvSpPr>
        <p:spPr>
          <a:xfrm>
            <a:off x="1189107" y="5576589"/>
            <a:ext cx="10199234" cy="1078253"/>
          </a:xfrm>
          <a:prstGeom prst="rect">
            <a:avLst/>
          </a:prstGeom>
          <a:noFill/>
          <a:ln/>
        </p:spPr>
        <p:txBody>
          <a:bodyPr wrap="square" lIns="0" tIns="0" rIns="0" bIns="0" rtlCol="0" anchor="t">
            <a:noAutofit/>
          </a:bodyPr>
          <a:lstStyle/>
          <a:p>
            <a:pPr marL="0" indent="0" algn="r" rtl="1">
              <a:lnSpc>
                <a:spcPct val="130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بعد إكمال المصفوفة، ناقش إجابتك مع زملائك، وقارن بين التطبيقات المختلفة، وحدد ممارسة واحدة ترى أنك بحاجة إلى تطويرها في ممارستك التدريبية. وهذا يتوافق مع النشاط التطبيقي الوارد في المادة الأصلية.</a:t>
            </a:r>
            <a:endParaRPr lang="ar-SA" sz="2000" dirty="0"/>
          </a:p>
        </p:txBody>
      </p:sp>
      <p:graphicFrame>
        <p:nvGraphicFramePr>
          <p:cNvPr id="9" name="Table 8"/>
          <p:cNvGraphicFramePr>
            <a:graphicFrameLocks noGrp="1"/>
          </p:cNvGraphicFramePr>
          <p:nvPr>
            <p:extLst>
              <p:ext uri="{D42A27DB-BD31-4B8C-83A1-F6EECF244321}">
                <p14:modId xmlns:p14="http://schemas.microsoft.com/office/powerpoint/2010/main" val="3610384997"/>
              </p:ext>
            </p:extLst>
          </p:nvPr>
        </p:nvGraphicFramePr>
        <p:xfrm>
          <a:off x="371061" y="1253369"/>
          <a:ext cx="9064487" cy="3863809"/>
        </p:xfrm>
        <a:graphic>
          <a:graphicData uri="http://schemas.openxmlformats.org/drawingml/2006/table">
            <a:tbl>
              <a:tblPr/>
              <a:tblGrid>
                <a:gridCol w="1192696">
                  <a:extLst>
                    <a:ext uri="{9D8B030D-6E8A-4147-A177-3AD203B41FA5}">
                      <a16:colId xmlns:a16="http://schemas.microsoft.com/office/drawing/2014/main" val="249970582"/>
                    </a:ext>
                  </a:extLst>
                </a:gridCol>
                <a:gridCol w="2226365">
                  <a:extLst>
                    <a:ext uri="{9D8B030D-6E8A-4147-A177-3AD203B41FA5}">
                      <a16:colId xmlns:a16="http://schemas.microsoft.com/office/drawing/2014/main" val="351920425"/>
                    </a:ext>
                  </a:extLst>
                </a:gridCol>
                <a:gridCol w="3207026">
                  <a:extLst>
                    <a:ext uri="{9D8B030D-6E8A-4147-A177-3AD203B41FA5}">
                      <a16:colId xmlns:a16="http://schemas.microsoft.com/office/drawing/2014/main" val="2030411895"/>
                    </a:ext>
                  </a:extLst>
                </a:gridCol>
                <a:gridCol w="2438400">
                  <a:extLst>
                    <a:ext uri="{9D8B030D-6E8A-4147-A177-3AD203B41FA5}">
                      <a16:colId xmlns:a16="http://schemas.microsoft.com/office/drawing/2014/main" val="2094093917"/>
                    </a:ext>
                  </a:extLst>
                </a:gridCol>
              </a:tblGrid>
              <a:tr h="822578">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دور المتعلم</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ممارسة تدريبية مناسبة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كيف يمكن دمجه في تدريب المهارة؟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dirty="0">
                          <a:solidFill>
                            <a:srgbClr val="FFFFFF"/>
                          </a:solidFill>
                          <a:latin typeface="WinSoft Pro" pitchFamily="34" charset="0"/>
                          <a:ea typeface="WinSoft Pro" pitchFamily="34" charset="-122"/>
                          <a:cs typeface="WinSoft Pro" pitchFamily="34" charset="-120"/>
                        </a:rPr>
                        <a:t>مبدأ تعلم الكبار</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2580676775"/>
                  </a:ext>
                </a:extLst>
              </a:tr>
              <a:tr h="650127">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أهمية التعلم وغاياته</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1183345"/>
                  </a:ext>
                </a:extLst>
              </a:tr>
              <a:tr h="500864">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التوجيه الذاتي</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260582176"/>
                  </a:ext>
                </a:extLst>
              </a:tr>
              <a:tr h="363479">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الخبرة السابقة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5970803"/>
                  </a:ext>
                </a:extLst>
              </a:tr>
              <a:tr h="515022">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الاستعداد للتعلم</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06760520"/>
                  </a:ext>
                </a:extLst>
              </a:tr>
              <a:tr h="441940">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التوجه نحو المشكلات</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49214195"/>
                  </a:ext>
                </a:extLst>
              </a:tr>
              <a:tr h="569799">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الدافعية</a:t>
                      </a:r>
                      <a:endParaRPr lang="en-US" sz="2000" dirty="0">
                        <a:latin typeface="WinSoft Pro" charset="0"/>
                        <a:ea typeface="WinSoft Pro" charset="0"/>
                        <a:cs typeface="WinSoft Pro" charset="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835439944"/>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631908" y="97095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 تحدٍّ تدريبي</a:t>
            </a:r>
            <a:endParaRPr lang="ar-SA" sz="3700" dirty="0"/>
          </a:p>
        </p:txBody>
      </p:sp>
      <p:sp>
        <p:nvSpPr>
          <p:cNvPr id="3" name="Text 1"/>
          <p:cNvSpPr/>
          <p:nvPr/>
        </p:nvSpPr>
        <p:spPr>
          <a:xfrm>
            <a:off x="22324" y="1925934"/>
            <a:ext cx="11537463" cy="477784"/>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تخيّل أنك ستقدم جلسة تدريبية لمتعلمين بالغين في أحد تخصصات TVET. لديك خياران:</a:t>
            </a:r>
            <a:endParaRPr lang="ar-SA" sz="2400" dirty="0"/>
          </a:p>
        </p:txBody>
      </p:sp>
      <p:sp>
        <p:nvSpPr>
          <p:cNvPr id="4" name="Shape 2"/>
          <p:cNvSpPr/>
          <p:nvPr/>
        </p:nvSpPr>
        <p:spPr>
          <a:xfrm>
            <a:off x="631908" y="2490192"/>
            <a:ext cx="10927878" cy="1356618"/>
          </a:xfrm>
          <a:prstGeom prst="roundRect">
            <a:avLst>
              <a:gd name="adj" fmla="val 19963"/>
            </a:avLst>
          </a:prstGeom>
          <a:solidFill>
            <a:srgbClr val="00AEEF"/>
          </a:solidFill>
          <a:ln w="6350">
            <a:solidFill>
              <a:srgbClr val="0094D5"/>
            </a:solidFill>
            <a:prstDash val="solid"/>
          </a:ln>
        </p:spPr>
      </p:sp>
      <p:sp>
        <p:nvSpPr>
          <p:cNvPr id="5" name="Shape 3"/>
          <p:cNvSpPr/>
          <p:nvPr/>
        </p:nvSpPr>
        <p:spPr>
          <a:xfrm>
            <a:off x="6095848" y="2496542"/>
            <a:ext cx="5457589" cy="1343918"/>
          </a:xfrm>
          <a:custGeom>
            <a:avLst/>
            <a:gdLst/>
            <a:ahLst/>
            <a:cxnLst/>
            <a:rect l="l" t="t" r="r" b="b"/>
            <a:pathLst>
              <a:path w="5457589" h="1343918">
                <a:moveTo>
                  <a:pt x="225684" y="0"/>
                </a:moveTo>
                <a:lnTo>
                  <a:pt x="5457589" y="0"/>
                </a:lnTo>
                <a:lnTo>
                  <a:pt x="5457589" y="1343918"/>
                </a:lnTo>
                <a:lnTo>
                  <a:pt x="225684" y="1343918"/>
                </a:lnTo>
                <a:arcTo wR="225684" hR="225690" stAng="5400000" swAng="5400000"/>
                <a:lnTo>
                  <a:pt x="0" y="225690"/>
                </a:lnTo>
                <a:arcTo wR="225684" hR="225690" stAng="10800000" swAng="5400000"/>
                <a:close/>
              </a:path>
            </a:pathLst>
          </a:custGeom>
          <a:solidFill>
            <a:srgbClr val="00AEEF"/>
          </a:solidFill>
          <a:ln/>
        </p:spPr>
      </p:sp>
      <p:sp>
        <p:nvSpPr>
          <p:cNvPr id="6" name="Text 4"/>
          <p:cNvSpPr/>
          <p:nvPr/>
        </p:nvSpPr>
        <p:spPr>
          <a:xfrm>
            <a:off x="6276322" y="2677021"/>
            <a:ext cx="5096640" cy="296863"/>
          </a:xfrm>
          <a:prstGeom prst="rect">
            <a:avLst/>
          </a:prstGeom>
          <a:noFill/>
          <a:ln/>
        </p:spPr>
        <p:txBody>
          <a:bodyPr wrap="none" lIns="0" tIns="0" rIns="0" bIns="0" rtlCol="0" anchor="t"/>
          <a:lstStyle/>
          <a:p>
            <a:pPr algn="r" rtl="1">
              <a:lnSpc>
                <a:spcPct val="104000"/>
              </a:lnSpc>
            </a:pPr>
            <a:r>
              <a:rPr lang="ar-SA" altLang="en-US" sz="2400" dirty="0">
                <a:solidFill>
                  <a:schemeClr val="bg1"/>
                </a:solidFill>
                <a:latin typeface="GE SS Two Light" pitchFamily="34" charset="0"/>
                <a:ea typeface="GE SS Two Light" pitchFamily="34" charset="-122"/>
                <a:cs typeface="GE SS Two Light" pitchFamily="34" charset="-120"/>
              </a:rPr>
              <a:t>الخيار الأول</a:t>
            </a:r>
            <a:r>
              <a:rPr lang="ar-JO" altLang="en-US" sz="2400" dirty="0">
                <a:solidFill>
                  <a:schemeClr val="bg1"/>
                </a:solidFill>
                <a:latin typeface="GE SS Two Light" pitchFamily="34" charset="0"/>
                <a:ea typeface="GE SS Two Light" pitchFamily="34" charset="-122"/>
                <a:cs typeface="GE SS Two Light" pitchFamily="34" charset="-120"/>
              </a:rPr>
              <a:t> </a:t>
            </a:r>
            <a:r>
              <a:rPr lang="ar-SA" altLang="en-US" sz="2400" dirty="0">
                <a:solidFill>
                  <a:schemeClr val="bg1"/>
                </a:solidFill>
                <a:latin typeface="GE SS Two Light" pitchFamily="34" charset="0"/>
                <a:ea typeface="GE SS Two Light" pitchFamily="34" charset="-122"/>
                <a:cs typeface="GE SS Two Light" pitchFamily="34" charset="-120"/>
              </a:rPr>
              <a:t>✓</a:t>
            </a:r>
            <a:endParaRPr lang="ar-SA" sz="2400" dirty="0">
              <a:solidFill>
                <a:schemeClr val="bg1"/>
              </a:solidFill>
            </a:endParaRPr>
          </a:p>
        </p:txBody>
      </p:sp>
      <p:sp>
        <p:nvSpPr>
          <p:cNvPr id="7" name="Text 5"/>
          <p:cNvSpPr/>
          <p:nvPr/>
        </p:nvSpPr>
        <p:spPr>
          <a:xfrm>
            <a:off x="6276322" y="3082131"/>
            <a:ext cx="5096640"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تقديم شرح نظري للمهارة، ثم مطالبة المتعلمين بتطبيقها.</a:t>
            </a:r>
            <a:endParaRPr lang="ar-SA" dirty="0">
              <a:solidFill>
                <a:schemeClr val="bg1"/>
              </a:solidFill>
            </a:endParaRPr>
          </a:p>
        </p:txBody>
      </p:sp>
      <p:sp>
        <p:nvSpPr>
          <p:cNvPr id="8" name="Shape 6"/>
          <p:cNvSpPr/>
          <p:nvPr/>
        </p:nvSpPr>
        <p:spPr>
          <a:xfrm>
            <a:off x="638258" y="2496542"/>
            <a:ext cx="5457589" cy="1343918"/>
          </a:xfrm>
          <a:custGeom>
            <a:avLst/>
            <a:gdLst/>
            <a:ahLst/>
            <a:cxnLst/>
            <a:rect l="l" t="t" r="r" b="b"/>
            <a:pathLst>
              <a:path w="5457589" h="1343918">
                <a:moveTo>
                  <a:pt x="0" y="0"/>
                </a:moveTo>
                <a:lnTo>
                  <a:pt x="5231905" y="0"/>
                </a:lnTo>
                <a:arcTo wR="225684" hR="225690" stAng="16200000" swAng="5400000"/>
                <a:lnTo>
                  <a:pt x="5457589" y="1118228"/>
                </a:lnTo>
                <a:arcTo wR="225684" hR="225690" stAng="0" swAng="5400000"/>
                <a:lnTo>
                  <a:pt x="0" y="1343918"/>
                </a:lnTo>
                <a:lnTo>
                  <a:pt x="0" y="0"/>
                </a:lnTo>
                <a:close/>
              </a:path>
            </a:pathLst>
          </a:custGeom>
          <a:solidFill>
            <a:srgbClr val="00AEEF"/>
          </a:solidFill>
          <a:ln/>
        </p:spPr>
      </p:sp>
      <p:sp>
        <p:nvSpPr>
          <p:cNvPr id="9" name="Shape 7"/>
          <p:cNvSpPr/>
          <p:nvPr/>
        </p:nvSpPr>
        <p:spPr>
          <a:xfrm>
            <a:off x="638258" y="2496542"/>
            <a:ext cx="25399" cy="1343918"/>
          </a:xfrm>
          <a:prstGeom prst="roundRect">
            <a:avLst>
              <a:gd name="adj" fmla="val 50001"/>
            </a:avLst>
          </a:prstGeom>
          <a:solidFill>
            <a:srgbClr val="0094D5"/>
          </a:solidFill>
          <a:ln/>
        </p:spPr>
      </p:sp>
      <p:sp>
        <p:nvSpPr>
          <p:cNvPr id="10" name="Text 8"/>
          <p:cNvSpPr/>
          <p:nvPr/>
        </p:nvSpPr>
        <p:spPr>
          <a:xfrm>
            <a:off x="818733" y="2677021"/>
            <a:ext cx="5096640"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الخيار الثاني ✓</a:t>
            </a:r>
            <a:endParaRPr lang="ar-SA" sz="2400" dirty="0">
              <a:solidFill>
                <a:schemeClr val="bg1"/>
              </a:solidFill>
            </a:endParaRPr>
          </a:p>
        </p:txBody>
      </p:sp>
      <p:sp>
        <p:nvSpPr>
          <p:cNvPr id="11" name="Text 9"/>
          <p:cNvSpPr/>
          <p:nvPr/>
        </p:nvSpPr>
        <p:spPr>
          <a:xfrm>
            <a:off x="818733" y="3082131"/>
            <a:ext cx="5096640"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عرض موقف مهني واقعي، واستكشاف خبرات المتعلمين السابقة، ومناقشة المشكلة، ثم توجيههم نحو تطبيق المهارة.</a:t>
            </a:r>
            <a:endParaRPr lang="ar-SA" sz="1600" dirty="0">
              <a:solidFill>
                <a:schemeClr val="bg1"/>
              </a:solidFill>
            </a:endParaRPr>
          </a:p>
        </p:txBody>
      </p:sp>
      <p:sp>
        <p:nvSpPr>
          <p:cNvPr id="12" name="Text 10"/>
          <p:cNvSpPr/>
          <p:nvPr/>
        </p:nvSpPr>
        <p:spPr>
          <a:xfrm>
            <a:off x="22324" y="4049910"/>
            <a:ext cx="11537463" cy="382227"/>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ناقش مع مجموعتك:</a:t>
            </a:r>
            <a:endParaRPr lang="ar-SA" sz="2000" dirty="0"/>
          </a:p>
        </p:txBody>
      </p:sp>
      <p:sp>
        <p:nvSpPr>
          <p:cNvPr id="13" name="Text 11"/>
          <p:cNvSpPr/>
          <p:nvPr/>
        </p:nvSpPr>
        <p:spPr>
          <a:xfrm>
            <a:off x="631908" y="4541937"/>
            <a:ext cx="10927878" cy="1779350"/>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أي الخيارين يراعي مبادئ تعلم الكبار بدرجة أكبر؟ ولماذا؟</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ما المبادئ التي تم توظيفها؟</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كيف يمكن تحسين الخيار الذي اخترته؟</a:t>
            </a:r>
            <a:endParaRPr lang="ar-SA" dirty="0"/>
          </a:p>
          <a:p>
            <a:pPr marL="284480" indent="-284480" algn="r" rtl="1">
              <a:lnSpc>
                <a:spcPct val="133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كيف يمكن نقل هذه الممارسة إلى تخصصك المهني؟</a:t>
            </a:r>
            <a:endParaRPr lang="ar-SA"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631908" y="563265"/>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التقييم الخاص بالنشاط</a:t>
            </a:r>
            <a:endParaRPr lang="ar-SA" sz="3700" dirty="0"/>
          </a:p>
        </p:txBody>
      </p:sp>
      <p:sp>
        <p:nvSpPr>
          <p:cNvPr id="3" name="Text 1"/>
          <p:cNvSpPr/>
          <p:nvPr/>
        </p:nvSpPr>
        <p:spPr>
          <a:xfrm>
            <a:off x="22323" y="1315095"/>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يُقيّم أداء المتدرب من خلال:</a:t>
            </a:r>
            <a:endParaRPr lang="ar-SA" sz="1750" dirty="0"/>
          </a:p>
        </p:txBody>
      </p:sp>
      <p:pic>
        <p:nvPicPr>
          <p:cNvPr id="4" name="Image 0" descr="preencoded.png"/>
          <p:cNvPicPr>
            <a:picLocks noChangeAspect="1"/>
          </p:cNvPicPr>
          <p:nvPr/>
        </p:nvPicPr>
        <p:blipFill>
          <a:blip r:embed="rId3"/>
          <a:stretch>
            <a:fillRect/>
          </a:stretch>
        </p:blipFill>
        <p:spPr>
          <a:xfrm>
            <a:off x="600358" y="3767733"/>
            <a:ext cx="1453419" cy="1453455"/>
          </a:xfrm>
          <a:prstGeom prst="rect">
            <a:avLst/>
          </a:prstGeom>
        </p:spPr>
      </p:pic>
      <p:sp>
        <p:nvSpPr>
          <p:cNvPr id="5" name="Text 2"/>
          <p:cNvSpPr/>
          <p:nvPr/>
        </p:nvSpPr>
        <p:spPr>
          <a:xfrm>
            <a:off x="475081" y="5354308"/>
            <a:ext cx="2057117" cy="1214636"/>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القدرة على الربط بين مبادئ تعلم الكبار وسياق TVET.</a:t>
            </a:r>
            <a:endParaRPr lang="ar-SA" dirty="0"/>
          </a:p>
        </p:txBody>
      </p:sp>
      <p:pic>
        <p:nvPicPr>
          <p:cNvPr id="6" name="Image 1" descr="preencoded.png"/>
          <p:cNvPicPr>
            <a:picLocks noChangeAspect="1"/>
          </p:cNvPicPr>
          <p:nvPr/>
        </p:nvPicPr>
        <p:blipFill>
          <a:blip r:embed="rId4"/>
          <a:stretch>
            <a:fillRect/>
          </a:stretch>
        </p:blipFill>
        <p:spPr>
          <a:xfrm>
            <a:off x="2532198" y="2034183"/>
            <a:ext cx="1453419" cy="1453455"/>
          </a:xfrm>
          <a:prstGeom prst="rect">
            <a:avLst/>
          </a:prstGeom>
        </p:spPr>
      </p:pic>
      <p:sp>
        <p:nvSpPr>
          <p:cNvPr id="7" name="Text 3"/>
          <p:cNvSpPr/>
          <p:nvPr/>
        </p:nvSpPr>
        <p:spPr>
          <a:xfrm>
            <a:off x="2532198" y="3690738"/>
            <a:ext cx="1592127" cy="1103649"/>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المشاركة في النقاش وتبادل الخبرات.</a:t>
            </a:r>
            <a:endParaRPr lang="ar-SA" dirty="0"/>
          </a:p>
        </p:txBody>
      </p:sp>
      <p:pic>
        <p:nvPicPr>
          <p:cNvPr id="8" name="Image 2" descr="preencoded.png"/>
          <p:cNvPicPr>
            <a:picLocks noChangeAspect="1"/>
          </p:cNvPicPr>
          <p:nvPr/>
        </p:nvPicPr>
        <p:blipFill>
          <a:blip r:embed="rId5"/>
          <a:stretch>
            <a:fillRect/>
          </a:stretch>
        </p:blipFill>
        <p:spPr>
          <a:xfrm>
            <a:off x="4416711" y="3765450"/>
            <a:ext cx="1455701" cy="1455738"/>
          </a:xfrm>
          <a:prstGeom prst="rect">
            <a:avLst/>
          </a:prstGeom>
        </p:spPr>
      </p:pic>
      <p:sp>
        <p:nvSpPr>
          <p:cNvPr id="9" name="Text 4"/>
          <p:cNvSpPr/>
          <p:nvPr/>
        </p:nvSpPr>
        <p:spPr>
          <a:xfrm>
            <a:off x="4416711" y="5424288"/>
            <a:ext cx="1455701" cy="861418"/>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جودة الممارسات التدريبية المقترحة.</a:t>
            </a:r>
            <a:endParaRPr lang="ar-SA" dirty="0"/>
          </a:p>
        </p:txBody>
      </p:sp>
      <p:pic>
        <p:nvPicPr>
          <p:cNvPr id="10" name="Image 3" descr="preencoded.png"/>
          <p:cNvPicPr>
            <a:picLocks noChangeAspect="1"/>
          </p:cNvPicPr>
          <p:nvPr/>
        </p:nvPicPr>
        <p:blipFill>
          <a:blip r:embed="rId6"/>
          <a:stretch>
            <a:fillRect/>
          </a:stretch>
        </p:blipFill>
        <p:spPr>
          <a:xfrm>
            <a:off x="6303507" y="2036466"/>
            <a:ext cx="1453419" cy="1453455"/>
          </a:xfrm>
          <a:prstGeom prst="rect">
            <a:avLst/>
          </a:prstGeom>
        </p:spPr>
      </p:pic>
      <p:sp>
        <p:nvSpPr>
          <p:cNvPr id="11" name="Text 5"/>
          <p:cNvSpPr/>
          <p:nvPr/>
        </p:nvSpPr>
        <p:spPr>
          <a:xfrm>
            <a:off x="6303507" y="3693021"/>
            <a:ext cx="1453419" cy="1103649"/>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تطبيق المبادئ على مهارة مهنية تقنية.</a:t>
            </a:r>
            <a:endParaRPr lang="ar-SA" dirty="0"/>
          </a:p>
        </p:txBody>
      </p:sp>
      <p:pic>
        <p:nvPicPr>
          <p:cNvPr id="12" name="Image 4" descr="preencoded.png"/>
          <p:cNvPicPr>
            <a:picLocks noChangeAspect="1"/>
          </p:cNvPicPr>
          <p:nvPr/>
        </p:nvPicPr>
        <p:blipFill>
          <a:blip r:embed="rId7"/>
          <a:stretch>
            <a:fillRect/>
          </a:stretch>
        </p:blipFill>
        <p:spPr>
          <a:xfrm>
            <a:off x="8235347" y="3767733"/>
            <a:ext cx="1453419" cy="1453455"/>
          </a:xfrm>
          <a:prstGeom prst="rect">
            <a:avLst/>
          </a:prstGeom>
        </p:spPr>
      </p:pic>
      <p:sp>
        <p:nvSpPr>
          <p:cNvPr id="13" name="Text 6"/>
          <p:cNvSpPr/>
          <p:nvPr/>
        </p:nvSpPr>
        <p:spPr>
          <a:xfrm>
            <a:off x="7756926" y="5409802"/>
            <a:ext cx="2325942" cy="1103649"/>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تحليل الموقف التدريبي وتحديد مبادئ تعلم الكبار ذات الصلة.</a:t>
            </a:r>
            <a:endParaRPr lang="ar-SA" dirty="0"/>
          </a:p>
        </p:txBody>
      </p:sp>
      <p:pic>
        <p:nvPicPr>
          <p:cNvPr id="14" name="Image 5" descr="preencoded.png"/>
          <p:cNvPicPr>
            <a:picLocks noChangeAspect="1"/>
          </p:cNvPicPr>
          <p:nvPr/>
        </p:nvPicPr>
        <p:blipFill>
          <a:blip r:embed="rId8"/>
          <a:stretch>
            <a:fillRect/>
          </a:stretch>
        </p:blipFill>
        <p:spPr>
          <a:xfrm>
            <a:off x="10104085" y="2034183"/>
            <a:ext cx="1455701" cy="1455738"/>
          </a:xfrm>
          <a:prstGeom prst="rect">
            <a:avLst/>
          </a:prstGeom>
        </p:spPr>
      </p:pic>
      <p:sp>
        <p:nvSpPr>
          <p:cNvPr id="15" name="Text 7"/>
          <p:cNvSpPr/>
          <p:nvPr/>
        </p:nvSpPr>
        <p:spPr>
          <a:xfrm>
            <a:off x="9787977" y="3665582"/>
            <a:ext cx="2087915" cy="1655474"/>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المشاركة في مناقشة العرض والفيديو ودراسة الحالة.</a:t>
            </a:r>
            <a:endParaRPr lang="ar-SA"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التقييم الذاتي – أداة </a:t>
            </a:r>
            <a:r>
              <a:rPr lang="en-US" altLang="en-US" sz="2950" dirty="0">
                <a:solidFill>
                  <a:srgbClr val="2E3C4E"/>
                </a:solidFill>
                <a:latin typeface="Myriad "/>
                <a:ea typeface="GE SS Two Light" pitchFamily="34" charset="-122"/>
                <a:cs typeface="GE SS Two Light" pitchFamily="34" charset="-120"/>
              </a:rPr>
              <a:t>3</a:t>
            </a:r>
            <a:r>
              <a:rPr lang="ar-SA" altLang="en-US" sz="2950" dirty="0">
                <a:solidFill>
                  <a:srgbClr val="2E3C4E"/>
                </a:solidFill>
                <a:latin typeface="GE SS Two Light" pitchFamily="34" charset="0"/>
                <a:ea typeface="GE SS Two Light" pitchFamily="34" charset="-122"/>
                <a:cs typeface="GE SS Two Light" pitchFamily="34" charset="-120"/>
              </a:rPr>
              <a:t>:</a:t>
            </a:r>
            <a:endParaRPr lang="ar-SA" sz="2950" dirty="0"/>
          </a:p>
        </p:txBody>
      </p:sp>
      <p:sp>
        <p:nvSpPr>
          <p:cNvPr id="4" name="Shape 1"/>
          <p:cNvSpPr/>
          <p:nvPr/>
        </p:nvSpPr>
        <p:spPr>
          <a:xfrm>
            <a:off x="1521010" y="5347031"/>
            <a:ext cx="9061367" cy="797984"/>
          </a:xfrm>
          <a:prstGeom prst="roundRect">
            <a:avLst>
              <a:gd name="adj" fmla="val 19486"/>
            </a:avLst>
          </a:prstGeom>
          <a:solidFill>
            <a:srgbClr val="D4E9F7"/>
          </a:solidFill>
          <a:ln/>
        </p:spPr>
      </p:sp>
      <p:pic>
        <p:nvPicPr>
          <p:cNvPr id="5" name="Image 0" descr="preencoded.png"/>
          <p:cNvPicPr>
            <a:picLocks noChangeAspect="1"/>
          </p:cNvPicPr>
          <p:nvPr/>
        </p:nvPicPr>
        <p:blipFill>
          <a:blip r:embed="rId3"/>
          <a:stretch>
            <a:fillRect/>
          </a:stretch>
        </p:blipFill>
        <p:spPr>
          <a:xfrm>
            <a:off x="2157153" y="5499132"/>
            <a:ext cx="191067" cy="144363"/>
          </a:xfrm>
          <a:prstGeom prst="rect">
            <a:avLst/>
          </a:prstGeom>
        </p:spPr>
      </p:pic>
      <p:sp>
        <p:nvSpPr>
          <p:cNvPr id="3" name="Rectangle 2"/>
          <p:cNvSpPr/>
          <p:nvPr/>
        </p:nvSpPr>
        <p:spPr>
          <a:xfrm>
            <a:off x="2657475" y="5499132"/>
            <a:ext cx="7705726" cy="410882"/>
          </a:xfrm>
          <a:prstGeom prst="rect">
            <a:avLst/>
          </a:prstGeom>
        </p:spPr>
        <p:txBody>
          <a:bodyPr wrap="square">
            <a:spAutoFit/>
          </a:bodyPr>
          <a:lstStyle/>
          <a:p>
            <a:pPr algn="r" rtl="1">
              <a:lnSpc>
                <a:spcPct val="120000"/>
              </a:lnSpc>
            </a:pPr>
            <a:r>
              <a:rPr lang="ar-SA" altLang="en-US" b="1" dirty="0">
                <a:solidFill>
                  <a:srgbClr val="384653"/>
                </a:solidFill>
                <a:latin typeface="WinSoft Pro Medium" pitchFamily="34" charset="0"/>
                <a:ea typeface="WinSoft Pro Medium" pitchFamily="34" charset="-122"/>
                <a:cs typeface="WinSoft Pro Medium" pitchFamily="34" charset="-120"/>
              </a:rPr>
              <a:t>ناتج النشاط:</a:t>
            </a:r>
            <a:r>
              <a:rPr lang="ar-SA" altLang="en-US" dirty="0">
                <a:solidFill>
                  <a:srgbClr val="384653"/>
                </a:solidFill>
                <a:latin typeface="WinSoft Pro Medium" pitchFamily="34" charset="0"/>
                <a:ea typeface="WinSoft Pro Medium" pitchFamily="34" charset="-122"/>
                <a:cs typeface="WinSoft Pro Medium" pitchFamily="34" charset="-120"/>
              </a:rPr>
              <a:t> مصفوفة تطبيقية توضح كيفية دمج مبادئ تعلم الكبار في تدريب مهارة مهنية تقنية.</a:t>
            </a:r>
            <a:endParaRPr lang="ar-SA" dirty="0"/>
          </a:p>
        </p:txBody>
      </p:sp>
      <p:graphicFrame>
        <p:nvGraphicFramePr>
          <p:cNvPr id="9" name="Table 8"/>
          <p:cNvGraphicFramePr>
            <a:graphicFrameLocks noGrp="1"/>
          </p:cNvGraphicFramePr>
          <p:nvPr>
            <p:extLst>
              <p:ext uri="{D42A27DB-BD31-4B8C-83A1-F6EECF244321}">
                <p14:modId xmlns:p14="http://schemas.microsoft.com/office/powerpoint/2010/main" val="90610037"/>
              </p:ext>
            </p:extLst>
          </p:nvPr>
        </p:nvGraphicFramePr>
        <p:xfrm>
          <a:off x="940904" y="1351492"/>
          <a:ext cx="10618881" cy="3746246"/>
        </p:xfrm>
        <a:graphic>
          <a:graphicData uri="http://schemas.openxmlformats.org/drawingml/2006/table">
            <a:tbl>
              <a:tblPr/>
              <a:tblGrid>
                <a:gridCol w="1376738">
                  <a:extLst>
                    <a:ext uri="{9D8B030D-6E8A-4147-A177-3AD203B41FA5}">
                      <a16:colId xmlns:a16="http://schemas.microsoft.com/office/drawing/2014/main" val="2468163151"/>
                    </a:ext>
                  </a:extLst>
                </a:gridCol>
                <a:gridCol w="1115331">
                  <a:extLst>
                    <a:ext uri="{9D8B030D-6E8A-4147-A177-3AD203B41FA5}">
                      <a16:colId xmlns:a16="http://schemas.microsoft.com/office/drawing/2014/main" val="4155361418"/>
                    </a:ext>
                  </a:extLst>
                </a:gridCol>
                <a:gridCol w="1173421">
                  <a:extLst>
                    <a:ext uri="{9D8B030D-6E8A-4147-A177-3AD203B41FA5}">
                      <a16:colId xmlns:a16="http://schemas.microsoft.com/office/drawing/2014/main" val="3873745531"/>
                    </a:ext>
                  </a:extLst>
                </a:gridCol>
                <a:gridCol w="6953391">
                  <a:extLst>
                    <a:ext uri="{9D8B030D-6E8A-4147-A177-3AD203B41FA5}">
                      <a16:colId xmlns:a16="http://schemas.microsoft.com/office/drawing/2014/main" val="1776025111"/>
                    </a:ext>
                  </a:extLst>
                </a:gridCol>
              </a:tblGrid>
              <a:tr h="659552">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ليس بعد</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جزئيًا</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نعم</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1" eaLnBrk="1" latinLnBrk="0" hangingPunct="1">
                        <a:buNone/>
                      </a:pPr>
                      <a:r>
                        <a:rPr lang="en-US" sz="2000" kern="1200" dirty="0">
                          <a:solidFill>
                            <a:schemeClr val="tx1"/>
                          </a:solidFill>
                          <a:latin typeface="WinSoft Pro" pitchFamily="34" charset="0"/>
                          <a:ea typeface="WinSoft Pro" pitchFamily="34" charset="-122"/>
                          <a:cs typeface="WinSoft Pro" pitchFamily="34" charset="-120"/>
                        </a:rPr>
                        <a:t>أقيّم نفسي</a:t>
                      </a: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2072150504"/>
                  </a:ext>
                </a:extLst>
              </a:tr>
              <a:tr h="521260">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تحديد مبادئ تعلّم الكبار الستة.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174479227"/>
                  </a:ext>
                </a:extLst>
              </a:tr>
              <a:tr h="401564">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شرح الفكرة الأساسية لكل مبدأ.</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79592534"/>
                  </a:ext>
                </a:extLst>
              </a:tr>
              <a:tr h="291655">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ربط مبادئ تعلّم الكبار بممارسات تدريبية مناسبة.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31462561"/>
                  </a:ext>
                </a:extLst>
              </a:tr>
              <a:tr h="41291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تحديد تطبيقات واقعية لمبادئ تعلم الكبار في سياق TVET.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484357426"/>
                  </a:ext>
                </a:extLst>
              </a:tr>
              <a:tr h="35429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تطبيق مبادئ تعلم الكبار على تدريب مهارة مهنية تقنية.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73015438"/>
                  </a:ext>
                </a:extLst>
              </a:tr>
              <a:tr h="45686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أشارك بفاعلية في النقاش وتحليل دراسة الحالة.</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06383365"/>
                  </a:ext>
                </a:extLst>
              </a:tr>
              <a:tr h="41820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أستطيع توظيف خبراتي السابقة في تحليل الموقف التدريبي وتطبيق مبادئ تعلم الكبار.</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2332351"/>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10897022" y="1035645"/>
            <a:ext cx="662765" cy="274241"/>
          </a:xfrm>
          <a:prstGeom prst="roundRect">
            <a:avLst>
              <a:gd name="adj" fmla="val 49999"/>
            </a:avLst>
          </a:prstGeom>
          <a:solidFill>
            <a:srgbClr val="D4E9F7"/>
          </a:solidFill>
          <a:ln/>
        </p:spPr>
      </p:sp>
      <p:sp>
        <p:nvSpPr>
          <p:cNvPr id="3" name="Text 1"/>
          <p:cNvSpPr/>
          <p:nvPr/>
        </p:nvSpPr>
        <p:spPr>
          <a:xfrm>
            <a:off x="10395682" y="1089720"/>
            <a:ext cx="1055860"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2</a:t>
            </a:r>
            <a:endParaRPr lang="ar-SA" sz="1100" dirty="0"/>
          </a:p>
        </p:txBody>
      </p:sp>
      <p:sp>
        <p:nvSpPr>
          <p:cNvPr id="4" name="Text 2"/>
          <p:cNvSpPr/>
          <p:nvPr/>
        </p:nvSpPr>
        <p:spPr>
          <a:xfrm>
            <a:off x="631908" y="1382018"/>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3700" dirty="0">
                <a:solidFill>
                  <a:srgbClr val="2E3C4E"/>
                </a:solidFill>
                <a:latin typeface="Myriad "/>
                <a:ea typeface="GE SS Two Light" pitchFamily="34" charset="-122"/>
                <a:cs typeface="GE SS Two Light" pitchFamily="34" charset="-120"/>
              </a:rPr>
              <a:t>2</a:t>
            </a:r>
            <a:r>
              <a:rPr lang="ar-SA" altLang="en-US" sz="3700" dirty="0">
                <a:solidFill>
                  <a:srgbClr val="2E3C4E"/>
                </a:solidFill>
                <a:latin typeface="GE SS Two Light" pitchFamily="34" charset="0"/>
                <a:ea typeface="GE SS Two Light" pitchFamily="34" charset="-122"/>
                <a:cs typeface="GE SS Two Light" pitchFamily="34" charset="-120"/>
              </a:rPr>
              <a:t>: تحديد استراتيجيات وأنماط التعلم واعتبارات دمجها في التدريب القائم على الكفايات</a:t>
            </a:r>
            <a:endParaRPr lang="ar-SA" sz="3700" dirty="0"/>
          </a:p>
        </p:txBody>
      </p:sp>
      <p:sp>
        <p:nvSpPr>
          <p:cNvPr id="5" name="Shape 3"/>
          <p:cNvSpPr/>
          <p:nvPr/>
        </p:nvSpPr>
        <p:spPr>
          <a:xfrm>
            <a:off x="6186134" y="2840632"/>
            <a:ext cx="5373652" cy="1542147"/>
          </a:xfrm>
          <a:prstGeom prst="roundRect">
            <a:avLst>
              <a:gd name="adj" fmla="val 19963"/>
            </a:avLst>
          </a:prstGeom>
          <a:solidFill>
            <a:srgbClr val="00AEEF"/>
          </a:solidFill>
          <a:ln w="6350">
            <a:solidFill>
              <a:srgbClr val="0094D5"/>
            </a:solidFill>
            <a:prstDash val="solid"/>
          </a:ln>
        </p:spPr>
      </p:sp>
      <p:sp>
        <p:nvSpPr>
          <p:cNvPr id="6" name="Text 4"/>
          <p:cNvSpPr/>
          <p:nvPr/>
        </p:nvSpPr>
        <p:spPr>
          <a:xfrm>
            <a:off x="6372959" y="3027462"/>
            <a:ext cx="5000004"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المدة</a:t>
            </a:r>
            <a:endParaRPr lang="ar-SA" sz="3200" dirty="0">
              <a:solidFill>
                <a:schemeClr val="bg1"/>
              </a:solidFill>
            </a:endParaRPr>
          </a:p>
        </p:txBody>
      </p:sp>
      <p:sp>
        <p:nvSpPr>
          <p:cNvPr id="7" name="Text 5"/>
          <p:cNvSpPr/>
          <p:nvPr/>
        </p:nvSpPr>
        <p:spPr>
          <a:xfrm>
            <a:off x="6372959" y="3432572"/>
            <a:ext cx="5000004" cy="288925"/>
          </a:xfrm>
          <a:prstGeom prst="rect">
            <a:avLst/>
          </a:prstGeom>
          <a:noFill/>
          <a:ln/>
        </p:spPr>
        <p:txBody>
          <a:bodyPr wrap="none" lIns="0" tIns="0" rIns="0" bIns="0" rtlCol="0" anchor="t"/>
          <a:lstStyle/>
          <a:p>
            <a:pPr marL="0" indent="0" algn="r" rtl="1">
              <a:lnSpc>
                <a:spcPct val="133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4 ساعات</a:t>
            </a:r>
            <a:endParaRPr lang="ar-SA" sz="2400" dirty="0">
              <a:solidFill>
                <a:schemeClr val="bg1"/>
              </a:solidFill>
            </a:endParaRPr>
          </a:p>
        </p:txBody>
      </p:sp>
      <p:sp>
        <p:nvSpPr>
          <p:cNvPr id="8" name="Shape 6"/>
          <p:cNvSpPr/>
          <p:nvPr/>
        </p:nvSpPr>
        <p:spPr>
          <a:xfrm>
            <a:off x="631908" y="2840632"/>
            <a:ext cx="5373752" cy="1542147"/>
          </a:xfrm>
          <a:prstGeom prst="roundRect">
            <a:avLst>
              <a:gd name="adj" fmla="val 19963"/>
            </a:avLst>
          </a:prstGeom>
          <a:solidFill>
            <a:srgbClr val="00AEEF"/>
          </a:solidFill>
          <a:ln w="6350">
            <a:solidFill>
              <a:srgbClr val="0094D5"/>
            </a:solidFill>
            <a:prstDash val="solid"/>
          </a:ln>
        </p:spPr>
      </p:sp>
      <p:sp>
        <p:nvSpPr>
          <p:cNvPr id="9" name="Text 7"/>
          <p:cNvSpPr/>
          <p:nvPr/>
        </p:nvSpPr>
        <p:spPr>
          <a:xfrm>
            <a:off x="818733" y="3027462"/>
            <a:ext cx="5000103" cy="296863"/>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أسلوب التنفيذ</a:t>
            </a:r>
            <a:endParaRPr lang="ar-SA" sz="3200" dirty="0">
              <a:solidFill>
                <a:schemeClr val="bg1"/>
              </a:solidFill>
            </a:endParaRPr>
          </a:p>
        </p:txBody>
      </p:sp>
      <p:sp>
        <p:nvSpPr>
          <p:cNvPr id="10" name="Text 8"/>
          <p:cNvSpPr/>
          <p:nvPr/>
        </p:nvSpPr>
        <p:spPr>
          <a:xfrm>
            <a:off x="818733" y="3512083"/>
            <a:ext cx="5000103" cy="688855"/>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ومشاهدة مقاطع فيديو، واستخدام الأدوات والنماذج، والعمل في مجموعات، والمناقشة الجماعية.</a:t>
            </a:r>
            <a:endParaRPr lang="ar-SA" sz="1600" dirty="0">
              <a:solidFill>
                <a:schemeClr val="bg1"/>
              </a:solidFill>
            </a:endParaRPr>
          </a:p>
        </p:txBody>
      </p:sp>
      <p:sp>
        <p:nvSpPr>
          <p:cNvPr id="11" name="Text 9"/>
          <p:cNvSpPr/>
          <p:nvPr/>
        </p:nvSpPr>
        <p:spPr>
          <a:xfrm>
            <a:off x="631908" y="4585880"/>
            <a:ext cx="10927878" cy="577850"/>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غضون 4 ساعات من التعلم المُيسّر عبر الإنترنت، وبعد العرض التقديمي الذي يقدمه ميسّر الدورة، ومشاهدة مقاطع فيديو، واستخدام الأدوات والنماذج اللازمة، والعمل في مجموعات، ستكون قادرًا على:</a:t>
            </a:r>
            <a:endParaRPr lang="ar-SA" sz="1600" dirty="0"/>
          </a:p>
        </p:txBody>
      </p:sp>
      <p:sp>
        <p:nvSpPr>
          <p:cNvPr id="12" name="Text 10"/>
          <p:cNvSpPr/>
          <p:nvPr/>
        </p:nvSpPr>
        <p:spPr>
          <a:xfrm>
            <a:off x="631908" y="5366830"/>
            <a:ext cx="10927878" cy="640953"/>
          </a:xfrm>
          <a:prstGeom prst="rect">
            <a:avLst/>
          </a:prstGeom>
          <a:noFill/>
          <a:ln/>
        </p:spPr>
        <p:txBody>
          <a:bodyPr wrap="square" lIns="0" tIns="0" rIns="0" bIns="0" rtlCol="0" anchor="t">
            <a:noAutofit/>
          </a:bodyPr>
          <a:lstStyle/>
          <a:p>
            <a:pPr marL="284480" indent="-284480" algn="r" rtl="1">
              <a:lnSpc>
                <a:spcPct val="133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تحديد استراتيجيات وأنماط التعلم المختلفة في التعليم والتدريب المهني والتقني (TVET).</a:t>
            </a:r>
            <a:endParaRPr lang="ar-SA" sz="2000" dirty="0"/>
          </a:p>
          <a:p>
            <a:pPr marL="284480" indent="-284480" algn="r" rtl="1">
              <a:lnSpc>
                <a:spcPct val="133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تحديد الاعتبارات الرئيسية لدمج هذه الاستراتيجيات في جلسات التدريب القائم على الكفايات (CBT).</a:t>
            </a:r>
            <a:endParaRPr lang="ar-SA"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90287" y="794048"/>
            <a:ext cx="3513050" cy="5269805"/>
          </a:xfrm>
          <a:prstGeom prst="rect">
            <a:avLst/>
          </a:prstGeom>
        </p:spPr>
      </p:pic>
      <p:sp>
        <p:nvSpPr>
          <p:cNvPr id="4" name="Text 0"/>
          <p:cNvSpPr/>
          <p:nvPr/>
        </p:nvSpPr>
        <p:spPr>
          <a:xfrm>
            <a:off x="5203794" y="1426666"/>
            <a:ext cx="6355993"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لماذا نحتاج إلى تنويع استراتيجيات التعلم؟</a:t>
            </a:r>
            <a:endParaRPr lang="ar-SA" sz="3700" dirty="0"/>
          </a:p>
        </p:txBody>
      </p:sp>
      <p:sp>
        <p:nvSpPr>
          <p:cNvPr id="5" name="Text 1"/>
          <p:cNvSpPr/>
          <p:nvPr/>
        </p:nvSpPr>
        <p:spPr>
          <a:xfrm>
            <a:off x="4594209" y="3088382"/>
            <a:ext cx="6694816" cy="45196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يتعلم المتدربون بالطريقة نفسها، كما أن المهارات المهنية لا تُتعلم بالطريقة نفسها.</a:t>
            </a:r>
            <a:endParaRPr lang="ar-SA" dirty="0"/>
          </a:p>
        </p:txBody>
      </p:sp>
      <p:sp>
        <p:nvSpPr>
          <p:cNvPr id="6" name="Shape 2"/>
          <p:cNvSpPr/>
          <p:nvPr/>
        </p:nvSpPr>
        <p:spPr>
          <a:xfrm>
            <a:off x="11534387" y="2885281"/>
            <a:ext cx="25399" cy="695127"/>
          </a:xfrm>
          <a:prstGeom prst="roundRect">
            <a:avLst>
              <a:gd name="adj" fmla="val 50001"/>
            </a:avLst>
          </a:prstGeom>
          <a:solidFill>
            <a:srgbClr val="75BAE6"/>
          </a:solidFill>
          <a:ln/>
        </p:spPr>
      </p:sp>
      <p:sp>
        <p:nvSpPr>
          <p:cNvPr id="7" name="Text 3"/>
          <p:cNvSpPr/>
          <p:nvPr/>
        </p:nvSpPr>
        <p:spPr>
          <a:xfrm>
            <a:off x="5203794" y="3783509"/>
            <a:ext cx="6355993" cy="2577534"/>
          </a:xfrm>
          <a:prstGeom prst="rect">
            <a:avLst/>
          </a:prstGeom>
          <a:noFill/>
          <a:ln/>
        </p:spPr>
        <p:txBody>
          <a:bodyPr wrap="square" lIns="0" tIns="0" rIns="0" bIns="0" rtlCol="0" anchor="t">
            <a:normAutofit/>
          </a:bodyPr>
          <a:lstStyle/>
          <a:p>
            <a:pPr marL="0" indent="0" algn="just" rtl="1">
              <a:lnSpc>
                <a:spcPct val="133000"/>
              </a:lnSpc>
              <a:spcAft>
                <a:spcPts val="1550"/>
              </a:spcAft>
              <a:buNone/>
            </a:pPr>
            <a:r>
              <a:rPr lang="ar-SA" altLang="en-US" dirty="0">
                <a:solidFill>
                  <a:srgbClr val="384653"/>
                </a:solidFill>
                <a:latin typeface="WinSoft Pro Medium" pitchFamily="34" charset="0"/>
                <a:ea typeface="WinSoft Pro Medium" pitchFamily="34" charset="-122"/>
                <a:cs typeface="WinSoft Pro Medium" pitchFamily="34" charset="-120"/>
              </a:rPr>
              <a:t>بعض المهارات تحتاج إلى الممارسة العملية، وبعضها إلى المناقشة وحل المشكلات، وأخرى تتطلب الرسوم أو المحاكاة. لذلك، يختار المدرب الاستراتيجية الأنسب وفق هدف التعلم، وطبيعة المهارة، وخصائص المتعلمين، وبيئة التدريب.</a:t>
            </a:r>
            <a:endParaRPr lang="ar-SA" dirty="0"/>
          </a:p>
          <a:p>
            <a:pPr marL="0" indent="0" algn="just"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وتزداد أهمية هذا الاختيار في التعليم والتدريب التقني والمهني، إذ تتطلب طبيعته التنقل بين المعرفة النظرية والتطبيق العملي، مما يعزز مشاركة المتعلمين وقدرتهم على توظيف المهارات في بيئة العمل الفعلية.</a:t>
            </a:r>
            <a:endParaRPr lang="ar-SA"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948035"/>
            <a:ext cx="10927878" cy="1781770"/>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3700" dirty="0"/>
          </a:p>
          <a:p>
            <a:pPr marL="0" indent="0" algn="r" rtl="1">
              <a:lnSpc>
                <a:spcPct val="104000"/>
              </a:lnSpc>
              <a:buNone/>
            </a:pPr>
            <a:r>
              <a:rPr lang="en-US" altLang="en-US" sz="3700" dirty="0">
                <a:solidFill>
                  <a:srgbClr val="2E3C4E"/>
                </a:solidFill>
                <a:latin typeface="Myriad "/>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 التعلم النشط</a:t>
            </a:r>
            <a:endParaRPr lang="ar-SA" sz="3700" dirty="0"/>
          </a:p>
        </p:txBody>
      </p:sp>
      <p:sp>
        <p:nvSpPr>
          <p:cNvPr id="3" name="Text 1"/>
          <p:cNvSpPr/>
          <p:nvPr/>
        </p:nvSpPr>
        <p:spPr>
          <a:xfrm>
            <a:off x="631908" y="2786065"/>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النشط هو نمط من التعلم يشارك فيه المتعلم بصورة فاعلة في بناء تعلمه من خلال المشاركة، والتفاعل، والتجريب، والتحليل، وحل المشكلات، بدل الاقتصار على الاستماع والتلقين.</a:t>
            </a:r>
            <a:endParaRPr lang="ar-SA" sz="1600" dirty="0"/>
          </a:p>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من استراتيجيات التعلم النشط:</a:t>
            </a:r>
            <a:endParaRPr lang="ar-SA" sz="16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3871813"/>
            <a:ext cx="451335" cy="451346"/>
          </a:xfrm>
          <a:prstGeom prst="rect">
            <a:avLst/>
          </a:prstGeom>
        </p:spPr>
      </p:pic>
      <p:sp>
        <p:nvSpPr>
          <p:cNvPr id="5" name="Text 2"/>
          <p:cNvSpPr/>
          <p:nvPr/>
        </p:nvSpPr>
        <p:spPr>
          <a:xfrm>
            <a:off x="6208656" y="387181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العصف الذهني</a:t>
            </a:r>
            <a:endParaRPr lang="ar-SA" sz="2000" b="1" dirty="0"/>
          </a:p>
        </p:txBody>
      </p:sp>
      <p:sp>
        <p:nvSpPr>
          <p:cNvPr id="6" name="Text 3"/>
          <p:cNvSpPr/>
          <p:nvPr/>
        </p:nvSpPr>
        <p:spPr>
          <a:xfrm>
            <a:off x="6885608" y="4296171"/>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توليد مجموعة من الأفكار والحلول حول موضوع أو مشكلة معينة قبل تقييمها.</a:t>
            </a:r>
            <a:endParaRPr lang="ar-SA" sz="16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1704" y="3871813"/>
            <a:ext cx="451335" cy="451346"/>
          </a:xfrm>
          <a:prstGeom prst="rect">
            <a:avLst/>
          </a:prstGeom>
        </p:spPr>
      </p:pic>
      <p:sp>
        <p:nvSpPr>
          <p:cNvPr id="8" name="Text 4"/>
          <p:cNvSpPr/>
          <p:nvPr/>
        </p:nvSpPr>
        <p:spPr>
          <a:xfrm>
            <a:off x="631908" y="387181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التعاوني</a:t>
            </a:r>
            <a:endParaRPr lang="ar-SA" sz="2000" b="1" dirty="0"/>
          </a:p>
        </p:txBody>
      </p:sp>
      <p:sp>
        <p:nvSpPr>
          <p:cNvPr id="9" name="Text 5"/>
          <p:cNvSpPr/>
          <p:nvPr/>
        </p:nvSpPr>
        <p:spPr>
          <a:xfrm>
            <a:off x="1308861" y="4323159"/>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العمل في مجموعات صغيرة لتحقيق هدف مشترك، مع توزيع الأدوار والمسؤوليات.</a:t>
            </a:r>
            <a:endParaRPr lang="ar-SA" sz="16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8452" y="4869755"/>
            <a:ext cx="451335" cy="451346"/>
          </a:xfrm>
          <a:prstGeom prst="rect">
            <a:avLst/>
          </a:prstGeom>
        </p:spPr>
      </p:pic>
      <p:sp>
        <p:nvSpPr>
          <p:cNvPr id="11" name="Text 6"/>
          <p:cNvSpPr/>
          <p:nvPr/>
        </p:nvSpPr>
        <p:spPr>
          <a:xfrm>
            <a:off x="6208656" y="4926905"/>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الذاتي</a:t>
            </a:r>
            <a:endParaRPr lang="ar-SA" sz="2000" b="1" dirty="0"/>
          </a:p>
        </p:txBody>
      </p:sp>
      <p:sp>
        <p:nvSpPr>
          <p:cNvPr id="12" name="Text 7"/>
          <p:cNvSpPr/>
          <p:nvPr/>
        </p:nvSpPr>
        <p:spPr>
          <a:xfrm>
            <a:off x="6208656" y="5332016"/>
            <a:ext cx="5351130" cy="577850"/>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تحمل المتعلم قدرًا من المسؤولية عن تعلمه، والبحث عن المعرفة والمهارة وتطويرهما بصورة مستقلة.</a:t>
            </a:r>
            <a:endParaRPr lang="ar-SA" sz="16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1704" y="4926905"/>
            <a:ext cx="451335" cy="451346"/>
          </a:xfrm>
          <a:prstGeom prst="rect">
            <a:avLst/>
          </a:prstGeom>
        </p:spPr>
      </p:pic>
      <p:sp>
        <p:nvSpPr>
          <p:cNvPr id="14" name="Text 8"/>
          <p:cNvSpPr/>
          <p:nvPr/>
        </p:nvSpPr>
        <p:spPr>
          <a:xfrm>
            <a:off x="631908" y="4926905"/>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التعلم من الأقران</a:t>
            </a:r>
            <a:endParaRPr lang="ar-SA" sz="2000" b="1" dirty="0"/>
          </a:p>
        </p:txBody>
      </p:sp>
      <p:sp>
        <p:nvSpPr>
          <p:cNvPr id="15" name="Text 9"/>
          <p:cNvSpPr/>
          <p:nvPr/>
        </p:nvSpPr>
        <p:spPr>
          <a:xfrm>
            <a:off x="1308860" y="5370313"/>
            <a:ext cx="4674178" cy="288925"/>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تبادل المعرفة والخبرات والممارسات بين المتعلمين.</a:t>
            </a:r>
            <a:endParaRPr lang="ar-SA" sz="16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111601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مزيد من استراتيجيات التعلم النشط</a:t>
            </a:r>
            <a:endParaRPr lang="ar-SA"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8452" y="2070993"/>
            <a:ext cx="451335" cy="451346"/>
          </a:xfrm>
          <a:prstGeom prst="rect">
            <a:avLst/>
          </a:prstGeom>
        </p:spPr>
      </p:pic>
      <p:sp>
        <p:nvSpPr>
          <p:cNvPr id="4" name="Text 1"/>
          <p:cNvSpPr/>
          <p:nvPr/>
        </p:nvSpPr>
        <p:spPr>
          <a:xfrm>
            <a:off x="6208656" y="207099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حل المشكلات</a:t>
            </a:r>
            <a:endParaRPr lang="ar-SA" sz="2000" b="1" dirty="0"/>
          </a:p>
        </p:txBody>
      </p:sp>
      <p:sp>
        <p:nvSpPr>
          <p:cNvPr id="5" name="Text 2"/>
          <p:cNvSpPr/>
          <p:nvPr/>
        </p:nvSpPr>
        <p:spPr>
          <a:xfrm>
            <a:off x="6208656" y="2476103"/>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توظيف مواقف أو مشكلات مهنية تتطلب التحليل والتفكير واتخاذ القرار للوصول إلى حل مناسب.</a:t>
            </a:r>
            <a:endParaRPr lang="ar-SA" sz="16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1704" y="2070993"/>
            <a:ext cx="451335" cy="451346"/>
          </a:xfrm>
          <a:prstGeom prst="rect">
            <a:avLst/>
          </a:prstGeom>
        </p:spPr>
      </p:pic>
      <p:sp>
        <p:nvSpPr>
          <p:cNvPr id="7" name="Text 3"/>
          <p:cNvSpPr/>
          <p:nvPr/>
        </p:nvSpPr>
        <p:spPr>
          <a:xfrm>
            <a:off x="631908" y="2070993"/>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دراسة الحالة</a:t>
            </a:r>
            <a:endParaRPr lang="ar-SA" sz="2000" b="1" dirty="0"/>
          </a:p>
        </p:txBody>
      </p:sp>
      <p:sp>
        <p:nvSpPr>
          <p:cNvPr id="8" name="Text 4"/>
          <p:cNvSpPr/>
          <p:nvPr/>
        </p:nvSpPr>
        <p:spPr>
          <a:xfrm>
            <a:off x="631908" y="2476103"/>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موقف أو حالة واقعية أو محاكية لبيئة العمل واستخلاص الحلول أو القرارات المناسبة.</a:t>
            </a:r>
            <a:endParaRPr lang="ar-SA" sz="16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8452" y="3567410"/>
            <a:ext cx="451335" cy="451346"/>
          </a:xfrm>
          <a:prstGeom prst="rect">
            <a:avLst/>
          </a:prstGeom>
        </p:spPr>
      </p:pic>
      <p:sp>
        <p:nvSpPr>
          <p:cNvPr id="10" name="Text 5"/>
          <p:cNvSpPr/>
          <p:nvPr/>
        </p:nvSpPr>
        <p:spPr>
          <a:xfrm>
            <a:off x="6208656" y="3567410"/>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المحاكاة</a:t>
            </a:r>
            <a:endParaRPr lang="ar-SA" sz="2000" b="1" dirty="0"/>
          </a:p>
        </p:txBody>
      </p:sp>
      <p:sp>
        <p:nvSpPr>
          <p:cNvPr id="11" name="Text 6"/>
          <p:cNvSpPr/>
          <p:nvPr/>
        </p:nvSpPr>
        <p:spPr>
          <a:xfrm>
            <a:off x="6208656" y="3972520"/>
            <a:ext cx="4674178" cy="73862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إتاحة فرصة للتدرب على أداء مهام أو التعامل مع مواقف مهنية في بيئة آمنة تحاكي الواقع.</a:t>
            </a:r>
            <a:endParaRPr lang="ar-SA" sz="16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31704" y="3567410"/>
            <a:ext cx="451335" cy="451346"/>
          </a:xfrm>
          <a:prstGeom prst="rect">
            <a:avLst/>
          </a:prstGeom>
        </p:spPr>
      </p:pic>
      <p:sp>
        <p:nvSpPr>
          <p:cNvPr id="13" name="Text 7"/>
          <p:cNvSpPr/>
          <p:nvPr/>
        </p:nvSpPr>
        <p:spPr>
          <a:xfrm>
            <a:off x="631908" y="3567410"/>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الخرائط الذهنية</a:t>
            </a:r>
            <a:endParaRPr lang="ar-SA" sz="2000" b="1" dirty="0"/>
          </a:p>
        </p:txBody>
      </p:sp>
      <p:sp>
        <p:nvSpPr>
          <p:cNvPr id="14" name="Text 8"/>
          <p:cNvSpPr/>
          <p:nvPr/>
        </p:nvSpPr>
        <p:spPr>
          <a:xfrm>
            <a:off x="631908" y="3972520"/>
            <a:ext cx="4674178" cy="369314"/>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تنظيم المفاهيم والمعلومات بصريًا وإظهار العلاقات بينها.</a:t>
            </a:r>
            <a:endParaRPr lang="ar-SA" sz="16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60579" y="5197177"/>
            <a:ext cx="451335" cy="451346"/>
          </a:xfrm>
          <a:prstGeom prst="rect">
            <a:avLst/>
          </a:prstGeom>
        </p:spPr>
      </p:pic>
      <p:sp>
        <p:nvSpPr>
          <p:cNvPr id="16" name="Text 9"/>
          <p:cNvSpPr/>
          <p:nvPr/>
        </p:nvSpPr>
        <p:spPr>
          <a:xfrm>
            <a:off x="3060783" y="5197177"/>
            <a:ext cx="4674178" cy="296863"/>
          </a:xfrm>
          <a:prstGeom prst="rect">
            <a:avLst/>
          </a:prstGeom>
          <a:noFill/>
          <a:ln/>
        </p:spPr>
        <p:txBody>
          <a:bodyPr wrap="none" lIns="0" tIns="0" rIns="0" bIns="0" rtlCol="0" anchor="t"/>
          <a:lstStyle/>
          <a:p>
            <a:pPr marL="0" indent="0" algn="r" rtl="1">
              <a:lnSpc>
                <a:spcPct val="104000"/>
              </a:lnSpc>
              <a:buNone/>
            </a:pPr>
            <a:r>
              <a:rPr lang="ar-SA" altLang="en-US" sz="2000" b="1" dirty="0">
                <a:solidFill>
                  <a:srgbClr val="384653"/>
                </a:solidFill>
                <a:latin typeface="GE SS Two Light" pitchFamily="34" charset="0"/>
                <a:ea typeface="GE SS Two Light" pitchFamily="34" charset="-122"/>
                <a:cs typeface="GE SS Two Light" pitchFamily="34" charset="-120"/>
              </a:rPr>
              <a:t>الألعاب أو الأنشطة التعليمية</a:t>
            </a:r>
            <a:endParaRPr lang="ar-SA" sz="2000" b="1" dirty="0"/>
          </a:p>
        </p:txBody>
      </p:sp>
      <p:sp>
        <p:nvSpPr>
          <p:cNvPr id="17" name="Text 10"/>
          <p:cNvSpPr/>
          <p:nvPr/>
        </p:nvSpPr>
        <p:spPr>
          <a:xfrm>
            <a:off x="3060783" y="5602288"/>
            <a:ext cx="4674178" cy="738628"/>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توظيف أنشطة تفاعلية أو محاكاة لدعم الفهم والممارسة، بما يتناسب مع طبيعة المهارة.</a:t>
            </a:r>
            <a:endParaRPr lang="ar-SA" sz="16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31908" y="671513"/>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800" dirty="0"/>
          </a:p>
        </p:txBody>
      </p:sp>
      <p:sp>
        <p:nvSpPr>
          <p:cNvPr id="11" name="Text 9"/>
          <p:cNvSpPr/>
          <p:nvPr/>
        </p:nvSpPr>
        <p:spPr>
          <a:xfrm>
            <a:off x="1018611" y="1758189"/>
            <a:ext cx="4421321" cy="2317462"/>
          </a:xfrm>
          <a:prstGeom prst="rect">
            <a:avLst/>
          </a:prstGeom>
          <a:noFill/>
          <a:ln/>
        </p:spPr>
        <p:txBody>
          <a:bodyPr wrap="square" lIns="0" tIns="0" rIns="0" bIns="0" rtlCol="0" anchor="t">
            <a:normAutofit/>
          </a:bodyPr>
          <a:lstStyle/>
          <a:p>
            <a:pPr marL="0" indent="0" algn="r" rtl="1">
              <a:lnSpc>
                <a:spcPct val="129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3. التعلم القائم على المشروعات</a:t>
            </a:r>
            <a:endParaRPr lang="ar-SA" sz="2000" dirty="0"/>
          </a:p>
          <a:p>
            <a:pPr marL="0" indent="0" algn="just"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استراتيجية يتعلم فيها المتعلمون من خلال تنفيذ مشروع متكامل يمتد عبر مجموعة من المهام، وينتهي بمنتج أو حل أو مخرج يمكن ملاحظته وتقييمه.</a:t>
            </a:r>
            <a:endParaRPr lang="ar-SA" sz="2000" dirty="0"/>
          </a:p>
        </p:txBody>
      </p:sp>
      <p:sp>
        <p:nvSpPr>
          <p:cNvPr id="12" name="Shape 10"/>
          <p:cNvSpPr/>
          <p:nvPr/>
        </p:nvSpPr>
        <p:spPr>
          <a:xfrm>
            <a:off x="5674777" y="1615412"/>
            <a:ext cx="19050" cy="3052465"/>
          </a:xfrm>
          <a:prstGeom prst="roundRect">
            <a:avLst>
              <a:gd name="adj" fmla="val 49999"/>
            </a:avLst>
          </a:prstGeom>
          <a:solidFill>
            <a:srgbClr val="75BAE6"/>
          </a:solidFill>
          <a:ln/>
        </p:spPr>
      </p:sp>
      <p:sp>
        <p:nvSpPr>
          <p:cNvPr id="13" name="Shape 11"/>
          <p:cNvSpPr/>
          <p:nvPr/>
        </p:nvSpPr>
        <p:spPr>
          <a:xfrm>
            <a:off x="882133" y="4203511"/>
            <a:ext cx="4199072" cy="2469248"/>
          </a:xfrm>
          <a:prstGeom prst="roundRect">
            <a:avLst>
              <a:gd name="adj" fmla="val 23087"/>
            </a:avLst>
          </a:prstGeom>
          <a:solidFill>
            <a:srgbClr val="D4E9F7"/>
          </a:solidFill>
          <a:ln/>
        </p:spPr>
      </p:sp>
      <p:sp>
        <p:nvSpPr>
          <p:cNvPr id="14" name="Text 12"/>
          <p:cNvSpPr/>
          <p:nvPr/>
        </p:nvSpPr>
        <p:spPr>
          <a:xfrm>
            <a:off x="1018611" y="4763412"/>
            <a:ext cx="3954592" cy="2399348"/>
          </a:xfrm>
          <a:prstGeom prst="rect">
            <a:avLst/>
          </a:prstGeom>
          <a:noFill/>
          <a:ln/>
        </p:spPr>
        <p:txBody>
          <a:bodyPr wrap="square" lIns="0" tIns="0" rIns="0" bIns="0" rtlCol="0" anchor="t">
            <a:norm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تكليف المتعلمين بتنفيذ مشروع مهني، مثل تصميم نظام كهربائي بسيط، أو إعداد خطة صيانة، أو إنتاج منتج وفق متطلبات محددة، مع توثيق خطوات العمل وتقييم النتائج.</a:t>
            </a:r>
            <a:endParaRPr lang="ar-SA" sz="2000" dirty="0"/>
          </a:p>
        </p:txBody>
      </p:sp>
      <p:sp>
        <p:nvSpPr>
          <p:cNvPr id="15" name="Text 13"/>
          <p:cNvSpPr/>
          <p:nvPr/>
        </p:nvSpPr>
        <p:spPr>
          <a:xfrm>
            <a:off x="7055893" y="1676301"/>
            <a:ext cx="4269049" cy="2399349"/>
          </a:xfrm>
          <a:prstGeom prst="rect">
            <a:avLst/>
          </a:prstGeom>
          <a:noFill/>
          <a:ln/>
        </p:spPr>
        <p:txBody>
          <a:bodyPr wrap="square" lIns="0" tIns="0" rIns="0" bIns="0" rtlCol="0" anchor="t">
            <a:normAutofit/>
          </a:bodyPr>
          <a:lstStyle/>
          <a:p>
            <a:pPr marL="0" indent="0" algn="r" rtl="1">
              <a:lnSpc>
                <a:spcPct val="129000"/>
              </a:lnSpc>
              <a:spcAft>
                <a:spcPts val="11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2. التعلم القائم على المشكلات</a:t>
            </a:r>
            <a:endParaRPr lang="ar-SA" sz="2000" dirty="0"/>
          </a:p>
          <a:p>
            <a:pPr marL="0" indent="0" algn="just" rtl="1">
              <a:lnSpc>
                <a:spcPct val="12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استراتيجية يبدأ فيها التعلم بمشكلة أو تحدٍّ مهني واقعي أو محاكى، ويعمل المتعلمون على تحليل المشكلة وتحديد ما يحتاجون إلى معرفته، ثم البحث عن المعلومات وتطبيقها للوصول إلى حلول مناسبة.</a:t>
            </a:r>
            <a:endParaRPr lang="ar-SA" sz="2000" dirty="0"/>
          </a:p>
        </p:txBody>
      </p:sp>
      <p:sp>
        <p:nvSpPr>
          <p:cNvPr id="16" name="Shape 14"/>
          <p:cNvSpPr/>
          <p:nvPr/>
        </p:nvSpPr>
        <p:spPr>
          <a:xfrm>
            <a:off x="7063427" y="4203511"/>
            <a:ext cx="4029788" cy="2399349"/>
          </a:xfrm>
          <a:prstGeom prst="roundRect">
            <a:avLst>
              <a:gd name="adj" fmla="val 23087"/>
            </a:avLst>
          </a:prstGeom>
          <a:solidFill>
            <a:srgbClr val="D4E9F7"/>
          </a:solidFill>
          <a:ln/>
        </p:spPr>
      </p:sp>
      <p:sp>
        <p:nvSpPr>
          <p:cNvPr id="17" name="Text 15"/>
          <p:cNvSpPr/>
          <p:nvPr/>
        </p:nvSpPr>
        <p:spPr>
          <a:xfrm>
            <a:off x="7281791" y="4645161"/>
            <a:ext cx="3611307" cy="1990147"/>
          </a:xfrm>
          <a:prstGeom prst="rect">
            <a:avLst/>
          </a:prstGeom>
          <a:noFill/>
          <a:ln/>
        </p:spPr>
        <p:txBody>
          <a:bodyPr wrap="square" lIns="0" tIns="0" rIns="0" bIns="0" rtlCol="0" anchor="t">
            <a:norm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استخدام مشكلة مهنية، مثل تحديد سبب عطل في معدة أو معالجة خلل في إجراء مهني، بحيث يوظف المتعلم معارفه ومهاراته للتحليل واتخاذ القرار والحل.</a:t>
            </a:r>
            <a:endParaRPr lang="ar-SA" sz="2000" dirty="0"/>
          </a:p>
        </p:txBody>
      </p:sp>
      <p:sp>
        <p:nvSpPr>
          <p:cNvPr id="18" name="Shape 16"/>
          <p:cNvSpPr/>
          <p:nvPr/>
        </p:nvSpPr>
        <p:spPr>
          <a:xfrm>
            <a:off x="11559787" y="1533525"/>
            <a:ext cx="19050" cy="4474468"/>
          </a:xfrm>
          <a:prstGeom prst="roundRect">
            <a:avLst>
              <a:gd name="adj" fmla="val 49999"/>
            </a:avLst>
          </a:prstGeom>
          <a:solidFill>
            <a:srgbClr val="75BAE6"/>
          </a:solidFill>
          <a:ln/>
        </p:spPr>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71513"/>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800" dirty="0"/>
          </a:p>
        </p:txBody>
      </p:sp>
      <p:sp>
        <p:nvSpPr>
          <p:cNvPr id="3" name="Text 1"/>
          <p:cNvSpPr/>
          <p:nvPr/>
        </p:nvSpPr>
        <p:spPr>
          <a:xfrm>
            <a:off x="601517" y="1676301"/>
            <a:ext cx="4505239" cy="2296120"/>
          </a:xfrm>
          <a:prstGeom prst="rect">
            <a:avLst/>
          </a:prstGeom>
          <a:noFill/>
          <a:ln/>
        </p:spPr>
        <p:txBody>
          <a:bodyPr wrap="square" lIns="0" tIns="0" rIns="0" bIns="0" rtlCol="0" anchor="t">
            <a:noAutofit/>
          </a:bodyPr>
          <a:lstStyle/>
          <a:p>
            <a:pPr marL="0" indent="0" algn="r" rtl="1">
              <a:lnSpc>
                <a:spcPct val="129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5. التعلم التجريبي</a:t>
            </a:r>
            <a:endParaRPr lang="ar-SA" sz="2400" dirty="0"/>
          </a:p>
          <a:p>
            <a:pPr marL="0" indent="0" algn="r" rtl="1">
              <a:lnSpc>
                <a:spcPct val="129000"/>
              </a:lnSpc>
              <a:buNone/>
            </a:pPr>
            <a:br>
              <a:rPr lang="en-US" altLang="en-US" sz="1400" dirty="0">
                <a:solidFill>
                  <a:srgbClr val="384653"/>
                </a:solidFill>
                <a:latin typeface="WinSoft Pro Medium" pitchFamily="34" charset="0"/>
                <a:ea typeface="WinSoft Pro Medium" pitchFamily="34" charset="-122"/>
                <a:cs typeface="WinSoft Pro Medium" pitchFamily="34" charset="-120"/>
              </a:rPr>
            </a:br>
            <a:r>
              <a:rPr lang="ar-SA" altLang="en-US" sz="2000" dirty="0">
                <a:solidFill>
                  <a:srgbClr val="384653"/>
                </a:solidFill>
                <a:latin typeface="WinSoft Pro Medium" pitchFamily="34" charset="0"/>
                <a:ea typeface="WinSoft Pro Medium" pitchFamily="34" charset="-122"/>
                <a:cs typeface="WinSoft Pro Medium" pitchFamily="34" charset="-120"/>
              </a:rPr>
              <a:t>استراتيجية يعتمد فيها التعلم على خوض تجربة عملية، ثم التأمل فيها وتحليل نتائجها، واستخلاص الدروس منها، ثم التجريب وإعادة التطبيق والتحسين.</a:t>
            </a:r>
            <a:endParaRPr lang="ar-SA" sz="2000" dirty="0"/>
          </a:p>
        </p:txBody>
      </p:sp>
      <p:sp>
        <p:nvSpPr>
          <p:cNvPr id="4" name="Shape 2"/>
          <p:cNvSpPr/>
          <p:nvPr/>
        </p:nvSpPr>
        <p:spPr>
          <a:xfrm>
            <a:off x="5314932" y="1533525"/>
            <a:ext cx="45719" cy="2581672"/>
          </a:xfrm>
          <a:prstGeom prst="roundRect">
            <a:avLst>
              <a:gd name="adj" fmla="val 49999"/>
            </a:avLst>
          </a:prstGeom>
          <a:solidFill>
            <a:srgbClr val="75BAE6"/>
          </a:solidFill>
          <a:ln/>
        </p:spPr>
      </p:sp>
      <p:sp>
        <p:nvSpPr>
          <p:cNvPr id="5" name="Shape 3"/>
          <p:cNvSpPr/>
          <p:nvPr/>
        </p:nvSpPr>
        <p:spPr>
          <a:xfrm>
            <a:off x="311069" y="4293690"/>
            <a:ext cx="5056085" cy="1908275"/>
          </a:xfrm>
          <a:prstGeom prst="roundRect">
            <a:avLst>
              <a:gd name="adj" fmla="val 23087"/>
            </a:avLst>
          </a:prstGeom>
          <a:solidFill>
            <a:srgbClr val="D4E9F7"/>
          </a:solidFill>
          <a:ln/>
        </p:spPr>
      </p:sp>
      <p:sp>
        <p:nvSpPr>
          <p:cNvPr id="6" name="Text 4"/>
          <p:cNvSpPr/>
          <p:nvPr/>
        </p:nvSpPr>
        <p:spPr>
          <a:xfrm>
            <a:off x="565715" y="4488150"/>
            <a:ext cx="4610988" cy="1426876"/>
          </a:xfrm>
          <a:prstGeom prst="rect">
            <a:avLst/>
          </a:prstGeom>
          <a:noFill/>
          <a:ln/>
        </p:spPr>
        <p:txBody>
          <a:bodyPr wrap="square" lIns="0" tIns="0" rIns="0" bIns="0" rtlCol="0" anchor="t">
            <a:no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للمتعلم خوض تجربة عملية، ثم مراجعة ما حدث وتحليل النتائج، واستخلاص ما يمكن تعلمه من التجربة، ثم إعادة تطبيق ما تعلمه في موقف أو مهمة لاحقة بهدف تحسين الأداء.</a:t>
            </a:r>
            <a:endParaRPr lang="ar-SA" sz="2000" dirty="0"/>
          </a:p>
        </p:txBody>
      </p:sp>
      <p:sp>
        <p:nvSpPr>
          <p:cNvPr id="7" name="Text 5"/>
          <p:cNvSpPr/>
          <p:nvPr/>
        </p:nvSpPr>
        <p:spPr>
          <a:xfrm>
            <a:off x="6549368" y="1676202"/>
            <a:ext cx="4505239" cy="2296120"/>
          </a:xfrm>
          <a:prstGeom prst="rect">
            <a:avLst/>
          </a:prstGeom>
          <a:noFill/>
          <a:ln/>
        </p:spPr>
        <p:txBody>
          <a:bodyPr wrap="square" lIns="0" tIns="0" rIns="0" bIns="0" rtlCol="0" anchor="t">
            <a:noAutofit/>
          </a:bodyPr>
          <a:lstStyle/>
          <a:p>
            <a:pPr marL="0" indent="0" algn="r" rtl="1">
              <a:lnSpc>
                <a:spcPct val="129000"/>
              </a:lnSpc>
              <a:buNone/>
            </a:pPr>
            <a:r>
              <a:rPr lang="ar-SA" altLang="en-US" sz="2400" b="1" dirty="0">
                <a:solidFill>
                  <a:srgbClr val="384653"/>
                </a:solidFill>
                <a:latin typeface="WinSoft Pro Medium" pitchFamily="34" charset="0"/>
                <a:ea typeface="WinSoft Pro Medium" pitchFamily="34" charset="-122"/>
                <a:cs typeface="WinSoft Pro Medium" pitchFamily="34" charset="-120"/>
              </a:rPr>
              <a:t>4. التعلم القائم على العمل</a:t>
            </a:r>
            <a:endParaRPr lang="ar-SA" sz="2400" dirty="0"/>
          </a:p>
          <a:p>
            <a:pPr algn="just" rtl="1"/>
            <a:br>
              <a:rPr lang="en-US" sz="2000" dirty="0">
                <a:solidFill>
                  <a:srgbClr val="384653"/>
                </a:solidFill>
                <a:latin typeface="WinSoft Pro Medium" pitchFamily="34" charset="0"/>
                <a:cs typeface="WinSoft Pro Medium" pitchFamily="34" charset="-120"/>
              </a:rPr>
            </a:br>
            <a:r>
              <a:rPr lang="ar-SA" sz="2000" dirty="0">
                <a:solidFill>
                  <a:srgbClr val="384653"/>
                </a:solidFill>
                <a:latin typeface="WinSoft Pro Medium" pitchFamily="34" charset="0"/>
                <a:cs typeface="WinSoft Pro Medium" pitchFamily="34" charset="-120"/>
              </a:rPr>
              <a:t>التعلم القائم على العمل هو نظام هيكلي للتدريب والتقييم يتيح للأفراد اكتساب المهارات والمعارف والاتجاهات اللازمة لأداء الأنشطة المهنية وفقًا لمعايير محددة.</a:t>
            </a:r>
            <a:endParaRPr lang="en-US" sz="2000" dirty="0">
              <a:solidFill>
                <a:srgbClr val="384653"/>
              </a:solidFill>
              <a:latin typeface="WinSoft Pro Medium" pitchFamily="34" charset="0"/>
              <a:cs typeface="WinSoft Pro Medium" pitchFamily="34" charset="-120"/>
            </a:endParaRPr>
          </a:p>
        </p:txBody>
      </p:sp>
      <p:sp>
        <p:nvSpPr>
          <p:cNvPr id="8" name="Shape 6"/>
          <p:cNvSpPr/>
          <p:nvPr/>
        </p:nvSpPr>
        <p:spPr>
          <a:xfrm>
            <a:off x="11308502" y="1533525"/>
            <a:ext cx="19050" cy="2581672"/>
          </a:xfrm>
          <a:prstGeom prst="roundRect">
            <a:avLst>
              <a:gd name="adj" fmla="val 49999"/>
            </a:avLst>
          </a:prstGeom>
          <a:solidFill>
            <a:srgbClr val="75BAE6"/>
          </a:solidFill>
          <a:ln/>
        </p:spPr>
      </p:sp>
      <p:sp>
        <p:nvSpPr>
          <p:cNvPr id="9" name="Shape 7"/>
          <p:cNvSpPr/>
          <p:nvPr/>
        </p:nvSpPr>
        <p:spPr>
          <a:xfrm>
            <a:off x="6277970" y="4293691"/>
            <a:ext cx="5056085" cy="1908274"/>
          </a:xfrm>
          <a:prstGeom prst="roundRect">
            <a:avLst>
              <a:gd name="adj" fmla="val 23087"/>
            </a:avLst>
          </a:prstGeom>
          <a:solidFill>
            <a:srgbClr val="D4E9F7"/>
          </a:solidFill>
          <a:ln/>
        </p:spPr>
      </p:sp>
      <p:sp>
        <p:nvSpPr>
          <p:cNvPr id="10" name="Text 8"/>
          <p:cNvSpPr/>
          <p:nvPr/>
        </p:nvSpPr>
        <p:spPr>
          <a:xfrm>
            <a:off x="6564317" y="4443215"/>
            <a:ext cx="4610988" cy="1471812"/>
          </a:xfrm>
          <a:prstGeom prst="rect">
            <a:avLst/>
          </a:prstGeom>
          <a:noFill/>
          <a:ln/>
        </p:spPr>
        <p:txBody>
          <a:bodyPr wrap="square" lIns="0" tIns="0" rIns="0" bIns="0" rtlCol="0" anchor="t">
            <a:noAutofit/>
          </a:bodyPr>
          <a:lstStyle/>
          <a:p>
            <a:pPr marL="0" indent="0" algn="justLow"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في التعليم والتدريب التقني والمهني: يمكن تنظيم التدريب داخل موقع العمل أو في ورشة تحاكي بيئة العمل، بحيث يمارس المتعلم مهامًا مهنية حقيقية أو قريبة من الواقع تحت إشراف مدرب أو ممارس خبير.</a:t>
            </a:r>
            <a:endParaRPr lang="ar-SA" sz="2000" dirty="0"/>
          </a:p>
        </p:txBody>
      </p:sp>
    </p:spTree>
    <p:extLst>
      <p:ext uri="{BB962C8B-B14F-4D97-AF65-F5344CB8AC3E}">
        <p14:creationId xmlns:p14="http://schemas.microsoft.com/office/powerpoint/2010/main" val="1953564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631908" y="529530"/>
            <a:ext cx="10927878" cy="438051"/>
          </a:xfrm>
          <a:prstGeom prst="rect">
            <a:avLst/>
          </a:prstGeom>
          <a:noFill/>
          <a:ln/>
        </p:spPr>
        <p:txBody>
          <a:bodyPr wrap="none" lIns="0" tIns="0" rIns="0" bIns="0" rtlCol="0" anchor="t"/>
          <a:lstStyle/>
          <a:p>
            <a:pPr marL="0" indent="0" algn="r" rtl="1">
              <a:lnSpc>
                <a:spcPct val="104000"/>
              </a:lnSpc>
              <a:buNone/>
            </a:pPr>
            <a:r>
              <a:rPr lang="ar-SA" altLang="en-US" sz="2750" dirty="0">
                <a:solidFill>
                  <a:srgbClr val="2E3C4E"/>
                </a:solidFill>
                <a:latin typeface="GE SS Two Light" pitchFamily="34" charset="0"/>
                <a:ea typeface="GE SS Two Light" pitchFamily="34" charset="-122"/>
                <a:cs typeface="GE SS Two Light" pitchFamily="34" charset="-120"/>
              </a:rPr>
              <a:t>أمثلة لاستراتيجيات التعلم في التعليم والتدريب التقني والمهني</a:t>
            </a:r>
            <a:endParaRPr lang="ar-SA" sz="2750" dirty="0"/>
          </a:p>
        </p:txBody>
      </p:sp>
      <p:pic>
        <p:nvPicPr>
          <p:cNvPr id="3" name="Image 0" descr="preencoded.png"/>
          <p:cNvPicPr>
            <a:picLocks noChangeAspect="1"/>
          </p:cNvPicPr>
          <p:nvPr/>
        </p:nvPicPr>
        <p:blipFill>
          <a:blip r:embed="rId3"/>
          <a:stretch>
            <a:fillRect/>
          </a:stretch>
        </p:blipFill>
        <p:spPr>
          <a:xfrm>
            <a:off x="3529619" y="1370211"/>
            <a:ext cx="701657" cy="701675"/>
          </a:xfrm>
          <a:prstGeom prst="rect">
            <a:avLst/>
          </a:prstGeom>
        </p:spPr>
      </p:pic>
      <p:sp>
        <p:nvSpPr>
          <p:cNvPr id="4" name="Text 1"/>
          <p:cNvSpPr/>
          <p:nvPr/>
        </p:nvSpPr>
        <p:spPr>
          <a:xfrm>
            <a:off x="631908" y="2244427"/>
            <a:ext cx="3599368"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8. التعلم القائم على المهام</a:t>
            </a:r>
            <a:endParaRPr lang="ar-SA" sz="1700" dirty="0"/>
          </a:p>
        </p:txBody>
      </p:sp>
      <p:sp>
        <p:nvSpPr>
          <p:cNvPr id="5" name="Text 2"/>
          <p:cNvSpPr/>
          <p:nvPr/>
        </p:nvSpPr>
        <p:spPr>
          <a:xfrm>
            <a:off x="631908" y="2605205"/>
            <a:ext cx="3599368"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القائم على المهام هو استراتيجية يُنظَّم فيها التعلم حول إنجاز مهمة مهنية محددة ومتكاملة، بحيث يوظف المتعلم المعارف والمهارات اللازمة لتنفيذها وإنتاج مخرج أو نتيجة محددة وفق متطلبات أو معايير أداء واضحة.</a:t>
            </a:r>
            <a:endParaRPr lang="ar-SA" sz="1600" dirty="0"/>
          </a:p>
        </p:txBody>
      </p:sp>
      <p:sp>
        <p:nvSpPr>
          <p:cNvPr id="6" name="Shape 3"/>
          <p:cNvSpPr/>
          <p:nvPr/>
        </p:nvSpPr>
        <p:spPr>
          <a:xfrm>
            <a:off x="631908" y="4198851"/>
            <a:ext cx="3599368" cy="2454883"/>
          </a:xfrm>
          <a:prstGeom prst="roundRect">
            <a:avLst>
              <a:gd name="adj" fmla="val 13178"/>
            </a:avLst>
          </a:prstGeom>
          <a:solidFill>
            <a:srgbClr val="D4E9F7"/>
          </a:solidFill>
          <a:ln/>
        </p:spPr>
      </p:sp>
      <p:pic>
        <p:nvPicPr>
          <p:cNvPr id="7" name="Image 1" descr="preencoded.png"/>
          <p:cNvPicPr>
            <a:picLocks noChangeAspect="1"/>
          </p:cNvPicPr>
          <p:nvPr/>
        </p:nvPicPr>
        <p:blipFill>
          <a:blip r:embed="rId4"/>
          <a:stretch>
            <a:fillRect/>
          </a:stretch>
        </p:blipFill>
        <p:spPr>
          <a:xfrm>
            <a:off x="798294" y="4406913"/>
            <a:ext cx="207957" cy="166390"/>
          </a:xfrm>
          <a:prstGeom prst="rect">
            <a:avLst/>
          </a:prstGeom>
        </p:spPr>
      </p:pic>
      <p:sp>
        <p:nvSpPr>
          <p:cNvPr id="8" name="Text 4"/>
          <p:cNvSpPr/>
          <p:nvPr/>
        </p:nvSpPr>
        <p:spPr>
          <a:xfrm>
            <a:off x="1172637" y="4378437"/>
            <a:ext cx="2892253" cy="2218742"/>
          </a:xfrm>
          <a:prstGeom prst="rect">
            <a:avLst/>
          </a:prstGeom>
          <a:noFill/>
          <a:ln/>
        </p:spPr>
        <p:txBody>
          <a:bodyPr wrap="square" lIns="0" tIns="0" rIns="0" bIns="0" rtlCol="0" anchor="t">
            <a:no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تكليف المتعلم بتنفيذ مهمة مهنية كاملة، مثل تركيب مكوّن وفق مواصفات محددة، أو إجراء فحص باستخدام خطوات وإجراءات معتمدة، أو إعداد تقرير فني يستوفي متطلبات محددة، مع تحديد معايير الأداء التي يجب تحقيقها.</a:t>
            </a:r>
            <a:endParaRPr lang="ar-SA" sz="1600" dirty="0"/>
          </a:p>
        </p:txBody>
      </p:sp>
      <p:pic>
        <p:nvPicPr>
          <p:cNvPr id="9" name="Image 2" descr="preencoded.png"/>
          <p:cNvPicPr>
            <a:picLocks noChangeAspect="1"/>
          </p:cNvPicPr>
          <p:nvPr/>
        </p:nvPicPr>
        <p:blipFill>
          <a:blip r:embed="rId5"/>
          <a:stretch>
            <a:fillRect/>
          </a:stretch>
        </p:blipFill>
        <p:spPr>
          <a:xfrm>
            <a:off x="6962303" y="1370211"/>
            <a:ext cx="826174" cy="660896"/>
          </a:xfrm>
          <a:prstGeom prst="rect">
            <a:avLst/>
          </a:prstGeom>
        </p:spPr>
      </p:pic>
      <p:sp>
        <p:nvSpPr>
          <p:cNvPr id="10" name="Text 5"/>
          <p:cNvSpPr/>
          <p:nvPr/>
        </p:nvSpPr>
        <p:spPr>
          <a:xfrm>
            <a:off x="4643619" y="2203648"/>
            <a:ext cx="3144858"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7. التعلم التعاوني</a:t>
            </a:r>
            <a:endParaRPr lang="ar-SA" sz="1700" dirty="0"/>
          </a:p>
        </p:txBody>
      </p:sp>
      <p:sp>
        <p:nvSpPr>
          <p:cNvPr id="11" name="Text 6"/>
          <p:cNvSpPr/>
          <p:nvPr/>
        </p:nvSpPr>
        <p:spPr>
          <a:xfrm>
            <a:off x="4643619" y="2564426"/>
            <a:ext cx="3144858"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التعاوني هو استراتيجية يعمل فيها المتعلمون بصورة منظمة ضمن مجموعات صغيرة لتحقيق هدف تعلم مشترك، بحيث يساهم كل فرد في المهمة ويتحمل مسؤولية عن جزء من عملية التعلم.</a:t>
            </a:r>
            <a:endParaRPr lang="ar-SA" sz="1600" dirty="0"/>
          </a:p>
        </p:txBody>
      </p:sp>
      <p:sp>
        <p:nvSpPr>
          <p:cNvPr id="12" name="Shape 7"/>
          <p:cNvSpPr/>
          <p:nvPr/>
        </p:nvSpPr>
        <p:spPr>
          <a:xfrm>
            <a:off x="4643619" y="4158072"/>
            <a:ext cx="3144858" cy="2454883"/>
          </a:xfrm>
          <a:prstGeom prst="roundRect">
            <a:avLst>
              <a:gd name="adj" fmla="val 13178"/>
            </a:avLst>
          </a:prstGeom>
          <a:solidFill>
            <a:srgbClr val="D4E9F7"/>
          </a:solidFill>
          <a:ln/>
        </p:spPr>
      </p:sp>
      <p:pic>
        <p:nvPicPr>
          <p:cNvPr id="13" name="Image 3" descr="preencoded.png"/>
          <p:cNvPicPr>
            <a:picLocks noChangeAspect="1"/>
          </p:cNvPicPr>
          <p:nvPr/>
        </p:nvPicPr>
        <p:blipFill>
          <a:blip r:embed="rId4"/>
          <a:stretch>
            <a:fillRect/>
          </a:stretch>
        </p:blipFill>
        <p:spPr>
          <a:xfrm>
            <a:off x="4810005" y="4366134"/>
            <a:ext cx="207957" cy="166390"/>
          </a:xfrm>
          <a:prstGeom prst="rect">
            <a:avLst/>
          </a:prstGeom>
        </p:spPr>
      </p:pic>
      <p:sp>
        <p:nvSpPr>
          <p:cNvPr id="14" name="Text 8"/>
          <p:cNvSpPr/>
          <p:nvPr/>
        </p:nvSpPr>
        <p:spPr>
          <a:xfrm>
            <a:off x="5184348" y="4337658"/>
            <a:ext cx="2437744" cy="2218742"/>
          </a:xfrm>
          <a:prstGeom prst="rect">
            <a:avLst/>
          </a:prstGeom>
          <a:noFill/>
          <a:ln/>
        </p:spPr>
        <p:txBody>
          <a:bodyPr wrap="square" lIns="0" tIns="0" rIns="0" bIns="0" rtlCol="0" anchor="t">
            <a:norm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توزيع المتعلمين إلى مجموعات لتنفيذ مهمة مهنية تتطلب التخطيط وتقسيم الأدوار والتنفيذ والمراجعة، مثل إعداد مشروع أو معالجة مشكلة مهنية، مع تقييم أداء المجموعة وأدوار أفرادها.</a:t>
            </a:r>
            <a:endParaRPr lang="ar-SA" sz="1600" dirty="0"/>
          </a:p>
        </p:txBody>
      </p:sp>
      <p:pic>
        <p:nvPicPr>
          <p:cNvPr id="15" name="Image 4" descr="preencoded.png"/>
          <p:cNvPicPr>
            <a:picLocks noChangeAspect="1"/>
          </p:cNvPicPr>
          <p:nvPr/>
        </p:nvPicPr>
        <p:blipFill>
          <a:blip r:embed="rId6"/>
          <a:stretch>
            <a:fillRect/>
          </a:stretch>
        </p:blipFill>
        <p:spPr>
          <a:xfrm>
            <a:off x="10927283" y="1370211"/>
            <a:ext cx="645104" cy="645120"/>
          </a:xfrm>
          <a:prstGeom prst="rect">
            <a:avLst/>
          </a:prstGeom>
        </p:spPr>
      </p:pic>
      <p:sp>
        <p:nvSpPr>
          <p:cNvPr id="16" name="Text 9"/>
          <p:cNvSpPr/>
          <p:nvPr/>
        </p:nvSpPr>
        <p:spPr>
          <a:xfrm>
            <a:off x="8200820" y="2187873"/>
            <a:ext cx="3371567" cy="273645"/>
          </a:xfrm>
          <a:prstGeom prst="rect">
            <a:avLst/>
          </a:prstGeom>
          <a:noFill/>
          <a:ln/>
        </p:spPr>
        <p:txBody>
          <a:bodyPr wrap="none" lIns="0" tIns="0" rIns="0" bIns="0" rtlCol="0" anchor="t"/>
          <a:lstStyle/>
          <a:p>
            <a:pPr marL="0" indent="0" algn="r" rtl="1">
              <a:lnSpc>
                <a:spcPct val="104000"/>
              </a:lnSpc>
              <a:buNone/>
            </a:pPr>
            <a:r>
              <a:rPr lang="ar-SA" altLang="en-US" sz="1700" b="1" dirty="0">
                <a:solidFill>
                  <a:srgbClr val="2E3C4E"/>
                </a:solidFill>
                <a:latin typeface="GE SS Two Light" pitchFamily="34" charset="0"/>
                <a:ea typeface="GE SS Two Light" pitchFamily="34" charset="-122"/>
                <a:cs typeface="GE SS Two Light" pitchFamily="34" charset="-120"/>
              </a:rPr>
              <a:t>6. التعلم القائم على المحاكاة</a:t>
            </a:r>
            <a:endParaRPr lang="ar-SA" sz="1700" dirty="0"/>
          </a:p>
        </p:txBody>
      </p:sp>
      <p:sp>
        <p:nvSpPr>
          <p:cNvPr id="17" name="Text 10"/>
          <p:cNvSpPr/>
          <p:nvPr/>
        </p:nvSpPr>
        <p:spPr>
          <a:xfrm>
            <a:off x="8200820" y="2548650"/>
            <a:ext cx="3371567" cy="1023541"/>
          </a:xfrm>
          <a:prstGeom prst="rect">
            <a:avLst/>
          </a:prstGeom>
          <a:noFill/>
          <a:ln/>
        </p:spPr>
        <p:txBody>
          <a:bodyPr wrap="square" lIns="0" tIns="0" rIns="0" bIns="0" rtlCol="0" anchor="t">
            <a:noAutofit/>
          </a:bodyPr>
          <a:lstStyle/>
          <a:p>
            <a:pPr marL="0" indent="0" algn="r" rtl="1">
              <a:lnSpc>
                <a:spcPct val="128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التعلم القائم على المحاكاة هو استراتيجية تتيح للمتعلم ممارسة مهام أو اتخاذ قرارات في بيئة تمثل مواقف العمل الواقعية، دون التعرض للمخاطر أو التبعات التي قد تنتج عن الخطأ في بيئة العمل الفعلية.</a:t>
            </a:r>
            <a:endParaRPr lang="ar-SA" sz="1600" dirty="0"/>
          </a:p>
        </p:txBody>
      </p:sp>
      <p:sp>
        <p:nvSpPr>
          <p:cNvPr id="18" name="Shape 11"/>
          <p:cNvSpPr/>
          <p:nvPr/>
        </p:nvSpPr>
        <p:spPr>
          <a:xfrm>
            <a:off x="8200820" y="4142296"/>
            <a:ext cx="3371567" cy="2454883"/>
          </a:xfrm>
          <a:prstGeom prst="roundRect">
            <a:avLst>
              <a:gd name="adj" fmla="val 13178"/>
            </a:avLst>
          </a:prstGeom>
          <a:solidFill>
            <a:srgbClr val="D4E9F7"/>
          </a:solidFill>
          <a:ln/>
        </p:spPr>
      </p:sp>
      <p:pic>
        <p:nvPicPr>
          <p:cNvPr id="19" name="Image 5" descr="preencoded.png"/>
          <p:cNvPicPr>
            <a:picLocks noChangeAspect="1"/>
          </p:cNvPicPr>
          <p:nvPr/>
        </p:nvPicPr>
        <p:blipFill>
          <a:blip r:embed="rId4"/>
          <a:stretch>
            <a:fillRect/>
          </a:stretch>
        </p:blipFill>
        <p:spPr>
          <a:xfrm>
            <a:off x="8367206" y="4350358"/>
            <a:ext cx="207957" cy="166390"/>
          </a:xfrm>
          <a:prstGeom prst="rect">
            <a:avLst/>
          </a:prstGeom>
        </p:spPr>
      </p:pic>
      <p:sp>
        <p:nvSpPr>
          <p:cNvPr id="20" name="Text 12"/>
          <p:cNvSpPr/>
          <p:nvPr/>
        </p:nvSpPr>
        <p:spPr>
          <a:xfrm>
            <a:off x="8741548" y="4321882"/>
            <a:ext cx="2664453" cy="2218742"/>
          </a:xfrm>
          <a:prstGeom prst="rect">
            <a:avLst/>
          </a:prstGeom>
          <a:noFill/>
          <a:ln/>
        </p:spPr>
        <p:txBody>
          <a:bodyPr wrap="square" lIns="0" tIns="0" rIns="0" bIns="0" rtlCol="0" anchor="t">
            <a:normAutofit/>
          </a:bodyPr>
          <a:lstStyle/>
          <a:p>
            <a:pPr marL="0" indent="0" algn="r" rtl="1">
              <a:lnSpc>
                <a:spcPct val="128000"/>
              </a:lnSpc>
              <a:buNone/>
            </a:pPr>
            <a:r>
              <a:rPr lang="ar-SA" altLang="en-US" sz="1600" b="1" dirty="0">
                <a:solidFill>
                  <a:srgbClr val="000000"/>
                </a:solidFill>
                <a:latin typeface="WinSoft Pro Medium" pitchFamily="34" charset="0"/>
                <a:ea typeface="WinSoft Pro Medium" pitchFamily="34" charset="-122"/>
                <a:cs typeface="WinSoft Pro Medium" pitchFamily="34" charset="-120"/>
              </a:rPr>
              <a:t>في التعليم والتدريب التقني والمهني:</a:t>
            </a:r>
            <a:r>
              <a:rPr lang="ar-SA" altLang="en-US" sz="1600" dirty="0">
                <a:solidFill>
                  <a:srgbClr val="000000"/>
                </a:solidFill>
                <a:latin typeface="WinSoft Pro Medium" pitchFamily="34" charset="0"/>
                <a:ea typeface="WinSoft Pro Medium" pitchFamily="34" charset="-122"/>
                <a:cs typeface="WinSoft Pro Medium" pitchFamily="34" charset="-120"/>
              </a:rPr>
              <a:t> يمكن استخدام المحاكاة لتدريب المتعلمين على تشغيل المعدات، أو التعامل مع أعطال، أو تطبيق إجراءات السلامة، أو الاستجابة لمواقف مهنية يصعب أو لا يمكن توفيرها بصورة متكررة في بيئة العمل الحقيقية.</a:t>
            </a:r>
            <a:endParaRPr lang="ar-SA" sz="16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970676"/>
            <a:ext cx="10927878" cy="415727"/>
          </a:xfrm>
          <a:prstGeom prst="rect">
            <a:avLst/>
          </a:prstGeom>
          <a:noFill/>
          <a:ln/>
        </p:spPr>
        <p:txBody>
          <a:bodyPr wrap="none" lIns="0" tIns="0" rIns="0" bIns="0" rtlCol="0" anchor="t"/>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2600" dirty="0"/>
          </a:p>
        </p:txBody>
      </p:sp>
      <p:sp>
        <p:nvSpPr>
          <p:cNvPr id="3" name="Text 1"/>
          <p:cNvSpPr/>
          <p:nvPr/>
        </p:nvSpPr>
        <p:spPr>
          <a:xfrm>
            <a:off x="636104" y="1563757"/>
            <a:ext cx="10923682" cy="456014"/>
          </a:xfrm>
          <a:prstGeom prst="rect">
            <a:avLst/>
          </a:prstGeom>
          <a:noFill/>
          <a:ln/>
        </p:spPr>
        <p:txBody>
          <a:bodyPr wrap="square" lIns="0" tIns="0" rIns="0" bIns="0" rtlCol="0" anchor="t"/>
          <a:lstStyle/>
          <a:p>
            <a:pPr marL="0" indent="0" algn="r" rtl="1">
              <a:lnSpc>
                <a:spcPct val="113000"/>
              </a:lnSpc>
              <a:spcAft>
                <a:spcPts val="750"/>
              </a:spcAft>
              <a:buNone/>
            </a:pPr>
            <a:r>
              <a:rPr lang="ar-SA" altLang="en-US" dirty="0">
                <a:solidFill>
                  <a:srgbClr val="384653"/>
                </a:solidFill>
                <a:latin typeface="WinSoft Pro Medium" pitchFamily="34" charset="0"/>
                <a:ea typeface="WinSoft Pro Medium" pitchFamily="34" charset="-122"/>
                <a:cs typeface="WinSoft Pro Medium" pitchFamily="34" charset="-120"/>
              </a:rPr>
              <a:t>عند الحديث عن أنماط التعلم في هذا النشاط، تعامل معها باعتبارها طرائق أو تفضيلات محتملة في تلقي المعلومات والتفاعل معها، وليس باعتبار أن كل متعلم ينتمي بصورة ثابتة إلى نمط واحد.</a:t>
            </a:r>
            <a:endParaRPr lang="ar-SA" dirty="0"/>
          </a:p>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البصرية:</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 يمكن دعم تعلمهم باستخدام:</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3484262"/>
            <a:ext cx="5419689" cy="485874"/>
          </a:xfrm>
          <a:prstGeom prst="rect">
            <a:avLst/>
          </a:prstGeom>
        </p:spPr>
      </p:pic>
      <p:sp>
        <p:nvSpPr>
          <p:cNvPr id="5" name="Text 2"/>
          <p:cNvSpPr/>
          <p:nvPr/>
        </p:nvSpPr>
        <p:spPr>
          <a:xfrm>
            <a:off x="6279100" y="3623267"/>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المخططات والرسوم التوضيحية</a:t>
            </a:r>
            <a:endParaRPr lang="ar-SA" sz="20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484262"/>
            <a:ext cx="5419788" cy="485874"/>
          </a:xfrm>
          <a:prstGeom prst="rect">
            <a:avLst/>
          </a:prstGeom>
        </p:spPr>
      </p:pic>
      <p:sp>
        <p:nvSpPr>
          <p:cNvPr id="7" name="Text 3"/>
          <p:cNvSpPr/>
          <p:nvPr/>
        </p:nvSpPr>
        <p:spPr>
          <a:xfrm>
            <a:off x="770910" y="3623267"/>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مقاطع الفيديو</a:t>
            </a:r>
            <a:endParaRPr lang="ar-SA" sz="20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4058540"/>
            <a:ext cx="5419689" cy="485874"/>
          </a:xfrm>
          <a:prstGeom prst="rect">
            <a:avLst/>
          </a:prstGeom>
        </p:spPr>
      </p:pic>
      <p:sp>
        <p:nvSpPr>
          <p:cNvPr id="9" name="Text 4"/>
          <p:cNvSpPr/>
          <p:nvPr/>
        </p:nvSpPr>
        <p:spPr>
          <a:xfrm>
            <a:off x="6279100" y="4197545"/>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الصور والنماذج</a:t>
            </a:r>
            <a:endParaRPr lang="ar-SA" sz="20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58540"/>
            <a:ext cx="5419788" cy="485874"/>
          </a:xfrm>
          <a:prstGeom prst="rect">
            <a:avLst/>
          </a:prstGeom>
        </p:spPr>
      </p:pic>
      <p:sp>
        <p:nvSpPr>
          <p:cNvPr id="11" name="Text 5"/>
          <p:cNvSpPr/>
          <p:nvPr/>
        </p:nvSpPr>
        <p:spPr>
          <a:xfrm>
            <a:off x="770910" y="4197545"/>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إشارات السلامة</a:t>
            </a:r>
            <a:endParaRPr lang="ar-SA" sz="20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0098" y="4632818"/>
            <a:ext cx="5419689" cy="485874"/>
          </a:xfrm>
          <a:prstGeom prst="rect">
            <a:avLst/>
          </a:prstGeom>
        </p:spPr>
      </p:pic>
      <p:sp>
        <p:nvSpPr>
          <p:cNvPr id="13" name="Text 6"/>
          <p:cNvSpPr/>
          <p:nvPr/>
        </p:nvSpPr>
        <p:spPr>
          <a:xfrm>
            <a:off x="6279100" y="4771824"/>
            <a:ext cx="5090886"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خرائط سير العمليات</a:t>
            </a:r>
            <a:endParaRPr lang="ar-SA" sz="200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632818"/>
            <a:ext cx="5419788" cy="485874"/>
          </a:xfrm>
          <a:prstGeom prst="rect">
            <a:avLst/>
          </a:prstGeom>
        </p:spPr>
      </p:pic>
      <p:sp>
        <p:nvSpPr>
          <p:cNvPr id="15" name="Text 7"/>
          <p:cNvSpPr/>
          <p:nvPr/>
        </p:nvSpPr>
        <p:spPr>
          <a:xfrm>
            <a:off x="770910" y="4771824"/>
            <a:ext cx="5090985" cy="207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الرسوم التوضيحية للمعدات</a:t>
            </a:r>
            <a:endParaRPr lang="ar-SA"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1500584"/>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3022984"/>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الممارسة العملية يمكن دعم تعلمهم من خلال:</a:t>
            </a:r>
            <a:endParaRPr lang="ar-SA" sz="2000" dirty="0"/>
          </a:p>
        </p:txBody>
      </p:sp>
      <p:sp>
        <p:nvSpPr>
          <p:cNvPr id="4" name="Shape 2"/>
          <p:cNvSpPr/>
          <p:nvPr/>
        </p:nvSpPr>
        <p:spPr>
          <a:xfrm>
            <a:off x="631908" y="3744615"/>
            <a:ext cx="10927878" cy="25400"/>
          </a:xfrm>
          <a:prstGeom prst="roundRect">
            <a:avLst>
              <a:gd name="adj" fmla="val 49999"/>
            </a:avLst>
          </a:prstGeom>
          <a:solidFill>
            <a:srgbClr val="000000">
              <a:alpha val="8000"/>
            </a:srgbClr>
          </a:solidFill>
          <a:ln/>
        </p:spPr>
      </p:sp>
      <p:sp>
        <p:nvSpPr>
          <p:cNvPr id="5" name="Shape 3"/>
          <p:cNvSpPr/>
          <p:nvPr/>
        </p:nvSpPr>
        <p:spPr>
          <a:xfrm>
            <a:off x="10544606" y="3744615"/>
            <a:ext cx="25399" cy="541635"/>
          </a:xfrm>
          <a:prstGeom prst="roundRect">
            <a:avLst>
              <a:gd name="adj" fmla="val 50001"/>
            </a:avLst>
          </a:prstGeom>
          <a:solidFill>
            <a:srgbClr val="0094D5"/>
          </a:solidFill>
          <a:ln/>
        </p:spPr>
      </p:sp>
      <p:sp>
        <p:nvSpPr>
          <p:cNvPr id="6" name="Shape 4"/>
          <p:cNvSpPr/>
          <p:nvPr/>
        </p:nvSpPr>
        <p:spPr>
          <a:xfrm>
            <a:off x="10354210" y="3541514"/>
            <a:ext cx="406191" cy="406202"/>
          </a:xfrm>
          <a:prstGeom prst="ellipse">
            <a:avLst/>
          </a:prstGeom>
          <a:solidFill>
            <a:srgbClr val="00AEEF"/>
          </a:solidFill>
          <a:ln w="6350">
            <a:solidFill>
              <a:srgbClr val="0094D5"/>
            </a:solidFill>
            <a:prstDash val="solid"/>
          </a:ln>
        </p:spPr>
      </p:sp>
      <p:sp>
        <p:nvSpPr>
          <p:cNvPr id="7" name="Text 5"/>
          <p:cNvSpPr/>
          <p:nvPr/>
        </p:nvSpPr>
        <p:spPr>
          <a:xfrm>
            <a:off x="10414781"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8" name="Text 6"/>
          <p:cNvSpPr/>
          <p:nvPr/>
        </p:nvSpPr>
        <p:spPr>
          <a:xfrm>
            <a:off x="9735199" y="4466828"/>
            <a:ext cx="1644113"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المشاغل والورش</a:t>
            </a:r>
            <a:endParaRPr lang="ar-SA" sz="1850" dirty="0"/>
          </a:p>
        </p:txBody>
      </p:sp>
      <p:sp>
        <p:nvSpPr>
          <p:cNvPr id="9" name="Shape 7"/>
          <p:cNvSpPr/>
          <p:nvPr/>
        </p:nvSpPr>
        <p:spPr>
          <a:xfrm>
            <a:off x="8313926" y="3744615"/>
            <a:ext cx="25399" cy="541635"/>
          </a:xfrm>
          <a:prstGeom prst="roundRect">
            <a:avLst>
              <a:gd name="adj" fmla="val 50001"/>
            </a:avLst>
          </a:prstGeom>
          <a:solidFill>
            <a:srgbClr val="0094D5"/>
          </a:solidFill>
          <a:ln/>
        </p:spPr>
      </p:sp>
      <p:sp>
        <p:nvSpPr>
          <p:cNvPr id="10" name="Shape 8"/>
          <p:cNvSpPr/>
          <p:nvPr/>
        </p:nvSpPr>
        <p:spPr>
          <a:xfrm>
            <a:off x="8123530" y="3541514"/>
            <a:ext cx="406191" cy="406202"/>
          </a:xfrm>
          <a:prstGeom prst="ellipse">
            <a:avLst/>
          </a:prstGeom>
          <a:solidFill>
            <a:srgbClr val="00AEEF"/>
          </a:solidFill>
          <a:ln w="6350">
            <a:solidFill>
              <a:srgbClr val="0094D5"/>
            </a:solidFill>
            <a:prstDash val="solid"/>
          </a:ln>
        </p:spPr>
      </p:sp>
      <p:sp>
        <p:nvSpPr>
          <p:cNvPr id="11" name="Text 9"/>
          <p:cNvSpPr/>
          <p:nvPr/>
        </p:nvSpPr>
        <p:spPr>
          <a:xfrm>
            <a:off x="8184102"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2" name="Text 10"/>
          <p:cNvSpPr/>
          <p:nvPr/>
        </p:nvSpPr>
        <p:spPr>
          <a:xfrm>
            <a:off x="7504520" y="4466828"/>
            <a:ext cx="1644113" cy="890587"/>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التعامل المباشر مع المعدات والأدوات</a:t>
            </a:r>
            <a:endParaRPr lang="ar-SA" sz="1850" dirty="0"/>
          </a:p>
        </p:txBody>
      </p:sp>
      <p:sp>
        <p:nvSpPr>
          <p:cNvPr id="13" name="Shape 11"/>
          <p:cNvSpPr/>
          <p:nvPr/>
        </p:nvSpPr>
        <p:spPr>
          <a:xfrm>
            <a:off x="6083247" y="3744615"/>
            <a:ext cx="25399" cy="541635"/>
          </a:xfrm>
          <a:prstGeom prst="roundRect">
            <a:avLst>
              <a:gd name="adj" fmla="val 50001"/>
            </a:avLst>
          </a:prstGeom>
          <a:solidFill>
            <a:srgbClr val="0094D5"/>
          </a:solidFill>
          <a:ln/>
        </p:spPr>
      </p:sp>
      <p:sp>
        <p:nvSpPr>
          <p:cNvPr id="14" name="Shape 12"/>
          <p:cNvSpPr/>
          <p:nvPr/>
        </p:nvSpPr>
        <p:spPr>
          <a:xfrm>
            <a:off x="5892851" y="3541514"/>
            <a:ext cx="406191" cy="406202"/>
          </a:xfrm>
          <a:prstGeom prst="ellipse">
            <a:avLst/>
          </a:prstGeom>
          <a:solidFill>
            <a:srgbClr val="00AEEF"/>
          </a:solidFill>
          <a:ln w="6350">
            <a:solidFill>
              <a:srgbClr val="0094D5"/>
            </a:solidFill>
            <a:prstDash val="solid"/>
          </a:ln>
        </p:spPr>
      </p:sp>
      <p:sp>
        <p:nvSpPr>
          <p:cNvPr id="15" name="Text 13"/>
          <p:cNvSpPr/>
          <p:nvPr/>
        </p:nvSpPr>
        <p:spPr>
          <a:xfrm>
            <a:off x="5953423"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16" name="Text 14"/>
          <p:cNvSpPr/>
          <p:nvPr/>
        </p:nvSpPr>
        <p:spPr>
          <a:xfrm>
            <a:off x="5273841" y="4466828"/>
            <a:ext cx="1644113"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المحاكاة.</a:t>
            </a:r>
            <a:endParaRPr lang="ar-SA" sz="1850" dirty="0"/>
          </a:p>
        </p:txBody>
      </p:sp>
      <p:sp>
        <p:nvSpPr>
          <p:cNvPr id="17" name="Shape 15"/>
          <p:cNvSpPr/>
          <p:nvPr/>
        </p:nvSpPr>
        <p:spPr>
          <a:xfrm>
            <a:off x="3852568" y="3744615"/>
            <a:ext cx="25399" cy="541635"/>
          </a:xfrm>
          <a:prstGeom prst="roundRect">
            <a:avLst>
              <a:gd name="adj" fmla="val 50001"/>
            </a:avLst>
          </a:prstGeom>
          <a:solidFill>
            <a:srgbClr val="0094D5"/>
          </a:solidFill>
          <a:ln/>
        </p:spPr>
      </p:sp>
      <p:sp>
        <p:nvSpPr>
          <p:cNvPr id="18" name="Shape 16"/>
          <p:cNvSpPr/>
          <p:nvPr/>
        </p:nvSpPr>
        <p:spPr>
          <a:xfrm>
            <a:off x="3662172" y="3541514"/>
            <a:ext cx="406191" cy="406202"/>
          </a:xfrm>
          <a:prstGeom prst="ellipse">
            <a:avLst/>
          </a:prstGeom>
          <a:solidFill>
            <a:srgbClr val="00AEEF"/>
          </a:solidFill>
          <a:ln w="6350">
            <a:solidFill>
              <a:srgbClr val="0094D5"/>
            </a:solidFill>
            <a:prstDash val="solid"/>
          </a:ln>
        </p:spPr>
      </p:sp>
      <p:sp>
        <p:nvSpPr>
          <p:cNvPr id="19" name="Text 17"/>
          <p:cNvSpPr/>
          <p:nvPr/>
        </p:nvSpPr>
        <p:spPr>
          <a:xfrm>
            <a:off x="3722743"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0" name="Text 18"/>
          <p:cNvSpPr/>
          <p:nvPr/>
        </p:nvSpPr>
        <p:spPr>
          <a:xfrm>
            <a:off x="3043161" y="4466828"/>
            <a:ext cx="1644113" cy="593725"/>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تنفيذ المهام العملية</a:t>
            </a:r>
            <a:endParaRPr lang="ar-SA" sz="1850" dirty="0"/>
          </a:p>
        </p:txBody>
      </p:sp>
      <p:sp>
        <p:nvSpPr>
          <p:cNvPr id="21" name="Shape 19"/>
          <p:cNvSpPr/>
          <p:nvPr/>
        </p:nvSpPr>
        <p:spPr>
          <a:xfrm>
            <a:off x="1621888" y="3744615"/>
            <a:ext cx="25399" cy="541635"/>
          </a:xfrm>
          <a:prstGeom prst="roundRect">
            <a:avLst>
              <a:gd name="adj" fmla="val 50001"/>
            </a:avLst>
          </a:prstGeom>
          <a:solidFill>
            <a:srgbClr val="0094D5"/>
          </a:solidFill>
          <a:ln/>
        </p:spPr>
      </p:sp>
      <p:sp>
        <p:nvSpPr>
          <p:cNvPr id="22" name="Shape 20"/>
          <p:cNvSpPr/>
          <p:nvPr/>
        </p:nvSpPr>
        <p:spPr>
          <a:xfrm>
            <a:off x="1431492" y="3541514"/>
            <a:ext cx="406191" cy="406202"/>
          </a:xfrm>
          <a:prstGeom prst="ellipse">
            <a:avLst/>
          </a:prstGeom>
          <a:solidFill>
            <a:srgbClr val="00AEEF"/>
          </a:solidFill>
          <a:ln w="6350">
            <a:solidFill>
              <a:srgbClr val="0094D5"/>
            </a:solidFill>
            <a:prstDash val="solid"/>
          </a:ln>
        </p:spPr>
      </p:sp>
      <p:sp>
        <p:nvSpPr>
          <p:cNvPr id="23" name="Text 21"/>
          <p:cNvSpPr/>
          <p:nvPr/>
        </p:nvSpPr>
        <p:spPr>
          <a:xfrm>
            <a:off x="1492064" y="3566468"/>
            <a:ext cx="285048" cy="356295"/>
          </a:xfrm>
          <a:prstGeom prst="rect">
            <a:avLst/>
          </a:prstGeom>
          <a:noFill/>
          <a:ln/>
        </p:spPr>
        <p:txBody>
          <a:bodyPr wrap="none" lIns="0" tIns="0" rIns="0" bIns="0" rtlCol="0" anchor="ctr"/>
          <a:lstStyle/>
          <a:p>
            <a:pPr marL="0" indent="0" algn="ctr" rtl="1">
              <a:lnSpc>
                <a:spcPct val="100000"/>
              </a:lnSpc>
              <a:buNone/>
            </a:pPr>
            <a:endParaRPr lang="en-US" sz="2200" dirty="0"/>
          </a:p>
        </p:txBody>
      </p:sp>
      <p:sp>
        <p:nvSpPr>
          <p:cNvPr id="24" name="Text 22"/>
          <p:cNvSpPr/>
          <p:nvPr/>
        </p:nvSpPr>
        <p:spPr>
          <a:xfrm>
            <a:off x="812482" y="4466828"/>
            <a:ext cx="1644113" cy="593725"/>
          </a:xfrm>
          <a:prstGeom prst="rect">
            <a:avLst/>
          </a:prstGeom>
          <a:noFill/>
          <a:ln/>
        </p:spPr>
        <p:txBody>
          <a:bodyPr wrap="square" lIns="0" tIns="0" rIns="0" bIns="0" rtlCol="0" anchor="t">
            <a:normAutofit/>
          </a:bodyPr>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التدريب في موقع العمل.</a:t>
            </a:r>
            <a:endParaRPr lang="ar-SA" sz="185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1093391"/>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2642295"/>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السمعية يمكن دعم تعلمهم من خلال:</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7510" y="3134320"/>
            <a:ext cx="3522277" cy="1224855"/>
          </a:xfrm>
          <a:prstGeom prst="rect">
            <a:avLst/>
          </a:prstGeom>
        </p:spPr>
      </p:pic>
      <p:sp>
        <p:nvSpPr>
          <p:cNvPr id="5" name="Text 2"/>
          <p:cNvSpPr/>
          <p:nvPr/>
        </p:nvSpPr>
        <p:spPr>
          <a:xfrm>
            <a:off x="8243384" y="3856434"/>
            <a:ext cx="3110529"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الشرح والحوار.</a:t>
            </a:r>
            <a:endParaRPr lang="ar-SA" sz="18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4759" y="3134320"/>
            <a:ext cx="3522277" cy="1224855"/>
          </a:xfrm>
          <a:prstGeom prst="rect">
            <a:avLst/>
          </a:prstGeom>
        </p:spPr>
      </p:pic>
      <p:sp>
        <p:nvSpPr>
          <p:cNvPr id="7" name="Text 3"/>
          <p:cNvSpPr/>
          <p:nvPr/>
        </p:nvSpPr>
        <p:spPr>
          <a:xfrm>
            <a:off x="4540633" y="3856434"/>
            <a:ext cx="3110529" cy="288925"/>
          </a:xfrm>
          <a:prstGeom prst="rect">
            <a:avLst/>
          </a:prstGeom>
          <a:noFill/>
          <a:ln/>
        </p:spPr>
        <p:txBody>
          <a:bodyPr wrap="none" lIns="0" tIns="0" rIns="0" bIns="0" rtlCol="0" anchor="t"/>
          <a:lstStyle/>
          <a:p>
            <a:pPr marL="0" indent="0" algn="ctr" rtl="1">
              <a:lnSpc>
                <a:spcPct val="133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المناقشات.</a:t>
            </a:r>
            <a:endParaRPr lang="ar-SA" sz="1850" dirty="0">
              <a:solidFill>
                <a:srgbClr val="384653"/>
              </a:solidFill>
              <a:latin typeface="GE SS Two Light" pitchFamily="34" charset="0"/>
              <a:ea typeface="GE SS Two Light" pitchFamily="34" charset="-122"/>
              <a:cs typeface="GE SS Two Light" pitchFamily="34" charset="-120"/>
            </a:endParaRPr>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134320"/>
            <a:ext cx="3522376" cy="1224855"/>
          </a:xfrm>
          <a:prstGeom prst="rect">
            <a:avLst/>
          </a:prstGeom>
        </p:spPr>
      </p:pic>
      <p:sp>
        <p:nvSpPr>
          <p:cNvPr id="9" name="Text 4"/>
          <p:cNvSpPr/>
          <p:nvPr/>
        </p:nvSpPr>
        <p:spPr>
          <a:xfrm>
            <a:off x="837782" y="3856434"/>
            <a:ext cx="3110628"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التعليمات الشفوية</a:t>
            </a:r>
            <a:endParaRPr lang="ar-SA" sz="18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86134" y="4539655"/>
            <a:ext cx="5373652" cy="1224855"/>
          </a:xfrm>
          <a:prstGeom prst="rect">
            <a:avLst/>
          </a:prstGeom>
        </p:spPr>
      </p:pic>
      <p:sp>
        <p:nvSpPr>
          <p:cNvPr id="11" name="Text 5"/>
          <p:cNvSpPr/>
          <p:nvPr/>
        </p:nvSpPr>
        <p:spPr>
          <a:xfrm>
            <a:off x="6392008" y="5261769"/>
            <a:ext cx="4961905" cy="296863"/>
          </a:xfrm>
          <a:prstGeom prst="rect">
            <a:avLst/>
          </a:prstGeom>
          <a:noFill/>
          <a:ln/>
        </p:spPr>
        <p:txBody>
          <a:bodyPr wrap="none" lIns="0" tIns="0" rIns="0" bIns="0" rtlCol="0" anchor="t"/>
          <a:lstStyle/>
          <a:p>
            <a:pPr marL="0" indent="0" algn="ct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 النقاشات بين الأقران</a:t>
            </a:r>
            <a:endParaRPr lang="ar-SA" sz="185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539655"/>
            <a:ext cx="5373752" cy="1224855"/>
          </a:xfrm>
          <a:prstGeom prst="rect">
            <a:avLst/>
          </a:prstGeom>
        </p:spPr>
      </p:pic>
      <p:sp>
        <p:nvSpPr>
          <p:cNvPr id="13" name="Text 6"/>
          <p:cNvSpPr/>
          <p:nvPr/>
        </p:nvSpPr>
        <p:spPr>
          <a:xfrm>
            <a:off x="837782" y="5261769"/>
            <a:ext cx="4962004" cy="288925"/>
          </a:xfrm>
          <a:prstGeom prst="rect">
            <a:avLst/>
          </a:prstGeom>
          <a:noFill/>
          <a:ln/>
        </p:spPr>
        <p:txBody>
          <a:bodyPr wrap="none" lIns="0" tIns="0" rIns="0" bIns="0" rtlCol="0" anchor="t"/>
          <a:lstStyle/>
          <a:p>
            <a:pPr algn="ctr" rtl="1">
              <a:lnSpc>
                <a:spcPct val="133000"/>
              </a:lnSpc>
            </a:pPr>
            <a:r>
              <a:rPr lang="ar-SA" altLang="en-US" sz="1850" dirty="0">
                <a:solidFill>
                  <a:srgbClr val="384653"/>
                </a:solidFill>
                <a:latin typeface="GE SS Two Light" pitchFamily="34" charset="0"/>
                <a:ea typeface="GE SS Two Light" pitchFamily="34" charset="-122"/>
                <a:cs typeface="GE SS Two Light" pitchFamily="34" charset="-120"/>
              </a:rPr>
              <a:t>الإيجازات المهنية، وخاصة المتعلقة بالسلامة</a:t>
            </a:r>
            <a:endParaRPr lang="ar-SA" sz="1850" dirty="0">
              <a:solidFill>
                <a:srgbClr val="384653"/>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1169095"/>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أمثلة لأنماط التعلم وتوظيفها في التعليم والتدريب التقني والمهني</a:t>
            </a:r>
            <a:endParaRPr lang="ar-SA" sz="3700" dirty="0"/>
          </a:p>
        </p:txBody>
      </p:sp>
      <p:sp>
        <p:nvSpPr>
          <p:cNvPr id="3" name="Text 1"/>
          <p:cNvSpPr/>
          <p:nvPr/>
        </p:nvSpPr>
        <p:spPr>
          <a:xfrm>
            <a:off x="22324" y="2638486"/>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المتعلمون الذين يستفيدون من المدخلات السمعية يمكن دعم تعلمهم من خلال:</a:t>
            </a:r>
            <a:endParaRPr lang="ar-SA" sz="20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3210024"/>
            <a:ext cx="5373652" cy="708620"/>
          </a:xfrm>
          <a:prstGeom prst="rect">
            <a:avLst/>
          </a:prstGeom>
        </p:spPr>
      </p:pic>
      <p:sp>
        <p:nvSpPr>
          <p:cNvPr id="5" name="Text 2"/>
          <p:cNvSpPr/>
          <p:nvPr/>
        </p:nvSpPr>
        <p:spPr>
          <a:xfrm>
            <a:off x="6392008" y="3415903"/>
            <a:ext cx="48603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 الأدلة الفنية.</a:t>
            </a:r>
            <a:endParaRPr lang="ar-SA" sz="24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210024"/>
            <a:ext cx="5373752" cy="708620"/>
          </a:xfrm>
          <a:prstGeom prst="rect">
            <a:avLst/>
          </a:prstGeom>
        </p:spPr>
      </p:pic>
      <p:sp>
        <p:nvSpPr>
          <p:cNvPr id="7" name="Text 3"/>
          <p:cNvSpPr/>
          <p:nvPr/>
        </p:nvSpPr>
        <p:spPr>
          <a:xfrm>
            <a:off x="837782" y="3415903"/>
            <a:ext cx="48604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تعليمات التشغيل.</a:t>
            </a:r>
            <a:endParaRPr lang="ar-SA" sz="24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4099123"/>
            <a:ext cx="5373652" cy="708620"/>
          </a:xfrm>
          <a:prstGeom prst="rect">
            <a:avLst/>
          </a:prstGeom>
        </p:spPr>
      </p:pic>
      <p:sp>
        <p:nvSpPr>
          <p:cNvPr id="9" name="Text 4"/>
          <p:cNvSpPr/>
          <p:nvPr/>
        </p:nvSpPr>
        <p:spPr>
          <a:xfrm>
            <a:off x="6392008" y="4305002"/>
            <a:ext cx="48603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أوراق العمل.</a:t>
            </a:r>
            <a:endParaRPr lang="ar-SA" sz="240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099123"/>
            <a:ext cx="5373752" cy="708620"/>
          </a:xfrm>
          <a:prstGeom prst="rect">
            <a:avLst/>
          </a:prstGeom>
        </p:spPr>
      </p:pic>
      <p:sp>
        <p:nvSpPr>
          <p:cNvPr id="11" name="Text 5"/>
          <p:cNvSpPr/>
          <p:nvPr/>
        </p:nvSpPr>
        <p:spPr>
          <a:xfrm>
            <a:off x="837782" y="4305002"/>
            <a:ext cx="4860407" cy="296863"/>
          </a:xfrm>
          <a:prstGeom prst="rect">
            <a:avLst/>
          </a:prstGeom>
          <a:noFill/>
          <a:ln/>
        </p:spPr>
        <p:txBody>
          <a:bodyPr wrap="none" lIns="0" tIns="0" rIns="0" bIns="0" rtlCol="0" anchor="t"/>
          <a:lstStyle/>
          <a:p>
            <a:pPr algn="r" rtl="1">
              <a:lnSpc>
                <a:spcPct val="104000"/>
              </a:lnSpc>
            </a:pPr>
            <a:r>
              <a:rPr lang="ar-SA" altLang="en-US" sz="2400" dirty="0">
                <a:solidFill>
                  <a:srgbClr val="384653"/>
                </a:solidFill>
                <a:latin typeface="GE SS Two Light" pitchFamily="34" charset="0"/>
                <a:ea typeface="GE SS Two Light" pitchFamily="34" charset="-122"/>
                <a:cs typeface="GE SS Two Light" pitchFamily="34" charset="-120"/>
              </a:rPr>
              <a:t>قوائم التحقق.</a:t>
            </a:r>
            <a:endParaRPr lang="ar-SA" sz="240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86134" y="4988223"/>
            <a:ext cx="5373652" cy="700683"/>
          </a:xfrm>
          <a:prstGeom prst="rect">
            <a:avLst/>
          </a:prstGeom>
        </p:spPr>
      </p:pic>
      <p:sp>
        <p:nvSpPr>
          <p:cNvPr id="13" name="Text 6"/>
          <p:cNvSpPr/>
          <p:nvPr/>
        </p:nvSpPr>
        <p:spPr>
          <a:xfrm>
            <a:off x="6392008" y="5194102"/>
            <a:ext cx="4860307" cy="288925"/>
          </a:xfrm>
          <a:prstGeom prst="rect">
            <a:avLst/>
          </a:prstGeom>
          <a:noFill/>
          <a:ln/>
        </p:spPr>
        <p:txBody>
          <a:bodyPr wrap="none" lIns="0" tIns="0" rIns="0" bIns="0" rtlCol="0" anchor="t"/>
          <a:lstStyle/>
          <a:p>
            <a:pPr algn="r" rtl="1">
              <a:lnSpc>
                <a:spcPct val="133000"/>
              </a:lnSpc>
            </a:pP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sz="2400" dirty="0">
                <a:solidFill>
                  <a:srgbClr val="384653"/>
                </a:solidFill>
                <a:latin typeface="GE SS Two Light" pitchFamily="34" charset="0"/>
                <a:ea typeface="GE SS Two Light" pitchFamily="34" charset="-122"/>
                <a:cs typeface="GE SS Two Light" pitchFamily="34" charset="-120"/>
              </a:rPr>
              <a:t>إجراءات التشغيل القياسية (</a:t>
            </a:r>
            <a:r>
              <a:rPr lang="ar-SA" altLang="en-US" sz="2400" dirty="0">
                <a:solidFill>
                  <a:srgbClr val="384653"/>
                </a:solidFill>
                <a:latin typeface="Myriad "/>
                <a:ea typeface="GE SS Two Light" pitchFamily="34" charset="-122"/>
                <a:cs typeface="GE SS Two Light" pitchFamily="34" charset="-120"/>
              </a:rPr>
              <a:t>SOPs</a:t>
            </a:r>
            <a:r>
              <a:rPr lang="ar-SA" altLang="en-US" sz="2400" dirty="0">
                <a:solidFill>
                  <a:srgbClr val="384653"/>
                </a:solidFill>
                <a:latin typeface="GE SS Two Light" pitchFamily="34" charset="0"/>
                <a:ea typeface="GE SS Two Light" pitchFamily="34" charset="-122"/>
                <a:cs typeface="GE SS Two Light" pitchFamily="34" charset="-120"/>
              </a:rPr>
              <a:t>).</a:t>
            </a:r>
            <a:endParaRPr lang="ar-SA" sz="2400" dirty="0">
              <a:solidFill>
                <a:srgbClr val="384653"/>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1060732"/>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700" dirty="0"/>
          </a:p>
        </p:txBody>
      </p:sp>
      <p:sp>
        <p:nvSpPr>
          <p:cNvPr id="3" name="Text 1"/>
          <p:cNvSpPr/>
          <p:nvPr/>
        </p:nvSpPr>
        <p:spPr>
          <a:xfrm>
            <a:off x="33782" y="2194114"/>
            <a:ext cx="11537463"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قبل اختيار استراتيجية أو نمط تعلم، اسأل نفسك: </a:t>
            </a:r>
            <a:r>
              <a:rPr lang="ar-SA" altLang="en-US" b="1" dirty="0">
                <a:solidFill>
                  <a:srgbClr val="384653"/>
                </a:solidFill>
                <a:latin typeface="WinSoft Pro Medium" pitchFamily="34" charset="0"/>
                <a:ea typeface="WinSoft Pro Medium" pitchFamily="34" charset="-122"/>
                <a:cs typeface="WinSoft Pro Medium" pitchFamily="34" charset="-120"/>
              </a:rPr>
              <a:t>ما الذي أريد من المتدرب أن يتعلمه؟</a:t>
            </a:r>
            <a:endParaRPr lang="ar-SA" dirty="0"/>
          </a:p>
        </p:txBody>
      </p:sp>
      <p:sp>
        <p:nvSpPr>
          <p:cNvPr id="5" name="Text 2"/>
          <p:cNvSpPr/>
          <p:nvPr/>
        </p:nvSpPr>
        <p:spPr>
          <a:xfrm>
            <a:off x="8353322" y="32117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حدد نوع التعلم المطلوب</a:t>
            </a:r>
            <a:endParaRPr lang="ar-SA" sz="1850" dirty="0"/>
          </a:p>
        </p:txBody>
      </p:sp>
      <p:sp>
        <p:nvSpPr>
          <p:cNvPr id="6" name="Text 3"/>
          <p:cNvSpPr/>
          <p:nvPr/>
        </p:nvSpPr>
        <p:spPr>
          <a:xfrm>
            <a:off x="8353322" y="3616821"/>
            <a:ext cx="2905548" cy="1922588"/>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معرفة مفهوم؟ تحليل موقف؟ اتخاذ قرار؟ تنفيذ مهارة؟ حل مشكلة؟ إنتاج منتج؟ إظهار سلوك مهني؟</a:t>
            </a:r>
            <a:endParaRPr lang="ar-SA" dirty="0"/>
          </a:p>
        </p:txBody>
      </p:sp>
      <p:sp>
        <p:nvSpPr>
          <p:cNvPr id="8" name="Text 4"/>
          <p:cNvSpPr/>
          <p:nvPr/>
        </p:nvSpPr>
        <p:spPr>
          <a:xfrm>
            <a:off x="4635490" y="32117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اختر الاستراتيجية المناسبة</a:t>
            </a:r>
            <a:endParaRPr lang="ar-SA" sz="1850" dirty="0"/>
          </a:p>
        </p:txBody>
      </p:sp>
      <p:sp>
        <p:nvSpPr>
          <p:cNvPr id="9" name="Text 5"/>
          <p:cNvSpPr/>
          <p:nvPr/>
        </p:nvSpPr>
        <p:spPr>
          <a:xfrm>
            <a:off x="4635490" y="3616820"/>
            <a:ext cx="2905548" cy="1281725"/>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ما الطريقة التي تمنح المتدرب أفضل فرصة لإظهار هذا التعلم؟</a:t>
            </a:r>
            <a:endParaRPr lang="ar-SA" dirty="0"/>
          </a:p>
        </p:txBody>
      </p:sp>
      <p:sp>
        <p:nvSpPr>
          <p:cNvPr id="11" name="Text 6"/>
          <p:cNvSpPr/>
          <p:nvPr/>
        </p:nvSpPr>
        <p:spPr>
          <a:xfrm>
            <a:off x="917658" y="3211711"/>
            <a:ext cx="290554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مثال عملي</a:t>
            </a:r>
            <a:endParaRPr lang="ar-SA" sz="1850" dirty="0"/>
          </a:p>
        </p:txBody>
      </p:sp>
      <p:sp>
        <p:nvSpPr>
          <p:cNvPr id="12" name="Text 7"/>
          <p:cNvSpPr/>
          <p:nvPr/>
        </p:nvSpPr>
        <p:spPr>
          <a:xfrm>
            <a:off x="917658" y="3616821"/>
            <a:ext cx="2905548" cy="1922588"/>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هدف: تنفيذ صيانة معدة وفق إجراءات السلامة. الحل: شرح موجز → عرض عملي → محاكاة → ممارسة متكررة → تغذية راجعة → تقييم الأداء.</a:t>
            </a:r>
            <a:endParaRPr lang="ar-SA" dirty="0"/>
          </a:p>
        </p:txBody>
      </p:sp>
      <p:pic>
        <p:nvPicPr>
          <p:cNvPr id="14" name="Image 0" descr="preencoded.png">
            <a:extLst>
              <a:ext uri="{FF2B5EF4-FFF2-40B4-BE49-F238E27FC236}">
                <a16:creationId xmlns:a16="http://schemas.microsoft.com/office/drawing/2014/main" id="{543BE458-DB1D-AFBD-5CF8-8360FACB8C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4084832" y="3893543"/>
            <a:ext cx="270761" cy="270768"/>
          </a:xfrm>
          <a:prstGeom prst="rect">
            <a:avLst/>
          </a:prstGeom>
        </p:spPr>
      </p:pic>
      <p:pic>
        <p:nvPicPr>
          <p:cNvPr id="16" name="Image 0" descr="preencoded.png">
            <a:extLst>
              <a:ext uri="{FF2B5EF4-FFF2-40B4-BE49-F238E27FC236}">
                <a16:creationId xmlns:a16="http://schemas.microsoft.com/office/drawing/2014/main" id="{51433E37-BBD1-4335-174E-829814D3A8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0935" y="3893542"/>
            <a:ext cx="270761" cy="270768"/>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517426"/>
            <a:ext cx="10927878" cy="57527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
        <p:nvSpPr>
          <p:cNvPr id="3" name="Text 1"/>
          <p:cNvSpPr/>
          <p:nvPr/>
        </p:nvSpPr>
        <p:spPr>
          <a:xfrm>
            <a:off x="817438" y="1431528"/>
            <a:ext cx="10927878" cy="1250418"/>
          </a:xfrm>
          <a:prstGeom prst="rect">
            <a:avLst/>
          </a:prstGeom>
          <a:noFill/>
          <a:ln/>
        </p:spPr>
        <p:txBody>
          <a:bodyPr wrap="square" lIns="0" tIns="0" rIns="0" bIns="0" rtlCol="0" anchor="t"/>
          <a:lstStyle/>
          <a:p>
            <a:pPr marL="0" indent="0" algn="r" rtl="1">
              <a:lnSpc>
                <a:spcPct val="131000"/>
              </a:lnSpc>
              <a:spcAft>
                <a:spcPts val="1500"/>
              </a:spcAft>
              <a:buNone/>
            </a:pPr>
            <a:r>
              <a:rPr lang="ar-SA" altLang="en-US" b="1" dirty="0">
                <a:solidFill>
                  <a:srgbClr val="384653"/>
                </a:solidFill>
                <a:latin typeface="WinSoft Pro Medium" pitchFamily="34" charset="0"/>
                <a:ea typeface="WinSoft Pro Medium" pitchFamily="34" charset="-122"/>
                <a:cs typeface="WinSoft Pro Medium" pitchFamily="34" charset="-120"/>
              </a:rPr>
              <a:t>1. اختيار استراتيجية التعلم في ضوء الكفاية المستهدفة</a:t>
            </a:r>
            <a:endParaRPr lang="ar-SA" dirty="0"/>
          </a:p>
        </p:txBody>
      </p:sp>
      <p:sp>
        <p:nvSpPr>
          <p:cNvPr id="4" name="Text 2"/>
          <p:cNvSpPr/>
          <p:nvPr/>
        </p:nvSpPr>
        <p:spPr>
          <a:xfrm>
            <a:off x="393384" y="1914799"/>
            <a:ext cx="11537463" cy="464493"/>
          </a:xfrm>
          <a:prstGeom prst="rect">
            <a:avLst/>
          </a:prstGeom>
          <a:noFill/>
          <a:ln/>
        </p:spPr>
        <p:txBody>
          <a:bodyPr wrap="none" lIns="0" tIns="0" rIns="0" bIns="0" rtlCol="0" anchor="t"/>
          <a:lstStyle/>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لا تبدأ باختيار استراتيجية التعلم قبل تحديد </a:t>
            </a:r>
            <a:r>
              <a:rPr lang="ar-SA" altLang="en-US" b="1" dirty="0">
                <a:solidFill>
                  <a:srgbClr val="384653"/>
                </a:solidFill>
                <a:latin typeface="WinSoft Pro Medium" pitchFamily="34" charset="0"/>
                <a:ea typeface="WinSoft Pro Medium" pitchFamily="34" charset="-122"/>
                <a:cs typeface="WinSoft Pro Medium" pitchFamily="34" charset="-120"/>
              </a:rPr>
              <a:t>ما الذي ينبغي أن يتمكن المتدرب من أدائه وإثباته في نهاية التدريب</a:t>
            </a:r>
            <a:r>
              <a:rPr lang="ar-SA" altLang="en-US" dirty="0">
                <a:solidFill>
                  <a:srgbClr val="384653"/>
                </a:solidFill>
                <a:latin typeface="WinSoft Pro Medium" pitchFamily="34" charset="0"/>
                <a:ea typeface="WinSoft Pro Medium" pitchFamily="34" charset="-122"/>
                <a:cs typeface="WinSoft Pro Medium" pitchFamily="34" charset="-120"/>
              </a:rPr>
              <a:t>. لذلك،</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 قبل اختيار الاستراتيجية، حلّل الكفاية المستهدفة من خلال تحديد:</a:t>
            </a:r>
            <a:endParaRPr lang="ar-SA" dirty="0"/>
          </a:p>
        </p:txBody>
      </p:sp>
      <p:sp>
        <p:nvSpPr>
          <p:cNvPr id="5" name="Text 3"/>
          <p:cNvSpPr/>
          <p:nvPr/>
        </p:nvSpPr>
        <p:spPr>
          <a:xfrm>
            <a:off x="11210049" y="2829620"/>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350" dirty="0">
              <a:latin typeface="Arial" panose="020B0604020202020204" pitchFamily="34" charset="0"/>
              <a:cs typeface="Arial" panose="020B0604020202020204" pitchFamily="34" charset="0"/>
            </a:endParaRPr>
          </a:p>
        </p:txBody>
      </p:sp>
      <p:sp>
        <p:nvSpPr>
          <p:cNvPr id="6" name="Shape 4"/>
          <p:cNvSpPr/>
          <p:nvPr/>
        </p:nvSpPr>
        <p:spPr>
          <a:xfrm>
            <a:off x="6180578" y="3107730"/>
            <a:ext cx="5379208" cy="19050"/>
          </a:xfrm>
          <a:prstGeom prst="rect">
            <a:avLst/>
          </a:prstGeom>
          <a:solidFill>
            <a:srgbClr val="00AEEF"/>
          </a:solidFill>
          <a:ln/>
        </p:spPr>
      </p:sp>
      <p:sp>
        <p:nvSpPr>
          <p:cNvPr id="7" name="Text 5"/>
          <p:cNvSpPr/>
          <p:nvPr/>
        </p:nvSpPr>
        <p:spPr>
          <a:xfrm>
            <a:off x="6180578" y="3233241"/>
            <a:ext cx="53792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عناصر الكفاية:</a:t>
            </a:r>
            <a:r>
              <a:rPr lang="ar-SA" altLang="en-US" sz="1600" dirty="0">
                <a:solidFill>
                  <a:srgbClr val="384653"/>
                </a:solidFill>
                <a:latin typeface="WinSoft Pro Medium" pitchFamily="34" charset="0"/>
                <a:ea typeface="WinSoft Pro Medium" pitchFamily="34" charset="-122"/>
                <a:cs typeface="WinSoft Pro Medium" pitchFamily="34" charset="-120"/>
              </a:rPr>
              <a:t> ما المعارف والمهارات والسلوكيات أو الأداءات التي تتكون منها الكفاية؟</a:t>
            </a:r>
            <a:endParaRPr lang="ar-SA" sz="1600" dirty="0"/>
          </a:p>
        </p:txBody>
      </p:sp>
      <p:sp>
        <p:nvSpPr>
          <p:cNvPr id="8" name="Text 6"/>
          <p:cNvSpPr/>
          <p:nvPr/>
        </p:nvSpPr>
        <p:spPr>
          <a:xfrm>
            <a:off x="5661479" y="2829620"/>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350" dirty="0">
              <a:latin typeface="Arial" panose="020B0604020202020204" pitchFamily="34" charset="0"/>
              <a:cs typeface="Arial" panose="020B0604020202020204" pitchFamily="34" charset="0"/>
            </a:endParaRPr>
          </a:p>
        </p:txBody>
      </p:sp>
      <p:sp>
        <p:nvSpPr>
          <p:cNvPr id="9" name="Shape 7"/>
          <p:cNvSpPr/>
          <p:nvPr/>
        </p:nvSpPr>
        <p:spPr>
          <a:xfrm>
            <a:off x="631908" y="3107730"/>
            <a:ext cx="5379308" cy="19050"/>
          </a:xfrm>
          <a:prstGeom prst="rect">
            <a:avLst/>
          </a:prstGeom>
          <a:solidFill>
            <a:srgbClr val="00AEEF"/>
          </a:solidFill>
          <a:ln/>
        </p:spPr>
      </p:sp>
      <p:sp>
        <p:nvSpPr>
          <p:cNvPr id="10" name="Text 8"/>
          <p:cNvSpPr/>
          <p:nvPr/>
        </p:nvSpPr>
        <p:spPr>
          <a:xfrm>
            <a:off x="631908" y="3233241"/>
            <a:ext cx="53793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معايير الأداء:</a:t>
            </a:r>
            <a:r>
              <a:rPr lang="ar-SA" altLang="en-US" sz="1600" dirty="0">
                <a:solidFill>
                  <a:srgbClr val="384653"/>
                </a:solidFill>
                <a:latin typeface="WinSoft Pro Medium" pitchFamily="34" charset="0"/>
                <a:ea typeface="WinSoft Pro Medium" pitchFamily="34" charset="-122"/>
                <a:cs typeface="WinSoft Pro Medium" pitchFamily="34" charset="-120"/>
              </a:rPr>
              <a:t> ما مستوى الأداء المطلوب، وكيف يمكن التحقق من استيفاء المعايير؟</a:t>
            </a:r>
            <a:endParaRPr lang="ar-SA" sz="1600" dirty="0"/>
          </a:p>
        </p:txBody>
      </p:sp>
      <p:sp>
        <p:nvSpPr>
          <p:cNvPr id="11" name="Text 9"/>
          <p:cNvSpPr/>
          <p:nvPr/>
        </p:nvSpPr>
        <p:spPr>
          <a:xfrm>
            <a:off x="11210049" y="3809206"/>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350" dirty="0">
              <a:latin typeface="Arial" panose="020B0604020202020204" pitchFamily="34" charset="0"/>
              <a:cs typeface="Arial" panose="020B0604020202020204" pitchFamily="34" charset="0"/>
            </a:endParaRPr>
          </a:p>
        </p:txBody>
      </p:sp>
      <p:sp>
        <p:nvSpPr>
          <p:cNvPr id="12" name="Shape 10"/>
          <p:cNvSpPr/>
          <p:nvPr/>
        </p:nvSpPr>
        <p:spPr>
          <a:xfrm>
            <a:off x="6180578" y="4087316"/>
            <a:ext cx="5379208" cy="19050"/>
          </a:xfrm>
          <a:prstGeom prst="rect">
            <a:avLst/>
          </a:prstGeom>
          <a:solidFill>
            <a:srgbClr val="00AEEF"/>
          </a:solidFill>
          <a:ln/>
        </p:spPr>
      </p:sp>
      <p:sp>
        <p:nvSpPr>
          <p:cNvPr id="13" name="Text 11"/>
          <p:cNvSpPr/>
          <p:nvPr/>
        </p:nvSpPr>
        <p:spPr>
          <a:xfrm>
            <a:off x="6180578" y="4212828"/>
            <a:ext cx="537920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طبيعة المهمة المهنية:</a:t>
            </a:r>
            <a:r>
              <a:rPr lang="ar-SA" altLang="en-US" sz="1600" dirty="0">
                <a:solidFill>
                  <a:srgbClr val="384653"/>
                </a:solidFill>
                <a:latin typeface="WinSoft Pro Medium" pitchFamily="34" charset="0"/>
                <a:ea typeface="WinSoft Pro Medium" pitchFamily="34" charset="-122"/>
                <a:cs typeface="WinSoft Pro Medium" pitchFamily="34" charset="-120"/>
              </a:rPr>
              <a:t> ما المهمة أو المهام التي سيؤديها المتدرب في سياق العمل؟</a:t>
            </a:r>
            <a:endParaRPr lang="ar-SA" sz="1600" dirty="0"/>
          </a:p>
        </p:txBody>
      </p:sp>
      <p:sp>
        <p:nvSpPr>
          <p:cNvPr id="14" name="Text 12"/>
          <p:cNvSpPr/>
          <p:nvPr/>
        </p:nvSpPr>
        <p:spPr>
          <a:xfrm>
            <a:off x="5661479" y="3809206"/>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350" dirty="0">
              <a:latin typeface="Arial" panose="020B0604020202020204" pitchFamily="34" charset="0"/>
              <a:cs typeface="Arial" panose="020B0604020202020204" pitchFamily="34" charset="0"/>
            </a:endParaRPr>
          </a:p>
        </p:txBody>
      </p:sp>
      <p:sp>
        <p:nvSpPr>
          <p:cNvPr id="15" name="Shape 13"/>
          <p:cNvSpPr/>
          <p:nvPr/>
        </p:nvSpPr>
        <p:spPr>
          <a:xfrm>
            <a:off x="631908" y="4087316"/>
            <a:ext cx="5379308" cy="19050"/>
          </a:xfrm>
          <a:prstGeom prst="rect">
            <a:avLst/>
          </a:prstGeom>
          <a:solidFill>
            <a:srgbClr val="00AEEF"/>
          </a:solidFill>
          <a:ln/>
        </p:spPr>
      </p:sp>
      <p:sp>
        <p:nvSpPr>
          <p:cNvPr id="16" name="Text 14"/>
          <p:cNvSpPr/>
          <p:nvPr/>
        </p:nvSpPr>
        <p:spPr>
          <a:xfrm>
            <a:off x="631908" y="4212828"/>
            <a:ext cx="5379308" cy="928986"/>
          </a:xfrm>
          <a:prstGeom prst="rect">
            <a:avLst/>
          </a:prstGeom>
          <a:noFill/>
          <a:ln/>
        </p:spPr>
        <p:txBody>
          <a:bodyPr wrap="square" lIns="0" tIns="0" rIns="0" bIns="0" rtlCol="0" anchor="t">
            <a:normAutofit/>
          </a:bodyPr>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ظروف ونطاق التطبيق:</a:t>
            </a:r>
            <a:r>
              <a:rPr lang="ar-SA" altLang="en-US" sz="1600" dirty="0">
                <a:solidFill>
                  <a:srgbClr val="384653"/>
                </a:solidFill>
                <a:latin typeface="WinSoft Pro Medium" pitchFamily="34" charset="0"/>
                <a:ea typeface="WinSoft Pro Medium" pitchFamily="34" charset="-122"/>
                <a:cs typeface="WinSoft Pro Medium" pitchFamily="34" charset="-120"/>
              </a:rPr>
              <a:t> في أي ظروف، وضمن أي سياق أو حدود، يجب أن يتمكن المتدرب من تطبيق الكفاية؟</a:t>
            </a:r>
            <a:endParaRPr lang="ar-SA" sz="1600" dirty="0"/>
          </a:p>
        </p:txBody>
      </p:sp>
      <p:sp>
        <p:nvSpPr>
          <p:cNvPr id="17" name="Text 15"/>
          <p:cNvSpPr/>
          <p:nvPr/>
        </p:nvSpPr>
        <p:spPr>
          <a:xfrm>
            <a:off x="11210049" y="4930874"/>
            <a:ext cx="349737" cy="218579"/>
          </a:xfrm>
          <a:prstGeom prst="rect">
            <a:avLst/>
          </a:prstGeom>
          <a:noFill/>
          <a:ln/>
        </p:spPr>
        <p:txBody>
          <a:bodyPr wrap="none" lIns="0" tIns="0" rIns="0" bIns="0" rtlCol="0" anchor="ctr"/>
          <a:lstStyle/>
          <a:p>
            <a:pPr marL="0" indent="0" algn="r" rtl="1">
              <a:lnSpc>
                <a:spcPct val="100000"/>
              </a:lnSpc>
              <a:buNone/>
            </a:pPr>
            <a:r>
              <a:rPr lang="en-US" sz="135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350" dirty="0">
              <a:latin typeface="Arial" panose="020B0604020202020204" pitchFamily="34" charset="0"/>
              <a:cs typeface="Arial" panose="020B0604020202020204" pitchFamily="34" charset="0"/>
            </a:endParaRPr>
          </a:p>
        </p:txBody>
      </p:sp>
      <p:sp>
        <p:nvSpPr>
          <p:cNvPr id="18" name="Shape 16"/>
          <p:cNvSpPr/>
          <p:nvPr/>
        </p:nvSpPr>
        <p:spPr>
          <a:xfrm>
            <a:off x="631908" y="5208984"/>
            <a:ext cx="10927878" cy="19050"/>
          </a:xfrm>
          <a:prstGeom prst="rect">
            <a:avLst/>
          </a:prstGeom>
          <a:solidFill>
            <a:srgbClr val="00AEEF"/>
          </a:solidFill>
          <a:ln/>
        </p:spPr>
      </p:sp>
      <p:sp>
        <p:nvSpPr>
          <p:cNvPr id="19" name="Text 17"/>
          <p:cNvSpPr/>
          <p:nvPr/>
        </p:nvSpPr>
        <p:spPr>
          <a:xfrm>
            <a:off x="631908" y="5334496"/>
            <a:ext cx="10927878" cy="464493"/>
          </a:xfrm>
          <a:prstGeom prst="rect">
            <a:avLst/>
          </a:prstGeom>
          <a:noFill/>
          <a:ln/>
        </p:spPr>
        <p:txBody>
          <a:bodyPr wrap="none" lIns="0" tIns="0" rIns="0" bIns="0" rtlCol="0" anchor="t"/>
          <a:lstStyle/>
          <a:p>
            <a:pPr marL="0" indent="0" algn="r" rtl="1">
              <a:lnSpc>
                <a:spcPct val="131000"/>
              </a:lnSpc>
              <a:buNone/>
            </a:pPr>
            <a:r>
              <a:rPr lang="ar-SA" altLang="en-US" sz="1600" b="1" dirty="0">
                <a:solidFill>
                  <a:srgbClr val="384653"/>
                </a:solidFill>
                <a:latin typeface="WinSoft Pro Medium" pitchFamily="34" charset="0"/>
                <a:ea typeface="WinSoft Pro Medium" pitchFamily="34" charset="-122"/>
                <a:cs typeface="WinSoft Pro Medium" pitchFamily="34" charset="-120"/>
              </a:rPr>
              <a:t>متطلبات التقييم:</a:t>
            </a:r>
            <a:r>
              <a:rPr lang="ar-SA" altLang="en-US" sz="1600" dirty="0">
                <a:solidFill>
                  <a:srgbClr val="384653"/>
                </a:solidFill>
                <a:latin typeface="WinSoft Pro Medium" pitchFamily="34" charset="0"/>
                <a:ea typeface="WinSoft Pro Medium" pitchFamily="34" charset="-122"/>
                <a:cs typeface="WinSoft Pro Medium" pitchFamily="34" charset="-120"/>
              </a:rPr>
              <a:t> ما الأدلة التي يحتاج المتدرب إلى تقديمها لإثبات إتقانه للكفاية؟</a:t>
            </a:r>
            <a:endParaRPr lang="ar-SA" sz="1600" dirty="0"/>
          </a:p>
        </p:txBody>
      </p:sp>
      <p:sp>
        <p:nvSpPr>
          <p:cNvPr id="20" name="Text 18"/>
          <p:cNvSpPr/>
          <p:nvPr/>
        </p:nvSpPr>
        <p:spPr>
          <a:xfrm>
            <a:off x="0" y="5932339"/>
            <a:ext cx="11537463" cy="532308"/>
          </a:xfrm>
          <a:prstGeom prst="rect">
            <a:avLst/>
          </a:prstGeom>
          <a:noFill/>
          <a:ln/>
        </p:spPr>
        <p:txBody>
          <a:bodyPr wrap="none" lIns="0" tIns="0" rIns="0" bIns="0" rtlCol="0" anchor="t"/>
          <a:lstStyle/>
          <a:p>
            <a:pPr marL="0" indent="0" algn="r" rtl="1">
              <a:lnSpc>
                <a:spcPct val="131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اسأل نفسك:</a:t>
            </a:r>
            <a:r>
              <a:rPr lang="ar-SA" altLang="en-US" dirty="0">
                <a:solidFill>
                  <a:srgbClr val="384653"/>
                </a:solidFill>
                <a:latin typeface="WinSoft Pro Medium" pitchFamily="34" charset="0"/>
                <a:ea typeface="WinSoft Pro Medium" pitchFamily="34" charset="-122"/>
                <a:cs typeface="WinSoft Pro Medium" pitchFamily="34" charset="-120"/>
              </a:rPr>
              <a:t> هل تتيح الاستراتيجية التي اخترتها للمتدرب فرصًا كافية لاكتساب ما يحتاجه من معرفة ومهارات، وممارسة الأداء المطلوب،</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1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وتلقي التغذية الراجعة، ثم إظهار الكفاية وفق معايير الأداء؟</a:t>
            </a:r>
            <a:endParaRPr lang="ar-SA"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501253"/>
            <a:ext cx="10927878" cy="57527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
        <p:nvSpPr>
          <p:cNvPr id="3" name="Text 1"/>
          <p:cNvSpPr/>
          <p:nvPr/>
        </p:nvSpPr>
        <p:spPr>
          <a:xfrm>
            <a:off x="631908" y="1269583"/>
            <a:ext cx="10927878" cy="1016893"/>
          </a:xfrm>
          <a:prstGeom prst="rect">
            <a:avLst/>
          </a:prstGeom>
          <a:noFill/>
          <a:ln/>
        </p:spPr>
        <p:txBody>
          <a:bodyPr wrap="square" lIns="0" tIns="0" rIns="0" bIns="0" rtlCol="0" anchor="t"/>
          <a:lstStyle/>
          <a:p>
            <a:pPr marL="0" indent="0" algn="r" rtl="1">
              <a:lnSpc>
                <a:spcPct val="131000"/>
              </a:lnSpc>
              <a:spcAft>
                <a:spcPts val="150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2. تنويع صيغ وبيئات التعلم</a:t>
            </a:r>
            <a:br>
              <a:rPr lang="en-US" altLang="en-US" sz="2000" b="1" dirty="0"/>
            </a:br>
            <a:r>
              <a:rPr lang="ar-SA" altLang="en-US" sz="1600" dirty="0">
                <a:solidFill>
                  <a:srgbClr val="384653"/>
                </a:solidFill>
                <a:latin typeface="WinSoft Pro Medium" pitchFamily="34" charset="0"/>
                <a:ea typeface="WinSoft Pro Medium" pitchFamily="34" charset="-122"/>
                <a:cs typeface="WinSoft Pro Medium" pitchFamily="34" charset="-120"/>
              </a:rPr>
              <a:t>قد تتطلب الكفاية الواحدة أكثر من صيغة أو بيئة للتعلم؛ فقد يحتاج المتدرب إلى فهم المفاهيم والمعلومات، ثم ممارسة المهارة، ثم تطبيقها في موقف يحاكي بيئة العمل أو في موقع العمل الفعلي. لذلك يمكن للمدرب دمج أكثر من صيغة أو بيئة تعلم عندما يخدم ذلك تحقيق الكفاية المستهدفة.</a:t>
            </a:r>
            <a:endParaRPr lang="ar-SA" sz="1600" dirty="0"/>
          </a:p>
        </p:txBody>
      </p:sp>
      <p:graphicFrame>
        <p:nvGraphicFramePr>
          <p:cNvPr id="68" name="Table 0"/>
          <p:cNvGraphicFramePr>
            <a:graphicFrameLocks noGrp="1"/>
          </p:cNvGraphicFramePr>
          <p:nvPr>
            <p:extLst>
              <p:ext uri="{D42A27DB-BD31-4B8C-83A1-F6EECF244321}">
                <p14:modId xmlns:p14="http://schemas.microsoft.com/office/powerpoint/2010/main" val="2294188887"/>
              </p:ext>
            </p:extLst>
          </p:nvPr>
        </p:nvGraphicFramePr>
        <p:xfrm>
          <a:off x="631908" y="2622848"/>
          <a:ext cx="10927879" cy="3048156"/>
        </p:xfrm>
        <a:graphic>
          <a:graphicData uri="http://schemas.openxmlformats.org/drawingml/2006/table">
            <a:tbl>
              <a:tblPr/>
              <a:tblGrid>
                <a:gridCol w="9512217">
                  <a:extLst>
                    <a:ext uri="{9D8B030D-6E8A-4147-A177-3AD203B41FA5}">
                      <a16:colId xmlns:a16="http://schemas.microsoft.com/office/drawing/2014/main" val="20000"/>
                    </a:ext>
                  </a:extLst>
                </a:gridCol>
                <a:gridCol w="1415662">
                  <a:extLst>
                    <a:ext uri="{9D8B030D-6E8A-4147-A177-3AD203B41FA5}">
                      <a16:colId xmlns:a16="http://schemas.microsoft.com/office/drawing/2014/main" val="20001"/>
                    </a:ext>
                  </a:extLst>
                </a:gridCol>
              </a:tblGrid>
              <a:tr h="494494">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كيف يمكن توظيفها في تطوير الكفاية؟</a:t>
                      </a:r>
                      <a:endParaRPr lang="en-US" sz="1800" dirty="0">
                        <a:solidFill>
                          <a:schemeClr val="bg1"/>
                        </a:solidFill>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b="1" dirty="0">
                          <a:solidFill>
                            <a:schemeClr val="bg1"/>
                          </a:solidFill>
                          <a:latin typeface="WinSoft Pro" pitchFamily="34" charset="0"/>
                          <a:ea typeface="WinSoft Pro" pitchFamily="34" charset="-122"/>
                          <a:cs typeface="WinSoft Pro" pitchFamily="34" charset="-120"/>
                        </a:rPr>
                        <a:t>صيغة أو بيئة التعلم</a:t>
                      </a:r>
                      <a:endParaRPr lang="en-US" sz="1800" dirty="0">
                        <a:solidFill>
                          <a:schemeClr val="bg1"/>
                        </a:solidFill>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9315">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تقديم المفاهيم والمعارف الأساسية، ومناقشة المبادئ والإجراءات المرتبطة بالكفاية.</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الجلسة الصفية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ممارسة المهارات والإجراءات وتنفيذ المهام المهنية تحت إشراف المدرب.</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المشغل/الورشة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ممارسة المهام أو اتخاذ القرارات في مواقف تحاكي بيئة العمل، خاصة عندما يكون التدريب المباشر غير متاح أو ينطوي على مخاطر.</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المحاكاة</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7669">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تطبيق الكفاية في سياق مهني واقعي والتعامل مع متطلبات وظروف العمل الفعلية.</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موقع العمل</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4494">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دعم اكتساب المعرفة، والمراجعة، والتدريب الذاتي، والتحضير للممارسة العملية أو متابعتها.</a:t>
                      </a:r>
                      <a:endParaRPr lang="en-US" sz="18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b="1" dirty="0">
                          <a:solidFill>
                            <a:srgbClr val="384653"/>
                          </a:solidFill>
                          <a:latin typeface="WinSoft Pro" pitchFamily="34" charset="0"/>
                          <a:ea typeface="WinSoft Pro" pitchFamily="34" charset="-122"/>
                          <a:cs typeface="WinSoft Pro" pitchFamily="34" charset="-120"/>
                        </a:rPr>
                        <a:t>التعلم الرقمي</a:t>
                      </a:r>
                      <a:endParaRPr lang="en-US" sz="16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631908" y="5805884"/>
            <a:ext cx="10927878" cy="550862"/>
          </a:xfrm>
          <a:prstGeom prst="rect">
            <a:avLst/>
          </a:prstGeom>
          <a:noFill/>
          <a:ln/>
        </p:spPr>
        <p:txBody>
          <a:bodyPr wrap="square" lIns="0" tIns="0" rIns="0" bIns="0" rtlCol="0" anchor="t">
            <a:noAutofit/>
          </a:bodyPr>
          <a:lstStyle/>
          <a:p>
            <a:pPr marL="0" indent="0" algn="r" rtl="1">
              <a:lnSpc>
                <a:spcPct val="131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لا يعني تنويع صيغ وبيئات التعلم استخدام جميعها في كل برنامج أو كفاية. يختار المدرب الصيغة أو البيئة المناسبة بناءً على طبيعة الكفاية، ومستوى المتدربين، وإمكانات المؤسسة، ومتطلبات السلامة، والموارد المتاحة، وطبيعة الأداء المطلوب إثباته.</a:t>
            </a:r>
            <a:endParaRPr lang="ar-SA" sz="1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631908" y="51573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7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6134" y="1483971"/>
            <a:ext cx="5373652" cy="4421529"/>
          </a:xfrm>
          <a:prstGeom prst="rect">
            <a:avLst/>
          </a:prstGeom>
        </p:spPr>
      </p:pic>
      <p:sp>
        <p:nvSpPr>
          <p:cNvPr id="4" name="Text 1"/>
          <p:cNvSpPr/>
          <p:nvPr/>
        </p:nvSpPr>
        <p:spPr>
          <a:xfrm>
            <a:off x="6392008" y="1676598"/>
            <a:ext cx="4860307" cy="1187450"/>
          </a:xfrm>
          <a:prstGeom prst="rect">
            <a:avLst/>
          </a:prstGeom>
          <a:noFill/>
          <a:ln/>
        </p:spPr>
        <p:txBody>
          <a:bodyPr wrap="square" lIns="0" tIns="0" rIns="0" bIns="0" rtlCol="0" anchor="t">
            <a:normAutofit/>
          </a:bodyPr>
          <a:lstStyle/>
          <a:p>
            <a:pPr marL="0" indent="0" algn="r" rtl="1">
              <a:lnSpc>
                <a:spcPct val="104000"/>
              </a:lnSpc>
              <a:buNone/>
            </a:pPr>
            <a:r>
              <a:rPr lang="en-US" altLang="en-US" sz="2800" b="1" dirty="0">
                <a:solidFill>
                  <a:srgbClr val="384653"/>
                </a:solidFill>
                <a:latin typeface="Myriad "/>
                <a:ea typeface="GE SS Two Light" pitchFamily="34" charset="-122"/>
                <a:cs typeface="GE SS Two Light" pitchFamily="34" charset="-120"/>
              </a:rPr>
              <a:t>3</a:t>
            </a:r>
            <a:r>
              <a:rPr lang="ar-SA" altLang="en-US" sz="2800" b="1" dirty="0">
                <a:solidFill>
                  <a:srgbClr val="384653"/>
                </a:solidFill>
                <a:latin typeface="GE SS Two Light" pitchFamily="34" charset="0"/>
                <a:ea typeface="GE SS Two Light" pitchFamily="34" charset="-122"/>
                <a:cs typeface="GE SS Two Light" pitchFamily="34" charset="-120"/>
              </a:rPr>
              <a:t>.</a:t>
            </a:r>
            <a:r>
              <a:rPr lang="ar-SA" altLang="en-US" sz="2800" dirty="0">
                <a:solidFill>
                  <a:srgbClr val="384653"/>
                </a:solidFill>
                <a:latin typeface="GE SS Two Light" pitchFamily="34" charset="0"/>
                <a:ea typeface="GE SS Two Light" pitchFamily="34" charset="-122"/>
                <a:cs typeface="GE SS Two Light" pitchFamily="34" charset="-120"/>
              </a:rPr>
              <a:t> </a:t>
            </a:r>
            <a:r>
              <a:rPr lang="ar-SA" altLang="en-US" sz="2000" dirty="0">
                <a:solidFill>
                  <a:srgbClr val="384653"/>
                </a:solidFill>
                <a:latin typeface="WinSoft Pro Medium" pitchFamily="34" charset="0"/>
                <a:ea typeface="WinSoft Pro Medium" pitchFamily="34" charset="-122"/>
                <a:cs typeface="WinSoft Pro Medium" pitchFamily="34" charset="-120"/>
              </a:rPr>
              <a:t>إعطاء الأولوية للتعلم النشط والتجريبي في التدريب القائم على الكفايات، لا يكفي أن يستمع المتدرب إلى شرح المهارة؛ بل يحتاج إلى ممارستها وإظهار قدرته على أدائها.</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
        <p:nvSpPr>
          <p:cNvPr id="5" name="Text 2"/>
          <p:cNvSpPr/>
          <p:nvPr/>
        </p:nvSpPr>
        <p:spPr>
          <a:xfrm>
            <a:off x="6392007" y="2972296"/>
            <a:ext cx="4860307" cy="3114179"/>
          </a:xfrm>
          <a:prstGeom prst="rect">
            <a:avLst/>
          </a:prstGeom>
          <a:noFill/>
          <a:ln/>
        </p:spPr>
        <p:txBody>
          <a:bodyPr wrap="square" lIns="0" tIns="0" rIns="0" bIns="0" rtlCol="0" anchor="t"/>
          <a:lstStyle/>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لذلك، يمكن استخدام:</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العروض التوضيحية متبوعة بالممارسة.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المهام العملية.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المعدات والأدوات الحقيقية.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المحاكاة.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سيناريوهات العمل.</a:t>
            </a:r>
            <a:endParaRPr lang="ar-SA" dirty="0"/>
          </a:p>
          <a:p>
            <a:pPr marL="0" indent="0" algn="r" rtl="1">
              <a:buNone/>
            </a:pPr>
            <a:r>
              <a:rPr lang="ar-SA" altLang="en-US" dirty="0">
                <a:solidFill>
                  <a:srgbClr val="384653"/>
                </a:solidFill>
                <a:latin typeface="WinSoft Pro Medium" pitchFamily="34" charset="0"/>
                <a:ea typeface="WinSoft Pro Medium" pitchFamily="34" charset="-122"/>
                <a:cs typeface="WinSoft Pro Medium" pitchFamily="34" charset="-120"/>
              </a:rPr>
              <a:t>● حل المشكلات.</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470719"/>
            <a:ext cx="5373752" cy="4434781"/>
          </a:xfrm>
          <a:prstGeom prst="rect">
            <a:avLst/>
          </a:prstGeom>
        </p:spPr>
      </p:pic>
      <p:sp>
        <p:nvSpPr>
          <p:cNvPr id="7" name="Text 3"/>
          <p:cNvSpPr/>
          <p:nvPr/>
        </p:nvSpPr>
        <p:spPr>
          <a:xfrm>
            <a:off x="837782" y="1676598"/>
            <a:ext cx="4860407" cy="3755231"/>
          </a:xfrm>
          <a:prstGeom prst="rect">
            <a:avLst/>
          </a:prstGeom>
          <a:noFill/>
          <a:ln/>
        </p:spPr>
        <p:txBody>
          <a:bodyPr wrap="square" lIns="0" tIns="0" rIns="0" bIns="0" rtlCol="0" anchor="t"/>
          <a:lstStyle/>
          <a:p>
            <a:pPr marL="0" indent="0" algn="r" rtl="1">
              <a:spcAft>
                <a:spcPts val="850"/>
              </a:spcAft>
              <a:buNone/>
            </a:pPr>
            <a:r>
              <a:rPr lang="en-US" altLang="en-US" sz="2000" b="1" dirty="0">
                <a:solidFill>
                  <a:srgbClr val="384653"/>
                </a:solidFill>
                <a:latin typeface="Myriad "/>
                <a:ea typeface="WinSoft Pro Medium" pitchFamily="34" charset="-122"/>
                <a:cs typeface="WinSoft Pro Medium" pitchFamily="34" charset="-120"/>
              </a:rPr>
              <a:t>4</a:t>
            </a:r>
            <a:r>
              <a:rPr lang="ar-SA" altLang="en-US" sz="2000" b="1" dirty="0">
                <a:solidFill>
                  <a:srgbClr val="384653"/>
                </a:solidFill>
                <a:latin typeface="WinSoft Pro Medium" pitchFamily="34" charset="0"/>
                <a:ea typeface="WinSoft Pro Medium" pitchFamily="34" charset="-122"/>
                <a:cs typeface="WinSoft Pro Medium" pitchFamily="34" charset="-120"/>
              </a:rPr>
              <a:t>. </a:t>
            </a:r>
            <a:r>
              <a:rPr lang="ar-SA" altLang="en-US" sz="2400" dirty="0">
                <a:solidFill>
                  <a:srgbClr val="384653"/>
                </a:solidFill>
                <a:latin typeface="WinSoft Pro Medium" pitchFamily="34" charset="0"/>
                <a:ea typeface="WinSoft Pro Medium" pitchFamily="34" charset="-122"/>
                <a:cs typeface="WinSoft Pro Medium" pitchFamily="34" charset="-120"/>
              </a:rPr>
              <a:t>مراعاة تنوع المتعلمين يمكن تنويع طرق تقديم المحتوى والتفاعل معه من خلال</a:t>
            </a:r>
            <a:r>
              <a:rPr lang="ar-SA" altLang="en-US" sz="2000" dirty="0">
                <a:solidFill>
                  <a:srgbClr val="384653"/>
                </a:solidFill>
                <a:latin typeface="WinSoft Pro Medium" pitchFamily="34" charset="0"/>
                <a:ea typeface="WinSoft Pro Medium" pitchFamily="34" charset="-122"/>
                <a:cs typeface="WinSoft Pro Medium" pitchFamily="34" charset="-120"/>
              </a:rPr>
              <a:t>:</a:t>
            </a:r>
            <a:endParaRPr lang="ar-SA" sz="2000"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الرسومات والمخططات.</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الشرح والحوار.</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النصوص والأدلة.</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الفيديو.</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النماذج والمعدات.</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التطبيق العملي.</a:t>
            </a:r>
            <a:endParaRPr lang="ar-SA" dirty="0"/>
          </a:p>
          <a:p>
            <a:pPr marL="0" indent="0" algn="r" rtl="1">
              <a:spcAft>
                <a:spcPts val="850"/>
              </a:spcAft>
              <a:buNone/>
            </a:pPr>
            <a:r>
              <a:rPr lang="ar-SA" altLang="en-US" dirty="0">
                <a:solidFill>
                  <a:srgbClr val="384653"/>
                </a:solidFill>
                <a:latin typeface="WinSoft Pro Medium" pitchFamily="34" charset="0"/>
                <a:ea typeface="WinSoft Pro Medium" pitchFamily="34" charset="-122"/>
                <a:cs typeface="WinSoft Pro Medium" pitchFamily="34" charset="-120"/>
              </a:rPr>
              <a:t>● العمل الفردي والجماعي.</a:t>
            </a:r>
            <a:endParaRPr lang="ar-SA" dirty="0"/>
          </a:p>
          <a:p>
            <a:pPr marL="0" indent="0" algn="r" rtl="1">
              <a:buNone/>
            </a:pPr>
            <a:r>
              <a:rPr lang="ar-SA" altLang="en-US" dirty="0">
                <a:solidFill>
                  <a:srgbClr val="384653"/>
                </a:solidFill>
                <a:latin typeface="WinSoft Pro Medium" pitchFamily="34" charset="0"/>
                <a:ea typeface="WinSoft Pro Medium" pitchFamily="34" charset="-122"/>
                <a:cs typeface="WinSoft Pro Medium" pitchFamily="34" charset="-120"/>
              </a:rPr>
              <a:t>والهدف هو إتاحة أكثر من مدخل للتعلم والممارسة، مع الحفاظ على ارتباط كل اختيار بهدف التعلم والكفاية المستهدفة.</a:t>
            </a:r>
            <a:endParaRPr lang="ar-SA"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0" descr="preencoded.png"/>
          <p:cNvPicPr>
            <a:picLocks noChangeAspect="1"/>
          </p:cNvPicPr>
          <p:nvPr/>
        </p:nvPicPr>
        <p:blipFill>
          <a:blip r:embed="rId2"/>
          <a:stretch>
            <a:fillRect/>
          </a:stretch>
        </p:blipFill>
        <p:spPr>
          <a:xfrm>
            <a:off x="631908" y="1848842"/>
            <a:ext cx="10927878" cy="1288554"/>
          </a:xfrm>
          <a:prstGeom prst="rect">
            <a:avLst/>
          </a:prstGeom>
        </p:spPr>
      </p:pic>
      <p:sp>
        <p:nvSpPr>
          <p:cNvPr id="19" name="Text 2"/>
          <p:cNvSpPr/>
          <p:nvPr/>
        </p:nvSpPr>
        <p:spPr>
          <a:xfrm>
            <a:off x="973212" y="1980122"/>
            <a:ext cx="10346868" cy="334466"/>
          </a:xfrm>
          <a:prstGeom prst="rect">
            <a:avLst/>
          </a:prstGeom>
          <a:noFill/>
          <a:ln/>
        </p:spPr>
        <p:txBody>
          <a:bodyPr wrap="none" lIns="0" tIns="0" rIns="0" bIns="0" rtlCol="0" anchor="t"/>
          <a:lstStyle/>
          <a:p>
            <a:pPr algn="r" rtl="1">
              <a:lnSpc>
                <a:spcPct val="119000"/>
              </a:lnSpc>
              <a:spcAft>
                <a:spcPts val="500"/>
              </a:spcAft>
            </a:pPr>
            <a:r>
              <a:rPr lang="ar-SA" altLang="en-US" b="1" dirty="0">
                <a:latin typeface="WinSoft Pro Medium" pitchFamily="34" charset="0"/>
                <a:ea typeface="WinSoft Pro Medium" pitchFamily="34" charset="-122"/>
                <a:cs typeface="WinSoft Pro Medium" pitchFamily="34" charset="-120"/>
              </a:rPr>
              <a:t>5</a:t>
            </a:r>
            <a:r>
              <a:rPr lang="ar-SA" altLang="en-US" dirty="0">
                <a:solidFill>
                  <a:srgbClr val="384653"/>
                </a:solidFill>
                <a:latin typeface="WinSoft Pro Medium" pitchFamily="34" charset="0"/>
                <a:ea typeface="WinSoft Pro Medium" pitchFamily="34" charset="-122"/>
                <a:cs typeface="WinSoft Pro Medium" pitchFamily="34" charset="-120"/>
              </a:rPr>
              <a:t>. ربط التعلم ببيئة العمل كلما كان ذلك ممكنًا، ينبغي أن تعكس أنشطة التدريب:</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 المهام الفعلية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المعدات والأدوات المستخدمة في المهنة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إجراءات العمل</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متطلبات الجودة</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 متطلبات السلامة.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المواقف والمشكلات الواقعية.</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pPr>
            <a:r>
              <a:rPr lang="ar-SA" altLang="en-US" dirty="0">
                <a:solidFill>
                  <a:srgbClr val="384653"/>
                </a:solidFill>
                <a:latin typeface="WinSoft Pro Medium" pitchFamily="34" charset="0"/>
                <a:ea typeface="WinSoft Pro Medium" pitchFamily="34" charset="-122"/>
                <a:cs typeface="WinSoft Pro Medium" pitchFamily="34" charset="-120"/>
              </a:rPr>
              <a:t>وهذا يساعد المتعلم على نقل ما تعلمه من بيئة التدريب إلى بيئة العمل.</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20" name="Image 1" descr="preencoded.png"/>
          <p:cNvPicPr>
            <a:picLocks noChangeAspect="1"/>
          </p:cNvPicPr>
          <p:nvPr/>
        </p:nvPicPr>
        <p:blipFill>
          <a:blip r:embed="rId2"/>
          <a:stretch>
            <a:fillRect/>
          </a:stretch>
        </p:blipFill>
        <p:spPr>
          <a:xfrm>
            <a:off x="631908" y="3340993"/>
            <a:ext cx="10927878" cy="1288554"/>
          </a:xfrm>
          <a:prstGeom prst="rect">
            <a:avLst/>
          </a:prstGeom>
        </p:spPr>
      </p:pic>
      <p:sp>
        <p:nvSpPr>
          <p:cNvPr id="22" name="Text 4"/>
          <p:cNvSpPr/>
          <p:nvPr/>
        </p:nvSpPr>
        <p:spPr>
          <a:xfrm>
            <a:off x="973212" y="3390563"/>
            <a:ext cx="10346868" cy="334466"/>
          </a:xfrm>
          <a:prstGeom prst="rect">
            <a:avLst/>
          </a:prstGeom>
          <a:noFill/>
          <a:ln/>
        </p:spPr>
        <p:txBody>
          <a:bodyPr wrap="none" lIns="0" tIns="0" rIns="0" bIns="0" rtlCol="0" anchor="t"/>
          <a:lstStyle/>
          <a:p>
            <a:pPr algn="r" rtl="1">
              <a:lnSpc>
                <a:spcPct val="119000"/>
              </a:lnSpc>
              <a:spcAft>
                <a:spcPts val="500"/>
              </a:spcAft>
            </a:pPr>
            <a:r>
              <a:rPr lang="ar-SA" altLang="en-US" b="1" dirty="0">
                <a:latin typeface="WinSoft Pro Medium" pitchFamily="34" charset="0"/>
                <a:ea typeface="WinSoft Pro Medium" pitchFamily="34" charset="-122"/>
                <a:cs typeface="WinSoft Pro Medium" pitchFamily="34" charset="-120"/>
              </a:rPr>
              <a:t>6</a:t>
            </a:r>
            <a:r>
              <a:rPr lang="ar-SA" altLang="en-US" dirty="0">
                <a:solidFill>
                  <a:srgbClr val="384653"/>
                </a:solidFill>
                <a:latin typeface="WinSoft Pro Medium" pitchFamily="34" charset="0"/>
                <a:ea typeface="WinSoft Pro Medium" pitchFamily="34" charset="-122"/>
                <a:cs typeface="WinSoft Pro Medium" pitchFamily="34" charset="-120"/>
              </a:rPr>
              <a:t>. توفير التغذية الراجعة المستمرة تحتاج الكفاءة إلى فرص متكررة للممارسة والتصحيح والتحسين.</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لذلك يمكن استخدام:</a:t>
            </a: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19000"/>
              </a:lnSpc>
              <a:spcAft>
                <a:spcPts val="500"/>
              </a:spcAft>
            </a:pPr>
            <a:r>
              <a:rPr lang="ar-SA" altLang="en-US" dirty="0">
                <a:solidFill>
                  <a:srgbClr val="384653"/>
                </a:solidFill>
                <a:latin typeface="WinSoft Pro Medium" pitchFamily="34" charset="0"/>
                <a:ea typeface="WinSoft Pro Medium" pitchFamily="34" charset="-122"/>
                <a:cs typeface="WinSoft Pro Medium" pitchFamily="34" charset="-120"/>
              </a:rPr>
              <a:t>● الملاحظة المباشرة</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قوائم التحقق</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التغذية الراجعة من المدرب</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التغذية الراجعة من الأقران</a:t>
            </a:r>
            <a:r>
              <a:rPr lang="ar-JO" altLang="en-US" dirty="0">
                <a:solidFill>
                  <a:srgbClr val="384653"/>
                </a:solidFill>
                <a:latin typeface="WinSoft Pro Medium" pitchFamily="34" charset="0"/>
                <a:ea typeface="WinSoft Pro Medium" pitchFamily="34" charset="-122"/>
                <a:cs typeface="WinSoft Pro Medium" pitchFamily="34" charset="-120"/>
              </a:rPr>
              <a:t>، </a:t>
            </a:r>
            <a:r>
              <a:rPr lang="ar-SA" altLang="en-US" dirty="0">
                <a:solidFill>
                  <a:srgbClr val="384653"/>
                </a:solidFill>
                <a:latin typeface="WinSoft Pro Medium" pitchFamily="34" charset="0"/>
                <a:ea typeface="WinSoft Pro Medium" pitchFamily="34" charset="-122"/>
                <a:cs typeface="WinSoft Pro Medium" pitchFamily="34" charset="-120"/>
              </a:rPr>
              <a:t>التقييم الذاتي</a:t>
            </a:r>
            <a:r>
              <a:rPr lang="ar-JO" altLang="en-US" dirty="0">
                <a:solidFill>
                  <a:srgbClr val="384653"/>
                </a:solidFill>
                <a:latin typeface="WinSoft Pro Medium" pitchFamily="34" charset="0"/>
                <a:ea typeface="WinSoft Pro Medium" pitchFamily="34" charset="-122"/>
                <a:cs typeface="WinSoft Pro Medium"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التقييمات التكوينية.</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23" name="Image 2" descr="preencoded.png"/>
          <p:cNvPicPr>
            <a:picLocks noChangeAspect="1"/>
          </p:cNvPicPr>
          <p:nvPr/>
        </p:nvPicPr>
        <p:blipFill>
          <a:blip r:embed="rId2"/>
          <a:stretch>
            <a:fillRect/>
          </a:stretch>
        </p:blipFill>
        <p:spPr>
          <a:xfrm>
            <a:off x="631908" y="4833144"/>
            <a:ext cx="10927878" cy="1288554"/>
          </a:xfrm>
          <a:prstGeom prst="rect">
            <a:avLst/>
          </a:prstGeom>
        </p:spPr>
      </p:pic>
      <p:sp>
        <p:nvSpPr>
          <p:cNvPr id="25" name="Text 6"/>
          <p:cNvSpPr/>
          <p:nvPr/>
        </p:nvSpPr>
        <p:spPr>
          <a:xfrm>
            <a:off x="973212" y="4896179"/>
            <a:ext cx="10346868" cy="334466"/>
          </a:xfrm>
          <a:prstGeom prst="rect">
            <a:avLst/>
          </a:prstGeom>
          <a:noFill/>
          <a:ln/>
        </p:spPr>
        <p:txBody>
          <a:bodyPr wrap="none" lIns="0" tIns="0" rIns="0" bIns="0" rtlCol="0" anchor="t"/>
          <a:lstStyle/>
          <a:p>
            <a:pPr indent="0" algn="r" rtl="1">
              <a:lnSpc>
                <a:spcPct val="119000"/>
              </a:lnSpc>
              <a:spcAft>
                <a:spcPts val="500"/>
              </a:spcAft>
              <a:buNone/>
            </a:pPr>
            <a:r>
              <a:rPr lang="ar-SA" altLang="en-US" b="1" dirty="0">
                <a:latin typeface="WinSoft Pro Medium" pitchFamily="34" charset="0"/>
                <a:ea typeface="WinSoft Pro Medium" pitchFamily="34" charset="-122"/>
                <a:cs typeface="WinSoft Pro Medium" pitchFamily="34" charset="-120"/>
              </a:rPr>
              <a:t>7</a:t>
            </a:r>
            <a:r>
              <a:rPr lang="ar-SA" altLang="en-US" dirty="0">
                <a:solidFill>
                  <a:srgbClr val="384653"/>
                </a:solidFill>
                <a:latin typeface="WinSoft Pro Medium" pitchFamily="34" charset="0"/>
                <a:ea typeface="WinSoft Pro Medium" pitchFamily="34" charset="-122"/>
                <a:cs typeface="WinSoft Pro Medium" pitchFamily="34" charset="-120"/>
              </a:rPr>
              <a:t>. مواءمة التعلم مع التقييم اسأل دائمًا:</a:t>
            </a:r>
            <a:endParaRPr lang="ar-SA" dirty="0">
              <a:solidFill>
                <a:srgbClr val="384653"/>
              </a:solidFill>
              <a:latin typeface="WinSoft Pro Medium" pitchFamily="34" charset="0"/>
              <a:ea typeface="WinSoft Pro Medium" pitchFamily="34" charset="-122"/>
              <a:cs typeface="WinSoft Pro Medium" pitchFamily="34" charset="-120"/>
            </a:endParaRPr>
          </a:p>
          <a:p>
            <a:pPr indent="0" algn="r" rtl="1">
              <a:lnSpc>
                <a:spcPct val="119000"/>
              </a:lnSpc>
              <a:spcAft>
                <a:spcPts val="500"/>
              </a:spcAft>
              <a:buNone/>
            </a:pPr>
            <a:r>
              <a:rPr lang="ar-SA" altLang="en-US" dirty="0">
                <a:solidFill>
                  <a:srgbClr val="384653"/>
                </a:solidFill>
                <a:latin typeface="WinSoft Pro Medium" pitchFamily="34" charset="0"/>
                <a:ea typeface="WinSoft Pro Medium" pitchFamily="34" charset="-122"/>
                <a:cs typeface="WinSoft Pro Medium" pitchFamily="34" charset="-120"/>
              </a:rPr>
              <a:t>إذا كان هذا هو الأداء المطلوب في التقييم، فهل تتيح أنشطة التعلم للمتدرب فرصة كافية لممارسة هذا الأداء؟</a:t>
            </a:r>
            <a:endParaRPr lang="ar-SA" dirty="0">
              <a:solidFill>
                <a:srgbClr val="384653"/>
              </a:solidFill>
              <a:latin typeface="WinSoft Pro Medium" pitchFamily="34" charset="0"/>
              <a:ea typeface="WinSoft Pro Medium" pitchFamily="34" charset="-122"/>
              <a:cs typeface="WinSoft Pro Medium" pitchFamily="34" charset="-120"/>
            </a:endParaRPr>
          </a:p>
          <a:p>
            <a:pPr indent="0" algn="r" rtl="1">
              <a:lnSpc>
                <a:spcPct val="119000"/>
              </a:lnSpc>
              <a:spcAft>
                <a:spcPts val="500"/>
              </a:spcAft>
              <a:buNone/>
            </a:pPr>
            <a:r>
              <a:rPr lang="ar-SA" altLang="en-US" dirty="0">
                <a:solidFill>
                  <a:srgbClr val="384653"/>
                </a:solidFill>
                <a:latin typeface="WinSoft Pro Medium" pitchFamily="34" charset="0"/>
                <a:ea typeface="WinSoft Pro Medium" pitchFamily="34" charset="-122"/>
                <a:cs typeface="WinSoft Pro Medium" pitchFamily="34" charset="-120"/>
              </a:rPr>
              <a:t>يجب أن تكون هناك علاقة واضحة بين: الكفاية → هدف التعلم → استراتيجية التعلم → نشاط المتدرب → التقييم → دليل تحقق الكفاية</a:t>
            </a:r>
            <a:r>
              <a:rPr lang="ar-SA" altLang="en-US" dirty="0">
                <a:solidFill>
                  <a:srgbClr val="384653"/>
                </a:solidFill>
                <a:latin typeface="WinSoft Pro Medium" pitchFamily="34" charset="0"/>
                <a:ea typeface="WinSoft Pro Medium" pitchFamily="34" charset="-122"/>
                <a:cs typeface="WinSoft Pro Medium" pitchFamily="34" charset="-120"/>
                <a:hlinkClick r:id="rId3">
                  <a:extLst>
                    <a:ext uri="{A12FA001-AC4F-418D-AE19-62706E023703}">
                      <ahyp:hlinkClr xmlns:ahyp="http://schemas.microsoft.com/office/drawing/2018/hyperlinkcolor" val="tx"/>
                    </a:ext>
                  </a:extLst>
                </a:hlinkClick>
              </a:rPr>
              <a:t>[YA1</a:t>
            </a:r>
            <a:r>
              <a:rPr lang="ar-SA" altLang="en-US" b="1" dirty="0">
                <a:latin typeface="WinSoft Pro Medium" pitchFamily="34" charset="0"/>
                <a:ea typeface="WinSoft Pro Medium" pitchFamily="34" charset="-122"/>
                <a:cs typeface="WinSoft Pro Medium" pitchFamily="34" charset="-120"/>
                <a:hlinkClick r:id="rId3">
                  <a:extLst>
                    <a:ext uri="{A12FA001-AC4F-418D-AE19-62706E023703}">
                      <ahyp:hlinkClr xmlns:ahyp="http://schemas.microsoft.com/office/drawing/2018/hyperlinkcolor" val="tx"/>
                    </a:ext>
                  </a:extLst>
                </a:hlinkClick>
              </a:rPr>
              <a:t>]</a:t>
            </a:r>
            <a:r>
              <a:rPr lang="ar-SA" altLang="en-US" b="1" dirty="0">
                <a:latin typeface="WinSoft Pro Medium" pitchFamily="34" charset="0"/>
                <a:ea typeface="WinSoft Pro Medium" pitchFamily="34" charset="-122"/>
                <a:cs typeface="WinSoft Pro Medium" pitchFamily="34" charset="-120"/>
              </a:rPr>
              <a:t> </a:t>
            </a:r>
            <a:r>
              <a:rPr lang="ar-SA" altLang="en-US" dirty="0">
                <a:latin typeface="WinSoft Pro Medium" pitchFamily="34" charset="0"/>
                <a:ea typeface="WinSoft Pro Medium" pitchFamily="34" charset="-122"/>
                <a:cs typeface="WinSoft Pro Medium" pitchFamily="34" charset="-120"/>
              </a:rPr>
              <a:t>.</a:t>
            </a:r>
            <a:endParaRPr lang="ar-SA" dirty="0"/>
          </a:p>
        </p:txBody>
      </p:sp>
      <p:sp>
        <p:nvSpPr>
          <p:cNvPr id="26" name="Rectangle 25"/>
          <p:cNvSpPr/>
          <p:nvPr/>
        </p:nvSpPr>
        <p:spPr>
          <a:xfrm>
            <a:off x="4002156" y="5477421"/>
            <a:ext cx="6096000" cy="421975"/>
          </a:xfrm>
          <a:prstGeom prst="rect">
            <a:avLst/>
          </a:prstGeom>
        </p:spPr>
        <p:txBody>
          <a:bodyPr>
            <a:spAutoFit/>
          </a:bodyPr>
          <a:lstStyle/>
          <a:p>
            <a:pPr algn="r" rtl="1">
              <a:lnSpc>
                <a:spcPct val="119000"/>
              </a:lnSpc>
            </a:pPr>
            <a:r>
              <a:rPr lang="ar-JO" b="1" dirty="0">
                <a:latin typeface="WinSoft Pro Medium" pitchFamily="34" charset="0"/>
                <a:ea typeface="WinSoft Pro Medium" pitchFamily="34" charset="-122"/>
                <a:cs typeface="WinSoft Pro Medium" pitchFamily="34" charset="-120"/>
              </a:rPr>
              <a:t>	</a:t>
            </a:r>
            <a:endParaRPr lang="ar-SA" b="1" dirty="0">
              <a:latin typeface="WinSoft Pro Medium" pitchFamily="34" charset="0"/>
              <a:ea typeface="WinSoft Pro Medium" pitchFamily="34" charset="-122"/>
              <a:cs typeface="WinSoft Pro Medium" pitchFamily="34" charset="-120"/>
            </a:endParaRPr>
          </a:p>
        </p:txBody>
      </p:sp>
      <p:sp>
        <p:nvSpPr>
          <p:cNvPr id="27" name="Text 0"/>
          <p:cNvSpPr/>
          <p:nvPr/>
        </p:nvSpPr>
        <p:spPr>
          <a:xfrm>
            <a:off x="622852" y="556591"/>
            <a:ext cx="10936934" cy="534419"/>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اختيار الاستراتيجية والنمط المناسبين</a:t>
            </a:r>
            <a:endParaRPr lang="ar-SA" sz="3600" dirty="0"/>
          </a:p>
        </p:txBody>
      </p:sp>
    </p:spTree>
    <p:extLst>
      <p:ext uri="{BB962C8B-B14F-4D97-AF65-F5344CB8AC3E}">
        <p14:creationId xmlns:p14="http://schemas.microsoft.com/office/powerpoint/2010/main" val="3671764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nvSpPr>
        <p:spPr>
          <a:xfrm>
            <a:off x="631908" y="689113"/>
            <a:ext cx="10927878" cy="574722"/>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مهمة جماعية: تحليل استراتيجيات وأنماط التعلم</a:t>
            </a:r>
            <a:endParaRPr lang="ar-SA" sz="3700" dirty="0"/>
          </a:p>
        </p:txBody>
      </p:sp>
      <p:sp>
        <p:nvSpPr>
          <p:cNvPr id="3" name="Text 1"/>
          <p:cNvSpPr/>
          <p:nvPr/>
        </p:nvSpPr>
        <p:spPr>
          <a:xfrm>
            <a:off x="22324" y="1563757"/>
            <a:ext cx="11537463" cy="244044"/>
          </a:xfrm>
          <a:prstGeom prst="rect">
            <a:avLst/>
          </a:prstGeom>
          <a:noFill/>
          <a:ln/>
        </p:spPr>
        <p:txBody>
          <a:bodyPr wrap="none" lIns="0" tIns="0" rIns="0" bIns="0" rtlCol="0" anchor="t"/>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اعمل مع مجموعتك على اختيار عائلة مهنية ومهنة أو تخصصًا ضمنها، ثم حللوا كيف يمكن استخدام استراتيجيات وأنماط التعلم في تدريب إحدى المهارات المهنية.</a:t>
            </a:r>
            <a:endParaRPr lang="ar-SA" sz="1600" dirty="0"/>
          </a:p>
        </p:txBody>
      </p:sp>
      <p:pic>
        <p:nvPicPr>
          <p:cNvPr id="1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23652" y="1992573"/>
            <a:ext cx="4956312" cy="4673270"/>
          </a:xfrm>
          <a:prstGeom prst="rect">
            <a:avLst/>
          </a:prstGeom>
        </p:spPr>
      </p:pic>
      <p:pic>
        <p:nvPicPr>
          <p:cNvPr id="15"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7" y="1992573"/>
            <a:ext cx="6269903" cy="4673270"/>
          </a:xfrm>
          <a:prstGeom prst="rect">
            <a:avLst/>
          </a:prstGeom>
        </p:spPr>
      </p:pic>
      <p:sp>
        <p:nvSpPr>
          <p:cNvPr id="4" name="Rectangle 3"/>
          <p:cNvSpPr/>
          <p:nvPr/>
        </p:nvSpPr>
        <p:spPr>
          <a:xfrm>
            <a:off x="7023652" y="2136003"/>
            <a:ext cx="4834471" cy="4170372"/>
          </a:xfrm>
          <a:prstGeom prst="rect">
            <a:avLst/>
          </a:prstGeom>
        </p:spPr>
        <p:txBody>
          <a:bodyPr wrap="square">
            <a:spAutoFit/>
          </a:bodyPr>
          <a:lstStyle/>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مهمة المجموعة</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اختاروا إحدى المهارات أو المهام المهنية من مجالات التعليم والتدريب التقني والمهني، ثم حللوا كيفية تصميم تجربة تعلم تساعد المتدرب على اكتساب الكفاية المطلوبة وإظهارها.</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قبل اختيار الاستراتيجية، حددوا أولًا ما يحتاج المتدرب إلى معرفته وفهمه وممارسته وإتقانه لأداء المهارة أو المهمة وفق المستوى المطلوب.</a:t>
            </a:r>
            <a:endParaRPr lang="en-US" sz="2000"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sz="2000" dirty="0">
                <a:solidFill>
                  <a:srgbClr val="384653"/>
                </a:solidFill>
                <a:latin typeface="WinSoft Pro Medium" pitchFamily="34" charset="0"/>
                <a:ea typeface="WinSoft Pro Medium" pitchFamily="34" charset="-122"/>
                <a:cs typeface="WinSoft Pro Medium" pitchFamily="34" charset="-120"/>
              </a:rPr>
              <a:t>بعد ذلك، اختاروا استراتيجية تعلم واحدة أو أكثر، وحددوا صيغة أو بيئة تقديم التعلم المناسبة، ثم صمموا نشاطًا يشارك فيه المتدرب بصورة فاعلة.</a:t>
            </a:r>
            <a:endParaRPr lang="en-US" sz="2000" dirty="0">
              <a:solidFill>
                <a:srgbClr val="384653"/>
              </a:solidFill>
              <a:latin typeface="WinSoft Pro Medium" pitchFamily="34" charset="0"/>
              <a:ea typeface="WinSoft Pro Medium" pitchFamily="34" charset="-122"/>
              <a:cs typeface="WinSoft Pro Medium" pitchFamily="34" charset="-120"/>
            </a:endParaRPr>
          </a:p>
        </p:txBody>
      </p:sp>
      <p:sp>
        <p:nvSpPr>
          <p:cNvPr id="17" name="Rectangle 16"/>
          <p:cNvSpPr/>
          <p:nvPr/>
        </p:nvSpPr>
        <p:spPr>
          <a:xfrm>
            <a:off x="631908" y="2056686"/>
            <a:ext cx="6110087" cy="4247317"/>
          </a:xfrm>
          <a:prstGeom prst="rect">
            <a:avLst/>
          </a:prstGeom>
        </p:spPr>
        <p:txBody>
          <a:bodyPr wrap="square">
            <a:spAutoFit/>
          </a:bodyPr>
          <a:lstStyle/>
          <a:p>
            <a:pPr algn="r" rtl="1">
              <a:spcBef>
                <a:spcPts val="1400"/>
              </a:spcBef>
              <a:spcAft>
                <a:spcPts val="400"/>
              </a:spcAft>
            </a:pPr>
            <a:r>
              <a:rPr lang="ar-SA" dirty="0">
                <a:solidFill>
                  <a:srgbClr val="384653"/>
                </a:solidFill>
                <a:latin typeface="WinSoft Pro Medium" pitchFamily="34" charset="0"/>
                <a:ea typeface="WinSoft Pro Medium" pitchFamily="34" charset="-122"/>
                <a:cs typeface="WinSoft Pro Medium" pitchFamily="34" charset="-120"/>
              </a:rPr>
              <a:t>ما المقصود بصيغة أو بيئة تقديم التعلم؟</a:t>
            </a:r>
            <a:endParaRPr lang="en-US" dirty="0">
              <a:solidFill>
                <a:srgbClr val="384653"/>
              </a:solidFill>
              <a:latin typeface="WinSoft Pro Medium" pitchFamily="34" charset="0"/>
              <a:ea typeface="WinSoft Pro Medium" pitchFamily="34" charset="-122"/>
              <a:cs typeface="WinSoft Pro Medium" pitchFamily="34" charset="-120"/>
            </a:endParaRPr>
          </a:p>
          <a:p>
            <a:pPr algn="r" rtl="1">
              <a:spcBef>
                <a:spcPts val="1400"/>
              </a:spcBef>
              <a:spcAft>
                <a:spcPts val="400"/>
              </a:spcAft>
            </a:pPr>
            <a:r>
              <a:rPr lang="ar-SA" dirty="0">
                <a:solidFill>
                  <a:srgbClr val="384653"/>
                </a:solidFill>
                <a:latin typeface="WinSoft Pro Medium" pitchFamily="34" charset="0"/>
                <a:ea typeface="WinSoft Pro Medium" pitchFamily="34" charset="-122"/>
                <a:cs typeface="WinSoft Pro Medium" pitchFamily="34" charset="-120"/>
              </a:rPr>
              <a:t>يقصد بصيغة أو بيئة تقديم التعلم الطريقة أو البيئة التي يحدث من خلالها التدريب والتعلم، مثل:</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لتعلم الحضوري: التعلم الذي يحدث في جلسة تدريبية مباشرة مع المدرب والمتدربين.</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لتعلم الرقمي: استخدام بيئة أو موارد رقمية لتقديم التعلم أو دعمه.</a:t>
            </a:r>
            <a:endParaRPr lang="ar-JO"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المدمج: الجمع بين التعلم الحضوري والتعلم الرقمي ضمن تجربة تعلم واحدة.</a:t>
            </a:r>
            <a:endParaRPr lang="ar-JO"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في الورشة/المشغل: تعلم المهارة من خلال الممارسة العملية في بيئة تدريبية مجهزة.</a:t>
            </a:r>
            <a:endParaRPr lang="en-US" dirty="0">
              <a:solidFill>
                <a:srgbClr val="384653"/>
              </a:solidFill>
              <a:latin typeface="WinSoft Pro Medium" pitchFamily="34" charset="0"/>
              <a:ea typeface="WinSoft Pro Medium" pitchFamily="34" charset="-122"/>
              <a:cs typeface="WinSoft Pro Medium" pitchFamily="34" charset="-120"/>
            </a:endParaRPr>
          </a:p>
          <a:p>
            <a:pPr lvl="0" algn="r" rtl="1">
              <a:spcBef>
                <a:spcPts val="1400"/>
              </a:spcBef>
              <a:spcAft>
                <a:spcPts val="400"/>
              </a:spcAft>
              <a:buSzPts val="1000"/>
              <a:tabLst>
                <a:tab pos="457200" algn="l"/>
              </a:tabLst>
            </a:pPr>
            <a:r>
              <a:rPr lang="ar-SA" dirty="0">
                <a:solidFill>
                  <a:srgbClr val="384653"/>
                </a:solidFill>
                <a:latin typeface="WinSoft Pro Medium" pitchFamily="34" charset="0"/>
                <a:ea typeface="WinSoft Pro Medium" pitchFamily="34" charset="-122"/>
                <a:cs typeface="WinSoft Pro Medium" pitchFamily="34" charset="-120"/>
              </a:rPr>
              <a:t>التعلم في موقع العمل: تعلم المهارة من خلال تنفيذ مهام فعلية أو قريبة من الواقع المهني في بيئة العمل.</a:t>
            </a:r>
            <a:endParaRPr lang="en-US" dirty="0">
              <a:solidFill>
                <a:srgbClr val="384653"/>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58503" y="1107746"/>
            <a:ext cx="10209846" cy="946413"/>
          </a:xfrm>
          <a:prstGeom prst="rect">
            <a:avLst/>
          </a:prstGeom>
        </p:spPr>
        <p:txBody>
          <a:bodyPr wrap="square">
            <a:spAutoFit/>
          </a:bodyPr>
          <a:lstStyle/>
          <a:p>
            <a:pPr algn="r" rtl="1">
              <a:lnSpc>
                <a:spcPct val="150000"/>
              </a:lnSpc>
              <a:spcBef>
                <a:spcPts val="1400"/>
              </a:spcBef>
              <a:spcAft>
                <a:spcPts val="400"/>
              </a:spcAft>
            </a:pPr>
            <a:r>
              <a:rPr lang="ar-SA" sz="3700" dirty="0">
                <a:solidFill>
                  <a:srgbClr val="2E3C4E"/>
                </a:solidFill>
                <a:latin typeface="GE SS Two Light" pitchFamily="34" charset="0"/>
                <a:ea typeface="GE SS Two Light" pitchFamily="34" charset="-122"/>
                <a:cs typeface="GE SS Two Light" pitchFamily="34" charset="-120"/>
              </a:rPr>
              <a:t>مصفوفة تحليل استراتيجيات وأنماط التعلم – الأداة </a:t>
            </a:r>
            <a:r>
              <a:rPr lang="en-US" sz="3700" dirty="0">
                <a:solidFill>
                  <a:srgbClr val="2E3C4E"/>
                </a:solidFill>
                <a:latin typeface="Myriad "/>
                <a:ea typeface="GE SS Two Light" pitchFamily="34" charset="-122"/>
                <a:cs typeface="GE SS Two Light" pitchFamily="34" charset="-120"/>
              </a:rPr>
              <a:t>4</a:t>
            </a:r>
            <a:r>
              <a:rPr lang="ar-SA" b="1" dirty="0">
                <a:latin typeface="Arial" panose="020B0604020202020204" pitchFamily="34" charset="0"/>
                <a:ea typeface="Arial" panose="020B0604020202020204" pitchFamily="34" charset="0"/>
              </a:rPr>
              <a:t>:</a:t>
            </a:r>
            <a:endParaRPr lang="en-US" dirty="0">
              <a:latin typeface="Arial" panose="020B0604020202020204" pitchFamily="34" charset="0"/>
              <a:ea typeface="Arial" panose="020B0604020202020204" pitchFamily="34" charset="0"/>
            </a:endParaRPr>
          </a:p>
        </p:txBody>
      </p:sp>
      <p:graphicFrame>
        <p:nvGraphicFramePr>
          <p:cNvPr id="6" name="Table 0"/>
          <p:cNvGraphicFramePr>
            <a:graphicFrameLocks noGrp="1"/>
          </p:cNvGraphicFramePr>
          <p:nvPr>
            <p:extLst>
              <p:ext uri="{D42A27DB-BD31-4B8C-83A1-F6EECF244321}">
                <p14:modId xmlns:p14="http://schemas.microsoft.com/office/powerpoint/2010/main" val="2521334592"/>
              </p:ext>
            </p:extLst>
          </p:nvPr>
        </p:nvGraphicFramePr>
        <p:xfrm>
          <a:off x="556590" y="2411894"/>
          <a:ext cx="11277601" cy="3033820"/>
        </p:xfrm>
        <a:graphic>
          <a:graphicData uri="http://schemas.openxmlformats.org/drawingml/2006/table">
            <a:tbl>
              <a:tblPr/>
              <a:tblGrid>
                <a:gridCol w="2158247">
                  <a:extLst>
                    <a:ext uri="{9D8B030D-6E8A-4147-A177-3AD203B41FA5}">
                      <a16:colId xmlns:a16="http://schemas.microsoft.com/office/drawing/2014/main" val="20000"/>
                    </a:ext>
                  </a:extLst>
                </a:gridCol>
                <a:gridCol w="2158247">
                  <a:extLst>
                    <a:ext uri="{9D8B030D-6E8A-4147-A177-3AD203B41FA5}">
                      <a16:colId xmlns:a16="http://schemas.microsoft.com/office/drawing/2014/main" val="2010518713"/>
                    </a:ext>
                  </a:extLst>
                </a:gridCol>
                <a:gridCol w="2158247">
                  <a:extLst>
                    <a:ext uri="{9D8B030D-6E8A-4147-A177-3AD203B41FA5}">
                      <a16:colId xmlns:a16="http://schemas.microsoft.com/office/drawing/2014/main" val="3160438142"/>
                    </a:ext>
                  </a:extLst>
                </a:gridCol>
                <a:gridCol w="2158247">
                  <a:extLst>
                    <a:ext uri="{9D8B030D-6E8A-4147-A177-3AD203B41FA5}">
                      <a16:colId xmlns:a16="http://schemas.microsoft.com/office/drawing/2014/main" val="305637381"/>
                    </a:ext>
                  </a:extLst>
                </a:gridCol>
                <a:gridCol w="935083">
                  <a:extLst>
                    <a:ext uri="{9D8B030D-6E8A-4147-A177-3AD203B41FA5}">
                      <a16:colId xmlns:a16="http://schemas.microsoft.com/office/drawing/2014/main" val="2730598539"/>
                    </a:ext>
                  </a:extLst>
                </a:gridCol>
                <a:gridCol w="1709530">
                  <a:extLst>
                    <a:ext uri="{9D8B030D-6E8A-4147-A177-3AD203B41FA5}">
                      <a16:colId xmlns:a16="http://schemas.microsoft.com/office/drawing/2014/main" val="20001"/>
                    </a:ext>
                  </a:extLst>
                </a:gridCol>
              </a:tblGrid>
              <a:tr h="681450">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المهارة/المهمة المهنية</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ما الذي يحتاج المتدرب إلى معرفته أو إتقانه؟</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استراتيجية التعلم المختارة</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صيغة/بيئة تقديم التعلم</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نشاط المتدرب</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400"/>
                        </a:spcBef>
                        <a:spcAft>
                          <a:spcPts val="400"/>
                        </a:spcAft>
                      </a:pPr>
                      <a:r>
                        <a:rPr lang="ar-SA" sz="1800" b="1" dirty="0">
                          <a:solidFill>
                            <a:schemeClr val="bg1"/>
                          </a:solidFill>
                          <a:effectLst/>
                          <a:latin typeface="Arial" panose="020B0604020202020204" pitchFamily="34" charset="0"/>
                          <a:ea typeface="Arial" panose="020B0604020202020204" pitchFamily="34" charset="0"/>
                        </a:rPr>
                        <a:t>لماذا اخترناها؟</a:t>
                      </a:r>
                      <a:endParaRPr lang="en-US" sz="1800" dirty="0">
                        <a:solidFill>
                          <a:schemeClr val="bg1"/>
                        </a:solidFill>
                        <a:effectLst/>
                        <a:latin typeface="Arial" panose="020B0604020202020204" pitchFamily="34" charset="0"/>
                        <a:ea typeface="Arial" panose="020B0604020202020204" pitchFamily="34" charset="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66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bl>
          </a:graphicData>
        </a:graphic>
      </p:graphicFrame>
    </p:spTree>
    <p:extLst>
      <p:ext uri="{BB962C8B-B14F-4D97-AF65-F5344CB8AC3E}">
        <p14:creationId xmlns:p14="http://schemas.microsoft.com/office/powerpoint/2010/main" val="33447772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22201"/>
            <a:ext cx="10927878" cy="482501"/>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المطلوب من المجموعة</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7980857" y="2258516"/>
            <a:ext cx="3358967" cy="146645"/>
          </a:xfrm>
          <a:prstGeom prst="roundRect">
            <a:avLst>
              <a:gd name="adj" fmla="val 49999"/>
            </a:avLst>
          </a:prstGeom>
          <a:solidFill>
            <a:srgbClr val="00AEEF"/>
          </a:solidFill>
          <a:ln w="6350">
            <a:solidFill>
              <a:srgbClr val="0094D5"/>
            </a:solidFill>
            <a:prstDash val="solid"/>
          </a:ln>
        </p:spPr>
      </p:sp>
      <p:sp>
        <p:nvSpPr>
          <p:cNvPr id="5" name="Text 3"/>
          <p:cNvSpPr/>
          <p:nvPr/>
        </p:nvSpPr>
        <p:spPr>
          <a:xfrm>
            <a:off x="8127400" y="2647255"/>
            <a:ext cx="3285745" cy="1301893"/>
          </a:xfrm>
          <a:prstGeom prst="rect">
            <a:avLst/>
          </a:prstGeom>
          <a:noFill/>
          <a:ln/>
        </p:spPr>
        <p:txBody>
          <a:bodyPr wrap="none" lIns="0" tIns="0" rIns="0" bIns="0" rtlCol="0" anchor="t"/>
          <a:lstStyle/>
          <a:p>
            <a:pPr lvl="0" algn="ctr" rtl="1"/>
            <a:r>
              <a:rPr lang="ar-SA" sz="1600" dirty="0">
                <a:solidFill>
                  <a:srgbClr val="384653"/>
                </a:solidFill>
                <a:latin typeface="GE SS Two Light" pitchFamily="34" charset="0"/>
                <a:ea typeface="GE SS Two Light" pitchFamily="34" charset="-122"/>
                <a:cs typeface="GE SS Two Light" pitchFamily="34" charset="-120"/>
              </a:rPr>
              <a:t>اختيار مهارة أو مهمة مهنية</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مرتبطة بمجال التعليم والتدريب</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التقني والمهني</a:t>
            </a:r>
            <a:r>
              <a:rPr lang="ar-SA" sz="1600" dirty="0"/>
              <a:t>.</a:t>
            </a:r>
            <a:endParaRPr lang="en-US" sz="1600" dirty="0"/>
          </a:p>
        </p:txBody>
      </p:sp>
      <p:sp>
        <p:nvSpPr>
          <p:cNvPr id="6" name="Shape 4"/>
          <p:cNvSpPr/>
          <p:nvPr/>
        </p:nvSpPr>
        <p:spPr>
          <a:xfrm>
            <a:off x="4306482" y="2038449"/>
            <a:ext cx="3358967" cy="146645"/>
          </a:xfrm>
          <a:prstGeom prst="roundRect">
            <a:avLst>
              <a:gd name="adj" fmla="val 49999"/>
            </a:avLst>
          </a:prstGeom>
          <a:solidFill>
            <a:srgbClr val="00AEEF"/>
          </a:solidFill>
          <a:ln w="6350">
            <a:solidFill>
              <a:srgbClr val="0094D5"/>
            </a:solidFill>
            <a:prstDash val="solid"/>
          </a:ln>
        </p:spPr>
      </p:sp>
      <p:sp>
        <p:nvSpPr>
          <p:cNvPr id="7" name="Text 5"/>
          <p:cNvSpPr/>
          <p:nvPr/>
        </p:nvSpPr>
        <p:spPr>
          <a:xfrm>
            <a:off x="4453025" y="2427188"/>
            <a:ext cx="3285745" cy="797620"/>
          </a:xfrm>
          <a:prstGeom prst="rect">
            <a:avLst/>
          </a:prstGeom>
          <a:noFill/>
          <a:ln/>
        </p:spPr>
        <p:txBody>
          <a:bodyPr wrap="square" lIns="0" tIns="0" rIns="0" bIns="0" rtlCol="0" anchor="t">
            <a:normAutofit fontScale="92500" lnSpcReduction="10000"/>
          </a:bodyPr>
          <a:lstStyle/>
          <a:p>
            <a:pPr lvl="0" algn="ctr" rtl="1"/>
            <a:r>
              <a:rPr lang="ar-SA" dirty="0">
                <a:solidFill>
                  <a:srgbClr val="384653"/>
                </a:solidFill>
                <a:latin typeface="GE SS Two Light" pitchFamily="34" charset="0"/>
                <a:ea typeface="GE SS Two Light" pitchFamily="34" charset="-122"/>
                <a:cs typeface="GE SS Two Light" pitchFamily="34" charset="-120"/>
              </a:rPr>
              <a:t>تحديد ما يحتاج المتدرب إلى معرفته أو إتقانه لأداء المهارة أو المهمة وفق المستوى المطلوب</a:t>
            </a:r>
            <a:r>
              <a:rPr lang="ar-SA" sz="2000" dirty="0"/>
              <a:t>.</a:t>
            </a:r>
            <a:endParaRPr lang="en-US" sz="2000" dirty="0"/>
          </a:p>
        </p:txBody>
      </p:sp>
      <p:sp>
        <p:nvSpPr>
          <p:cNvPr id="8" name="Shape 6"/>
          <p:cNvSpPr/>
          <p:nvPr/>
        </p:nvSpPr>
        <p:spPr>
          <a:xfrm>
            <a:off x="632107" y="1818481"/>
            <a:ext cx="3358967" cy="146645"/>
          </a:xfrm>
          <a:prstGeom prst="roundRect">
            <a:avLst>
              <a:gd name="adj" fmla="val 49999"/>
            </a:avLst>
          </a:prstGeom>
          <a:solidFill>
            <a:srgbClr val="00AEEF"/>
          </a:solidFill>
          <a:ln w="6350">
            <a:solidFill>
              <a:srgbClr val="0094D5"/>
            </a:solidFill>
            <a:prstDash val="solid"/>
          </a:ln>
        </p:spPr>
      </p:sp>
      <p:sp>
        <p:nvSpPr>
          <p:cNvPr id="9" name="Text 7"/>
          <p:cNvSpPr/>
          <p:nvPr/>
        </p:nvSpPr>
        <p:spPr>
          <a:xfrm>
            <a:off x="778649" y="2207220"/>
            <a:ext cx="3285745" cy="241201"/>
          </a:xfrm>
          <a:prstGeom prst="rect">
            <a:avLst/>
          </a:prstGeom>
          <a:noFill/>
          <a:ln/>
        </p:spPr>
        <p:txBody>
          <a:bodyPr wrap="none" lIns="0" tIns="0" rIns="0" bIns="0" rtlCol="0" anchor="t"/>
          <a:lstStyle/>
          <a:p>
            <a:pPr lvl="0" algn="ctr" rtl="1"/>
            <a:r>
              <a:rPr lang="ar-SA" sz="1600" dirty="0">
                <a:solidFill>
                  <a:srgbClr val="384653"/>
                </a:solidFill>
                <a:latin typeface="GE SS Two Light" pitchFamily="34" charset="0"/>
                <a:ea typeface="GE SS Two Light" pitchFamily="34" charset="-122"/>
                <a:cs typeface="GE SS Two Light" pitchFamily="34" charset="-120"/>
              </a:rPr>
              <a:t>اختيار استراتيجية تعلم واحدة أو أكثر تتناسب </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مع طبيعة المهارة وما ينبغي</a:t>
            </a:r>
            <a:endParaRPr lang="ar-JO" sz="1600" dirty="0">
              <a:solidFill>
                <a:srgbClr val="384653"/>
              </a:solidFill>
              <a:latin typeface="GE SS Two Light" pitchFamily="34" charset="0"/>
              <a:ea typeface="GE SS Two Light" pitchFamily="34" charset="-122"/>
              <a:cs typeface="GE SS Two Light" pitchFamily="34" charset="-120"/>
            </a:endParaRPr>
          </a:p>
          <a:p>
            <a:pPr lvl="0" algn="ctr" rtl="1"/>
            <a:r>
              <a:rPr lang="ar-SA" sz="1600" dirty="0">
                <a:solidFill>
                  <a:srgbClr val="384653"/>
                </a:solidFill>
                <a:latin typeface="GE SS Two Light" pitchFamily="34" charset="0"/>
                <a:ea typeface="GE SS Two Light" pitchFamily="34" charset="-122"/>
                <a:cs typeface="GE SS Two Light" pitchFamily="34" charset="-120"/>
              </a:rPr>
              <a:t> أن يتمكن المتدرب من أدائه</a:t>
            </a:r>
            <a:r>
              <a:rPr lang="ar-SA" dirty="0"/>
              <a:t>.</a:t>
            </a:r>
            <a:endParaRPr lang="en-US" dirty="0"/>
          </a:p>
        </p:txBody>
      </p:sp>
      <p:sp>
        <p:nvSpPr>
          <p:cNvPr id="10" name="Shape 8"/>
          <p:cNvSpPr/>
          <p:nvPr/>
        </p:nvSpPr>
        <p:spPr>
          <a:xfrm>
            <a:off x="7980857" y="4864700"/>
            <a:ext cx="3358967" cy="146645"/>
          </a:xfrm>
          <a:prstGeom prst="roundRect">
            <a:avLst>
              <a:gd name="adj" fmla="val 49999"/>
            </a:avLst>
          </a:prstGeom>
          <a:solidFill>
            <a:srgbClr val="00AEEF"/>
          </a:solidFill>
          <a:ln w="6350">
            <a:solidFill>
              <a:srgbClr val="0094D5"/>
            </a:solidFill>
            <a:prstDash val="solid"/>
          </a:ln>
        </p:spPr>
      </p:sp>
      <p:sp>
        <p:nvSpPr>
          <p:cNvPr id="11" name="Text 9"/>
          <p:cNvSpPr/>
          <p:nvPr/>
        </p:nvSpPr>
        <p:spPr>
          <a:xfrm>
            <a:off x="8114148" y="5253439"/>
            <a:ext cx="3285745" cy="241201"/>
          </a:xfrm>
          <a:prstGeom prst="rect">
            <a:avLst/>
          </a:prstGeom>
          <a:noFill/>
          <a:ln/>
        </p:spPr>
        <p:txBody>
          <a:bodyPr wrap="none" lIns="0" tIns="0" rIns="0" bIns="0" rtlCol="0" anchor="t"/>
          <a:lstStyle/>
          <a:p>
            <a:pPr algn="ctr" rtl="1"/>
            <a:r>
              <a:rPr lang="ar-SA" sz="1600" dirty="0">
                <a:solidFill>
                  <a:srgbClr val="384653"/>
                </a:solidFill>
                <a:latin typeface="GE SS Two Light" pitchFamily="34" charset="0"/>
                <a:ea typeface="GE SS Two Light" pitchFamily="34" charset="-122"/>
                <a:cs typeface="GE SS Two Light" pitchFamily="34" charset="-120"/>
              </a:rPr>
              <a:t>اختيار صيغة أو بيئة تقديم التعلم المناسبة،</a:t>
            </a:r>
            <a:endParaRPr lang="ar-JO" sz="1600" dirty="0">
              <a:solidFill>
                <a:srgbClr val="384653"/>
              </a:solidFill>
              <a:latin typeface="GE SS Two Light" pitchFamily="34" charset="0"/>
              <a:ea typeface="GE SS Two Light" pitchFamily="34" charset="-122"/>
              <a:cs typeface="GE SS Two Light" pitchFamily="34" charset="-120"/>
            </a:endParaRPr>
          </a:p>
          <a:p>
            <a:pPr algn="ctr" rtl="1"/>
            <a:r>
              <a:rPr lang="ar-SA" sz="1600" dirty="0">
                <a:solidFill>
                  <a:srgbClr val="384653"/>
                </a:solidFill>
                <a:latin typeface="GE SS Two Light" pitchFamily="34" charset="0"/>
                <a:ea typeface="GE SS Two Light" pitchFamily="34" charset="-122"/>
                <a:cs typeface="GE SS Two Light" pitchFamily="34" charset="-120"/>
              </a:rPr>
              <a:t> مثل التعلم الحضوري،أو الرقمي، أو المدمج،</a:t>
            </a:r>
            <a:endParaRPr lang="ar-JO" sz="1600" dirty="0">
              <a:solidFill>
                <a:srgbClr val="384653"/>
              </a:solidFill>
              <a:latin typeface="GE SS Two Light" pitchFamily="34" charset="0"/>
              <a:ea typeface="GE SS Two Light" pitchFamily="34" charset="-122"/>
              <a:cs typeface="GE SS Two Light" pitchFamily="34" charset="-120"/>
            </a:endParaRPr>
          </a:p>
          <a:p>
            <a:pPr algn="ctr" rtl="1"/>
            <a:r>
              <a:rPr lang="ar-SA" sz="1600" dirty="0">
                <a:solidFill>
                  <a:srgbClr val="384653"/>
                </a:solidFill>
                <a:latin typeface="GE SS Two Light" pitchFamily="34" charset="0"/>
                <a:ea typeface="GE SS Two Light" pitchFamily="34" charset="-122"/>
                <a:cs typeface="GE SS Two Light" pitchFamily="34" charset="-120"/>
              </a:rPr>
              <a:t> أو التعلم في الورشة، أو التعلم في موقع العمل.</a:t>
            </a:r>
            <a:endParaRPr lang="en-US" sz="1600" dirty="0">
              <a:solidFill>
                <a:srgbClr val="384653"/>
              </a:solidFill>
              <a:latin typeface="GE SS Two Light" pitchFamily="34" charset="0"/>
              <a:ea typeface="GE SS Two Light" pitchFamily="34" charset="-122"/>
              <a:cs typeface="GE SS Two Light" pitchFamily="34" charset="-120"/>
            </a:endParaRPr>
          </a:p>
        </p:txBody>
      </p:sp>
      <p:sp>
        <p:nvSpPr>
          <p:cNvPr id="12" name="Shape 10"/>
          <p:cNvSpPr/>
          <p:nvPr/>
        </p:nvSpPr>
        <p:spPr>
          <a:xfrm>
            <a:off x="4306482" y="4644633"/>
            <a:ext cx="3358967" cy="146645"/>
          </a:xfrm>
          <a:prstGeom prst="roundRect">
            <a:avLst>
              <a:gd name="adj" fmla="val 49999"/>
            </a:avLst>
          </a:prstGeom>
          <a:solidFill>
            <a:srgbClr val="00AEEF"/>
          </a:solidFill>
          <a:ln w="6350">
            <a:solidFill>
              <a:srgbClr val="0094D5"/>
            </a:solidFill>
            <a:prstDash val="solid"/>
          </a:ln>
        </p:spPr>
      </p:sp>
      <p:sp>
        <p:nvSpPr>
          <p:cNvPr id="13" name="Text 11"/>
          <p:cNvSpPr/>
          <p:nvPr/>
        </p:nvSpPr>
        <p:spPr>
          <a:xfrm>
            <a:off x="4453025" y="5033372"/>
            <a:ext cx="3285745" cy="482402"/>
          </a:xfrm>
          <a:prstGeom prst="rect">
            <a:avLst/>
          </a:prstGeom>
          <a:noFill/>
          <a:ln/>
        </p:spPr>
        <p:txBody>
          <a:bodyPr wrap="square" lIns="0" tIns="0" rIns="0" bIns="0" rtlCol="0" anchor="t">
            <a:noAutofit/>
          </a:bodyPr>
          <a:lstStyle/>
          <a:p>
            <a:pPr lvl="0" algn="ctr" rtl="1"/>
            <a:r>
              <a:rPr lang="ar-SA" sz="1600" dirty="0">
                <a:solidFill>
                  <a:srgbClr val="384653"/>
                </a:solidFill>
                <a:latin typeface="GE SS Two Light" pitchFamily="34" charset="0"/>
                <a:ea typeface="GE SS Two Light" pitchFamily="34" charset="-122"/>
                <a:cs typeface="GE SS Two Light" pitchFamily="34" charset="-120"/>
              </a:rPr>
              <a:t>تحديد نشاط المتدرب الذي سيمكنه من التعلم والممارسة والتطبيق</a:t>
            </a:r>
            <a:r>
              <a:rPr lang="ar-SA" dirty="0"/>
              <a:t>.</a:t>
            </a:r>
            <a:endParaRPr lang="en-US" dirty="0"/>
          </a:p>
        </p:txBody>
      </p:sp>
      <p:sp>
        <p:nvSpPr>
          <p:cNvPr id="14" name="Shape 12"/>
          <p:cNvSpPr/>
          <p:nvPr/>
        </p:nvSpPr>
        <p:spPr>
          <a:xfrm>
            <a:off x="632107" y="4424665"/>
            <a:ext cx="3436310" cy="150022"/>
          </a:xfrm>
          <a:prstGeom prst="roundRect">
            <a:avLst>
              <a:gd name="adj" fmla="val 49999"/>
            </a:avLst>
          </a:prstGeom>
          <a:solidFill>
            <a:srgbClr val="00AEEF"/>
          </a:solidFill>
          <a:ln w="6350">
            <a:solidFill>
              <a:srgbClr val="0094D5"/>
            </a:solidFill>
            <a:prstDash val="solid"/>
          </a:ln>
        </p:spPr>
      </p:sp>
      <p:sp>
        <p:nvSpPr>
          <p:cNvPr id="15" name="Text 13"/>
          <p:cNvSpPr/>
          <p:nvPr/>
        </p:nvSpPr>
        <p:spPr>
          <a:xfrm>
            <a:off x="778649" y="4813403"/>
            <a:ext cx="3361402" cy="959640"/>
          </a:xfrm>
          <a:prstGeom prst="rect">
            <a:avLst/>
          </a:prstGeom>
          <a:noFill/>
          <a:ln/>
        </p:spPr>
        <p:txBody>
          <a:bodyPr wrap="square" lIns="0" tIns="0" rIns="0" bIns="0" rtlCol="0" anchor="t">
            <a:normAutofit/>
          </a:bodyPr>
          <a:lstStyle/>
          <a:p>
            <a:pPr lvl="0" algn="ctr" rtl="1"/>
            <a:r>
              <a:rPr lang="ar-SA" sz="1600" dirty="0">
                <a:solidFill>
                  <a:srgbClr val="384653"/>
                </a:solidFill>
                <a:latin typeface="GE SS Two Light" pitchFamily="34" charset="0"/>
                <a:ea typeface="GE SS Two Light" pitchFamily="34" charset="-122"/>
                <a:cs typeface="GE SS Two Light" pitchFamily="34" charset="-120"/>
              </a:rPr>
              <a:t>تبرير الاختيارات من خلال توضيح العلاقة بين المهارة، والاستراتيجية، وصيغة أو بيئة التعلم، ونشاط المتدرب</a:t>
            </a:r>
            <a:r>
              <a:rPr lang="ar-SA" sz="1600" dirty="0"/>
              <a:t>.</a:t>
            </a:r>
            <a:endParaRPr lang="en-US" sz="1600" dirty="0"/>
          </a:p>
        </p:txBody>
      </p:sp>
      <p:sp>
        <p:nvSpPr>
          <p:cNvPr id="18" name="Shape 16"/>
          <p:cNvSpPr/>
          <p:nvPr/>
        </p:nvSpPr>
        <p:spPr>
          <a:xfrm>
            <a:off x="11119762" y="2111821"/>
            <a:ext cx="440024" cy="440035"/>
          </a:xfrm>
          <a:prstGeom prst="ellipse">
            <a:avLst/>
          </a:prstGeom>
          <a:solidFill>
            <a:srgbClr val="00AEEF"/>
          </a:solidFill>
          <a:ln w="6350">
            <a:solidFill>
              <a:srgbClr val="0094D5"/>
            </a:solidFill>
            <a:prstDash val="solid"/>
          </a:ln>
        </p:spPr>
      </p:sp>
      <p:pic>
        <p:nvPicPr>
          <p:cNvPr id="19" name="Image 0" descr="preencoded.png"/>
          <p:cNvPicPr>
            <a:picLocks noChangeAspect="1"/>
          </p:cNvPicPr>
          <p:nvPr/>
        </p:nvPicPr>
        <p:blipFill>
          <a:blip r:embed="rId2"/>
          <a:stretch>
            <a:fillRect/>
          </a:stretch>
        </p:blipFill>
        <p:spPr>
          <a:xfrm>
            <a:off x="11229793" y="2221855"/>
            <a:ext cx="219962" cy="219968"/>
          </a:xfrm>
          <a:prstGeom prst="rect">
            <a:avLst/>
          </a:prstGeom>
        </p:spPr>
      </p:pic>
      <p:sp>
        <p:nvSpPr>
          <p:cNvPr id="20" name="Shape 17"/>
          <p:cNvSpPr/>
          <p:nvPr/>
        </p:nvSpPr>
        <p:spPr>
          <a:xfrm>
            <a:off x="7445387" y="1891754"/>
            <a:ext cx="440024" cy="440035"/>
          </a:xfrm>
          <a:prstGeom prst="ellipse">
            <a:avLst/>
          </a:prstGeom>
          <a:solidFill>
            <a:srgbClr val="00AEEF"/>
          </a:solidFill>
          <a:ln w="6350">
            <a:solidFill>
              <a:srgbClr val="0094D5"/>
            </a:solidFill>
            <a:prstDash val="solid"/>
          </a:ln>
        </p:spPr>
      </p:sp>
      <p:pic>
        <p:nvPicPr>
          <p:cNvPr id="21" name="Image 1" descr="preencoded.png"/>
          <p:cNvPicPr>
            <a:picLocks noChangeAspect="1"/>
          </p:cNvPicPr>
          <p:nvPr/>
        </p:nvPicPr>
        <p:blipFill>
          <a:blip r:embed="rId3"/>
          <a:stretch>
            <a:fillRect/>
          </a:stretch>
        </p:blipFill>
        <p:spPr>
          <a:xfrm>
            <a:off x="7555418" y="2001788"/>
            <a:ext cx="219962" cy="219968"/>
          </a:xfrm>
          <a:prstGeom prst="rect">
            <a:avLst/>
          </a:prstGeom>
        </p:spPr>
      </p:pic>
      <p:sp>
        <p:nvSpPr>
          <p:cNvPr id="22" name="Shape 18"/>
          <p:cNvSpPr/>
          <p:nvPr/>
        </p:nvSpPr>
        <p:spPr>
          <a:xfrm>
            <a:off x="3771012" y="1671786"/>
            <a:ext cx="440024" cy="440035"/>
          </a:xfrm>
          <a:prstGeom prst="ellipse">
            <a:avLst/>
          </a:prstGeom>
          <a:solidFill>
            <a:srgbClr val="00AEEF"/>
          </a:solidFill>
          <a:ln w="6350">
            <a:solidFill>
              <a:srgbClr val="0094D5"/>
            </a:solidFill>
            <a:prstDash val="solid"/>
          </a:ln>
        </p:spPr>
      </p:sp>
      <p:pic>
        <p:nvPicPr>
          <p:cNvPr id="23" name="Image 2" descr="preencoded.png"/>
          <p:cNvPicPr>
            <a:picLocks noChangeAspect="1"/>
          </p:cNvPicPr>
          <p:nvPr/>
        </p:nvPicPr>
        <p:blipFill>
          <a:blip r:embed="rId4"/>
          <a:stretch>
            <a:fillRect/>
          </a:stretch>
        </p:blipFill>
        <p:spPr>
          <a:xfrm>
            <a:off x="3881043" y="1781820"/>
            <a:ext cx="219962" cy="219968"/>
          </a:xfrm>
          <a:prstGeom prst="rect">
            <a:avLst/>
          </a:prstGeom>
        </p:spPr>
      </p:pic>
      <p:sp>
        <p:nvSpPr>
          <p:cNvPr id="24" name="Shape 19"/>
          <p:cNvSpPr/>
          <p:nvPr/>
        </p:nvSpPr>
        <p:spPr>
          <a:xfrm>
            <a:off x="11119762" y="4718005"/>
            <a:ext cx="440024" cy="440035"/>
          </a:xfrm>
          <a:prstGeom prst="ellipse">
            <a:avLst/>
          </a:prstGeom>
          <a:solidFill>
            <a:srgbClr val="00AEEF"/>
          </a:solidFill>
          <a:ln w="6350">
            <a:solidFill>
              <a:srgbClr val="0094D5"/>
            </a:solidFill>
            <a:prstDash val="solid"/>
          </a:ln>
        </p:spPr>
      </p:sp>
      <p:pic>
        <p:nvPicPr>
          <p:cNvPr id="25" name="Image 3" descr="preencoded.png"/>
          <p:cNvPicPr>
            <a:picLocks noChangeAspect="1"/>
          </p:cNvPicPr>
          <p:nvPr/>
        </p:nvPicPr>
        <p:blipFill>
          <a:blip r:embed="rId5"/>
          <a:stretch>
            <a:fillRect/>
          </a:stretch>
        </p:blipFill>
        <p:spPr>
          <a:xfrm>
            <a:off x="11229793" y="4828039"/>
            <a:ext cx="219962" cy="219968"/>
          </a:xfrm>
          <a:prstGeom prst="rect">
            <a:avLst/>
          </a:prstGeom>
        </p:spPr>
      </p:pic>
      <p:sp>
        <p:nvSpPr>
          <p:cNvPr id="26" name="Shape 20"/>
          <p:cNvSpPr/>
          <p:nvPr/>
        </p:nvSpPr>
        <p:spPr>
          <a:xfrm>
            <a:off x="7445387" y="4497938"/>
            <a:ext cx="440024" cy="440035"/>
          </a:xfrm>
          <a:prstGeom prst="ellipse">
            <a:avLst/>
          </a:prstGeom>
          <a:solidFill>
            <a:srgbClr val="00AEEF"/>
          </a:solidFill>
          <a:ln w="6350">
            <a:solidFill>
              <a:srgbClr val="0094D5"/>
            </a:solidFill>
            <a:prstDash val="solid"/>
          </a:ln>
        </p:spPr>
      </p:sp>
      <p:pic>
        <p:nvPicPr>
          <p:cNvPr id="27" name="Image 4" descr="preencoded.png"/>
          <p:cNvPicPr>
            <a:picLocks noChangeAspect="1"/>
          </p:cNvPicPr>
          <p:nvPr/>
        </p:nvPicPr>
        <p:blipFill>
          <a:blip r:embed="rId6"/>
          <a:stretch>
            <a:fillRect/>
          </a:stretch>
        </p:blipFill>
        <p:spPr>
          <a:xfrm>
            <a:off x="7555418" y="4607971"/>
            <a:ext cx="219962" cy="219968"/>
          </a:xfrm>
          <a:prstGeom prst="rect">
            <a:avLst/>
          </a:prstGeom>
        </p:spPr>
      </p:pic>
      <p:sp>
        <p:nvSpPr>
          <p:cNvPr id="28" name="Shape 21"/>
          <p:cNvSpPr/>
          <p:nvPr/>
        </p:nvSpPr>
        <p:spPr>
          <a:xfrm>
            <a:off x="3771012" y="4277970"/>
            <a:ext cx="440024" cy="440035"/>
          </a:xfrm>
          <a:prstGeom prst="ellipse">
            <a:avLst/>
          </a:prstGeom>
          <a:solidFill>
            <a:srgbClr val="00AEEF"/>
          </a:solidFill>
          <a:ln w="6350">
            <a:solidFill>
              <a:srgbClr val="0094D5"/>
            </a:solidFill>
            <a:prstDash val="solid"/>
          </a:ln>
        </p:spPr>
      </p:sp>
      <p:pic>
        <p:nvPicPr>
          <p:cNvPr id="29" name="Image 5" descr="preencoded.png"/>
          <p:cNvPicPr>
            <a:picLocks noChangeAspect="1"/>
          </p:cNvPicPr>
          <p:nvPr/>
        </p:nvPicPr>
        <p:blipFill>
          <a:blip r:embed="rId7"/>
          <a:stretch>
            <a:fillRect/>
          </a:stretch>
        </p:blipFill>
        <p:spPr>
          <a:xfrm>
            <a:off x="3881043" y="4388003"/>
            <a:ext cx="219962" cy="219968"/>
          </a:xfrm>
          <a:prstGeom prst="rect">
            <a:avLst/>
          </a:prstGeom>
        </p:spPr>
      </p:pic>
    </p:spTree>
    <p:extLst>
      <p:ext uri="{BB962C8B-B14F-4D97-AF65-F5344CB8AC3E}">
        <p14:creationId xmlns:p14="http://schemas.microsoft.com/office/powerpoint/2010/main" val="1897579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559395"/>
            <a:ext cx="10927878" cy="511274"/>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شاركوا النتائج</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3" name="Text 1"/>
          <p:cNvSpPr/>
          <p:nvPr/>
        </p:nvSpPr>
        <p:spPr>
          <a:xfrm>
            <a:off x="39757" y="1232453"/>
            <a:ext cx="11520030" cy="328060"/>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بعد إكمال المصفوفة، اعرضوا نتائج مجموعتكم أمام بقية المجموعات. ثم ناقشوا</a:t>
            </a:r>
            <a:r>
              <a:rPr lang="ar-SA" dirty="0"/>
              <a:t>:</a:t>
            </a:r>
            <a:endParaRPr lang="en-US"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6356" y="1711027"/>
            <a:ext cx="3553431" cy="1258888"/>
          </a:xfrm>
          <a:prstGeom prst="rect">
            <a:avLst/>
          </a:prstGeom>
        </p:spPr>
      </p:pic>
      <p:sp>
        <p:nvSpPr>
          <p:cNvPr id="5" name="Text 2"/>
          <p:cNvSpPr/>
          <p:nvPr/>
        </p:nvSpPr>
        <p:spPr>
          <a:xfrm>
            <a:off x="9689758"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6" name="Text 3"/>
          <p:cNvSpPr/>
          <p:nvPr/>
        </p:nvSpPr>
        <p:spPr>
          <a:xfrm>
            <a:off x="8180778" y="2253219"/>
            <a:ext cx="3204586" cy="637183"/>
          </a:xfrm>
          <a:prstGeom prst="rect">
            <a:avLst/>
          </a:prstGeom>
          <a:noFill/>
          <a:ln/>
        </p:spPr>
        <p:txBody>
          <a:bodyPr wrap="none" lIns="0" tIns="0" rIns="0" bIns="0" rtlCol="0" anchor="t"/>
          <a:lstStyle/>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هل كان بالإمكان استخدام استراتيجية أخرى</a:t>
            </a:r>
            <a:endParaRPr lang="en-US" dirty="0">
              <a:solidFill>
                <a:srgbClr val="000000"/>
              </a:solidFill>
              <a:latin typeface="WinSoft Pro Medium" pitchFamily="34" charset="0"/>
              <a:ea typeface="WinSoft Pro Medium" pitchFamily="34" charset="-122"/>
              <a:cs typeface="WinSoft Pro Medium" pitchFamily="34" charset="-120"/>
            </a:endParaRPr>
          </a:p>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 لتدريب المهارة نفسها</a:t>
            </a:r>
            <a:r>
              <a:rPr lang="ar-SA" sz="1600" dirty="0"/>
              <a:t>؟</a:t>
            </a:r>
            <a:endParaRPr lang="en-US" sz="16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9182" y="1711027"/>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9" name="Text 5"/>
          <p:cNvSpPr/>
          <p:nvPr/>
        </p:nvSpPr>
        <p:spPr>
          <a:xfrm>
            <a:off x="4493604" y="2140407"/>
            <a:ext cx="3204586" cy="1604711"/>
          </a:xfrm>
          <a:prstGeom prst="rect">
            <a:avLst/>
          </a:prstGeom>
          <a:noFill/>
          <a:ln/>
        </p:spPr>
        <p:txBody>
          <a:bodyPr wrap="square" lIns="0" tIns="0" rIns="0" bIns="0" rtlCol="0" anchor="t">
            <a:normAutofit/>
          </a:bodyPr>
          <a:lstStyle/>
          <a:p>
            <a:pPr lvl="0"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هل كان بالإمكان استخدام أكثر من صيغة أو بيئة لتقديم التعلم؟</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2008" y="1711027"/>
            <a:ext cx="3553431" cy="1258888"/>
          </a:xfrm>
          <a:prstGeom prst="rect">
            <a:avLst/>
          </a:prstGeom>
        </p:spPr>
      </p:pic>
      <p:sp>
        <p:nvSpPr>
          <p:cNvPr id="11" name="Text 6"/>
          <p:cNvSpPr/>
          <p:nvPr/>
        </p:nvSpPr>
        <p:spPr>
          <a:xfrm>
            <a:off x="2315410" y="1827609"/>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2" name="Text 7"/>
          <p:cNvSpPr/>
          <p:nvPr/>
        </p:nvSpPr>
        <p:spPr>
          <a:xfrm>
            <a:off x="806430" y="2157472"/>
            <a:ext cx="3204586" cy="1628755"/>
          </a:xfrm>
          <a:prstGeom prst="rect">
            <a:avLst/>
          </a:prstGeom>
          <a:noFill/>
          <a:ln/>
        </p:spPr>
        <p:txBody>
          <a:bodyPr wrap="square" lIns="0" tIns="0" rIns="0" bIns="0" rtlCol="0" anchor="t">
            <a:normAutofit/>
          </a:bodyPr>
          <a:lstStyle/>
          <a:p>
            <a:pPr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ما الذي جعل اختياركم مناسبًا لطبيعة المهارة؟</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0627" y="3103662"/>
            <a:ext cx="5396968" cy="1258888"/>
          </a:xfrm>
          <a:prstGeom prst="rect">
            <a:avLst/>
          </a:prstGeom>
        </p:spPr>
      </p:pic>
      <p:sp>
        <p:nvSpPr>
          <p:cNvPr id="14" name="Text 8"/>
          <p:cNvSpPr/>
          <p:nvPr/>
        </p:nvSpPr>
        <p:spPr>
          <a:xfrm>
            <a:off x="6095848" y="3220244"/>
            <a:ext cx="186527" cy="233164"/>
          </a:xfrm>
          <a:prstGeom prst="rect">
            <a:avLst/>
          </a:prstGeom>
          <a:noFill/>
          <a:ln/>
        </p:spPr>
        <p:txBody>
          <a:bodyPr wrap="none" lIns="0" tIns="0" rIns="0" bIns="0" rtlCol="0" anchor="ctr"/>
          <a:lstStyle/>
          <a:p>
            <a:pPr marL="0" indent="0" algn="ctr" rtl="1">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15" name="Text 9"/>
          <p:cNvSpPr/>
          <p:nvPr/>
        </p:nvSpPr>
        <p:spPr>
          <a:xfrm>
            <a:off x="3665050" y="3533043"/>
            <a:ext cx="5048124" cy="1776844"/>
          </a:xfrm>
          <a:prstGeom prst="rect">
            <a:avLst/>
          </a:prstGeom>
          <a:noFill/>
          <a:ln/>
        </p:spPr>
        <p:txBody>
          <a:bodyPr wrap="square" lIns="0" tIns="0" rIns="0" bIns="0" rtlCol="0" anchor="t">
            <a:normAutofit/>
          </a:bodyPr>
          <a:lstStyle/>
          <a:p>
            <a:pPr lvl="0" algn="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كيف تساعد الاستراتيجية والصيغة المختارة المتدرب على إظهار الكفاية وليس مجرد اكتساب المعلومات؟</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22" name="Shape 14"/>
          <p:cNvSpPr/>
          <p:nvPr/>
        </p:nvSpPr>
        <p:spPr>
          <a:xfrm>
            <a:off x="371062" y="4648199"/>
            <a:ext cx="11195076" cy="1724439"/>
          </a:xfrm>
          <a:prstGeom prst="roundRect">
            <a:avLst>
              <a:gd name="adj" fmla="val 20583"/>
            </a:avLst>
          </a:prstGeom>
          <a:solidFill>
            <a:srgbClr val="D4E9F7"/>
          </a:solidFill>
          <a:ln/>
        </p:spPr>
      </p:sp>
      <p:sp>
        <p:nvSpPr>
          <p:cNvPr id="24" name="Text 15"/>
          <p:cNvSpPr/>
          <p:nvPr/>
        </p:nvSpPr>
        <p:spPr>
          <a:xfrm>
            <a:off x="927652" y="4808468"/>
            <a:ext cx="10483112"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algn="r" rtl="1">
              <a:lnSpc>
                <a:spcPct val="124000"/>
              </a:lnSpc>
            </a:pPr>
            <a:r>
              <a:rPr lang="ar-SA" sz="2000" dirty="0">
                <a:solidFill>
                  <a:srgbClr val="000000"/>
                </a:solidFill>
                <a:latin typeface="WinSoft Pro Medium" pitchFamily="34" charset="0"/>
                <a:ea typeface="WinSoft Pro Medium" pitchFamily="34" charset="-122"/>
                <a:cs typeface="WinSoft Pro Medium" pitchFamily="34" charset="-120"/>
              </a:rPr>
              <a:t>مصفوفة تحليل جماعية توضح العلاقة بين المهارة المهنية، ومتطلبات تعلمها، واستراتيجية التعلم، وصيغة أو بيئة تقديم التعلم، ونشاط المتدرب، ومبررات الاختيار.</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482127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nvSpPr>
        <p:spPr>
          <a:xfrm>
            <a:off x="777680" y="596348"/>
            <a:ext cx="10927878" cy="570827"/>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مهمة تطبيقية: </a:t>
            </a:r>
            <a:r>
              <a:rPr lang="ar-SA" sz="3550" dirty="0">
                <a:solidFill>
                  <a:srgbClr val="2E3C4E"/>
                </a:solidFill>
                <a:latin typeface="GE SS Two Light" pitchFamily="34" charset="0"/>
                <a:ea typeface="GE SS Two Light" pitchFamily="34" charset="-122"/>
                <a:cs typeface="GE SS Two Light" pitchFamily="34" charset="-120"/>
              </a:rPr>
              <a:t>اختيار استراتيجية تعلم مناسبة للكفاية</a:t>
            </a:r>
          </a:p>
        </p:txBody>
      </p:sp>
      <p:sp>
        <p:nvSpPr>
          <p:cNvPr id="3" name="Text 1"/>
          <p:cNvSpPr/>
          <p:nvPr/>
        </p:nvSpPr>
        <p:spPr>
          <a:xfrm>
            <a:off x="168096" y="1676267"/>
            <a:ext cx="11280195" cy="267593"/>
          </a:xfrm>
          <a:prstGeom prst="rect">
            <a:avLst/>
          </a:prstGeom>
          <a:noFill/>
          <a:ln/>
        </p:spPr>
        <p:txBody>
          <a:bodyPr wrap="none" lIns="0" tIns="0" rIns="0" bIns="0" rtlCol="0" anchor="t"/>
          <a:lstStyle/>
          <a:p>
            <a:pPr algn="r" rtl="1"/>
            <a:r>
              <a:rPr lang="ar-SA" sz="1600" dirty="0">
                <a:solidFill>
                  <a:srgbClr val="000000"/>
                </a:solidFill>
                <a:latin typeface="WinSoft Pro Medium" pitchFamily="34" charset="0"/>
                <a:ea typeface="WinSoft Pro Medium" pitchFamily="34" charset="-122"/>
                <a:cs typeface="WinSoft Pro Medium" pitchFamily="34" charset="-120"/>
              </a:rPr>
              <a:t>بعد تعرفك إلى استراتيجيات التعلم المختلفة، وإلى طبيعة التدريب القائم على الكفايات، طبّق ما تعلمته على موقف مهني من التعليم والتدريب التقني والمهني.</a:t>
            </a:r>
            <a:endParaRPr lang="en-US" sz="1600" dirty="0">
              <a:solidFill>
                <a:srgbClr val="000000"/>
              </a:solidFill>
              <a:latin typeface="WinSoft Pro Medium" pitchFamily="34" charset="0"/>
              <a:ea typeface="WinSoft Pro Medium" pitchFamily="34" charset="-122"/>
              <a:cs typeface="WinSoft Pro Medium" pitchFamily="34" charset="-120"/>
            </a:endParaRPr>
          </a:p>
          <a:p>
            <a:pPr algn="r" rtl="1"/>
            <a:endParaRPr lang="ar-JO" dirty="0">
              <a:solidFill>
                <a:srgbClr val="000000"/>
              </a:solidFill>
              <a:latin typeface="WinSoft Pro Medium" pitchFamily="34" charset="0"/>
              <a:ea typeface="WinSoft Pro Medium" pitchFamily="34" charset="-122"/>
              <a:cs typeface="WinSoft Pro Medium" pitchFamily="34" charset="-120"/>
            </a:endParaRPr>
          </a:p>
          <a:p>
            <a:pPr algn="r" rtl="1"/>
            <a:r>
              <a:rPr lang="ar-SA" sz="2400" dirty="0">
                <a:solidFill>
                  <a:srgbClr val="000000"/>
                </a:solidFill>
                <a:latin typeface="WinSoft Pro Medium" pitchFamily="34" charset="0"/>
                <a:ea typeface="WinSoft Pro Medium" pitchFamily="34" charset="-122"/>
                <a:cs typeface="WinSoft Pro Medium" pitchFamily="34" charset="-120"/>
              </a:rPr>
              <a:t>الموقف</a:t>
            </a:r>
            <a:endParaRPr lang="en-US" sz="2400" dirty="0">
              <a:solidFill>
                <a:srgbClr val="000000"/>
              </a:solidFill>
              <a:latin typeface="WinSoft Pro Medium" pitchFamily="34" charset="0"/>
              <a:ea typeface="WinSoft Pro Medium" pitchFamily="34" charset="-122"/>
              <a:cs typeface="WinSoft Pro Medium" pitchFamily="34" charset="-120"/>
            </a:endParaRPr>
          </a:p>
          <a:p>
            <a:pPr algn="r" rtl="1"/>
            <a:r>
              <a:rPr lang="ar-SA" dirty="0">
                <a:solidFill>
                  <a:srgbClr val="000000"/>
                </a:solidFill>
                <a:latin typeface="WinSoft Pro Medium" pitchFamily="34" charset="0"/>
                <a:ea typeface="WinSoft Pro Medium" pitchFamily="34" charset="-122"/>
                <a:cs typeface="WinSoft Pro Medium" pitchFamily="34" charset="-120"/>
              </a:rPr>
              <a:t>يريد مدرب تدريب مجموعة من المتعلمين على مهارة مهنية تتطلب أداءً عمليًا وفق معايير محددة.</a:t>
            </a:r>
            <a:endParaRPr lang="en-US" dirty="0">
              <a:solidFill>
                <a:srgbClr val="000000"/>
              </a:solidFill>
              <a:latin typeface="WinSoft Pro Medium" pitchFamily="34" charset="0"/>
              <a:ea typeface="WinSoft Pro Medium" pitchFamily="34" charset="-122"/>
              <a:cs typeface="WinSoft Pro Medium" pitchFamily="34" charset="-120"/>
            </a:endParaRPr>
          </a:p>
          <a:p>
            <a:pPr algn="r" rtl="1"/>
            <a:r>
              <a:rPr lang="ar-SA" dirty="0">
                <a:solidFill>
                  <a:srgbClr val="000000"/>
                </a:solidFill>
                <a:latin typeface="WinSoft Pro Medium" pitchFamily="34" charset="0"/>
                <a:ea typeface="WinSoft Pro Medium" pitchFamily="34" charset="-122"/>
                <a:cs typeface="WinSoft Pro Medium" pitchFamily="34" charset="-120"/>
              </a:rPr>
              <a:t>قبل اختيار استراتيجية التعلم، حدد ما يحتاج المتعلم إلى إتقانه حتى يتمكن من أداء المهارة وإظهار الكفاية المطلوبة.</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4" name="Shape 2"/>
          <p:cNvSpPr/>
          <p:nvPr/>
        </p:nvSpPr>
        <p:spPr>
          <a:xfrm>
            <a:off x="11686509" y="1493010"/>
            <a:ext cx="19050" cy="634107"/>
          </a:xfrm>
          <a:prstGeom prst="roundRect">
            <a:avLst>
              <a:gd name="adj" fmla="val 49999"/>
            </a:avLst>
          </a:prstGeom>
          <a:solidFill>
            <a:srgbClr val="75BAE6"/>
          </a:solidFill>
          <a:ln/>
        </p:spPr>
      </p:sp>
      <p:sp>
        <p:nvSpPr>
          <p:cNvPr id="5" name="Shape 3"/>
          <p:cNvSpPr/>
          <p:nvPr/>
        </p:nvSpPr>
        <p:spPr>
          <a:xfrm>
            <a:off x="8950002" y="3749477"/>
            <a:ext cx="2609785" cy="945158"/>
          </a:xfrm>
          <a:prstGeom prst="roundRect">
            <a:avLst>
              <a:gd name="adj" fmla="val 27221"/>
            </a:avLst>
          </a:prstGeom>
          <a:solidFill>
            <a:srgbClr val="FFFFFF"/>
          </a:solidFill>
          <a:ln w="19050">
            <a:solidFill>
              <a:srgbClr val="00AEEF"/>
            </a:solidFill>
            <a:prstDash val="solid"/>
          </a:ln>
        </p:spPr>
      </p:sp>
      <p:sp>
        <p:nvSpPr>
          <p:cNvPr id="6" name="Text 4"/>
          <p:cNvSpPr/>
          <p:nvPr/>
        </p:nvSpPr>
        <p:spPr>
          <a:xfrm>
            <a:off x="9140497" y="3939977"/>
            <a:ext cx="2228794" cy="564158"/>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طبيعة المهارة أو المهمة المهنية</a:t>
            </a:r>
            <a:r>
              <a:rPr lang="ar-SA" dirty="0"/>
              <a:t>؟</a:t>
            </a:r>
            <a:endParaRPr lang="en-US" dirty="0"/>
          </a:p>
        </p:txBody>
      </p:sp>
      <p:sp>
        <p:nvSpPr>
          <p:cNvPr id="7" name="Shape 5"/>
          <p:cNvSpPr/>
          <p:nvPr/>
        </p:nvSpPr>
        <p:spPr>
          <a:xfrm>
            <a:off x="6177304" y="3749477"/>
            <a:ext cx="2609785" cy="945158"/>
          </a:xfrm>
          <a:prstGeom prst="roundRect">
            <a:avLst>
              <a:gd name="adj" fmla="val 27221"/>
            </a:avLst>
          </a:prstGeom>
          <a:solidFill>
            <a:srgbClr val="FFFFFF"/>
          </a:solidFill>
          <a:ln w="19050">
            <a:solidFill>
              <a:srgbClr val="00AEEF"/>
            </a:solidFill>
            <a:prstDash val="solid"/>
          </a:ln>
        </p:spPr>
      </p:sp>
      <p:sp>
        <p:nvSpPr>
          <p:cNvPr id="8" name="Text 6"/>
          <p:cNvSpPr/>
          <p:nvPr/>
        </p:nvSpPr>
        <p:spPr>
          <a:xfrm>
            <a:off x="6367799" y="3939977"/>
            <a:ext cx="2228794" cy="564158"/>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الذي يحتاج المتعلم إلى معرفته لأداء المهمة</a:t>
            </a:r>
            <a:r>
              <a:rPr lang="ar-SA" dirty="0"/>
              <a:t>؟</a:t>
            </a:r>
            <a:endParaRPr lang="en-US" dirty="0"/>
          </a:p>
        </p:txBody>
      </p:sp>
      <p:sp>
        <p:nvSpPr>
          <p:cNvPr id="9" name="Shape 7"/>
          <p:cNvSpPr/>
          <p:nvPr/>
        </p:nvSpPr>
        <p:spPr>
          <a:xfrm>
            <a:off x="3404606" y="3749477"/>
            <a:ext cx="2609785" cy="945158"/>
          </a:xfrm>
          <a:prstGeom prst="roundRect">
            <a:avLst>
              <a:gd name="adj" fmla="val 27221"/>
            </a:avLst>
          </a:prstGeom>
          <a:solidFill>
            <a:srgbClr val="FFFFFF"/>
          </a:solidFill>
          <a:ln w="19050">
            <a:solidFill>
              <a:srgbClr val="00AEEF"/>
            </a:solidFill>
            <a:prstDash val="solid"/>
          </a:ln>
        </p:spPr>
      </p:sp>
      <p:sp>
        <p:nvSpPr>
          <p:cNvPr id="10" name="Text 8"/>
          <p:cNvSpPr/>
          <p:nvPr/>
        </p:nvSpPr>
        <p:spPr>
          <a:xfrm>
            <a:off x="3595101" y="3939977"/>
            <a:ext cx="2228794" cy="564158"/>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الذي يحتاج إلى ممارسته وإتقانه؟</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1" name="Shape 9"/>
          <p:cNvSpPr/>
          <p:nvPr/>
        </p:nvSpPr>
        <p:spPr>
          <a:xfrm>
            <a:off x="631908" y="3749477"/>
            <a:ext cx="2609785" cy="945158"/>
          </a:xfrm>
          <a:prstGeom prst="roundRect">
            <a:avLst>
              <a:gd name="adj" fmla="val 27221"/>
            </a:avLst>
          </a:prstGeom>
          <a:solidFill>
            <a:srgbClr val="FFFFFF"/>
          </a:solidFill>
          <a:ln w="19050">
            <a:solidFill>
              <a:srgbClr val="00AEEF"/>
            </a:solidFill>
            <a:prstDash val="solid"/>
          </a:ln>
        </p:spPr>
      </p:sp>
      <p:sp>
        <p:nvSpPr>
          <p:cNvPr id="12" name="Text 10"/>
          <p:cNvSpPr/>
          <p:nvPr/>
        </p:nvSpPr>
        <p:spPr>
          <a:xfrm>
            <a:off x="822404" y="3939977"/>
            <a:ext cx="2228794" cy="564158"/>
          </a:xfrm>
          <a:prstGeom prst="rect">
            <a:avLst/>
          </a:prstGeom>
          <a:noFill/>
          <a:ln/>
        </p:spPr>
        <p:txBody>
          <a:bodyPr wrap="square" lIns="0" tIns="0" rIns="0" bIns="0" rtlCol="0" anchor="t">
            <a:normAutofit/>
          </a:bodyPr>
          <a:lstStyle/>
          <a:p>
            <a:pPr algn="ctr" rtl="1"/>
            <a:r>
              <a:rPr lang="ar-SA" dirty="0">
                <a:solidFill>
                  <a:srgbClr val="000000"/>
                </a:solidFill>
                <a:latin typeface="WinSoft Pro Medium" pitchFamily="34" charset="0"/>
                <a:ea typeface="WinSoft Pro Medium" pitchFamily="34" charset="-122"/>
                <a:cs typeface="WinSoft Pro Medium" pitchFamily="34" charset="-120"/>
              </a:rPr>
              <a:t>ما الدليل الذي يمكن أن يقدمه المتعلم لإظهار إتقانه للكفاية؟</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3" name="Shape 11"/>
          <p:cNvSpPr/>
          <p:nvPr/>
        </p:nvSpPr>
        <p:spPr>
          <a:xfrm>
            <a:off x="631908" y="4857552"/>
            <a:ext cx="10927878" cy="663079"/>
          </a:xfrm>
          <a:prstGeom prst="roundRect">
            <a:avLst>
              <a:gd name="adj" fmla="val 38801"/>
            </a:avLst>
          </a:prstGeom>
          <a:solidFill>
            <a:srgbClr val="FFFFFF"/>
          </a:solidFill>
          <a:ln w="19050">
            <a:solidFill>
              <a:srgbClr val="00AEEF"/>
            </a:solidFill>
            <a:prstDash val="solid"/>
          </a:ln>
        </p:spPr>
      </p:sp>
      <p:sp>
        <p:nvSpPr>
          <p:cNvPr id="14" name="Text 12"/>
          <p:cNvSpPr/>
          <p:nvPr/>
        </p:nvSpPr>
        <p:spPr>
          <a:xfrm>
            <a:off x="822404" y="5048052"/>
            <a:ext cx="10546888" cy="282079"/>
          </a:xfrm>
          <a:prstGeom prst="rect">
            <a:avLst/>
          </a:prstGeom>
          <a:noFill/>
          <a:ln/>
        </p:spPr>
        <p:txBody>
          <a:bodyPr wrap="none" lIns="0" tIns="0" rIns="0" bIns="0" rtlCol="0" anchor="t"/>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الاستراتيجية أو الاستراتيجيات التي يمكن أن تساعد المتعلم على اكتساب هذه المعارف والمهارات وممارسة الأداء المطلوب؟</a:t>
            </a:r>
            <a:endParaRPr lang="en-US" dirty="0">
              <a:solidFill>
                <a:srgbClr val="000000"/>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8503" y="537904"/>
            <a:ext cx="10209846" cy="584775"/>
          </a:xfrm>
          <a:prstGeom prst="rect">
            <a:avLst/>
          </a:prstGeom>
        </p:spPr>
        <p:txBody>
          <a:bodyPr wrap="square">
            <a:spAutoFit/>
          </a:bodyPr>
          <a:lstStyle/>
          <a:p>
            <a:pPr algn="r" rtl="1"/>
            <a:r>
              <a:rPr lang="ar-SA" sz="3200" dirty="0">
                <a:solidFill>
                  <a:srgbClr val="2E3C4E"/>
                </a:solidFill>
                <a:latin typeface="GE SS Two Light" pitchFamily="34" charset="0"/>
                <a:ea typeface="GE SS Two Light" pitchFamily="34" charset="-122"/>
                <a:cs typeface="GE SS Two Light" pitchFamily="34" charset="-120"/>
              </a:rPr>
              <a:t>أداة تسجيل نتائج النقاش – أداة </a:t>
            </a:r>
            <a:r>
              <a:rPr lang="en-US" sz="3200" dirty="0">
                <a:solidFill>
                  <a:srgbClr val="2E3C4E"/>
                </a:solidFill>
                <a:latin typeface="Myriad "/>
                <a:ea typeface="GE SS Two Light" pitchFamily="34" charset="-122"/>
                <a:cs typeface="GE SS Two Light" pitchFamily="34" charset="-120"/>
              </a:rPr>
              <a:t>5</a:t>
            </a:r>
            <a:endParaRPr lang="en-US" dirty="0"/>
          </a:p>
        </p:txBody>
      </p:sp>
      <p:graphicFrame>
        <p:nvGraphicFramePr>
          <p:cNvPr id="3" name="Table 0"/>
          <p:cNvGraphicFramePr>
            <a:graphicFrameLocks noGrp="1"/>
          </p:cNvGraphicFramePr>
          <p:nvPr>
            <p:extLst>
              <p:ext uri="{D42A27DB-BD31-4B8C-83A1-F6EECF244321}">
                <p14:modId xmlns:p14="http://schemas.microsoft.com/office/powerpoint/2010/main" val="1748588265"/>
              </p:ext>
            </p:extLst>
          </p:nvPr>
        </p:nvGraphicFramePr>
        <p:xfrm>
          <a:off x="955343" y="1446662"/>
          <a:ext cx="10863962" cy="4944833"/>
        </p:xfrm>
        <a:graphic>
          <a:graphicData uri="http://schemas.openxmlformats.org/drawingml/2006/table">
            <a:tbl>
              <a:tblPr/>
              <a:tblGrid>
                <a:gridCol w="7550482">
                  <a:extLst>
                    <a:ext uri="{9D8B030D-6E8A-4147-A177-3AD203B41FA5}">
                      <a16:colId xmlns:a16="http://schemas.microsoft.com/office/drawing/2014/main" val="2730598539"/>
                    </a:ext>
                  </a:extLst>
                </a:gridCol>
                <a:gridCol w="3313480">
                  <a:extLst>
                    <a:ext uri="{9D8B030D-6E8A-4147-A177-3AD203B41FA5}">
                      <a16:colId xmlns:a16="http://schemas.microsoft.com/office/drawing/2014/main" val="20001"/>
                    </a:ext>
                  </a:extLst>
                </a:gridCol>
              </a:tblGrid>
              <a:tr h="680633">
                <a:tc>
                  <a:txBody>
                    <a:bodyPr/>
                    <a:lstStyle/>
                    <a:p>
                      <a:pPr marL="0" algn="r" defTabSz="914400" rtl="1" eaLnBrk="1" latinLnBrk="0" hangingPunct="1">
                        <a:lnSpc>
                          <a:spcPct val="150000"/>
                        </a:lnSpc>
                        <a:spcBef>
                          <a:spcPts val="1400"/>
                        </a:spcBef>
                        <a:spcAft>
                          <a:spcPts val="400"/>
                        </a:spcAft>
                      </a:pPr>
                      <a:r>
                        <a:rPr lang="ar-JO" sz="2400" b="1" kern="1200" dirty="0">
                          <a:solidFill>
                            <a:schemeClr val="bg1"/>
                          </a:solidFill>
                          <a:effectLst/>
                          <a:latin typeface="Arial" panose="020B0604020202020204" pitchFamily="34" charset="0"/>
                          <a:ea typeface="Arial" panose="020B0604020202020204" pitchFamily="34" charset="0"/>
                          <a:cs typeface="+mn-cs"/>
                        </a:rPr>
                        <a:t>إجابة المجموعة </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r" defTabSz="914400" rtl="1" eaLnBrk="1" latinLnBrk="0" hangingPunct="1">
                        <a:lnSpc>
                          <a:spcPct val="150000"/>
                        </a:lnSpc>
                        <a:spcBef>
                          <a:spcPts val="1400"/>
                        </a:spcBef>
                        <a:spcAft>
                          <a:spcPts val="400"/>
                        </a:spcAft>
                      </a:pPr>
                      <a:r>
                        <a:rPr lang="ar-JO" sz="2400" b="1" kern="1200" dirty="0">
                          <a:solidFill>
                            <a:schemeClr val="bg1"/>
                          </a:solidFill>
                          <a:effectLst/>
                          <a:latin typeface="Arial" panose="020B0604020202020204" pitchFamily="34" charset="0"/>
                          <a:ea typeface="Arial" panose="020B0604020202020204" pitchFamily="34" charset="0"/>
                          <a:cs typeface="+mn-cs"/>
                        </a:rPr>
                        <a:t>العنصر </a:t>
                      </a:r>
                      <a:endParaRPr lang="en-US" sz="2400" b="1" kern="1200" dirty="0">
                        <a:solidFill>
                          <a:schemeClr val="bg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المهارة/المهمة المهنية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ما يحتاج المتعلم إلى معرفته</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9053845"/>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ما يحتاج المتعلم إلى ممارسته وإتقانه</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49656653"/>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طبيعة الأداء المطلوب</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40816182"/>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استراتيجية التعلم المقترحة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16026060"/>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صيغة/بيئة التعلم المناسبة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32768738"/>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الدليل على إتقان الكفاية</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3069856"/>
                  </a:ext>
                </a:extLst>
              </a:tr>
              <a:tr h="533025">
                <a:tc>
                  <a:txBody>
                    <a:bodyPr/>
                    <a:lstStyle/>
                    <a:p>
                      <a:pPr marL="0" indent="0" algn="r" rtl="1">
                        <a:buNone/>
                      </a:pPr>
                      <a:endParaRPr lang="en-US" sz="1400" dirty="0">
                        <a:latin typeface="WinSoft Pro" charset="0"/>
                        <a:ea typeface="WinSoft Pro" charset="0"/>
                        <a:cs typeface="WinSoft Pro" charset="0"/>
                      </a:endParaRPr>
                    </a:p>
                  </a:txBody>
                  <a:tcPr marL="174905" marR="17490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Bef>
                          <a:spcPts val="1400"/>
                        </a:spcBef>
                        <a:spcAft>
                          <a:spcPts val="400"/>
                        </a:spcAft>
                      </a:pPr>
                      <a:r>
                        <a:rPr lang="ar-SA" sz="2000" b="0" kern="1200" dirty="0">
                          <a:solidFill>
                            <a:schemeClr val="tx1"/>
                          </a:solidFill>
                          <a:effectLst/>
                          <a:latin typeface="Arial" panose="020B0604020202020204" pitchFamily="34" charset="0"/>
                          <a:ea typeface="Arial" panose="020B0604020202020204" pitchFamily="34" charset="0"/>
                          <a:cs typeface="+mn-cs"/>
                        </a:rPr>
                        <a:t>مبررات الاختيار</a:t>
                      </a:r>
                      <a:endParaRPr lang="en-US" sz="2000" b="0" kern="1200" dirty="0">
                        <a:solidFill>
                          <a:schemeClr val="tx1"/>
                        </a:solidFill>
                        <a:effectLst/>
                        <a:latin typeface="Arial" panose="020B0604020202020204" pitchFamily="34" charset="0"/>
                        <a:ea typeface="Arial" panose="020B0604020202020204" pitchFamily="34" charset="0"/>
                        <a:cs typeface="+mn-cs"/>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292220808"/>
                  </a:ext>
                </a:extLst>
              </a:tr>
            </a:tbl>
          </a:graphicData>
        </a:graphic>
      </p:graphicFrame>
    </p:spTree>
    <p:extLst>
      <p:ext uri="{BB962C8B-B14F-4D97-AF65-F5344CB8AC3E}">
        <p14:creationId xmlns:p14="http://schemas.microsoft.com/office/powerpoint/2010/main" val="37907037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
          <p:cNvSpPr/>
          <p:nvPr/>
        </p:nvSpPr>
        <p:spPr>
          <a:xfrm>
            <a:off x="371062" y="2026901"/>
            <a:ext cx="11195076" cy="2598108"/>
          </a:xfrm>
          <a:prstGeom prst="roundRect">
            <a:avLst>
              <a:gd name="adj" fmla="val 20583"/>
            </a:avLst>
          </a:prstGeom>
          <a:solidFill>
            <a:srgbClr val="D4E9F7"/>
          </a:solidFill>
          <a:ln/>
        </p:spPr>
      </p:sp>
      <p:sp>
        <p:nvSpPr>
          <p:cNvPr id="3" name="Text 15"/>
          <p:cNvSpPr/>
          <p:nvPr/>
        </p:nvSpPr>
        <p:spPr>
          <a:xfrm>
            <a:off x="927652" y="5075168"/>
            <a:ext cx="10483112" cy="814487"/>
          </a:xfrm>
          <a:prstGeom prst="rect">
            <a:avLst/>
          </a:prstGeom>
          <a:noFill/>
          <a:ln/>
        </p:spPr>
        <p:txBody>
          <a:bodyPr wrap="square" lIns="0" tIns="0" rIns="0" bIns="0" rtlCol="0" anchor="t"/>
          <a:lstStyle/>
          <a:p>
            <a:pPr marL="0" indent="0" algn="r" rtl="1">
              <a:lnSpc>
                <a:spcPct val="124000"/>
              </a:lnSpc>
              <a:spcAft>
                <a:spcPts val="900"/>
              </a:spcAft>
              <a:buNone/>
            </a:pP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4" name="Rectangle 3"/>
          <p:cNvSpPr/>
          <p:nvPr/>
        </p:nvSpPr>
        <p:spPr>
          <a:xfrm>
            <a:off x="8155857" y="684215"/>
            <a:ext cx="2845652" cy="646331"/>
          </a:xfrm>
          <a:prstGeom prst="rect">
            <a:avLst/>
          </a:prstGeom>
        </p:spPr>
        <p:txBody>
          <a:bodyPr wrap="none">
            <a:spAutoFit/>
          </a:bodyPr>
          <a:lstStyle/>
          <a:p>
            <a:pPr algn="r" rtl="1"/>
            <a:r>
              <a:rPr lang="ar-SA" sz="3600" dirty="0">
                <a:solidFill>
                  <a:srgbClr val="2E3C4E"/>
                </a:solidFill>
                <a:latin typeface="GE SS Two Light" pitchFamily="34" charset="0"/>
                <a:ea typeface="GE SS Two Light" pitchFamily="34" charset="-122"/>
                <a:cs typeface="GE SS Two Light" pitchFamily="34" charset="-120"/>
              </a:rPr>
              <a:t>ناقشوا الاختيار</a:t>
            </a:r>
            <a:endParaRPr lang="en-US" sz="3600" dirty="0">
              <a:solidFill>
                <a:srgbClr val="2E3C4E"/>
              </a:solidFill>
              <a:latin typeface="GE SS Two Light" pitchFamily="34" charset="0"/>
              <a:ea typeface="GE SS Two Light" pitchFamily="34" charset="-122"/>
              <a:cs typeface="GE SS Two Light" pitchFamily="34" charset="-120"/>
            </a:endParaRPr>
          </a:p>
        </p:txBody>
      </p:sp>
      <p:sp>
        <p:nvSpPr>
          <p:cNvPr id="5" name="Rectangle 4"/>
          <p:cNvSpPr/>
          <p:nvPr/>
        </p:nvSpPr>
        <p:spPr>
          <a:xfrm>
            <a:off x="927651" y="2537288"/>
            <a:ext cx="10073857" cy="1938992"/>
          </a:xfrm>
          <a:prstGeom prst="rect">
            <a:avLst/>
          </a:prstGeom>
        </p:spPr>
        <p:txBody>
          <a:bodyPr wrap="square">
            <a:spAutoFit/>
          </a:bodyPr>
          <a:lstStyle/>
          <a:p>
            <a:pPr algn="just" rtl="1"/>
            <a:r>
              <a:rPr lang="ar-SA" sz="2400" dirty="0">
                <a:solidFill>
                  <a:srgbClr val="000000"/>
                </a:solidFill>
                <a:latin typeface="WinSoft Pro Medium" pitchFamily="34" charset="0"/>
                <a:ea typeface="WinSoft Pro Medium" pitchFamily="34" charset="-122"/>
                <a:cs typeface="WinSoft Pro Medium" pitchFamily="34" charset="-120"/>
              </a:rPr>
              <a:t>بعد إكمال الجدول، ناقشوا السؤال الآتي:هل الاستراتيجية التي اخترتموها تتيح للمتعلم فرصًا كافية للتعلم والممارسة </a:t>
            </a:r>
            <a:endParaRPr lang="en-US" sz="2400" dirty="0">
              <a:solidFill>
                <a:srgbClr val="000000"/>
              </a:solidFill>
              <a:latin typeface="WinSoft Pro Medium" pitchFamily="34" charset="0"/>
              <a:ea typeface="WinSoft Pro Medium" pitchFamily="34" charset="-122"/>
              <a:cs typeface="WinSoft Pro Medium" pitchFamily="34" charset="-120"/>
            </a:endParaRPr>
          </a:p>
          <a:p>
            <a:pPr algn="just" rtl="1"/>
            <a:endParaRPr lang="en-US" sz="2400" dirty="0">
              <a:solidFill>
                <a:srgbClr val="000000"/>
              </a:solidFill>
              <a:latin typeface="WinSoft Pro Medium" pitchFamily="34" charset="0"/>
              <a:ea typeface="WinSoft Pro Medium" pitchFamily="34" charset="-122"/>
              <a:cs typeface="WinSoft Pro Medium" pitchFamily="34" charset="-120"/>
            </a:endParaRPr>
          </a:p>
          <a:p>
            <a:pPr algn="just" rtl="1"/>
            <a:r>
              <a:rPr lang="ar-SA" sz="2400" dirty="0">
                <a:solidFill>
                  <a:srgbClr val="000000"/>
                </a:solidFill>
                <a:latin typeface="WinSoft Pro Medium" pitchFamily="34" charset="0"/>
                <a:ea typeface="WinSoft Pro Medium" pitchFamily="34" charset="-122"/>
                <a:cs typeface="WinSoft Pro Medium" pitchFamily="34" charset="-120"/>
              </a:rPr>
              <a:t>والتطبيق وإظهار الأداء المطلوب؟إذا كانت الإجابة «لا» أو «جزئيًا»، عدّلوا اختياركم أو اقترحوا استراتيجية أخرى أو أكثر من استراتيجية.</a:t>
            </a:r>
            <a:endParaRPr lang="en-US" sz="24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0292511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06356" y="2333879"/>
            <a:ext cx="3553431" cy="1258888"/>
          </a:xfrm>
          <a:prstGeom prst="rect">
            <a:avLst/>
          </a:prstGeom>
        </p:spPr>
      </p:pic>
      <p:sp>
        <p:nvSpPr>
          <p:cNvPr id="6" name="Text 3"/>
          <p:cNvSpPr/>
          <p:nvPr/>
        </p:nvSpPr>
        <p:spPr>
          <a:xfrm>
            <a:off x="8180778" y="2876071"/>
            <a:ext cx="3204586" cy="637183"/>
          </a:xfrm>
          <a:prstGeom prst="rect">
            <a:avLst/>
          </a:prstGeom>
          <a:noFill/>
          <a:ln/>
        </p:spPr>
        <p:txBody>
          <a:bodyPr wrap="none" lIns="0" tIns="0" rIns="0" bIns="0" rtlCol="0" anchor="t"/>
          <a:lstStyle/>
          <a:p>
            <a:pPr lvl="0" algn="ctr" rtl="1">
              <a:lnSpc>
                <a:spcPct val="124000"/>
              </a:lnSpc>
            </a:pPr>
            <a:r>
              <a:rPr lang="ar-SA" dirty="0">
                <a:solidFill>
                  <a:srgbClr val="000000"/>
                </a:solidFill>
                <a:latin typeface="WinSoft Pro Medium" pitchFamily="34" charset="0"/>
                <a:ea typeface="WinSoft Pro Medium" pitchFamily="34" charset="-122"/>
                <a:cs typeface="WinSoft Pro Medium" pitchFamily="34" charset="-120"/>
              </a:rPr>
              <a:t>لماذا اختلفت اختيارات المجموعات؟</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19182" y="2333879"/>
            <a:ext cx="3553431" cy="1258888"/>
          </a:xfrm>
          <a:prstGeom prst="rect">
            <a:avLst/>
          </a:prstGeom>
        </p:spPr>
      </p:pic>
      <p:sp>
        <p:nvSpPr>
          <p:cNvPr id="8" name="Text 4"/>
          <p:cNvSpPr/>
          <p:nvPr/>
        </p:nvSpPr>
        <p:spPr>
          <a:xfrm>
            <a:off x="6002584" y="1827609"/>
            <a:ext cx="186527" cy="233164"/>
          </a:xfrm>
          <a:prstGeom prst="rect">
            <a:avLst/>
          </a:prstGeom>
          <a:noFill/>
          <a:ln/>
        </p:spPr>
        <p:txBody>
          <a:bodyPr wrap="none" lIns="0" tIns="0" rIns="0" bIns="0" rtlCol="0" anchor="ctr"/>
          <a:lstStyle/>
          <a:p>
            <a:pPr marL="0" indent="0" algn="ctr" rtl="1">
              <a:lnSpc>
                <a:spcPct val="100000"/>
              </a:lnSpc>
              <a:buNone/>
            </a:pPr>
            <a:endParaRPr lang="en-US" sz="1450" dirty="0"/>
          </a:p>
        </p:txBody>
      </p:sp>
      <p:sp>
        <p:nvSpPr>
          <p:cNvPr id="9" name="Text 5"/>
          <p:cNvSpPr/>
          <p:nvPr/>
        </p:nvSpPr>
        <p:spPr>
          <a:xfrm>
            <a:off x="4493604" y="2763259"/>
            <a:ext cx="3204586" cy="1604711"/>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هل يمكن استخدام أكثر من استراتيجية لتدريب المهارة نفسها؟</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2008" y="2333879"/>
            <a:ext cx="3553431" cy="1258888"/>
          </a:xfrm>
          <a:prstGeom prst="rect">
            <a:avLst/>
          </a:prstGeom>
        </p:spPr>
      </p:pic>
      <p:sp>
        <p:nvSpPr>
          <p:cNvPr id="12" name="Text 7"/>
          <p:cNvSpPr/>
          <p:nvPr/>
        </p:nvSpPr>
        <p:spPr>
          <a:xfrm>
            <a:off x="806430" y="2780324"/>
            <a:ext cx="3204586" cy="1628755"/>
          </a:xfrm>
          <a:prstGeom prst="rect">
            <a:avLst/>
          </a:prstGeom>
          <a:noFill/>
          <a:ln/>
        </p:spPr>
        <p:txBody>
          <a:bodyPr wrap="square" lIns="0" tIns="0" rIns="0" bIns="0" rtlCol="0" anchor="t">
            <a:normAutofit/>
          </a:bodyPr>
          <a:lstStyle/>
          <a:p>
            <a:pPr lvl="0" algn="ctr" rtl="1"/>
            <a:r>
              <a:rPr lang="ar-SA" dirty="0">
                <a:solidFill>
                  <a:srgbClr val="000000"/>
                </a:solidFill>
                <a:latin typeface="WinSoft Pro Medium" pitchFamily="34" charset="0"/>
                <a:ea typeface="WinSoft Pro Medium" pitchFamily="34" charset="-122"/>
                <a:cs typeface="WinSoft Pro Medium" pitchFamily="34" charset="-120"/>
              </a:rPr>
              <a:t>ما العوامل التي جعلت استراتيجية معينة أكثر ملاءمة من غيرها؟</a:t>
            </a:r>
            <a:endParaRPr lang="en-US" dirty="0">
              <a:solidFill>
                <a:srgbClr val="000000"/>
              </a:solidFill>
              <a:latin typeface="WinSoft Pro Medium" pitchFamily="34" charset="0"/>
              <a:ea typeface="WinSoft Pro Medium" pitchFamily="34" charset="-122"/>
              <a:cs typeface="WinSoft Pro Medium" pitchFamily="34" charset="-120"/>
            </a:endParaRPr>
          </a:p>
        </p:txBody>
      </p:sp>
      <p:pic>
        <p:nvPicPr>
          <p:cNvPr id="13"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90627" y="3669364"/>
            <a:ext cx="5396968" cy="1258888"/>
          </a:xfrm>
          <a:prstGeom prst="rect">
            <a:avLst/>
          </a:prstGeom>
        </p:spPr>
      </p:pic>
      <p:sp>
        <p:nvSpPr>
          <p:cNvPr id="15" name="Text 9"/>
          <p:cNvSpPr/>
          <p:nvPr/>
        </p:nvSpPr>
        <p:spPr>
          <a:xfrm>
            <a:off x="3665050" y="4098745"/>
            <a:ext cx="5048124" cy="1776844"/>
          </a:xfrm>
          <a:prstGeom prst="rect">
            <a:avLst/>
          </a:prstGeom>
          <a:noFill/>
          <a:ln/>
        </p:spPr>
        <p:txBody>
          <a:bodyPr wrap="square" lIns="0" tIns="0" rIns="0" bIns="0" rtlCol="0" anchor="t">
            <a:normAutofit/>
          </a:bodyPr>
          <a:lstStyle/>
          <a:p>
            <a:pPr algn="ctr" rtl="1"/>
            <a:r>
              <a:rPr lang="ar-SA" dirty="0">
                <a:solidFill>
                  <a:srgbClr val="000000"/>
                </a:solidFill>
                <a:latin typeface="WinSoft Pro Medium" pitchFamily="34" charset="0"/>
                <a:ea typeface="WinSoft Pro Medium" pitchFamily="34" charset="-122"/>
                <a:cs typeface="WinSoft Pro Medium" pitchFamily="34" charset="-120"/>
              </a:rPr>
              <a:t>هل يعني اختيار استراتيجية معينة أن استخدامها سيكون مناسبًا في جميع مراحل التدريب؟</a:t>
            </a:r>
            <a:endParaRPr lang="en-US" dirty="0">
              <a:solidFill>
                <a:srgbClr val="000000"/>
              </a:solidFill>
              <a:latin typeface="WinSoft Pro Medium" pitchFamily="34" charset="0"/>
              <a:ea typeface="WinSoft Pro Medium" pitchFamily="34" charset="-122"/>
              <a:cs typeface="WinSoft Pro Medium" pitchFamily="34" charset="-120"/>
            </a:endParaRPr>
          </a:p>
        </p:txBody>
      </p:sp>
      <p:sp>
        <p:nvSpPr>
          <p:cNvPr id="16" name="Shape 14"/>
          <p:cNvSpPr/>
          <p:nvPr/>
        </p:nvSpPr>
        <p:spPr>
          <a:xfrm>
            <a:off x="371062" y="5075167"/>
            <a:ext cx="11195076" cy="1564171"/>
          </a:xfrm>
          <a:prstGeom prst="roundRect">
            <a:avLst>
              <a:gd name="adj" fmla="val 20583"/>
            </a:avLst>
          </a:prstGeom>
          <a:solidFill>
            <a:srgbClr val="D4E9F7"/>
          </a:solidFill>
          <a:ln/>
        </p:spPr>
      </p:sp>
      <p:sp>
        <p:nvSpPr>
          <p:cNvPr id="17" name="Text 15"/>
          <p:cNvSpPr/>
          <p:nvPr/>
        </p:nvSpPr>
        <p:spPr>
          <a:xfrm>
            <a:off x="927652" y="5247444"/>
            <a:ext cx="10483112" cy="814487"/>
          </a:xfrm>
          <a:prstGeom prst="rect">
            <a:avLst/>
          </a:prstGeom>
          <a:noFill/>
          <a:ln/>
        </p:spPr>
        <p:txBody>
          <a:bodyPr wrap="square" lIns="0" tIns="0" rIns="0" bIns="0" rtlCol="0" anchor="t"/>
          <a:lstStyle/>
          <a:p>
            <a:pPr marL="0" indent="0" algn="r" rtl="1">
              <a:lnSpc>
                <a:spcPct val="124000"/>
              </a:lnSpc>
              <a:spcAft>
                <a:spcPts val="900"/>
              </a:spcAft>
              <a:buNone/>
            </a:pPr>
            <a:r>
              <a:rPr lang="ar-SA" altLang="en-US" sz="2000" b="1" dirty="0">
                <a:solidFill>
                  <a:srgbClr val="000000"/>
                </a:solidFill>
                <a:latin typeface="WinSoft Pro Medium" pitchFamily="34" charset="0"/>
                <a:ea typeface="WinSoft Pro Medium" pitchFamily="34" charset="-122"/>
                <a:cs typeface="WinSoft Pro Medium" pitchFamily="34" charset="-120"/>
              </a:rPr>
              <a:t>مخرج النشاط</a:t>
            </a:r>
            <a:endParaRPr lang="ar-SA" sz="2000" dirty="0"/>
          </a:p>
          <a:p>
            <a:pPr algn="r" rtl="1"/>
            <a:r>
              <a:rPr lang="ar-SA" sz="2000" dirty="0">
                <a:solidFill>
                  <a:srgbClr val="000000"/>
                </a:solidFill>
                <a:latin typeface="WinSoft Pro Medium" pitchFamily="34" charset="0"/>
                <a:ea typeface="WinSoft Pro Medium" pitchFamily="34" charset="-122"/>
                <a:cs typeface="WinSoft Pro Medium" pitchFamily="34" charset="-120"/>
              </a:rPr>
              <a:t>مصفوفة توضح اختيار استراتيجية أو أكثر لتدريب مهارة مهنية، مع تحديد ما يحتاج المتعلم إلى معرفته وممارسته وإتقانه، وتحديد صيغة أو بيئة التعلم المناسبة، وتبرير الاختيار.</a:t>
            </a:r>
            <a:endParaRPr lang="en-US" sz="2000" dirty="0">
              <a:solidFill>
                <a:srgbClr val="000000"/>
              </a:solidFill>
              <a:latin typeface="WinSoft Pro Medium" pitchFamily="34" charset="0"/>
              <a:ea typeface="WinSoft Pro Medium" pitchFamily="34" charset="-122"/>
              <a:cs typeface="WinSoft Pro Medium" pitchFamily="34" charset="-120"/>
            </a:endParaRPr>
          </a:p>
        </p:txBody>
      </p:sp>
      <p:sp>
        <p:nvSpPr>
          <p:cNvPr id="18" name="Text 0"/>
          <p:cNvSpPr/>
          <p:nvPr/>
        </p:nvSpPr>
        <p:spPr>
          <a:xfrm>
            <a:off x="631908" y="559395"/>
            <a:ext cx="10927878" cy="511274"/>
          </a:xfrm>
          <a:prstGeom prst="rect">
            <a:avLst/>
          </a:prstGeom>
          <a:noFill/>
          <a:ln/>
        </p:spPr>
        <p:txBody>
          <a:bodyPr wrap="none" lIns="0" tIns="0" rIns="0" bIns="0" rtlCol="0" anchor="t"/>
          <a:lstStyle/>
          <a:p>
            <a:pPr algn="r" rtl="1"/>
            <a:r>
              <a:rPr lang="ar-SA" sz="3200" dirty="0">
                <a:solidFill>
                  <a:srgbClr val="2E3C4E"/>
                </a:solidFill>
                <a:latin typeface="GE SS Two Light" pitchFamily="34" charset="0"/>
                <a:ea typeface="GE SS Two Light" pitchFamily="34" charset="-122"/>
                <a:cs typeface="GE SS Two Light" pitchFamily="34" charset="-120"/>
              </a:rPr>
              <a:t>شاركوا النتائج</a:t>
            </a:r>
            <a:endParaRPr lang="en-US" sz="3200" dirty="0">
              <a:solidFill>
                <a:srgbClr val="2E3C4E"/>
              </a:solidFill>
              <a:latin typeface="GE SS Two Light" pitchFamily="34" charset="0"/>
              <a:ea typeface="GE SS Two Light" pitchFamily="34" charset="-122"/>
              <a:cs typeface="GE SS Two Light" pitchFamily="34" charset="-120"/>
            </a:endParaRPr>
          </a:p>
        </p:txBody>
      </p:sp>
      <p:sp>
        <p:nvSpPr>
          <p:cNvPr id="19" name="Text 1"/>
          <p:cNvSpPr/>
          <p:nvPr/>
        </p:nvSpPr>
        <p:spPr>
          <a:xfrm>
            <a:off x="39757" y="1232453"/>
            <a:ext cx="11520030" cy="328060"/>
          </a:xfrm>
          <a:prstGeom prst="rect">
            <a:avLst/>
          </a:prstGeom>
          <a:noFill/>
          <a:ln/>
        </p:spPr>
        <p:txBody>
          <a:bodyPr wrap="none" lIns="0" tIns="0" rIns="0" bIns="0" rtlCol="0" anchor="t"/>
          <a:lstStyle/>
          <a:p>
            <a:pPr algn="r" rtl="1"/>
            <a:r>
              <a:rPr lang="ar-SA" sz="2400" dirty="0">
                <a:solidFill>
                  <a:srgbClr val="2E3C4E"/>
                </a:solidFill>
                <a:latin typeface="GE SS Two Light" pitchFamily="34" charset="0"/>
                <a:ea typeface="GE SS Two Light" pitchFamily="34" charset="-122"/>
                <a:cs typeface="GE SS Two Light" pitchFamily="34" charset="-120"/>
              </a:rPr>
              <a:t>اعرضوا اختيار مجموعتكم أمام بقية المجموعات، وقارنوا بين الاستراتيجيات التي</a:t>
            </a:r>
            <a:endParaRPr lang="ar-JO" sz="2400" dirty="0">
              <a:solidFill>
                <a:srgbClr val="2E3C4E"/>
              </a:solidFill>
              <a:latin typeface="GE SS Two Light" pitchFamily="34" charset="0"/>
              <a:ea typeface="GE SS Two Light" pitchFamily="34" charset="-122"/>
              <a:cs typeface="GE SS Two Light" pitchFamily="34" charset="-120"/>
            </a:endParaRPr>
          </a:p>
          <a:p>
            <a:pPr algn="r" rtl="1"/>
            <a:r>
              <a:rPr lang="ar-SA" sz="2400" dirty="0">
                <a:solidFill>
                  <a:srgbClr val="2E3C4E"/>
                </a:solidFill>
                <a:latin typeface="GE SS Two Light" pitchFamily="34" charset="0"/>
                <a:ea typeface="GE SS Two Light" pitchFamily="34" charset="-122"/>
                <a:cs typeface="GE SS Two Light" pitchFamily="34" charset="-120"/>
              </a:rPr>
              <a:t> اختارتها المجموعات المختلفة للمهارات نفسها أو لمهارات مختلفة</a:t>
            </a:r>
            <a:r>
              <a:rPr lang="ar-SA" dirty="0"/>
              <a:t>.</a:t>
            </a:r>
            <a:endParaRPr lang="en-US" dirty="0"/>
          </a:p>
          <a:p>
            <a:pPr algn="r" rtl="1"/>
            <a:endParaRPr lang="en-US" dirty="0"/>
          </a:p>
        </p:txBody>
      </p:sp>
    </p:spTree>
    <p:extLst>
      <p:ext uri="{BB962C8B-B14F-4D97-AF65-F5344CB8AC3E}">
        <p14:creationId xmlns:p14="http://schemas.microsoft.com/office/powerpoint/2010/main" val="8776228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التقييم الذاتي – أداة </a:t>
            </a:r>
            <a:r>
              <a:rPr lang="en-US" altLang="en-US" sz="2950" dirty="0">
                <a:solidFill>
                  <a:srgbClr val="2E3C4E"/>
                </a:solidFill>
                <a:latin typeface="Myriad "/>
                <a:ea typeface="GE SS Two Light" pitchFamily="34" charset="-122"/>
                <a:cs typeface="GE SS Two Light" pitchFamily="34" charset="-120"/>
              </a:rPr>
              <a:t>6</a:t>
            </a:r>
            <a:r>
              <a:rPr lang="ar-SA" altLang="en-US" sz="2950" dirty="0">
                <a:solidFill>
                  <a:srgbClr val="2E3C4E"/>
                </a:solidFill>
                <a:latin typeface="GE SS Two Light" pitchFamily="34" charset="0"/>
                <a:ea typeface="GE SS Two Light" pitchFamily="34" charset="-122"/>
                <a:cs typeface="GE SS Two Light" pitchFamily="34" charset="-120"/>
              </a:rPr>
              <a:t>:</a:t>
            </a:r>
            <a:endParaRPr lang="ar-SA" sz="2950" dirty="0"/>
          </a:p>
        </p:txBody>
      </p:sp>
      <p:graphicFrame>
        <p:nvGraphicFramePr>
          <p:cNvPr id="12" name="Table 11"/>
          <p:cNvGraphicFramePr>
            <a:graphicFrameLocks noGrp="1"/>
          </p:cNvGraphicFramePr>
          <p:nvPr>
            <p:extLst>
              <p:ext uri="{D42A27DB-BD31-4B8C-83A1-F6EECF244321}">
                <p14:modId xmlns:p14="http://schemas.microsoft.com/office/powerpoint/2010/main" val="4211015143"/>
              </p:ext>
            </p:extLst>
          </p:nvPr>
        </p:nvGraphicFramePr>
        <p:xfrm>
          <a:off x="821635" y="1314270"/>
          <a:ext cx="10738151" cy="4830744"/>
        </p:xfrm>
        <a:graphic>
          <a:graphicData uri="http://schemas.openxmlformats.org/drawingml/2006/table">
            <a:tbl>
              <a:tblPr/>
              <a:tblGrid>
                <a:gridCol w="1393676">
                  <a:extLst>
                    <a:ext uri="{9D8B030D-6E8A-4147-A177-3AD203B41FA5}">
                      <a16:colId xmlns:a16="http://schemas.microsoft.com/office/drawing/2014/main" val="1721776571"/>
                    </a:ext>
                  </a:extLst>
                </a:gridCol>
                <a:gridCol w="1130932">
                  <a:extLst>
                    <a:ext uri="{9D8B030D-6E8A-4147-A177-3AD203B41FA5}">
                      <a16:colId xmlns:a16="http://schemas.microsoft.com/office/drawing/2014/main" val="369746642"/>
                    </a:ext>
                  </a:extLst>
                </a:gridCol>
                <a:gridCol w="1188051">
                  <a:extLst>
                    <a:ext uri="{9D8B030D-6E8A-4147-A177-3AD203B41FA5}">
                      <a16:colId xmlns:a16="http://schemas.microsoft.com/office/drawing/2014/main" val="1438297614"/>
                    </a:ext>
                  </a:extLst>
                </a:gridCol>
                <a:gridCol w="7025492">
                  <a:extLst>
                    <a:ext uri="{9D8B030D-6E8A-4147-A177-3AD203B41FA5}">
                      <a16:colId xmlns:a16="http://schemas.microsoft.com/office/drawing/2014/main" val="2971380375"/>
                    </a:ext>
                  </a:extLst>
                </a:gridCol>
              </a:tblGrid>
              <a:tr h="818922">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ليس بعد</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جزئيًا</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نعم</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أقيّم نفسي</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المهارة أو المهمة المهنية المستهدفة بوضوح.</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ما يحتاج المتعلم إلى معرفته وممارسته وإتقانه.</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اختيار استراتيجية تعلم تتناسب مع طبيعة المهارة والكفاية.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تحديد صيغة أو بيئة تعلم مناسبة للاستراتيجية المختارة.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0" kern="1200" dirty="0">
                          <a:solidFill>
                            <a:srgbClr val="384653"/>
                          </a:solidFill>
                          <a:latin typeface="WinSoft Pro" pitchFamily="34" charset="0"/>
                          <a:ea typeface="WinSoft Pro" pitchFamily="34" charset="-122"/>
                          <a:cs typeface="WinSoft Pro" pitchFamily="34" charset="-120"/>
                        </a:rPr>
                        <a:t>أستطيع تبرير اختياري للاستراتيجية وصيغة التعلم.</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r h="668637">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أستطيع الربط بين استراتيجية التعلم والدليل المطلوب لإظهار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700800795"/>
                  </a:ext>
                </a:extLst>
              </a:tr>
            </a:tbl>
          </a:graphicData>
        </a:graphic>
      </p:graphicFrame>
    </p:spTree>
    <p:extLst>
      <p:ext uri="{BB962C8B-B14F-4D97-AF65-F5344CB8AC3E}">
        <p14:creationId xmlns:p14="http://schemas.microsoft.com/office/powerpoint/2010/main" val="8985248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algn="r" rtl="1">
              <a:lnSpc>
                <a:spcPct val="104000"/>
              </a:lnSpc>
            </a:pPr>
            <a:r>
              <a:rPr lang="ar-SA" sz="2950" dirty="0">
                <a:solidFill>
                  <a:srgbClr val="2E3C4E"/>
                </a:solidFill>
                <a:latin typeface="GE SS Two Light" pitchFamily="34" charset="0"/>
                <a:ea typeface="GE SS Two Light" pitchFamily="34" charset="-122"/>
                <a:cs typeface="GE SS Two Light" pitchFamily="34" charset="-120"/>
              </a:rPr>
              <a:t>معايير تقييم الأداء – الأدا</a:t>
            </a:r>
            <a:r>
              <a:rPr lang="ar-JO" sz="2950" dirty="0">
                <a:solidFill>
                  <a:srgbClr val="2E3C4E"/>
                </a:solidFill>
                <a:latin typeface="GE SS Two Light" pitchFamily="34" charset="0"/>
                <a:ea typeface="GE SS Two Light" pitchFamily="34" charset="-122"/>
                <a:cs typeface="GE SS Two Light" pitchFamily="34" charset="-120"/>
              </a:rPr>
              <a:t>ة </a:t>
            </a:r>
            <a:r>
              <a:rPr lang="en-US" sz="2950" dirty="0">
                <a:solidFill>
                  <a:srgbClr val="2E3C4E"/>
                </a:solidFill>
                <a:latin typeface="Myriad "/>
                <a:ea typeface="GE SS Two Light" pitchFamily="34" charset="-122"/>
                <a:cs typeface="GE SS Two Light" pitchFamily="34" charset="-120"/>
              </a:rPr>
              <a:t>7 </a:t>
            </a:r>
            <a:endParaRPr lang="ar-SA" sz="2950" dirty="0"/>
          </a:p>
        </p:txBody>
      </p:sp>
      <p:graphicFrame>
        <p:nvGraphicFramePr>
          <p:cNvPr id="4" name="Table 3"/>
          <p:cNvGraphicFramePr>
            <a:graphicFrameLocks noGrp="1"/>
          </p:cNvGraphicFramePr>
          <p:nvPr>
            <p:extLst>
              <p:ext uri="{D42A27DB-BD31-4B8C-83A1-F6EECF244321}">
                <p14:modId xmlns:p14="http://schemas.microsoft.com/office/powerpoint/2010/main" val="2695942641"/>
              </p:ext>
            </p:extLst>
          </p:nvPr>
        </p:nvGraphicFramePr>
        <p:xfrm>
          <a:off x="764958" y="1519448"/>
          <a:ext cx="10725426" cy="4533362"/>
        </p:xfrm>
        <a:graphic>
          <a:graphicData uri="http://schemas.openxmlformats.org/drawingml/2006/table">
            <a:tbl>
              <a:tblPr/>
              <a:tblGrid>
                <a:gridCol w="1392024">
                  <a:extLst>
                    <a:ext uri="{9D8B030D-6E8A-4147-A177-3AD203B41FA5}">
                      <a16:colId xmlns:a16="http://schemas.microsoft.com/office/drawing/2014/main" val="1721776571"/>
                    </a:ext>
                  </a:extLst>
                </a:gridCol>
                <a:gridCol w="1129593">
                  <a:extLst>
                    <a:ext uri="{9D8B030D-6E8A-4147-A177-3AD203B41FA5}">
                      <a16:colId xmlns:a16="http://schemas.microsoft.com/office/drawing/2014/main" val="369746642"/>
                    </a:ext>
                  </a:extLst>
                </a:gridCol>
                <a:gridCol w="1186643">
                  <a:extLst>
                    <a:ext uri="{9D8B030D-6E8A-4147-A177-3AD203B41FA5}">
                      <a16:colId xmlns:a16="http://schemas.microsoft.com/office/drawing/2014/main" val="1438297614"/>
                    </a:ext>
                  </a:extLst>
                </a:gridCol>
                <a:gridCol w="7017166">
                  <a:extLst>
                    <a:ext uri="{9D8B030D-6E8A-4147-A177-3AD203B41FA5}">
                      <a16:colId xmlns:a16="http://schemas.microsoft.com/office/drawing/2014/main" val="2971380375"/>
                    </a:ext>
                  </a:extLst>
                </a:gridCol>
              </a:tblGrid>
              <a:tr h="975321">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متحقق</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متحقق جزئيًا</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algn="ctr" defTabSz="914400" rtl="1" eaLnBrk="1" latinLnBrk="0" hangingPunct="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غير متحقق</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Aft>
                          <a:spcPts val="0"/>
                        </a:spcAft>
                      </a:pPr>
                      <a:r>
                        <a:rPr lang="ar-SA" sz="2000" b="1" kern="1200" dirty="0">
                          <a:solidFill>
                            <a:srgbClr val="384653"/>
                          </a:solidFill>
                          <a:latin typeface="WinSoft Pro" pitchFamily="34" charset="0"/>
                          <a:ea typeface="WinSoft Pro" pitchFamily="34" charset="-122"/>
                          <a:cs typeface="WinSoft Pro" pitchFamily="34" charset="-120"/>
                        </a:rPr>
                        <a:t>معيار تقييم الأداء</a:t>
                      </a:r>
                      <a:endParaRPr lang="en-US" sz="20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المهارة أو المهمة المهنية بصورة واضحة.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المعارف والمهارات والأداءات المطلوبة بصورة مناسبة.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يختار استراتيجية أو استراتيجيات تتناسب مع طبيعة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يحدد صيغة أو بيئة تعلم مناسبة لتنفيذ الاستراتيجية.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يبرر الاختيار بالاستناد إلى طبيعة المهارة ومتطلبات الأداء.</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r h="50431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b="0" kern="1200" dirty="0">
                          <a:solidFill>
                            <a:srgbClr val="384653"/>
                          </a:solidFill>
                          <a:latin typeface="WinSoft Pro" pitchFamily="34" charset="0"/>
                          <a:ea typeface="WinSoft Pro" pitchFamily="34" charset="-122"/>
                          <a:cs typeface="WinSoft Pro" pitchFamily="34" charset="-120"/>
                        </a:rPr>
                        <a:t>يربط استراتيجية التعلم بفرص الممارسة وإظهار الكفاية.</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700800795"/>
                  </a:ext>
                </a:extLst>
              </a:tr>
              <a:tr h="499755">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marR="0" indent="0" algn="r" defTabSz="914400" rtl="1" eaLnBrk="1" fontAlgn="auto" latinLnBrk="0" hangingPunct="1">
                        <a:lnSpc>
                          <a:spcPct val="150000"/>
                        </a:lnSpc>
                        <a:spcBef>
                          <a:spcPts val="0"/>
                        </a:spcBef>
                        <a:spcAft>
                          <a:spcPts val="0"/>
                        </a:spcAft>
                        <a:buClrTx/>
                        <a:buSzTx/>
                        <a:buFontTx/>
                        <a:buNone/>
                        <a:tabLst/>
                        <a:defRPr/>
                      </a:pPr>
                      <a:r>
                        <a:rPr lang="ar-SA" sz="1800" b="0" kern="1200" dirty="0">
                          <a:solidFill>
                            <a:srgbClr val="384653"/>
                          </a:solidFill>
                          <a:latin typeface="WinSoft Pro" pitchFamily="34" charset="0"/>
                          <a:ea typeface="WinSoft Pro" pitchFamily="34" charset="-122"/>
                          <a:cs typeface="WinSoft Pro" pitchFamily="34" charset="-120"/>
                        </a:rPr>
                        <a:t>يشارك بفاعلية في النقاش الجماعي ويستفيد من خبرات الزملاء والزميلات.</a:t>
                      </a:r>
                      <a:endParaRPr lang="en-US" sz="1800" b="0"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412279934"/>
                  </a:ext>
                </a:extLst>
              </a:tr>
            </a:tbl>
          </a:graphicData>
        </a:graphic>
      </p:graphicFrame>
    </p:spTree>
    <p:extLst>
      <p:ext uri="{BB962C8B-B14F-4D97-AF65-F5344CB8AC3E}">
        <p14:creationId xmlns:p14="http://schemas.microsoft.com/office/powerpoint/2010/main" val="128981375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2986"/>
            <a:ext cx="10927878" cy="475059"/>
          </a:xfrm>
          <a:prstGeom prst="rect">
            <a:avLst/>
          </a:prstGeom>
          <a:noFill/>
          <a:ln/>
        </p:spPr>
        <p:txBody>
          <a:bodyPr wrap="none" lIns="0" tIns="0" rIns="0" bIns="0" rtlCol="0" anchor="t"/>
          <a:lstStyle/>
          <a:p>
            <a:pPr algn="r" rtl="1"/>
            <a:r>
              <a:rPr lang="ar-SA" sz="2950" dirty="0">
                <a:solidFill>
                  <a:srgbClr val="2E3C4E"/>
                </a:solidFill>
                <a:latin typeface="GE SS Two Light" pitchFamily="34" charset="0"/>
                <a:ea typeface="GE SS Two Light" pitchFamily="34" charset="-122"/>
                <a:cs typeface="GE SS Two Light" pitchFamily="34" charset="-120"/>
              </a:rPr>
              <a:t>أداة تحديد النظرية/المنظور الداعم: الأداة رقم</a:t>
            </a:r>
            <a:r>
              <a:rPr lang="ar-JO" sz="2950" dirty="0">
                <a:solidFill>
                  <a:srgbClr val="2E3C4E"/>
                </a:solidFill>
                <a:latin typeface="GE SS Two Light" pitchFamily="34" charset="0"/>
                <a:ea typeface="GE SS Two Light" pitchFamily="34" charset="-122"/>
                <a:cs typeface="GE SS Two Light" pitchFamily="34" charset="-120"/>
              </a:rPr>
              <a:t> </a:t>
            </a:r>
            <a:r>
              <a:rPr lang="en-US" sz="2950" dirty="0">
                <a:solidFill>
                  <a:srgbClr val="2E3C4E"/>
                </a:solidFill>
                <a:latin typeface="Myriad "/>
                <a:ea typeface="GE SS Two Light" pitchFamily="34" charset="-122"/>
                <a:cs typeface="GE SS Two Light" pitchFamily="34" charset="-120"/>
              </a:rPr>
              <a:t>8</a:t>
            </a:r>
            <a:endParaRPr lang="en-US" dirty="0"/>
          </a:p>
        </p:txBody>
      </p:sp>
      <p:sp>
        <p:nvSpPr>
          <p:cNvPr id="4" name="Rectangle 3"/>
          <p:cNvSpPr/>
          <p:nvPr/>
        </p:nvSpPr>
        <p:spPr>
          <a:xfrm>
            <a:off x="424071" y="1235658"/>
            <a:ext cx="11164956" cy="1646605"/>
          </a:xfrm>
          <a:prstGeom prst="rect">
            <a:avLst/>
          </a:prstGeom>
        </p:spPr>
        <p:txBody>
          <a:bodyPr wrap="square">
            <a:spAutoFit/>
          </a:bodyPr>
          <a:lstStyle/>
          <a:p>
            <a:pPr algn="r" rtl="1">
              <a:lnSpc>
                <a:spcPct val="150000"/>
              </a:lnSpc>
              <a:spcBef>
                <a:spcPts val="1200"/>
              </a:spcBef>
              <a:spcAft>
                <a:spcPts val="1200"/>
              </a:spcAft>
            </a:pPr>
            <a:r>
              <a:rPr lang="ar-SA" b="1" dirty="0">
                <a:solidFill>
                  <a:srgbClr val="384653"/>
                </a:solidFill>
                <a:latin typeface="WinSoft Pro" pitchFamily="34" charset="0"/>
                <a:ea typeface="WinSoft Pro" pitchFamily="34" charset="-122"/>
                <a:cs typeface="WinSoft Pro" pitchFamily="34" charset="-120"/>
              </a:rPr>
              <a:t>من النظرية إلى الاستراتيجية</a:t>
            </a:r>
            <a:endParaRPr lang="en-US" b="1" dirty="0">
              <a:solidFill>
                <a:srgbClr val="384653"/>
              </a:solidFill>
              <a:latin typeface="WinSoft Pro" pitchFamily="34" charset="0"/>
              <a:ea typeface="WinSoft Pro" pitchFamily="34" charset="-122"/>
              <a:cs typeface="WinSoft Pro" pitchFamily="34" charset="-120"/>
            </a:endParaRPr>
          </a:p>
          <a:p>
            <a:pPr algn="r" rtl="1">
              <a:lnSpc>
                <a:spcPct val="150000"/>
              </a:lnSpc>
              <a:spcBef>
                <a:spcPts val="1200"/>
              </a:spcBef>
              <a:spcAft>
                <a:spcPts val="1200"/>
              </a:spcAft>
            </a:pPr>
            <a:r>
              <a:rPr lang="ar-SA" b="1" dirty="0">
                <a:solidFill>
                  <a:srgbClr val="384653"/>
                </a:solidFill>
                <a:latin typeface="WinSoft Pro" pitchFamily="34" charset="0"/>
                <a:ea typeface="WinSoft Pro" pitchFamily="34" charset="-122"/>
                <a:cs typeface="WinSoft Pro" pitchFamily="34" charset="-120"/>
              </a:rPr>
              <a:t>يمكن أن تستند الاستراتيجية التدريبية الواحدة إلى أكثر من نظرية أو منظور تعلم. اختر ثلاث استراتيجيات من الاستراتيجيات الواردة في هذا النشاط، وحدد المنظور أو المنظورات التي يمكن أن تدعم استخدامها، ثم وضّح سبب اختيارك</a:t>
            </a:r>
            <a:r>
              <a:rPr lang="en-US" dirty="0">
                <a:latin typeface="Arial" panose="020B0604020202020204" pitchFamily="34" charset="0"/>
                <a:ea typeface="Arial" panose="020B0604020202020204" pitchFamily="34" charset="0"/>
                <a:cs typeface="Arial" panose="020B0604020202020204" pitchFamily="34" charset="0"/>
              </a:rPr>
              <a:t>.</a:t>
            </a:r>
            <a:endParaRPr lang="en-US" sz="1600" dirty="0">
              <a:effectLst/>
              <a:latin typeface="Arial" panose="020B0604020202020204" pitchFamily="34" charset="0"/>
              <a:ea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224084621"/>
              </p:ext>
            </p:extLst>
          </p:nvPr>
        </p:nvGraphicFramePr>
        <p:xfrm>
          <a:off x="1205948" y="2882263"/>
          <a:ext cx="10243928" cy="3396232"/>
        </p:xfrm>
        <a:graphic>
          <a:graphicData uri="http://schemas.openxmlformats.org/drawingml/2006/table">
            <a:tbl>
              <a:tblPr/>
              <a:tblGrid>
                <a:gridCol w="3154017">
                  <a:extLst>
                    <a:ext uri="{9D8B030D-6E8A-4147-A177-3AD203B41FA5}">
                      <a16:colId xmlns:a16="http://schemas.microsoft.com/office/drawing/2014/main" val="1721776571"/>
                    </a:ext>
                  </a:extLst>
                </a:gridCol>
                <a:gridCol w="3811856">
                  <a:extLst>
                    <a:ext uri="{9D8B030D-6E8A-4147-A177-3AD203B41FA5}">
                      <a16:colId xmlns:a16="http://schemas.microsoft.com/office/drawing/2014/main" val="369746642"/>
                    </a:ext>
                  </a:extLst>
                </a:gridCol>
                <a:gridCol w="3278055">
                  <a:extLst>
                    <a:ext uri="{9D8B030D-6E8A-4147-A177-3AD203B41FA5}">
                      <a16:colId xmlns:a16="http://schemas.microsoft.com/office/drawing/2014/main" val="1438297614"/>
                    </a:ext>
                  </a:extLst>
                </a:gridCol>
              </a:tblGrid>
              <a:tr h="680087">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استراتيجية التعلم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النظرية/المنظور الداعم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كيف يظهر ذلك في التطبيق؟</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444182820"/>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القائم على المشكلات</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86563859"/>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التجريبي</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233000564"/>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التعاوني</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68091535"/>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المحاكاة</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324858167"/>
                  </a:ext>
                </a:extLst>
              </a:tr>
              <a:tr h="543229">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44438" marR="14443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Bef>
                          <a:spcPts val="1200"/>
                        </a:spcBef>
                        <a:spcAft>
                          <a:spcPts val="1200"/>
                        </a:spcAft>
                      </a:pPr>
                      <a:r>
                        <a:rPr lang="ar-SA" sz="1800" b="1" kern="1200" dirty="0">
                          <a:solidFill>
                            <a:srgbClr val="384653"/>
                          </a:solidFill>
                          <a:latin typeface="WinSoft Pro" pitchFamily="34" charset="0"/>
                          <a:ea typeface="WinSoft Pro" pitchFamily="34" charset="-122"/>
                          <a:cs typeface="WinSoft Pro" pitchFamily="34" charset="-120"/>
                        </a:rPr>
                        <a:t>التعلم القائم على المهام</a:t>
                      </a:r>
                      <a:endParaRPr lang="en-US" sz="1800" b="1" kern="1200" dirty="0">
                        <a:solidFill>
                          <a:srgbClr val="384653"/>
                        </a:solidFill>
                        <a:latin typeface="WinSoft Pro" pitchFamily="34" charset="0"/>
                        <a:ea typeface="WinSoft Pro" pitchFamily="34" charset="-122"/>
                        <a:cs typeface="WinSoft Pro"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52320997"/>
                  </a:ext>
                </a:extLst>
              </a:tr>
            </a:tbl>
          </a:graphicData>
        </a:graphic>
      </p:graphicFrame>
    </p:spTree>
    <p:extLst>
      <p:ext uri="{BB962C8B-B14F-4D97-AF65-F5344CB8AC3E}">
        <p14:creationId xmlns:p14="http://schemas.microsoft.com/office/powerpoint/2010/main" val="40696777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Shape 0"/>
          <p:cNvSpPr/>
          <p:nvPr/>
        </p:nvSpPr>
        <p:spPr>
          <a:xfrm>
            <a:off x="10897022" y="806648"/>
            <a:ext cx="662765" cy="274241"/>
          </a:xfrm>
          <a:prstGeom prst="roundRect">
            <a:avLst>
              <a:gd name="adj" fmla="val 49999"/>
            </a:avLst>
          </a:prstGeom>
          <a:solidFill>
            <a:srgbClr val="D4E9F7"/>
          </a:solidFill>
          <a:ln/>
        </p:spPr>
      </p:sp>
      <p:sp>
        <p:nvSpPr>
          <p:cNvPr id="3" name="Text 1"/>
          <p:cNvSpPr/>
          <p:nvPr/>
        </p:nvSpPr>
        <p:spPr>
          <a:xfrm>
            <a:off x="10395682" y="860723"/>
            <a:ext cx="1055860"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a:t>
            </a:r>
            <a:endParaRPr lang="ar-SA" sz="1100" dirty="0"/>
          </a:p>
        </p:txBody>
      </p:sp>
      <p:sp>
        <p:nvSpPr>
          <p:cNvPr id="4" name="Text 2"/>
          <p:cNvSpPr/>
          <p:nvPr/>
        </p:nvSpPr>
        <p:spPr>
          <a:xfrm>
            <a:off x="631908" y="1153021"/>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a:t>
            </a:r>
            <a:r>
              <a:rPr lang="en-US" altLang="en-US" sz="3700" dirty="0">
                <a:solidFill>
                  <a:srgbClr val="2E3C4E"/>
                </a:solidFill>
                <a:latin typeface="Myriad "/>
                <a:ea typeface="GE SS Two Light" pitchFamily="34" charset="-122"/>
                <a:cs typeface="GE SS Two Light" pitchFamily="34" charset="-120"/>
              </a:rPr>
              <a:t>3 </a:t>
            </a:r>
            <a:endParaRPr lang="ar-SA" sz="3700" dirty="0"/>
          </a:p>
        </p:txBody>
      </p:sp>
      <p:sp>
        <p:nvSpPr>
          <p:cNvPr id="5" name="Text 3"/>
          <p:cNvSpPr/>
          <p:nvPr/>
        </p:nvSpPr>
        <p:spPr>
          <a:xfrm>
            <a:off x="631908" y="1819077"/>
            <a:ext cx="10927878" cy="118784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تحديد الأدوات المناسبة للتعليم وتقييمات المتدربين، وربطها بأبعاد المعارف، والمهارات، والاتجاهات</a:t>
            </a:r>
            <a:endParaRPr lang="ar-SA" sz="3700" dirty="0"/>
          </a:p>
        </p:txBody>
      </p:sp>
      <p:sp>
        <p:nvSpPr>
          <p:cNvPr id="6" name="Shape 4"/>
          <p:cNvSpPr/>
          <p:nvPr/>
        </p:nvSpPr>
        <p:spPr>
          <a:xfrm>
            <a:off x="9734550" y="3277691"/>
            <a:ext cx="1825236" cy="1356618"/>
          </a:xfrm>
          <a:prstGeom prst="roundRect">
            <a:avLst>
              <a:gd name="adj" fmla="val 19963"/>
            </a:avLst>
          </a:prstGeom>
          <a:solidFill>
            <a:srgbClr val="00AEEF"/>
          </a:solidFill>
          <a:ln w="6350">
            <a:solidFill>
              <a:srgbClr val="0094D5"/>
            </a:solidFill>
            <a:prstDash val="solid"/>
          </a:ln>
        </p:spPr>
      </p:sp>
      <p:sp>
        <p:nvSpPr>
          <p:cNvPr id="7" name="Text 5"/>
          <p:cNvSpPr/>
          <p:nvPr/>
        </p:nvSpPr>
        <p:spPr>
          <a:xfrm>
            <a:off x="6372959" y="3464520"/>
            <a:ext cx="5000004"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8" name="Text 6"/>
          <p:cNvSpPr/>
          <p:nvPr/>
        </p:nvSpPr>
        <p:spPr>
          <a:xfrm>
            <a:off x="6372959" y="3869630"/>
            <a:ext cx="5000004" cy="288925"/>
          </a:xfrm>
          <a:prstGeom prst="rect">
            <a:avLst/>
          </a:prstGeom>
          <a:noFill/>
          <a:ln/>
        </p:spPr>
        <p:txBody>
          <a:bodyPr wrap="none" lIns="0" tIns="0" rIns="0" bIns="0" rtlCol="0" anchor="t"/>
          <a:lstStyle/>
          <a:p>
            <a:pPr marL="0" indent="0" algn="r" rtl="1">
              <a:lnSpc>
                <a:spcPct val="133000"/>
              </a:lnSpc>
              <a:buNone/>
            </a:pPr>
            <a:r>
              <a:rPr lang="ar-SA" altLang="en-US" dirty="0">
                <a:solidFill>
                  <a:schemeClr val="bg1"/>
                </a:solidFill>
                <a:latin typeface="WinSoft Pro Medium" pitchFamily="34" charset="0"/>
                <a:ea typeface="WinSoft Pro Medium" pitchFamily="34" charset="-122"/>
                <a:cs typeface="WinSoft Pro Medium" pitchFamily="34" charset="-120"/>
              </a:rPr>
              <a:t>3 ساعات</a:t>
            </a:r>
            <a:endParaRPr lang="ar-SA" dirty="0">
              <a:solidFill>
                <a:schemeClr val="bg1"/>
              </a:solidFill>
            </a:endParaRPr>
          </a:p>
        </p:txBody>
      </p:sp>
      <p:sp>
        <p:nvSpPr>
          <p:cNvPr id="9" name="Shape 7"/>
          <p:cNvSpPr/>
          <p:nvPr/>
        </p:nvSpPr>
        <p:spPr>
          <a:xfrm>
            <a:off x="631907" y="3277691"/>
            <a:ext cx="8807367" cy="1356618"/>
          </a:xfrm>
          <a:prstGeom prst="roundRect">
            <a:avLst>
              <a:gd name="adj" fmla="val 19963"/>
            </a:avLst>
          </a:prstGeom>
          <a:solidFill>
            <a:srgbClr val="00AEEF"/>
          </a:solidFill>
          <a:ln w="6350">
            <a:solidFill>
              <a:srgbClr val="0094D5"/>
            </a:solidFill>
            <a:prstDash val="solid"/>
          </a:ln>
        </p:spPr>
      </p:sp>
      <p:sp>
        <p:nvSpPr>
          <p:cNvPr id="10" name="Text 8"/>
          <p:cNvSpPr/>
          <p:nvPr/>
        </p:nvSpPr>
        <p:spPr>
          <a:xfrm>
            <a:off x="4028658" y="3464520"/>
            <a:ext cx="5000103" cy="296863"/>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1" name="Text 9"/>
          <p:cNvSpPr/>
          <p:nvPr/>
        </p:nvSpPr>
        <p:spPr>
          <a:xfrm>
            <a:off x="818733" y="3869630"/>
            <a:ext cx="8230017" cy="577850"/>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 مُيسّر عبر الإنترنت، يتضمن عرضًا تقديميًا من ميسّر الدورة، ومشاهدة فيديو، وعملًا ثنائيًا، ومناقشة وتغذية راجعة.</a:t>
            </a:r>
            <a:endParaRPr lang="ar-SA" sz="1600" dirty="0">
              <a:solidFill>
                <a:schemeClr val="bg1"/>
              </a:solidFill>
            </a:endParaRPr>
          </a:p>
        </p:txBody>
      </p:sp>
      <p:sp>
        <p:nvSpPr>
          <p:cNvPr id="12" name="Text 10"/>
          <p:cNvSpPr/>
          <p:nvPr/>
        </p:nvSpPr>
        <p:spPr>
          <a:xfrm>
            <a:off x="22324" y="4837410"/>
            <a:ext cx="11537463"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ستكون قادرًا على تحديد الأدوات المناسبة للتعليم وتقييمات المتدربين، وربط هذه الأدوات بأبعاد المعارف والمهارات والاتجاهات (K-S-A).</a:t>
            </a:r>
            <a:endParaRPr lang="ar-SA" dirty="0"/>
          </a:p>
        </p:txBody>
      </p:sp>
      <p:sp>
        <p:nvSpPr>
          <p:cNvPr id="13" name="Shape 11"/>
          <p:cNvSpPr/>
          <p:nvPr/>
        </p:nvSpPr>
        <p:spPr>
          <a:xfrm>
            <a:off x="631907" y="5503465"/>
            <a:ext cx="11321553" cy="774501"/>
          </a:xfrm>
          <a:prstGeom prst="roundRect">
            <a:avLst>
              <a:gd name="adj" fmla="val 37514"/>
            </a:avLst>
          </a:prstGeom>
          <a:solidFill>
            <a:srgbClr val="D4E9F7"/>
          </a:solidFill>
          <a:ln/>
        </p:spPr>
      </p:sp>
      <p:sp>
        <p:nvSpPr>
          <p:cNvPr id="15" name="Text 12"/>
          <p:cNvSpPr/>
          <p:nvPr/>
        </p:nvSpPr>
        <p:spPr>
          <a:xfrm>
            <a:off x="921884" y="5668350"/>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الأداة لا تُختار لمجرد توفرها أو سهولة استخدامها، وإنما بناءً على: هدف التعلم → طبيعة المهمة → نشاط المتعلم → الأداة المناسبة → الدليل المطلوب.</a:t>
            </a:r>
            <a:endParaRPr lang="ar-SA"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nvSpPr>
        <p:spPr>
          <a:xfrm>
            <a:off x="631908" y="535087"/>
            <a:ext cx="10927878" cy="538262"/>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أدوات التعليم: التعريف والأنواع</a:t>
            </a:r>
            <a:endParaRPr lang="ar-SA" sz="3350" dirty="0"/>
          </a:p>
        </p:txBody>
      </p:sp>
      <p:sp>
        <p:nvSpPr>
          <p:cNvPr id="3" name="Text 1"/>
          <p:cNvSpPr/>
          <p:nvPr/>
        </p:nvSpPr>
        <p:spPr>
          <a:xfrm>
            <a:off x="22324" y="1369913"/>
            <a:ext cx="11537463"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أدوات التعليم هي الوسائل والموارد التي يستخدمها المدرب لتقديم المحتوى وتوضيح المفاهيم وإشراك المتعلمين ودعم الفهم والممارسة والتطبيق.</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0817" y="2243336"/>
            <a:ext cx="408969" cy="408980"/>
          </a:xfrm>
          <a:prstGeom prst="rect">
            <a:avLst/>
          </a:prstGeom>
        </p:spPr>
      </p:pic>
      <p:sp>
        <p:nvSpPr>
          <p:cNvPr id="5" name="Text 2"/>
          <p:cNvSpPr/>
          <p:nvPr/>
        </p:nvSpPr>
        <p:spPr>
          <a:xfrm>
            <a:off x="8665845" y="2380456"/>
            <a:ext cx="2217666"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العرض</a:t>
            </a:r>
            <a:endParaRPr lang="ar-SA" sz="2400" dirty="0"/>
          </a:p>
        </p:txBody>
      </p:sp>
      <p:sp>
        <p:nvSpPr>
          <p:cNvPr id="6" name="Text 3"/>
          <p:cNvSpPr/>
          <p:nvPr/>
        </p:nvSpPr>
        <p:spPr>
          <a:xfrm>
            <a:off x="6188515" y="2738438"/>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شرائح تقديمية، معينات بصرية، رسومات، إنفوجرافيك، صور ومقاطع فيديو</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94210" y="2319536"/>
            <a:ext cx="408969" cy="408980"/>
          </a:xfrm>
          <a:prstGeom prst="rect">
            <a:avLst/>
          </a:prstGeom>
        </p:spPr>
      </p:pic>
      <p:sp>
        <p:nvSpPr>
          <p:cNvPr id="8" name="Text 4"/>
          <p:cNvSpPr/>
          <p:nvPr/>
        </p:nvSpPr>
        <p:spPr>
          <a:xfrm>
            <a:off x="1000760" y="2380456"/>
            <a:ext cx="4469019"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العرض التوضيحي والعملي</a:t>
            </a:r>
            <a:endParaRPr lang="ar-SA" sz="2400" dirty="0"/>
          </a:p>
        </p:txBody>
      </p:sp>
      <p:sp>
        <p:nvSpPr>
          <p:cNvPr id="9" name="Text 5"/>
          <p:cNvSpPr/>
          <p:nvPr/>
        </p:nvSpPr>
        <p:spPr>
          <a:xfrm>
            <a:off x="631908" y="2738438"/>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نماذج ومجسمات، معدات وأدوات فعلية، محاكاة — لتوضيح كيفية تنفيذ مهارة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50817" y="3732113"/>
            <a:ext cx="408969" cy="408980"/>
          </a:xfrm>
          <a:prstGeom prst="rect">
            <a:avLst/>
          </a:prstGeom>
        </p:spPr>
      </p:pic>
      <p:sp>
        <p:nvSpPr>
          <p:cNvPr id="11" name="Text 6"/>
          <p:cNvSpPr/>
          <p:nvPr/>
        </p:nvSpPr>
        <p:spPr>
          <a:xfrm>
            <a:off x="8310880" y="3878759"/>
            <a:ext cx="2563106"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الأدوات التفاعلية</a:t>
            </a:r>
            <a:endParaRPr lang="ar-SA" sz="2400" dirty="0"/>
          </a:p>
        </p:txBody>
      </p:sp>
      <p:sp>
        <p:nvSpPr>
          <p:cNvPr id="12" name="Text 7"/>
          <p:cNvSpPr/>
          <p:nvPr/>
        </p:nvSpPr>
        <p:spPr>
          <a:xfrm>
            <a:off x="6188515" y="4236740"/>
            <a:ext cx="5371271" cy="249436"/>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سبورات بيضاء، أوراق عمل، بطاقات، أنشطة تفاعلية</a:t>
            </a:r>
            <a:endParaRPr lang="ar-SA"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94210" y="3827363"/>
            <a:ext cx="408969" cy="408980"/>
          </a:xfrm>
          <a:prstGeom prst="rect">
            <a:avLst/>
          </a:prstGeom>
        </p:spPr>
      </p:pic>
      <p:sp>
        <p:nvSpPr>
          <p:cNvPr id="14" name="Text 8"/>
          <p:cNvSpPr/>
          <p:nvPr/>
        </p:nvSpPr>
        <p:spPr>
          <a:xfrm>
            <a:off x="2766695" y="3878759"/>
            <a:ext cx="2731659" cy="269081"/>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التعلم الرقمي</a:t>
            </a:r>
            <a:endParaRPr lang="ar-SA" sz="2400" dirty="0"/>
          </a:p>
        </p:txBody>
      </p:sp>
      <p:sp>
        <p:nvSpPr>
          <p:cNvPr id="15" name="Text 9"/>
          <p:cNvSpPr/>
          <p:nvPr/>
        </p:nvSpPr>
        <p:spPr>
          <a:xfrm>
            <a:off x="631908" y="4236740"/>
            <a:ext cx="5371271" cy="249436"/>
          </a:xfrm>
          <a:prstGeom prst="rect">
            <a:avLst/>
          </a:prstGeom>
          <a:noFill/>
          <a:ln/>
        </p:spPr>
        <p:txBody>
          <a:bodyPr wrap="none" lIns="0" tIns="0" rIns="0" bIns="0" rtlCol="0" anchor="t"/>
          <a:lstStyle/>
          <a:p>
            <a:pPr marL="0" indent="0" algn="r" rtl="1">
              <a:lnSpc>
                <a:spcPct val="127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أنظمة إدارة التعلم (LMS)، مقاطع فيديو تعليمية، محاكاة رقمية، مختبرات افتراضية</a:t>
            </a:r>
            <a:endParaRPr lang="ar-SA" sz="1700" dirty="0"/>
          </a:p>
        </p:txBody>
      </p:sp>
      <p:sp>
        <p:nvSpPr>
          <p:cNvPr id="18" name="Text 11"/>
          <p:cNvSpPr/>
          <p:nvPr/>
        </p:nvSpPr>
        <p:spPr>
          <a:xfrm>
            <a:off x="3428120" y="5377061"/>
            <a:ext cx="5371271" cy="269081"/>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الأدوات التعاونية </a:t>
            </a:r>
            <a:endParaRPr lang="ar-SA" sz="2400" dirty="0"/>
          </a:p>
        </p:txBody>
      </p:sp>
      <p:sp>
        <p:nvSpPr>
          <p:cNvPr id="19" name="Text 12"/>
          <p:cNvSpPr/>
          <p:nvPr/>
        </p:nvSpPr>
        <p:spPr>
          <a:xfrm>
            <a:off x="3428120" y="5735042"/>
            <a:ext cx="5371271" cy="587772"/>
          </a:xfrm>
          <a:prstGeom prst="rect">
            <a:avLst/>
          </a:prstGeom>
          <a:noFill/>
          <a:ln/>
        </p:spPr>
        <p:txBody>
          <a:bodyPr wrap="square" lIns="0" tIns="0" rIns="0" bIns="0" rtlCol="0" anchor="t"/>
          <a:lstStyle/>
          <a:p>
            <a:pPr marL="0" indent="0" algn="ctr" rtl="1">
              <a:lnSpc>
                <a:spcPct val="127000"/>
              </a:lnSpc>
              <a:spcAft>
                <a:spcPts val="650"/>
              </a:spcAft>
              <a:buNone/>
            </a:pPr>
            <a:r>
              <a:rPr lang="ar-SA" altLang="en-US" dirty="0">
                <a:solidFill>
                  <a:srgbClr val="384653"/>
                </a:solidFill>
                <a:latin typeface="WinSoft Pro Medium" pitchFamily="34" charset="0"/>
                <a:ea typeface="WinSoft Pro Medium" pitchFamily="34" charset="-122"/>
                <a:cs typeface="WinSoft Pro Medium" pitchFamily="34" charset="-120"/>
              </a:rPr>
              <a:t>المهام الجماعية، أنشطة المجموعات الصغيرة، دراسة الحالة، أنشطة تعلم الأقران </a:t>
            </a:r>
            <a:endParaRPr lang="ar-SA"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nvSpPr>
        <p:spPr>
          <a:xfrm>
            <a:off x="631908" y="542330"/>
            <a:ext cx="10927878" cy="556716"/>
          </a:xfrm>
          <a:prstGeom prst="rect">
            <a:avLst/>
          </a:prstGeom>
          <a:noFill/>
          <a:ln/>
        </p:spPr>
        <p:txBody>
          <a:bodyPr wrap="none" lIns="0" tIns="0" rIns="0" bIns="0" rtlCol="0" anchor="t"/>
          <a:lstStyle/>
          <a:p>
            <a:pPr marL="0" indent="0" algn="r" rtl="1">
              <a:lnSpc>
                <a:spcPct val="104000"/>
              </a:lnSpc>
              <a:buNone/>
            </a:pPr>
            <a:r>
              <a:rPr lang="ar-SA" altLang="en-US" sz="3500" dirty="0">
                <a:solidFill>
                  <a:srgbClr val="2E3C4E"/>
                </a:solidFill>
                <a:latin typeface="GE SS Two Light" pitchFamily="34" charset="0"/>
                <a:ea typeface="GE SS Two Light" pitchFamily="34" charset="-122"/>
                <a:cs typeface="GE SS Two Light" pitchFamily="34" charset="-120"/>
              </a:rPr>
              <a:t>أدوات التقييم وأنواعها</a:t>
            </a:r>
            <a:endParaRPr lang="ar-SA" sz="3500" dirty="0"/>
          </a:p>
        </p:txBody>
      </p:sp>
      <p:sp>
        <p:nvSpPr>
          <p:cNvPr id="3" name="Text 1"/>
          <p:cNvSpPr/>
          <p:nvPr/>
        </p:nvSpPr>
        <p:spPr>
          <a:xfrm>
            <a:off x="22324" y="1310332"/>
            <a:ext cx="11537463" cy="262334"/>
          </a:xfrm>
          <a:prstGeom prst="rect">
            <a:avLst/>
          </a:prstGeom>
          <a:noFill/>
          <a:ln/>
        </p:spPr>
        <p:txBody>
          <a:bodyPr wrap="none" lIns="0" tIns="0" rIns="0" bIns="0" rtlCol="0" anchor="t"/>
          <a:lstStyle/>
          <a:p>
            <a:pPr marL="0" indent="0" algn="r" rtl="1">
              <a:lnSpc>
                <a:spcPct val="129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تساعد أدوات التقييم على جمع الأدلة اللازمة للتحقق من مدى تحقق مخرجات التعلم أو الكفاية وفق معايير محددة.</a:t>
            </a:r>
            <a:endParaRPr lang="ar-SA" dirty="0"/>
          </a:p>
        </p:txBody>
      </p:sp>
      <p:sp>
        <p:nvSpPr>
          <p:cNvPr id="4" name="Text 2"/>
          <p:cNvSpPr/>
          <p:nvPr/>
        </p:nvSpPr>
        <p:spPr>
          <a:xfrm>
            <a:off x="631908" y="1751161"/>
            <a:ext cx="10927878" cy="703163"/>
          </a:xfrm>
          <a:prstGeom prst="rect">
            <a:avLst/>
          </a:prstGeom>
          <a:noFill/>
          <a:ln/>
        </p:spPr>
        <p:txBody>
          <a:bodyPr wrap="square" lIns="0" tIns="0" rIns="0" bIns="0" rtlCol="0" anchor="t"/>
          <a:lstStyle/>
          <a:p>
            <a:pPr marL="0" indent="0" algn="r" rtl="1">
              <a:lnSpc>
                <a:spcPct val="129000"/>
              </a:lnSpc>
              <a:spcAft>
                <a:spcPts val="1400"/>
              </a:spcAft>
              <a:buNone/>
            </a:pPr>
            <a:r>
              <a:rPr lang="ar-SA" altLang="en-US" dirty="0">
                <a:solidFill>
                  <a:srgbClr val="384653"/>
                </a:solidFill>
                <a:latin typeface="WinSoft Pro Medium" pitchFamily="34" charset="0"/>
                <a:ea typeface="WinSoft Pro Medium" pitchFamily="34" charset="-122"/>
                <a:cs typeface="WinSoft Pro Medium" pitchFamily="34" charset="-120"/>
              </a:rPr>
              <a:t>لذلك، قبل اختيار أداة التقييم، ابدأ بالسؤال: ما الذي أريد أن أتحقق منه؟ ثم حدد الأداة التي تمكنك من جمع الدليل المناسب.</a:t>
            </a:r>
            <a:endParaRPr lang="ar-SA" dirty="0"/>
          </a:p>
          <a:p>
            <a:pPr marL="0" indent="0" algn="r" rtl="1">
              <a:lnSpc>
                <a:spcPct val="129000"/>
              </a:lnSpc>
              <a:buNone/>
            </a:pPr>
            <a:r>
              <a:rPr lang="ar-SA" altLang="en-US" dirty="0">
                <a:solidFill>
                  <a:srgbClr val="384653"/>
                </a:solidFill>
                <a:latin typeface="WinSoft Pro Medium" pitchFamily="34" charset="0"/>
                <a:ea typeface="WinSoft Pro Medium" pitchFamily="34" charset="-122"/>
                <a:cs typeface="WinSoft Pro Medium" pitchFamily="34" charset="-120"/>
              </a:rPr>
              <a:t>أهم أدوات التقييم</a:t>
            </a:r>
            <a:endParaRPr lang="ar-SA"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221" y="2738834"/>
            <a:ext cx="5384566" cy="1709043"/>
          </a:xfrm>
          <a:prstGeom prst="rect">
            <a:avLst/>
          </a:prstGeom>
        </p:spPr>
      </p:pic>
      <p:sp>
        <p:nvSpPr>
          <p:cNvPr id="6" name="Text 3"/>
          <p:cNvSpPr/>
          <p:nvPr/>
        </p:nvSpPr>
        <p:spPr>
          <a:xfrm>
            <a:off x="8740556" y="2849959"/>
            <a:ext cx="253894" cy="317302"/>
          </a:xfrm>
          <a:prstGeom prst="rect">
            <a:avLst/>
          </a:prstGeom>
          <a:noFill/>
          <a:ln/>
        </p:spPr>
        <p:txBody>
          <a:bodyPr wrap="none" lIns="0" tIns="0" rIns="0" bIns="0" rtlCol="0" anchor="ctr"/>
          <a:lstStyle/>
          <a:p>
            <a:pPr algn="ctr" rtl="1"/>
            <a:r>
              <a:rPr lang="en-US" sz="1950" dirty="0">
                <a:solidFill>
                  <a:srgbClr val="000000"/>
                </a:solidFill>
                <a:latin typeface="Arial" panose="020B0604020202020204" pitchFamily="34" charset="0"/>
                <a:ea typeface="GE SS Two Light" pitchFamily="34" charset="-122"/>
                <a:cs typeface="Arial" panose="020B0604020202020204" pitchFamily="34" charset="0"/>
              </a:rPr>
              <a:t>1</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سلالم التقدير </a:t>
            </a:r>
            <a:r>
              <a:rPr lang="ar-SA" altLang="en-US" sz="2000" b="1" dirty="0" err="1">
                <a:solidFill>
                  <a:srgbClr val="384653"/>
                </a:solidFill>
                <a:latin typeface="Myriad "/>
                <a:ea typeface="GE SS Two Light" pitchFamily="34" charset="-122"/>
                <a:cs typeface="GE SS Two Light" pitchFamily="34" charset="-120"/>
              </a:rPr>
              <a:t>Rubrics</a:t>
            </a:r>
            <a:endParaRPr lang="en-US" sz="1950" dirty="0"/>
          </a:p>
        </p:txBody>
      </p:sp>
      <p:sp>
        <p:nvSpPr>
          <p:cNvPr id="7" name="Text 4"/>
          <p:cNvSpPr/>
          <p:nvPr/>
        </p:nvSpPr>
        <p:spPr>
          <a:xfrm>
            <a:off x="6363533" y="3424336"/>
            <a:ext cx="5007941" cy="883484"/>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WinSoft Pro Medium" pitchFamily="34" charset="0"/>
                <a:ea typeface="WinSoft Pro Medium" pitchFamily="34" charset="-122"/>
                <a:cs typeface="WinSoft Pro Medium" pitchFamily="34" charset="-120"/>
              </a:rPr>
              <a:t>أداة تستخدم للحكم على الأداء وفق معايير ومستويات أداء واضحة ومحددة</a:t>
            </a:r>
            <a:r>
              <a:rPr lang="ar-SA" altLang="en-US" sz="1600" dirty="0">
                <a:solidFill>
                  <a:srgbClr val="384653"/>
                </a:solidFill>
                <a:latin typeface="GE SS Two Light" pitchFamily="34" charset="0"/>
                <a:ea typeface="GE SS Two Light" pitchFamily="34" charset="-122"/>
                <a:cs typeface="GE SS Two Light" pitchFamily="34" charset="-120"/>
              </a:rPr>
              <a:t>.</a:t>
            </a:r>
            <a:endParaRPr lang="ar-SA" sz="16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38834"/>
            <a:ext cx="5384665" cy="1709043"/>
          </a:xfrm>
          <a:prstGeom prst="rect">
            <a:avLst/>
          </a:prstGeom>
        </p:spPr>
      </p:pic>
      <p:sp>
        <p:nvSpPr>
          <p:cNvPr id="9" name="Text 5"/>
          <p:cNvSpPr/>
          <p:nvPr/>
        </p:nvSpPr>
        <p:spPr>
          <a:xfrm>
            <a:off x="3197343" y="2849959"/>
            <a:ext cx="253894" cy="317302"/>
          </a:xfrm>
          <a:prstGeom prst="rect">
            <a:avLst/>
          </a:prstGeom>
          <a:noFill/>
          <a:ln/>
        </p:spPr>
        <p:txBody>
          <a:bodyPr wrap="none" lIns="0" tIns="0" rIns="0" bIns="0" rtlCol="0" anchor="ctr"/>
          <a:lstStyle/>
          <a:p>
            <a:pPr algn="ctr" rtl="1"/>
            <a:r>
              <a:rPr lang="ar-JO" sz="1950" dirty="0">
                <a:solidFill>
                  <a:srgbClr val="000000"/>
                </a:solidFill>
                <a:latin typeface="GE SS Two Light" pitchFamily="34" charset="0"/>
                <a:ea typeface="GE SS Two Light" pitchFamily="34" charset="-122"/>
                <a:cs typeface="GE SS Two Light" pitchFamily="34" charset="-120"/>
              </a:rPr>
              <a:t> </a:t>
            </a:r>
            <a:r>
              <a:rPr lang="en-US" sz="1950" dirty="0">
                <a:solidFill>
                  <a:srgbClr val="000000"/>
                </a:solidFill>
                <a:latin typeface="Arial" panose="020B0604020202020204" pitchFamily="34" charset="0"/>
                <a:ea typeface="GE SS Two Light" pitchFamily="34" charset="-122"/>
                <a:cs typeface="Arial" panose="020B0604020202020204" pitchFamily="34" charset="0"/>
              </a:rPr>
              <a:t>2</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قوائم التحقق </a:t>
            </a:r>
            <a:r>
              <a:rPr lang="ar-SA" altLang="en-US" sz="2000" b="1" dirty="0" err="1">
                <a:solidFill>
                  <a:srgbClr val="384653"/>
                </a:solidFill>
                <a:latin typeface="Myriad "/>
                <a:ea typeface="GE SS Two Light" pitchFamily="34" charset="-122"/>
                <a:cs typeface="GE SS Two Light" pitchFamily="34" charset="-120"/>
              </a:rPr>
              <a:t>Checklists</a:t>
            </a:r>
            <a:endParaRPr lang="en-US" sz="1950" dirty="0"/>
          </a:p>
        </p:txBody>
      </p:sp>
      <p:sp>
        <p:nvSpPr>
          <p:cNvPr id="10" name="Text 6"/>
          <p:cNvSpPr/>
          <p:nvPr/>
        </p:nvSpPr>
        <p:spPr>
          <a:xfrm>
            <a:off x="820221" y="3424337"/>
            <a:ext cx="5008040" cy="1045632"/>
          </a:xfrm>
          <a:prstGeom prst="rect">
            <a:avLst/>
          </a:prstGeom>
          <a:noFill/>
          <a:ln/>
        </p:spPr>
        <p:txBody>
          <a:bodyPr wrap="square" lIns="0" tIns="0" rIns="0" bIns="0" rtlCol="0" anchor="t">
            <a:normAutofit/>
          </a:bodyPr>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أ</a:t>
            </a:r>
            <a:r>
              <a:rPr lang="ar-SA" altLang="en-US" dirty="0">
                <a:solidFill>
                  <a:srgbClr val="384653"/>
                </a:solidFill>
                <a:latin typeface="WinSoft Pro Medium" pitchFamily="34" charset="0"/>
                <a:ea typeface="WinSoft Pro Medium" pitchFamily="34" charset="-122"/>
                <a:cs typeface="WinSoft Pro Medium" pitchFamily="34" charset="-120"/>
              </a:rPr>
              <a:t>داة تستخدم للتحقق من وجود خطوات أو عناصر أو معايير محددة في أداء المتعلم.</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5221" y="4606528"/>
            <a:ext cx="5384566" cy="1709043"/>
          </a:xfrm>
          <a:prstGeom prst="rect">
            <a:avLst/>
          </a:prstGeom>
        </p:spPr>
      </p:pic>
      <p:sp>
        <p:nvSpPr>
          <p:cNvPr id="12" name="Text 7"/>
          <p:cNvSpPr/>
          <p:nvPr/>
        </p:nvSpPr>
        <p:spPr>
          <a:xfrm>
            <a:off x="8740556" y="4717653"/>
            <a:ext cx="253894" cy="317302"/>
          </a:xfrm>
          <a:prstGeom prst="rect">
            <a:avLst/>
          </a:prstGeom>
          <a:noFill/>
          <a:ln/>
        </p:spPr>
        <p:txBody>
          <a:bodyPr wrap="none" lIns="0" tIns="0" rIns="0" bIns="0" rtlCol="0" anchor="ctr"/>
          <a:lstStyle/>
          <a:p>
            <a:pPr algn="ctr" rtl="1"/>
            <a:r>
              <a:rPr lang="en-US" sz="1950" dirty="0">
                <a:solidFill>
                  <a:srgbClr val="000000"/>
                </a:solidFill>
                <a:latin typeface="Arial" panose="020B0604020202020204" pitchFamily="34" charset="0"/>
                <a:ea typeface="GE SS Two Light" pitchFamily="34" charset="-122"/>
                <a:cs typeface="Arial" panose="020B0604020202020204" pitchFamily="34" charset="0"/>
              </a:rPr>
              <a:t>3</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الملاحظة</a:t>
            </a:r>
            <a:endParaRPr lang="en-US" sz="1950" dirty="0"/>
          </a:p>
        </p:txBody>
      </p:sp>
      <p:sp>
        <p:nvSpPr>
          <p:cNvPr id="13" name="Text 8"/>
          <p:cNvSpPr/>
          <p:nvPr/>
        </p:nvSpPr>
        <p:spPr>
          <a:xfrm>
            <a:off x="6363533" y="5292029"/>
            <a:ext cx="5007941" cy="883484"/>
          </a:xfrm>
          <a:prstGeom prst="rect">
            <a:avLst/>
          </a:prstGeom>
          <a:noFill/>
          <a:ln/>
        </p:spPr>
        <p:txBody>
          <a:bodyPr wrap="square" lIns="0" tIns="0" rIns="0" bIns="0" rtlCol="0" anchor="t">
            <a:normAutofit/>
          </a:bodyPr>
          <a:lstStyle/>
          <a:p>
            <a:pPr algn="r" rtl="1">
              <a:lnSpc>
                <a:spcPct val="104000"/>
              </a:lnSpc>
            </a:pPr>
            <a:r>
              <a:rPr lang="ar-SA" altLang="en-US" dirty="0">
                <a:solidFill>
                  <a:srgbClr val="384653"/>
                </a:solidFill>
                <a:latin typeface="WinSoft Pro Medium" pitchFamily="34" charset="0"/>
                <a:ea typeface="WinSoft Pro Medium" pitchFamily="34" charset="-122"/>
                <a:cs typeface="WinSoft Pro Medium" pitchFamily="34" charset="-120"/>
              </a:rPr>
              <a:t>أداة لجمع الأدلة حول أداء المتعلم وسلوكه أثناء تنفيذ مهمة أو نشاط.</a:t>
            </a:r>
            <a:endParaRPr lang="ar-SA" dirty="0">
              <a:solidFill>
                <a:srgbClr val="384653"/>
              </a:solidFill>
              <a:latin typeface="WinSoft Pro Medium" pitchFamily="34" charset="0"/>
              <a:ea typeface="WinSoft Pro Medium" pitchFamily="34" charset="-122"/>
              <a:cs typeface="WinSoft Pro Medium" pitchFamily="34" charset="-120"/>
            </a:endParaRPr>
          </a:p>
        </p:txBody>
      </p:sp>
      <p:pic>
        <p:nvPicPr>
          <p:cNvPr id="14"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606528"/>
            <a:ext cx="5384665" cy="1709043"/>
          </a:xfrm>
          <a:prstGeom prst="rect">
            <a:avLst/>
          </a:prstGeom>
        </p:spPr>
      </p:pic>
      <p:sp>
        <p:nvSpPr>
          <p:cNvPr id="15" name="Text 9"/>
          <p:cNvSpPr/>
          <p:nvPr/>
        </p:nvSpPr>
        <p:spPr>
          <a:xfrm>
            <a:off x="3197343" y="4717653"/>
            <a:ext cx="253894" cy="317302"/>
          </a:xfrm>
          <a:prstGeom prst="rect">
            <a:avLst/>
          </a:prstGeom>
          <a:noFill/>
          <a:ln/>
        </p:spPr>
        <p:txBody>
          <a:bodyPr wrap="none" lIns="0" tIns="0" rIns="0" bIns="0" rtlCol="0" anchor="ctr"/>
          <a:lstStyle/>
          <a:p>
            <a:pPr algn="ctr" rtl="1"/>
            <a:r>
              <a:rPr lang="en-US" sz="1950" dirty="0">
                <a:solidFill>
                  <a:srgbClr val="000000"/>
                </a:solidFill>
                <a:latin typeface="Arial" panose="020B0604020202020204" pitchFamily="34" charset="0"/>
                <a:ea typeface="GE SS Two Light" pitchFamily="34" charset="-122"/>
                <a:cs typeface="Arial" panose="020B0604020202020204" pitchFamily="34" charset="0"/>
              </a:rPr>
              <a:t>4</a:t>
            </a:r>
            <a:r>
              <a:rPr lang="ar-JO" sz="1950" dirty="0">
                <a:solidFill>
                  <a:srgbClr val="000000"/>
                </a:solidFill>
                <a:latin typeface="GE SS Two Light" pitchFamily="34" charset="0"/>
                <a:ea typeface="GE SS Two Light" pitchFamily="34" charset="-122"/>
                <a:cs typeface="GE SS Two Light" pitchFamily="34" charset="-120"/>
              </a:rPr>
              <a:t> </a:t>
            </a:r>
            <a:r>
              <a:rPr lang="ar-SA" altLang="en-US" sz="2000" b="1" dirty="0">
                <a:solidFill>
                  <a:srgbClr val="384653"/>
                </a:solidFill>
                <a:latin typeface="GE SS Two Light" pitchFamily="34" charset="0"/>
                <a:ea typeface="GE SS Two Light" pitchFamily="34" charset="-122"/>
                <a:cs typeface="GE SS Two Light" pitchFamily="34" charset="-120"/>
              </a:rPr>
              <a:t>الاختبارات والأسئلة</a:t>
            </a:r>
            <a:endParaRPr lang="en-US" sz="1950" dirty="0"/>
          </a:p>
        </p:txBody>
      </p:sp>
      <p:sp>
        <p:nvSpPr>
          <p:cNvPr id="16" name="Text 10"/>
          <p:cNvSpPr/>
          <p:nvPr/>
        </p:nvSpPr>
        <p:spPr>
          <a:xfrm>
            <a:off x="820221" y="5292030"/>
            <a:ext cx="5008040" cy="1045632"/>
          </a:xfrm>
          <a:prstGeom prst="rect">
            <a:avLst/>
          </a:prstGeom>
          <a:noFill/>
          <a:ln/>
        </p:spPr>
        <p:txBody>
          <a:bodyPr wrap="square" lIns="0" tIns="0" rIns="0" bIns="0" rtlCol="0" anchor="t">
            <a:noAutofit/>
          </a:bodyPr>
          <a:lstStyle/>
          <a:p>
            <a:pPr indent="0" algn="r" rtl="1">
              <a:lnSpc>
                <a:spcPct val="104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أدوات تستخدم لقياس جوانب محددة من المعرفة والفهم، ويمكن أن تستخدم ضمن التقييم التشخيصي أو التكويني أو الختامي.</a:t>
            </a:r>
            <a:endParaRPr lang="ar-SA" sz="2000" dirty="0">
              <a:solidFill>
                <a:srgbClr val="384653"/>
              </a:solidFill>
              <a:latin typeface="WinSoft Pro Medium" pitchFamily="34" charset="0"/>
              <a:ea typeface="WinSoft Pro Medium" pitchFamily="34" charset="-122"/>
              <a:cs typeface="WinSoft Pro Medium" pitchFamily="34" charset="-12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nvSpPr>
        <p:spPr>
          <a:xfrm>
            <a:off x="631908" y="862211"/>
            <a:ext cx="10927878" cy="415727"/>
          </a:xfrm>
          <a:prstGeom prst="rect">
            <a:avLst/>
          </a:prstGeom>
          <a:noFill/>
          <a:ln/>
        </p:spPr>
        <p:txBody>
          <a:bodyPr wrap="none" lIns="0" tIns="0" rIns="0" bIns="0" rtlCol="0" anchor="t"/>
          <a:lstStyle/>
          <a:p>
            <a:pPr marL="0" indent="0" algn="r" rtl="1">
              <a:lnSpc>
                <a:spcPct val="104000"/>
              </a:lnSpc>
              <a:buNone/>
            </a:pPr>
            <a:r>
              <a:rPr lang="ar-SA" altLang="en-US" sz="2600" dirty="0">
                <a:solidFill>
                  <a:srgbClr val="2E3C4E"/>
                </a:solidFill>
                <a:latin typeface="GE SS Two Light" pitchFamily="34" charset="0"/>
                <a:ea typeface="GE SS Two Light" pitchFamily="34" charset="-122"/>
                <a:cs typeface="GE SS Two Light" pitchFamily="34" charset="-120"/>
              </a:rPr>
              <a:t>ثالثًا: ربط الأدوات بالمعارف والمهارات والاتجاهات (K-S-A)</a:t>
            </a:r>
            <a:endParaRPr lang="ar-SA" sz="2600" dirty="0"/>
          </a:p>
        </p:txBody>
      </p:sp>
      <p:pic>
        <p:nvPicPr>
          <p:cNvPr id="3" name="Image 0" descr="preencoded.png"/>
          <p:cNvPicPr>
            <a:picLocks noChangeAspect="1"/>
          </p:cNvPicPr>
          <p:nvPr/>
        </p:nvPicPr>
        <p:blipFill>
          <a:blip r:embed="rId3"/>
          <a:stretch>
            <a:fillRect/>
          </a:stretch>
        </p:blipFill>
        <p:spPr>
          <a:xfrm>
            <a:off x="2271109" y="1416149"/>
            <a:ext cx="7649475" cy="4269581"/>
          </a:xfrm>
          <a:prstGeom prst="rect">
            <a:avLst/>
          </a:prstGeom>
        </p:spPr>
      </p:pic>
      <p:sp>
        <p:nvSpPr>
          <p:cNvPr id="4" name="Text 1"/>
          <p:cNvSpPr/>
          <p:nvPr/>
        </p:nvSpPr>
        <p:spPr>
          <a:xfrm>
            <a:off x="22324" y="5823942"/>
            <a:ext cx="11537463" cy="171847"/>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هذه الأبعاد الثلاثة ليست منفصلة؛ فقد تتطلب المهمة المهنية الواحدة المعرفة والمهارة والسلوك المهني في الوقت نفسه.</a:t>
            </a:r>
            <a:endParaRPr lang="ar-SA" sz="20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nvSpPr>
        <p:spPr>
          <a:xfrm>
            <a:off x="631908" y="738386"/>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مواءمة أدوات التعليم مع </a:t>
            </a:r>
            <a:r>
              <a:rPr lang="ar-SA" altLang="en-US" sz="3700" dirty="0">
                <a:solidFill>
                  <a:srgbClr val="2E3C4E"/>
                </a:solidFill>
                <a:latin typeface="Myriad "/>
                <a:ea typeface="GE SS Two Light" pitchFamily="34" charset="-122"/>
                <a:cs typeface="GE SS Two Light" pitchFamily="34" charset="-120"/>
              </a:rPr>
              <a:t>K-S-A</a:t>
            </a:r>
            <a:r>
              <a:rPr lang="ar-SA" altLang="en-US" sz="3700" dirty="0">
                <a:solidFill>
                  <a:srgbClr val="2E3C4E"/>
                </a:solidFill>
                <a:latin typeface="GE SS Two Light" pitchFamily="34" charset="0"/>
                <a:ea typeface="GE SS Two Light" pitchFamily="34" charset="-122"/>
                <a:cs typeface="GE SS Two Light" pitchFamily="34" charset="-120"/>
              </a:rPr>
              <a:t> الأداة</a:t>
            </a:r>
            <a:r>
              <a:rPr lang="en-US" altLang="en-US" sz="3700" dirty="0">
                <a:solidFill>
                  <a:srgbClr val="2E3C4E"/>
                </a:solidFill>
                <a:latin typeface="Myriad "/>
                <a:ea typeface="GE SS Two Light" pitchFamily="34" charset="-122"/>
                <a:cs typeface="GE SS Two Light" pitchFamily="34" charset="-120"/>
              </a:rPr>
              <a:t>4 </a:t>
            </a:r>
            <a:endParaRPr lang="ar-SA" sz="3700" dirty="0"/>
          </a:p>
        </p:txBody>
      </p:sp>
      <p:sp>
        <p:nvSpPr>
          <p:cNvPr id="4" name="Text 1"/>
          <p:cNvSpPr/>
          <p:nvPr/>
        </p:nvSpPr>
        <p:spPr>
          <a:xfrm>
            <a:off x="631908" y="5692372"/>
            <a:ext cx="10927878" cy="577850"/>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تذكر:</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الأداة الواحدة قد تخدم أكثر من بُعد من أبعاد K-S-A، بحسب طريقة استخدامها وهدف التعلم.</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1641188000"/>
              </p:ext>
            </p:extLst>
          </p:nvPr>
        </p:nvGraphicFramePr>
        <p:xfrm>
          <a:off x="838199" y="1825625"/>
          <a:ext cx="10995991" cy="3766730"/>
        </p:xfrm>
        <a:graphic>
          <a:graphicData uri="http://schemas.openxmlformats.org/drawingml/2006/table">
            <a:tbl>
              <a:tblPr/>
              <a:tblGrid>
                <a:gridCol w="2387287">
                  <a:extLst>
                    <a:ext uri="{9D8B030D-6E8A-4147-A177-3AD203B41FA5}">
                      <a16:colId xmlns:a16="http://schemas.microsoft.com/office/drawing/2014/main" val="3096591467"/>
                    </a:ext>
                  </a:extLst>
                </a:gridCol>
                <a:gridCol w="2011109">
                  <a:extLst>
                    <a:ext uri="{9D8B030D-6E8A-4147-A177-3AD203B41FA5}">
                      <a16:colId xmlns:a16="http://schemas.microsoft.com/office/drawing/2014/main" val="1543677192"/>
                    </a:ext>
                  </a:extLst>
                </a:gridCol>
                <a:gridCol w="2025578">
                  <a:extLst>
                    <a:ext uri="{9D8B030D-6E8A-4147-A177-3AD203B41FA5}">
                      <a16:colId xmlns:a16="http://schemas.microsoft.com/office/drawing/2014/main" val="1303406699"/>
                    </a:ext>
                  </a:extLst>
                </a:gridCol>
                <a:gridCol w="4572017">
                  <a:extLst>
                    <a:ext uri="{9D8B030D-6E8A-4147-A177-3AD203B41FA5}">
                      <a16:colId xmlns:a16="http://schemas.microsoft.com/office/drawing/2014/main" val="2073543508"/>
                    </a:ext>
                  </a:extLst>
                </a:gridCol>
              </a:tblGrid>
              <a:tr h="1050585">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المعارف </a:t>
                      </a:r>
                      <a:r>
                        <a:rPr lang="en-US" sz="2400" kern="1200" dirty="0">
                          <a:solidFill>
                            <a:srgbClr val="2E3C4E"/>
                          </a:solidFill>
                          <a:latin typeface="Myriad "/>
                          <a:ea typeface="GE SS Two Light" pitchFamily="34" charset="-122"/>
                          <a:cs typeface="GE SS Two Light" pitchFamily="34" charset="-120"/>
                        </a:rPr>
                        <a:t>K</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المهارات </a:t>
                      </a:r>
                      <a:r>
                        <a:rPr lang="en-US" sz="2400" kern="1200" dirty="0">
                          <a:solidFill>
                            <a:srgbClr val="2E3C4E"/>
                          </a:solidFill>
                          <a:latin typeface="Myriad "/>
                          <a:ea typeface="GE SS Two Light" pitchFamily="34" charset="-122"/>
                          <a:cs typeface="GE SS Two Light" pitchFamily="34" charset="-120"/>
                        </a:rPr>
                        <a:t>S</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ctr" rtl="1">
                        <a:lnSpc>
                          <a:spcPct val="150000"/>
                        </a:lnSpc>
                        <a:spcAft>
                          <a:spcPts val="0"/>
                        </a:spcAft>
                      </a:pPr>
                      <a:r>
                        <a:rPr lang="ar-SA" sz="2400" kern="1200" dirty="0">
                          <a:solidFill>
                            <a:srgbClr val="2E3C4E"/>
                          </a:solidFill>
                          <a:latin typeface="GE SS Two Light" pitchFamily="34" charset="0"/>
                          <a:ea typeface="GE SS Two Light" pitchFamily="34" charset="-122"/>
                          <a:cs typeface="GE SS Two Light" pitchFamily="34" charset="-120"/>
                        </a:rPr>
                        <a:t>الاتجاهات </a:t>
                      </a:r>
                      <a:r>
                        <a:rPr lang="en-US" sz="2400" kern="1200" dirty="0">
                          <a:solidFill>
                            <a:srgbClr val="2E3C4E"/>
                          </a:solidFill>
                          <a:latin typeface="Myriad "/>
                          <a:ea typeface="GE SS Two Light" pitchFamily="34" charset="-122"/>
                          <a:cs typeface="GE SS Two Light" pitchFamily="34" charset="-120"/>
                        </a:rPr>
                        <a:t>A</a:t>
                      </a:r>
                    </a:p>
                  </a:txBody>
                  <a:tcPr marL="0" marR="0" marT="0" marB="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kern="1200" dirty="0">
                          <a:solidFill>
                            <a:srgbClr val="2E3C4E"/>
                          </a:solidFill>
                          <a:latin typeface="GE SS Two Light" pitchFamily="34" charset="0"/>
                          <a:ea typeface="GE SS Two Light" pitchFamily="34" charset="-122"/>
                          <a:cs typeface="GE SS Two Light" pitchFamily="34" charset="-120"/>
                        </a:rPr>
                        <a:t>أداة التعليم</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867041017"/>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أدوات العرض</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68305584"/>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العرض التوضيحي والعملي</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86933470"/>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التفاعلية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515337470"/>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التعاونية</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26665126"/>
                  </a:ext>
                </a:extLst>
              </a:tr>
              <a:tr h="543229">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b="0" kern="1200" dirty="0">
                          <a:solidFill>
                            <a:srgbClr val="2E3C4E"/>
                          </a:solidFill>
                          <a:latin typeface="GE SS Two Light" pitchFamily="34" charset="0"/>
                          <a:ea typeface="GE SS Two Light" pitchFamily="34" charset="-122"/>
                          <a:cs typeface="GE SS Two Light" pitchFamily="34" charset="-120"/>
                        </a:rPr>
                        <a:t>الأدوات الرقمية </a:t>
                      </a: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830626588"/>
                  </a:ext>
                </a:extLst>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nvSpPr>
        <p:spPr>
          <a:xfrm>
            <a:off x="631908" y="1052094"/>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مواءمة أدوات التقييم مع </a:t>
            </a:r>
            <a:r>
              <a:rPr lang="ar-SA" altLang="en-US" sz="3550" dirty="0">
                <a:solidFill>
                  <a:srgbClr val="2E3C4E"/>
                </a:solidFill>
                <a:latin typeface="Myriad "/>
                <a:ea typeface="GE SS Two Light" pitchFamily="34" charset="-122"/>
                <a:cs typeface="GE SS Two Light" pitchFamily="34" charset="-120"/>
              </a:rPr>
              <a:t>K-S-A</a:t>
            </a:r>
            <a:r>
              <a:rPr lang="ar-SA" altLang="en-US" sz="3550" dirty="0">
                <a:solidFill>
                  <a:srgbClr val="2E3C4E"/>
                </a:solidFill>
                <a:latin typeface="GE SS Two Light" pitchFamily="34" charset="0"/>
                <a:ea typeface="GE SS Two Light" pitchFamily="34" charset="-122"/>
                <a:cs typeface="GE SS Two Light" pitchFamily="34" charset="-120"/>
              </a:rPr>
              <a:t> الأداة</a:t>
            </a:r>
            <a:r>
              <a:rPr lang="en-US" altLang="en-US" sz="3550" dirty="0">
                <a:solidFill>
                  <a:srgbClr val="2E3C4E"/>
                </a:solidFill>
                <a:latin typeface="Myriad "/>
                <a:ea typeface="GE SS Two Light" pitchFamily="34" charset="-122"/>
                <a:cs typeface="GE SS Two Light" pitchFamily="34" charset="-120"/>
              </a:rPr>
              <a:t>10 </a:t>
            </a:r>
            <a:endParaRPr lang="ar-SA" sz="3550" dirty="0">
              <a:latin typeface="Myriad "/>
            </a:endParaRPr>
          </a:p>
        </p:txBody>
      </p:sp>
      <p:sp>
        <p:nvSpPr>
          <p:cNvPr id="4" name="Text 1"/>
          <p:cNvSpPr/>
          <p:nvPr/>
        </p:nvSpPr>
        <p:spPr>
          <a:xfrm>
            <a:off x="108049" y="5814223"/>
            <a:ext cx="11537463" cy="267593"/>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ولا يعني ذلك أن كل أداة تقيس بُعدًا واحدًا فقط؛ فالغرض من الأداة ومعايير التقييم وطبيعة المهمة هي التي تحدد ما يمكن أن تقدمه من أدلة.</a:t>
            </a:r>
            <a:endParaRPr lang="ar-SA" sz="2000" dirty="0"/>
          </a:p>
        </p:txBody>
      </p:sp>
      <p:graphicFrame>
        <p:nvGraphicFramePr>
          <p:cNvPr id="3" name="Table 2"/>
          <p:cNvGraphicFramePr>
            <a:graphicFrameLocks noGrp="1"/>
          </p:cNvGraphicFramePr>
          <p:nvPr>
            <p:extLst>
              <p:ext uri="{D42A27DB-BD31-4B8C-83A1-F6EECF244321}">
                <p14:modId xmlns:p14="http://schemas.microsoft.com/office/powerpoint/2010/main" val="4012089029"/>
              </p:ext>
            </p:extLst>
          </p:nvPr>
        </p:nvGraphicFramePr>
        <p:xfrm>
          <a:off x="838198" y="2114253"/>
          <a:ext cx="10852054" cy="3234985"/>
        </p:xfrm>
        <a:graphic>
          <a:graphicData uri="http://schemas.openxmlformats.org/drawingml/2006/table">
            <a:tbl>
              <a:tblPr/>
              <a:tblGrid>
                <a:gridCol w="2535186">
                  <a:extLst>
                    <a:ext uri="{9D8B030D-6E8A-4147-A177-3AD203B41FA5}">
                      <a16:colId xmlns:a16="http://schemas.microsoft.com/office/drawing/2014/main" val="2656630837"/>
                    </a:ext>
                  </a:extLst>
                </a:gridCol>
                <a:gridCol w="4060559">
                  <a:extLst>
                    <a:ext uri="{9D8B030D-6E8A-4147-A177-3AD203B41FA5}">
                      <a16:colId xmlns:a16="http://schemas.microsoft.com/office/drawing/2014/main" val="996391171"/>
                    </a:ext>
                  </a:extLst>
                </a:gridCol>
                <a:gridCol w="4256309">
                  <a:extLst>
                    <a:ext uri="{9D8B030D-6E8A-4147-A177-3AD203B41FA5}">
                      <a16:colId xmlns:a16="http://schemas.microsoft.com/office/drawing/2014/main" val="3079213290"/>
                    </a:ext>
                  </a:extLst>
                </a:gridCol>
              </a:tblGrid>
              <a:tr h="1050585">
                <a:tc>
                  <a:txBody>
                    <a:bodyPr/>
                    <a:lstStyle/>
                    <a:p>
                      <a:pPr marL="0" indent="0" algn="r" defTabSz="914400" rtl="0" eaLnBrk="1" latinLnBrk="0" hangingPunct="1">
                        <a:lnSpc>
                          <a:spcPct val="150000"/>
                        </a:lnSpc>
                        <a:spcAft>
                          <a:spcPts val="0"/>
                        </a:spcAft>
                        <a:buNone/>
                      </a:pPr>
                      <a:r>
                        <a:rPr lang="ar-SA" sz="2400" kern="1200" dirty="0">
                          <a:solidFill>
                            <a:srgbClr val="2E3C4E"/>
                          </a:solidFill>
                          <a:latin typeface="GE SS Two Light" pitchFamily="34" charset="0"/>
                          <a:ea typeface="GE SS Two Light" pitchFamily="34" charset="-122"/>
                          <a:cs typeface="GE SS Two Light" pitchFamily="34" charset="-120"/>
                        </a:rPr>
                        <a:t>أدوات مناسبة</a:t>
                      </a: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ar-SA" sz="2400" kern="1200">
                          <a:solidFill>
                            <a:srgbClr val="2E3C4E"/>
                          </a:solidFill>
                          <a:latin typeface="GE SS Two Light" pitchFamily="34" charset="0"/>
                          <a:ea typeface="GE SS Two Light" pitchFamily="34" charset="-122"/>
                          <a:cs typeface="GE SS Two Light" pitchFamily="34" charset="-120"/>
                        </a:rPr>
                        <a:t>أمثلة على الأدلة</a:t>
                      </a:r>
                      <a:endParaRPr lang="en-US" sz="24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ar-SA" sz="2400" kern="1200" dirty="0">
                          <a:solidFill>
                            <a:srgbClr val="2E3C4E"/>
                          </a:solidFill>
                          <a:latin typeface="GE SS Two Light" pitchFamily="34" charset="0"/>
                          <a:ea typeface="GE SS Two Light" pitchFamily="34" charset="-122"/>
                          <a:cs typeface="GE SS Two Light" pitchFamily="34" charset="-120"/>
                        </a:rPr>
                        <a:t>ما الذي تريد التحقق منه؟</a:t>
                      </a: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3650580546"/>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فهم مفهوم أو إجراء</a:t>
                      </a:r>
                      <a:endParaRPr lang="en-US" sz="20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المعرفة </a:t>
                      </a:r>
                      <a:r>
                        <a:rPr lang="en-US" sz="2000" kern="1200" dirty="0">
                          <a:solidFill>
                            <a:srgbClr val="2E3C4E"/>
                          </a:solidFill>
                          <a:latin typeface="Myriad "/>
                          <a:ea typeface="GE SS Two Light" pitchFamily="34" charset="-122"/>
                          <a:cs typeface="GE SS Two Light" pitchFamily="34" charset="-120"/>
                        </a:rPr>
                        <a:t>K</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288400382"/>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a:solidFill>
                            <a:srgbClr val="2E3C4E"/>
                          </a:solidFill>
                          <a:latin typeface="GE SS Two Light" pitchFamily="34" charset="0"/>
                          <a:ea typeface="GE SS Two Light" pitchFamily="34" charset="-122"/>
                          <a:cs typeface="GE SS Two Light" pitchFamily="34" charset="-120"/>
                        </a:rPr>
                        <a:t>تنفيذ مهمة مهنية</a:t>
                      </a:r>
                      <a:endParaRPr lang="en-US" sz="20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المهارة </a:t>
                      </a:r>
                      <a:r>
                        <a:rPr lang="en-US" sz="2000" kern="1200" dirty="0">
                          <a:solidFill>
                            <a:srgbClr val="2E3C4E"/>
                          </a:solidFill>
                          <a:latin typeface="Myriad "/>
                          <a:ea typeface="GE SS Two Light" pitchFamily="34" charset="-122"/>
                          <a:cs typeface="GE SS Two Light" pitchFamily="34" charset="-120"/>
                        </a:rPr>
                        <a:t>S</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02588687"/>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a:solidFill>
                            <a:srgbClr val="2E3C4E"/>
                          </a:solidFill>
                          <a:latin typeface="GE SS Two Light" pitchFamily="34" charset="0"/>
                          <a:ea typeface="GE SS Two Light" pitchFamily="34" charset="-122"/>
                          <a:cs typeface="GE SS Two Light" pitchFamily="34" charset="-120"/>
                        </a:rPr>
                        <a:t>سلوك مهني أو التزام بمعيار</a:t>
                      </a:r>
                      <a:endParaRPr lang="en-US" sz="20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الاتجاه/السلوك </a:t>
                      </a:r>
                      <a:r>
                        <a:rPr lang="en-US" sz="2000" kern="1200" dirty="0">
                          <a:solidFill>
                            <a:srgbClr val="2E3C4E"/>
                          </a:solidFill>
                          <a:latin typeface="Myriad "/>
                          <a:ea typeface="GE SS Two Light" pitchFamily="34" charset="-122"/>
                          <a:cs typeface="GE SS Two Light" pitchFamily="34" charset="-120"/>
                        </a:rPr>
                        <a:t>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076321682"/>
                  </a:ext>
                </a:extLst>
              </a:tr>
              <a:tr h="543229">
                <a:tc>
                  <a:txBody>
                    <a:bodyPr/>
                    <a:lstStyle/>
                    <a:p>
                      <a:pPr marL="0" indent="0" algn="r" defTabSz="914400" rtl="0" eaLnBrk="1" latinLnBrk="0" hangingPunct="1">
                        <a:buNone/>
                      </a:pPr>
                      <a:endParaRPr lang="en-US" sz="2400" kern="1200" dirty="0">
                        <a:solidFill>
                          <a:srgbClr val="2E3C4E"/>
                        </a:solidFill>
                        <a:latin typeface="GE SS Two Light" pitchFamily="34" charset="0"/>
                        <a:ea typeface="GE SS Two Light" pitchFamily="34" charset="-122"/>
                        <a:cs typeface="GE SS Two Light" pitchFamily="34" charset="-120"/>
                      </a:endParaRPr>
                    </a:p>
                  </a:txBody>
                  <a:tcPr marL="171520" marR="17152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أداء مهمة مهنية متكاملة</a:t>
                      </a:r>
                      <a:endParaRPr lang="en-US" sz="20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ar-SA" sz="2000" kern="1200" dirty="0">
                          <a:solidFill>
                            <a:srgbClr val="2E3C4E"/>
                          </a:solidFill>
                          <a:latin typeface="GE SS Two Light" pitchFamily="34" charset="0"/>
                          <a:ea typeface="GE SS Two Light" pitchFamily="34" charset="-122"/>
                          <a:cs typeface="GE SS Two Light" pitchFamily="34" charset="-120"/>
                        </a:rPr>
                        <a:t>تكامل </a:t>
                      </a:r>
                      <a:r>
                        <a:rPr lang="en-US" sz="2000" kern="1200" dirty="0">
                          <a:solidFill>
                            <a:srgbClr val="2E3C4E"/>
                          </a:solidFill>
                          <a:latin typeface="Myriad "/>
                          <a:ea typeface="GE SS Two Light" pitchFamily="34" charset="-122"/>
                          <a:cs typeface="GE SS Two Light" pitchFamily="34" charset="-120"/>
                        </a:rPr>
                        <a:t>K-S-A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721056245"/>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nvSpPr>
        <p:spPr>
          <a:xfrm>
            <a:off x="631908" y="506909"/>
            <a:ext cx="10927878" cy="396677"/>
          </a:xfrm>
          <a:prstGeom prst="rect">
            <a:avLst/>
          </a:prstGeom>
          <a:noFill/>
          <a:ln/>
        </p:spPr>
        <p:txBody>
          <a:bodyPr wrap="none" lIns="0" tIns="0" rIns="0" bIns="0" rtlCol="0" anchor="t"/>
          <a:lstStyle/>
          <a:p>
            <a:pPr marL="0" indent="0" algn="r" rtl="1">
              <a:lnSpc>
                <a:spcPct val="104000"/>
              </a:lnSpc>
              <a:buNone/>
            </a:pPr>
            <a:r>
              <a:rPr lang="ar-SA" altLang="en-US" sz="2450" dirty="0">
                <a:solidFill>
                  <a:srgbClr val="2E3C4E"/>
                </a:solidFill>
                <a:latin typeface="GE SS Two Light" pitchFamily="34" charset="0"/>
                <a:ea typeface="GE SS Two Light" pitchFamily="34" charset="-122"/>
                <a:cs typeface="GE SS Two Light" pitchFamily="34" charset="-120"/>
              </a:rPr>
              <a:t>النشاط التطبيقي: من الكفاية إلى الأداة</a:t>
            </a:r>
            <a:endParaRPr lang="ar-SA" sz="2450" dirty="0"/>
          </a:p>
        </p:txBody>
      </p:sp>
      <p:sp>
        <p:nvSpPr>
          <p:cNvPr id="3" name="Text 1"/>
          <p:cNvSpPr/>
          <p:nvPr/>
        </p:nvSpPr>
        <p:spPr>
          <a:xfrm>
            <a:off x="631908" y="1064617"/>
            <a:ext cx="10927878" cy="412452"/>
          </a:xfrm>
          <a:prstGeom prst="rect">
            <a:avLst/>
          </a:prstGeom>
          <a:noFill/>
          <a:ln/>
        </p:spPr>
        <p:txBody>
          <a:bodyPr wrap="square" lIns="0" tIns="0" rIns="0" bIns="0" rtlCol="0" anchor="t"/>
          <a:lstStyle/>
          <a:p>
            <a:pPr marL="0" indent="0" algn="r" rtl="1">
              <a:lnSpc>
                <a:spcPct val="111000"/>
              </a:lnSpc>
              <a:spcAft>
                <a:spcPts val="700"/>
              </a:spcAft>
              <a:buNone/>
            </a:pPr>
            <a:r>
              <a:rPr lang="ar-SA" altLang="en-US" dirty="0">
                <a:solidFill>
                  <a:srgbClr val="384653"/>
                </a:solidFill>
                <a:latin typeface="WinSoft Pro Medium" pitchFamily="34" charset="0"/>
                <a:ea typeface="WinSoft Pro Medium" pitchFamily="34" charset="-122"/>
                <a:cs typeface="WinSoft Pro Medium" pitchFamily="34" charset="-120"/>
              </a:rPr>
              <a:t>العمل الثنائي : اعمل مع زميلك واختر مهنة أو مهارة، ثم حللها وفق التسلسل: المهنة/الكفاية → المعارف (K) → المهارات (S) → الاتجاهات (A) → الدليل المطلوب → أداة التعليم → أداة التقييم.</a:t>
            </a:r>
            <a:endParaRPr lang="ar-SA" dirty="0"/>
          </a:p>
          <a:p>
            <a:pPr marL="0" indent="0" algn="r" rtl="1">
              <a:lnSpc>
                <a:spcPct val="111000"/>
              </a:lnSpc>
              <a:buNone/>
            </a:pPr>
            <a:r>
              <a:rPr lang="ar-SA" altLang="en-US" dirty="0">
                <a:solidFill>
                  <a:srgbClr val="384653"/>
                </a:solidFill>
                <a:latin typeface="WinSoft Pro Medium" pitchFamily="34" charset="0"/>
                <a:ea typeface="WinSoft Pro Medium" pitchFamily="34" charset="-122"/>
                <a:cs typeface="WinSoft Pro Medium" pitchFamily="34" charset="-120"/>
              </a:rPr>
              <a:t>أكمل مصفوفة تحليل المهنة أو المهارة – الأداة 6:</a:t>
            </a:r>
            <a:endParaRPr lang="ar-SA" dirty="0"/>
          </a:p>
        </p:txBody>
      </p:sp>
      <p:graphicFrame>
        <p:nvGraphicFramePr>
          <p:cNvPr id="4" name="Table 3"/>
          <p:cNvGraphicFramePr>
            <a:graphicFrameLocks noGrp="1"/>
          </p:cNvGraphicFramePr>
          <p:nvPr>
            <p:extLst>
              <p:ext uri="{D42A27DB-BD31-4B8C-83A1-F6EECF244321}">
                <p14:modId xmlns:p14="http://schemas.microsoft.com/office/powerpoint/2010/main" val="3300242215"/>
              </p:ext>
            </p:extLst>
          </p:nvPr>
        </p:nvGraphicFramePr>
        <p:xfrm>
          <a:off x="631908" y="2110572"/>
          <a:ext cx="11100546" cy="4405576"/>
        </p:xfrm>
        <a:graphic>
          <a:graphicData uri="http://schemas.openxmlformats.org/drawingml/2006/table">
            <a:tbl>
              <a:tblPr/>
              <a:tblGrid>
                <a:gridCol w="1009494">
                  <a:extLst>
                    <a:ext uri="{9D8B030D-6E8A-4147-A177-3AD203B41FA5}">
                      <a16:colId xmlns:a16="http://schemas.microsoft.com/office/drawing/2014/main" val="3332303980"/>
                    </a:ext>
                  </a:extLst>
                </a:gridCol>
                <a:gridCol w="1616886">
                  <a:extLst>
                    <a:ext uri="{9D8B030D-6E8A-4147-A177-3AD203B41FA5}">
                      <a16:colId xmlns:a16="http://schemas.microsoft.com/office/drawing/2014/main" val="2211017640"/>
                    </a:ext>
                  </a:extLst>
                </a:gridCol>
                <a:gridCol w="1694833">
                  <a:extLst>
                    <a:ext uri="{9D8B030D-6E8A-4147-A177-3AD203B41FA5}">
                      <a16:colId xmlns:a16="http://schemas.microsoft.com/office/drawing/2014/main" val="2680658565"/>
                    </a:ext>
                  </a:extLst>
                </a:gridCol>
                <a:gridCol w="1209020">
                  <a:extLst>
                    <a:ext uri="{9D8B030D-6E8A-4147-A177-3AD203B41FA5}">
                      <a16:colId xmlns:a16="http://schemas.microsoft.com/office/drawing/2014/main" val="3213438565"/>
                    </a:ext>
                  </a:extLst>
                </a:gridCol>
                <a:gridCol w="1179230">
                  <a:extLst>
                    <a:ext uri="{9D8B030D-6E8A-4147-A177-3AD203B41FA5}">
                      <a16:colId xmlns:a16="http://schemas.microsoft.com/office/drawing/2014/main" val="391653018"/>
                    </a:ext>
                  </a:extLst>
                </a:gridCol>
                <a:gridCol w="2696250">
                  <a:extLst>
                    <a:ext uri="{9D8B030D-6E8A-4147-A177-3AD203B41FA5}">
                      <a16:colId xmlns:a16="http://schemas.microsoft.com/office/drawing/2014/main" val="3314596652"/>
                    </a:ext>
                  </a:extLst>
                </a:gridCol>
                <a:gridCol w="1694833">
                  <a:extLst>
                    <a:ext uri="{9D8B030D-6E8A-4147-A177-3AD203B41FA5}">
                      <a16:colId xmlns:a16="http://schemas.microsoft.com/office/drawing/2014/main" val="2047351724"/>
                    </a:ext>
                  </a:extLst>
                </a:gridCol>
              </a:tblGrid>
              <a:tr h="1050585">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سبب الاختيار</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درجة الملاءمة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عالية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متوسطة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منخفضة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الاتجاهات/ </a:t>
                      </a:r>
                      <a:r>
                        <a:rPr lang="en-US" sz="1800" kern="1200" dirty="0" err="1">
                          <a:solidFill>
                            <a:srgbClr val="2E3C4E"/>
                          </a:solidFill>
                          <a:latin typeface="GE SS Two Light" pitchFamily="34" charset="0"/>
                          <a:ea typeface="GE SS Two Light" pitchFamily="34" charset="-122"/>
                          <a:cs typeface="GE SS Two Light" pitchFamily="34" charset="-120"/>
                        </a:rPr>
                        <a:t>السلوكيات</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المهارات</a:t>
                      </a:r>
                      <a:r>
                        <a:rPr lang="en-US" sz="1800" kern="1200" dirty="0">
                          <a:solidFill>
                            <a:srgbClr val="2E3C4E"/>
                          </a:solidFill>
                          <a:latin typeface="GE SS Two Light" pitchFamily="34" charset="0"/>
                          <a:ea typeface="GE SS Two Light" pitchFamily="34" charset="-122"/>
                          <a:cs typeface="GE SS Two Light" pitchFamily="34" charset="-120"/>
                        </a:rPr>
                        <a:t>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المعارف</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التعليم/التقييم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نوع الأداة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المحاضرة /الشرح المباشر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العرض العملي /النمذجة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دراسة الحالة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لعب الأدوار/المحاكاة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العمل الجماعي /التعلم التعاوني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43229">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التعلم القائم على المشكلات /المهام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تعليم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30786515"/>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991501865"/>
              </p:ext>
            </p:extLst>
          </p:nvPr>
        </p:nvGraphicFramePr>
        <p:xfrm>
          <a:off x="618979" y="446991"/>
          <a:ext cx="11155680" cy="5972094"/>
        </p:xfrm>
        <a:graphic>
          <a:graphicData uri="http://schemas.openxmlformats.org/drawingml/2006/table">
            <a:tbl>
              <a:tblPr/>
              <a:tblGrid>
                <a:gridCol w="1014507">
                  <a:extLst>
                    <a:ext uri="{9D8B030D-6E8A-4147-A177-3AD203B41FA5}">
                      <a16:colId xmlns:a16="http://schemas.microsoft.com/office/drawing/2014/main" val="3332303980"/>
                    </a:ext>
                  </a:extLst>
                </a:gridCol>
                <a:gridCol w="1624916">
                  <a:extLst>
                    <a:ext uri="{9D8B030D-6E8A-4147-A177-3AD203B41FA5}">
                      <a16:colId xmlns:a16="http://schemas.microsoft.com/office/drawing/2014/main" val="2211017640"/>
                    </a:ext>
                  </a:extLst>
                </a:gridCol>
                <a:gridCol w="1703252">
                  <a:extLst>
                    <a:ext uri="{9D8B030D-6E8A-4147-A177-3AD203B41FA5}">
                      <a16:colId xmlns:a16="http://schemas.microsoft.com/office/drawing/2014/main" val="2680658565"/>
                    </a:ext>
                  </a:extLst>
                </a:gridCol>
                <a:gridCol w="1215025">
                  <a:extLst>
                    <a:ext uri="{9D8B030D-6E8A-4147-A177-3AD203B41FA5}">
                      <a16:colId xmlns:a16="http://schemas.microsoft.com/office/drawing/2014/main" val="3213438565"/>
                    </a:ext>
                  </a:extLst>
                </a:gridCol>
                <a:gridCol w="1185087">
                  <a:extLst>
                    <a:ext uri="{9D8B030D-6E8A-4147-A177-3AD203B41FA5}">
                      <a16:colId xmlns:a16="http://schemas.microsoft.com/office/drawing/2014/main" val="391653018"/>
                    </a:ext>
                  </a:extLst>
                </a:gridCol>
                <a:gridCol w="2709641">
                  <a:extLst>
                    <a:ext uri="{9D8B030D-6E8A-4147-A177-3AD203B41FA5}">
                      <a16:colId xmlns:a16="http://schemas.microsoft.com/office/drawing/2014/main" val="3314596652"/>
                    </a:ext>
                  </a:extLst>
                </a:gridCol>
                <a:gridCol w="1703252">
                  <a:extLst>
                    <a:ext uri="{9D8B030D-6E8A-4147-A177-3AD203B41FA5}">
                      <a16:colId xmlns:a16="http://schemas.microsoft.com/office/drawing/2014/main" val="2047351724"/>
                    </a:ext>
                  </a:extLst>
                </a:gridCol>
              </a:tblGrid>
              <a:tr h="1050585">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سبب الاختيار</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درجة الملاءمة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عالية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متوسطة</a:t>
                      </a:r>
                    </a:p>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 منخفضة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الاتجاهات/ </a:t>
                      </a:r>
                      <a:r>
                        <a:rPr lang="en-US" sz="1800" kern="1200" dirty="0" err="1">
                          <a:solidFill>
                            <a:srgbClr val="2E3C4E"/>
                          </a:solidFill>
                          <a:latin typeface="GE SS Two Light" pitchFamily="34" charset="0"/>
                          <a:ea typeface="GE SS Two Light" pitchFamily="34" charset="-122"/>
                          <a:cs typeface="GE SS Two Light" pitchFamily="34" charset="-120"/>
                        </a:rPr>
                        <a:t>السلوكيات</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المهارات</a:t>
                      </a:r>
                      <a:r>
                        <a:rPr lang="en-US" sz="1800" kern="1200" dirty="0">
                          <a:solidFill>
                            <a:srgbClr val="2E3C4E"/>
                          </a:solidFill>
                          <a:latin typeface="GE SS Two Light" pitchFamily="34" charset="0"/>
                          <a:ea typeface="GE SS Two Light" pitchFamily="34" charset="-122"/>
                          <a:cs typeface="GE SS Two Light" pitchFamily="34" charset="-120"/>
                        </a:rPr>
                        <a:t>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err="1">
                          <a:solidFill>
                            <a:srgbClr val="2E3C4E"/>
                          </a:solidFill>
                          <a:latin typeface="GE SS Two Light" pitchFamily="34" charset="0"/>
                          <a:ea typeface="GE SS Two Light" pitchFamily="34" charset="-122"/>
                          <a:cs typeface="GE SS Two Light" pitchFamily="34" charset="-120"/>
                        </a:rPr>
                        <a:t>المعارف</a:t>
                      </a:r>
                      <a:endParaRPr lang="en-US" sz="1800" kern="1200" dirty="0">
                        <a:solidFill>
                          <a:srgbClr val="2E3C4E"/>
                        </a:solidFill>
                        <a:latin typeface="GE SS Two Light" pitchFamily="34" charset="0"/>
                        <a:ea typeface="GE SS Two Light" pitchFamily="34" charset="-122"/>
                        <a:cs typeface="GE SS Two Light" pitchFamily="34" charset="-12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800" kern="1200" dirty="0">
                          <a:solidFill>
                            <a:srgbClr val="2E3C4E"/>
                          </a:solidFill>
                          <a:latin typeface="GE SS Two Light" pitchFamily="34" charset="0"/>
                          <a:ea typeface="GE SS Two Light" pitchFamily="34" charset="-122"/>
                          <a:cs typeface="GE SS Two Light" pitchFamily="34" charset="-120"/>
                        </a:rPr>
                        <a:t>أداة التعليم/التقييم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نوع الأداة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الاختبار الكتابي/الأسئلة</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الملاحظة المنظمة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قائمة التحقق</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اختبار الأداء العملي</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دراسة الحالة /المهمة التطبيقية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لعب الأدوار/المحاكاة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36170804"/>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ملف الإنجاز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6249562"/>
                  </a:ext>
                </a:extLst>
              </a:tr>
              <a:tr h="543229">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400" dirty="0">
                        <a:latin typeface="WinSoft Pro" charset="0"/>
                        <a:ea typeface="WinSoft Pro" charset="0"/>
                        <a:cs typeface="WinSoft Pro" charset="0"/>
                      </a:endParaRP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التقييم الذاتي /تقييم الأقران </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0" eaLnBrk="1" latinLnBrk="0" hangingPunct="1">
                        <a:lnSpc>
                          <a:spcPct val="150000"/>
                        </a:lnSpc>
                        <a:spcAft>
                          <a:spcPts val="0"/>
                        </a:spcAft>
                        <a:buNone/>
                      </a:pPr>
                      <a:r>
                        <a:rPr lang="en-US" sz="1800" kern="1200" dirty="0">
                          <a:solidFill>
                            <a:srgbClr val="2E3C4E"/>
                          </a:solidFill>
                          <a:latin typeface="GE SS Two Light" pitchFamily="34" charset="0"/>
                          <a:ea typeface="GE SS Two Light" pitchFamily="34" charset="-122"/>
                          <a:cs typeface="GE SS Two Light" pitchFamily="34" charset="-120"/>
                        </a:rPr>
                        <a:t>أداة تقييم</a:t>
                      </a:r>
                    </a:p>
                  </a:txBody>
                  <a:tcPr marL="120600" marR="1206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30786515"/>
                  </a:ext>
                </a:extLst>
              </a:tr>
            </a:tbl>
          </a:graphicData>
        </a:graphic>
      </p:graphicFrame>
    </p:spTree>
    <p:extLst>
      <p:ext uri="{BB962C8B-B14F-4D97-AF65-F5344CB8AC3E}">
        <p14:creationId xmlns:p14="http://schemas.microsoft.com/office/powerpoint/2010/main" val="1046606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nvSpPr>
        <p:spPr>
          <a:xfrm>
            <a:off x="631908" y="508000"/>
            <a:ext cx="10927878" cy="1150541"/>
          </a:xfrm>
          <a:prstGeom prst="rect">
            <a:avLst/>
          </a:prstGeom>
          <a:noFill/>
          <a:ln/>
        </p:spPr>
        <p:txBody>
          <a:bodyPr wrap="square" lIns="0" tIns="0" rIns="0" bIns="0" rtlCol="0" anchor="t">
            <a:normAutofit/>
          </a:bodyPr>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مهمة المناقشة الثنائية: بعد إكمال المصفوفة، ناقش مع زميلك:</a:t>
            </a:r>
            <a:endParaRPr lang="ar-SA" sz="3600" dirty="0"/>
          </a:p>
        </p:txBody>
      </p:sp>
      <p:sp>
        <p:nvSpPr>
          <p:cNvPr id="3" name="Shape 1"/>
          <p:cNvSpPr/>
          <p:nvPr/>
        </p:nvSpPr>
        <p:spPr>
          <a:xfrm>
            <a:off x="8954863" y="2149078"/>
            <a:ext cx="2604923" cy="1364161"/>
          </a:xfrm>
          <a:prstGeom prst="roundRect">
            <a:avLst>
              <a:gd name="adj" fmla="val 21610"/>
            </a:avLst>
          </a:prstGeom>
          <a:solidFill>
            <a:srgbClr val="FFFFFF"/>
          </a:solidFill>
          <a:ln w="19050">
            <a:solidFill>
              <a:srgbClr val="00AEEF"/>
            </a:solidFill>
            <a:prstDash val="solid"/>
          </a:ln>
        </p:spPr>
      </p:sp>
      <p:sp>
        <p:nvSpPr>
          <p:cNvPr id="4" name="Text 2"/>
          <p:cNvSpPr/>
          <p:nvPr/>
        </p:nvSpPr>
        <p:spPr>
          <a:xfrm>
            <a:off x="9148732" y="2342951"/>
            <a:ext cx="2217186" cy="1334873"/>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الأكثر ملاءمة لتعلم المعارف (K)؟ ولماذا؟</a:t>
            </a:r>
            <a:endParaRPr lang="ar-SA" dirty="0"/>
          </a:p>
        </p:txBody>
      </p:sp>
      <p:sp>
        <p:nvSpPr>
          <p:cNvPr id="5" name="Shape 3"/>
          <p:cNvSpPr/>
          <p:nvPr/>
        </p:nvSpPr>
        <p:spPr>
          <a:xfrm>
            <a:off x="6180578" y="2149078"/>
            <a:ext cx="2604923" cy="1364161"/>
          </a:xfrm>
          <a:prstGeom prst="roundRect">
            <a:avLst>
              <a:gd name="adj" fmla="val 21610"/>
            </a:avLst>
          </a:prstGeom>
          <a:solidFill>
            <a:srgbClr val="FFFFFF"/>
          </a:solidFill>
          <a:ln w="19050">
            <a:solidFill>
              <a:srgbClr val="00AEEF"/>
            </a:solidFill>
            <a:prstDash val="solid"/>
          </a:ln>
        </p:spPr>
      </p:sp>
      <p:sp>
        <p:nvSpPr>
          <p:cNvPr id="6" name="Text 4"/>
          <p:cNvSpPr/>
          <p:nvPr/>
        </p:nvSpPr>
        <p:spPr>
          <a:xfrm>
            <a:off x="6374447" y="2342951"/>
            <a:ext cx="2217186" cy="743351"/>
          </a:xfrm>
          <a:prstGeom prst="rect">
            <a:avLst/>
          </a:prstGeom>
          <a:noFill/>
          <a:ln/>
        </p:spPr>
        <p:txBody>
          <a:bodyPr wrap="square" lIns="0" tIns="0" rIns="0" bIns="0" rtlCol="0" anchor="t">
            <a:no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الأكثر ملاءمة لاكتساب المهارات المهنية (S)؟ ولماذا؟</a:t>
            </a:r>
            <a:endParaRPr lang="ar-SA" dirty="0"/>
          </a:p>
        </p:txBody>
      </p:sp>
      <p:sp>
        <p:nvSpPr>
          <p:cNvPr id="7" name="Shape 5"/>
          <p:cNvSpPr/>
          <p:nvPr/>
        </p:nvSpPr>
        <p:spPr>
          <a:xfrm>
            <a:off x="3406293" y="2149078"/>
            <a:ext cx="2604923" cy="1364161"/>
          </a:xfrm>
          <a:prstGeom prst="roundRect">
            <a:avLst>
              <a:gd name="adj" fmla="val 21610"/>
            </a:avLst>
          </a:prstGeom>
          <a:solidFill>
            <a:srgbClr val="FFFFFF"/>
          </a:solidFill>
          <a:ln w="19050">
            <a:solidFill>
              <a:srgbClr val="00AEEF"/>
            </a:solidFill>
            <a:prstDash val="solid"/>
          </a:ln>
        </p:spPr>
      </p:sp>
      <p:sp>
        <p:nvSpPr>
          <p:cNvPr id="8" name="Text 6"/>
          <p:cNvSpPr/>
          <p:nvPr/>
        </p:nvSpPr>
        <p:spPr>
          <a:xfrm>
            <a:off x="3600161" y="2342952"/>
            <a:ext cx="2217186" cy="1115028"/>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الأدوات التي يمكن أن تساعد على تنمية الاتجاهات والسلوكيات المهنية (A)؟</a:t>
            </a:r>
            <a:endParaRPr lang="ar-SA" dirty="0"/>
          </a:p>
        </p:txBody>
      </p:sp>
      <p:sp>
        <p:nvSpPr>
          <p:cNvPr id="9" name="Shape 7"/>
          <p:cNvSpPr/>
          <p:nvPr/>
        </p:nvSpPr>
        <p:spPr>
          <a:xfrm>
            <a:off x="631908" y="2149077"/>
            <a:ext cx="2605022" cy="1404641"/>
          </a:xfrm>
          <a:prstGeom prst="roundRect">
            <a:avLst>
              <a:gd name="adj" fmla="val 21610"/>
            </a:avLst>
          </a:prstGeom>
          <a:solidFill>
            <a:srgbClr val="FFFFFF"/>
          </a:solidFill>
          <a:ln w="19050">
            <a:solidFill>
              <a:srgbClr val="00AEEF"/>
            </a:solidFill>
            <a:prstDash val="solid"/>
          </a:ln>
        </p:spPr>
      </p:sp>
      <p:sp>
        <p:nvSpPr>
          <p:cNvPr id="10" name="Text 8"/>
          <p:cNvSpPr/>
          <p:nvPr/>
        </p:nvSpPr>
        <p:spPr>
          <a:xfrm>
            <a:off x="825777" y="2342952"/>
            <a:ext cx="2217285" cy="1115028"/>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هل يمكن لأداة واحدة أن تخدم أكثر من بُعد من أبعاد K-S-A؟ أعطِ مثالًا.</a:t>
            </a:r>
            <a:endParaRPr lang="ar-SA" dirty="0"/>
          </a:p>
        </p:txBody>
      </p:sp>
      <p:sp>
        <p:nvSpPr>
          <p:cNvPr id="11" name="Shape 9"/>
          <p:cNvSpPr/>
          <p:nvPr/>
        </p:nvSpPr>
        <p:spPr>
          <a:xfrm>
            <a:off x="8030069" y="3796305"/>
            <a:ext cx="3529718" cy="1364161"/>
          </a:xfrm>
          <a:prstGeom prst="roundRect">
            <a:avLst>
              <a:gd name="adj" fmla="val 16116"/>
            </a:avLst>
          </a:prstGeom>
          <a:solidFill>
            <a:srgbClr val="FFFFFF"/>
          </a:solidFill>
          <a:ln w="19050">
            <a:solidFill>
              <a:srgbClr val="00AEEF"/>
            </a:solidFill>
            <a:prstDash val="solid"/>
          </a:ln>
        </p:spPr>
      </p:sp>
      <p:sp>
        <p:nvSpPr>
          <p:cNvPr id="12" name="Text 10"/>
          <p:cNvSpPr/>
          <p:nvPr/>
        </p:nvSpPr>
        <p:spPr>
          <a:xfrm>
            <a:off x="8223937" y="3796305"/>
            <a:ext cx="3141981" cy="743351"/>
          </a:xfrm>
          <a:prstGeom prst="rect">
            <a:avLst/>
          </a:prstGeom>
          <a:noFill/>
          <a:ln/>
        </p:spPr>
        <p:txBody>
          <a:bodyPr wrap="square" lIns="0" tIns="0" rIns="0" bIns="0" rtlCol="0" anchor="t">
            <a:noAutofit/>
          </a:bodyPr>
          <a:lstStyle/>
          <a:p>
            <a:pPr algn="r" rtl="1">
              <a:lnSpc>
                <a:spcPct val="131000"/>
              </a:lnSpc>
              <a:buSzPct val="100000"/>
            </a:pPr>
            <a:r>
              <a:rPr lang="ar-SA" altLang="en-US" sz="2000" dirty="0">
                <a:solidFill>
                  <a:srgbClr val="384653"/>
                </a:solidFill>
                <a:latin typeface="WinSoft Pro Medium" pitchFamily="34" charset="0"/>
                <a:ea typeface="WinSoft Pro Medium" pitchFamily="34" charset="-122"/>
                <a:cs typeface="WinSoft Pro Medium" pitchFamily="34" charset="-120"/>
              </a:rPr>
              <a:t>هل تصلح أداة التعليم نفسها بالضرورة كأداة تقييم؟ ولماذا؟</a:t>
            </a:r>
            <a:endParaRPr lang="ar-SA" sz="2000" dirty="0"/>
          </a:p>
        </p:txBody>
      </p:sp>
      <p:sp>
        <p:nvSpPr>
          <p:cNvPr id="13" name="Shape 11"/>
          <p:cNvSpPr/>
          <p:nvPr/>
        </p:nvSpPr>
        <p:spPr>
          <a:xfrm>
            <a:off x="4330989" y="3796305"/>
            <a:ext cx="3529718" cy="1364161"/>
          </a:xfrm>
          <a:prstGeom prst="roundRect">
            <a:avLst>
              <a:gd name="adj" fmla="val 16116"/>
            </a:avLst>
          </a:prstGeom>
          <a:solidFill>
            <a:srgbClr val="FFFFFF"/>
          </a:solidFill>
          <a:ln w="19050">
            <a:solidFill>
              <a:srgbClr val="00AEEF"/>
            </a:solidFill>
            <a:prstDash val="solid"/>
          </a:ln>
        </p:spPr>
      </p:sp>
      <p:sp>
        <p:nvSpPr>
          <p:cNvPr id="14" name="Text 12"/>
          <p:cNvSpPr/>
          <p:nvPr/>
        </p:nvSpPr>
        <p:spPr>
          <a:xfrm>
            <a:off x="4450409" y="3893208"/>
            <a:ext cx="3141981" cy="1164835"/>
          </a:xfrm>
          <a:prstGeom prst="rect">
            <a:avLst/>
          </a:prstGeom>
          <a:noFill/>
          <a:ln/>
        </p:spPr>
        <p:txBody>
          <a:bodyPr wrap="square" lIns="0" tIns="0" rIns="0" bIns="0" rtlCol="0" anchor="t">
            <a:normAutofit/>
          </a:bodyPr>
          <a:lstStyle/>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متى تحتاج إلى </a:t>
            </a:r>
            <a:r>
              <a:rPr lang="ar-SA" altLang="en-US" b="1" dirty="0">
                <a:solidFill>
                  <a:srgbClr val="384653"/>
                </a:solidFill>
                <a:latin typeface="WinSoft Pro Medium" pitchFamily="34" charset="0"/>
                <a:ea typeface="WinSoft Pro Medium" pitchFamily="34" charset="-122"/>
                <a:cs typeface="WinSoft Pro Medium" pitchFamily="34" charset="-120"/>
              </a:rPr>
              <a:t>دمج أكثر من أداة</a:t>
            </a:r>
            <a:r>
              <a:rPr lang="ar-SA" altLang="en-US" dirty="0">
                <a:solidFill>
                  <a:srgbClr val="384653"/>
                </a:solidFill>
                <a:latin typeface="WinSoft Pro Medium" pitchFamily="34" charset="0"/>
                <a:ea typeface="WinSoft Pro Medium" pitchFamily="34" charset="-122"/>
                <a:cs typeface="WinSoft Pro Medium" pitchFamily="34" charset="-120"/>
              </a:rPr>
              <a:t> للحصول على تعلم أو دليل كافٍ؟</a:t>
            </a:r>
            <a:endParaRPr lang="ar-SA" dirty="0"/>
          </a:p>
        </p:txBody>
      </p:sp>
      <p:sp>
        <p:nvSpPr>
          <p:cNvPr id="15" name="Shape 13"/>
          <p:cNvSpPr/>
          <p:nvPr/>
        </p:nvSpPr>
        <p:spPr>
          <a:xfrm>
            <a:off x="631908" y="3796305"/>
            <a:ext cx="3529718" cy="1364161"/>
          </a:xfrm>
          <a:prstGeom prst="roundRect">
            <a:avLst>
              <a:gd name="adj" fmla="val 16116"/>
            </a:avLst>
          </a:prstGeom>
          <a:solidFill>
            <a:srgbClr val="FFFFFF"/>
          </a:solidFill>
          <a:ln w="19050">
            <a:solidFill>
              <a:srgbClr val="00AEEF"/>
            </a:solidFill>
            <a:prstDash val="solid"/>
          </a:ln>
        </p:spPr>
      </p:sp>
      <p:sp>
        <p:nvSpPr>
          <p:cNvPr id="16" name="Text 14"/>
          <p:cNvSpPr/>
          <p:nvPr/>
        </p:nvSpPr>
        <p:spPr>
          <a:xfrm>
            <a:off x="825777" y="3553719"/>
            <a:ext cx="3141981" cy="1164834"/>
          </a:xfrm>
          <a:prstGeom prst="rect">
            <a:avLst/>
          </a:prstGeom>
          <a:noFill/>
          <a:ln/>
        </p:spPr>
        <p:txBody>
          <a:bodyPr wrap="square" lIns="0" tIns="0" rIns="0" bIns="0" rtlCol="0" anchor="t">
            <a:noAutofit/>
          </a:bodyPr>
          <a:lstStyle/>
          <a:p>
            <a:pPr algn="r" rtl="1">
              <a:lnSpc>
                <a:spcPct val="131000"/>
              </a:lnSpc>
              <a:buSzPct val="100000"/>
            </a:pPr>
            <a:endParaRPr lang="ar-SA" dirty="0">
              <a:solidFill>
                <a:srgbClr val="384653"/>
              </a:solidFill>
              <a:latin typeface="WinSoft Pro Medium" pitchFamily="34" charset="0"/>
              <a:ea typeface="WinSoft Pro Medium" pitchFamily="34" charset="-122"/>
              <a:cs typeface="WinSoft Pro Medium" pitchFamily="34" charset="-120"/>
            </a:endParaRPr>
          </a:p>
          <a:p>
            <a:pPr algn="r" rtl="1">
              <a:lnSpc>
                <a:spcPct val="131000"/>
              </a:lnSpc>
              <a:buSzPct val="100000"/>
            </a:pPr>
            <a:r>
              <a:rPr lang="ar-SA" altLang="en-US" dirty="0">
                <a:solidFill>
                  <a:srgbClr val="384653"/>
                </a:solidFill>
                <a:latin typeface="WinSoft Pro Medium" pitchFamily="34" charset="0"/>
                <a:ea typeface="WinSoft Pro Medium" pitchFamily="34" charset="-122"/>
                <a:cs typeface="WinSoft Pro Medium" pitchFamily="34" charset="-120"/>
              </a:rPr>
              <a:t>ما الذي يجب أن نحدده أولًا عند اختيار الأداة أم هدف التعلم؟ وضّح السبب.</a:t>
            </a:r>
            <a:endParaRPr lang="ar-SA" dirty="0">
              <a:solidFill>
                <a:srgbClr val="384653"/>
              </a:solidFill>
              <a:latin typeface="WinSoft Pro Medium" pitchFamily="34" charset="0"/>
              <a:ea typeface="WinSoft Pro Medium" pitchFamily="34" charset="-122"/>
              <a:cs typeface="WinSoft Pro Medium" pitchFamily="34" charset="-120"/>
            </a:endParaRPr>
          </a:p>
        </p:txBody>
      </p:sp>
      <p:sp>
        <p:nvSpPr>
          <p:cNvPr id="17" name="Shape 15"/>
          <p:cNvSpPr/>
          <p:nvPr/>
        </p:nvSpPr>
        <p:spPr>
          <a:xfrm>
            <a:off x="631908" y="5815588"/>
            <a:ext cx="10927878" cy="534412"/>
          </a:xfrm>
          <a:prstGeom prst="roundRect">
            <a:avLst>
              <a:gd name="adj" fmla="val 38322"/>
            </a:avLst>
          </a:prstGeom>
          <a:solidFill>
            <a:srgbClr val="D4E9F7"/>
          </a:solidFill>
          <a:ln/>
        </p:spPr>
      </p:sp>
      <p:pic>
        <p:nvPicPr>
          <p:cNvPr id="18" name="Image 0" descr="preencoded.png"/>
          <p:cNvPicPr>
            <a:picLocks noChangeAspect="1"/>
          </p:cNvPicPr>
          <p:nvPr/>
        </p:nvPicPr>
        <p:blipFill>
          <a:blip r:embed="rId3"/>
          <a:stretch>
            <a:fillRect/>
          </a:stretch>
        </p:blipFill>
        <p:spPr>
          <a:xfrm>
            <a:off x="806727" y="5909568"/>
            <a:ext cx="218573" cy="174823"/>
          </a:xfrm>
          <a:prstGeom prst="rect">
            <a:avLst/>
          </a:prstGeom>
        </p:spPr>
      </p:pic>
      <p:sp>
        <p:nvSpPr>
          <p:cNvPr id="19" name="Text 16"/>
          <p:cNvSpPr/>
          <p:nvPr/>
        </p:nvSpPr>
        <p:spPr>
          <a:xfrm>
            <a:off x="590535" y="5878413"/>
            <a:ext cx="10794432" cy="275431"/>
          </a:xfrm>
          <a:prstGeom prst="rect">
            <a:avLst/>
          </a:prstGeom>
          <a:noFill/>
          <a:ln/>
        </p:spPr>
        <p:txBody>
          <a:bodyPr wrap="none" lIns="0" tIns="0" rIns="0" bIns="0" rtlCol="0" anchor="t"/>
          <a:lstStyle/>
          <a:p>
            <a:pPr marL="0" indent="0" algn="r" rtl="1">
              <a:lnSpc>
                <a:spcPct val="131000"/>
              </a:lnSpc>
              <a:buNone/>
            </a:pPr>
            <a:r>
              <a:rPr lang="ar-SA" altLang="en-US" dirty="0">
                <a:solidFill>
                  <a:srgbClr val="000000"/>
                </a:solidFill>
                <a:latin typeface="WinSoft Pro Medium" pitchFamily="34" charset="0"/>
                <a:ea typeface="WinSoft Pro Medium" pitchFamily="34" charset="-122"/>
                <a:cs typeface="WinSoft Pro Medium" pitchFamily="34" charset="-120"/>
              </a:rPr>
              <a:t>ابدأ من الكفاية واسأل: ماذا يجب أن يعرف المتعلم؟ ماذا يجب أن يفعل؟ وما السلوك المهني الذي يجب أن يظهره؟</a:t>
            </a:r>
            <a:endParaRPr lang="ar-SA"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nvSpPr>
        <p:spPr>
          <a:xfrm>
            <a:off x="631908" y="1543416"/>
            <a:ext cx="10927878" cy="504726"/>
          </a:xfrm>
          <a:prstGeom prst="rect">
            <a:avLst/>
          </a:prstGeom>
          <a:noFill/>
          <a:ln/>
        </p:spPr>
        <p:txBody>
          <a:bodyPr wrap="none" lIns="0" tIns="0" rIns="0" bIns="0" rtlCol="0" anchor="t"/>
          <a:lstStyle/>
          <a:p>
            <a:pPr marL="0" indent="0" algn="r" rtl="1">
              <a:lnSpc>
                <a:spcPct val="104000"/>
              </a:lnSpc>
              <a:buNone/>
            </a:pPr>
            <a:r>
              <a:rPr lang="ar-SA" altLang="en-US" sz="3150" dirty="0">
                <a:solidFill>
                  <a:srgbClr val="2E3C4E"/>
                </a:solidFill>
                <a:latin typeface="GE SS Two Light" pitchFamily="34" charset="0"/>
                <a:ea typeface="GE SS Two Light" pitchFamily="34" charset="-122"/>
                <a:cs typeface="GE SS Two Light" pitchFamily="34" charset="-120"/>
              </a:rPr>
              <a:t>معايير تقييم النشاط 3</a:t>
            </a:r>
            <a:endParaRPr lang="ar-SA" sz="3150" dirty="0"/>
          </a:p>
        </p:txBody>
      </p:sp>
      <p:sp>
        <p:nvSpPr>
          <p:cNvPr id="3" name="Rectangle 2"/>
          <p:cNvSpPr/>
          <p:nvPr/>
        </p:nvSpPr>
        <p:spPr>
          <a:xfrm>
            <a:off x="119270" y="279519"/>
            <a:ext cx="11679055" cy="1123384"/>
          </a:xfrm>
          <a:prstGeom prst="rect">
            <a:avLst/>
          </a:prstGeom>
        </p:spPr>
        <p:txBody>
          <a:bodyPr wrap="square">
            <a:spAutoFit/>
          </a:bodyPr>
          <a:lstStyle/>
          <a:p>
            <a:pPr algn="r" rtl="1">
              <a:lnSpc>
                <a:spcPct val="150000"/>
              </a:lnSpc>
              <a:spcAft>
                <a:spcPts val="1200"/>
              </a:spcAft>
            </a:pPr>
            <a:r>
              <a:rPr lang="ar-SA" sz="2000" dirty="0">
                <a:solidFill>
                  <a:srgbClr val="000000"/>
                </a:solidFill>
                <a:latin typeface="WinSoft Pro Medium" pitchFamily="34" charset="0"/>
                <a:ea typeface="WinSoft Pro Medium" pitchFamily="34" charset="-122"/>
                <a:cs typeface="WinSoft Pro Medium" pitchFamily="34" charset="-120"/>
              </a:rPr>
              <a:t>المخرج:</a:t>
            </a:r>
            <a:endParaRPr lang="en-US" sz="2000" dirty="0">
              <a:solidFill>
                <a:srgbClr val="000000"/>
              </a:solidFill>
              <a:latin typeface="WinSoft Pro Medium" pitchFamily="34" charset="0"/>
              <a:ea typeface="WinSoft Pro Medium" pitchFamily="34" charset="-122"/>
              <a:cs typeface="WinSoft Pro Medium" pitchFamily="34" charset="-120"/>
            </a:endParaRPr>
          </a:p>
          <a:p>
            <a:pPr algn="r" rtl="1">
              <a:lnSpc>
                <a:spcPct val="150000"/>
              </a:lnSpc>
              <a:spcAft>
                <a:spcPts val="1200"/>
              </a:spcAft>
            </a:pPr>
            <a:r>
              <a:rPr lang="ar-SA" sz="2000" dirty="0">
                <a:solidFill>
                  <a:srgbClr val="000000"/>
                </a:solidFill>
                <a:latin typeface="WinSoft Pro Medium" pitchFamily="34" charset="0"/>
                <a:ea typeface="WinSoft Pro Medium" pitchFamily="34" charset="-122"/>
                <a:cs typeface="WinSoft Pro Medium" pitchFamily="34" charset="-120"/>
              </a:rPr>
              <a:t>مصفوفة تحليل تربط الكفاية بأبعاد</a:t>
            </a:r>
            <a:r>
              <a:rPr lang="en-US" sz="2000" dirty="0">
                <a:solidFill>
                  <a:srgbClr val="000000"/>
                </a:solidFill>
                <a:latin typeface="WinSoft Pro Medium" pitchFamily="34" charset="0"/>
                <a:ea typeface="WinSoft Pro Medium" pitchFamily="34" charset="-122"/>
                <a:cs typeface="WinSoft Pro Medium" pitchFamily="34" charset="-120"/>
              </a:rPr>
              <a:t> K-S-A </a:t>
            </a:r>
            <a:r>
              <a:rPr lang="ar-SA" sz="2000" dirty="0">
                <a:solidFill>
                  <a:srgbClr val="000000"/>
                </a:solidFill>
                <a:latin typeface="WinSoft Pro Medium" pitchFamily="34" charset="0"/>
                <a:ea typeface="WinSoft Pro Medium" pitchFamily="34" charset="-122"/>
                <a:cs typeface="WinSoft Pro Medium" pitchFamily="34" charset="-120"/>
              </a:rPr>
              <a:t>والدليل المطلوب وأدوات التعليم والتقييم المناسبة، مع تحديد درجة ملاءمة الأدوات وتبرير اختيارها</a:t>
            </a:r>
            <a:endParaRPr lang="en-US" sz="2000" dirty="0">
              <a:solidFill>
                <a:srgbClr val="000000"/>
              </a:solidFill>
              <a:latin typeface="WinSoft Pro Medium" pitchFamily="34" charset="0"/>
              <a:ea typeface="WinSoft Pro Medium" pitchFamily="34" charset="-122"/>
              <a:cs typeface="WinSoft Pro Medium" pitchFamily="34" charset="-120"/>
            </a:endParaRPr>
          </a:p>
        </p:txBody>
      </p:sp>
      <p:graphicFrame>
        <p:nvGraphicFramePr>
          <p:cNvPr id="5" name="Table 4"/>
          <p:cNvGraphicFramePr>
            <a:graphicFrameLocks noGrp="1"/>
          </p:cNvGraphicFramePr>
          <p:nvPr>
            <p:extLst>
              <p:ext uri="{D42A27DB-BD31-4B8C-83A1-F6EECF244321}">
                <p14:modId xmlns:p14="http://schemas.microsoft.com/office/powerpoint/2010/main" val="3074861255"/>
              </p:ext>
            </p:extLst>
          </p:nvPr>
        </p:nvGraphicFramePr>
        <p:xfrm>
          <a:off x="562708" y="2188655"/>
          <a:ext cx="11268221" cy="4164055"/>
        </p:xfrm>
        <a:graphic>
          <a:graphicData uri="http://schemas.openxmlformats.org/drawingml/2006/table">
            <a:tbl>
              <a:tblPr/>
              <a:tblGrid>
                <a:gridCol w="8667017">
                  <a:extLst>
                    <a:ext uri="{9D8B030D-6E8A-4147-A177-3AD203B41FA5}">
                      <a16:colId xmlns:a16="http://schemas.microsoft.com/office/drawing/2014/main" val="3314596652"/>
                    </a:ext>
                  </a:extLst>
                </a:gridCol>
                <a:gridCol w="2601204">
                  <a:extLst>
                    <a:ext uri="{9D8B030D-6E8A-4147-A177-3AD203B41FA5}">
                      <a16:colId xmlns:a16="http://schemas.microsoft.com/office/drawing/2014/main" val="2047351724"/>
                    </a:ext>
                  </a:extLst>
                </a:gridCol>
              </a:tblGrid>
              <a:tr h="368487">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مؤشرات الأداء</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معيار التقييم</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989886982"/>
                  </a:ext>
                </a:extLst>
              </a:tr>
              <a:tr h="607447">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المعارف (</a:t>
                      </a:r>
                      <a:r>
                        <a:rPr lang="en-US" sz="1600" kern="1200" dirty="0">
                          <a:solidFill>
                            <a:srgbClr val="2E3C4E"/>
                          </a:solidFill>
                          <a:latin typeface="Myriad "/>
                          <a:ea typeface="GE SS Two Light" pitchFamily="34" charset="-122"/>
                          <a:cs typeface="GE SS Two Light" pitchFamily="34" charset="-120"/>
                        </a:rPr>
                        <a:t>K</a:t>
                      </a:r>
                      <a:r>
                        <a:rPr lang="ar-SA" sz="1600" kern="1200" dirty="0">
                          <a:solidFill>
                            <a:srgbClr val="2E3C4E"/>
                          </a:solidFill>
                          <a:latin typeface="GE SS Two Light" pitchFamily="34" charset="0"/>
                          <a:ea typeface="GE SS Two Light" pitchFamily="34" charset="-122"/>
                          <a:cs typeface="GE SS Two Light" pitchFamily="34" charset="-120"/>
                        </a:rPr>
                        <a:t>) والمهارات (</a:t>
                      </a:r>
                      <a:r>
                        <a:rPr lang="en-US" sz="1600" kern="1200" dirty="0">
                          <a:solidFill>
                            <a:srgbClr val="2E3C4E"/>
                          </a:solidFill>
                          <a:latin typeface="Myriad "/>
                          <a:ea typeface="GE SS Two Light" pitchFamily="34" charset="-122"/>
                          <a:cs typeface="GE SS Two Light" pitchFamily="34" charset="-120"/>
                        </a:rPr>
                        <a:t>S</a:t>
                      </a:r>
                      <a:r>
                        <a:rPr lang="ar-SA" sz="1600" kern="1200" dirty="0">
                          <a:solidFill>
                            <a:srgbClr val="2E3C4E"/>
                          </a:solidFill>
                          <a:latin typeface="GE SS Two Light" pitchFamily="34" charset="0"/>
                          <a:ea typeface="GE SS Two Light" pitchFamily="34" charset="-122"/>
                          <a:cs typeface="GE SS Two Light" pitchFamily="34" charset="-120"/>
                        </a:rPr>
                        <a:t>) والاتجاهات/السلوكيات (</a:t>
                      </a:r>
                      <a:r>
                        <a:rPr lang="en-US" sz="1600" kern="1200" dirty="0">
                          <a:solidFill>
                            <a:srgbClr val="2E3C4E"/>
                          </a:solidFill>
                          <a:latin typeface="Myriad "/>
                          <a:ea typeface="GE SS Two Light" pitchFamily="34" charset="-122"/>
                          <a:cs typeface="GE SS Two Light" pitchFamily="34" charset="-120"/>
                        </a:rPr>
                        <a:t>A</a:t>
                      </a:r>
                      <a:r>
                        <a:rPr lang="ar-SA" sz="1600" kern="1200" dirty="0">
                          <a:solidFill>
                            <a:srgbClr val="2E3C4E"/>
                          </a:solidFill>
                          <a:latin typeface="GE SS Two Light" pitchFamily="34" charset="0"/>
                          <a:ea typeface="GE SS Two Light" pitchFamily="34" charset="-122"/>
                          <a:cs typeface="GE SS Two Light" pitchFamily="34" charset="-120"/>
                        </a:rPr>
                        <a:t>) المرتبطة بالكفاية بصورة واضحة ودقيقة.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تحليل الكفاية وفق </a:t>
                      </a:r>
                      <a:r>
                        <a:rPr lang="en-US" sz="1600" kern="1200" dirty="0">
                          <a:solidFill>
                            <a:srgbClr val="2E3C4E"/>
                          </a:solidFill>
                          <a:latin typeface="Myriad "/>
                          <a:ea typeface="GE SS Two Light" pitchFamily="34" charset="-122"/>
                          <a:cs typeface="GE SS Two Light" pitchFamily="34" charset="-120"/>
                        </a:rPr>
                        <a:t>K-S-A</a:t>
                      </a: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534999219"/>
                  </a:ext>
                </a:extLst>
              </a:tr>
              <a:tr h="622918">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يختار أداة أو أكثر تتناسب مع بُعد التعلم المستهدف، ويربط الاختيار بطبيعة المعرفة أو المهارة أو الاتجاه.</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اختيار أداة التعليم المناسبة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3934683733"/>
                  </a:ext>
                </a:extLst>
              </a:tr>
              <a:tr h="473769">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يختار أداة تقييم قادرة على جمع الدليل المناسب على تحقق التعلم المستهدف.</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اختيار أداة التقييم المناسبة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197159018"/>
                  </a:ext>
                </a:extLst>
              </a:tr>
              <a:tr h="500089">
                <a:tc>
                  <a:txBody>
                    <a:bodyPr/>
                    <a:lstStyle/>
                    <a:p>
                      <a:pPr algn="r" rtl="1">
                        <a:lnSpc>
                          <a:spcPct val="150000"/>
                        </a:lnSpc>
                        <a:spcAft>
                          <a:spcPts val="1200"/>
                        </a:spcAft>
                      </a:pPr>
                      <a:r>
                        <a:rPr lang="ar-SA" sz="1600" kern="1200">
                          <a:solidFill>
                            <a:srgbClr val="2E3C4E"/>
                          </a:solidFill>
                          <a:latin typeface="GE SS Two Light" pitchFamily="34" charset="0"/>
                          <a:ea typeface="GE SS Two Light" pitchFamily="34" charset="-122"/>
                          <a:cs typeface="GE SS Two Light" pitchFamily="34" charset="-120"/>
                        </a:rPr>
                        <a:t>يوضح العلاقة بين ما يُراد أن يتعلمه المتدرب والدليل المطلوب والأداة المختارة.</a:t>
                      </a:r>
                      <a:endParaRPr lang="en-US" sz="1600" kern="120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الربط بين هدف التعلم والأداة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54137272"/>
                  </a:ext>
                </a:extLst>
              </a:tr>
              <a:tr h="464995">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يقدم سببًا منطقيًا ومهنيًا لاختيار كل أداة، وليس مجرد اختيارها بناءً على التفضيل الشخصي.</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تبرير اختيار الأدوات</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524129251"/>
                  </a:ext>
                </a:extLst>
              </a:tr>
              <a:tr h="570277">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درجة ملاءمة الأداة (عالية/متوسطة/منخفضة) بما يتسق مع خصائص الكفاية وبُعد </a:t>
                      </a:r>
                      <a:r>
                        <a:rPr lang="en-US" sz="1600" kern="1200" dirty="0">
                          <a:solidFill>
                            <a:srgbClr val="2E3C4E"/>
                          </a:solidFill>
                          <a:latin typeface="Myriad "/>
                          <a:ea typeface="GE SS Two Light" pitchFamily="34" charset="-122"/>
                          <a:cs typeface="GE SS Two Light" pitchFamily="34" charset="-120"/>
                        </a:rPr>
                        <a:t>K-S-A</a:t>
                      </a:r>
                      <a:r>
                        <a:rPr lang="ar-SA" sz="1600" kern="1200" dirty="0">
                          <a:solidFill>
                            <a:srgbClr val="2E3C4E"/>
                          </a:solidFill>
                          <a:latin typeface="GE SS Two Light" pitchFamily="34" charset="0"/>
                          <a:ea typeface="GE SS Two Light" pitchFamily="34" charset="-122"/>
                          <a:cs typeface="GE SS Two Light" pitchFamily="34" charset="-120"/>
                        </a:rPr>
                        <a:t>.</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تحديد درجة الملاءمة</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736170804"/>
                  </a:ext>
                </a:extLst>
              </a:tr>
              <a:tr h="438674">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يحدد الحالات التي يتطلب فيها التعلم أو التقييم استخدام أكثر من أداة للحصول على دليل كافٍ.</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1">
                        <a:lnSpc>
                          <a:spcPct val="150000"/>
                        </a:lnSpc>
                        <a:spcAft>
                          <a:spcPts val="1200"/>
                        </a:spcAft>
                      </a:pPr>
                      <a:r>
                        <a:rPr lang="ar-SA" sz="1600" kern="1200" dirty="0">
                          <a:solidFill>
                            <a:srgbClr val="2E3C4E"/>
                          </a:solidFill>
                          <a:latin typeface="GE SS Two Light" pitchFamily="34" charset="0"/>
                          <a:ea typeface="GE SS Two Light" pitchFamily="34" charset="-122"/>
                          <a:cs typeface="GE SS Two Light" pitchFamily="34" charset="-120"/>
                        </a:rPr>
                        <a:t>القدرة على دمج الأدوات</a:t>
                      </a:r>
                      <a:endParaRPr lang="en-US" sz="1600" kern="1200" dirty="0">
                        <a:solidFill>
                          <a:srgbClr val="2E3C4E"/>
                        </a:solidFill>
                        <a:latin typeface="GE SS Two Light" pitchFamily="34" charset="0"/>
                        <a:ea typeface="GE SS Two Light" pitchFamily="34" charset="-122"/>
                        <a:cs typeface="GE SS Two Light" pitchFamily="34" charset="-120"/>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2766249562"/>
                  </a:ext>
                </a:extLst>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2902" y="783233"/>
            <a:ext cx="3527535" cy="5291534"/>
          </a:xfrm>
          <a:prstGeom prst="rect">
            <a:avLst/>
          </a:prstGeom>
        </p:spPr>
      </p:pic>
      <p:sp>
        <p:nvSpPr>
          <p:cNvPr id="4" name="Shape 0"/>
          <p:cNvSpPr/>
          <p:nvPr/>
        </p:nvSpPr>
        <p:spPr>
          <a:xfrm>
            <a:off x="5685184" y="1060174"/>
            <a:ext cx="1302718" cy="477220"/>
          </a:xfrm>
          <a:prstGeom prst="roundRect">
            <a:avLst>
              <a:gd name="adj" fmla="val 49999"/>
            </a:avLst>
          </a:prstGeom>
          <a:solidFill>
            <a:srgbClr val="D4E9F7"/>
          </a:solidFill>
          <a:ln/>
        </p:spPr>
      </p:sp>
      <p:sp>
        <p:nvSpPr>
          <p:cNvPr id="5" name="Text 1"/>
          <p:cNvSpPr/>
          <p:nvPr/>
        </p:nvSpPr>
        <p:spPr>
          <a:xfrm>
            <a:off x="5852556" y="1152939"/>
            <a:ext cx="1011411" cy="309235"/>
          </a:xfrm>
          <a:prstGeom prst="rect">
            <a:avLst/>
          </a:prstGeom>
          <a:noFill/>
          <a:ln/>
        </p:spPr>
        <p:txBody>
          <a:bodyPr wrap="none" lIns="0" tIns="0" rIns="0" bIns="0" rtlCol="0" anchor="t"/>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النشاط 4</a:t>
            </a:r>
            <a:endParaRPr lang="ar-SA" sz="2000" dirty="0"/>
          </a:p>
        </p:txBody>
      </p:sp>
      <p:sp>
        <p:nvSpPr>
          <p:cNvPr id="6" name="Text 2"/>
          <p:cNvSpPr/>
          <p:nvPr/>
        </p:nvSpPr>
        <p:spPr>
          <a:xfrm>
            <a:off x="631908" y="1595834"/>
            <a:ext cx="6355993" cy="1068983"/>
          </a:xfrm>
          <a:prstGeom prst="rect">
            <a:avLst/>
          </a:prstGeom>
          <a:noFill/>
          <a:ln/>
        </p:spPr>
        <p:txBody>
          <a:bodyPr wrap="square" lIns="0" tIns="0" rIns="0" bIns="0" rtlCol="0" anchor="t">
            <a:normAutofit fontScale="77500" lnSpcReduction="20000"/>
          </a:bodyPr>
          <a:lstStyle/>
          <a:p>
            <a:pPr marL="0" indent="0" algn="just"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تصميم خطة درس </a:t>
            </a:r>
            <a:r>
              <a:rPr lang="ar-JO" altLang="en-US" sz="3350" dirty="0">
                <a:solidFill>
                  <a:srgbClr val="2E3C4E"/>
                </a:solidFill>
                <a:latin typeface="GE SS Two Light" pitchFamily="34" charset="0"/>
                <a:ea typeface="GE SS Two Light" pitchFamily="34" charset="-122"/>
                <a:cs typeface="GE SS Two Light" pitchFamily="34" charset="-120"/>
              </a:rPr>
              <a:t>تدمج مبادئ واستراتيجيات وأساليب وأنماط تعلم الكبار في التعلم والتقييم </a:t>
            </a:r>
            <a:endParaRPr lang="ar-SA" sz="3350" dirty="0"/>
          </a:p>
        </p:txBody>
      </p:sp>
      <p:sp>
        <p:nvSpPr>
          <p:cNvPr id="7" name="Shape 3"/>
          <p:cNvSpPr/>
          <p:nvPr/>
        </p:nvSpPr>
        <p:spPr>
          <a:xfrm>
            <a:off x="631908" y="2884091"/>
            <a:ext cx="6355993" cy="939403"/>
          </a:xfrm>
          <a:prstGeom prst="roundRect">
            <a:avLst>
              <a:gd name="adj" fmla="val 25946"/>
            </a:avLst>
          </a:prstGeom>
          <a:solidFill>
            <a:srgbClr val="00AEEF"/>
          </a:solidFill>
          <a:ln w="6350">
            <a:solidFill>
              <a:srgbClr val="0094D5"/>
            </a:solidFill>
            <a:prstDash val="solid"/>
          </a:ln>
        </p:spPr>
      </p:sp>
      <p:sp>
        <p:nvSpPr>
          <p:cNvPr id="8" name="Text 4"/>
          <p:cNvSpPr/>
          <p:nvPr/>
        </p:nvSpPr>
        <p:spPr>
          <a:xfrm>
            <a:off x="800675" y="3052862"/>
            <a:ext cx="6018459" cy="26719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المدة</a:t>
            </a:r>
            <a:endParaRPr lang="ar-SA" sz="2400" dirty="0">
              <a:solidFill>
                <a:schemeClr val="bg1"/>
              </a:solidFill>
            </a:endParaRPr>
          </a:p>
        </p:txBody>
      </p:sp>
      <p:sp>
        <p:nvSpPr>
          <p:cNvPr id="9" name="Text 5"/>
          <p:cNvSpPr/>
          <p:nvPr/>
        </p:nvSpPr>
        <p:spPr>
          <a:xfrm>
            <a:off x="800675" y="3407767"/>
            <a:ext cx="6018459" cy="246955"/>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10 ساعات</a:t>
            </a:r>
            <a:endParaRPr lang="ar-SA" dirty="0">
              <a:solidFill>
                <a:schemeClr val="bg1"/>
              </a:solidFill>
            </a:endParaRPr>
          </a:p>
        </p:txBody>
      </p:sp>
      <p:sp>
        <p:nvSpPr>
          <p:cNvPr id="10" name="Shape 6"/>
          <p:cNvSpPr/>
          <p:nvPr/>
        </p:nvSpPr>
        <p:spPr>
          <a:xfrm>
            <a:off x="631908" y="3969643"/>
            <a:ext cx="6355993" cy="939403"/>
          </a:xfrm>
          <a:prstGeom prst="roundRect">
            <a:avLst>
              <a:gd name="adj" fmla="val 25946"/>
            </a:avLst>
          </a:prstGeom>
          <a:solidFill>
            <a:srgbClr val="00AEEF"/>
          </a:solidFill>
          <a:ln w="6350">
            <a:solidFill>
              <a:srgbClr val="0094D5"/>
            </a:solidFill>
            <a:prstDash val="solid"/>
          </a:ln>
        </p:spPr>
      </p:sp>
      <p:sp>
        <p:nvSpPr>
          <p:cNvPr id="11" name="Text 7"/>
          <p:cNvSpPr/>
          <p:nvPr/>
        </p:nvSpPr>
        <p:spPr>
          <a:xfrm>
            <a:off x="800675" y="4138414"/>
            <a:ext cx="6018459" cy="267196"/>
          </a:xfrm>
          <a:prstGeom prst="rect">
            <a:avLst/>
          </a:prstGeom>
          <a:noFill/>
          <a:ln/>
        </p:spPr>
        <p:txBody>
          <a:bodyPr wrap="none" lIns="0" tIns="0" rIns="0" bIns="0" rtlCol="0" anchor="t"/>
          <a:lstStyle/>
          <a:p>
            <a:pPr marL="0" indent="0" algn="r" rtl="1">
              <a:lnSpc>
                <a:spcPct val="104000"/>
              </a:lnSpc>
              <a:buNone/>
            </a:pPr>
            <a:r>
              <a:rPr lang="ar-SA" altLang="en-US" sz="2400" dirty="0">
                <a:solidFill>
                  <a:schemeClr val="bg1"/>
                </a:solidFill>
                <a:latin typeface="GE SS Two Light" pitchFamily="34" charset="0"/>
                <a:ea typeface="GE SS Two Light" pitchFamily="34" charset="-122"/>
                <a:cs typeface="GE SS Two Light" pitchFamily="34" charset="-120"/>
              </a:rPr>
              <a:t>أسلوب التنفيذ</a:t>
            </a:r>
            <a:endParaRPr lang="ar-SA" sz="2400" dirty="0">
              <a:solidFill>
                <a:schemeClr val="bg1"/>
              </a:solidFill>
            </a:endParaRPr>
          </a:p>
        </p:txBody>
      </p:sp>
      <p:sp>
        <p:nvSpPr>
          <p:cNvPr id="12" name="Text 8"/>
          <p:cNvSpPr/>
          <p:nvPr/>
        </p:nvSpPr>
        <p:spPr>
          <a:xfrm>
            <a:off x="800675" y="4493320"/>
            <a:ext cx="6018459" cy="246955"/>
          </a:xfrm>
          <a:prstGeom prst="rect">
            <a:avLst/>
          </a:prstGeom>
          <a:noFill/>
          <a:ln/>
        </p:spPr>
        <p:txBody>
          <a:bodyPr wrap="none" lIns="0" tIns="0" rIns="0" bIns="0" rtlCol="0" anchor="t"/>
          <a:lstStyle/>
          <a:p>
            <a:pPr marL="0" indent="0" algn="r" rtl="1">
              <a:lnSpc>
                <a:spcPct val="127000"/>
              </a:lnSpc>
              <a:buNone/>
            </a:pPr>
            <a:r>
              <a:rPr lang="ar-SA" altLang="en-US" dirty="0">
                <a:solidFill>
                  <a:schemeClr val="bg1"/>
                </a:solidFill>
                <a:latin typeface="WinSoft Pro Medium" pitchFamily="34" charset="0"/>
                <a:ea typeface="WinSoft Pro Medium" pitchFamily="34" charset="-122"/>
                <a:cs typeface="WinSoft Pro Medium" pitchFamily="34" charset="-120"/>
              </a:rPr>
              <a:t>تعلم ذاتي — عمل فردي — تكليف بتوجيه من ميسر الدورة</a:t>
            </a:r>
            <a:endParaRPr lang="ar-SA" dirty="0">
              <a:solidFill>
                <a:schemeClr val="bg1"/>
              </a:solidFill>
            </a:endParaRPr>
          </a:p>
        </p:txBody>
      </p:sp>
      <p:sp>
        <p:nvSpPr>
          <p:cNvPr id="13" name="Text 9"/>
          <p:cNvSpPr/>
          <p:nvPr/>
        </p:nvSpPr>
        <p:spPr>
          <a:xfrm>
            <a:off x="631907" y="5207876"/>
            <a:ext cx="6355993" cy="493911"/>
          </a:xfrm>
          <a:prstGeom prst="rect">
            <a:avLst/>
          </a:prstGeom>
          <a:noFill/>
          <a:ln/>
        </p:spPr>
        <p:txBody>
          <a:bodyPr wrap="square" lIns="0" tIns="0" rIns="0" bIns="0" rtlCol="0" anchor="t">
            <a:noAutofit/>
          </a:bodyPr>
          <a:lstStyle/>
          <a:p>
            <a:pPr marL="0" indent="0" algn="just"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ستصمم خطة درس مهنية تقنية متكاملة تدمج مبادئ تعلم الكبار واستراتيجياته وأساليبه وأنماطه، وتربطها بأهداف التعلم وأنشطة المتدربين وأدوات التعليم والتقييم.</a:t>
            </a:r>
            <a:endParaRPr lang="ar-SA" sz="2000" dirty="0"/>
          </a:p>
        </p:txBody>
      </p:sp>
    </p:spTree>
    <p:extLst>
      <p:ext uri="{BB962C8B-B14F-4D97-AF65-F5344CB8AC3E}">
        <p14:creationId xmlns:p14="http://schemas.microsoft.com/office/powerpoint/2010/main" val="30877907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10190"/>
            <a:ext cx="10927878" cy="575270"/>
          </a:xfrm>
          <a:prstGeom prst="rect">
            <a:avLst/>
          </a:prstGeom>
          <a:noFill/>
          <a:ln/>
        </p:spPr>
        <p:txBody>
          <a:bodyPr wrap="none" lIns="0" tIns="0" rIns="0" bIns="0" rtlCol="0" anchor="t"/>
          <a:lstStyle/>
          <a:p>
            <a:pPr algn="r" rtl="1"/>
            <a:r>
              <a:rPr lang="ar-SA" sz="2600" dirty="0">
                <a:solidFill>
                  <a:srgbClr val="2E3C4E"/>
                </a:solidFill>
                <a:latin typeface="GE SS Two Light" pitchFamily="34" charset="0"/>
                <a:ea typeface="GE SS Two Light" pitchFamily="34" charset="-122"/>
                <a:cs typeface="GE SS Two Light" pitchFamily="34" charset="-120"/>
              </a:rPr>
              <a:t>بنهاية هذا النشاط، ستكون قادرًا على</a:t>
            </a:r>
            <a:r>
              <a:rPr lang="ar-SA" dirty="0"/>
              <a:t>:</a:t>
            </a:r>
            <a:endParaRPr lang="en-US" dirty="0"/>
          </a:p>
        </p:txBody>
      </p:sp>
      <p:sp>
        <p:nvSpPr>
          <p:cNvPr id="6" name="Shape 4"/>
          <p:cNvSpPr/>
          <p:nvPr/>
        </p:nvSpPr>
        <p:spPr>
          <a:xfrm>
            <a:off x="6180578" y="1968043"/>
            <a:ext cx="5379208" cy="19050"/>
          </a:xfrm>
          <a:prstGeom prst="rect">
            <a:avLst/>
          </a:prstGeom>
          <a:solidFill>
            <a:srgbClr val="00AEEF"/>
          </a:solidFill>
          <a:ln/>
        </p:spPr>
      </p:sp>
      <p:sp>
        <p:nvSpPr>
          <p:cNvPr id="7" name="Text 5"/>
          <p:cNvSpPr/>
          <p:nvPr/>
        </p:nvSpPr>
        <p:spPr>
          <a:xfrm>
            <a:off x="6180578" y="2093554"/>
            <a:ext cx="5379208" cy="464493"/>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تحديد مواضع مناسبة داخل خطة درس مهنية قائمة لإدماج </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استراتيجيات وأنماط وأساليب التعلم</a:t>
            </a:r>
            <a:r>
              <a:rPr lang="en-US" sz="2400" dirty="0"/>
              <a:t> </a:t>
            </a:r>
          </a:p>
        </p:txBody>
      </p:sp>
      <p:sp>
        <p:nvSpPr>
          <p:cNvPr id="9" name="Shape 7"/>
          <p:cNvSpPr/>
          <p:nvPr/>
        </p:nvSpPr>
        <p:spPr>
          <a:xfrm>
            <a:off x="631908" y="1968043"/>
            <a:ext cx="5379308" cy="19050"/>
          </a:xfrm>
          <a:prstGeom prst="rect">
            <a:avLst/>
          </a:prstGeom>
          <a:solidFill>
            <a:srgbClr val="00AEEF"/>
          </a:solidFill>
          <a:ln/>
        </p:spPr>
      </p:sp>
      <p:sp>
        <p:nvSpPr>
          <p:cNvPr id="10" name="Text 8"/>
          <p:cNvSpPr/>
          <p:nvPr/>
        </p:nvSpPr>
        <p:spPr>
          <a:xfrm>
            <a:off x="631908" y="2093554"/>
            <a:ext cx="5379308" cy="464493"/>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اختيار أدوات التعليم والتقييم المناسبة وربطها </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بنواتج التعلم والمهام المهنية المحددة في الخطة</a:t>
            </a:r>
            <a:endParaRPr lang="en-US" sz="2400" dirty="0"/>
          </a:p>
        </p:txBody>
      </p:sp>
      <p:sp>
        <p:nvSpPr>
          <p:cNvPr id="12" name="Shape 10"/>
          <p:cNvSpPr/>
          <p:nvPr/>
        </p:nvSpPr>
        <p:spPr>
          <a:xfrm>
            <a:off x="6180578" y="3185754"/>
            <a:ext cx="5379208" cy="19050"/>
          </a:xfrm>
          <a:prstGeom prst="rect">
            <a:avLst/>
          </a:prstGeom>
          <a:solidFill>
            <a:srgbClr val="00AEEF"/>
          </a:solidFill>
          <a:ln/>
        </p:spPr>
      </p:sp>
      <p:sp>
        <p:nvSpPr>
          <p:cNvPr id="13" name="Text 11"/>
          <p:cNvSpPr/>
          <p:nvPr/>
        </p:nvSpPr>
        <p:spPr>
          <a:xfrm>
            <a:off x="6180578" y="3311266"/>
            <a:ext cx="5379208" cy="928986"/>
          </a:xfrm>
          <a:prstGeom prst="rect">
            <a:avLst/>
          </a:prstGeom>
          <a:noFill/>
          <a:ln/>
        </p:spPr>
        <p:txBody>
          <a:bodyPr wrap="none" lIns="0" tIns="0" rIns="0" bIns="0" rtlCol="0" anchor="t"/>
          <a:lstStyle/>
          <a:p>
            <a:pPr lvl="0" algn="ctr" rtl="1"/>
            <a:r>
              <a:rPr lang="ar-SA" sz="2000" b="1" dirty="0">
                <a:solidFill>
                  <a:srgbClr val="384653"/>
                </a:solidFill>
                <a:latin typeface="WinSoft Pro Medium" pitchFamily="34" charset="0"/>
                <a:ea typeface="WinSoft Pro Medium" pitchFamily="34" charset="-122"/>
                <a:cs typeface="WinSoft Pro Medium" pitchFamily="34" charset="-120"/>
              </a:rPr>
              <a:t>توضيح كيفية ظهور اختياراتك داخل مراحل الدرس، مع تبرير</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r>
              <a:rPr lang="ar-SA" sz="2000" b="1" dirty="0">
                <a:solidFill>
                  <a:srgbClr val="384653"/>
                </a:solidFill>
                <a:latin typeface="WinSoft Pro Medium" pitchFamily="34" charset="0"/>
                <a:ea typeface="WinSoft Pro Medium" pitchFamily="34" charset="-122"/>
                <a:cs typeface="WinSoft Pro Medium" pitchFamily="34" charset="-120"/>
              </a:rPr>
              <a:t> ملاءمتها لطبيعة التعلم والمهارة المهنية</a:t>
            </a:r>
            <a:endParaRPr lang="en-US" sz="2400" dirty="0"/>
          </a:p>
        </p:txBody>
      </p:sp>
      <p:sp>
        <p:nvSpPr>
          <p:cNvPr id="15" name="Shape 13"/>
          <p:cNvSpPr/>
          <p:nvPr/>
        </p:nvSpPr>
        <p:spPr>
          <a:xfrm>
            <a:off x="631908" y="3185754"/>
            <a:ext cx="5379308" cy="19050"/>
          </a:xfrm>
          <a:prstGeom prst="rect">
            <a:avLst/>
          </a:prstGeom>
          <a:solidFill>
            <a:srgbClr val="00AEEF"/>
          </a:solidFill>
          <a:ln/>
        </p:spPr>
      </p:sp>
      <p:sp>
        <p:nvSpPr>
          <p:cNvPr id="16" name="Text 14"/>
          <p:cNvSpPr/>
          <p:nvPr/>
        </p:nvSpPr>
        <p:spPr>
          <a:xfrm>
            <a:off x="631908" y="3311266"/>
            <a:ext cx="5379308" cy="928986"/>
          </a:xfrm>
          <a:prstGeom prst="rect">
            <a:avLst/>
          </a:prstGeom>
          <a:noFill/>
          <a:ln/>
        </p:spPr>
        <p:txBody>
          <a:bodyPr wrap="square" lIns="0" tIns="0" rIns="0" bIns="0" rtlCol="0" anchor="t">
            <a:normAutofit/>
          </a:bodyPr>
          <a:lstStyle/>
          <a:p>
            <a:pPr lvl="0" algn="ctr" rtl="1">
              <a:lnSpc>
                <a:spcPct val="131000"/>
              </a:lnSpc>
            </a:pPr>
            <a:r>
              <a:rPr lang="ar-SA" sz="2000" b="1" dirty="0">
                <a:solidFill>
                  <a:srgbClr val="384653"/>
                </a:solidFill>
                <a:latin typeface="WinSoft Pro Medium" pitchFamily="34" charset="0"/>
                <a:ea typeface="WinSoft Pro Medium" pitchFamily="34" charset="-122"/>
                <a:cs typeface="WinSoft Pro Medium" pitchFamily="34" charset="-120"/>
              </a:rPr>
              <a:t>مراجعة مدى اتساق عناصر الدمج مع نواتج التعلم وطبيعة المهمة</a:t>
            </a:r>
            <a:endParaRPr lang="ar-JO" sz="2000" b="1" dirty="0">
              <a:solidFill>
                <a:srgbClr val="384653"/>
              </a:solidFill>
              <a:latin typeface="WinSoft Pro Medium" pitchFamily="34" charset="0"/>
              <a:ea typeface="WinSoft Pro Medium" pitchFamily="34" charset="-122"/>
              <a:cs typeface="WinSoft Pro Medium" pitchFamily="34" charset="-120"/>
            </a:endParaRPr>
          </a:p>
          <a:p>
            <a:pPr lvl="0" algn="ctr" rtl="1">
              <a:lnSpc>
                <a:spcPct val="131000"/>
              </a:lnSpc>
            </a:pPr>
            <a:r>
              <a:rPr lang="ar-SA" sz="2000" b="1" dirty="0">
                <a:solidFill>
                  <a:srgbClr val="384653"/>
                </a:solidFill>
                <a:latin typeface="WinSoft Pro Medium" pitchFamily="34" charset="0"/>
                <a:ea typeface="WinSoft Pro Medium" pitchFamily="34" charset="-122"/>
                <a:cs typeface="WinSoft Pro Medium" pitchFamily="34" charset="-120"/>
              </a:rPr>
              <a:t>المهني</a:t>
            </a:r>
            <a:r>
              <a:rPr lang="ar-JO" sz="2000" b="1" dirty="0">
                <a:solidFill>
                  <a:srgbClr val="384653"/>
                </a:solidFill>
                <a:latin typeface="WinSoft Pro Medium" pitchFamily="34" charset="0"/>
                <a:ea typeface="WinSoft Pro Medium" pitchFamily="34" charset="-122"/>
                <a:cs typeface="WinSoft Pro Medium" pitchFamily="34" charset="-120"/>
              </a:rPr>
              <a:t>ة</a:t>
            </a:r>
            <a:endParaRPr lang="en-US" sz="2000" b="1" dirty="0">
              <a:solidFill>
                <a:srgbClr val="384653"/>
              </a:solidFill>
              <a:latin typeface="WinSoft Pro Medium" pitchFamily="34" charset="0"/>
              <a:ea typeface="WinSoft Pro Medium" pitchFamily="34" charset="-122"/>
              <a:cs typeface="WinSoft Pro Medium" pitchFamily="34" charset="-120"/>
            </a:endParaRPr>
          </a:p>
        </p:txBody>
      </p:sp>
      <p:sp>
        <p:nvSpPr>
          <p:cNvPr id="21" name="Shape 3"/>
          <p:cNvSpPr/>
          <p:nvPr/>
        </p:nvSpPr>
        <p:spPr>
          <a:xfrm>
            <a:off x="631908" y="4611280"/>
            <a:ext cx="11348057" cy="2036306"/>
          </a:xfrm>
          <a:prstGeom prst="roundRect">
            <a:avLst>
              <a:gd name="adj" fmla="val 25946"/>
            </a:avLst>
          </a:prstGeom>
          <a:solidFill>
            <a:srgbClr val="00AEEF"/>
          </a:solidFill>
          <a:ln w="6350">
            <a:solidFill>
              <a:srgbClr val="0094D5"/>
            </a:solidFill>
            <a:prstDash val="solid"/>
          </a:ln>
        </p:spPr>
      </p:sp>
      <p:sp>
        <p:nvSpPr>
          <p:cNvPr id="22" name="Rectangle 21"/>
          <p:cNvSpPr/>
          <p:nvPr/>
        </p:nvSpPr>
        <p:spPr>
          <a:xfrm>
            <a:off x="821635" y="4836816"/>
            <a:ext cx="10972800" cy="1331134"/>
          </a:xfrm>
          <a:prstGeom prst="rect">
            <a:avLst/>
          </a:prstGeom>
        </p:spPr>
        <p:txBody>
          <a:bodyPr wrap="square">
            <a:spAutoFit/>
          </a:bodyPr>
          <a:lstStyle/>
          <a:p>
            <a:pPr algn="ctr" rtl="1">
              <a:lnSpc>
                <a:spcPct val="150000"/>
              </a:lnSpc>
              <a:spcBef>
                <a:spcPts val="1400"/>
              </a:spcBef>
              <a:spcAft>
                <a:spcPts val="1400"/>
              </a:spcAft>
            </a:pPr>
            <a:r>
              <a:rPr lang="ar-SA" sz="2800" b="1" dirty="0">
                <a:solidFill>
                  <a:schemeClr val="bg1"/>
                </a:solidFill>
                <a:latin typeface="WinSoft Pro Medium" pitchFamily="34" charset="0"/>
                <a:ea typeface="WinSoft Pro Medium" pitchFamily="34" charset="-122"/>
                <a:cs typeface="WinSoft Pro Medium" pitchFamily="34" charset="-120"/>
              </a:rPr>
              <a:t>تعلّمت في الأنشطة السابقة مبادئ تعلم الكبار واستراتيجياته وأساليبه وأنماطه، وتعرّفت إلى أدوات التعليم والتقييم وكيفية اختيارها بما يتناسب مع طبيعة التعلم والممارسة المهنية.</a:t>
            </a:r>
            <a:endParaRPr lang="en-US" sz="2800" b="1" dirty="0">
              <a:solidFill>
                <a:schemeClr val="bg1"/>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689527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503583"/>
            <a:ext cx="6325597" cy="1233402"/>
          </a:xfrm>
          <a:prstGeom prst="rect">
            <a:avLst/>
          </a:prstGeom>
          <a:noFill/>
          <a:ln/>
        </p:spPr>
        <p:txBody>
          <a:bodyPr wrap="square" lIns="0" tIns="0" rIns="0" bIns="0" rtlCol="0" anchor="t">
            <a:normAutofit/>
          </a:bodyPr>
          <a:lstStyle/>
          <a:p>
            <a:pPr marL="0" indent="0" algn="r" rtl="1">
              <a:lnSpc>
                <a:spcPct val="104000"/>
              </a:lnSpc>
              <a:buNone/>
            </a:pPr>
            <a:r>
              <a:rPr lang="ar-JO" sz="3700" dirty="0">
                <a:solidFill>
                  <a:srgbClr val="2E3C4E"/>
                </a:solidFill>
                <a:latin typeface="GE SS Two Light" pitchFamily="34" charset="0"/>
                <a:ea typeface="GE SS Two Light" pitchFamily="34" charset="-122"/>
                <a:cs typeface="GE SS Two Light" pitchFamily="34" charset="-120"/>
              </a:rPr>
              <a:t>تمهيد</a:t>
            </a:r>
            <a:endParaRPr lang="ar-SA" sz="3700" dirty="0"/>
          </a:p>
        </p:txBody>
      </p:sp>
      <p:sp>
        <p:nvSpPr>
          <p:cNvPr id="4" name="Shape 1"/>
          <p:cNvSpPr/>
          <p:nvPr/>
        </p:nvSpPr>
        <p:spPr>
          <a:xfrm>
            <a:off x="4823788" y="2539861"/>
            <a:ext cx="7286253" cy="3978138"/>
          </a:xfrm>
          <a:prstGeom prst="roundRect">
            <a:avLst>
              <a:gd name="adj" fmla="val 14825"/>
            </a:avLst>
          </a:prstGeom>
          <a:solidFill>
            <a:srgbClr val="75BAE6"/>
          </a:solidFill>
          <a:ln/>
        </p:spPr>
      </p:sp>
      <p:sp>
        <p:nvSpPr>
          <p:cNvPr id="6" name="Text 3"/>
          <p:cNvSpPr/>
          <p:nvPr/>
        </p:nvSpPr>
        <p:spPr>
          <a:xfrm>
            <a:off x="5088835" y="2723797"/>
            <a:ext cx="6745356" cy="3772253"/>
          </a:xfrm>
          <a:prstGeom prst="rect">
            <a:avLst/>
          </a:prstGeom>
          <a:noFill/>
          <a:ln/>
        </p:spPr>
        <p:txBody>
          <a:bodyPr wrap="square" lIns="0" tIns="0" rIns="0" bIns="0" rtlCol="0" anchor="t">
            <a:normAutofit/>
          </a:bodyPr>
          <a:lstStyle/>
          <a:p>
            <a:pPr algn="just" rtl="1"/>
            <a:r>
              <a:rPr lang="ar-SA" sz="2400" dirty="0">
                <a:solidFill>
                  <a:schemeClr val="bg1"/>
                </a:solidFill>
                <a:latin typeface="WinSoft Pro Medium" pitchFamily="34" charset="0"/>
                <a:ea typeface="WinSoft Pro Medium" pitchFamily="34" charset="-122"/>
                <a:cs typeface="WinSoft Pro Medium" pitchFamily="34" charset="-120"/>
              </a:rPr>
              <a:t>ستستخدم نموذجًا جاهزًا ومثالًا مكتملًا لخطة درس، وستكون العناصر الأساسية للتخطيط، مثل الكفاية ونواتج التعلم ومراحل الدرس، معطاة لك أو مأخوذة من درس قائم. وسيتركز عملك على استكمال العناصر المرتبطة بدمج تعلم الكبار، واختيار الاستراتيجيات والطرق والأساليب والأدوات المناسبة، وتوضيح كيفية ظهورها داخل الدرس، مع تبرير ملاءمة اختياراتك.</a:t>
            </a:r>
            <a:endParaRPr lang="en-US" sz="2400" dirty="0">
              <a:solidFill>
                <a:schemeClr val="bg1"/>
              </a:solidFill>
              <a:latin typeface="WinSoft Pro Medium" pitchFamily="34" charset="0"/>
              <a:ea typeface="WinSoft Pro Medium" pitchFamily="34" charset="-122"/>
              <a:cs typeface="WinSoft Pro Medium" pitchFamily="34" charset="-120"/>
            </a:endParaRPr>
          </a:p>
          <a:p>
            <a:pPr algn="just" rtl="1"/>
            <a:r>
              <a:rPr lang="ar-SA" sz="2400" dirty="0">
                <a:solidFill>
                  <a:schemeClr val="bg1"/>
                </a:solidFill>
                <a:latin typeface="WinSoft Pro Medium" pitchFamily="34" charset="0"/>
                <a:ea typeface="WinSoft Pro Medium" pitchFamily="34" charset="-122"/>
                <a:cs typeface="WinSoft Pro Medium" pitchFamily="34" charset="-120"/>
              </a:rPr>
              <a:t>لن تُقيَّم في هذا النشاط على قدرتك على تصميم خطة درس كاملة، وإنما على قدرتك على دمج ما تعلمته سابقًا داخل النموذج المقدم، وعلى مدى اتساق اختياراتك وملاءمتها لنواتج التعلم وطبيعة المهنة أو المهارة المستهدفة</a:t>
            </a:r>
            <a:r>
              <a:rPr lang="ar-SA" dirty="0">
                <a:solidFill>
                  <a:schemeClr val="bg1"/>
                </a:solidFill>
              </a:rPr>
              <a:t>.</a:t>
            </a:r>
            <a:endParaRPr lang="ar-SA" sz="2000" dirty="0">
              <a:solidFill>
                <a:schemeClr val="bg1"/>
              </a:solidFill>
            </a:endParaRPr>
          </a:p>
        </p:txBody>
      </p:sp>
      <p:sp>
        <p:nvSpPr>
          <p:cNvPr id="7" name="Text 4"/>
          <p:cNvSpPr/>
          <p:nvPr/>
        </p:nvSpPr>
        <p:spPr>
          <a:xfrm>
            <a:off x="4618189" y="1213048"/>
            <a:ext cx="7298494" cy="986812"/>
          </a:xfrm>
          <a:prstGeom prst="rect">
            <a:avLst/>
          </a:prstGeom>
          <a:noFill/>
          <a:ln/>
        </p:spPr>
        <p:txBody>
          <a:bodyPr wrap="square" lIns="0" tIns="0" rIns="0" bIns="0" rtlCol="0" anchor="t">
            <a:normAutofit/>
          </a:bodyPr>
          <a:lstStyle/>
          <a:p>
            <a:pPr algn="just" rtl="1"/>
            <a:r>
              <a:rPr lang="ar-SA" sz="2000" dirty="0">
                <a:latin typeface="WinSoft Pro Medium" pitchFamily="34" charset="0"/>
                <a:ea typeface="WinSoft Pro Medium" pitchFamily="34" charset="-122"/>
                <a:cs typeface="WinSoft Pro Medium" pitchFamily="34" charset="-120"/>
              </a:rPr>
              <a:t>في هذا النشاط، لن تتعلم كيفية إعداد خطة درس أو تصميم عناصرها الأساسية من الصفر؛ وإنما ستطبّق ما تعلمته سابقًا من خلال دمج مبادئ تعلم الكبار واستراتيجياته وأساليبه وأنماطه وأدوات التعليم والتقييم داخل نموذج خطة درس مهني مقدم لك</a:t>
            </a:r>
            <a:r>
              <a:rPr lang="ar-SA" dirty="0"/>
              <a:t>.</a:t>
            </a:r>
            <a:endParaRPr lang="en-US" dirty="0"/>
          </a:p>
        </p:txBody>
      </p:sp>
    </p:spTree>
    <p:extLst>
      <p:ext uri="{BB962C8B-B14F-4D97-AF65-F5344CB8AC3E}">
        <p14:creationId xmlns:p14="http://schemas.microsoft.com/office/powerpoint/2010/main" val="261657940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
            <a:extLst>
              <a:ext uri="{FF2B5EF4-FFF2-40B4-BE49-F238E27FC236}">
                <a16:creationId xmlns:a16="http://schemas.microsoft.com/office/drawing/2014/main" id="{6834FD88-81CE-548E-4E5D-7F10D0163B5F}"/>
              </a:ext>
            </a:extLst>
          </p:cNvPr>
          <p:cNvSpPr/>
          <p:nvPr/>
        </p:nvSpPr>
        <p:spPr>
          <a:xfrm>
            <a:off x="552269" y="2468095"/>
            <a:ext cx="5299666" cy="774839"/>
          </a:xfrm>
          <a:prstGeom prst="roundRect">
            <a:avLst>
              <a:gd name="adj" fmla="val 14825"/>
            </a:avLst>
          </a:prstGeom>
          <a:solidFill>
            <a:srgbClr val="75BAE6"/>
          </a:solidFill>
          <a:ln/>
        </p:spPr>
      </p:sp>
      <p:sp>
        <p:nvSpPr>
          <p:cNvPr id="14" name="Shape 1">
            <a:extLst>
              <a:ext uri="{FF2B5EF4-FFF2-40B4-BE49-F238E27FC236}">
                <a16:creationId xmlns:a16="http://schemas.microsoft.com/office/drawing/2014/main" id="{C4626353-341E-CEB8-8310-181DC98A20C8}"/>
              </a:ext>
            </a:extLst>
          </p:cNvPr>
          <p:cNvSpPr/>
          <p:nvPr/>
        </p:nvSpPr>
        <p:spPr>
          <a:xfrm>
            <a:off x="6591300" y="2539861"/>
            <a:ext cx="5299666" cy="774839"/>
          </a:xfrm>
          <a:prstGeom prst="roundRect">
            <a:avLst>
              <a:gd name="adj" fmla="val 14825"/>
            </a:avLst>
          </a:prstGeom>
          <a:solidFill>
            <a:srgbClr val="75BAE6"/>
          </a:solidFill>
          <a:ln/>
        </p:spPr>
      </p:sp>
      <p:sp>
        <p:nvSpPr>
          <p:cNvPr id="19" name="Shape 1">
            <a:extLst>
              <a:ext uri="{FF2B5EF4-FFF2-40B4-BE49-F238E27FC236}">
                <a16:creationId xmlns:a16="http://schemas.microsoft.com/office/drawing/2014/main" id="{468E6DFD-57F5-1309-4850-79F1944CFFE4}"/>
              </a:ext>
            </a:extLst>
          </p:cNvPr>
          <p:cNvSpPr/>
          <p:nvPr/>
        </p:nvSpPr>
        <p:spPr>
          <a:xfrm>
            <a:off x="6939131" y="3682751"/>
            <a:ext cx="4839730" cy="774839"/>
          </a:xfrm>
          <a:prstGeom prst="roundRect">
            <a:avLst>
              <a:gd name="adj" fmla="val 14825"/>
            </a:avLst>
          </a:prstGeom>
          <a:solidFill>
            <a:srgbClr val="75BAE6"/>
          </a:solidFill>
          <a:ln/>
        </p:spPr>
      </p:sp>
      <p:sp>
        <p:nvSpPr>
          <p:cNvPr id="21" name="Shape 1">
            <a:extLst>
              <a:ext uri="{FF2B5EF4-FFF2-40B4-BE49-F238E27FC236}">
                <a16:creationId xmlns:a16="http://schemas.microsoft.com/office/drawing/2014/main" id="{BA7C257D-CCF7-B79B-C639-83A7FFA5079D}"/>
              </a:ext>
            </a:extLst>
          </p:cNvPr>
          <p:cNvSpPr/>
          <p:nvPr/>
        </p:nvSpPr>
        <p:spPr>
          <a:xfrm>
            <a:off x="327108" y="3682751"/>
            <a:ext cx="5849864" cy="774839"/>
          </a:xfrm>
          <a:prstGeom prst="roundRect">
            <a:avLst>
              <a:gd name="adj" fmla="val 14825"/>
            </a:avLst>
          </a:prstGeom>
          <a:solidFill>
            <a:srgbClr val="75BAE6"/>
          </a:solidFill>
          <a:ln/>
        </p:spPr>
      </p:sp>
      <p:sp>
        <p:nvSpPr>
          <p:cNvPr id="23" name="Shape 1">
            <a:extLst>
              <a:ext uri="{FF2B5EF4-FFF2-40B4-BE49-F238E27FC236}">
                <a16:creationId xmlns:a16="http://schemas.microsoft.com/office/drawing/2014/main" id="{229C2DAB-5972-FE6D-C53B-830D1FC50300}"/>
              </a:ext>
            </a:extLst>
          </p:cNvPr>
          <p:cNvSpPr/>
          <p:nvPr/>
        </p:nvSpPr>
        <p:spPr>
          <a:xfrm>
            <a:off x="1200151" y="4901385"/>
            <a:ext cx="10048874" cy="774839"/>
          </a:xfrm>
          <a:prstGeom prst="roundRect">
            <a:avLst>
              <a:gd name="adj" fmla="val 14825"/>
            </a:avLst>
          </a:prstGeom>
          <a:solidFill>
            <a:srgbClr val="75BAE6"/>
          </a:solidFill>
          <a:ln/>
        </p:spPr>
      </p:sp>
      <p:sp>
        <p:nvSpPr>
          <p:cNvPr id="2" name="Text 0"/>
          <p:cNvSpPr/>
          <p:nvPr/>
        </p:nvSpPr>
        <p:spPr>
          <a:xfrm>
            <a:off x="631908" y="970676"/>
            <a:ext cx="10927878" cy="415727"/>
          </a:xfrm>
          <a:prstGeom prst="rect">
            <a:avLst/>
          </a:prstGeom>
          <a:noFill/>
          <a:ln/>
        </p:spPr>
        <p:txBody>
          <a:bodyPr wrap="none" lIns="0" tIns="0" rIns="0" bIns="0" rtlCol="0" anchor="t"/>
          <a:lstStyle/>
          <a:p>
            <a:pPr algn="r" rtl="1">
              <a:lnSpc>
                <a:spcPct val="104000"/>
              </a:lnSpc>
            </a:pPr>
            <a:endParaRPr lang="ar-SA" sz="2600" dirty="0"/>
          </a:p>
        </p:txBody>
      </p:sp>
      <p:sp>
        <p:nvSpPr>
          <p:cNvPr id="5" name="Text 2"/>
          <p:cNvSpPr/>
          <p:nvPr/>
        </p:nvSpPr>
        <p:spPr>
          <a:xfrm>
            <a:off x="6709761" y="2604001"/>
            <a:ext cx="5090886" cy="251514"/>
          </a:xfrm>
          <a:prstGeom prst="rect">
            <a:avLst/>
          </a:prstGeom>
          <a:noFill/>
          <a:ln/>
        </p:spPr>
        <p:txBody>
          <a:bodyPr wrap="none" lIns="0" tIns="0" rIns="0" bIns="0" rtlCol="0" anchor="t"/>
          <a:lstStyle/>
          <a:p>
            <a:pPr lvl="0" algn="ctr" rtl="1"/>
            <a:r>
              <a:rPr lang="ar-SA" sz="2000" dirty="0">
                <a:solidFill>
                  <a:srgbClr val="384653"/>
                </a:solidFill>
                <a:latin typeface="GE SS Two Light" pitchFamily="34" charset="0"/>
                <a:ea typeface="GE SS Two Light" pitchFamily="34" charset="-122"/>
                <a:cs typeface="GE SS Two Light" pitchFamily="34" charset="-120"/>
              </a:rPr>
              <a:t>مبادئ تعلم الكبار وكيف يمكن أن تظهر في</a:t>
            </a:r>
            <a:endParaRPr lang="ar-JO" sz="2000" dirty="0">
              <a:solidFill>
                <a:srgbClr val="384653"/>
              </a:solidFill>
              <a:latin typeface="GE SS Two Light" pitchFamily="34" charset="0"/>
              <a:ea typeface="GE SS Two Light" pitchFamily="34" charset="-122"/>
              <a:cs typeface="GE SS Two Light" pitchFamily="34" charset="-120"/>
            </a:endParaRPr>
          </a:p>
          <a:p>
            <a:pPr lvl="0" algn="ctr" rtl="1"/>
            <a:r>
              <a:rPr lang="ar-SA" sz="2000" dirty="0">
                <a:solidFill>
                  <a:srgbClr val="384653"/>
                </a:solidFill>
                <a:latin typeface="GE SS Two Light" pitchFamily="34" charset="0"/>
                <a:ea typeface="GE SS Two Light" pitchFamily="34" charset="-122"/>
                <a:cs typeface="GE SS Two Light" pitchFamily="34" charset="-120"/>
              </a:rPr>
              <a:t> تجربة التعلم</a:t>
            </a:r>
            <a:r>
              <a:rPr lang="ar-SA" dirty="0"/>
              <a:t>.</a:t>
            </a:r>
            <a:endParaRPr lang="en-US" dirty="0"/>
          </a:p>
        </p:txBody>
      </p:sp>
      <p:sp>
        <p:nvSpPr>
          <p:cNvPr id="7" name="Text 3"/>
          <p:cNvSpPr/>
          <p:nvPr/>
        </p:nvSpPr>
        <p:spPr>
          <a:xfrm>
            <a:off x="656610" y="2634032"/>
            <a:ext cx="5090985" cy="251514"/>
          </a:xfrm>
          <a:prstGeom prst="rect">
            <a:avLst/>
          </a:prstGeom>
          <a:noFill/>
          <a:ln/>
        </p:spPr>
        <p:txBody>
          <a:bodyPr wrap="none" lIns="0" tIns="0" rIns="0" bIns="0" rtlCol="0" anchor="t"/>
          <a:lstStyle/>
          <a:p>
            <a:pPr lvl="0" algn="ctr" rtl="1"/>
            <a:r>
              <a:rPr lang="ar-SA" sz="2000" dirty="0">
                <a:solidFill>
                  <a:srgbClr val="384653"/>
                </a:solidFill>
                <a:latin typeface="GE SS Two Light" pitchFamily="34" charset="0"/>
                <a:ea typeface="GE SS Two Light" pitchFamily="34" charset="-122"/>
                <a:cs typeface="GE SS Two Light" pitchFamily="34" charset="-120"/>
              </a:rPr>
              <a:t>استراتيجيات وطرائق وأساليب التعلم والتيسير</a:t>
            </a:r>
            <a:endParaRPr lang="ar-JO" sz="2000" dirty="0">
              <a:solidFill>
                <a:srgbClr val="384653"/>
              </a:solidFill>
              <a:latin typeface="GE SS Two Light" pitchFamily="34" charset="0"/>
              <a:ea typeface="GE SS Two Light" pitchFamily="34" charset="-122"/>
              <a:cs typeface="GE SS Two Light" pitchFamily="34" charset="-120"/>
            </a:endParaRPr>
          </a:p>
          <a:p>
            <a:pPr lvl="0" algn="ctr" rtl="1"/>
            <a:r>
              <a:rPr lang="ar-SA" sz="2000" dirty="0">
                <a:solidFill>
                  <a:srgbClr val="384653"/>
                </a:solidFill>
                <a:latin typeface="GE SS Two Light" pitchFamily="34" charset="0"/>
                <a:ea typeface="GE SS Two Light" pitchFamily="34" charset="-122"/>
                <a:cs typeface="GE SS Two Light" pitchFamily="34" charset="-120"/>
              </a:rPr>
              <a:t> المناسبة للتعلم المهني</a:t>
            </a:r>
            <a:r>
              <a:rPr lang="ar-SA" dirty="0"/>
              <a:t>.</a:t>
            </a:r>
            <a:endParaRPr lang="en-US" dirty="0"/>
          </a:p>
        </p:txBody>
      </p:sp>
      <p:sp>
        <p:nvSpPr>
          <p:cNvPr id="9" name="Text 4"/>
          <p:cNvSpPr/>
          <p:nvPr/>
        </p:nvSpPr>
        <p:spPr>
          <a:xfrm>
            <a:off x="6839849" y="3884169"/>
            <a:ext cx="5090886" cy="406013"/>
          </a:xfrm>
          <a:prstGeom prst="rect">
            <a:avLst/>
          </a:prstGeom>
          <a:noFill/>
          <a:ln/>
        </p:spPr>
        <p:txBody>
          <a:bodyPr wrap="none" lIns="0" tIns="0" rIns="0" bIns="0" rtlCol="0" anchor="t"/>
          <a:lstStyle/>
          <a:p>
            <a:pPr algn="ctr" rtl="1"/>
            <a:r>
              <a:rPr lang="ar-SA" sz="2000" dirty="0">
                <a:solidFill>
                  <a:srgbClr val="384653"/>
                </a:solidFill>
                <a:latin typeface="GE SS Two Light" pitchFamily="34" charset="0"/>
                <a:ea typeface="GE SS Two Light" pitchFamily="34" charset="-122"/>
                <a:cs typeface="GE SS Two Light" pitchFamily="34" charset="-120"/>
              </a:rPr>
              <a:t>تنوع المتعلمين وكيفية توفير خبرات تعلم </a:t>
            </a:r>
            <a:endParaRPr lang="ar-JO" sz="2000" dirty="0">
              <a:solidFill>
                <a:srgbClr val="384653"/>
              </a:solidFill>
              <a:latin typeface="GE SS Two Light" pitchFamily="34" charset="0"/>
              <a:ea typeface="GE SS Two Light" pitchFamily="34" charset="-122"/>
              <a:cs typeface="GE SS Two Light" pitchFamily="34" charset="-120"/>
            </a:endParaRPr>
          </a:p>
          <a:p>
            <a:pPr algn="ctr" rtl="1"/>
            <a:r>
              <a:rPr lang="ar-SA" sz="2000" dirty="0">
                <a:solidFill>
                  <a:srgbClr val="384653"/>
                </a:solidFill>
                <a:latin typeface="GE SS Two Light" pitchFamily="34" charset="0"/>
                <a:ea typeface="GE SS Two Light" pitchFamily="34" charset="-122"/>
                <a:cs typeface="GE SS Two Light" pitchFamily="34" charset="-120"/>
              </a:rPr>
              <a:t>متعددة وملائمة.</a:t>
            </a:r>
            <a:endParaRPr lang="en-US" sz="2000" dirty="0">
              <a:solidFill>
                <a:srgbClr val="384653"/>
              </a:solidFill>
              <a:latin typeface="GE SS Two Light" pitchFamily="34" charset="0"/>
              <a:ea typeface="GE SS Two Light" pitchFamily="34" charset="-122"/>
              <a:cs typeface="GE SS Two Light" pitchFamily="34" charset="-120"/>
            </a:endParaRPr>
          </a:p>
        </p:txBody>
      </p:sp>
      <p:sp>
        <p:nvSpPr>
          <p:cNvPr id="11" name="Text 5"/>
          <p:cNvSpPr/>
          <p:nvPr/>
        </p:nvSpPr>
        <p:spPr>
          <a:xfrm>
            <a:off x="466110" y="3884169"/>
            <a:ext cx="5090985" cy="406013"/>
          </a:xfrm>
          <a:prstGeom prst="rect">
            <a:avLst/>
          </a:prstGeom>
          <a:noFill/>
          <a:ln/>
        </p:spPr>
        <p:txBody>
          <a:bodyPr wrap="none" lIns="0" tIns="0" rIns="0" bIns="0" rtlCol="0" anchor="t"/>
          <a:lstStyle/>
          <a:p>
            <a:pPr lvl="0" rtl="1"/>
            <a:r>
              <a:rPr lang="ar-SA" sz="2000" dirty="0">
                <a:solidFill>
                  <a:srgbClr val="384653"/>
                </a:solidFill>
                <a:latin typeface="GE SS Two Light" pitchFamily="34" charset="0"/>
                <a:ea typeface="GE SS Two Light" pitchFamily="34" charset="-122"/>
                <a:cs typeface="GE SS Two Light" pitchFamily="34" charset="-120"/>
              </a:rPr>
              <a:t>أدوات التعليم والتقييم وعلاقتها بنوع التعلم المطلوب.</a:t>
            </a:r>
            <a:endParaRPr lang="en-US" sz="2000" dirty="0">
              <a:solidFill>
                <a:srgbClr val="384653"/>
              </a:solidFill>
              <a:latin typeface="GE SS Two Light" pitchFamily="34" charset="0"/>
              <a:ea typeface="GE SS Two Light" pitchFamily="34" charset="-122"/>
              <a:cs typeface="GE SS Two Light" pitchFamily="34" charset="-120"/>
            </a:endParaRPr>
          </a:p>
        </p:txBody>
      </p:sp>
      <p:sp>
        <p:nvSpPr>
          <p:cNvPr id="13" name="Text 6"/>
          <p:cNvSpPr/>
          <p:nvPr/>
        </p:nvSpPr>
        <p:spPr>
          <a:xfrm>
            <a:off x="1283437" y="5128436"/>
            <a:ext cx="5090886" cy="251514"/>
          </a:xfrm>
          <a:prstGeom prst="rect">
            <a:avLst/>
          </a:prstGeom>
          <a:noFill/>
          <a:ln/>
        </p:spPr>
        <p:txBody>
          <a:bodyPr wrap="none" lIns="0" tIns="0" rIns="0" bIns="0" rtlCol="0" anchor="t"/>
          <a:lstStyle/>
          <a:p>
            <a:pPr lvl="0" rtl="1"/>
            <a:r>
              <a:rPr lang="ar-SA" sz="2000" dirty="0">
                <a:solidFill>
                  <a:srgbClr val="384653"/>
                </a:solidFill>
                <a:latin typeface="GE SS Two Light" pitchFamily="34" charset="0"/>
                <a:ea typeface="GE SS Two Light" pitchFamily="34" charset="-122"/>
                <a:cs typeface="GE SS Two Light" pitchFamily="34" charset="-120"/>
              </a:rPr>
              <a:t>العلاقة بين نواتج التعلم وأنشطة المتدربين والاستراتيجيات والأدوات وأدلة التعلم والتغذية الراجعة</a:t>
            </a:r>
            <a:r>
              <a:rPr lang="ar-SA" dirty="0"/>
              <a:t>.</a:t>
            </a:r>
            <a:endParaRPr lang="en-US" dirty="0"/>
          </a:p>
        </p:txBody>
      </p:sp>
      <p:sp>
        <p:nvSpPr>
          <p:cNvPr id="16" name="Rectangle 15"/>
          <p:cNvSpPr/>
          <p:nvPr/>
        </p:nvSpPr>
        <p:spPr>
          <a:xfrm>
            <a:off x="0" y="655092"/>
            <a:ext cx="11859337" cy="684483"/>
          </a:xfrm>
          <a:prstGeom prst="rect">
            <a:avLst/>
          </a:prstGeom>
        </p:spPr>
        <p:txBody>
          <a:bodyPr wrap="square">
            <a:spAutoFit/>
          </a:bodyPr>
          <a:lstStyle/>
          <a:p>
            <a:pPr algn="r" rtl="1">
              <a:lnSpc>
                <a:spcPct val="104000"/>
              </a:lnSpc>
              <a:spcBef>
                <a:spcPts val="1400"/>
              </a:spcBef>
              <a:spcAft>
                <a:spcPts val="1400"/>
              </a:spcAft>
            </a:pPr>
            <a:r>
              <a:rPr lang="ar-SA" sz="3700" dirty="0">
                <a:solidFill>
                  <a:srgbClr val="2E3C4E"/>
                </a:solidFill>
                <a:latin typeface="GE SS Two Light" pitchFamily="34" charset="0"/>
                <a:ea typeface="GE SS Two Light" pitchFamily="34" charset="-122"/>
                <a:cs typeface="GE SS Two Light" pitchFamily="34" charset="-120"/>
              </a:rPr>
              <a:t>قبل البدء، راجع بصورة سريعة ما تعلمته في الأنشطة السابقة</a:t>
            </a:r>
            <a:r>
              <a:rPr lang="en-US" sz="3700" dirty="0">
                <a:solidFill>
                  <a:srgbClr val="2E3C4E"/>
                </a:solidFill>
                <a:latin typeface="GE SS Two Light" pitchFamily="34" charset="0"/>
                <a:ea typeface="GE SS Two Light" pitchFamily="34" charset="-122"/>
                <a:cs typeface="GE SS Two Light" pitchFamily="34" charset="-120"/>
              </a:rPr>
              <a:t>:</a:t>
            </a:r>
          </a:p>
        </p:txBody>
      </p:sp>
    </p:spTree>
    <p:extLst>
      <p:ext uri="{BB962C8B-B14F-4D97-AF65-F5344CB8AC3E}">
        <p14:creationId xmlns:p14="http://schemas.microsoft.com/office/powerpoint/2010/main" val="369031210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1025"/>
            <a:ext cx="11859337" cy="1901418"/>
          </a:xfrm>
          <a:prstGeom prst="rect">
            <a:avLst/>
          </a:prstGeom>
        </p:spPr>
        <p:txBody>
          <a:bodyPr wrap="square">
            <a:spAutoFit/>
          </a:bodyPr>
          <a:lstStyle/>
          <a:p>
            <a:pPr algn="r" rtl="1">
              <a:spcBef>
                <a:spcPts val="1400"/>
              </a:spcBef>
              <a:spcAft>
                <a:spcPts val="1400"/>
              </a:spcAft>
            </a:pPr>
            <a:r>
              <a:rPr lang="ar-SA" sz="3200" dirty="0">
                <a:solidFill>
                  <a:srgbClr val="2E3C4E"/>
                </a:solidFill>
                <a:latin typeface="GE SS Two Light" pitchFamily="34" charset="0"/>
                <a:ea typeface="GE SS Two Light" pitchFamily="34" charset="-122"/>
                <a:cs typeface="GE SS Two Light" pitchFamily="34" charset="-120"/>
              </a:rPr>
              <a:t>نموذج خطة درس للتعليم والتدريب التقني والمهني</a:t>
            </a:r>
            <a:endParaRPr lang="ar-JO" sz="3200" dirty="0">
              <a:solidFill>
                <a:srgbClr val="2E3C4E"/>
              </a:solidFill>
              <a:latin typeface="GE SS Two Light" pitchFamily="34" charset="0"/>
              <a:ea typeface="GE SS Two Light" pitchFamily="34" charset="-122"/>
              <a:cs typeface="GE SS Two Light" pitchFamily="34" charset="-120"/>
            </a:endParaRPr>
          </a:p>
          <a:p>
            <a:pPr algn="r" rtl="1">
              <a:spcBef>
                <a:spcPts val="1400"/>
              </a:spcBef>
              <a:spcAft>
                <a:spcPts val="1400"/>
              </a:spcAft>
            </a:pPr>
            <a:r>
              <a:rPr lang="ar-SA" sz="3200" dirty="0">
                <a:solidFill>
                  <a:srgbClr val="2E3C4E"/>
                </a:solidFill>
                <a:latin typeface="GE SS Two Light" pitchFamily="34" charset="0"/>
                <a:ea typeface="GE SS Two Light" pitchFamily="34" charset="-122"/>
                <a:cs typeface="GE SS Two Light" pitchFamily="34" charset="-120"/>
              </a:rPr>
              <a:t>تنفيذ الدرس: الأداة</a:t>
            </a:r>
            <a:r>
              <a:rPr lang="ar-JO" sz="3200" dirty="0">
                <a:solidFill>
                  <a:srgbClr val="2E3C4E"/>
                </a:solidFill>
                <a:latin typeface="GE SS Two Light" pitchFamily="34" charset="0"/>
                <a:ea typeface="GE SS Two Light" pitchFamily="34" charset="-122"/>
                <a:cs typeface="GE SS Two Light" pitchFamily="34" charset="-120"/>
              </a:rPr>
              <a:t> </a:t>
            </a:r>
            <a:r>
              <a:rPr lang="en-US" sz="3200" dirty="0">
                <a:solidFill>
                  <a:srgbClr val="2E3C4E"/>
                </a:solidFill>
                <a:latin typeface="Myriad "/>
                <a:ea typeface="GE SS Two Light" pitchFamily="34" charset="-122"/>
                <a:cs typeface="GE SS Two Light" pitchFamily="34" charset="-120"/>
              </a:rPr>
              <a:t>12</a:t>
            </a:r>
            <a:endParaRPr lang="en-US" sz="1400" dirty="0"/>
          </a:p>
          <a:p>
            <a:pPr rtl="1"/>
            <a:endParaRPr lang="en-US" sz="1400" dirty="0"/>
          </a:p>
        </p:txBody>
      </p:sp>
      <p:graphicFrame>
        <p:nvGraphicFramePr>
          <p:cNvPr id="2" name="Table 1"/>
          <p:cNvGraphicFramePr>
            <a:graphicFrameLocks noGrp="1"/>
          </p:cNvGraphicFramePr>
          <p:nvPr>
            <p:extLst>
              <p:ext uri="{D42A27DB-BD31-4B8C-83A1-F6EECF244321}">
                <p14:modId xmlns:p14="http://schemas.microsoft.com/office/powerpoint/2010/main" val="2622273095"/>
              </p:ext>
            </p:extLst>
          </p:nvPr>
        </p:nvGraphicFramePr>
        <p:xfrm>
          <a:off x="627972" y="1618935"/>
          <a:ext cx="10936056" cy="4864100"/>
        </p:xfrm>
        <a:graphic>
          <a:graphicData uri="http://schemas.openxmlformats.org/drawingml/2006/table">
            <a:tbl>
              <a:tblPr rtl="1" firstRow="1" firstCol="1" bandRow="1">
                <a:tableStyleId>{5C22544A-7EE6-4342-B048-85BDC9FD1C3A}</a:tableStyleId>
              </a:tblPr>
              <a:tblGrid>
                <a:gridCol w="3526475">
                  <a:extLst>
                    <a:ext uri="{9D8B030D-6E8A-4147-A177-3AD203B41FA5}">
                      <a16:colId xmlns:a16="http://schemas.microsoft.com/office/drawing/2014/main" val="1330290806"/>
                    </a:ext>
                  </a:extLst>
                </a:gridCol>
                <a:gridCol w="720727">
                  <a:extLst>
                    <a:ext uri="{9D8B030D-6E8A-4147-A177-3AD203B41FA5}">
                      <a16:colId xmlns:a16="http://schemas.microsoft.com/office/drawing/2014/main" val="2805477905"/>
                    </a:ext>
                  </a:extLst>
                </a:gridCol>
                <a:gridCol w="1416165">
                  <a:extLst>
                    <a:ext uri="{9D8B030D-6E8A-4147-A177-3AD203B41FA5}">
                      <a16:colId xmlns:a16="http://schemas.microsoft.com/office/drawing/2014/main" val="2718121262"/>
                    </a:ext>
                  </a:extLst>
                </a:gridCol>
                <a:gridCol w="960970">
                  <a:extLst>
                    <a:ext uri="{9D8B030D-6E8A-4147-A177-3AD203B41FA5}">
                      <a16:colId xmlns:a16="http://schemas.microsoft.com/office/drawing/2014/main" val="3124395908"/>
                    </a:ext>
                  </a:extLst>
                </a:gridCol>
                <a:gridCol w="1390879">
                  <a:extLst>
                    <a:ext uri="{9D8B030D-6E8A-4147-A177-3AD203B41FA5}">
                      <a16:colId xmlns:a16="http://schemas.microsoft.com/office/drawing/2014/main" val="2484189303"/>
                    </a:ext>
                  </a:extLst>
                </a:gridCol>
                <a:gridCol w="1036836">
                  <a:extLst>
                    <a:ext uri="{9D8B030D-6E8A-4147-A177-3AD203B41FA5}">
                      <a16:colId xmlns:a16="http://schemas.microsoft.com/office/drawing/2014/main" val="1897036810"/>
                    </a:ext>
                  </a:extLst>
                </a:gridCol>
                <a:gridCol w="872459">
                  <a:extLst>
                    <a:ext uri="{9D8B030D-6E8A-4147-A177-3AD203B41FA5}">
                      <a16:colId xmlns:a16="http://schemas.microsoft.com/office/drawing/2014/main" val="1772163101"/>
                    </a:ext>
                  </a:extLst>
                </a:gridCol>
                <a:gridCol w="1011545">
                  <a:extLst>
                    <a:ext uri="{9D8B030D-6E8A-4147-A177-3AD203B41FA5}">
                      <a16:colId xmlns:a16="http://schemas.microsoft.com/office/drawing/2014/main" val="232829598"/>
                    </a:ext>
                  </a:extLst>
                </a:gridCol>
              </a:tblGrid>
              <a:tr h="1037481">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المرحلة/ الجزء</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الزمن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نشاط المدرّب/ الميسّر</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نشاط المتدربين</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الاستراتيجية/ الطريقة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أداة التعليم/ المورد</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التقييم والدليل</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00000"/>
                        </a:lnSpc>
                        <a:spcAft>
                          <a:spcPts val="0"/>
                        </a:spcAft>
                      </a:pPr>
                      <a:r>
                        <a:rPr lang="ar-SA" sz="2000" kern="1200" dirty="0">
                          <a:solidFill>
                            <a:schemeClr val="bg1"/>
                          </a:solidFill>
                          <a:latin typeface="WinSoft Pro Medium" pitchFamily="34" charset="0"/>
                          <a:ea typeface="WinSoft Pro Medium" pitchFamily="34" charset="-122"/>
                          <a:cs typeface="WinSoft Pro Medium" pitchFamily="34" charset="-120"/>
                        </a:rPr>
                        <a:t>التغذية الراجعة</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495827444"/>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التهيئة/ الربط بالخبرة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33853874"/>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تقديم/ استكشاف التعلم</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324917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العرض/ النمذجة أو الشرح</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945999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الممارسة الموجهة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9241438"/>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التطبيق/ المهمة المهنية</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0204739"/>
                  </a:ext>
                </a:extLst>
              </a:tr>
              <a:tr h="544045">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التقييم/ التحقق من التعلم</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6040648"/>
                  </a:ext>
                </a:extLst>
              </a:tr>
              <a:tr h="511490">
                <a:tc>
                  <a:txBody>
                    <a:bodyPr/>
                    <a:lstStyle/>
                    <a:p>
                      <a:pPr marL="0" algn="ctr" defTabSz="914400" rtl="1" eaLnBrk="1" latinLnBrk="0" hangingPunct="1">
                        <a:lnSpc>
                          <a:spcPct val="150000"/>
                        </a:lnSpc>
                        <a:spcAft>
                          <a:spcPts val="0"/>
                        </a:spcAft>
                      </a:pPr>
                      <a:r>
                        <a:rPr lang="ar-SA" sz="2000" b="0" kern="1200" dirty="0">
                          <a:solidFill>
                            <a:schemeClr val="tx1"/>
                          </a:solidFill>
                          <a:latin typeface="WinSoft Pro Medium" pitchFamily="34" charset="0"/>
                          <a:ea typeface="WinSoft Pro Medium" pitchFamily="34" charset="-122"/>
                          <a:cs typeface="WinSoft Pro Medium" pitchFamily="34" charset="-120"/>
                        </a:rPr>
                        <a:t>الإغلاق/ التأمل</a:t>
                      </a:r>
                      <a:endParaRPr lang="en-US" sz="2000" b="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1" eaLnBrk="1" latinLnBrk="0" hangingPunct="1"/>
                      <a:endParaRPr lang="en-US" sz="2400" kern="1200" dirty="0">
                        <a:solidFill>
                          <a:schemeClr val="tx1"/>
                        </a:solidFill>
                        <a:latin typeface="WinSoft Pro Medium" pitchFamily="34" charset="0"/>
                        <a:ea typeface="WinSoft Pro Medium" pitchFamily="34" charset="-122"/>
                        <a:cs typeface="WinSoft Pro Medium" pitchFamily="34" charset="-12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44233725"/>
                  </a:ext>
                </a:extLst>
              </a:tr>
            </a:tbl>
          </a:graphicData>
        </a:graphic>
      </p:graphicFrame>
    </p:spTree>
    <p:extLst>
      <p:ext uri="{BB962C8B-B14F-4D97-AF65-F5344CB8AC3E}">
        <p14:creationId xmlns:p14="http://schemas.microsoft.com/office/powerpoint/2010/main" val="700113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411285"/>
            <a:ext cx="11211339" cy="357341"/>
          </a:xfrm>
          <a:prstGeom prst="rect">
            <a:avLst/>
          </a:prstGeom>
          <a:noFill/>
          <a:ln/>
        </p:spPr>
        <p:txBody>
          <a:bodyPr wrap="none" lIns="0" tIns="0" rIns="0" bIns="0" rtlCol="0" anchor="t"/>
          <a:lstStyle/>
          <a:p>
            <a:pPr algn="r" rtl="1"/>
            <a:r>
              <a:rPr lang="ar-SA" sz="2800" dirty="0">
                <a:solidFill>
                  <a:srgbClr val="2E3C4E"/>
                </a:solidFill>
                <a:latin typeface="GE SS Two Light" pitchFamily="34" charset="0"/>
                <a:ea typeface="GE SS Two Light" pitchFamily="34" charset="-122"/>
                <a:cs typeface="GE SS Two Light" pitchFamily="34" charset="-120"/>
              </a:rPr>
              <a:t>مثال مكتمل: دمج تعلم الكبار داخل خطة درس</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99" name="Table 0"/>
          <p:cNvGraphicFramePr>
            <a:graphicFrameLocks noGrp="1"/>
          </p:cNvGraphicFramePr>
          <p:nvPr>
            <p:extLst>
              <p:ext uri="{D42A27DB-BD31-4B8C-83A1-F6EECF244321}">
                <p14:modId xmlns:p14="http://schemas.microsoft.com/office/powerpoint/2010/main" val="3180776503"/>
              </p:ext>
            </p:extLst>
          </p:nvPr>
        </p:nvGraphicFramePr>
        <p:xfrm>
          <a:off x="556181" y="1016000"/>
          <a:ext cx="7360048" cy="5153660"/>
        </p:xfrm>
        <a:graphic>
          <a:graphicData uri="http://schemas.openxmlformats.org/drawingml/2006/table">
            <a:tbl>
              <a:tblPr/>
              <a:tblGrid>
                <a:gridCol w="5311219">
                  <a:extLst>
                    <a:ext uri="{9D8B030D-6E8A-4147-A177-3AD203B41FA5}">
                      <a16:colId xmlns:a16="http://schemas.microsoft.com/office/drawing/2014/main" val="20000"/>
                    </a:ext>
                  </a:extLst>
                </a:gridCol>
                <a:gridCol w="2048829">
                  <a:extLst>
                    <a:ext uri="{9D8B030D-6E8A-4147-A177-3AD203B41FA5}">
                      <a16:colId xmlns:a16="http://schemas.microsoft.com/office/drawing/2014/main" val="20001"/>
                    </a:ext>
                  </a:extLst>
                </a:gridCol>
              </a:tblGrid>
              <a:tr h="544018">
                <a:tc>
                  <a:txBody>
                    <a:bodyPr/>
                    <a:lstStyle/>
                    <a:p>
                      <a:pPr algn="ctr" rtl="1">
                        <a:lnSpc>
                          <a:spcPct val="150000"/>
                        </a:lnSpc>
                        <a:spcAft>
                          <a:spcPts val="0"/>
                        </a:spcAft>
                      </a:pPr>
                      <a:r>
                        <a:rPr lang="ar-SA"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التفاصيل</a:t>
                      </a:r>
                      <a:endParaRPr lang="en-US"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العنصر</a:t>
                      </a:r>
                      <a:endParaRPr lang="en-US" sz="20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502268">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مركز التدريب المهني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المركز/المؤسسة التدريبية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تكنولوجيا المعلومات</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العائلة المهنية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الدعم الفني وصيانة الأنظمة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المهنة/التخصص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تشخيص مشكلة في نظام حاسوبي</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موضوع الدرس</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74040">
                <a:tc>
                  <a:txBody>
                    <a:bodyPr/>
                    <a:lstStyle/>
                    <a:p>
                      <a:pPr marL="0" algn="r" defTabSz="914400" rtl="1" eaLnBrk="1" latinLnBrk="0" hangingPunct="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تشخيص مشكلة تقنية وتحديد الإجراء المناسب لمعالجتها وفق الإجراءات المعتمدة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الكفاية/المهمة المهنية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90 دقيقة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مدة الدرس</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02268">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12 متدربًا</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عدد المتدربين</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502268">
                <a:tc>
                  <a:txBody>
                    <a:bodyPr/>
                    <a:lstStyle/>
                    <a:p>
                      <a:pPr marL="0" algn="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مختبر حاسوب</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مكان التدريب</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502268">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معرفة أساسية بمكونات الحاسوب واستخدام أنظمة التشغيل</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algn="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المتطلبات السابقة للتعلم</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3" name="Rectangle 2"/>
          <p:cNvSpPr/>
          <p:nvPr/>
        </p:nvSpPr>
        <p:spPr>
          <a:xfrm>
            <a:off x="8138159" y="2034539"/>
            <a:ext cx="3815301" cy="3529171"/>
          </a:xfrm>
          <a:prstGeom prst="rect">
            <a:avLst/>
          </a:prstGeom>
        </p:spPr>
        <p:txBody>
          <a:bodyPr wrap="square">
            <a:spAutoFit/>
          </a:bodyPr>
          <a:lstStyle/>
          <a:p>
            <a:pPr algn="just" rtl="1">
              <a:spcBef>
                <a:spcPts val="1400"/>
              </a:spcBef>
            </a:pPr>
            <a:r>
              <a:rPr lang="ar-SA" sz="2000" dirty="0">
                <a:solidFill>
                  <a:srgbClr val="2E3C4E"/>
                </a:solidFill>
                <a:latin typeface="WinSoft Pro Medium" panose="020B0600060200000000" pitchFamily="34" charset="-79"/>
                <a:ea typeface="GE SS Two Light" pitchFamily="34" charset="-122"/>
                <a:cs typeface="WinSoft Pro Medium" panose="020B0600060200000000" pitchFamily="34" charset="-79"/>
              </a:rPr>
              <a:t>فيما يلي مثال لخطة درس مكتملة يوضح كيفية دمج مبادئ تعلم الكبار واستراتيجياته وطرائقه وأساليب التيسير وأدوات التعليم والتقييم داخل درس مهني.</a:t>
            </a:r>
            <a:endParaRPr lang="en-US" sz="20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p>
            <a:pPr algn="just" rtl="1">
              <a:spcBef>
                <a:spcPts val="1400"/>
              </a:spcBef>
            </a:pPr>
            <a:endParaRPr lang="en-US" sz="20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p>
            <a:pPr algn="just" rtl="1">
              <a:spcBef>
                <a:spcPts val="1400"/>
              </a:spcBef>
            </a:pPr>
            <a:r>
              <a:rPr lang="ar-SA" sz="2000" dirty="0">
                <a:solidFill>
                  <a:srgbClr val="2E3C4E"/>
                </a:solidFill>
                <a:latin typeface="WinSoft Pro Medium" panose="020B0600060200000000" pitchFamily="34" charset="-79"/>
                <a:ea typeface="GE SS Two Light" pitchFamily="34" charset="-122"/>
                <a:cs typeface="WinSoft Pro Medium" panose="020B0600060200000000" pitchFamily="34" charset="-79"/>
              </a:rPr>
              <a:t>في هذا المثال، تكون عناصر التخطيط الأساسية، مثل موضوع الدرس والكفاية ونواتج التعلم ومراحل الدرس، محددة مسبقًا. ويتركز المثال على كيفية اختيار عناصر التعلم والتقييم ودمجها بصورة مترابطة</a:t>
            </a:r>
            <a:r>
              <a:rPr lang="ar-SA" sz="2000" dirty="0">
                <a:latin typeface="Arial" panose="020B0604020202020204" pitchFamily="34" charset="0"/>
                <a:ea typeface="Arial" panose="020B0604020202020204" pitchFamily="34" charset="0"/>
              </a:rPr>
              <a:t>.</a:t>
            </a:r>
            <a:endParaRPr lang="en-US"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2654005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583562"/>
            <a:ext cx="11211339" cy="357341"/>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نواتج التعلم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extLst>
              <p:ext uri="{D42A27DB-BD31-4B8C-83A1-F6EECF244321}">
                <p14:modId xmlns:p14="http://schemas.microsoft.com/office/powerpoint/2010/main" val="2715125444"/>
              </p:ext>
            </p:extLst>
          </p:nvPr>
        </p:nvGraphicFramePr>
        <p:xfrm>
          <a:off x="737151" y="1512578"/>
          <a:ext cx="10717697" cy="4251943"/>
        </p:xfrm>
        <a:graphic>
          <a:graphicData uri="http://schemas.openxmlformats.org/drawingml/2006/table">
            <a:tbl>
              <a:tblPr rtl="1" firstRow="1" firstCol="1" bandRow="1">
                <a:tableStyleId>{5C22544A-7EE6-4342-B048-85BDC9FD1C3A}</a:tableStyleId>
              </a:tblPr>
              <a:tblGrid>
                <a:gridCol w="3416789">
                  <a:extLst>
                    <a:ext uri="{9D8B030D-6E8A-4147-A177-3AD203B41FA5}">
                      <a16:colId xmlns:a16="http://schemas.microsoft.com/office/drawing/2014/main" val="4149033661"/>
                    </a:ext>
                  </a:extLst>
                </a:gridCol>
                <a:gridCol w="7300908">
                  <a:extLst>
                    <a:ext uri="{9D8B030D-6E8A-4147-A177-3AD203B41FA5}">
                      <a16:colId xmlns:a16="http://schemas.microsoft.com/office/drawing/2014/main" val="1439837210"/>
                    </a:ext>
                  </a:extLst>
                </a:gridCol>
              </a:tblGrid>
              <a:tr h="763495">
                <a:tc>
                  <a:txBody>
                    <a:bodyPr/>
                    <a:lstStyle/>
                    <a:p>
                      <a:pPr marL="0" algn="ctr" defTabSz="914400" rtl="1" eaLnBrk="1" latinLnBrk="0" hangingPunct="1">
                        <a:lnSpc>
                          <a:spcPct val="150000"/>
                        </a:lnSpc>
                        <a:spcAft>
                          <a:spcPts val="0"/>
                        </a:spcAft>
                      </a:pPr>
                      <a:r>
                        <a:rPr lang="ar-SA"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البعد</a:t>
                      </a:r>
                      <a:endParaRPr lang="en-US"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algn="ctr" defTabSz="914400" rtl="1" eaLnBrk="1" latinLnBrk="0" hangingPunct="1">
                        <a:lnSpc>
                          <a:spcPct val="150000"/>
                        </a:lnSpc>
                        <a:spcAft>
                          <a:spcPts val="0"/>
                        </a:spcAft>
                      </a:pPr>
                      <a:r>
                        <a:rPr lang="ar-SA"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ما يُتوقع من المتدرب أن يتعلمه/يؤديه</a:t>
                      </a:r>
                      <a:endParaRPr lang="en-US" sz="24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133784030"/>
                  </a:ext>
                </a:extLst>
              </a:tr>
              <a:tr h="1099218">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المعارف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K</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يوضح المتدرب خطوات تشخيص المشكلة التقنية وأهم المعلومات التي ينبغي جمعها قبل تحديد الإجراء المناسب.</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0830108"/>
                  </a:ext>
                </a:extLst>
              </a:tr>
              <a:tr h="1076325">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المهارات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S</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ينفذ المتدرب خطوات تشخيص مشكلة تقنية باستخدام الأدوات والإجراءات المحددة.</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39664133"/>
                  </a:ext>
                </a:extLst>
              </a:tr>
              <a:tr h="1298300">
                <a:tc>
                  <a:txBody>
                    <a:bodyPr/>
                    <a:lstStyle/>
                    <a:p>
                      <a:pPr marL="0" algn="ct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الاتجاهات/السلوكيات المهنية (</a:t>
                      </a:r>
                      <a:r>
                        <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a:t>
                      </a: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r" defTabSz="914400" rtl="1" eaLnBrk="1" latinLnBrk="0" hangingPunct="1">
                        <a:lnSpc>
                          <a:spcPct val="150000"/>
                        </a:lnSpc>
                        <a:spcAft>
                          <a:spcPts val="0"/>
                        </a:spcAft>
                      </a:pPr>
                      <a:r>
                        <a:rPr lang="ar-SA"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أن يلتزم المتدرب بإجراءات العمل المنظمة، ويتواصل بصورة مهنية عند مناقشة المشكلة والحل المقترح.</a:t>
                      </a:r>
                      <a:endParaRPr lang="en-US" sz="22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458573"/>
                  </a:ext>
                </a:extLst>
              </a:tr>
            </a:tbl>
          </a:graphicData>
        </a:graphic>
      </p:graphicFrame>
    </p:spTree>
    <p:extLst>
      <p:ext uri="{BB962C8B-B14F-4D97-AF65-F5344CB8AC3E}">
        <p14:creationId xmlns:p14="http://schemas.microsoft.com/office/powerpoint/2010/main" val="37698062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742123" y="177249"/>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4" name="Table 3"/>
          <p:cNvGraphicFramePr>
            <a:graphicFrameLocks noGrp="1"/>
          </p:cNvGraphicFramePr>
          <p:nvPr/>
        </p:nvGraphicFramePr>
        <p:xfrm>
          <a:off x="39755" y="715617"/>
          <a:ext cx="11913707" cy="6142383"/>
        </p:xfrm>
        <a:graphic>
          <a:graphicData uri="http://schemas.openxmlformats.org/drawingml/2006/table">
            <a:tbl>
              <a:tblPr rtl="1" firstRow="1" firstCol="1" bandRow="1">
                <a:tableStyleId>{5C22544A-7EE6-4342-B048-85BDC9FD1C3A}</a:tableStyleId>
              </a:tblPr>
              <a:tblGrid>
                <a:gridCol w="691049">
                  <a:extLst>
                    <a:ext uri="{9D8B030D-6E8A-4147-A177-3AD203B41FA5}">
                      <a16:colId xmlns:a16="http://schemas.microsoft.com/office/drawing/2014/main" val="585945599"/>
                    </a:ext>
                  </a:extLst>
                </a:gridCol>
                <a:gridCol w="635766">
                  <a:extLst>
                    <a:ext uri="{9D8B030D-6E8A-4147-A177-3AD203B41FA5}">
                      <a16:colId xmlns:a16="http://schemas.microsoft.com/office/drawing/2014/main" val="3366618603"/>
                    </a:ext>
                  </a:extLst>
                </a:gridCol>
                <a:gridCol w="2805662">
                  <a:extLst>
                    <a:ext uri="{9D8B030D-6E8A-4147-A177-3AD203B41FA5}">
                      <a16:colId xmlns:a16="http://schemas.microsoft.com/office/drawing/2014/main" val="3407845753"/>
                    </a:ext>
                  </a:extLst>
                </a:gridCol>
                <a:gridCol w="2230373">
                  <a:extLst>
                    <a:ext uri="{9D8B030D-6E8A-4147-A177-3AD203B41FA5}">
                      <a16:colId xmlns:a16="http://schemas.microsoft.com/office/drawing/2014/main" val="736411588"/>
                    </a:ext>
                  </a:extLst>
                </a:gridCol>
                <a:gridCol w="1083215">
                  <a:extLst>
                    <a:ext uri="{9D8B030D-6E8A-4147-A177-3AD203B41FA5}">
                      <a16:colId xmlns:a16="http://schemas.microsoft.com/office/drawing/2014/main" val="3955546864"/>
                    </a:ext>
                  </a:extLst>
                </a:gridCol>
                <a:gridCol w="1489214">
                  <a:extLst>
                    <a:ext uri="{9D8B030D-6E8A-4147-A177-3AD203B41FA5}">
                      <a16:colId xmlns:a16="http://schemas.microsoft.com/office/drawing/2014/main" val="1938854302"/>
                    </a:ext>
                  </a:extLst>
                </a:gridCol>
                <a:gridCol w="1489214">
                  <a:extLst>
                    <a:ext uri="{9D8B030D-6E8A-4147-A177-3AD203B41FA5}">
                      <a16:colId xmlns:a16="http://schemas.microsoft.com/office/drawing/2014/main" val="713288298"/>
                    </a:ext>
                  </a:extLst>
                </a:gridCol>
                <a:gridCol w="1489214">
                  <a:extLst>
                    <a:ext uri="{9D8B030D-6E8A-4147-A177-3AD203B41FA5}">
                      <a16:colId xmlns:a16="http://schemas.microsoft.com/office/drawing/2014/main" val="3336004987"/>
                    </a:ext>
                  </a:extLst>
                </a:gridCol>
              </a:tblGrid>
              <a:tr h="950063">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2596160">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التهيئة/الربط بالخبرة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يطرح أسئلة حول خبرات المتدربين السابقة في التعامل مع المشكلات التقنية، ويعرض موقفًا مهنيًا قصيرًا حول تعطل جهاز حاسوبي.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يشاركون بخبراتهم السابقة، ويصفون كيف تعاملوا مع مشكلات تقنية مشابهة، ويناقشون الموقف المعروض.</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المشكلات، مع المناقشة وطرح الأسئلة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موقف مهني قصير، وصورة أو وصف لمشكلة تقنية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شفهية تكشف الخبرات السابقة وطريقة تحليل المشكلة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تعليقات قصيرة لتصحيح المفاهيم الأولية وربط خبرات المتدربين بالإجراء المهني المطلوب.</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2596160">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تقديم/استكشاف التعلم</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يعرض المشكلة المهنية ويوجه المتدربين إلى تحديد المعلومات التي يحتاجون إليها لفهم المشكلة وتشخيصها.</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يحللون المشكلة، ويحددون المعلومات المطلوبة، ويناقشون الاحتمالات الأولية لأسباب المشكلة.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المشكلات، والعمل الجماعي</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حالة مهنية، وورقة عمل لتحديد المشكلة والمعلومات المطلوبة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مراجعة إجابات المتدربين ومناقشة مبرراتهم</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يوجه المدرّب النقاش ويقدم تغذية راجعة حول المعلومات التي ينبغي جمعها قبل التشخيص.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bl>
          </a:graphicData>
        </a:graphic>
      </p:graphicFrame>
    </p:spTree>
    <p:extLst>
      <p:ext uri="{BB962C8B-B14F-4D97-AF65-F5344CB8AC3E}">
        <p14:creationId xmlns:p14="http://schemas.microsoft.com/office/powerpoint/2010/main" val="59689120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291549"/>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nvGraphicFramePr>
        <p:xfrm>
          <a:off x="145774" y="716280"/>
          <a:ext cx="11926957" cy="6049617"/>
        </p:xfrm>
        <a:graphic>
          <a:graphicData uri="http://schemas.openxmlformats.org/drawingml/2006/table">
            <a:tbl>
              <a:tblPr rtl="1" firstRow="1" firstCol="1" bandRow="1">
                <a:tableStyleId>{5C22544A-7EE6-4342-B048-85BDC9FD1C3A}</a:tableStyleId>
              </a:tblPr>
              <a:tblGrid>
                <a:gridCol w="691818">
                  <a:extLst>
                    <a:ext uri="{9D8B030D-6E8A-4147-A177-3AD203B41FA5}">
                      <a16:colId xmlns:a16="http://schemas.microsoft.com/office/drawing/2014/main" val="585945599"/>
                    </a:ext>
                  </a:extLst>
                </a:gridCol>
                <a:gridCol w="636473">
                  <a:extLst>
                    <a:ext uri="{9D8B030D-6E8A-4147-A177-3AD203B41FA5}">
                      <a16:colId xmlns:a16="http://schemas.microsoft.com/office/drawing/2014/main" val="3366618603"/>
                    </a:ext>
                  </a:extLst>
                </a:gridCol>
                <a:gridCol w="2808782">
                  <a:extLst>
                    <a:ext uri="{9D8B030D-6E8A-4147-A177-3AD203B41FA5}">
                      <a16:colId xmlns:a16="http://schemas.microsoft.com/office/drawing/2014/main" val="3407845753"/>
                    </a:ext>
                  </a:extLst>
                </a:gridCol>
                <a:gridCol w="2232854">
                  <a:extLst>
                    <a:ext uri="{9D8B030D-6E8A-4147-A177-3AD203B41FA5}">
                      <a16:colId xmlns:a16="http://schemas.microsoft.com/office/drawing/2014/main" val="736411588"/>
                    </a:ext>
                  </a:extLst>
                </a:gridCol>
                <a:gridCol w="1084420">
                  <a:extLst>
                    <a:ext uri="{9D8B030D-6E8A-4147-A177-3AD203B41FA5}">
                      <a16:colId xmlns:a16="http://schemas.microsoft.com/office/drawing/2014/main" val="3955546864"/>
                    </a:ext>
                  </a:extLst>
                </a:gridCol>
                <a:gridCol w="1490870">
                  <a:extLst>
                    <a:ext uri="{9D8B030D-6E8A-4147-A177-3AD203B41FA5}">
                      <a16:colId xmlns:a16="http://schemas.microsoft.com/office/drawing/2014/main" val="1938854302"/>
                    </a:ext>
                  </a:extLst>
                </a:gridCol>
                <a:gridCol w="1490870">
                  <a:extLst>
                    <a:ext uri="{9D8B030D-6E8A-4147-A177-3AD203B41FA5}">
                      <a16:colId xmlns:a16="http://schemas.microsoft.com/office/drawing/2014/main" val="713288298"/>
                    </a:ext>
                  </a:extLst>
                </a:gridCol>
                <a:gridCol w="1490870">
                  <a:extLst>
                    <a:ext uri="{9D8B030D-6E8A-4147-A177-3AD203B41FA5}">
                      <a16:colId xmlns:a16="http://schemas.microsoft.com/office/drawing/2014/main" val="3336004987"/>
                    </a:ext>
                  </a:extLst>
                </a:gridCol>
              </a:tblGrid>
              <a:tr h="917303">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2566157">
                <a:tc>
                  <a:txBody>
                    <a:bodyPr/>
                    <a:lstStyle/>
                    <a:p>
                      <a:pPr marL="0" algn="ctr" defTabSz="914400" rtl="1" eaLnBrk="1" latinLnBrk="0" hangingPunct="1">
                        <a:lnSpc>
                          <a:spcPct val="150000"/>
                        </a:lnSpc>
                        <a:spcAft>
                          <a:spcPts val="0"/>
                        </a:spcAft>
                      </a:pPr>
                      <a:r>
                        <a:rPr lang="ar-SA"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العرض/النمذجة أو الشرح</a:t>
                      </a:r>
                      <a:endParaRPr lang="en-US"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15 دقيقة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يعرض خطوات تشخيص المشكلة وينمذج طريقة تنفيذها، مع توضيح سبب اتباع كل خطوة.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يلاحظون خطوات التنفيذ، ويطرحون الأسئلة، ويسجلون النقاط الرئيسة في إجراء التشخيص.</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العرض العملي والنمذجة</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جهاز حاسوب، وأدوات التشخيص، وقائمة خطوات الإجراء</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شفهية أثناء العرض للتحقق من فهم الخطوات وتسلسلها</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يصحح المدرّب الإجابات ويقدم توضيحات فورية عند ظهور أي صعوبة في فهم الخطوات.</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2566157">
                <a:tc>
                  <a:txBody>
                    <a:bodyPr/>
                    <a:lstStyle/>
                    <a:p>
                      <a:pPr marL="0" algn="ctr" defTabSz="914400" rtl="1" eaLnBrk="1" latinLnBrk="0" hangingPunct="1">
                        <a:lnSpc>
                          <a:spcPct val="150000"/>
                        </a:lnSpc>
                        <a:spcAft>
                          <a:spcPts val="0"/>
                        </a:spcAft>
                      </a:pPr>
                      <a:r>
                        <a:rPr lang="ar-SA"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الممارسة الموجهة</a:t>
                      </a:r>
                      <a:endParaRPr lang="en-US" sz="18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20 دقيقة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يوجه المتدربين أثناء تنفيذ خطوات التشخيص، ويتابع أداءهم ويقدم الدعم عند الحاجة.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خطوات التشخيص بصورة موجهة، ويستخدمون الأدوات المحددة، ويطلبون التوجيه عند الحاجة.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الممارسة الموجهة والتعلم بالممارسة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أجهزة حاسوب، وأدوات التشخيص، وقائمة خطوات الإجراء</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ملاحظة أداء المتدربين باستخدام قائمة تحقق أولية</a:t>
                      </a:r>
                      <a:endParaRPr lang="en-US" sz="18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1" eaLnBrk="1" latinLnBrk="0" hangingPunct="1">
                        <a:lnSpc>
                          <a:spcPct val="150000"/>
                        </a:lnSpc>
                        <a:spcAft>
                          <a:spcPts val="0"/>
                        </a:spcAft>
                      </a:pPr>
                      <a:r>
                        <a:rPr lang="ar-SA"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فورية حول خطوات التنفيذ، ويوجه المتدربين إلى تصحيح الأخطاء وتحسين الأداء.</a:t>
                      </a:r>
                      <a:endParaRPr lang="en-US" sz="18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bl>
          </a:graphicData>
        </a:graphic>
      </p:graphicFrame>
    </p:spTree>
    <p:extLst>
      <p:ext uri="{BB962C8B-B14F-4D97-AF65-F5344CB8AC3E}">
        <p14:creationId xmlns:p14="http://schemas.microsoft.com/office/powerpoint/2010/main" val="37353471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742122" y="251792"/>
            <a:ext cx="11211339" cy="344556"/>
          </a:xfrm>
          <a:prstGeom prst="rect">
            <a:avLst/>
          </a:prstGeom>
          <a:noFill/>
          <a:ln/>
        </p:spPr>
        <p:txBody>
          <a:bodyPr wrap="none" lIns="0" tIns="0" rIns="0" bIns="0" rtlCol="0" anchor="t"/>
          <a:lstStyle/>
          <a:p>
            <a:pPr algn="r" rtl="1"/>
            <a:r>
              <a:rPr lang="ar-JO" sz="2800" dirty="0">
                <a:solidFill>
                  <a:srgbClr val="2E3C4E"/>
                </a:solidFill>
                <a:latin typeface="GE SS Two Light" pitchFamily="34" charset="0"/>
                <a:ea typeface="GE SS Two Light" pitchFamily="34" charset="-122"/>
                <a:cs typeface="GE SS Two Light" pitchFamily="34" charset="-120"/>
              </a:rPr>
              <a:t>مراحل الدرس الأساسية  </a:t>
            </a:r>
            <a:endParaRPr lang="en-US" sz="2800" dirty="0">
              <a:solidFill>
                <a:srgbClr val="2E3C4E"/>
              </a:solidFill>
              <a:latin typeface="GE SS Two Light" pitchFamily="34" charset="0"/>
              <a:ea typeface="GE SS Two Light" pitchFamily="34" charset="-122"/>
              <a:cs typeface="GE SS Two Light" pitchFamily="34" charset="-120"/>
            </a:endParaRPr>
          </a:p>
        </p:txBody>
      </p:sp>
      <p:graphicFrame>
        <p:nvGraphicFramePr>
          <p:cNvPr id="3" name="Table 2"/>
          <p:cNvGraphicFramePr>
            <a:graphicFrameLocks noGrp="1"/>
          </p:cNvGraphicFramePr>
          <p:nvPr/>
        </p:nvGraphicFramePr>
        <p:xfrm>
          <a:off x="53009" y="772160"/>
          <a:ext cx="11900452" cy="5960110"/>
        </p:xfrm>
        <a:graphic>
          <a:graphicData uri="http://schemas.openxmlformats.org/drawingml/2006/table">
            <a:tbl>
              <a:tblPr rtl="1" firstRow="1" firstCol="1" bandRow="1">
                <a:tableStyleId>{5C22544A-7EE6-4342-B048-85BDC9FD1C3A}</a:tableStyleId>
              </a:tblPr>
              <a:tblGrid>
                <a:gridCol w="690280">
                  <a:extLst>
                    <a:ext uri="{9D8B030D-6E8A-4147-A177-3AD203B41FA5}">
                      <a16:colId xmlns:a16="http://schemas.microsoft.com/office/drawing/2014/main" val="585945599"/>
                    </a:ext>
                  </a:extLst>
                </a:gridCol>
                <a:gridCol w="635060">
                  <a:extLst>
                    <a:ext uri="{9D8B030D-6E8A-4147-A177-3AD203B41FA5}">
                      <a16:colId xmlns:a16="http://schemas.microsoft.com/office/drawing/2014/main" val="3366618603"/>
                    </a:ext>
                  </a:extLst>
                </a:gridCol>
                <a:gridCol w="2288971">
                  <a:extLst>
                    <a:ext uri="{9D8B030D-6E8A-4147-A177-3AD203B41FA5}">
                      <a16:colId xmlns:a16="http://schemas.microsoft.com/office/drawing/2014/main" val="3407845753"/>
                    </a:ext>
                  </a:extLst>
                </a:gridCol>
                <a:gridCol w="2124353">
                  <a:extLst>
                    <a:ext uri="{9D8B030D-6E8A-4147-A177-3AD203B41FA5}">
                      <a16:colId xmlns:a16="http://schemas.microsoft.com/office/drawing/2014/main" val="736411588"/>
                    </a:ext>
                  </a:extLst>
                </a:gridCol>
                <a:gridCol w="1289162">
                  <a:extLst>
                    <a:ext uri="{9D8B030D-6E8A-4147-A177-3AD203B41FA5}">
                      <a16:colId xmlns:a16="http://schemas.microsoft.com/office/drawing/2014/main" val="3955546864"/>
                    </a:ext>
                  </a:extLst>
                </a:gridCol>
                <a:gridCol w="1553723">
                  <a:extLst>
                    <a:ext uri="{9D8B030D-6E8A-4147-A177-3AD203B41FA5}">
                      <a16:colId xmlns:a16="http://schemas.microsoft.com/office/drawing/2014/main" val="1938854302"/>
                    </a:ext>
                  </a:extLst>
                </a:gridCol>
                <a:gridCol w="1467721">
                  <a:extLst>
                    <a:ext uri="{9D8B030D-6E8A-4147-A177-3AD203B41FA5}">
                      <a16:colId xmlns:a16="http://schemas.microsoft.com/office/drawing/2014/main" val="713288298"/>
                    </a:ext>
                  </a:extLst>
                </a:gridCol>
                <a:gridCol w="1851182">
                  <a:extLst>
                    <a:ext uri="{9D8B030D-6E8A-4147-A177-3AD203B41FA5}">
                      <a16:colId xmlns:a16="http://schemas.microsoft.com/office/drawing/2014/main" val="3336004987"/>
                    </a:ext>
                  </a:extLst>
                </a:gridCol>
              </a:tblGrid>
              <a:tr h="899900">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المرحلة/الجزء</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الزمن</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المدرّب/الميسّر</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نشاط المتدربين</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الاستراتيجية/الطريقة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أداة التعليم/المورد</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 والدليل</a:t>
                      </a:r>
                      <a:endParaRPr lang="en-US" sz="1800"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ctr" defTabSz="914400" rtl="1" eaLnBrk="1" latinLnBrk="0" hangingPunct="1">
                        <a:lnSpc>
                          <a:spcPct val="150000"/>
                        </a:lnSpc>
                        <a:spcAft>
                          <a:spcPts val="0"/>
                        </a:spcAft>
                      </a:pPr>
                      <a:r>
                        <a:rPr lang="ar-SA"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التغذية الراجعة</a:t>
                      </a:r>
                      <a:endParaRPr lang="en-US" sz="18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237898871"/>
                  </a:ext>
                </a:extLst>
              </a:tr>
              <a:tr h="1892161">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التطبيق/المهمة المهنية</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20 دقيقة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يكلف المتدربين بتشخيص مشكلة مشابهة، ويتابع الأداء دون التدخل إلا عند الحاجة.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مهمة التشخيص بصورة أكثر استقلالية، ويحددون المشكلة والإجراء المناسب لمعالجتها.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التعلم القائم على المهام والتعلم بالممارسة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جهاز حاسوب يتضمن مشكلة محاكية، وأدوات التشخيص، وقائمة فحص</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ملاحظة تنفيذ المهمة والتحقق من دقة خطوات التشخيص والإجراء المقترح</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بعد تنفيذ المهمة، ويوضح نقاط القوة والجوانب التي تحتاج إلى تحسين.</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15579"/>
                  </a:ext>
                </a:extLst>
              </a:tr>
              <a:tr h="1532700">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التقييم/التحقق من التعلم</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10 دقائق</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يطلب من كل متدرب تنفيذ المهمة أو جزء منها، ويلاحظ الأداء باستخدام قائمة تحقق.</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ينفذون المهمة وفق الإجراءات المحددة، ويقدمون الدليل على قدرتهم على التشخيص بصورة مستقلة.</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تقييم الأداء العملي</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قائمة تحقق، وجهاز حاسوب، وأدوات التشخيص</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قائمة تحقق تتضمن خطوات التشخيص ومعايير الأداء المحددة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فردية مرتبطة بمعايير الأداء، ويوضح للمتدرب ما يحتاج إلى تحسينه.</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6895029"/>
                  </a:ext>
                </a:extLst>
              </a:tr>
              <a:tr h="1532700">
                <a:tc>
                  <a:txBody>
                    <a:bodyPr/>
                    <a:lstStyle/>
                    <a:p>
                      <a:pPr algn="r" rtl="1">
                        <a:lnSpc>
                          <a:spcPct val="150000"/>
                        </a:lnSpc>
                        <a:spcAft>
                          <a:spcPts val="0"/>
                        </a:spcAft>
                      </a:pPr>
                      <a:r>
                        <a:rPr lang="ar-SA"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الإغلاق/التأمل</a:t>
                      </a:r>
                      <a:endParaRPr lang="en-US" sz="1600"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5 دقائق</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يراجع مع المتدربين ما تم تعلمه، ويطرح أسئلة تأملية حول خطوات التشخيص والصعوبات التي واجهوها.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يتأملون في أدائهم، ويحددون ما أتقنوه وما يحتاج إلى تحسين، ويربطون التعلم بالمواقف المهنية التي قد يواجهونها.</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التأمل والمناقشة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تأملية ومناقشة جماعية</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a:solidFill>
                            <a:srgbClr val="2E3C4E"/>
                          </a:solidFill>
                          <a:latin typeface="WinSoft Pro Medium" panose="020B0600060200000000" pitchFamily="34" charset="-79"/>
                          <a:ea typeface="GE SS Two Light" pitchFamily="34" charset="-122"/>
                          <a:cs typeface="WinSoft Pro Medium" panose="020B0600060200000000" pitchFamily="34" charset="-79"/>
                        </a:rPr>
                        <a:t>أسئلة ختامية وتلخيص المتدربين لما تعلموه</a:t>
                      </a:r>
                      <a:endParaRPr lang="en-US" sz="1600" kern="120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1">
                        <a:lnSpc>
                          <a:spcPct val="150000"/>
                        </a:lnSpc>
                        <a:spcAft>
                          <a:spcPts val="0"/>
                        </a:spcAft>
                      </a:pPr>
                      <a:r>
                        <a:rPr lang="ar-SA"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rPr>
                        <a:t>يقدم المدرّب تغذية راجعة ختامية، ويلخص النقاط الرئيسة ويوجه المتدربين إلى جوانب التحسين.</a:t>
                      </a:r>
                      <a:endParaRPr lang="en-US" sz="1600" kern="1200" dirty="0">
                        <a:solidFill>
                          <a:srgbClr val="2E3C4E"/>
                        </a:solidFill>
                        <a:latin typeface="WinSoft Pro Medium" panose="020B0600060200000000" pitchFamily="34" charset="-79"/>
                        <a:ea typeface="GE SS Two Light" pitchFamily="34" charset="-122"/>
                        <a:cs typeface="WinSoft Pro Medium" panose="020B0600060200000000" pitchFamily="34" charset="-79"/>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0787628"/>
                  </a:ext>
                </a:extLst>
              </a:tr>
            </a:tbl>
          </a:graphicData>
        </a:graphic>
      </p:graphicFrame>
    </p:spTree>
    <p:extLst>
      <p:ext uri="{BB962C8B-B14F-4D97-AF65-F5344CB8AC3E}">
        <p14:creationId xmlns:p14="http://schemas.microsoft.com/office/powerpoint/2010/main" val="4261226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71664" y="335625"/>
            <a:ext cx="10759242" cy="366740"/>
          </a:xfrm>
          <a:prstGeom prst="rect">
            <a:avLst/>
          </a:prstGeom>
          <a:noFill/>
          <a:ln/>
        </p:spPr>
        <p:txBody>
          <a:bodyPr wrap="none" lIns="0" tIns="0" rIns="0" bIns="0" rtlCol="0" anchor="t"/>
          <a:lstStyle/>
          <a:p>
            <a:pPr algn="r" rtl="1">
              <a:lnSpc>
                <a:spcPct val="104000"/>
              </a:lnSpc>
            </a:pPr>
            <a:r>
              <a:rPr lang="ar-SA" altLang="en-US" sz="1850" b="1" dirty="0">
                <a:solidFill>
                  <a:srgbClr val="2E3C4E"/>
                </a:solidFill>
                <a:latin typeface="GE SS Two Light" pitchFamily="34" charset="0"/>
                <a:ea typeface="GE SS Two Light" pitchFamily="34" charset="-122"/>
                <a:cs typeface="GE SS Two Light" pitchFamily="34" charset="-120"/>
              </a:rPr>
              <a:t>ال</a:t>
            </a:r>
            <a:r>
              <a:rPr lang="ar-JO" altLang="en-US" sz="1850" b="1" dirty="0">
                <a:solidFill>
                  <a:srgbClr val="2E3C4E"/>
                </a:solidFill>
                <a:latin typeface="GE SS Two Light" pitchFamily="34" charset="0"/>
                <a:ea typeface="GE SS Two Light" pitchFamily="34" charset="-122"/>
                <a:cs typeface="GE SS Two Light" pitchFamily="34" charset="-120"/>
              </a:rPr>
              <a:t>تكليف التطبيقي: دمج تعلم الكبار داخل خطة الدرس (</a:t>
            </a:r>
            <a:r>
              <a:rPr lang="ar-SA" sz="1850" b="1" dirty="0">
                <a:solidFill>
                  <a:srgbClr val="2E3C4E"/>
                </a:solidFill>
                <a:latin typeface="GE SS Two Light" pitchFamily="34" charset="0"/>
                <a:ea typeface="GE SS Two Light" pitchFamily="34" charset="-122"/>
                <a:cs typeface="GE SS Two Light" pitchFamily="34" charset="-120"/>
              </a:rPr>
              <a:t>خطوات التكليف</a:t>
            </a:r>
            <a:r>
              <a:rPr lang="ar-JO" sz="1850" dirty="0"/>
              <a:t>)</a:t>
            </a:r>
            <a:endParaRPr lang="en-US" sz="1850" b="1" dirty="0">
              <a:solidFill>
                <a:srgbClr val="2E3C4E"/>
              </a:solidFill>
              <a:latin typeface="GE SS Two Light" pitchFamily="34" charset="0"/>
              <a:ea typeface="GE SS Two Light" pitchFamily="34" charset="-122"/>
              <a:cs typeface="GE SS Two Light" pitchFamily="34" charset="-120"/>
            </a:endParaRPr>
          </a:p>
        </p:txBody>
      </p:sp>
      <p:sp>
        <p:nvSpPr>
          <p:cNvPr id="4" name="Shape 2"/>
          <p:cNvSpPr/>
          <p:nvPr/>
        </p:nvSpPr>
        <p:spPr>
          <a:xfrm>
            <a:off x="11461165" y="1264741"/>
            <a:ext cx="45719" cy="4950123"/>
          </a:xfrm>
          <a:prstGeom prst="roundRect">
            <a:avLst>
              <a:gd name="adj" fmla="val 49999"/>
            </a:avLst>
          </a:prstGeom>
          <a:solidFill>
            <a:srgbClr val="000000">
              <a:alpha val="8000"/>
            </a:srgbClr>
          </a:solidFill>
          <a:ln/>
        </p:spPr>
      </p:sp>
      <p:sp>
        <p:nvSpPr>
          <p:cNvPr id="5" name="Shape 3"/>
          <p:cNvSpPr/>
          <p:nvPr/>
        </p:nvSpPr>
        <p:spPr>
          <a:xfrm>
            <a:off x="11142781" y="1102539"/>
            <a:ext cx="337780" cy="45719"/>
          </a:xfrm>
          <a:prstGeom prst="roundRect">
            <a:avLst>
              <a:gd name="adj" fmla="val 49999"/>
            </a:avLst>
          </a:prstGeom>
          <a:solidFill>
            <a:srgbClr val="0094D5"/>
          </a:solidFill>
          <a:ln/>
        </p:spPr>
      </p:sp>
      <p:sp>
        <p:nvSpPr>
          <p:cNvPr id="6" name="Shape 4"/>
          <p:cNvSpPr/>
          <p:nvPr/>
        </p:nvSpPr>
        <p:spPr>
          <a:xfrm>
            <a:off x="11430906" y="1065928"/>
            <a:ext cx="84420" cy="85923"/>
          </a:xfrm>
          <a:prstGeom prst="ellipse">
            <a:avLst/>
          </a:prstGeom>
          <a:solidFill>
            <a:srgbClr val="00AEEF"/>
          </a:solidFill>
          <a:ln/>
        </p:spPr>
      </p:sp>
      <p:sp>
        <p:nvSpPr>
          <p:cNvPr id="7" name="Shape 5"/>
          <p:cNvSpPr/>
          <p:nvPr/>
        </p:nvSpPr>
        <p:spPr>
          <a:xfrm>
            <a:off x="631908" y="893684"/>
            <a:ext cx="10275065" cy="430411"/>
          </a:xfrm>
          <a:prstGeom prst="roundRect">
            <a:avLst>
              <a:gd name="adj" fmla="val 39940"/>
            </a:avLst>
          </a:prstGeom>
          <a:solidFill>
            <a:srgbClr val="00AEEF"/>
          </a:solidFill>
          <a:ln w="6350">
            <a:solidFill>
              <a:srgbClr val="00AEEF"/>
            </a:solidFill>
            <a:prstDash val="solid"/>
          </a:ln>
        </p:spPr>
      </p:sp>
      <p:sp>
        <p:nvSpPr>
          <p:cNvPr id="8" name="Text 6"/>
          <p:cNvSpPr/>
          <p:nvPr/>
        </p:nvSpPr>
        <p:spPr>
          <a:xfrm>
            <a:off x="-2018488" y="960691"/>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راجع موضوع الدرس والكفاية ونواتج التعلم ومراحل الدرس المعطاة لك.</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9" name="Shape 7"/>
          <p:cNvSpPr/>
          <p:nvPr/>
        </p:nvSpPr>
        <p:spPr>
          <a:xfrm>
            <a:off x="11142781" y="1781852"/>
            <a:ext cx="337780" cy="45719"/>
          </a:xfrm>
          <a:prstGeom prst="roundRect">
            <a:avLst>
              <a:gd name="adj" fmla="val 49999"/>
            </a:avLst>
          </a:prstGeom>
          <a:solidFill>
            <a:srgbClr val="0094D5"/>
          </a:solidFill>
          <a:ln/>
        </p:spPr>
      </p:sp>
      <p:sp>
        <p:nvSpPr>
          <p:cNvPr id="10" name="Shape 8"/>
          <p:cNvSpPr/>
          <p:nvPr/>
        </p:nvSpPr>
        <p:spPr>
          <a:xfrm>
            <a:off x="11430906" y="1745242"/>
            <a:ext cx="84420" cy="85923"/>
          </a:xfrm>
          <a:prstGeom prst="ellipse">
            <a:avLst/>
          </a:prstGeom>
          <a:solidFill>
            <a:srgbClr val="00AEEF"/>
          </a:solidFill>
          <a:ln/>
        </p:spPr>
      </p:sp>
      <p:sp>
        <p:nvSpPr>
          <p:cNvPr id="11" name="Shape 9"/>
          <p:cNvSpPr/>
          <p:nvPr/>
        </p:nvSpPr>
        <p:spPr>
          <a:xfrm>
            <a:off x="641606" y="1572998"/>
            <a:ext cx="10305125" cy="708706"/>
          </a:xfrm>
          <a:prstGeom prst="roundRect">
            <a:avLst>
              <a:gd name="adj" fmla="val 39940"/>
            </a:avLst>
          </a:prstGeom>
          <a:solidFill>
            <a:srgbClr val="00AEEF"/>
          </a:solidFill>
          <a:ln w="6350">
            <a:solidFill>
              <a:srgbClr val="00AEEF"/>
            </a:solidFill>
            <a:prstDash val="solid"/>
          </a:ln>
        </p:spPr>
      </p:sp>
      <p:sp>
        <p:nvSpPr>
          <p:cNvPr id="12" name="Text 10"/>
          <p:cNvSpPr/>
          <p:nvPr/>
        </p:nvSpPr>
        <p:spPr>
          <a:xfrm>
            <a:off x="904973" y="1627002"/>
            <a:ext cx="9914620" cy="567726"/>
          </a:xfrm>
          <a:prstGeom prst="rect">
            <a:avLst/>
          </a:prstGeom>
          <a:noFill/>
          <a:ln/>
        </p:spPr>
        <p:txBody>
          <a:bodyPr wrap="none" lIns="0" tIns="0" rIns="0" bIns="0" rtlCol="0" anchor="t"/>
          <a:lstStyle/>
          <a:p>
            <a:pPr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تحديد المنظور/المنظورات التي يستند إليها تصميم الدرس: </a:t>
            </a:r>
            <a:br>
              <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br>
            <a:r>
              <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a:t>
            </a: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ختر منظورًا أو أكثر من منظورات التعلم التي ترى أنها تساعد في تصميم تجربة </a:t>
            </a:r>
            <a:endParaRPr lang="ar-JO"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p>
            <a:pPr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التعلم، ووضح كيف سيظهر هذا المنظور في أنشطة المتدربين أو طريقة تقديم التعلم</a:t>
            </a:r>
            <a:r>
              <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a:t>
            </a:r>
          </a:p>
        </p:txBody>
      </p:sp>
      <p:sp>
        <p:nvSpPr>
          <p:cNvPr id="13" name="Shape 11"/>
          <p:cNvSpPr/>
          <p:nvPr/>
        </p:nvSpPr>
        <p:spPr>
          <a:xfrm>
            <a:off x="11103023" y="2699707"/>
            <a:ext cx="337780" cy="45719"/>
          </a:xfrm>
          <a:prstGeom prst="roundRect">
            <a:avLst>
              <a:gd name="adj" fmla="val 49999"/>
            </a:avLst>
          </a:prstGeom>
          <a:solidFill>
            <a:srgbClr val="0094D5"/>
          </a:solidFill>
          <a:ln/>
        </p:spPr>
      </p:sp>
      <p:sp>
        <p:nvSpPr>
          <p:cNvPr id="14" name="Shape 12"/>
          <p:cNvSpPr/>
          <p:nvPr/>
        </p:nvSpPr>
        <p:spPr>
          <a:xfrm>
            <a:off x="11391148" y="2663096"/>
            <a:ext cx="84420" cy="85923"/>
          </a:xfrm>
          <a:prstGeom prst="ellipse">
            <a:avLst/>
          </a:prstGeom>
          <a:solidFill>
            <a:srgbClr val="00AEEF"/>
          </a:solidFill>
          <a:ln/>
        </p:spPr>
      </p:sp>
      <p:sp>
        <p:nvSpPr>
          <p:cNvPr id="15" name="Shape 13"/>
          <p:cNvSpPr/>
          <p:nvPr/>
        </p:nvSpPr>
        <p:spPr>
          <a:xfrm>
            <a:off x="641606" y="2490852"/>
            <a:ext cx="10314822" cy="430411"/>
          </a:xfrm>
          <a:prstGeom prst="roundRect">
            <a:avLst>
              <a:gd name="adj" fmla="val 39940"/>
            </a:avLst>
          </a:prstGeom>
          <a:solidFill>
            <a:srgbClr val="00AEEF"/>
          </a:solidFill>
          <a:ln w="6350">
            <a:solidFill>
              <a:srgbClr val="00AEEF"/>
            </a:solidFill>
            <a:prstDash val="solid"/>
          </a:ln>
        </p:spPr>
      </p:sp>
      <p:sp>
        <p:nvSpPr>
          <p:cNvPr id="16" name="Text 14"/>
          <p:cNvSpPr/>
          <p:nvPr/>
        </p:nvSpPr>
        <p:spPr>
          <a:xfrm>
            <a:off x="-1875068" y="2585294"/>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حدد مبدأ أو أكثر من مبادئ تعلم الكبار التي يمكن دمجها في الدرس، ووضح كيف سيظهر كل مبدأ في تجربة التعلم.</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17" name="Shape 15"/>
          <p:cNvSpPr/>
          <p:nvPr/>
        </p:nvSpPr>
        <p:spPr>
          <a:xfrm>
            <a:off x="11142781" y="3286255"/>
            <a:ext cx="337780" cy="45719"/>
          </a:xfrm>
          <a:prstGeom prst="roundRect">
            <a:avLst>
              <a:gd name="adj" fmla="val 49999"/>
            </a:avLst>
          </a:prstGeom>
          <a:solidFill>
            <a:srgbClr val="0094D5"/>
          </a:solidFill>
          <a:ln/>
        </p:spPr>
      </p:sp>
      <p:sp>
        <p:nvSpPr>
          <p:cNvPr id="18" name="Shape 16"/>
          <p:cNvSpPr/>
          <p:nvPr/>
        </p:nvSpPr>
        <p:spPr>
          <a:xfrm>
            <a:off x="11430906" y="3249645"/>
            <a:ext cx="84420" cy="85923"/>
          </a:xfrm>
          <a:prstGeom prst="ellipse">
            <a:avLst/>
          </a:prstGeom>
          <a:solidFill>
            <a:srgbClr val="00AEEF"/>
          </a:solidFill>
          <a:ln/>
        </p:spPr>
      </p:sp>
      <p:sp>
        <p:nvSpPr>
          <p:cNvPr id="19" name="Shape 17"/>
          <p:cNvSpPr/>
          <p:nvPr/>
        </p:nvSpPr>
        <p:spPr>
          <a:xfrm>
            <a:off x="631909" y="3077401"/>
            <a:ext cx="10314822" cy="430411"/>
          </a:xfrm>
          <a:prstGeom prst="roundRect">
            <a:avLst>
              <a:gd name="adj" fmla="val 39940"/>
            </a:avLst>
          </a:prstGeom>
          <a:solidFill>
            <a:srgbClr val="00AEEF"/>
          </a:solidFill>
          <a:ln w="6350">
            <a:solidFill>
              <a:srgbClr val="00AEEF"/>
            </a:solidFill>
            <a:prstDash val="solid"/>
          </a:ln>
        </p:spPr>
      </p:sp>
      <p:sp>
        <p:nvSpPr>
          <p:cNvPr id="20" name="Text 18"/>
          <p:cNvSpPr/>
          <p:nvPr/>
        </p:nvSpPr>
        <p:spPr>
          <a:xfrm>
            <a:off x="-2039203" y="3198349"/>
            <a:ext cx="12729693" cy="188516"/>
          </a:xfrm>
          <a:prstGeom prst="rect">
            <a:avLst/>
          </a:prstGeom>
          <a:noFill/>
          <a:ln/>
        </p:spPr>
        <p:txBody>
          <a:bodyPr wrap="none" lIns="0" tIns="0" rIns="0" bIns="0" rtlCol="0" anchor="t"/>
          <a:lstStyle/>
          <a:p>
            <a:pPr lvl="0" algn="r" rtl="1"/>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اختر استراتيجية أو استراتيجيات التعلم المناسبة لطبيعة نواتج التعلم والمهارة المهنية</a:t>
            </a:r>
            <a:r>
              <a:rPr lang="ar-SA" sz="2000" dirty="0">
                <a:solidFill>
                  <a:schemeClr val="bg1"/>
                </a:solidFill>
              </a:rPr>
              <a:t>.</a:t>
            </a:r>
            <a:endParaRPr lang="en-US" sz="2000" dirty="0">
              <a:solidFill>
                <a:schemeClr val="bg1"/>
              </a:solidFill>
            </a:endParaRPr>
          </a:p>
        </p:txBody>
      </p:sp>
      <p:sp>
        <p:nvSpPr>
          <p:cNvPr id="21" name="Shape 19"/>
          <p:cNvSpPr/>
          <p:nvPr/>
        </p:nvSpPr>
        <p:spPr>
          <a:xfrm>
            <a:off x="11142781" y="3919569"/>
            <a:ext cx="337780" cy="45719"/>
          </a:xfrm>
          <a:prstGeom prst="roundRect">
            <a:avLst>
              <a:gd name="adj" fmla="val 49999"/>
            </a:avLst>
          </a:prstGeom>
          <a:solidFill>
            <a:srgbClr val="0094D5"/>
          </a:solidFill>
          <a:ln/>
        </p:spPr>
      </p:sp>
      <p:sp>
        <p:nvSpPr>
          <p:cNvPr id="22" name="Shape 20"/>
          <p:cNvSpPr/>
          <p:nvPr/>
        </p:nvSpPr>
        <p:spPr>
          <a:xfrm>
            <a:off x="11430906" y="3882958"/>
            <a:ext cx="84420" cy="85923"/>
          </a:xfrm>
          <a:prstGeom prst="ellipse">
            <a:avLst/>
          </a:prstGeom>
          <a:solidFill>
            <a:srgbClr val="00AEEF"/>
          </a:solidFill>
          <a:ln/>
        </p:spPr>
      </p:sp>
      <p:sp>
        <p:nvSpPr>
          <p:cNvPr id="23" name="Shape 21"/>
          <p:cNvSpPr/>
          <p:nvPr/>
        </p:nvSpPr>
        <p:spPr>
          <a:xfrm>
            <a:off x="631909" y="3624196"/>
            <a:ext cx="10314822" cy="603448"/>
          </a:xfrm>
          <a:prstGeom prst="roundRect">
            <a:avLst>
              <a:gd name="adj" fmla="val 28488"/>
            </a:avLst>
          </a:prstGeom>
          <a:solidFill>
            <a:srgbClr val="00AEEF"/>
          </a:solidFill>
          <a:ln w="6350">
            <a:solidFill>
              <a:srgbClr val="00AEEF"/>
            </a:solidFill>
            <a:prstDash val="solid"/>
          </a:ln>
        </p:spPr>
      </p:sp>
      <p:sp>
        <p:nvSpPr>
          <p:cNvPr id="24" name="Shape 22"/>
          <p:cNvSpPr/>
          <p:nvPr/>
        </p:nvSpPr>
        <p:spPr>
          <a:xfrm>
            <a:off x="11142781" y="4652653"/>
            <a:ext cx="337780" cy="45719"/>
          </a:xfrm>
          <a:prstGeom prst="roundRect">
            <a:avLst>
              <a:gd name="adj" fmla="val 49999"/>
            </a:avLst>
          </a:prstGeom>
          <a:solidFill>
            <a:srgbClr val="0094D5"/>
          </a:solidFill>
          <a:ln/>
        </p:spPr>
      </p:sp>
      <p:sp>
        <p:nvSpPr>
          <p:cNvPr id="25" name="Shape 23"/>
          <p:cNvSpPr/>
          <p:nvPr/>
        </p:nvSpPr>
        <p:spPr>
          <a:xfrm>
            <a:off x="11430906" y="4616042"/>
            <a:ext cx="84420" cy="85923"/>
          </a:xfrm>
          <a:prstGeom prst="ellipse">
            <a:avLst/>
          </a:prstGeom>
          <a:solidFill>
            <a:srgbClr val="00AEEF"/>
          </a:solidFill>
          <a:ln/>
        </p:spPr>
      </p:sp>
      <p:sp>
        <p:nvSpPr>
          <p:cNvPr id="26" name="Shape 24"/>
          <p:cNvSpPr/>
          <p:nvPr/>
        </p:nvSpPr>
        <p:spPr>
          <a:xfrm>
            <a:off x="631909" y="4357280"/>
            <a:ext cx="10314822" cy="603448"/>
          </a:xfrm>
          <a:prstGeom prst="roundRect">
            <a:avLst>
              <a:gd name="adj" fmla="val 28488"/>
            </a:avLst>
          </a:prstGeom>
          <a:solidFill>
            <a:srgbClr val="00AEEF"/>
          </a:solidFill>
          <a:ln w="6350">
            <a:solidFill>
              <a:srgbClr val="00AEEF"/>
            </a:solidFill>
            <a:prstDash val="solid"/>
          </a:ln>
        </p:spPr>
      </p:sp>
      <p:sp>
        <p:nvSpPr>
          <p:cNvPr id="27" name="Shape 25"/>
          <p:cNvSpPr/>
          <p:nvPr/>
        </p:nvSpPr>
        <p:spPr>
          <a:xfrm>
            <a:off x="11142781" y="5398989"/>
            <a:ext cx="337780" cy="45719"/>
          </a:xfrm>
          <a:prstGeom prst="roundRect">
            <a:avLst>
              <a:gd name="adj" fmla="val 49999"/>
            </a:avLst>
          </a:prstGeom>
          <a:solidFill>
            <a:srgbClr val="0094D5"/>
          </a:solidFill>
          <a:ln/>
        </p:spPr>
      </p:sp>
      <p:sp>
        <p:nvSpPr>
          <p:cNvPr id="28" name="Shape 26"/>
          <p:cNvSpPr/>
          <p:nvPr/>
        </p:nvSpPr>
        <p:spPr>
          <a:xfrm>
            <a:off x="11430906" y="5362378"/>
            <a:ext cx="84420" cy="85923"/>
          </a:xfrm>
          <a:prstGeom prst="ellipse">
            <a:avLst/>
          </a:prstGeom>
          <a:solidFill>
            <a:srgbClr val="00AEEF"/>
          </a:solidFill>
          <a:ln/>
        </p:spPr>
      </p:sp>
      <p:sp>
        <p:nvSpPr>
          <p:cNvPr id="29" name="Shape 27"/>
          <p:cNvSpPr/>
          <p:nvPr/>
        </p:nvSpPr>
        <p:spPr>
          <a:xfrm>
            <a:off x="631909" y="5103616"/>
            <a:ext cx="10314822" cy="603448"/>
          </a:xfrm>
          <a:prstGeom prst="roundRect">
            <a:avLst>
              <a:gd name="adj" fmla="val 28488"/>
            </a:avLst>
          </a:prstGeom>
          <a:solidFill>
            <a:srgbClr val="00AEEF"/>
          </a:solidFill>
          <a:ln w="6350">
            <a:solidFill>
              <a:srgbClr val="00AEEF"/>
            </a:solidFill>
            <a:prstDash val="solid"/>
          </a:ln>
        </p:spPr>
      </p:sp>
      <p:sp>
        <p:nvSpPr>
          <p:cNvPr id="30" name="Shape 28"/>
          <p:cNvSpPr/>
          <p:nvPr/>
        </p:nvSpPr>
        <p:spPr>
          <a:xfrm>
            <a:off x="11142781" y="6158577"/>
            <a:ext cx="337780" cy="45719"/>
          </a:xfrm>
          <a:prstGeom prst="roundRect">
            <a:avLst>
              <a:gd name="adj" fmla="val 49999"/>
            </a:avLst>
          </a:prstGeom>
          <a:solidFill>
            <a:srgbClr val="0094D5"/>
          </a:solidFill>
          <a:ln/>
        </p:spPr>
      </p:sp>
      <p:sp>
        <p:nvSpPr>
          <p:cNvPr id="31" name="Shape 29"/>
          <p:cNvSpPr/>
          <p:nvPr/>
        </p:nvSpPr>
        <p:spPr>
          <a:xfrm>
            <a:off x="11430906" y="6121966"/>
            <a:ext cx="84420" cy="85923"/>
          </a:xfrm>
          <a:prstGeom prst="ellipse">
            <a:avLst/>
          </a:prstGeom>
          <a:solidFill>
            <a:srgbClr val="00AEEF"/>
          </a:solidFill>
          <a:ln/>
        </p:spPr>
      </p:sp>
      <p:sp>
        <p:nvSpPr>
          <p:cNvPr id="32" name="Shape 30"/>
          <p:cNvSpPr/>
          <p:nvPr/>
        </p:nvSpPr>
        <p:spPr>
          <a:xfrm>
            <a:off x="631909" y="5863204"/>
            <a:ext cx="10314822" cy="603448"/>
          </a:xfrm>
          <a:prstGeom prst="roundRect">
            <a:avLst>
              <a:gd name="adj" fmla="val 28488"/>
            </a:avLst>
          </a:prstGeom>
          <a:solidFill>
            <a:srgbClr val="00AEEF"/>
          </a:solidFill>
          <a:ln w="6350">
            <a:solidFill>
              <a:srgbClr val="00AEEF"/>
            </a:solidFill>
            <a:prstDash val="solid"/>
          </a:ln>
        </p:spPr>
      </p:sp>
      <p:sp>
        <p:nvSpPr>
          <p:cNvPr id="34" name="Rectangle 33"/>
          <p:cNvSpPr/>
          <p:nvPr/>
        </p:nvSpPr>
        <p:spPr>
          <a:xfrm>
            <a:off x="276698" y="3607656"/>
            <a:ext cx="10559664"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اختر طريقة أو طرق التعليم وأسلوب أو أساليب التيسير التي تدعم تنفيذ الاستراتيجية المختارة.</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5" name="Rectangle 34"/>
          <p:cNvSpPr/>
          <p:nvPr/>
        </p:nvSpPr>
        <p:spPr>
          <a:xfrm>
            <a:off x="519201" y="4368846"/>
            <a:ext cx="10296494" cy="515526"/>
          </a:xfrm>
          <a:prstGeom prst="rect">
            <a:avLst/>
          </a:prstGeom>
        </p:spPr>
        <p:txBody>
          <a:bodyPr wrap="square">
            <a:spAutoFit/>
          </a:bodyPr>
          <a:lstStyle/>
          <a:p>
            <a:pPr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حدد أدوات التعليم والتقييم المناسبة، ووضح نوع الدليل الذي سيوفره التقييم على تعلم المتدربين أو أدائهم.</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
        <p:nvSpPr>
          <p:cNvPr id="36" name="Rectangle 35"/>
          <p:cNvSpPr/>
          <p:nvPr/>
        </p:nvSpPr>
        <p:spPr>
          <a:xfrm>
            <a:off x="-499166" y="5064413"/>
            <a:ext cx="11377822"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استكمل الحقول المتعلقة بدمج تعلم الكبار والاستراتيجيات والطرق والأساليب والأدوات في نموذج خطة الدرس</a:t>
            </a:r>
            <a:r>
              <a:rPr lang="ar-SA" sz="2000" dirty="0">
                <a:solidFill>
                  <a:schemeClr val="bg1"/>
                </a:solidFill>
                <a:latin typeface="Arial" panose="020B0604020202020204" pitchFamily="34" charset="0"/>
                <a:ea typeface="Arial" panose="020B0604020202020204" pitchFamily="34" charset="0"/>
              </a:rPr>
              <a:t>.</a:t>
            </a:r>
            <a:endParaRPr lang="en-US" dirty="0">
              <a:solidFill>
                <a:schemeClr val="bg1"/>
              </a:solidFill>
              <a:effectLst/>
              <a:latin typeface="Arial" panose="020B0604020202020204" pitchFamily="34" charset="0"/>
              <a:ea typeface="Arial" panose="020B0604020202020204" pitchFamily="34" charset="0"/>
            </a:endParaRPr>
          </a:p>
        </p:txBody>
      </p:sp>
      <p:sp>
        <p:nvSpPr>
          <p:cNvPr id="37" name="Rectangle 36"/>
          <p:cNvSpPr/>
          <p:nvPr/>
        </p:nvSpPr>
        <p:spPr>
          <a:xfrm>
            <a:off x="1494625" y="5863204"/>
            <a:ext cx="9437441" cy="515526"/>
          </a:xfrm>
          <a:prstGeom prst="rect">
            <a:avLst/>
          </a:prstGeom>
        </p:spPr>
        <p:txBody>
          <a:bodyPr wrap="square">
            <a:spAutoFit/>
          </a:bodyPr>
          <a:lstStyle/>
          <a:p>
            <a:pPr lvl="0" algn="r" rtl="1">
              <a:lnSpc>
                <a:spcPct val="150000"/>
              </a:lnSpc>
              <a:spcBef>
                <a:spcPts val="1400"/>
              </a:spcBef>
              <a:spcAft>
                <a:spcPts val="1400"/>
              </a:spcAft>
              <a:tabLst>
                <a:tab pos="457200" algn="l"/>
              </a:tabLst>
            </a:pPr>
            <a:r>
              <a:rPr lang="ar-SA" sz="2000" dirty="0">
                <a:solidFill>
                  <a:schemeClr val="bg1"/>
                </a:solidFill>
                <a:latin typeface="WinSoft Pro Medium" panose="020B0600060200000000" pitchFamily="34" charset="-79"/>
                <a:ea typeface="GE SS Two Light" pitchFamily="34" charset="-122"/>
                <a:cs typeface="WinSoft Pro Medium" panose="020B0600060200000000" pitchFamily="34" charset="-79"/>
              </a:rPr>
              <a:t>راجع اختياراتك للتأكد من وجود ترابط بينها وبين نواتج التعلم وطبيعة المهمة المهنية.</a:t>
            </a:r>
            <a:endParaRPr lang="en-US" sz="20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p:txBody>
      </p:sp>
    </p:spTree>
    <p:extLst>
      <p:ext uri="{BB962C8B-B14F-4D97-AF65-F5344CB8AC3E}">
        <p14:creationId xmlns:p14="http://schemas.microsoft.com/office/powerpoint/2010/main" val="36430812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3">
            <a:extLst>
              <a:ext uri="{FF2B5EF4-FFF2-40B4-BE49-F238E27FC236}">
                <a16:creationId xmlns:a16="http://schemas.microsoft.com/office/drawing/2014/main" id="{712ACC2E-26B5-D022-7203-1A035C34970F}"/>
              </a:ext>
            </a:extLst>
          </p:cNvPr>
          <p:cNvSpPr/>
          <p:nvPr/>
        </p:nvSpPr>
        <p:spPr>
          <a:xfrm>
            <a:off x="602678" y="1690688"/>
            <a:ext cx="10927878" cy="3633787"/>
          </a:xfrm>
          <a:prstGeom prst="roundRect">
            <a:avLst>
              <a:gd name="adj" fmla="val 7942"/>
            </a:avLst>
          </a:prstGeom>
          <a:solidFill>
            <a:srgbClr val="00AEEF"/>
          </a:solidFill>
          <a:ln w="6350">
            <a:solidFill>
              <a:srgbClr val="0094D5"/>
            </a:solidFill>
            <a:prstDash val="solid"/>
          </a:ln>
        </p:spPr>
      </p:sp>
      <p:sp>
        <p:nvSpPr>
          <p:cNvPr id="5" name="Text 2"/>
          <p:cNvSpPr/>
          <p:nvPr/>
        </p:nvSpPr>
        <p:spPr>
          <a:xfrm>
            <a:off x="6333470" y="1916778"/>
            <a:ext cx="4977680" cy="41324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a:t>
            </a:r>
            <a:r>
              <a:rPr lang="ar-JO" altLang="en-US" sz="2400" dirty="0">
                <a:solidFill>
                  <a:srgbClr val="384653"/>
                </a:solidFill>
                <a:latin typeface="GE SS Two Light" pitchFamily="34" charset="0"/>
                <a:ea typeface="GE SS Two Light" pitchFamily="34" charset="-122"/>
                <a:cs typeface="GE SS Two Light" pitchFamily="34" charset="-120"/>
              </a:rPr>
              <a:t>خرج التكليف </a:t>
            </a:r>
            <a:endParaRPr lang="ar-SA" sz="2400" dirty="0"/>
          </a:p>
        </p:txBody>
      </p:sp>
      <p:sp>
        <p:nvSpPr>
          <p:cNvPr id="6" name="Text 3"/>
          <p:cNvSpPr/>
          <p:nvPr/>
        </p:nvSpPr>
        <p:spPr>
          <a:xfrm>
            <a:off x="6333470" y="2432804"/>
            <a:ext cx="4977680" cy="3048250"/>
          </a:xfrm>
          <a:prstGeom prst="rect">
            <a:avLst/>
          </a:prstGeom>
          <a:noFill/>
          <a:ln/>
        </p:spPr>
        <p:txBody>
          <a:bodyPr wrap="square" lIns="0" tIns="0" rIns="61386" bIns="0" rtlCol="0" anchor="t">
            <a:normAutofit/>
          </a:bodyPr>
          <a:lstStyle/>
          <a:p>
            <a:pPr algn="just" rtl="1">
              <a:lnSpc>
                <a:spcPct val="150000"/>
              </a:lnSpc>
            </a:pPr>
            <a:r>
              <a:rPr lang="ar-SA" dirty="0">
                <a:solidFill>
                  <a:srgbClr val="384653"/>
                </a:solidFill>
                <a:latin typeface="GE SS Two Light" pitchFamily="34" charset="0"/>
                <a:ea typeface="GE SS Two Light" pitchFamily="34" charset="-122"/>
                <a:cs typeface="GE SS Two Light" pitchFamily="34" charset="-120"/>
              </a:rPr>
              <a:t>نموذج خطة درس مكتمل في الحقول المخصصة للتكليف، يوضح كيفية دمج مبادئ تعلم الكبار واستراتيجياته وأساليبه وأنماطه وأدوات التعليم والتقييم داخل درس مهني، مع توضيح ملاءمة هذه الاختيارات لنواتج التعلم وطبيعة المهنة أو المهارة المستهدفة.</a:t>
            </a:r>
            <a:endParaRPr lang="en-US" dirty="0">
              <a:solidFill>
                <a:srgbClr val="384653"/>
              </a:solidFill>
              <a:latin typeface="GE SS Two Light" pitchFamily="34" charset="0"/>
              <a:ea typeface="GE SS Two Light" pitchFamily="34" charset="-122"/>
              <a:cs typeface="GE SS Two Light" pitchFamily="34" charset="-120"/>
            </a:endParaRPr>
          </a:p>
        </p:txBody>
      </p:sp>
      <p:sp>
        <p:nvSpPr>
          <p:cNvPr id="8" name="Text 4"/>
          <p:cNvSpPr/>
          <p:nvPr/>
        </p:nvSpPr>
        <p:spPr>
          <a:xfrm>
            <a:off x="804346" y="1916778"/>
            <a:ext cx="4977680" cy="413242"/>
          </a:xfrm>
          <a:prstGeom prst="rect">
            <a:avLst/>
          </a:prstGeom>
          <a:noFill/>
          <a:ln/>
        </p:spPr>
        <p:txBody>
          <a:bodyPr wrap="none" lIns="0" tIns="0" rIns="0" bIns="0" rtlCol="0" anchor="t"/>
          <a:lstStyle/>
          <a:p>
            <a:pPr algn="just" rtl="1"/>
            <a:r>
              <a:rPr lang="ar-SA" sz="2400" dirty="0">
                <a:solidFill>
                  <a:srgbClr val="384653"/>
                </a:solidFill>
                <a:latin typeface="GE SS Two Light" pitchFamily="34" charset="0"/>
                <a:ea typeface="GE SS Two Light" pitchFamily="34" charset="-122"/>
                <a:cs typeface="GE SS Two Light" pitchFamily="34" charset="-120"/>
              </a:rPr>
              <a:t>معيار النجاح</a:t>
            </a:r>
            <a:endParaRPr lang="en-US" sz="2400" dirty="0">
              <a:solidFill>
                <a:srgbClr val="384653"/>
              </a:solidFill>
              <a:latin typeface="GE SS Two Light" pitchFamily="34" charset="0"/>
              <a:ea typeface="GE SS Two Light" pitchFamily="34" charset="-122"/>
              <a:cs typeface="GE SS Two Light" pitchFamily="34" charset="-120"/>
            </a:endParaRPr>
          </a:p>
        </p:txBody>
      </p:sp>
      <p:sp>
        <p:nvSpPr>
          <p:cNvPr id="9" name="Text 5"/>
          <p:cNvSpPr/>
          <p:nvPr/>
        </p:nvSpPr>
        <p:spPr>
          <a:xfrm>
            <a:off x="804346" y="2432804"/>
            <a:ext cx="4977680" cy="2417491"/>
          </a:xfrm>
          <a:prstGeom prst="rect">
            <a:avLst/>
          </a:prstGeom>
          <a:noFill/>
          <a:ln/>
        </p:spPr>
        <p:txBody>
          <a:bodyPr wrap="square" lIns="0" tIns="0" rIns="61386" bIns="0" rtlCol="0" anchor="t">
            <a:normAutofit/>
          </a:bodyPr>
          <a:lstStyle/>
          <a:p>
            <a:pPr algn="just" rtl="1">
              <a:lnSpc>
                <a:spcPct val="150000"/>
              </a:lnSpc>
            </a:pPr>
            <a:r>
              <a:rPr lang="ar-SA" dirty="0">
                <a:solidFill>
                  <a:srgbClr val="384653"/>
                </a:solidFill>
                <a:latin typeface="GE SS Two Light" pitchFamily="34" charset="0"/>
                <a:ea typeface="GE SS Two Light" pitchFamily="34" charset="-122"/>
                <a:cs typeface="GE SS Two Light" pitchFamily="34" charset="-120"/>
              </a:rPr>
              <a:t>يُعد التكليف ناجحًا عندما تظهر في النموذج اختيارات مناسبة ومترابطة بين مبادئ تعلم الكبار والاستراتيجيات والطرق والأساليب وأدوات التعليم والتقييم ونواتج التعلم، دون الحاجة إلى إعادة تصميم عناصر خطة الدرس الأساسية.</a:t>
            </a:r>
            <a:endParaRPr lang="en-US" dirty="0">
              <a:solidFill>
                <a:srgbClr val="384653"/>
              </a:solidFill>
              <a:latin typeface="GE SS Two Light" pitchFamily="34" charset="0"/>
              <a:ea typeface="GE SS Two Light" pitchFamily="34" charset="-122"/>
              <a:cs typeface="GE SS Two Light" pitchFamily="34" charset="-120"/>
            </a:endParaRPr>
          </a:p>
        </p:txBody>
      </p:sp>
      <p:sp>
        <p:nvSpPr>
          <p:cNvPr id="10" name="Text 0"/>
          <p:cNvSpPr/>
          <p:nvPr/>
        </p:nvSpPr>
        <p:spPr>
          <a:xfrm>
            <a:off x="671663" y="600665"/>
            <a:ext cx="10950493" cy="366740"/>
          </a:xfrm>
          <a:prstGeom prst="rect">
            <a:avLst/>
          </a:prstGeom>
          <a:noFill/>
          <a:ln/>
        </p:spPr>
        <p:txBody>
          <a:bodyPr wrap="none" lIns="0" tIns="0" rIns="0" bIns="0" rtlCol="0" anchor="t"/>
          <a:lstStyle/>
          <a:p>
            <a:pPr algn="r" rtl="1">
              <a:lnSpc>
                <a:spcPct val="104000"/>
              </a:lnSpc>
            </a:pPr>
            <a:r>
              <a:rPr lang="ar-SA" altLang="en-US" sz="2400" b="1" dirty="0">
                <a:solidFill>
                  <a:srgbClr val="2E3C4E"/>
                </a:solidFill>
                <a:latin typeface="GE SS Two Light" pitchFamily="34" charset="0"/>
                <a:ea typeface="GE SS Two Light" pitchFamily="34" charset="-122"/>
                <a:cs typeface="GE SS Two Light" pitchFamily="34" charset="-120"/>
              </a:rPr>
              <a:t>ال</a:t>
            </a:r>
            <a:r>
              <a:rPr lang="ar-JO" altLang="en-US" sz="2400" b="1" dirty="0">
                <a:solidFill>
                  <a:srgbClr val="2E3C4E"/>
                </a:solidFill>
                <a:latin typeface="GE SS Two Light" pitchFamily="34" charset="0"/>
                <a:ea typeface="GE SS Two Light" pitchFamily="34" charset="-122"/>
                <a:cs typeface="GE SS Two Light" pitchFamily="34" charset="-120"/>
              </a:rPr>
              <a:t>تكليف التطبيقي: دمج تعلم الكبار داخل خطة الدرس </a:t>
            </a:r>
            <a:endParaRPr lang="en-US" sz="2400" b="1"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31531039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7739" y="286048"/>
            <a:ext cx="10927878" cy="538262"/>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 تقييم النشاط </a:t>
            </a:r>
            <a:r>
              <a:rPr lang="en-US" altLang="en-US" sz="3350" dirty="0">
                <a:solidFill>
                  <a:srgbClr val="2E3C4E"/>
                </a:solidFill>
                <a:latin typeface="Myriad "/>
                <a:ea typeface="GE SS Two Light" pitchFamily="34" charset="-122"/>
                <a:cs typeface="GE SS Two Light" pitchFamily="34" charset="-120"/>
              </a:rPr>
              <a:t>4</a:t>
            </a:r>
            <a:r>
              <a:rPr lang="ar-JO" altLang="en-US" sz="3350" dirty="0">
                <a:solidFill>
                  <a:srgbClr val="2E3C4E"/>
                </a:solidFill>
                <a:latin typeface="Myriad "/>
                <a:ea typeface="GE SS Two Light" pitchFamily="34" charset="-122"/>
                <a:cs typeface="GE SS Two Light" pitchFamily="34" charset="-120"/>
              </a:rPr>
              <a:t> </a:t>
            </a:r>
            <a:r>
              <a:rPr lang="ar-JO" altLang="en-US" sz="3350" dirty="0">
                <a:solidFill>
                  <a:srgbClr val="2E3C4E"/>
                </a:solidFill>
                <a:latin typeface="GE SS Two Light" pitchFamily="34" charset="0"/>
                <a:ea typeface="GE SS Two Light" pitchFamily="34" charset="-122"/>
                <a:cs typeface="GE SS Two Light" pitchFamily="34" charset="-120"/>
              </a:rPr>
              <a:t> </a:t>
            </a:r>
            <a:r>
              <a:rPr lang="ar-SA" sz="3350" dirty="0">
                <a:solidFill>
                  <a:srgbClr val="2E3C4E"/>
                </a:solidFill>
                <a:latin typeface="GE SS Two Light" pitchFamily="34" charset="0"/>
                <a:ea typeface="GE SS Two Light" pitchFamily="34" charset="-122"/>
                <a:cs typeface="GE SS Two Light" pitchFamily="34" charset="-120"/>
              </a:rPr>
              <a:t>معايير تقييم إدماج عناصر التعلم في خطة الدرس</a:t>
            </a:r>
            <a:endParaRPr lang="ar-JO" sz="335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sz="3350" dirty="0">
                <a:solidFill>
                  <a:srgbClr val="2E3C4E"/>
                </a:solidFill>
                <a:latin typeface="GE SS Two Light" pitchFamily="34" charset="0"/>
                <a:ea typeface="GE SS Two Light" pitchFamily="34" charset="-122"/>
                <a:cs typeface="GE SS Two Light" pitchFamily="34" charset="-120"/>
              </a:rPr>
              <a:t> أداة التقييم </a:t>
            </a:r>
            <a:r>
              <a:rPr lang="en-US" sz="3350" dirty="0">
                <a:solidFill>
                  <a:srgbClr val="2E3C4E"/>
                </a:solidFill>
                <a:latin typeface="Myriad "/>
                <a:ea typeface="GE SS Two Light" pitchFamily="34" charset="-122"/>
                <a:cs typeface="GE SS Two Light" pitchFamily="34" charset="-120"/>
              </a:rPr>
              <a:t>13</a:t>
            </a:r>
            <a:endParaRPr lang="en-US" sz="3350" dirty="0">
              <a:solidFill>
                <a:srgbClr val="2E3C4E"/>
              </a:solidFill>
              <a:latin typeface="GE SS Two Light" pitchFamily="34" charset="0"/>
              <a:ea typeface="GE SS Two Light" pitchFamily="34" charset="-122"/>
              <a:cs typeface="GE SS Two Light" pitchFamily="34" charset="-120"/>
            </a:endParaRPr>
          </a:p>
          <a:p>
            <a:pPr marL="0" indent="0" algn="r" rtl="1">
              <a:lnSpc>
                <a:spcPct val="104000"/>
              </a:lnSpc>
              <a:buNone/>
            </a:pPr>
            <a:endParaRPr lang="ar-SA" sz="3350" dirty="0"/>
          </a:p>
        </p:txBody>
      </p:sp>
      <p:graphicFrame>
        <p:nvGraphicFramePr>
          <p:cNvPr id="3" name="Table 2"/>
          <p:cNvGraphicFramePr>
            <a:graphicFrameLocks noGrp="1"/>
          </p:cNvGraphicFramePr>
          <p:nvPr/>
        </p:nvGraphicFramePr>
        <p:xfrm>
          <a:off x="508109" y="1401556"/>
          <a:ext cx="11387508" cy="5165439"/>
        </p:xfrm>
        <a:graphic>
          <a:graphicData uri="http://schemas.openxmlformats.org/drawingml/2006/table">
            <a:tbl>
              <a:tblPr rtl="1" firstRow="1" firstCol="1" bandRow="1">
                <a:tableStyleId>{5C22544A-7EE6-4342-B048-85BDC9FD1C3A}</a:tableStyleId>
              </a:tblPr>
              <a:tblGrid>
                <a:gridCol w="7164591">
                  <a:extLst>
                    <a:ext uri="{9D8B030D-6E8A-4147-A177-3AD203B41FA5}">
                      <a16:colId xmlns:a16="http://schemas.microsoft.com/office/drawing/2014/main" val="1998256736"/>
                    </a:ext>
                  </a:extLst>
                </a:gridCol>
                <a:gridCol w="1166191">
                  <a:extLst>
                    <a:ext uri="{9D8B030D-6E8A-4147-A177-3AD203B41FA5}">
                      <a16:colId xmlns:a16="http://schemas.microsoft.com/office/drawing/2014/main" val="1153268601"/>
                    </a:ext>
                  </a:extLst>
                </a:gridCol>
                <a:gridCol w="1524000">
                  <a:extLst>
                    <a:ext uri="{9D8B030D-6E8A-4147-A177-3AD203B41FA5}">
                      <a16:colId xmlns:a16="http://schemas.microsoft.com/office/drawing/2014/main" val="60992556"/>
                    </a:ext>
                  </a:extLst>
                </a:gridCol>
                <a:gridCol w="1532726">
                  <a:extLst>
                    <a:ext uri="{9D8B030D-6E8A-4147-A177-3AD203B41FA5}">
                      <a16:colId xmlns:a16="http://schemas.microsoft.com/office/drawing/2014/main" val="2411036541"/>
                    </a:ext>
                  </a:extLst>
                </a:gridCol>
              </a:tblGrid>
              <a:tr h="344918">
                <a:tc>
                  <a:txBody>
                    <a:bodyPr/>
                    <a:lstStyle/>
                    <a:p>
                      <a:pPr algn="just"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معيار التقييم</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متحقق</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a:solidFill>
                            <a:schemeClr val="bg1"/>
                          </a:solidFill>
                          <a:latin typeface="WinSoft Pro Medium" panose="020B0600060200000000" pitchFamily="34" charset="-79"/>
                          <a:ea typeface="GE SS Two Light" pitchFamily="34" charset="-122"/>
                          <a:cs typeface="WinSoft Pro Medium" panose="020B0600060200000000" pitchFamily="34" charset="-79"/>
                        </a:rPr>
                        <a:t>متحقق جزئيًا</a:t>
                      </a:r>
                      <a:endParaRPr lang="en-US" sz="2000" b="1" kern="120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Bef>
                          <a:spcPts val="1400"/>
                        </a:spcBef>
                        <a:spcAft>
                          <a:spcPts val="1400"/>
                        </a:spcAft>
                      </a:pPr>
                      <a:r>
                        <a:rPr lang="ar-SA"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rPr>
                        <a:t>يحتاج إلى تحسين</a:t>
                      </a:r>
                      <a:endParaRPr lang="en-US" sz="2000" b="1" kern="1200" dirty="0">
                        <a:solidFill>
                          <a:schemeClr val="bg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600233500"/>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يحدد الاستراتيجيات والأنماط وأساليب التعلم المناسبة لمراحل الدرس ونواتج التعلم.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262892"/>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يربط اختيارات الاستراتيجيات والأنماط والأساليب بطبيعة المهارة أو المهمة المهنية.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6640516"/>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يختار أدوات التعليم والموارد المناسبة لدعم أنشطة المتدربين والتعلم المستهدف.</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16040003"/>
                  </a:ext>
                </a:extLst>
              </a:tr>
              <a:tr h="638735">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يختار أدوات تقييم مناسبة لنواتج التعلم، وتوفر أدلة ملائمة على تعلم المتدربين أو أدائهم.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4261118"/>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يوضح كيفية ظهور عناصر الدمج المختارة داخل مراحل الدرس وأنشطة المتدربين.</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3704278"/>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يربط، عند الاقتضاء، مبادئ تعلم الكبار بالعناصر التي أدرجها في تجربة التعلم.</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5048850"/>
                  </a:ext>
                </a:extLst>
              </a:tr>
              <a:tr h="476613">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يبرر اختياراته ويوضح مدى ملاءمتها لنواتج التعلم وطبيعة المهمة المهنية.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8434120"/>
                  </a:ext>
                </a:extLst>
              </a:tr>
              <a:tr h="670126">
                <a:tc>
                  <a:txBody>
                    <a:bodyPr/>
                    <a:lstStyle/>
                    <a:p>
                      <a:pPr algn="just" rtl="1">
                        <a:lnSpc>
                          <a:spcPct val="150000"/>
                        </a:lnSpc>
                        <a:spcBef>
                          <a:spcPts val="1400"/>
                        </a:spcBef>
                        <a:spcAft>
                          <a:spcPts val="1400"/>
                        </a:spcAft>
                      </a:pPr>
                      <a:r>
                        <a:rPr lang="ar-SA"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يحافظ على عناصر خطة الدرس الأساسية المعطاة له، ويركز على استكمال عناصر الدمج المطلوبة دون إعادة تصميم الخطة.</a:t>
                      </a:r>
                      <a:endParaRPr lang="en-US" sz="2000" b="0"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Bef>
                          <a:spcPts val="1400"/>
                        </a:spcBef>
                        <a:spcAft>
                          <a:spcPts val="1400"/>
                        </a:spcAft>
                      </a:pPr>
                      <a:r>
                        <a:rPr lang="ar-SA"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rPr>
                        <a:t>☐</a:t>
                      </a:r>
                      <a:endParaRPr lang="en-US" sz="2000" b="1" kern="1200" dirty="0">
                        <a:solidFill>
                          <a:schemeClr val="tx1"/>
                        </a:solidFill>
                        <a:latin typeface="WinSoft Pro Medium" panose="020B0600060200000000" pitchFamily="34" charset="-79"/>
                        <a:ea typeface="GE SS Two Light" pitchFamily="34" charset="-122"/>
                        <a:cs typeface="WinSoft Pro Medium" panose="020B0600060200000000" pitchFamily="34" charset="-79"/>
                      </a:endParaRPr>
                    </a:p>
                  </a:txBody>
                  <a:tcPr marL="44794" marR="44794" marT="44794" marB="447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77438842"/>
                  </a:ext>
                </a:extLst>
              </a:tr>
            </a:tbl>
          </a:graphicData>
        </a:graphic>
      </p:graphicFrame>
    </p:spTree>
    <p:extLst>
      <p:ext uri="{BB962C8B-B14F-4D97-AF65-F5344CB8AC3E}">
        <p14:creationId xmlns:p14="http://schemas.microsoft.com/office/powerpoint/2010/main" val="295619419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82902" y="783233"/>
            <a:ext cx="3527535" cy="5291534"/>
          </a:xfrm>
          <a:prstGeom prst="rect">
            <a:avLst/>
          </a:prstGeom>
        </p:spPr>
      </p:pic>
      <p:sp>
        <p:nvSpPr>
          <p:cNvPr id="4" name="Shape 0"/>
          <p:cNvSpPr/>
          <p:nvPr/>
        </p:nvSpPr>
        <p:spPr>
          <a:xfrm>
            <a:off x="5698436" y="1285461"/>
            <a:ext cx="1289466" cy="375361"/>
          </a:xfrm>
          <a:prstGeom prst="roundRect">
            <a:avLst>
              <a:gd name="adj" fmla="val 49999"/>
            </a:avLst>
          </a:prstGeom>
          <a:solidFill>
            <a:srgbClr val="D4E9F7"/>
          </a:solidFill>
          <a:ln/>
        </p:spPr>
      </p:sp>
      <p:sp>
        <p:nvSpPr>
          <p:cNvPr id="5" name="Text 1"/>
          <p:cNvSpPr/>
          <p:nvPr/>
        </p:nvSpPr>
        <p:spPr>
          <a:xfrm>
            <a:off x="5738191" y="1311965"/>
            <a:ext cx="1080943" cy="151713"/>
          </a:xfrm>
          <a:prstGeom prst="rect">
            <a:avLst/>
          </a:prstGeom>
          <a:noFill/>
          <a:ln/>
        </p:spPr>
        <p:txBody>
          <a:bodyPr wrap="none" lIns="0" tIns="0" rIns="0" bIns="0" rtlCol="0" anchor="t"/>
          <a:lstStyle/>
          <a:p>
            <a:pPr marL="0" indent="0" algn="r" rtl="1">
              <a:lnSpc>
                <a:spcPct val="96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النشاط 5</a:t>
            </a:r>
            <a:endParaRPr lang="ar-SA" sz="2400" dirty="0"/>
          </a:p>
        </p:txBody>
      </p:sp>
      <p:sp>
        <p:nvSpPr>
          <p:cNvPr id="6" name="Text 2"/>
          <p:cNvSpPr/>
          <p:nvPr/>
        </p:nvSpPr>
        <p:spPr>
          <a:xfrm>
            <a:off x="631908" y="1719263"/>
            <a:ext cx="6355993" cy="1068983"/>
          </a:xfrm>
          <a:prstGeom prst="rect">
            <a:avLst/>
          </a:prstGeom>
          <a:noFill/>
          <a:ln/>
        </p:spPr>
        <p:txBody>
          <a:bodyPr wrap="square" lIns="0" tIns="0" rIns="0" bIns="0" rtlCol="0" anchor="t">
            <a:normAutofit/>
          </a:bodyPr>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عرض خطة الدرس ومراجعتها وتحسينها</a:t>
            </a:r>
            <a:endParaRPr lang="ar-SA" sz="3350" dirty="0"/>
          </a:p>
        </p:txBody>
      </p:sp>
      <p:sp>
        <p:nvSpPr>
          <p:cNvPr id="7" name="Shape 3"/>
          <p:cNvSpPr/>
          <p:nvPr/>
        </p:nvSpPr>
        <p:spPr>
          <a:xfrm>
            <a:off x="631908" y="3007519"/>
            <a:ext cx="6355993" cy="939403"/>
          </a:xfrm>
          <a:prstGeom prst="roundRect">
            <a:avLst>
              <a:gd name="adj" fmla="val 25946"/>
            </a:avLst>
          </a:prstGeom>
          <a:solidFill>
            <a:srgbClr val="00AEEF"/>
          </a:solidFill>
          <a:ln w="6350">
            <a:solidFill>
              <a:srgbClr val="0094D5"/>
            </a:solidFill>
            <a:prstDash val="solid"/>
          </a:ln>
        </p:spPr>
      </p:sp>
      <p:sp>
        <p:nvSpPr>
          <p:cNvPr id="8" name="Text 4"/>
          <p:cNvSpPr/>
          <p:nvPr/>
        </p:nvSpPr>
        <p:spPr>
          <a:xfrm>
            <a:off x="800675" y="3110030"/>
            <a:ext cx="6018459" cy="2671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المدة</a:t>
            </a:r>
            <a:endParaRPr lang="ar-SA" sz="2800" dirty="0">
              <a:solidFill>
                <a:schemeClr val="bg1"/>
              </a:solidFill>
            </a:endParaRPr>
          </a:p>
        </p:txBody>
      </p:sp>
      <p:sp>
        <p:nvSpPr>
          <p:cNvPr id="9" name="Text 5"/>
          <p:cNvSpPr/>
          <p:nvPr/>
        </p:nvSpPr>
        <p:spPr>
          <a:xfrm>
            <a:off x="800675" y="3531195"/>
            <a:ext cx="6018459" cy="246955"/>
          </a:xfrm>
          <a:prstGeom prst="rect">
            <a:avLst/>
          </a:prstGeom>
          <a:noFill/>
          <a:ln/>
        </p:spPr>
        <p:txBody>
          <a:bodyPr wrap="none" lIns="0" tIns="0" rIns="0" bIns="0" rtlCol="0" anchor="t"/>
          <a:lstStyle/>
          <a:p>
            <a:pPr marL="0" indent="0" algn="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5 ساعات</a:t>
            </a:r>
            <a:endParaRPr lang="ar-SA" sz="2000" dirty="0">
              <a:solidFill>
                <a:schemeClr val="bg1"/>
              </a:solidFill>
            </a:endParaRPr>
          </a:p>
        </p:txBody>
      </p:sp>
      <p:sp>
        <p:nvSpPr>
          <p:cNvPr id="10" name="Shape 6"/>
          <p:cNvSpPr/>
          <p:nvPr/>
        </p:nvSpPr>
        <p:spPr>
          <a:xfrm>
            <a:off x="631908" y="4093071"/>
            <a:ext cx="6355993" cy="939403"/>
          </a:xfrm>
          <a:prstGeom prst="roundRect">
            <a:avLst>
              <a:gd name="adj" fmla="val 25946"/>
            </a:avLst>
          </a:prstGeom>
          <a:solidFill>
            <a:srgbClr val="00AEEF"/>
          </a:solidFill>
          <a:ln w="6350">
            <a:solidFill>
              <a:srgbClr val="0094D5"/>
            </a:solidFill>
            <a:prstDash val="solid"/>
          </a:ln>
        </p:spPr>
      </p:sp>
      <p:sp>
        <p:nvSpPr>
          <p:cNvPr id="11" name="Text 7"/>
          <p:cNvSpPr/>
          <p:nvPr/>
        </p:nvSpPr>
        <p:spPr>
          <a:xfrm>
            <a:off x="800675" y="4195582"/>
            <a:ext cx="6018459" cy="267196"/>
          </a:xfrm>
          <a:prstGeom prst="rect">
            <a:avLst/>
          </a:prstGeom>
          <a:noFill/>
          <a:ln/>
        </p:spPr>
        <p:txBody>
          <a:bodyPr wrap="none" lIns="0" tIns="0" rIns="0" bIns="0" rtlCol="0" anchor="t"/>
          <a:lstStyle/>
          <a:p>
            <a:pPr marL="0" indent="0" algn="r" rtl="1">
              <a:lnSpc>
                <a:spcPct val="104000"/>
              </a:lnSpc>
              <a:buNone/>
            </a:pPr>
            <a:r>
              <a:rPr lang="ar-SA" altLang="en-US" sz="2800" dirty="0">
                <a:solidFill>
                  <a:schemeClr val="bg1"/>
                </a:solidFill>
                <a:latin typeface="GE SS Two Light" pitchFamily="34" charset="0"/>
                <a:ea typeface="GE SS Two Light" pitchFamily="34" charset="-122"/>
                <a:cs typeface="GE SS Two Light" pitchFamily="34" charset="-120"/>
              </a:rPr>
              <a:t>أسلوب التنفيذ</a:t>
            </a:r>
            <a:endParaRPr lang="ar-SA" sz="2800" dirty="0">
              <a:solidFill>
                <a:schemeClr val="bg1"/>
              </a:solidFill>
            </a:endParaRPr>
          </a:p>
        </p:txBody>
      </p:sp>
      <p:sp>
        <p:nvSpPr>
          <p:cNvPr id="12" name="Text 8"/>
          <p:cNvSpPr/>
          <p:nvPr/>
        </p:nvSpPr>
        <p:spPr>
          <a:xfrm>
            <a:off x="813927" y="4590244"/>
            <a:ext cx="6018459" cy="246955"/>
          </a:xfrm>
          <a:prstGeom prst="rect">
            <a:avLst/>
          </a:prstGeom>
          <a:noFill/>
          <a:ln/>
        </p:spPr>
        <p:txBody>
          <a:bodyPr wrap="none" lIns="0" tIns="0" rIns="0" bIns="0" rtlCol="0" anchor="t"/>
          <a:lstStyle/>
          <a:p>
            <a:pPr marL="0" indent="0" algn="r" rtl="1">
              <a:lnSpc>
                <a:spcPct val="12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تعلم مُيسّر عبر الإنترنت — عمل فردي وتفاعل جماعي بتوجيه من ميسّر الدورة</a:t>
            </a:r>
            <a:endParaRPr lang="ar-SA" sz="2000" dirty="0">
              <a:solidFill>
                <a:schemeClr val="bg1"/>
              </a:solidFill>
            </a:endParaRPr>
          </a:p>
        </p:txBody>
      </p:sp>
      <p:sp>
        <p:nvSpPr>
          <p:cNvPr id="13" name="Text 9"/>
          <p:cNvSpPr/>
          <p:nvPr/>
        </p:nvSpPr>
        <p:spPr>
          <a:xfrm>
            <a:off x="22325" y="5485817"/>
            <a:ext cx="6965577" cy="246955"/>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ستعرض خطة الدرس أمام زملائك، وتستفيد من التغذية الراجعة لإجراء التحسينات،</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وتساهم في مناقشة خطط زملائك.</a:t>
            </a:r>
            <a:endParaRPr lang="ar-SA" dirty="0"/>
          </a:p>
        </p:txBody>
      </p:sp>
    </p:spTree>
    <p:extLst>
      <p:ext uri="{BB962C8B-B14F-4D97-AF65-F5344CB8AC3E}">
        <p14:creationId xmlns:p14="http://schemas.microsoft.com/office/powerpoint/2010/main" val="118842820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18084"/>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النتاجات المتوقعة من النشاط</a:t>
            </a:r>
            <a:r>
              <a:rPr lang="ar-JO" altLang="en-US" sz="3700" dirty="0">
                <a:solidFill>
                  <a:srgbClr val="2E3C4E"/>
                </a:solidFill>
                <a:latin typeface="GE SS Two Light" pitchFamily="34" charset="0"/>
                <a:ea typeface="GE SS Two Light" pitchFamily="34" charset="-122"/>
                <a:cs typeface="GE SS Two Light" pitchFamily="34" charset="-120"/>
              </a:rPr>
              <a:t> </a:t>
            </a:r>
            <a:r>
              <a:rPr lang="en-US" altLang="en-US" sz="3700" dirty="0">
                <a:solidFill>
                  <a:srgbClr val="2E3C4E"/>
                </a:solidFill>
                <a:latin typeface="Myriad "/>
                <a:ea typeface="GE SS Two Light" pitchFamily="34" charset="-122"/>
                <a:cs typeface="GE SS Two Light" pitchFamily="34" charset="-120"/>
              </a:rPr>
              <a:t>5</a:t>
            </a:r>
            <a:endParaRPr lang="ar-SA" sz="3700" dirty="0"/>
          </a:p>
        </p:txBody>
      </p:sp>
      <p:sp>
        <p:nvSpPr>
          <p:cNvPr id="3" name="Shape 1"/>
          <p:cNvSpPr/>
          <p:nvPr/>
        </p:nvSpPr>
        <p:spPr>
          <a:xfrm>
            <a:off x="11153595" y="2773065"/>
            <a:ext cx="406191" cy="406202"/>
          </a:xfrm>
          <a:prstGeom prst="ellipse">
            <a:avLst/>
          </a:prstGeom>
          <a:solidFill>
            <a:srgbClr val="00AEEF"/>
          </a:solidFill>
          <a:ln w="6350">
            <a:solidFill>
              <a:srgbClr val="0094D5"/>
            </a:solidFill>
            <a:prstDash val="solid"/>
          </a:ln>
        </p:spPr>
      </p:sp>
      <p:sp>
        <p:nvSpPr>
          <p:cNvPr id="4" name="Text 2"/>
          <p:cNvSpPr/>
          <p:nvPr/>
        </p:nvSpPr>
        <p:spPr>
          <a:xfrm>
            <a:off x="11214167"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200" dirty="0">
              <a:latin typeface="Arial" panose="020B0604020202020204" pitchFamily="34" charset="0"/>
              <a:cs typeface="Arial" panose="020B0604020202020204" pitchFamily="34" charset="0"/>
            </a:endParaRPr>
          </a:p>
        </p:txBody>
      </p:sp>
      <p:sp>
        <p:nvSpPr>
          <p:cNvPr id="5" name="Text 3"/>
          <p:cNvSpPr/>
          <p:nvPr/>
        </p:nvSpPr>
        <p:spPr>
          <a:xfrm>
            <a:off x="8067572" y="2835077"/>
            <a:ext cx="2905548"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عرض خطة الدرس</a:t>
            </a:r>
            <a:endParaRPr lang="ar-SA" sz="2000" dirty="0"/>
          </a:p>
        </p:txBody>
      </p:sp>
      <p:sp>
        <p:nvSpPr>
          <p:cNvPr id="6" name="Text 4"/>
          <p:cNvSpPr/>
          <p:nvPr/>
        </p:nvSpPr>
        <p:spPr>
          <a:xfrm>
            <a:off x="8067572" y="3240186"/>
            <a:ext cx="2905548" cy="108334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عرض الخطة التي طورتها في النشاط الرابع أمام زملائك، وشرح منطق تصميمها واختياراتك.</a:t>
            </a:r>
            <a:endParaRPr lang="ar-SA" dirty="0"/>
          </a:p>
        </p:txBody>
      </p:sp>
      <p:sp>
        <p:nvSpPr>
          <p:cNvPr id="7" name="Shape 5"/>
          <p:cNvSpPr/>
          <p:nvPr/>
        </p:nvSpPr>
        <p:spPr>
          <a:xfrm>
            <a:off x="7435763" y="2773065"/>
            <a:ext cx="406191" cy="406202"/>
          </a:xfrm>
          <a:prstGeom prst="ellipse">
            <a:avLst/>
          </a:prstGeom>
          <a:solidFill>
            <a:srgbClr val="00AEEF"/>
          </a:solidFill>
          <a:ln w="6350">
            <a:solidFill>
              <a:srgbClr val="0094D5"/>
            </a:solidFill>
            <a:prstDash val="solid"/>
          </a:ln>
        </p:spPr>
      </p:sp>
      <p:sp>
        <p:nvSpPr>
          <p:cNvPr id="8" name="Text 6"/>
          <p:cNvSpPr/>
          <p:nvPr/>
        </p:nvSpPr>
        <p:spPr>
          <a:xfrm>
            <a:off x="7496335"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200" dirty="0">
              <a:latin typeface="Arial" panose="020B0604020202020204" pitchFamily="34" charset="0"/>
              <a:cs typeface="Arial" panose="020B0604020202020204" pitchFamily="34" charset="0"/>
            </a:endParaRPr>
          </a:p>
        </p:txBody>
      </p:sp>
      <p:sp>
        <p:nvSpPr>
          <p:cNvPr id="9" name="Text 7"/>
          <p:cNvSpPr/>
          <p:nvPr/>
        </p:nvSpPr>
        <p:spPr>
          <a:xfrm>
            <a:off x="4349740" y="2835077"/>
            <a:ext cx="2905548"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الاستفادة من التغذية الراجعة</a:t>
            </a:r>
            <a:endParaRPr lang="ar-SA" sz="2000" dirty="0"/>
          </a:p>
        </p:txBody>
      </p:sp>
      <p:sp>
        <p:nvSpPr>
          <p:cNvPr id="10" name="Text 8"/>
          <p:cNvSpPr/>
          <p:nvPr/>
        </p:nvSpPr>
        <p:spPr>
          <a:xfrm>
            <a:off x="4349740" y="3240187"/>
            <a:ext cx="2905548" cy="1625011"/>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مناقشة خطة الدرس مع الزملاء، والاستفادة من التغذية الراجعة المقدمة لإجراء التحسينات المناسبة.</a:t>
            </a:r>
            <a:endParaRPr lang="ar-SA" dirty="0"/>
          </a:p>
        </p:txBody>
      </p:sp>
      <p:sp>
        <p:nvSpPr>
          <p:cNvPr id="11" name="Shape 9"/>
          <p:cNvSpPr/>
          <p:nvPr/>
        </p:nvSpPr>
        <p:spPr>
          <a:xfrm>
            <a:off x="3717931" y="2773065"/>
            <a:ext cx="406191" cy="406202"/>
          </a:xfrm>
          <a:prstGeom prst="ellipse">
            <a:avLst/>
          </a:prstGeom>
          <a:solidFill>
            <a:srgbClr val="00AEEF"/>
          </a:solidFill>
          <a:ln w="6350">
            <a:solidFill>
              <a:srgbClr val="0094D5"/>
            </a:solidFill>
            <a:prstDash val="solid"/>
          </a:ln>
        </p:spPr>
      </p:sp>
      <p:sp>
        <p:nvSpPr>
          <p:cNvPr id="12" name="Text 10"/>
          <p:cNvSpPr/>
          <p:nvPr/>
        </p:nvSpPr>
        <p:spPr>
          <a:xfrm>
            <a:off x="3778503" y="2798018"/>
            <a:ext cx="285048" cy="356295"/>
          </a:xfrm>
          <a:prstGeom prst="rect">
            <a:avLst/>
          </a:prstGeom>
          <a:noFill/>
          <a:ln/>
        </p:spPr>
        <p:txBody>
          <a:bodyPr wrap="none" lIns="0" tIns="0" rIns="0" bIns="0" rtlCol="0" anchor="ctr"/>
          <a:lstStyle/>
          <a:p>
            <a:pPr marL="0" indent="0" algn="ctr" rtl="1">
              <a:lnSpc>
                <a:spcPct val="100000"/>
              </a:lnSpc>
              <a:buNone/>
            </a:pPr>
            <a:r>
              <a:rPr lang="en-US" sz="2200" dirty="0">
                <a:solidFill>
                  <a:srgbClr val="000000"/>
                </a:solidFill>
                <a:latin typeface="Arial" panose="020B0604020202020204" pitchFamily="34" charset="0"/>
                <a:ea typeface="GE SS Two Light" pitchFamily="34" charset="-122"/>
                <a:cs typeface="Arial" panose="020B0604020202020204" pitchFamily="34" charset="0"/>
              </a:rPr>
              <a:t>3</a:t>
            </a:r>
            <a:endParaRPr lang="en-US" sz="2200" dirty="0">
              <a:latin typeface="Arial" panose="020B0604020202020204" pitchFamily="34" charset="0"/>
              <a:cs typeface="Arial" panose="020B0604020202020204" pitchFamily="34" charset="0"/>
            </a:endParaRPr>
          </a:p>
        </p:txBody>
      </p:sp>
      <p:sp>
        <p:nvSpPr>
          <p:cNvPr id="13" name="Text 11"/>
          <p:cNvSpPr/>
          <p:nvPr/>
        </p:nvSpPr>
        <p:spPr>
          <a:xfrm>
            <a:off x="636104" y="2822714"/>
            <a:ext cx="2897156" cy="618452"/>
          </a:xfrm>
          <a:prstGeom prst="rect">
            <a:avLst/>
          </a:prstGeom>
          <a:noFill/>
          <a:ln/>
        </p:spPr>
        <p:txBody>
          <a:bodyPr wrap="square" lIns="0" tIns="0" rIns="0" bIns="0" rtlCol="0" anchor="t">
            <a:no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المساهمة في مناقشة خطط الزملاء</a:t>
            </a:r>
            <a:endParaRPr lang="ar-SA" sz="2000" dirty="0"/>
          </a:p>
        </p:txBody>
      </p:sp>
      <p:sp>
        <p:nvSpPr>
          <p:cNvPr id="14" name="Text 12"/>
          <p:cNvSpPr/>
          <p:nvPr/>
        </p:nvSpPr>
        <p:spPr>
          <a:xfrm>
            <a:off x="631908" y="3537048"/>
            <a:ext cx="2905548" cy="108334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طرح الأسئلة، وتقديم الملاحظات المهنية، واقتراح التحسينات المناسبة لخطط الزملاء.</a:t>
            </a:r>
            <a:endParaRPr lang="ar-SA" dirty="0"/>
          </a:p>
        </p:txBody>
      </p:sp>
      <p:sp>
        <p:nvSpPr>
          <p:cNvPr id="15" name="Shape 13"/>
          <p:cNvSpPr/>
          <p:nvPr/>
        </p:nvSpPr>
        <p:spPr>
          <a:xfrm>
            <a:off x="631908" y="5656469"/>
            <a:ext cx="10927878" cy="721916"/>
          </a:xfrm>
          <a:prstGeom prst="roundRect">
            <a:avLst>
              <a:gd name="adj" fmla="val 37514"/>
            </a:avLst>
          </a:prstGeom>
          <a:solidFill>
            <a:srgbClr val="D4E9F7"/>
          </a:solidFill>
          <a:ln/>
        </p:spPr>
      </p:sp>
      <p:pic>
        <p:nvPicPr>
          <p:cNvPr id="16" name="Image 0" descr="preencoded.png"/>
          <p:cNvPicPr>
            <a:picLocks noChangeAspect="1"/>
          </p:cNvPicPr>
          <p:nvPr/>
        </p:nvPicPr>
        <p:blipFill>
          <a:blip r:embed="rId3"/>
          <a:stretch>
            <a:fillRect/>
          </a:stretch>
        </p:blipFill>
        <p:spPr>
          <a:xfrm>
            <a:off x="812383" y="5914537"/>
            <a:ext cx="225618" cy="180479"/>
          </a:xfrm>
          <a:prstGeom prst="rect">
            <a:avLst/>
          </a:prstGeom>
        </p:spPr>
      </p:pic>
      <p:sp>
        <p:nvSpPr>
          <p:cNvPr id="17" name="Text 14"/>
          <p:cNvSpPr/>
          <p:nvPr/>
        </p:nvSpPr>
        <p:spPr>
          <a:xfrm>
            <a:off x="608890" y="5881993"/>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الهدف من عرض الخطة ليس الدفاع عنها أو إثبات أنها خالية من الأخطاء، وإنما اختبارها من خلال الحوار المهني والاستفادة من وجهات نظر الآخرين.</a:t>
            </a:r>
            <a:endParaRPr lang="ar-SA" dirty="0"/>
          </a:p>
        </p:txBody>
      </p:sp>
    </p:spTree>
    <p:extLst>
      <p:ext uri="{BB962C8B-B14F-4D97-AF65-F5344CB8AC3E}">
        <p14:creationId xmlns:p14="http://schemas.microsoft.com/office/powerpoint/2010/main" val="145552776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00037"/>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الاستعداد لعرض خطة الدرس</a:t>
            </a:r>
            <a:endParaRPr lang="ar-SA" sz="3350" dirty="0"/>
          </a:p>
        </p:txBody>
      </p:sp>
      <p:sp>
        <p:nvSpPr>
          <p:cNvPr id="3" name="Text 1"/>
          <p:cNvSpPr/>
          <p:nvPr/>
        </p:nvSpPr>
        <p:spPr>
          <a:xfrm>
            <a:off x="22324" y="1626926"/>
            <a:ext cx="11537463" cy="246956"/>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قبل حضور الجلسة الميسّرة عبر الإنترنت، راجع خطة الدرس وتأكد من أنك قادر على توضيح:</a:t>
            </a:r>
            <a:endParaRPr lang="ar-SA" sz="2000" dirty="0"/>
          </a:p>
        </p:txBody>
      </p:sp>
      <p:sp>
        <p:nvSpPr>
          <p:cNvPr id="4" name="Shape 2"/>
          <p:cNvSpPr/>
          <p:nvPr/>
        </p:nvSpPr>
        <p:spPr>
          <a:xfrm>
            <a:off x="11478628" y="2565102"/>
            <a:ext cx="81159" cy="81161"/>
          </a:xfrm>
          <a:prstGeom prst="ellipse">
            <a:avLst/>
          </a:prstGeom>
          <a:solidFill>
            <a:srgbClr val="00AEEF"/>
          </a:solidFill>
          <a:ln/>
        </p:spPr>
      </p:sp>
      <p:sp>
        <p:nvSpPr>
          <p:cNvPr id="5" name="Text 3"/>
          <p:cNvSpPr/>
          <p:nvPr/>
        </p:nvSpPr>
        <p:spPr>
          <a:xfrm>
            <a:off x="631908" y="2396194"/>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الكفاية أو المهارة المهنية المستهدفة وأهداف التعلم</a:t>
            </a:r>
            <a:endParaRPr lang="ar-SA" sz="2000" dirty="0"/>
          </a:p>
        </p:txBody>
      </p:sp>
      <p:sp>
        <p:nvSpPr>
          <p:cNvPr id="6" name="Shape 4"/>
          <p:cNvSpPr/>
          <p:nvPr/>
        </p:nvSpPr>
        <p:spPr>
          <a:xfrm>
            <a:off x="11478628" y="3104455"/>
            <a:ext cx="81159" cy="81161"/>
          </a:xfrm>
          <a:prstGeom prst="ellipse">
            <a:avLst/>
          </a:prstGeom>
          <a:solidFill>
            <a:srgbClr val="00AEEF"/>
          </a:solidFill>
          <a:ln/>
        </p:spPr>
      </p:sp>
      <p:sp>
        <p:nvSpPr>
          <p:cNvPr id="7" name="Text 5"/>
          <p:cNvSpPr/>
          <p:nvPr/>
        </p:nvSpPr>
        <p:spPr>
          <a:xfrm>
            <a:off x="631908" y="2895791"/>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المعارف والمهارات والاتجاهات (K-S-A) ومبادئ تعلم الكبار التي وظفتها</a:t>
            </a:r>
            <a:endParaRPr lang="ar-SA" sz="2000" dirty="0"/>
          </a:p>
        </p:txBody>
      </p:sp>
      <p:sp>
        <p:nvSpPr>
          <p:cNvPr id="8" name="Shape 6"/>
          <p:cNvSpPr/>
          <p:nvPr/>
        </p:nvSpPr>
        <p:spPr>
          <a:xfrm>
            <a:off x="11478628" y="3643809"/>
            <a:ext cx="81159" cy="81161"/>
          </a:xfrm>
          <a:prstGeom prst="ellipse">
            <a:avLst/>
          </a:prstGeom>
          <a:solidFill>
            <a:srgbClr val="00AEEF"/>
          </a:solidFill>
          <a:ln/>
        </p:spPr>
      </p:sp>
      <p:sp>
        <p:nvSpPr>
          <p:cNvPr id="9" name="Text 7"/>
          <p:cNvSpPr/>
          <p:nvPr/>
        </p:nvSpPr>
        <p:spPr>
          <a:xfrm>
            <a:off x="631908" y="3448397"/>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الاستراتيجية والطريقة والأسلوب الذي اخترتهم وأنشطة المتدربين</a:t>
            </a:r>
            <a:endParaRPr lang="ar-SA" sz="2000" dirty="0"/>
          </a:p>
        </p:txBody>
      </p:sp>
      <p:sp>
        <p:nvSpPr>
          <p:cNvPr id="10" name="Shape 8"/>
          <p:cNvSpPr/>
          <p:nvPr/>
        </p:nvSpPr>
        <p:spPr>
          <a:xfrm>
            <a:off x="11478628" y="4183162"/>
            <a:ext cx="81159" cy="81161"/>
          </a:xfrm>
          <a:prstGeom prst="ellipse">
            <a:avLst/>
          </a:prstGeom>
          <a:solidFill>
            <a:srgbClr val="00AEEF"/>
          </a:solidFill>
          <a:ln/>
        </p:spPr>
      </p:sp>
      <p:sp>
        <p:nvSpPr>
          <p:cNvPr id="11" name="Text 9"/>
          <p:cNvSpPr/>
          <p:nvPr/>
        </p:nvSpPr>
        <p:spPr>
          <a:xfrm>
            <a:off x="631908" y="3987750"/>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أدوات ووسائط التعليم وأدوات التقييم وكيفية تقديم التغذية الراجعة</a:t>
            </a:r>
            <a:endParaRPr lang="ar-SA" sz="2000" dirty="0"/>
          </a:p>
        </p:txBody>
      </p:sp>
      <p:sp>
        <p:nvSpPr>
          <p:cNvPr id="12" name="Shape 10"/>
          <p:cNvSpPr/>
          <p:nvPr/>
        </p:nvSpPr>
        <p:spPr>
          <a:xfrm>
            <a:off x="11478628" y="4722515"/>
            <a:ext cx="81159" cy="81161"/>
          </a:xfrm>
          <a:prstGeom prst="ellipse">
            <a:avLst/>
          </a:prstGeom>
          <a:solidFill>
            <a:srgbClr val="00AEEF"/>
          </a:solidFill>
          <a:ln/>
        </p:spPr>
      </p:sp>
      <p:sp>
        <p:nvSpPr>
          <p:cNvPr id="13" name="Text 11"/>
          <p:cNvSpPr/>
          <p:nvPr/>
        </p:nvSpPr>
        <p:spPr>
          <a:xfrm>
            <a:off x="631908" y="4500599"/>
            <a:ext cx="10700574"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العلاقة بين عناصر الخطة وتسلسلها، وأي جوانب تحتاج إلى مزيد من التحسين</a:t>
            </a:r>
            <a:endParaRPr lang="ar-SA" sz="2000" dirty="0"/>
          </a:p>
        </p:txBody>
      </p:sp>
      <p:sp>
        <p:nvSpPr>
          <p:cNvPr id="14" name="Text 12"/>
          <p:cNvSpPr/>
          <p:nvPr/>
        </p:nvSpPr>
        <p:spPr>
          <a:xfrm>
            <a:off x="22324" y="5209084"/>
            <a:ext cx="11293788"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قبل العرض، اسأل نفسك: ما أهم قرار اتخذته عند تصميم خطتي؟ ولماذا اخترته؟</a:t>
            </a:r>
            <a:endParaRPr lang="ar-SA" sz="2000" dirty="0"/>
          </a:p>
        </p:txBody>
      </p:sp>
      <p:sp>
        <p:nvSpPr>
          <p:cNvPr id="15" name="Shape 13"/>
          <p:cNvSpPr/>
          <p:nvPr/>
        </p:nvSpPr>
        <p:spPr>
          <a:xfrm>
            <a:off x="11540737" y="5044579"/>
            <a:ext cx="19050" cy="575965"/>
          </a:xfrm>
          <a:prstGeom prst="roundRect">
            <a:avLst>
              <a:gd name="adj" fmla="val 49999"/>
            </a:avLst>
          </a:prstGeom>
          <a:solidFill>
            <a:srgbClr val="75BAE6"/>
          </a:solidFill>
          <a:ln/>
        </p:spPr>
      </p:sp>
    </p:spTree>
    <p:extLst>
      <p:ext uri="{BB962C8B-B14F-4D97-AF65-F5344CB8AC3E}">
        <p14:creationId xmlns:p14="http://schemas.microsoft.com/office/powerpoint/2010/main" val="17799658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7">
            <a:extLst>
              <a:ext uri="{FF2B5EF4-FFF2-40B4-BE49-F238E27FC236}">
                <a16:creationId xmlns:a16="http://schemas.microsoft.com/office/drawing/2014/main" id="{723E99A7-B416-6D43-84F4-0964CDFCCC19}"/>
              </a:ext>
            </a:extLst>
          </p:cNvPr>
          <p:cNvSpPr/>
          <p:nvPr/>
        </p:nvSpPr>
        <p:spPr>
          <a:xfrm>
            <a:off x="8244087" y="5091087"/>
            <a:ext cx="3134233" cy="1231879"/>
          </a:xfrm>
          <a:prstGeom prst="roundRect">
            <a:avLst>
              <a:gd name="adj" fmla="val 21610"/>
            </a:avLst>
          </a:prstGeom>
          <a:solidFill>
            <a:srgbClr val="FFFFFF"/>
          </a:solidFill>
          <a:ln w="19050">
            <a:solidFill>
              <a:srgbClr val="00AEEF"/>
            </a:solidFill>
            <a:prstDash val="solid"/>
          </a:ln>
        </p:spPr>
      </p:sp>
      <p:sp>
        <p:nvSpPr>
          <p:cNvPr id="29" name="Shape 7">
            <a:extLst>
              <a:ext uri="{FF2B5EF4-FFF2-40B4-BE49-F238E27FC236}">
                <a16:creationId xmlns:a16="http://schemas.microsoft.com/office/drawing/2014/main" id="{B2BE0411-9838-60A8-4F68-995EDC729EE8}"/>
              </a:ext>
            </a:extLst>
          </p:cNvPr>
          <p:cNvSpPr/>
          <p:nvPr/>
        </p:nvSpPr>
        <p:spPr>
          <a:xfrm>
            <a:off x="6553201" y="3452392"/>
            <a:ext cx="4671508" cy="1231879"/>
          </a:xfrm>
          <a:prstGeom prst="roundRect">
            <a:avLst>
              <a:gd name="adj" fmla="val 21610"/>
            </a:avLst>
          </a:prstGeom>
          <a:solidFill>
            <a:srgbClr val="FFFFFF"/>
          </a:solidFill>
          <a:ln w="19050">
            <a:solidFill>
              <a:srgbClr val="00AEEF"/>
            </a:solidFill>
            <a:prstDash val="solid"/>
          </a:ln>
        </p:spPr>
      </p:sp>
      <p:sp>
        <p:nvSpPr>
          <p:cNvPr id="33" name="Shape 7">
            <a:extLst>
              <a:ext uri="{FF2B5EF4-FFF2-40B4-BE49-F238E27FC236}">
                <a16:creationId xmlns:a16="http://schemas.microsoft.com/office/drawing/2014/main" id="{FFCCBB2C-EDF3-5C4C-6B99-DF6A9449C86A}"/>
              </a:ext>
            </a:extLst>
          </p:cNvPr>
          <p:cNvSpPr/>
          <p:nvPr/>
        </p:nvSpPr>
        <p:spPr>
          <a:xfrm>
            <a:off x="4425984" y="5091087"/>
            <a:ext cx="3101353" cy="1231879"/>
          </a:xfrm>
          <a:prstGeom prst="roundRect">
            <a:avLst>
              <a:gd name="adj" fmla="val 21610"/>
            </a:avLst>
          </a:prstGeom>
          <a:solidFill>
            <a:srgbClr val="FFFFFF"/>
          </a:solidFill>
          <a:ln w="19050">
            <a:solidFill>
              <a:srgbClr val="00AEEF"/>
            </a:solidFill>
            <a:prstDash val="solid"/>
          </a:ln>
        </p:spPr>
      </p:sp>
      <p:sp>
        <p:nvSpPr>
          <p:cNvPr id="31" name="Shape 7">
            <a:extLst>
              <a:ext uri="{FF2B5EF4-FFF2-40B4-BE49-F238E27FC236}">
                <a16:creationId xmlns:a16="http://schemas.microsoft.com/office/drawing/2014/main" id="{738DAA4F-00AE-7066-1908-570D5E2DBD97}"/>
              </a:ext>
            </a:extLst>
          </p:cNvPr>
          <p:cNvSpPr/>
          <p:nvPr/>
        </p:nvSpPr>
        <p:spPr>
          <a:xfrm>
            <a:off x="631908" y="5091086"/>
            <a:ext cx="3101353" cy="1231879"/>
          </a:xfrm>
          <a:prstGeom prst="roundRect">
            <a:avLst>
              <a:gd name="adj" fmla="val 21610"/>
            </a:avLst>
          </a:prstGeom>
          <a:solidFill>
            <a:srgbClr val="FFFFFF"/>
          </a:solidFill>
          <a:ln w="19050">
            <a:solidFill>
              <a:srgbClr val="00AEEF"/>
            </a:solidFill>
            <a:prstDash val="solid"/>
          </a:ln>
        </p:spPr>
      </p:sp>
      <p:sp>
        <p:nvSpPr>
          <p:cNvPr id="25" name="Shape 7">
            <a:extLst>
              <a:ext uri="{FF2B5EF4-FFF2-40B4-BE49-F238E27FC236}">
                <a16:creationId xmlns:a16="http://schemas.microsoft.com/office/drawing/2014/main" id="{AA023577-0F4D-E707-5466-796F13B263E4}"/>
              </a:ext>
            </a:extLst>
          </p:cNvPr>
          <p:cNvSpPr/>
          <p:nvPr/>
        </p:nvSpPr>
        <p:spPr>
          <a:xfrm>
            <a:off x="1760249" y="3452391"/>
            <a:ext cx="3134233" cy="1231879"/>
          </a:xfrm>
          <a:prstGeom prst="roundRect">
            <a:avLst>
              <a:gd name="adj" fmla="val 21610"/>
            </a:avLst>
          </a:prstGeom>
          <a:solidFill>
            <a:srgbClr val="FFFFFF"/>
          </a:solidFill>
          <a:ln w="19050">
            <a:solidFill>
              <a:srgbClr val="00AEEF"/>
            </a:solidFill>
            <a:prstDash val="solid"/>
          </a:ln>
        </p:spPr>
      </p:sp>
      <p:sp>
        <p:nvSpPr>
          <p:cNvPr id="14" name="Shape 7">
            <a:extLst>
              <a:ext uri="{FF2B5EF4-FFF2-40B4-BE49-F238E27FC236}">
                <a16:creationId xmlns:a16="http://schemas.microsoft.com/office/drawing/2014/main" id="{E9432783-74BF-4409-33ED-50A3FCEAD406}"/>
              </a:ext>
            </a:extLst>
          </p:cNvPr>
          <p:cNvSpPr/>
          <p:nvPr/>
        </p:nvSpPr>
        <p:spPr>
          <a:xfrm>
            <a:off x="4504716" y="1949471"/>
            <a:ext cx="3134233" cy="1231879"/>
          </a:xfrm>
          <a:prstGeom prst="roundRect">
            <a:avLst>
              <a:gd name="adj" fmla="val 21610"/>
            </a:avLst>
          </a:prstGeom>
          <a:solidFill>
            <a:srgbClr val="FFFFFF"/>
          </a:solidFill>
          <a:ln w="19050">
            <a:solidFill>
              <a:srgbClr val="00AEEF"/>
            </a:solidFill>
            <a:prstDash val="solid"/>
          </a:ln>
        </p:spPr>
      </p:sp>
      <p:sp>
        <p:nvSpPr>
          <p:cNvPr id="27" name="Shape 7">
            <a:extLst>
              <a:ext uri="{FF2B5EF4-FFF2-40B4-BE49-F238E27FC236}">
                <a16:creationId xmlns:a16="http://schemas.microsoft.com/office/drawing/2014/main" id="{1AD721FE-6D11-836D-71EC-BD5A0EB6D078}"/>
              </a:ext>
            </a:extLst>
          </p:cNvPr>
          <p:cNvSpPr/>
          <p:nvPr/>
        </p:nvSpPr>
        <p:spPr>
          <a:xfrm>
            <a:off x="8215020" y="1949471"/>
            <a:ext cx="3134233" cy="1231879"/>
          </a:xfrm>
          <a:prstGeom prst="roundRect">
            <a:avLst>
              <a:gd name="adj" fmla="val 21610"/>
            </a:avLst>
          </a:prstGeom>
          <a:solidFill>
            <a:srgbClr val="FFFFFF"/>
          </a:solidFill>
          <a:ln w="19050">
            <a:solidFill>
              <a:srgbClr val="00AEEF"/>
            </a:solidFill>
            <a:prstDash val="solid"/>
          </a:ln>
        </p:spPr>
      </p:sp>
      <p:sp>
        <p:nvSpPr>
          <p:cNvPr id="8" name="Shape 7">
            <a:extLst>
              <a:ext uri="{FF2B5EF4-FFF2-40B4-BE49-F238E27FC236}">
                <a16:creationId xmlns:a16="http://schemas.microsoft.com/office/drawing/2014/main" id="{BB36A41D-7E26-71BA-2CEF-FE52B2606C2E}"/>
              </a:ext>
            </a:extLst>
          </p:cNvPr>
          <p:cNvSpPr/>
          <p:nvPr/>
        </p:nvSpPr>
        <p:spPr>
          <a:xfrm>
            <a:off x="813375" y="1949471"/>
            <a:ext cx="3134233" cy="1231879"/>
          </a:xfrm>
          <a:prstGeom prst="roundRect">
            <a:avLst>
              <a:gd name="adj" fmla="val 21610"/>
            </a:avLst>
          </a:prstGeom>
          <a:solidFill>
            <a:srgbClr val="FFFFFF"/>
          </a:solidFill>
          <a:ln w="19050">
            <a:solidFill>
              <a:srgbClr val="00AEEF"/>
            </a:solidFill>
            <a:prstDash val="solid"/>
          </a:ln>
        </p:spPr>
      </p:sp>
      <p:sp>
        <p:nvSpPr>
          <p:cNvPr id="2" name="Text 0"/>
          <p:cNvSpPr/>
          <p:nvPr/>
        </p:nvSpPr>
        <p:spPr>
          <a:xfrm>
            <a:off x="631908" y="324084"/>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عرض خطة الدرس: ما يجب تضمينه</a:t>
            </a:r>
            <a:endParaRPr lang="ar-SA" sz="3350" dirty="0"/>
          </a:p>
        </p:txBody>
      </p:sp>
      <p:sp>
        <p:nvSpPr>
          <p:cNvPr id="3" name="Text 1"/>
          <p:cNvSpPr/>
          <p:nvPr/>
        </p:nvSpPr>
        <p:spPr>
          <a:xfrm>
            <a:off x="22324" y="1150973"/>
            <a:ext cx="11537463" cy="246955"/>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عند تقديم الخطة، ركز على </a:t>
            </a:r>
            <a:r>
              <a:rPr lang="ar-SA" altLang="en-US" b="1" dirty="0">
                <a:solidFill>
                  <a:srgbClr val="384653"/>
                </a:solidFill>
                <a:latin typeface="WinSoft Pro Medium" pitchFamily="34" charset="0"/>
                <a:ea typeface="WinSoft Pro Medium" pitchFamily="34" charset="-122"/>
                <a:cs typeface="WinSoft Pro Medium" pitchFamily="34" charset="-120"/>
              </a:rPr>
              <a:t>منطق التصميم</a:t>
            </a:r>
            <a:r>
              <a:rPr lang="ar-SA" altLang="en-US" dirty="0">
                <a:solidFill>
                  <a:srgbClr val="384653"/>
                </a:solidFill>
                <a:latin typeface="WinSoft Pro Medium" pitchFamily="34" charset="0"/>
                <a:ea typeface="WinSoft Pro Medium" pitchFamily="34" charset="-122"/>
                <a:cs typeface="WinSoft Pro Medium" pitchFamily="34" charset="-120"/>
              </a:rPr>
              <a:t> وليس على قراءة الخطة كاملة. يمكن أن يتضمن العرض:</a:t>
            </a:r>
            <a:endParaRPr lang="ar-SA" dirty="0"/>
          </a:p>
        </p:txBody>
      </p:sp>
      <p:sp>
        <p:nvSpPr>
          <p:cNvPr id="6" name="Text 3"/>
          <p:cNvSpPr/>
          <p:nvPr/>
        </p:nvSpPr>
        <p:spPr>
          <a:xfrm>
            <a:off x="8196057" y="2384596"/>
            <a:ext cx="3182263" cy="534392"/>
          </a:xfrm>
          <a:prstGeom prst="rect">
            <a:avLst/>
          </a:prstGeom>
          <a:noFill/>
          <a:ln/>
        </p:spPr>
        <p:txBody>
          <a:bodyPr wrap="square" lIns="0" tIns="0" rIns="0" bIns="0" rtlCol="0" anchor="t">
            <a:normAutofit lnSpcReduction="10000"/>
          </a:bodyPr>
          <a:lstStyle/>
          <a:p>
            <a:pPr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نبذة مختصرة عن الدرس والمهمة أو المهارة المهنية المستهدفة</a:t>
            </a:r>
          </a:p>
        </p:txBody>
      </p:sp>
      <p:sp>
        <p:nvSpPr>
          <p:cNvPr id="9" name="Text 5"/>
          <p:cNvSpPr/>
          <p:nvPr/>
        </p:nvSpPr>
        <p:spPr>
          <a:xfrm>
            <a:off x="4504716" y="2384596"/>
            <a:ext cx="3182263" cy="534392"/>
          </a:xfrm>
          <a:prstGeom prst="rect">
            <a:avLst/>
          </a:prstGeom>
          <a:noFill/>
          <a:ln/>
        </p:spPr>
        <p:txBody>
          <a:bodyPr wrap="square" lIns="0" tIns="0" rIns="0" bIns="0" rtlCol="0" anchor="t">
            <a:normAutofit/>
          </a:bodyPr>
          <a:lstStyle/>
          <a:p>
            <a:pPr lvl="0"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نواتج التعلم وأبعاد</a:t>
            </a:r>
            <a:r>
              <a:rPr lang="en-US" dirty="0">
                <a:solidFill>
                  <a:srgbClr val="384653"/>
                </a:solidFill>
                <a:latin typeface="WinSoft Pro Medium" pitchFamily="34" charset="0"/>
                <a:ea typeface="WinSoft Pro Medium" pitchFamily="34" charset="-122"/>
                <a:cs typeface="WinSoft Pro Medium" pitchFamily="34" charset="-120"/>
              </a:rPr>
              <a:t> K-S-A </a:t>
            </a:r>
            <a:r>
              <a:rPr lang="ar-SA" dirty="0">
                <a:solidFill>
                  <a:srgbClr val="384653"/>
                </a:solidFill>
                <a:latin typeface="WinSoft Pro Medium" pitchFamily="34" charset="0"/>
                <a:ea typeface="WinSoft Pro Medium" pitchFamily="34" charset="-122"/>
                <a:cs typeface="WinSoft Pro Medium" pitchFamily="34" charset="-120"/>
              </a:rPr>
              <a:t>ذات الصلة</a:t>
            </a:r>
            <a:r>
              <a:rPr lang="en-US" dirty="0">
                <a:solidFill>
                  <a:srgbClr val="384653"/>
                </a:solidFill>
                <a:latin typeface="WinSoft Pro Medium" pitchFamily="34" charset="0"/>
                <a:ea typeface="WinSoft Pro Medium" pitchFamily="34" charset="-122"/>
                <a:cs typeface="WinSoft Pro Medium" pitchFamily="34" charset="-120"/>
              </a:rPr>
              <a:t> </a:t>
            </a:r>
          </a:p>
        </p:txBody>
      </p:sp>
      <p:sp>
        <p:nvSpPr>
          <p:cNvPr id="12" name="Text 7"/>
          <p:cNvSpPr/>
          <p:nvPr/>
        </p:nvSpPr>
        <p:spPr>
          <a:xfrm>
            <a:off x="813375" y="2384596"/>
            <a:ext cx="3182263" cy="534392"/>
          </a:xfrm>
          <a:prstGeom prst="rect">
            <a:avLst/>
          </a:prstGeom>
          <a:noFill/>
          <a:ln/>
        </p:spPr>
        <p:txBody>
          <a:bodyPr wrap="square" lIns="0" tIns="0" rIns="0" bIns="0" rtlCol="0" anchor="t">
            <a:normAutofit fontScale="92500" lnSpcReduction="20000"/>
          </a:bodyPr>
          <a:lstStyle/>
          <a:p>
            <a:pPr algn="ctr" rtl="1">
              <a:lnSpc>
                <a:spcPct val="114000"/>
              </a:lnSpc>
            </a:pPr>
            <a:r>
              <a:rPr lang="ar-SA" dirty="0">
                <a:solidFill>
                  <a:srgbClr val="384653"/>
                </a:solidFill>
                <a:latin typeface="WinSoft Pro Medium" pitchFamily="34" charset="0"/>
                <a:ea typeface="WinSoft Pro Medium" pitchFamily="34" charset="-122"/>
                <a:cs typeface="WinSoft Pro Medium" pitchFamily="34" charset="-120"/>
              </a:rPr>
              <a:t>أهم مبادئ تعلم الكبار التي وظفتها وكيف تظهر في النموذج</a:t>
            </a:r>
            <a:endParaRPr lang="en-US" dirty="0">
              <a:solidFill>
                <a:srgbClr val="384653"/>
              </a:solidFill>
              <a:latin typeface="WinSoft Pro Medium" pitchFamily="34" charset="0"/>
              <a:ea typeface="WinSoft Pro Medium" pitchFamily="34" charset="-122"/>
              <a:cs typeface="WinSoft Pro Medium" pitchFamily="34" charset="-120"/>
            </a:endParaRPr>
          </a:p>
        </p:txBody>
      </p:sp>
      <p:sp>
        <p:nvSpPr>
          <p:cNvPr id="15" name="Text 9"/>
          <p:cNvSpPr/>
          <p:nvPr/>
        </p:nvSpPr>
        <p:spPr>
          <a:xfrm>
            <a:off x="6350436" y="3896488"/>
            <a:ext cx="5027884" cy="267196"/>
          </a:xfrm>
          <a:prstGeom prst="rect">
            <a:avLst/>
          </a:prstGeom>
          <a:noFill/>
          <a:ln/>
        </p:spPr>
        <p:txBody>
          <a:bodyPr wrap="none" lIns="0" tIns="0" rIns="0" bIns="0" rtlCol="0" anchor="t"/>
          <a:lstStyle/>
          <a:p>
            <a:pPr lvl="0" algn="ctr" rtl="1"/>
            <a:r>
              <a:rPr lang="ar-SA" dirty="0">
                <a:solidFill>
                  <a:srgbClr val="384653"/>
                </a:solidFill>
                <a:latin typeface="WinSoft Pro Medium" pitchFamily="34" charset="0"/>
                <a:ea typeface="WinSoft Pro Medium" pitchFamily="34" charset="-122"/>
                <a:cs typeface="WinSoft Pro Medium" pitchFamily="34" charset="-120"/>
              </a:rPr>
              <a:t>الاستراتيجية والطريقة والأسلوب المستخدم، وأسباب اختيارها</a:t>
            </a:r>
            <a:endParaRPr lang="en-US" sz="2800" dirty="0"/>
          </a:p>
        </p:txBody>
      </p:sp>
      <p:sp>
        <p:nvSpPr>
          <p:cNvPr id="18" name="Text 11"/>
          <p:cNvSpPr/>
          <p:nvPr/>
        </p:nvSpPr>
        <p:spPr>
          <a:xfrm>
            <a:off x="813375" y="3896488"/>
            <a:ext cx="5027983" cy="534392"/>
          </a:xfrm>
          <a:prstGeom prst="rect">
            <a:avLst/>
          </a:prstGeom>
          <a:noFill/>
          <a:ln/>
        </p:spPr>
        <p:txBody>
          <a:bodyPr wrap="square" lIns="0" tIns="0" rIns="0" bIns="0" rtlCol="0" anchor="t">
            <a:norm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كيفية مراعاة تنوع المتعلمين وخبراتهم</a:t>
            </a:r>
            <a:endParaRPr lang="en-US" sz="2800" dirty="0"/>
          </a:p>
        </p:txBody>
      </p:sp>
      <p:sp>
        <p:nvSpPr>
          <p:cNvPr id="20" name="Text 3"/>
          <p:cNvSpPr/>
          <p:nvPr/>
        </p:nvSpPr>
        <p:spPr>
          <a:xfrm>
            <a:off x="8166990" y="5472053"/>
            <a:ext cx="3182263" cy="680538"/>
          </a:xfrm>
          <a:prstGeom prst="rect">
            <a:avLst/>
          </a:prstGeom>
          <a:noFill/>
          <a:ln/>
        </p:spPr>
        <p:txBody>
          <a:bodyPr wrap="square" lIns="0" tIns="0" rIns="0" bIns="0" rtlCol="0" anchor="t">
            <a:norm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أبرز أنشطة المتدربين المرتبطة بالاختيارات التي أجريتها</a:t>
            </a:r>
            <a:endParaRPr lang="en-US" dirty="0"/>
          </a:p>
        </p:txBody>
      </p:sp>
      <p:sp>
        <p:nvSpPr>
          <p:cNvPr id="22" name="Text 3"/>
          <p:cNvSpPr/>
          <p:nvPr/>
        </p:nvSpPr>
        <p:spPr>
          <a:xfrm>
            <a:off x="4475648" y="5442299"/>
            <a:ext cx="3002027" cy="707046"/>
          </a:xfrm>
          <a:prstGeom prst="rect">
            <a:avLst/>
          </a:prstGeom>
          <a:noFill/>
          <a:ln/>
        </p:spPr>
        <p:txBody>
          <a:bodyPr wrap="square" lIns="0" tIns="0" rIns="0" bIns="0" rtlCol="0" anchor="t">
            <a:normAutofit/>
          </a:bodyPr>
          <a:lstStyle/>
          <a:p>
            <a:pPr lvl="0" algn="ctr" rtl="1">
              <a:lnSpc>
                <a:spcPct val="104000"/>
              </a:lnSpc>
            </a:pPr>
            <a:r>
              <a:rPr lang="ar-SA" dirty="0">
                <a:solidFill>
                  <a:srgbClr val="384653"/>
                </a:solidFill>
                <a:latin typeface="WinSoft Pro Medium" pitchFamily="34" charset="0"/>
                <a:ea typeface="WinSoft Pro Medium" pitchFamily="34" charset="-122"/>
                <a:cs typeface="WinSoft Pro Medium" pitchFamily="34" charset="-120"/>
              </a:rPr>
              <a:t>أدوات التعليم والتقييم المستخدمة، وسبب ملاءمتها</a:t>
            </a:r>
            <a:endParaRPr lang="en-US" sz="2800" dirty="0"/>
          </a:p>
          <a:p>
            <a:pPr algn="ctr" rtl="1">
              <a:lnSpc>
                <a:spcPct val="104000"/>
              </a:lnSpc>
            </a:pPr>
            <a:endParaRPr lang="ar-SA" sz="1600" dirty="0">
              <a:solidFill>
                <a:srgbClr val="384653"/>
              </a:solidFill>
              <a:latin typeface="WinSoft Pro Medium" pitchFamily="34" charset="0"/>
              <a:ea typeface="WinSoft Pro Medium" pitchFamily="34" charset="-122"/>
              <a:cs typeface="WinSoft Pro Medium" pitchFamily="34" charset="-120"/>
            </a:endParaRPr>
          </a:p>
        </p:txBody>
      </p:sp>
      <p:sp>
        <p:nvSpPr>
          <p:cNvPr id="24" name="Text 3"/>
          <p:cNvSpPr/>
          <p:nvPr/>
        </p:nvSpPr>
        <p:spPr>
          <a:xfrm>
            <a:off x="765346" y="5442299"/>
            <a:ext cx="2749379" cy="680538"/>
          </a:xfrm>
          <a:prstGeom prst="rect">
            <a:avLst/>
          </a:prstGeom>
          <a:noFill/>
          <a:ln/>
        </p:spPr>
        <p:txBody>
          <a:bodyPr wrap="square" lIns="0" tIns="0" rIns="0" bIns="0" rtlCol="0" anchor="t">
            <a:noAutofit/>
          </a:bodyPr>
          <a:lstStyle/>
          <a:p>
            <a:pPr lvl="0" algn="ctr" rtl="1"/>
            <a:r>
              <a:rPr lang="ar-SA" dirty="0">
                <a:solidFill>
                  <a:srgbClr val="384653"/>
                </a:solidFill>
                <a:latin typeface="WinSoft Pro Medium" pitchFamily="34" charset="0"/>
                <a:ea typeface="WinSoft Pro Medium" pitchFamily="34" charset="-122"/>
                <a:cs typeface="WinSoft Pro Medium" pitchFamily="34" charset="-120"/>
              </a:rPr>
              <a:t>الدليل الذي ستجمعه للتحقق من التعلم أو الأداء</a:t>
            </a:r>
            <a:r>
              <a:rPr lang="en-US" dirty="0">
                <a:solidFill>
                  <a:srgbClr val="384653"/>
                </a:solidFill>
                <a:latin typeface="WinSoft Pro Medium" pitchFamily="34" charset="0"/>
                <a:ea typeface="WinSoft Pro Medium" pitchFamily="34" charset="-122"/>
                <a:cs typeface="WinSoft Pro Medium" pitchFamily="34" charset="-120"/>
              </a:rPr>
              <a:t> </a:t>
            </a:r>
          </a:p>
        </p:txBody>
      </p:sp>
    </p:spTree>
    <p:extLst>
      <p:ext uri="{BB962C8B-B14F-4D97-AF65-F5344CB8AC3E}">
        <p14:creationId xmlns:p14="http://schemas.microsoft.com/office/powerpoint/2010/main" val="16009592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5646"/>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مناقشة خطة الدرس وتلقي التغذية الراجعة</a:t>
            </a:r>
            <a:endParaRPr lang="ar-SA" sz="3550" dirty="0"/>
          </a:p>
        </p:txBody>
      </p:sp>
      <p:sp>
        <p:nvSpPr>
          <p:cNvPr id="3" name="Text 1"/>
          <p:cNvSpPr/>
          <p:nvPr/>
        </p:nvSpPr>
        <p:spPr>
          <a:xfrm>
            <a:off x="22324" y="1505881"/>
            <a:ext cx="11537463" cy="387920"/>
          </a:xfrm>
          <a:prstGeom prst="rect">
            <a:avLst/>
          </a:prstGeom>
          <a:noFill/>
          <a:ln/>
        </p:spPr>
        <p:txBody>
          <a:bodyPr wrap="none" lIns="0" tIns="0" rIns="0" bIns="0" rtlCol="0" anchor="t"/>
          <a:lstStyle/>
          <a:p>
            <a:pPr marL="0" indent="0" algn="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عرض خطتك، استمع إلى الملاحظات المتعلقة بـ:</a:t>
            </a:r>
            <a:endParaRPr lang="ar-SA" sz="2000" dirty="0"/>
          </a:p>
        </p:txBody>
      </p:sp>
      <p:sp>
        <p:nvSpPr>
          <p:cNvPr id="4" name="Text 2"/>
          <p:cNvSpPr/>
          <p:nvPr/>
        </p:nvSpPr>
        <p:spPr>
          <a:xfrm>
            <a:off x="631908" y="2143130"/>
            <a:ext cx="5254692" cy="2190332"/>
          </a:xfrm>
          <a:prstGeom prst="rect">
            <a:avLst/>
          </a:prstGeom>
          <a:noFill/>
          <a:ln/>
        </p:spPr>
        <p:txBody>
          <a:bodyPr wrap="square" lIns="0" tIns="0" rIns="68608" bIns="0" rtlCol="0" anchor="t">
            <a:noAutofit/>
          </a:bodyPr>
          <a:lstStyle/>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وضوح أهداف التعلم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مدى ارتباط الخطة بالكفاية المهنية</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توظيف مبادئ تعلم الكبار</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ملاءمة الاستراتيجية والطريقة والأسلوب</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فاعلية أنشطة المتدربين</a:t>
            </a:r>
            <a:endParaRPr lang="ar-SA" sz="2000" dirty="0"/>
          </a:p>
        </p:txBody>
      </p:sp>
      <p:sp>
        <p:nvSpPr>
          <p:cNvPr id="5" name="Text 3"/>
          <p:cNvSpPr/>
          <p:nvPr/>
        </p:nvSpPr>
        <p:spPr>
          <a:xfrm>
            <a:off x="6311444" y="2103375"/>
            <a:ext cx="5254692" cy="2269841"/>
          </a:xfrm>
          <a:prstGeom prst="rect">
            <a:avLst/>
          </a:prstGeom>
          <a:noFill/>
          <a:ln/>
        </p:spPr>
        <p:txBody>
          <a:bodyPr wrap="square" lIns="0" tIns="0" rIns="68608" bIns="0" rtlCol="0" anchor="t">
            <a:normAutofit/>
          </a:bodyPr>
          <a:lstStyle/>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مناسبة أدوات التعليم والوسائط</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ملاءمة أدوات التقييم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العلاقة بين التعلم والتقييم</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واقعية الخطة وقابليتها للتطبيق</a:t>
            </a:r>
            <a:endParaRPr lang="ar-SA" sz="2000" dirty="0"/>
          </a:p>
          <a:p>
            <a:pPr marL="274320" indent="-27432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تسلسل مراحل الدرس وإدارة الوقت</a:t>
            </a:r>
            <a:endParaRPr lang="ar-SA" sz="2000" dirty="0"/>
          </a:p>
        </p:txBody>
      </p:sp>
      <p:sp>
        <p:nvSpPr>
          <p:cNvPr id="6" name="Shape 4"/>
          <p:cNvSpPr/>
          <p:nvPr/>
        </p:nvSpPr>
        <p:spPr>
          <a:xfrm>
            <a:off x="631908" y="4744244"/>
            <a:ext cx="11242040" cy="1643304"/>
          </a:xfrm>
          <a:prstGeom prst="roundRect">
            <a:avLst>
              <a:gd name="adj" fmla="val 38812"/>
            </a:avLst>
          </a:prstGeom>
          <a:solidFill>
            <a:srgbClr val="D4E9F7"/>
          </a:solidFill>
          <a:ln/>
        </p:spPr>
      </p:sp>
      <p:sp>
        <p:nvSpPr>
          <p:cNvPr id="8" name="Text 5"/>
          <p:cNvSpPr/>
          <p:nvPr/>
        </p:nvSpPr>
        <p:spPr>
          <a:xfrm>
            <a:off x="848518" y="5015458"/>
            <a:ext cx="10808819" cy="267593"/>
          </a:xfrm>
          <a:prstGeom prst="rect">
            <a:avLst/>
          </a:prstGeom>
          <a:noFill/>
          <a:ln/>
        </p:spPr>
        <p:txBody>
          <a:bodyPr wrap="none" lIns="0" tIns="0" rIns="0" bIns="0" rtlCol="0" anchor="t"/>
          <a:lstStyle/>
          <a:p>
            <a:pPr lvl="0" algn="ctr" rtl="1">
              <a:lnSpc>
                <a:spcPct val="130000"/>
              </a:lnSpc>
            </a:pPr>
            <a:r>
              <a:rPr lang="ar-SA" altLang="en-US" dirty="0">
                <a:solidFill>
                  <a:srgbClr val="000000"/>
                </a:solidFill>
                <a:latin typeface="WinSoft Pro Medium" pitchFamily="34" charset="0"/>
                <a:ea typeface="WinSoft Pro Medium" pitchFamily="34" charset="-122"/>
                <a:cs typeface="WinSoft Pro Medium" pitchFamily="34" charset="-120"/>
              </a:rPr>
              <a:t>أثناء تلقي التغذية الراجعة، اسأل: هل تتوافق الملاحظة مع هدف الدرس؟ هل تساعد على تحسين تعلم المتدربين؟ هل يمكن تطبيقها في السياق المهني </a:t>
            </a:r>
            <a:endParaRPr lang="ar-JO" altLang="en-US" dirty="0">
              <a:solidFill>
                <a:srgbClr val="000000"/>
              </a:solidFill>
              <a:latin typeface="WinSoft Pro Medium" pitchFamily="34" charset="0"/>
              <a:ea typeface="WinSoft Pro Medium" pitchFamily="34" charset="-122"/>
              <a:cs typeface="WinSoft Pro Medium" pitchFamily="34" charset="-120"/>
            </a:endParaRPr>
          </a:p>
          <a:p>
            <a:pPr lvl="0" algn="ctr" rtl="1">
              <a:lnSpc>
                <a:spcPct val="130000"/>
              </a:lnSpc>
            </a:pPr>
            <a:r>
              <a:rPr lang="ar-SA" altLang="en-US" dirty="0">
                <a:solidFill>
                  <a:srgbClr val="000000"/>
                </a:solidFill>
                <a:latin typeface="WinSoft Pro Medium" pitchFamily="34" charset="0"/>
                <a:ea typeface="WinSoft Pro Medium" pitchFamily="34" charset="-122"/>
                <a:cs typeface="WinSoft Pro Medium" pitchFamily="34" charset="-120"/>
              </a:rPr>
              <a:t>الذي صممت له الخطة؟</a:t>
            </a:r>
            <a:r>
              <a:rPr lang="ar-JO" altLang="en-US" dirty="0">
                <a:solidFill>
                  <a:srgbClr val="000000"/>
                </a:solidFill>
                <a:latin typeface="WinSoft Pro Medium" pitchFamily="34" charset="0"/>
                <a:ea typeface="WinSoft Pro Medium" pitchFamily="34" charset="-122"/>
                <a:cs typeface="WinSoft Pro Medium" pitchFamily="34" charset="-120"/>
              </a:rPr>
              <a:t> </a:t>
            </a:r>
            <a:r>
              <a:rPr lang="ar-SA" dirty="0">
                <a:solidFill>
                  <a:srgbClr val="000000"/>
                </a:solidFill>
                <a:latin typeface="WinSoft Pro Medium" pitchFamily="34" charset="0"/>
                <a:ea typeface="WinSoft Pro Medium" pitchFamily="34" charset="-122"/>
                <a:cs typeface="WinSoft Pro Medium" pitchFamily="34" charset="-120"/>
              </a:rPr>
              <a:t>هل تتوافق مع طبيعة المهمة المهنية؟ هل توجد أدلة أو أسباب تدعم تبنيها؟</a:t>
            </a:r>
            <a:r>
              <a:rPr lang="ar-JO" dirty="0">
                <a:solidFill>
                  <a:srgbClr val="000000"/>
                </a:solidFill>
                <a:latin typeface="WinSoft Pro Medium" pitchFamily="34" charset="0"/>
                <a:ea typeface="WinSoft Pro Medium" pitchFamily="34" charset="-122"/>
                <a:cs typeface="WinSoft Pro Medium" pitchFamily="34" charset="-120"/>
              </a:rPr>
              <a:t> </a:t>
            </a:r>
          </a:p>
          <a:p>
            <a:pPr algn="ctr" rtl="1">
              <a:lnSpc>
                <a:spcPct val="130000"/>
              </a:lnSpc>
            </a:pPr>
            <a:r>
              <a:rPr lang="ar-SA" dirty="0">
                <a:solidFill>
                  <a:srgbClr val="000000"/>
                </a:solidFill>
                <a:latin typeface="WinSoft Pro Medium" pitchFamily="34" charset="0"/>
                <a:ea typeface="WinSoft Pro Medium" pitchFamily="34" charset="-122"/>
                <a:cs typeface="WinSoft Pro Medium" pitchFamily="34" charset="-120"/>
              </a:rPr>
              <a:t>ثم حدد الملاحظات التي ستتبناها، والملاحظات التي تحتاج إلى مزيد من التفكير أو التوضيح</a:t>
            </a:r>
            <a:r>
              <a:rPr lang="ar-SA" dirty="0"/>
              <a:t>.</a:t>
            </a:r>
            <a:endParaRPr lang="en-US" dirty="0"/>
          </a:p>
          <a:p>
            <a:pPr lvl="0" algn="ctr" rtl="1">
              <a:lnSpc>
                <a:spcPct val="130000"/>
              </a:lnSpc>
            </a:pPr>
            <a:endParaRPr lang="en-US" dirty="0">
              <a:solidFill>
                <a:srgbClr val="000000"/>
              </a:solidFill>
              <a:latin typeface="WinSoft Pro Medium" pitchFamily="34" charset="0"/>
              <a:ea typeface="WinSoft Pro Medium" pitchFamily="34" charset="-122"/>
              <a:cs typeface="WinSoft Pro Medium" pitchFamily="34" charset="-120"/>
            </a:endParaRPr>
          </a:p>
          <a:p>
            <a:pPr marL="0" indent="0" algn="ctr" rtl="1">
              <a:lnSpc>
                <a:spcPct val="130000"/>
              </a:lnSpc>
              <a:buNone/>
            </a:pPr>
            <a:endParaRPr lang="ar-SA"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8874421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517722"/>
            <a:ext cx="10927878" cy="534491"/>
          </a:xfrm>
          <a:prstGeom prst="rect">
            <a:avLst/>
          </a:prstGeom>
          <a:noFill/>
          <a:ln/>
        </p:spPr>
        <p:txBody>
          <a:bodyPr wrap="none" lIns="0" tIns="0" rIns="0" bIns="0" rtlCol="0" anchor="t"/>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تحسين</a:t>
            </a:r>
            <a:r>
              <a:rPr lang="ar-JO" altLang="en-US" sz="3350" dirty="0">
                <a:solidFill>
                  <a:srgbClr val="2E3C4E"/>
                </a:solidFill>
                <a:latin typeface="GE SS Two Light" pitchFamily="34" charset="0"/>
                <a:ea typeface="GE SS Two Light" pitchFamily="34" charset="-122"/>
                <a:cs typeface="GE SS Two Light" pitchFamily="34" charset="-120"/>
              </a:rPr>
              <a:t> عناصر الدمج في </a:t>
            </a:r>
            <a:r>
              <a:rPr lang="ar-SA" altLang="en-US" sz="3350" dirty="0">
                <a:solidFill>
                  <a:srgbClr val="2E3C4E"/>
                </a:solidFill>
                <a:latin typeface="GE SS Two Light" pitchFamily="34" charset="0"/>
                <a:ea typeface="GE SS Two Light" pitchFamily="34" charset="-122"/>
                <a:cs typeface="GE SS Two Light" pitchFamily="34" charset="-120"/>
              </a:rPr>
              <a:t> خطة الدرس </a:t>
            </a:r>
            <a:endParaRPr lang="ar-SA" sz="3350" dirty="0"/>
          </a:p>
        </p:txBody>
      </p:sp>
      <p:sp>
        <p:nvSpPr>
          <p:cNvPr id="3" name="Text 1"/>
          <p:cNvSpPr/>
          <p:nvPr/>
        </p:nvSpPr>
        <p:spPr>
          <a:xfrm>
            <a:off x="22324" y="1424130"/>
            <a:ext cx="11537463"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المناقشة، راجع خطة الدرس وأدخل التحسينات المناسبة. ركز بصورة خاصة على:</a:t>
            </a:r>
            <a:endParaRPr lang="ar-SA" sz="2000" dirty="0"/>
          </a:p>
        </p:txBody>
      </p:sp>
      <p:sp>
        <p:nvSpPr>
          <p:cNvPr id="5" name="Text 2"/>
          <p:cNvSpPr/>
          <p:nvPr/>
        </p:nvSpPr>
        <p:spPr>
          <a:xfrm>
            <a:off x="7619898"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تحسين الأهداف</a:t>
            </a:r>
            <a:endParaRPr lang="ar-SA" sz="2000" dirty="0"/>
          </a:p>
        </p:txBody>
      </p:sp>
      <p:sp>
        <p:nvSpPr>
          <p:cNvPr id="6" name="Text 3"/>
          <p:cNvSpPr/>
          <p:nvPr/>
        </p:nvSpPr>
        <p:spPr>
          <a:xfrm>
            <a:off x="8118510" y="2601310"/>
            <a:ext cx="2992859" cy="905371"/>
          </a:xfrm>
          <a:prstGeom prst="rect">
            <a:avLst/>
          </a:prstGeom>
          <a:noFill/>
          <a:ln/>
        </p:spPr>
        <p:txBody>
          <a:bodyPr wrap="square" lIns="0" tIns="0" rIns="0" bIns="0" rtlCol="0" anchor="t">
            <a:normAutofit fontScale="92500" lnSpcReduction="2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تعزيز دمج مبادئ تعلم الكبار وتعديل الاستراتيجية أو الطريقة أو الأسلوب إذا لزم الأمر</a:t>
            </a:r>
            <a:endParaRPr lang="ar-SA" dirty="0"/>
          </a:p>
        </p:txBody>
      </p:sp>
      <p:sp>
        <p:nvSpPr>
          <p:cNvPr id="8" name="Text 4"/>
          <p:cNvSpPr/>
          <p:nvPr/>
        </p:nvSpPr>
        <p:spPr>
          <a:xfrm>
            <a:off x="4335453"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تحسين الأنشطة والأدوات</a:t>
            </a:r>
            <a:endParaRPr lang="ar-SA" sz="2000" dirty="0"/>
          </a:p>
        </p:txBody>
      </p:sp>
      <p:sp>
        <p:nvSpPr>
          <p:cNvPr id="9" name="Text 5"/>
          <p:cNvSpPr/>
          <p:nvPr/>
        </p:nvSpPr>
        <p:spPr>
          <a:xfrm>
            <a:off x="4414965" y="2601310"/>
            <a:ext cx="2992859" cy="905371"/>
          </a:xfrm>
          <a:prstGeom prst="rect">
            <a:avLst/>
          </a:prstGeom>
          <a:noFill/>
          <a:ln/>
        </p:spPr>
        <p:txBody>
          <a:bodyPr wrap="square" lIns="0" tIns="0" rIns="0" bIns="0" rtlCol="0" anchor="t">
            <a:normAutofit fontScale="92500" lnSpcReduction="2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تحسين أنشطة المتدربين ومواءمة أدوات التعليم مع أهداف التعلم وتحسين أدوات التقييم</a:t>
            </a:r>
            <a:endParaRPr lang="ar-SA" dirty="0"/>
          </a:p>
        </p:txBody>
      </p:sp>
      <p:sp>
        <p:nvSpPr>
          <p:cNvPr id="11" name="Text 6"/>
          <p:cNvSpPr/>
          <p:nvPr/>
        </p:nvSpPr>
        <p:spPr>
          <a:xfrm>
            <a:off x="355683" y="2180144"/>
            <a:ext cx="2992859" cy="267196"/>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معالجة الفجوات</a:t>
            </a:r>
            <a:endParaRPr lang="ar-SA" sz="2000" dirty="0"/>
          </a:p>
        </p:txBody>
      </p:sp>
      <p:sp>
        <p:nvSpPr>
          <p:cNvPr id="12" name="Text 7"/>
          <p:cNvSpPr/>
          <p:nvPr/>
        </p:nvSpPr>
        <p:spPr>
          <a:xfrm>
            <a:off x="715617" y="2623930"/>
            <a:ext cx="2988662" cy="882751"/>
          </a:xfrm>
          <a:prstGeom prst="rect">
            <a:avLst/>
          </a:prstGeom>
          <a:noFill/>
          <a:ln/>
        </p:spPr>
        <p:txBody>
          <a:bodyPr wrap="square" lIns="0" tIns="0" rIns="0" bIns="0" rtlCol="0" anchor="t">
            <a:noAutofit/>
          </a:bodyPr>
          <a:lstStyle/>
          <a:p>
            <a:pPr marL="0" indent="0" algn="r" rtl="1">
              <a:lnSpc>
                <a:spcPct val="127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معالجة أي فجوات أو عدم اتساق بين عناصر الخطة وتعديل توزيع الوقت عند الحاجة</a:t>
            </a:r>
            <a:endParaRPr lang="ar-SA" sz="1700" dirty="0"/>
          </a:p>
        </p:txBody>
      </p:sp>
      <p:sp>
        <p:nvSpPr>
          <p:cNvPr id="13" name="Text 8"/>
          <p:cNvSpPr/>
          <p:nvPr/>
        </p:nvSpPr>
        <p:spPr>
          <a:xfrm>
            <a:off x="48828" y="3948834"/>
            <a:ext cx="11537463"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استخدم جدول سجل التحسينات لتوثيق التعديلات:</a:t>
            </a:r>
            <a:endParaRPr lang="ar-SA" sz="2000" dirty="0"/>
          </a:p>
        </p:txBody>
      </p:sp>
      <p:graphicFrame>
        <p:nvGraphicFramePr>
          <p:cNvPr id="110" name="Table 0"/>
          <p:cNvGraphicFramePr>
            <a:graphicFrameLocks noGrp="1"/>
          </p:cNvGraphicFramePr>
          <p:nvPr/>
        </p:nvGraphicFramePr>
        <p:xfrm>
          <a:off x="817439" y="4526713"/>
          <a:ext cx="10927878" cy="1317889"/>
        </p:xfrm>
        <a:graphic>
          <a:graphicData uri="http://schemas.openxmlformats.org/drawingml/2006/table">
            <a:tbl>
              <a:tblPr/>
              <a:tblGrid>
                <a:gridCol w="3824757">
                  <a:extLst>
                    <a:ext uri="{9D8B030D-6E8A-4147-A177-3AD203B41FA5}">
                      <a16:colId xmlns:a16="http://schemas.microsoft.com/office/drawing/2014/main" val="20000"/>
                    </a:ext>
                  </a:extLst>
                </a:gridCol>
                <a:gridCol w="3278364">
                  <a:extLst>
                    <a:ext uri="{9D8B030D-6E8A-4147-A177-3AD203B41FA5}">
                      <a16:colId xmlns:a16="http://schemas.microsoft.com/office/drawing/2014/main" val="20001"/>
                    </a:ext>
                  </a:extLst>
                </a:gridCol>
                <a:gridCol w="3824757">
                  <a:extLst>
                    <a:ext uri="{9D8B030D-6E8A-4147-A177-3AD203B41FA5}">
                      <a16:colId xmlns:a16="http://schemas.microsoft.com/office/drawing/2014/main" val="20002"/>
                    </a:ext>
                  </a:extLst>
                </a:gridCol>
              </a:tblGrid>
              <a:tr h="438238">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التعديل الذي أجريته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القرار المتخذ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a:buNone/>
                      </a:pPr>
                      <a:r>
                        <a:rPr lang="ar-JO" sz="2400" kern="1200" dirty="0">
                          <a:solidFill>
                            <a:schemeClr val="bg1"/>
                          </a:solidFill>
                          <a:latin typeface="WinSoft Pro Medium" pitchFamily="34" charset="0"/>
                          <a:ea typeface="WinSoft Pro Medium" pitchFamily="34" charset="-122"/>
                          <a:cs typeface="WinSoft Pro Medium" pitchFamily="34" charset="-120"/>
                        </a:rPr>
                        <a:t>الملاحظة </a:t>
                      </a:r>
                      <a:r>
                        <a:rPr lang="en-US" sz="2400" kern="1200" dirty="0">
                          <a:solidFill>
                            <a:schemeClr val="bg1"/>
                          </a:solidFill>
                          <a:latin typeface="WinSoft Pro Medium" pitchFamily="34" charset="0"/>
                          <a:ea typeface="WinSoft Pro Medium" pitchFamily="34" charset="-122"/>
                          <a:cs typeface="WinSoft Pro Medium" pitchFamily="34" charset="-120"/>
                        </a:rPr>
                        <a:t>/</a:t>
                      </a:r>
                      <a:r>
                        <a:rPr lang="ar-JO" sz="2400" kern="1200" dirty="0">
                          <a:solidFill>
                            <a:schemeClr val="bg1"/>
                          </a:solidFill>
                          <a:latin typeface="WinSoft Pro Medium" pitchFamily="34" charset="0"/>
                          <a:ea typeface="WinSoft Pro Medium" pitchFamily="34" charset="-122"/>
                          <a:cs typeface="WinSoft Pro Medium" pitchFamily="34" charset="-120"/>
                        </a:rPr>
                        <a:t>التغذية الراجعة </a:t>
                      </a:r>
                      <a:endParaRPr lang="en-US" sz="2400" kern="1200" dirty="0">
                        <a:solidFill>
                          <a:schemeClr val="bg1"/>
                        </a:solidFill>
                        <a:latin typeface="WinSoft Pro Medium" pitchFamily="34" charset="0"/>
                        <a:ea typeface="WinSoft Pro Medium" pitchFamily="34" charset="-122"/>
                        <a:cs typeface="WinSoft Pro Medium" pitchFamily="34" charset="-12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441413">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8238">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endParaRPr lang="en-US" sz="1250" dirty="0">
                        <a:latin typeface="WinSoft Pro" charset="0"/>
                        <a:ea typeface="WinSoft Pro" charset="0"/>
                        <a:cs typeface="WinSoft Pro" charset="0"/>
                      </a:endParaRPr>
                    </a:p>
                  </a:txBody>
                  <a:tcPr marL="162492" marR="162492" marT="6350" marB="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174028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8641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المشاركة في مناقشة خطط الزملاء</a:t>
            </a:r>
            <a:endParaRPr lang="ar-SA" sz="3700" dirty="0"/>
          </a:p>
        </p:txBody>
      </p:sp>
      <p:sp>
        <p:nvSpPr>
          <p:cNvPr id="3" name="Text 1"/>
          <p:cNvSpPr/>
          <p:nvPr/>
        </p:nvSpPr>
        <p:spPr>
          <a:xfrm>
            <a:off x="22324" y="2207661"/>
            <a:ext cx="11537463" cy="288925"/>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عند مراجعة خطة أحد الزملاء، انظر إليها من منظور المتعلم والمدرب معًا. يمكنك طرح أسئلة مثل:</a:t>
            </a:r>
            <a:endParaRPr lang="ar-SA" sz="2000" dirty="0"/>
          </a:p>
        </p:txBody>
      </p:sp>
      <p:sp>
        <p:nvSpPr>
          <p:cNvPr id="4" name="Shape 2"/>
          <p:cNvSpPr/>
          <p:nvPr/>
        </p:nvSpPr>
        <p:spPr>
          <a:xfrm>
            <a:off x="8963198" y="3017738"/>
            <a:ext cx="2596589" cy="2269430"/>
          </a:xfrm>
          <a:prstGeom prst="roundRect">
            <a:avLst>
              <a:gd name="adj" fmla="val 11933"/>
            </a:avLst>
          </a:prstGeom>
          <a:solidFill>
            <a:srgbClr val="FFFFFF"/>
          </a:solidFill>
          <a:ln w="25399">
            <a:solidFill>
              <a:srgbClr val="00AEEF"/>
            </a:solidFill>
            <a:prstDash val="solid"/>
          </a:ln>
        </p:spPr>
      </p:sp>
      <p:sp>
        <p:nvSpPr>
          <p:cNvPr id="5" name="Text 3"/>
          <p:cNvSpPr/>
          <p:nvPr/>
        </p:nvSpPr>
        <p:spPr>
          <a:xfrm>
            <a:off x="9169071" y="3223617"/>
            <a:ext cx="2184841"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الأهداف والمبادئ</a:t>
            </a:r>
            <a:endParaRPr lang="ar-SA" sz="2000" dirty="0"/>
          </a:p>
        </p:txBody>
      </p:sp>
      <p:sp>
        <p:nvSpPr>
          <p:cNvPr id="6" name="Text 4"/>
          <p:cNvSpPr/>
          <p:nvPr/>
        </p:nvSpPr>
        <p:spPr>
          <a:xfrm>
            <a:off x="9068587" y="3911529"/>
            <a:ext cx="2285326" cy="1452563"/>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الهدف الذي تسعى هذه المرحلة إلى تحقيقه؟ كيف يظهر مبدأ تعلم الكبار في هذا الجزء؟</a:t>
            </a:r>
            <a:endParaRPr lang="ar-SA" sz="1600" dirty="0"/>
          </a:p>
        </p:txBody>
      </p:sp>
      <p:sp>
        <p:nvSpPr>
          <p:cNvPr id="7" name="Shape 5"/>
          <p:cNvSpPr/>
          <p:nvPr/>
        </p:nvSpPr>
        <p:spPr>
          <a:xfrm>
            <a:off x="6186134" y="3017738"/>
            <a:ext cx="2596589" cy="2269430"/>
          </a:xfrm>
          <a:prstGeom prst="roundRect">
            <a:avLst>
              <a:gd name="adj" fmla="val 11933"/>
            </a:avLst>
          </a:prstGeom>
          <a:solidFill>
            <a:srgbClr val="FFFFFF"/>
          </a:solidFill>
          <a:ln w="25399">
            <a:solidFill>
              <a:srgbClr val="00AEEF"/>
            </a:solidFill>
            <a:prstDash val="solid"/>
          </a:ln>
        </p:spPr>
      </p:sp>
      <p:sp>
        <p:nvSpPr>
          <p:cNvPr id="8" name="Text 6"/>
          <p:cNvSpPr/>
          <p:nvPr/>
        </p:nvSpPr>
        <p:spPr>
          <a:xfrm>
            <a:off x="6392008" y="3223617"/>
            <a:ext cx="2184841" cy="59372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الأنشطة والاستراتيجية</a:t>
            </a:r>
            <a:endParaRPr lang="ar-SA" sz="2000" dirty="0"/>
          </a:p>
        </p:txBody>
      </p:sp>
      <p:sp>
        <p:nvSpPr>
          <p:cNvPr id="9" name="Text 7"/>
          <p:cNvSpPr/>
          <p:nvPr/>
        </p:nvSpPr>
        <p:spPr>
          <a:xfrm>
            <a:off x="6211534" y="3925589"/>
            <a:ext cx="2365316" cy="1936751"/>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النشاط يتيح للمتعلم فرصة كافية للمشاركة والممارسة؟ هل الاستراتيجية مناسبة لطبيعة المهارة؟</a:t>
            </a:r>
            <a:endParaRPr lang="ar-SA" sz="1600" dirty="0"/>
          </a:p>
        </p:txBody>
      </p:sp>
      <p:sp>
        <p:nvSpPr>
          <p:cNvPr id="10" name="Shape 8"/>
          <p:cNvSpPr/>
          <p:nvPr/>
        </p:nvSpPr>
        <p:spPr>
          <a:xfrm>
            <a:off x="3409071" y="3017738"/>
            <a:ext cx="2596589" cy="2269430"/>
          </a:xfrm>
          <a:prstGeom prst="roundRect">
            <a:avLst>
              <a:gd name="adj" fmla="val 11933"/>
            </a:avLst>
          </a:prstGeom>
          <a:solidFill>
            <a:srgbClr val="FFFFFF"/>
          </a:solidFill>
          <a:ln w="25399">
            <a:solidFill>
              <a:srgbClr val="00AEEF"/>
            </a:solidFill>
            <a:prstDash val="solid"/>
          </a:ln>
        </p:spPr>
      </p:sp>
      <p:sp>
        <p:nvSpPr>
          <p:cNvPr id="11" name="Text 9"/>
          <p:cNvSpPr/>
          <p:nvPr/>
        </p:nvSpPr>
        <p:spPr>
          <a:xfrm>
            <a:off x="3614945" y="3223617"/>
            <a:ext cx="2184841" cy="593725"/>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التقييم والمواءمة</a:t>
            </a:r>
            <a:endParaRPr lang="ar-SA" sz="2000" dirty="0"/>
          </a:p>
        </p:txBody>
      </p:sp>
      <p:sp>
        <p:nvSpPr>
          <p:cNvPr id="12" name="Text 10"/>
          <p:cNvSpPr/>
          <p:nvPr/>
        </p:nvSpPr>
        <p:spPr>
          <a:xfrm>
            <a:off x="3409071" y="3925590"/>
            <a:ext cx="2390716" cy="1452563"/>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هناك مواءمة بين الهدف ونشاط التعلم والتقييم؟ ما الدليل الذي سيُظهر تحقق التعلم؟</a:t>
            </a:r>
            <a:endParaRPr lang="ar-SA" sz="1600" dirty="0"/>
          </a:p>
        </p:txBody>
      </p:sp>
      <p:sp>
        <p:nvSpPr>
          <p:cNvPr id="13" name="Shape 11"/>
          <p:cNvSpPr/>
          <p:nvPr/>
        </p:nvSpPr>
        <p:spPr>
          <a:xfrm>
            <a:off x="631908" y="3017738"/>
            <a:ext cx="2596688" cy="2269430"/>
          </a:xfrm>
          <a:prstGeom prst="roundRect">
            <a:avLst>
              <a:gd name="adj" fmla="val 11933"/>
            </a:avLst>
          </a:prstGeom>
          <a:solidFill>
            <a:srgbClr val="FFFFFF"/>
          </a:solidFill>
          <a:ln w="25399">
            <a:solidFill>
              <a:srgbClr val="00AEEF"/>
            </a:solidFill>
            <a:prstDash val="solid"/>
          </a:ln>
        </p:spPr>
      </p:sp>
      <p:sp>
        <p:nvSpPr>
          <p:cNvPr id="14" name="Text 12"/>
          <p:cNvSpPr/>
          <p:nvPr/>
        </p:nvSpPr>
        <p:spPr>
          <a:xfrm>
            <a:off x="837782" y="3223617"/>
            <a:ext cx="2184941" cy="296863"/>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حول التطبيق والوقت</a:t>
            </a:r>
            <a:endParaRPr lang="ar-SA" sz="2000" dirty="0"/>
          </a:p>
        </p:txBody>
      </p:sp>
      <p:sp>
        <p:nvSpPr>
          <p:cNvPr id="15" name="Text 13"/>
          <p:cNvSpPr/>
          <p:nvPr/>
        </p:nvSpPr>
        <p:spPr>
          <a:xfrm>
            <a:off x="631908" y="3912125"/>
            <a:ext cx="2390815" cy="142369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هل يمكن تنفيذ النشاط في بيئة العمل الفعلية؟ هل الوقت المخصص للنشاط واقعي؟</a:t>
            </a:r>
            <a:endParaRPr lang="ar-SA" dirty="0"/>
          </a:p>
        </p:txBody>
      </p:sp>
    </p:spTree>
    <p:extLst>
      <p:ext uri="{BB962C8B-B14F-4D97-AF65-F5344CB8AC3E}">
        <p14:creationId xmlns:p14="http://schemas.microsoft.com/office/powerpoint/2010/main" val="13506890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5300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تقديم تغذية راجعة مهنية للزملاء</a:t>
            </a:r>
            <a:endParaRPr lang="ar-SA" sz="3700" dirty="0"/>
          </a:p>
        </p:txBody>
      </p:sp>
      <p:sp>
        <p:nvSpPr>
          <p:cNvPr id="3" name="Shape 1"/>
          <p:cNvSpPr/>
          <p:nvPr/>
        </p:nvSpPr>
        <p:spPr>
          <a:xfrm>
            <a:off x="6200268" y="2817309"/>
            <a:ext cx="5503824" cy="2655839"/>
          </a:xfrm>
          <a:prstGeom prst="roundRect">
            <a:avLst>
              <a:gd name="adj" fmla="val 20752"/>
            </a:avLst>
          </a:prstGeom>
          <a:solidFill>
            <a:srgbClr val="75BAE6"/>
          </a:solidFill>
          <a:ln/>
        </p:spPr>
      </p:sp>
      <p:sp>
        <p:nvSpPr>
          <p:cNvPr id="4" name="Text 2"/>
          <p:cNvSpPr/>
          <p:nvPr/>
        </p:nvSpPr>
        <p:spPr>
          <a:xfrm>
            <a:off x="6380742" y="2997788"/>
            <a:ext cx="5142875" cy="44099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التغذية الراجعة الجيدة تكون</a:t>
            </a:r>
            <a:endParaRPr lang="ar-SA" sz="2400" dirty="0"/>
          </a:p>
        </p:txBody>
      </p:sp>
      <p:sp>
        <p:nvSpPr>
          <p:cNvPr id="5" name="Text 3"/>
          <p:cNvSpPr/>
          <p:nvPr/>
        </p:nvSpPr>
        <p:spPr>
          <a:xfrm>
            <a:off x="6380742" y="3475130"/>
            <a:ext cx="5142875" cy="1998018"/>
          </a:xfrm>
          <a:prstGeom prst="rect">
            <a:avLst/>
          </a:prstGeom>
          <a:noFill/>
          <a:ln/>
        </p:spPr>
        <p:txBody>
          <a:bodyPr wrap="square" lIns="0" tIns="0" rIns="72219" bIns="0" rtlCol="0" anchor="t">
            <a:normAutofit/>
          </a:bodyPr>
          <a:lstStyle/>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محددة ومرتبطة بالخطة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مهنية وداعمة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قائمة على الملاحظة</a:t>
            </a:r>
            <a:endParaRPr lang="ar-SA" dirty="0"/>
          </a:p>
          <a:p>
            <a:pPr marL="284480" indent="-284480" algn="r" rtl="1">
              <a:lnSpc>
                <a:spcPct val="133000"/>
              </a:lnSpc>
              <a:buSzPct val="100000"/>
              <a:buChar char="•"/>
            </a:pPr>
            <a:r>
              <a:rPr lang="ar-SA" altLang="en-US" dirty="0">
                <a:solidFill>
                  <a:srgbClr val="000000"/>
                </a:solidFill>
                <a:latin typeface="WinSoft Pro Medium" pitchFamily="34" charset="0"/>
                <a:ea typeface="WinSoft Pro Medium" pitchFamily="34" charset="-122"/>
                <a:cs typeface="WinSoft Pro Medium" pitchFamily="34" charset="-120"/>
              </a:rPr>
              <a:t>قابلة للتحويل إلى تحسين عملي</a:t>
            </a:r>
            <a:endParaRPr lang="ar-SA" dirty="0"/>
          </a:p>
        </p:txBody>
      </p:sp>
      <p:sp>
        <p:nvSpPr>
          <p:cNvPr id="6" name="Text 4"/>
          <p:cNvSpPr/>
          <p:nvPr/>
        </p:nvSpPr>
        <p:spPr>
          <a:xfrm>
            <a:off x="107183" y="2997795"/>
            <a:ext cx="5243679" cy="440992"/>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تجنب العبارات العامة</a:t>
            </a:r>
            <a:endParaRPr lang="ar-SA" sz="2400" dirty="0"/>
          </a:p>
        </p:txBody>
      </p:sp>
      <p:sp>
        <p:nvSpPr>
          <p:cNvPr id="7" name="Text 5"/>
          <p:cNvSpPr/>
          <p:nvPr/>
        </p:nvSpPr>
        <p:spPr>
          <a:xfrm>
            <a:off x="106017" y="3432313"/>
            <a:ext cx="5244845" cy="1926173"/>
          </a:xfrm>
          <a:prstGeom prst="rect">
            <a:avLst/>
          </a:prstGeom>
          <a:noFill/>
          <a:ln/>
        </p:spPr>
        <p:txBody>
          <a:bodyPr wrap="square" lIns="0" tIns="0" rIns="0" bIns="0" rtlCol="0" anchor="t"/>
          <a:lstStyle/>
          <a:p>
            <a:pPr marL="0" indent="0" algn="r" rtl="1">
              <a:lnSpc>
                <a:spcPct val="133000"/>
              </a:lnSpc>
              <a:spcAft>
                <a:spcPts val="1250"/>
              </a:spcAft>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«الخطة جيدة.»</a:t>
            </a:r>
            <a:endParaRPr lang="ar-SA" dirty="0"/>
          </a:p>
          <a:p>
            <a:pPr marL="0" indent="0" algn="r" rtl="1">
              <a:lnSpc>
                <a:spcPct val="133000"/>
              </a:lnSpc>
              <a:spcAft>
                <a:spcPts val="1250"/>
              </a:spcAft>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«أعتقد أن هذا الجزء يحتاج إلى تعديل.»</a:t>
            </a:r>
            <a:endParaRPr lang="ar-SA" dirty="0"/>
          </a:p>
          <a:p>
            <a:pPr marL="0" indent="0" algn="r" rtl="1">
              <a:lnSpc>
                <a:spcPct val="133000"/>
              </a:lnSpc>
              <a:buNone/>
            </a:pPr>
            <a:r>
              <a:rPr lang="ar-SA" altLang="en-US" dirty="0">
                <a:solidFill>
                  <a:srgbClr val="000000"/>
                </a:solidFill>
                <a:latin typeface="Twemoji Mozilla" pitchFamily="34" charset="0"/>
                <a:ea typeface="Twemoji Mozilla" pitchFamily="34" charset="-122"/>
                <a:cs typeface="Twemoji Mozilla" pitchFamily="34" charset="-120"/>
              </a:rPr>
              <a:t>✅</a:t>
            </a:r>
            <a:r>
              <a:rPr lang="ar-SA" altLang="en-US" dirty="0">
                <a:solidFill>
                  <a:srgbClr val="384653"/>
                </a:solidFill>
                <a:latin typeface="WinSoft Pro Medium" pitchFamily="34" charset="0"/>
                <a:ea typeface="WinSoft Pro Medium" pitchFamily="34" charset="-122"/>
                <a:cs typeface="WinSoft Pro Medium" pitchFamily="34" charset="-120"/>
              </a:rPr>
              <a:t> بدلاً من ذلك، وضح: ما الذي لاحظته؟ ولماذا؟ وما التحسين الذي تقترحه؟</a:t>
            </a:r>
            <a:endParaRPr lang="ar-SA" dirty="0"/>
          </a:p>
        </p:txBody>
      </p:sp>
    </p:spTree>
    <p:extLst>
      <p:ext uri="{BB962C8B-B14F-4D97-AF65-F5344CB8AC3E}">
        <p14:creationId xmlns:p14="http://schemas.microsoft.com/office/powerpoint/2010/main" val="40620571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63102" y="761504"/>
            <a:ext cx="3556506" cy="5334893"/>
          </a:xfrm>
          <a:prstGeom prst="rect">
            <a:avLst/>
          </a:prstGeom>
        </p:spPr>
      </p:pic>
      <p:sp>
        <p:nvSpPr>
          <p:cNvPr id="4" name="Text 0"/>
          <p:cNvSpPr/>
          <p:nvPr/>
        </p:nvSpPr>
        <p:spPr>
          <a:xfrm>
            <a:off x="5203794" y="546257"/>
            <a:ext cx="6355993" cy="415727"/>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التعلم من الأقران</a:t>
            </a:r>
            <a:endParaRPr lang="ar-SA" sz="2800" dirty="0"/>
          </a:p>
        </p:txBody>
      </p:sp>
      <p:sp>
        <p:nvSpPr>
          <p:cNvPr id="5" name="Text 1"/>
          <p:cNvSpPr/>
          <p:nvPr/>
        </p:nvSpPr>
        <p:spPr>
          <a:xfrm>
            <a:off x="5203794" y="1160895"/>
            <a:ext cx="6355993" cy="443210"/>
          </a:xfrm>
          <a:prstGeom prst="rect">
            <a:avLst/>
          </a:prstGeom>
          <a:noFill/>
          <a:ln/>
        </p:spPr>
        <p:txBody>
          <a:bodyPr wrap="square" lIns="0" tIns="0" rIns="0" bIns="0" rtlCol="0" anchor="t"/>
          <a:lstStyle/>
          <a:p>
            <a:pPr marL="0" indent="0" algn="r" rtl="1">
              <a:lnSpc>
                <a:spcPct val="113000"/>
              </a:lnSpc>
              <a:spcAft>
                <a:spcPts val="7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أثناء استعراض خطط زملائك، لاحظ تنوع الطرق التي يمكن من خلالها توظيف مبادئ تعلم الكبار في مجالات مهنية مختلفة.</a:t>
            </a:r>
            <a:endParaRPr lang="ar-SA" sz="2000" dirty="0"/>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دوّن مثالاً واحداً على الأقل على:</a:t>
            </a:r>
            <a:endParaRPr lang="ar-SA" sz="2000" dirty="0"/>
          </a:p>
        </p:txBody>
      </p:sp>
      <p:sp>
        <p:nvSpPr>
          <p:cNvPr id="6" name="Shape 2"/>
          <p:cNvSpPr/>
          <p:nvPr/>
        </p:nvSpPr>
        <p:spPr>
          <a:xfrm>
            <a:off x="5203794" y="2445742"/>
            <a:ext cx="6355993" cy="698103"/>
          </a:xfrm>
          <a:prstGeom prst="roundRect">
            <a:avLst>
              <a:gd name="adj" fmla="val 27156"/>
            </a:avLst>
          </a:prstGeom>
          <a:solidFill>
            <a:srgbClr val="00AEEF"/>
          </a:solidFill>
          <a:ln w="6350">
            <a:solidFill>
              <a:srgbClr val="0094D5"/>
            </a:solidFill>
            <a:prstDash val="solid"/>
          </a:ln>
        </p:spPr>
      </p:sp>
      <p:sp>
        <p:nvSpPr>
          <p:cNvPr id="7" name="Text 3"/>
          <p:cNvSpPr/>
          <p:nvPr/>
        </p:nvSpPr>
        <p:spPr>
          <a:xfrm>
            <a:off x="5336446" y="2578398"/>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فكرة جديدة</a:t>
            </a:r>
            <a:endParaRPr lang="ar-SA" sz="2000" dirty="0">
              <a:solidFill>
                <a:schemeClr val="bg1"/>
              </a:solidFill>
            </a:endParaRPr>
          </a:p>
        </p:txBody>
      </p:sp>
      <p:sp>
        <p:nvSpPr>
          <p:cNvPr id="8" name="Text 4"/>
          <p:cNvSpPr/>
          <p:nvPr/>
        </p:nvSpPr>
        <p:spPr>
          <a:xfrm>
            <a:off x="5336446" y="2839343"/>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تعلمتها من خطة أحد الزملاء</a:t>
            </a:r>
            <a:endParaRPr lang="ar-SA" sz="1600" dirty="0">
              <a:solidFill>
                <a:schemeClr val="bg1"/>
              </a:solidFill>
            </a:endParaRPr>
          </a:p>
        </p:txBody>
      </p:sp>
      <p:sp>
        <p:nvSpPr>
          <p:cNvPr id="9" name="Shape 5"/>
          <p:cNvSpPr/>
          <p:nvPr/>
        </p:nvSpPr>
        <p:spPr>
          <a:xfrm>
            <a:off x="5203794" y="3232249"/>
            <a:ext cx="6355993" cy="698103"/>
          </a:xfrm>
          <a:prstGeom prst="roundRect">
            <a:avLst>
              <a:gd name="adj" fmla="val 27156"/>
            </a:avLst>
          </a:prstGeom>
          <a:solidFill>
            <a:srgbClr val="00AEEF"/>
          </a:solidFill>
          <a:ln w="6350">
            <a:solidFill>
              <a:srgbClr val="0094D5"/>
            </a:solidFill>
            <a:prstDash val="solid"/>
          </a:ln>
        </p:spPr>
      </p:sp>
      <p:sp>
        <p:nvSpPr>
          <p:cNvPr id="10" name="Text 6"/>
          <p:cNvSpPr/>
          <p:nvPr/>
        </p:nvSpPr>
        <p:spPr>
          <a:xfrm>
            <a:off x="5336446" y="3364905"/>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استراتيجية أو طريقة</a:t>
            </a:r>
            <a:endParaRPr lang="ar-SA" sz="2000" dirty="0">
              <a:solidFill>
                <a:schemeClr val="bg1"/>
              </a:solidFill>
            </a:endParaRPr>
          </a:p>
        </p:txBody>
      </p:sp>
      <p:sp>
        <p:nvSpPr>
          <p:cNvPr id="11" name="Text 7"/>
          <p:cNvSpPr/>
          <p:nvPr/>
        </p:nvSpPr>
        <p:spPr>
          <a:xfrm>
            <a:off x="5336446" y="3625850"/>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أعجبتك وترى إمكانية توظيفها في سياق آخر</a:t>
            </a:r>
            <a:endParaRPr lang="ar-SA" sz="1600" dirty="0">
              <a:solidFill>
                <a:schemeClr val="bg1"/>
              </a:solidFill>
            </a:endParaRPr>
          </a:p>
        </p:txBody>
      </p:sp>
      <p:sp>
        <p:nvSpPr>
          <p:cNvPr id="12" name="Shape 8"/>
          <p:cNvSpPr/>
          <p:nvPr/>
        </p:nvSpPr>
        <p:spPr>
          <a:xfrm>
            <a:off x="5203794" y="4018756"/>
            <a:ext cx="6355993" cy="698103"/>
          </a:xfrm>
          <a:prstGeom prst="roundRect">
            <a:avLst>
              <a:gd name="adj" fmla="val 27156"/>
            </a:avLst>
          </a:prstGeom>
          <a:solidFill>
            <a:srgbClr val="00AEEF"/>
          </a:solidFill>
          <a:ln w="6350">
            <a:solidFill>
              <a:srgbClr val="0094D5"/>
            </a:solidFill>
            <a:prstDash val="solid"/>
          </a:ln>
        </p:spPr>
      </p:sp>
      <p:sp>
        <p:nvSpPr>
          <p:cNvPr id="13" name="Text 9"/>
          <p:cNvSpPr/>
          <p:nvPr/>
        </p:nvSpPr>
        <p:spPr>
          <a:xfrm>
            <a:off x="5336446" y="4151412"/>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أداة تقييم</a:t>
            </a:r>
            <a:endParaRPr lang="ar-SA" sz="2000" dirty="0">
              <a:solidFill>
                <a:schemeClr val="bg1"/>
              </a:solidFill>
            </a:endParaRPr>
          </a:p>
        </p:txBody>
      </p:sp>
      <p:sp>
        <p:nvSpPr>
          <p:cNvPr id="14" name="Text 10"/>
          <p:cNvSpPr/>
          <p:nvPr/>
        </p:nvSpPr>
        <p:spPr>
          <a:xfrm>
            <a:off x="5336446" y="4412357"/>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يمكن أن تستفيد منها في تصميماتك المستقبلية</a:t>
            </a:r>
            <a:endParaRPr lang="ar-SA" sz="1600" dirty="0">
              <a:solidFill>
                <a:schemeClr val="bg1"/>
              </a:solidFill>
            </a:endParaRPr>
          </a:p>
        </p:txBody>
      </p:sp>
      <p:sp>
        <p:nvSpPr>
          <p:cNvPr id="15" name="Shape 11"/>
          <p:cNvSpPr/>
          <p:nvPr/>
        </p:nvSpPr>
        <p:spPr>
          <a:xfrm>
            <a:off x="5203794" y="4805263"/>
            <a:ext cx="6355993" cy="698103"/>
          </a:xfrm>
          <a:prstGeom prst="roundRect">
            <a:avLst>
              <a:gd name="adj" fmla="val 27156"/>
            </a:avLst>
          </a:prstGeom>
          <a:solidFill>
            <a:srgbClr val="00AEEF"/>
          </a:solidFill>
          <a:ln w="6350">
            <a:solidFill>
              <a:srgbClr val="0094D5"/>
            </a:solidFill>
            <a:prstDash val="solid"/>
          </a:ln>
        </p:spPr>
      </p:sp>
      <p:sp>
        <p:nvSpPr>
          <p:cNvPr id="16" name="Text 12"/>
          <p:cNvSpPr/>
          <p:nvPr/>
        </p:nvSpPr>
        <p:spPr>
          <a:xfrm>
            <a:off x="5336446" y="4937919"/>
            <a:ext cx="6090688" cy="207863"/>
          </a:xfrm>
          <a:prstGeom prst="rect">
            <a:avLst/>
          </a:prstGeom>
          <a:noFill/>
          <a:ln/>
        </p:spPr>
        <p:txBody>
          <a:bodyPr wrap="none" lIns="0" tIns="0" rIns="0" bIns="0" rtlCol="0" anchor="t"/>
          <a:lstStyle/>
          <a:p>
            <a:pPr marL="0" indent="0" algn="r" rtl="1">
              <a:lnSpc>
                <a:spcPct val="104000"/>
              </a:lnSpc>
              <a:buNone/>
            </a:pPr>
            <a:r>
              <a:rPr lang="ar-SA" altLang="en-US" sz="2000" dirty="0">
                <a:solidFill>
                  <a:schemeClr val="bg1"/>
                </a:solidFill>
                <a:latin typeface="GE SS Two Light" pitchFamily="34" charset="0"/>
                <a:ea typeface="GE SS Two Light" pitchFamily="34" charset="-122"/>
                <a:cs typeface="GE SS Two Light" pitchFamily="34" charset="-120"/>
              </a:rPr>
              <a:t>تعديل قابل للتطبيق</a:t>
            </a:r>
            <a:endParaRPr lang="ar-SA" sz="2000" dirty="0">
              <a:solidFill>
                <a:schemeClr val="bg1"/>
              </a:solidFill>
            </a:endParaRPr>
          </a:p>
        </p:txBody>
      </p:sp>
      <p:sp>
        <p:nvSpPr>
          <p:cNvPr id="17" name="Text 13"/>
          <p:cNvSpPr/>
          <p:nvPr/>
        </p:nvSpPr>
        <p:spPr>
          <a:xfrm>
            <a:off x="5336446" y="5198864"/>
            <a:ext cx="6090688" cy="171847"/>
          </a:xfrm>
          <a:prstGeom prst="rect">
            <a:avLst/>
          </a:prstGeom>
          <a:noFill/>
          <a:ln/>
        </p:spPr>
        <p:txBody>
          <a:bodyPr wrap="none" lIns="0" tIns="0" rIns="0" bIns="0" rtlCol="0" anchor="t"/>
          <a:lstStyle/>
          <a:p>
            <a:pPr marL="0" indent="0" algn="r" rtl="1">
              <a:lnSpc>
                <a:spcPct val="113000"/>
              </a:lnSpc>
              <a:buNone/>
            </a:pPr>
            <a:r>
              <a:rPr lang="ar-SA" altLang="en-US" sz="1600" dirty="0">
                <a:solidFill>
                  <a:schemeClr val="bg1"/>
                </a:solidFill>
                <a:latin typeface="WinSoft Pro Medium" pitchFamily="34" charset="0"/>
                <a:ea typeface="WinSoft Pro Medium" pitchFamily="34" charset="-122"/>
                <a:cs typeface="WinSoft Pro Medium" pitchFamily="34" charset="-120"/>
              </a:rPr>
              <a:t>يمكن أن تطبقه على خطة الدرس الخاصة بك</a:t>
            </a:r>
            <a:endParaRPr lang="ar-SA" sz="1600" dirty="0">
              <a:solidFill>
                <a:schemeClr val="bg1"/>
              </a:solidFill>
            </a:endParaRPr>
          </a:p>
        </p:txBody>
      </p:sp>
    </p:spTree>
    <p:extLst>
      <p:ext uri="{BB962C8B-B14F-4D97-AF65-F5344CB8AC3E}">
        <p14:creationId xmlns:p14="http://schemas.microsoft.com/office/powerpoint/2010/main" val="7258991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504950"/>
            <a:ext cx="10927878" cy="564158"/>
          </a:xfrm>
          <a:prstGeom prst="rect">
            <a:avLst/>
          </a:prstGeom>
          <a:noFill/>
          <a:ln/>
        </p:spPr>
        <p:txBody>
          <a:bodyPr wrap="none" lIns="0" tIns="0" rIns="0" bIns="0" rtlCol="0" anchor="t"/>
          <a:lstStyle/>
          <a:p>
            <a:pPr marL="0" indent="0" algn="r" rtl="1">
              <a:lnSpc>
                <a:spcPct val="104000"/>
              </a:lnSpc>
              <a:buNone/>
            </a:pPr>
            <a:r>
              <a:rPr lang="ar-SA" altLang="en-US" sz="3550" dirty="0">
                <a:solidFill>
                  <a:srgbClr val="2E3C4E"/>
                </a:solidFill>
                <a:latin typeface="GE SS Two Light" pitchFamily="34" charset="0"/>
                <a:ea typeface="GE SS Two Light" pitchFamily="34" charset="-122"/>
                <a:cs typeface="GE SS Two Light" pitchFamily="34" charset="-120"/>
              </a:rPr>
              <a:t>مهمة التعلم في النشا</a:t>
            </a:r>
            <a:r>
              <a:rPr lang="ar-JO" altLang="en-US" sz="3550" dirty="0">
                <a:solidFill>
                  <a:srgbClr val="2E3C4E"/>
                </a:solidFill>
                <a:latin typeface="GE SS Two Light" pitchFamily="34" charset="0"/>
                <a:ea typeface="GE SS Two Light" pitchFamily="34" charset="-122"/>
                <a:cs typeface="GE SS Two Light" pitchFamily="34" charset="-120"/>
              </a:rPr>
              <a:t>ط </a:t>
            </a:r>
            <a:r>
              <a:rPr lang="en-US" altLang="en-US" sz="3550" dirty="0">
                <a:solidFill>
                  <a:srgbClr val="2E3C4E"/>
                </a:solidFill>
                <a:latin typeface="Myriad "/>
                <a:ea typeface="GE SS Two Light" pitchFamily="34" charset="-122"/>
                <a:cs typeface="GE SS Two Light" pitchFamily="34" charset="-120"/>
              </a:rPr>
              <a:t>5 </a:t>
            </a:r>
            <a:endParaRPr lang="ar-SA" sz="3550" dirty="0"/>
          </a:p>
        </p:txBody>
      </p:sp>
      <p:sp>
        <p:nvSpPr>
          <p:cNvPr id="3" name="Text 1"/>
          <p:cNvSpPr/>
          <p:nvPr/>
        </p:nvSpPr>
        <p:spPr>
          <a:xfrm>
            <a:off x="22324" y="2394942"/>
            <a:ext cx="1153746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خلال هذا النشاط، ستقوم بصورة فردية بما يلي:</a:t>
            </a:r>
            <a:endParaRPr lang="ar-SA" sz="1600" dirty="0"/>
          </a:p>
        </p:txBody>
      </p:sp>
      <p:sp>
        <p:nvSpPr>
          <p:cNvPr id="5" name="Shape 2"/>
          <p:cNvSpPr/>
          <p:nvPr/>
        </p:nvSpPr>
        <p:spPr>
          <a:xfrm>
            <a:off x="6177304" y="3118148"/>
            <a:ext cx="5382483" cy="19050"/>
          </a:xfrm>
          <a:prstGeom prst="rect">
            <a:avLst/>
          </a:prstGeom>
          <a:solidFill>
            <a:srgbClr val="00AEEF"/>
          </a:solidFill>
          <a:ln/>
        </p:spPr>
      </p:sp>
      <p:sp>
        <p:nvSpPr>
          <p:cNvPr id="6" name="Text 3"/>
          <p:cNvSpPr/>
          <p:nvPr/>
        </p:nvSpPr>
        <p:spPr>
          <a:xfrm>
            <a:off x="8423329" y="2784772"/>
            <a:ext cx="2849737"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مراجعة الخطة وإعداد العرض</a:t>
            </a:r>
            <a:endParaRPr lang="ar-SA" sz="1750" dirty="0"/>
          </a:p>
        </p:txBody>
      </p:sp>
      <p:sp>
        <p:nvSpPr>
          <p:cNvPr id="7" name="Text 4"/>
          <p:cNvSpPr/>
          <p:nvPr/>
        </p:nvSpPr>
        <p:spPr>
          <a:xfrm>
            <a:off x="6177304" y="3280821"/>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مراجعة خطة الدرس التي أعددتها في النشاط الرابع وإعداد عرض مختصر لها</a:t>
            </a:r>
            <a:endParaRPr lang="ar-SA" sz="1600" dirty="0"/>
          </a:p>
        </p:txBody>
      </p:sp>
      <p:sp>
        <p:nvSpPr>
          <p:cNvPr id="9" name="Shape 5"/>
          <p:cNvSpPr/>
          <p:nvPr/>
        </p:nvSpPr>
        <p:spPr>
          <a:xfrm>
            <a:off x="631908" y="3118148"/>
            <a:ext cx="5382483" cy="19050"/>
          </a:xfrm>
          <a:prstGeom prst="rect">
            <a:avLst/>
          </a:prstGeom>
          <a:solidFill>
            <a:srgbClr val="00AEEF"/>
          </a:solidFill>
          <a:ln/>
        </p:spPr>
      </p:sp>
      <p:sp>
        <p:nvSpPr>
          <p:cNvPr id="10" name="Text 6"/>
          <p:cNvSpPr/>
          <p:nvPr/>
        </p:nvSpPr>
        <p:spPr>
          <a:xfrm>
            <a:off x="3905575" y="2839023"/>
            <a:ext cx="1876344"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العرض والمناقشة</a:t>
            </a:r>
            <a:endParaRPr lang="ar-SA" sz="1750" dirty="0"/>
          </a:p>
        </p:txBody>
      </p:sp>
      <p:sp>
        <p:nvSpPr>
          <p:cNvPr id="11" name="Text 7"/>
          <p:cNvSpPr/>
          <p:nvPr/>
        </p:nvSpPr>
        <p:spPr>
          <a:xfrm>
            <a:off x="631908" y="3280821"/>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عرض الخطة خلال الجلسة الميسرة، والمشاركة في مناقشتها وتسجيل التغذية الراجعة</a:t>
            </a:r>
            <a:endParaRPr lang="ar-SA" sz="1600" dirty="0"/>
          </a:p>
        </p:txBody>
      </p:sp>
      <p:sp>
        <p:nvSpPr>
          <p:cNvPr id="13" name="Shape 8"/>
          <p:cNvSpPr/>
          <p:nvPr/>
        </p:nvSpPr>
        <p:spPr>
          <a:xfrm>
            <a:off x="6177304" y="4453235"/>
            <a:ext cx="5382483" cy="19050"/>
          </a:xfrm>
          <a:prstGeom prst="rect">
            <a:avLst/>
          </a:prstGeom>
          <a:solidFill>
            <a:srgbClr val="00AEEF"/>
          </a:solidFill>
          <a:ln/>
        </p:spPr>
      </p:sp>
      <p:sp>
        <p:nvSpPr>
          <p:cNvPr id="14" name="Text 9"/>
          <p:cNvSpPr/>
          <p:nvPr/>
        </p:nvSpPr>
        <p:spPr>
          <a:xfrm>
            <a:off x="9267989" y="4166359"/>
            <a:ext cx="2020580"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التحسين والتحديث</a:t>
            </a:r>
            <a:endParaRPr lang="ar-SA" sz="1750" dirty="0"/>
          </a:p>
        </p:txBody>
      </p:sp>
      <p:sp>
        <p:nvSpPr>
          <p:cNvPr id="15" name="Text 10"/>
          <p:cNvSpPr/>
          <p:nvPr/>
        </p:nvSpPr>
        <p:spPr>
          <a:xfrm>
            <a:off x="6177304" y="4677828"/>
            <a:ext cx="5382483" cy="267593"/>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تحديد التحسينات المناسبة وتحديث خطة الدرس بناءً على التغذية الراجعة</a:t>
            </a:r>
            <a:endParaRPr lang="ar-SA" sz="1600" dirty="0"/>
          </a:p>
        </p:txBody>
      </p:sp>
      <p:sp>
        <p:nvSpPr>
          <p:cNvPr id="17" name="Shape 11"/>
          <p:cNvSpPr/>
          <p:nvPr/>
        </p:nvSpPr>
        <p:spPr>
          <a:xfrm>
            <a:off x="631908" y="4453235"/>
            <a:ext cx="5382483" cy="19050"/>
          </a:xfrm>
          <a:prstGeom prst="rect">
            <a:avLst/>
          </a:prstGeom>
          <a:solidFill>
            <a:srgbClr val="00AEEF"/>
          </a:solidFill>
          <a:ln/>
        </p:spPr>
      </p:sp>
      <p:sp>
        <p:nvSpPr>
          <p:cNvPr id="18" name="Text 12"/>
          <p:cNvSpPr/>
          <p:nvPr/>
        </p:nvSpPr>
        <p:spPr>
          <a:xfrm>
            <a:off x="3572363" y="4135358"/>
            <a:ext cx="2201808" cy="282079"/>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التغذية الراجعة للأقران</a:t>
            </a:r>
            <a:endParaRPr lang="ar-SA" sz="1750" dirty="0"/>
          </a:p>
        </p:txBody>
      </p:sp>
      <p:sp>
        <p:nvSpPr>
          <p:cNvPr id="19" name="Text 13"/>
          <p:cNvSpPr/>
          <p:nvPr/>
        </p:nvSpPr>
        <p:spPr>
          <a:xfrm>
            <a:off x="589126" y="4677828"/>
            <a:ext cx="5418043" cy="268150"/>
          </a:xfrm>
          <a:prstGeom prst="rect">
            <a:avLst/>
          </a:prstGeom>
          <a:noFill/>
          <a:ln/>
        </p:spPr>
        <p:txBody>
          <a:bodyPr wrap="none" lIns="0" tIns="0" rIns="0" bIns="0" rtlCol="0" anchor="t"/>
          <a:lstStyle/>
          <a:p>
            <a:pPr marL="0" indent="0" algn="r" rtl="1">
              <a:lnSpc>
                <a:spcPct val="13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المشاركة في مناقشة خطط الزملاء وتقديم تغذية راجعة مهنية ومحددة</a:t>
            </a:r>
            <a:endParaRPr lang="ar-SA" sz="1600" dirty="0"/>
          </a:p>
        </p:txBody>
      </p:sp>
    </p:spTree>
    <p:extLst>
      <p:ext uri="{BB962C8B-B14F-4D97-AF65-F5344CB8AC3E}">
        <p14:creationId xmlns:p14="http://schemas.microsoft.com/office/powerpoint/2010/main" val="25410304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99050" y="305637"/>
            <a:ext cx="10927878" cy="445492"/>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2E3C4E"/>
                </a:solidFill>
                <a:latin typeface="GE SS Two Light" pitchFamily="34" charset="0"/>
                <a:ea typeface="GE SS Two Light" pitchFamily="34" charset="-122"/>
                <a:cs typeface="GE SS Two Light" pitchFamily="34" charset="-120"/>
              </a:rPr>
              <a:t>معايير تقييم النشا</a:t>
            </a:r>
            <a:r>
              <a:rPr lang="ar-JO" altLang="en-US" sz="2800" dirty="0">
                <a:solidFill>
                  <a:srgbClr val="2E3C4E"/>
                </a:solidFill>
                <a:latin typeface="GE SS Two Light" pitchFamily="34" charset="0"/>
                <a:ea typeface="GE SS Two Light" pitchFamily="34" charset="-122"/>
                <a:cs typeface="GE SS Two Light" pitchFamily="34" charset="-120"/>
              </a:rPr>
              <a:t>ط</a:t>
            </a:r>
            <a:r>
              <a:rPr lang="en-US" altLang="en-US" sz="2800" dirty="0">
                <a:solidFill>
                  <a:srgbClr val="2E3C4E"/>
                </a:solidFill>
                <a:latin typeface="Myriad "/>
                <a:ea typeface="GE SS Two Light" pitchFamily="34" charset="-122"/>
                <a:cs typeface="GE SS Two Light" pitchFamily="34" charset="-120"/>
              </a:rPr>
              <a:t>5 </a:t>
            </a:r>
            <a:endParaRPr lang="ar-SA" sz="2800" dirty="0"/>
          </a:p>
        </p:txBody>
      </p:sp>
      <p:graphicFrame>
        <p:nvGraphicFramePr>
          <p:cNvPr id="3" name="Table 2"/>
          <p:cNvGraphicFramePr>
            <a:graphicFrameLocks noGrp="1"/>
          </p:cNvGraphicFramePr>
          <p:nvPr/>
        </p:nvGraphicFramePr>
        <p:xfrm>
          <a:off x="1473032" y="751129"/>
          <a:ext cx="9245935" cy="5278183"/>
        </p:xfrm>
        <a:graphic>
          <a:graphicData uri="http://schemas.openxmlformats.org/drawingml/2006/table">
            <a:tbl>
              <a:tblPr rtl="1" bandRow="1">
                <a:tableStyleId>{5C22544A-7EE6-4342-B048-85BDC9FD1C3A}</a:tableStyleId>
              </a:tblPr>
              <a:tblGrid>
                <a:gridCol w="5424683">
                  <a:extLst>
                    <a:ext uri="{9D8B030D-6E8A-4147-A177-3AD203B41FA5}">
                      <a16:colId xmlns:a16="http://schemas.microsoft.com/office/drawing/2014/main" val="1292663348"/>
                    </a:ext>
                  </a:extLst>
                </a:gridCol>
                <a:gridCol w="1213808">
                  <a:extLst>
                    <a:ext uri="{9D8B030D-6E8A-4147-A177-3AD203B41FA5}">
                      <a16:colId xmlns:a16="http://schemas.microsoft.com/office/drawing/2014/main" val="3566333657"/>
                    </a:ext>
                  </a:extLst>
                </a:gridCol>
                <a:gridCol w="1273752">
                  <a:extLst>
                    <a:ext uri="{9D8B030D-6E8A-4147-A177-3AD203B41FA5}">
                      <a16:colId xmlns:a16="http://schemas.microsoft.com/office/drawing/2014/main" val="195980369"/>
                    </a:ext>
                  </a:extLst>
                </a:gridCol>
                <a:gridCol w="1333692">
                  <a:extLst>
                    <a:ext uri="{9D8B030D-6E8A-4147-A177-3AD203B41FA5}">
                      <a16:colId xmlns:a16="http://schemas.microsoft.com/office/drawing/2014/main" val="4114454335"/>
                    </a:ext>
                  </a:extLst>
                </a:gridCol>
              </a:tblGrid>
              <a:tr h="352834">
                <a:tc>
                  <a:txBody>
                    <a:bodyPr/>
                    <a:lstStyle/>
                    <a:p>
                      <a:pPr marL="0" indent="0" algn="r" defTabSz="914400" rtl="1" eaLnBrk="1" latinLnBrk="0" hangingPunct="1">
                        <a:lnSpc>
                          <a:spcPct val="130000"/>
                        </a:lnSpc>
                        <a:spcAft>
                          <a:spcPts val="0"/>
                        </a:spcAft>
                        <a:buNone/>
                      </a:pPr>
                      <a:r>
                        <a:rPr lang="ar-SA" sz="2000" kern="1200" dirty="0">
                          <a:solidFill>
                            <a:schemeClr val="bg1"/>
                          </a:solidFill>
                          <a:latin typeface="WinSoft Pro Medium" pitchFamily="34" charset="0"/>
                          <a:ea typeface="WinSoft Pro Medium" pitchFamily="34" charset="-122"/>
                          <a:cs typeface="WinSoft Pro Medium" pitchFamily="34" charset="-120"/>
                        </a:rPr>
                        <a:t>معيار التقييم</a:t>
                      </a:r>
                      <a:endParaRPr lang="en-US" sz="20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متحقق</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متحقق جزئيًا</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30000"/>
                        </a:lnSpc>
                        <a:spcAft>
                          <a:spcPts val="0"/>
                        </a:spcAft>
                        <a:buNone/>
                      </a:pPr>
                      <a:r>
                        <a:rPr lang="ar-SA" sz="1200" kern="1200" dirty="0">
                          <a:solidFill>
                            <a:schemeClr val="bg1"/>
                          </a:solidFill>
                          <a:latin typeface="WinSoft Pro Medium" pitchFamily="34" charset="0"/>
                          <a:ea typeface="WinSoft Pro Medium" pitchFamily="34" charset="-122"/>
                          <a:cs typeface="WinSoft Pro Medium" pitchFamily="34" charset="-120"/>
                        </a:rPr>
                        <a:t>يحتاج إلى تحسين</a:t>
                      </a:r>
                      <a:endParaRPr lang="en-US" sz="1200" kern="1200" dirty="0">
                        <a:solidFill>
                          <a:schemeClr val="bg1"/>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12111238"/>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يعرض خطة الدرس بوضوح وتسلسل منطقي</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8932784"/>
                  </a:ext>
                </a:extLst>
              </a:tr>
              <a:tr h="352834">
                <a:tc>
                  <a:txBody>
                    <a:bodyPr/>
                    <a:lstStyle/>
                    <a:p>
                      <a:pPr marL="0" indent="0" algn="r" defTabSz="914400" rtl="1" eaLnBrk="1" latinLnBrk="0" hangingPunct="1">
                        <a:lnSpc>
                          <a:spcPct val="130000"/>
                        </a:lnSpc>
                        <a:spcAft>
                          <a:spcPts val="0"/>
                        </a:spcAft>
                        <a:buNone/>
                      </a:pPr>
                      <a:r>
                        <a:rPr lang="ar-JO" sz="1400" kern="1200" dirty="0">
                          <a:solidFill>
                            <a:srgbClr val="384653"/>
                          </a:solidFill>
                          <a:latin typeface="WinSoft Pro Medium" pitchFamily="34" charset="0"/>
                          <a:ea typeface="WinSoft Pro Medium" pitchFamily="34" charset="-122"/>
                          <a:cs typeface="WinSoft Pro Medium" pitchFamily="34" charset="-120"/>
                        </a:rPr>
                        <a:t> </a:t>
                      </a:r>
                      <a:r>
                        <a:rPr lang="ar-SA" sz="1400" kern="1200" dirty="0">
                          <a:solidFill>
                            <a:srgbClr val="384653"/>
                          </a:solidFill>
                          <a:latin typeface="WinSoft Pro Medium" pitchFamily="34" charset="0"/>
                          <a:ea typeface="WinSoft Pro Medium" pitchFamily="34" charset="-122"/>
                          <a:cs typeface="WinSoft Pro Medium" pitchFamily="34" charset="-120"/>
                        </a:rPr>
                        <a:t>يشرح كيفية توظيف مبادئ تعلم الكبار في الخطة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0088621"/>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يشرح أسباب اختياراته للاستراتيجيات والأساليب والأدوات</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8555112"/>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العلاقة بين نواتج التعلم وأنشطة المتعلمين والتقييم</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52509701"/>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ملاءمة أدوات التعليم والتقييم للتعلم المطلوب</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98591800"/>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يوضح الدليل المطلوب للتحقق من التعلم أو الأداء</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55103860"/>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يستجيب لأسئلة الزملاء بصورة مهنية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740796"/>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يستمع إلى التغذية الراجعة ويتفاعل معها بصورة بناءة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84208482"/>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يحدد التحسينات المناسبة في ضوء التغذية الراجعة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126467"/>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يوظف التغذية الراجعة في تحسين خطة الدرس</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86218834"/>
                  </a:ext>
                </a:extLst>
              </a:tr>
              <a:tr h="385623">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 يشارك بفاعلية في مراجعة خطط الزملاء</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9191193"/>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يقدم تغذية راجعة محددة وداعمة ومهنية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8061664"/>
                  </a:ext>
                </a:extLst>
              </a:tr>
              <a:tr h="352834">
                <a:tc>
                  <a:txBody>
                    <a:bodyPr/>
                    <a:lstStyle/>
                    <a:p>
                      <a:pPr marL="0" indent="0" algn="r" defTabSz="914400" rtl="1" eaLnBrk="1" latinLnBrk="0" hangingPunct="1">
                        <a:lnSpc>
                          <a:spcPct val="130000"/>
                        </a:lnSpc>
                        <a:spcAft>
                          <a:spcPts val="0"/>
                        </a:spcAft>
                        <a:buNone/>
                      </a:pPr>
                      <a:r>
                        <a:rPr lang="ar-SA" sz="1400" kern="1200" dirty="0">
                          <a:solidFill>
                            <a:srgbClr val="384653"/>
                          </a:solidFill>
                          <a:latin typeface="WinSoft Pro Medium" pitchFamily="34" charset="0"/>
                          <a:ea typeface="WinSoft Pro Medium" pitchFamily="34" charset="-122"/>
                          <a:cs typeface="WinSoft Pro Medium" pitchFamily="34" charset="-120"/>
                        </a:rPr>
                        <a:t>يستفيد من خبرات زملائه في تطوير ممارسته التدريبية</a:t>
                      </a:r>
                      <a:endParaRPr lang="en-US" sz="1400" kern="1200" dirty="0">
                        <a:solidFill>
                          <a:srgbClr val="384653"/>
                        </a:solidFill>
                        <a:latin typeface="WinSoft Pro Medium" pitchFamily="34" charset="0"/>
                        <a:ea typeface="WinSoft Pro Medium" pitchFamily="34" charset="-122"/>
                        <a:cs typeface="WinSoft Pro Medium" pitchFamily="34" charset="-120"/>
                      </a:endParaRP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914400" rtl="1" eaLnBrk="1" latinLnBrk="0" hangingPunct="1">
                        <a:lnSpc>
                          <a:spcPct val="130000"/>
                        </a:lnSpc>
                        <a:spcAft>
                          <a:spcPts val="0"/>
                        </a:spcAft>
                        <a:buNone/>
                      </a:pPr>
                      <a:r>
                        <a:rPr lang="en-US" sz="1200" kern="1200" dirty="0">
                          <a:solidFill>
                            <a:srgbClr val="384653"/>
                          </a:solidFill>
                          <a:latin typeface="WinSoft Pro Medium" pitchFamily="34" charset="0"/>
                          <a:ea typeface="WinSoft Pro Medium" pitchFamily="34" charset="-122"/>
                          <a:cs typeface="WinSoft Pro Medium" pitchFamily="34" charset="-120"/>
                        </a:rPr>
                        <a:t>☐</a:t>
                      </a:r>
                    </a:p>
                  </a:txBody>
                  <a:tcPr marL="43513" marR="4351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55566763"/>
                  </a:ext>
                </a:extLst>
              </a:tr>
            </a:tbl>
          </a:graphicData>
        </a:graphic>
      </p:graphicFrame>
    </p:spTree>
    <p:extLst>
      <p:ext uri="{BB962C8B-B14F-4D97-AF65-F5344CB8AC3E}">
        <p14:creationId xmlns:p14="http://schemas.microsoft.com/office/powerpoint/2010/main" val="31523615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10643"/>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ناتج النشاط</a:t>
            </a:r>
            <a:r>
              <a:rPr lang="ar-JO" altLang="en-US" sz="3700" dirty="0">
                <a:solidFill>
                  <a:srgbClr val="2E3C4E"/>
                </a:solidFill>
                <a:latin typeface="GE SS Two Light" pitchFamily="34" charset="0"/>
                <a:ea typeface="GE SS Two Light" pitchFamily="34" charset="-122"/>
                <a:cs typeface="GE SS Two Light" pitchFamily="34" charset="-120"/>
              </a:rPr>
              <a:t> </a:t>
            </a:r>
            <a:r>
              <a:rPr lang="en-US" altLang="en-US" sz="3700" dirty="0">
                <a:solidFill>
                  <a:srgbClr val="2E3C4E"/>
                </a:solidFill>
                <a:latin typeface="Myriad "/>
                <a:ea typeface="GE SS Two Light" pitchFamily="34" charset="-122"/>
                <a:cs typeface="GE SS Two Light" pitchFamily="34" charset="-120"/>
              </a:rPr>
              <a:t>5</a:t>
            </a:r>
            <a:endParaRPr lang="ar-SA" sz="3700" dirty="0"/>
          </a:p>
        </p:txBody>
      </p:sp>
      <p:sp>
        <p:nvSpPr>
          <p:cNvPr id="3" name="Shape 1"/>
          <p:cNvSpPr/>
          <p:nvPr/>
        </p:nvSpPr>
        <p:spPr>
          <a:xfrm>
            <a:off x="8037510" y="2765623"/>
            <a:ext cx="3522277" cy="2309960"/>
          </a:xfrm>
          <a:prstGeom prst="roundRect">
            <a:avLst>
              <a:gd name="adj" fmla="val 19963"/>
            </a:avLst>
          </a:prstGeom>
          <a:solidFill>
            <a:srgbClr val="00AEEF"/>
          </a:solidFill>
          <a:ln w="6350">
            <a:solidFill>
              <a:srgbClr val="0094D5"/>
            </a:solidFill>
            <a:prstDash val="solid"/>
          </a:ln>
        </p:spPr>
      </p:sp>
      <p:sp>
        <p:nvSpPr>
          <p:cNvPr id="4" name="Text 2"/>
          <p:cNvSpPr/>
          <p:nvPr/>
        </p:nvSpPr>
        <p:spPr>
          <a:xfrm>
            <a:off x="8224334" y="2952452"/>
            <a:ext cx="3148628" cy="780488"/>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خطة درس مُحسَّنة</a:t>
            </a:r>
            <a:endParaRPr lang="ar-SA" sz="3200" dirty="0">
              <a:solidFill>
                <a:schemeClr val="bg1"/>
              </a:solidFill>
            </a:endParaRPr>
          </a:p>
        </p:txBody>
      </p:sp>
      <p:sp>
        <p:nvSpPr>
          <p:cNvPr id="5" name="Text 3"/>
          <p:cNvSpPr/>
          <p:nvPr/>
        </p:nvSpPr>
        <p:spPr>
          <a:xfrm>
            <a:off x="8224334" y="3503334"/>
            <a:ext cx="3148628"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خطة درس مهنية تقنية مُحسَّنة بعد مراجعتها في ضوء التغذية الراجعة من الزملاء والميسّر</a:t>
            </a:r>
            <a:endParaRPr lang="ar-SA" sz="2000" dirty="0">
              <a:solidFill>
                <a:schemeClr val="bg1"/>
              </a:solidFill>
            </a:endParaRPr>
          </a:p>
        </p:txBody>
      </p:sp>
      <p:sp>
        <p:nvSpPr>
          <p:cNvPr id="6" name="Shape 4"/>
          <p:cNvSpPr/>
          <p:nvPr/>
        </p:nvSpPr>
        <p:spPr>
          <a:xfrm>
            <a:off x="4334759" y="2765623"/>
            <a:ext cx="3522277" cy="2309960"/>
          </a:xfrm>
          <a:prstGeom prst="roundRect">
            <a:avLst>
              <a:gd name="adj" fmla="val 19963"/>
            </a:avLst>
          </a:prstGeom>
          <a:solidFill>
            <a:srgbClr val="00AEEF"/>
          </a:solidFill>
          <a:ln w="6350">
            <a:solidFill>
              <a:srgbClr val="0094D5"/>
            </a:solidFill>
            <a:prstDash val="solid"/>
          </a:ln>
        </p:spPr>
      </p:sp>
      <p:sp>
        <p:nvSpPr>
          <p:cNvPr id="7" name="Text 5"/>
          <p:cNvSpPr/>
          <p:nvPr/>
        </p:nvSpPr>
        <p:spPr>
          <a:xfrm>
            <a:off x="4521583" y="2952452"/>
            <a:ext cx="3148628" cy="780488"/>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سجل التحسينات</a:t>
            </a:r>
            <a:endParaRPr lang="ar-SA" sz="3200" dirty="0">
              <a:solidFill>
                <a:schemeClr val="bg1"/>
              </a:solidFill>
            </a:endParaRPr>
          </a:p>
        </p:txBody>
      </p:sp>
      <p:sp>
        <p:nvSpPr>
          <p:cNvPr id="8" name="Text 6"/>
          <p:cNvSpPr/>
          <p:nvPr/>
        </p:nvSpPr>
        <p:spPr>
          <a:xfrm>
            <a:off x="4521583" y="3503334"/>
            <a:ext cx="3148628"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سجل بالتغذية الراجعة والتحسينات التي أجريتها على الخطة موثقة بصورة واضحة</a:t>
            </a:r>
            <a:endParaRPr lang="ar-SA" sz="2000" dirty="0">
              <a:solidFill>
                <a:schemeClr val="bg1"/>
              </a:solidFill>
            </a:endParaRPr>
          </a:p>
        </p:txBody>
      </p:sp>
      <p:sp>
        <p:nvSpPr>
          <p:cNvPr id="9" name="Shape 7"/>
          <p:cNvSpPr/>
          <p:nvPr/>
        </p:nvSpPr>
        <p:spPr>
          <a:xfrm>
            <a:off x="631908" y="2765623"/>
            <a:ext cx="3522376" cy="2309960"/>
          </a:xfrm>
          <a:prstGeom prst="roundRect">
            <a:avLst>
              <a:gd name="adj" fmla="val 19963"/>
            </a:avLst>
          </a:prstGeom>
          <a:solidFill>
            <a:srgbClr val="00AEEF"/>
          </a:solidFill>
          <a:ln w="6350">
            <a:solidFill>
              <a:srgbClr val="0094D5"/>
            </a:solidFill>
            <a:prstDash val="solid"/>
          </a:ln>
        </p:spPr>
      </p:sp>
      <p:sp>
        <p:nvSpPr>
          <p:cNvPr id="10" name="Text 8"/>
          <p:cNvSpPr/>
          <p:nvPr/>
        </p:nvSpPr>
        <p:spPr>
          <a:xfrm>
            <a:off x="848139" y="2928730"/>
            <a:ext cx="3119321" cy="804210"/>
          </a:xfrm>
          <a:prstGeom prst="rect">
            <a:avLst/>
          </a:prstGeom>
          <a:noFill/>
          <a:ln/>
        </p:spPr>
        <p:txBody>
          <a:bodyPr wrap="none" lIns="0" tIns="0" rIns="0" bIns="0" rtlCol="0" anchor="t"/>
          <a:lstStyle/>
          <a:p>
            <a:pPr marL="0" indent="0" algn="r" rtl="1">
              <a:lnSpc>
                <a:spcPct val="104000"/>
              </a:lnSpc>
              <a:buNone/>
            </a:pPr>
            <a:r>
              <a:rPr lang="ar-SA" altLang="en-US" sz="3200" dirty="0">
                <a:solidFill>
                  <a:schemeClr val="bg1"/>
                </a:solidFill>
                <a:latin typeface="GE SS Two Light" pitchFamily="34" charset="0"/>
                <a:ea typeface="GE SS Two Light" pitchFamily="34" charset="-122"/>
                <a:cs typeface="GE SS Two Light" pitchFamily="34" charset="-120"/>
              </a:rPr>
              <a:t>خبرة عملية</a:t>
            </a:r>
            <a:endParaRPr lang="ar-SA" sz="3200" dirty="0">
              <a:solidFill>
                <a:schemeClr val="bg1"/>
              </a:solidFill>
            </a:endParaRPr>
          </a:p>
        </p:txBody>
      </p:sp>
      <p:sp>
        <p:nvSpPr>
          <p:cNvPr id="11" name="Text 9"/>
          <p:cNvSpPr/>
          <p:nvPr/>
        </p:nvSpPr>
        <p:spPr>
          <a:xfrm>
            <a:off x="818733" y="3503334"/>
            <a:ext cx="3148727" cy="1519237"/>
          </a:xfrm>
          <a:prstGeom prst="rect">
            <a:avLst/>
          </a:prstGeom>
          <a:noFill/>
          <a:ln/>
        </p:spPr>
        <p:txBody>
          <a:bodyPr wrap="square" lIns="0" tIns="0" rIns="0" bIns="0" rtlCol="0" anchor="t">
            <a:norm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خبرة في عرض الخطط ومناقشتها وتقديم التغذية الراجعة المهنية للأقران</a:t>
            </a:r>
            <a:endParaRPr lang="ar-SA" sz="2000" dirty="0">
              <a:solidFill>
                <a:schemeClr val="bg1"/>
              </a:solidFill>
            </a:endParaRPr>
          </a:p>
        </p:txBody>
      </p:sp>
      <p:sp>
        <p:nvSpPr>
          <p:cNvPr id="12" name="Shape 10"/>
          <p:cNvSpPr/>
          <p:nvPr/>
        </p:nvSpPr>
        <p:spPr>
          <a:xfrm>
            <a:off x="631908" y="5584300"/>
            <a:ext cx="10927878" cy="721916"/>
          </a:xfrm>
          <a:prstGeom prst="roundRect">
            <a:avLst>
              <a:gd name="adj" fmla="val 37514"/>
            </a:avLst>
          </a:prstGeom>
          <a:solidFill>
            <a:srgbClr val="D4E9F7"/>
          </a:solidFill>
          <a:ln/>
        </p:spPr>
      </p:sp>
      <p:sp>
        <p:nvSpPr>
          <p:cNvPr id="14" name="Text 11"/>
          <p:cNvSpPr/>
          <p:nvPr/>
        </p:nvSpPr>
        <p:spPr>
          <a:xfrm>
            <a:off x="608890" y="5809824"/>
            <a:ext cx="10770422" cy="288925"/>
          </a:xfrm>
          <a:prstGeom prst="rect">
            <a:avLst/>
          </a:prstGeom>
          <a:noFill/>
          <a:ln/>
        </p:spPr>
        <p:txBody>
          <a:bodyPr wrap="none" lIns="0" tIns="0" rIns="0" bIns="0" rtlCol="0" anchor="t"/>
          <a:lstStyle/>
          <a:p>
            <a:pPr marL="0" indent="0" algn="r" rtl="1">
              <a:lnSpc>
                <a:spcPct val="133000"/>
              </a:lnSpc>
              <a:buNone/>
            </a:pPr>
            <a:r>
              <a:rPr lang="ar-SA" altLang="en-US" dirty="0">
                <a:solidFill>
                  <a:srgbClr val="000000"/>
                </a:solidFill>
                <a:latin typeface="WinSoft Pro Medium" pitchFamily="34" charset="0"/>
                <a:ea typeface="WinSoft Pro Medium" pitchFamily="34" charset="-122"/>
                <a:cs typeface="WinSoft Pro Medium" pitchFamily="34" charset="-120"/>
              </a:rPr>
              <a:t>لا تنتهي عملية تصميم الدرس عند إعداد الخطة؛ فالممارسة المهنية تتطور من خلال العرض والمناقشة والتغذية الراجعة والتأمل والتحسين المستمر.</a:t>
            </a:r>
            <a:endParaRPr lang="ar-SA" dirty="0"/>
          </a:p>
        </p:txBody>
      </p:sp>
    </p:spTree>
    <p:extLst>
      <p:ext uri="{BB962C8B-B14F-4D97-AF65-F5344CB8AC3E}">
        <p14:creationId xmlns:p14="http://schemas.microsoft.com/office/powerpoint/2010/main" val="6143830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359DD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459</TotalTime>
  <Words>11640</Words>
  <Application>Microsoft Office PowerPoint</Application>
  <PresentationFormat>Widescreen</PresentationFormat>
  <Paragraphs>1475</Paragraphs>
  <Slides>111</Slides>
  <Notes>84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111</vt:i4>
      </vt:variant>
    </vt:vector>
  </HeadingPairs>
  <TitlesOfParts>
    <vt:vector size="119" baseType="lpstr">
      <vt:lpstr>GE SS Two Light</vt:lpstr>
      <vt:lpstr>WinSoft Pro</vt:lpstr>
      <vt:lpstr>WinSoft Pro Medium</vt:lpstr>
      <vt:lpstr>Twemoji Mozilla</vt:lpstr>
      <vt:lpstr>Myriad Headline</vt:lpstr>
      <vt:lpstr>Arial</vt:lpstr>
      <vt:lpstr>Myriad </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user</dc:creator>
  <cp:lastModifiedBy>Knowledge beam</cp:lastModifiedBy>
  <cp:revision>137</cp:revision>
  <dcterms:created xsi:type="dcterms:W3CDTF">2026-09-03T02:34:02Z</dcterms:created>
  <dcterms:modified xsi:type="dcterms:W3CDTF">2026-09-28T10:10:19Z</dcterms:modified>
</cp:coreProperties>
</file>