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87"/>
  </p:notesMasterIdLst>
  <p:sldIdLst>
    <p:sldId id="256" r:id="rId2"/>
    <p:sldId id="401" r:id="rId3"/>
    <p:sldId id="257" r:id="rId4"/>
    <p:sldId id="398" r:id="rId5"/>
    <p:sldId id="258" r:id="rId6"/>
    <p:sldId id="259" r:id="rId7"/>
    <p:sldId id="260" r:id="rId8"/>
    <p:sldId id="261" r:id="rId9"/>
    <p:sldId id="262" r:id="rId10"/>
    <p:sldId id="263" r:id="rId11"/>
    <p:sldId id="264" r:id="rId12"/>
    <p:sldId id="273" r:id="rId13"/>
    <p:sldId id="274" r:id="rId14"/>
    <p:sldId id="275" r:id="rId15"/>
    <p:sldId id="276" r:id="rId16"/>
    <p:sldId id="277" r:id="rId17"/>
    <p:sldId id="278" r:id="rId18"/>
    <p:sldId id="279" r:id="rId19"/>
    <p:sldId id="280"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 id="302" r:id="rId42"/>
    <p:sldId id="303" r:id="rId43"/>
    <p:sldId id="304" r:id="rId44"/>
    <p:sldId id="305" r:id="rId45"/>
    <p:sldId id="306" r:id="rId46"/>
    <p:sldId id="307" r:id="rId47"/>
    <p:sldId id="308" r:id="rId48"/>
    <p:sldId id="309" r:id="rId49"/>
    <p:sldId id="310" r:id="rId50"/>
    <p:sldId id="311" r:id="rId51"/>
    <p:sldId id="312" r:id="rId52"/>
    <p:sldId id="313" r:id="rId53"/>
    <p:sldId id="314" r:id="rId54"/>
    <p:sldId id="399" r:id="rId55"/>
    <p:sldId id="315" r:id="rId56"/>
    <p:sldId id="316" r:id="rId57"/>
    <p:sldId id="317" r:id="rId58"/>
    <p:sldId id="318" r:id="rId59"/>
    <p:sldId id="319" r:id="rId60"/>
    <p:sldId id="320" r:id="rId61"/>
    <p:sldId id="321" r:id="rId62"/>
    <p:sldId id="322" r:id="rId63"/>
    <p:sldId id="323" r:id="rId64"/>
    <p:sldId id="387" r:id="rId65"/>
    <p:sldId id="329" r:id="rId66"/>
    <p:sldId id="388" r:id="rId67"/>
    <p:sldId id="389" r:id="rId68"/>
    <p:sldId id="390" r:id="rId69"/>
    <p:sldId id="330" r:id="rId70"/>
    <p:sldId id="391" r:id="rId71"/>
    <p:sldId id="393" r:id="rId72"/>
    <p:sldId id="392" r:id="rId73"/>
    <p:sldId id="394" r:id="rId74"/>
    <p:sldId id="395" r:id="rId75"/>
    <p:sldId id="396" r:id="rId76"/>
    <p:sldId id="333" r:id="rId77"/>
    <p:sldId id="334" r:id="rId78"/>
    <p:sldId id="335" r:id="rId79"/>
    <p:sldId id="336" r:id="rId80"/>
    <p:sldId id="337" r:id="rId81"/>
    <p:sldId id="338" r:id="rId82"/>
    <p:sldId id="339" r:id="rId83"/>
    <p:sldId id="397" r:id="rId84"/>
    <p:sldId id="340" r:id="rId85"/>
    <p:sldId id="341" r:id="rId86"/>
  </p:sldIdLst>
  <p:sldSz cx="12192000" cy="6858000"/>
  <p:notesSz cx="6858000" cy="12192000"/>
  <p:embeddedFontLst>
    <p:embeddedFont>
      <p:font typeface="GE SS Two Light" panose="020A0503020102020204" pitchFamily="18" charset="-78"/>
      <p:regular r:id="rId88"/>
    </p:embeddedFont>
    <p:embeddedFont>
      <p:font typeface="WinSoft Pro" panose="020B0600060200000000" pitchFamily="34" charset="-78"/>
      <p:regular r:id="rId89"/>
    </p:embeddedFont>
    <p:embeddedFont>
      <p:font typeface="WinSoft Pro Medium" panose="020B0600060200000000" pitchFamily="34" charset="-78"/>
      <p:regular r:id="rId9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E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10"/>
  </p:normalViewPr>
  <p:slideViewPr>
    <p:cSldViewPr snapToGrid="0" snapToObjects="1">
      <p:cViewPr varScale="1">
        <p:scale>
          <a:sx n="80" d="100"/>
          <a:sy n="80" d="100"/>
        </p:scale>
        <p:origin x="754"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font" Target="fonts/font2.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font" Target="fonts/font3.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1.fntdata"/><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5864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10.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 Id="rId9" Type="http://schemas.openxmlformats.org/officeDocument/2006/relationships/image" Target="../media/image24.sv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svg"/><Relationship Id="rId7" Type="http://schemas.openxmlformats.org/officeDocument/2006/relationships/image" Target="../media/image36.sv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5.svg"/><Relationship Id="rId5" Type="http://schemas.openxmlformats.org/officeDocument/2006/relationships/image" Target="../media/image34.svg"/><Relationship Id="rId4" Type="http://schemas.openxmlformats.org/officeDocument/2006/relationships/image" Target="../media/image33.sv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42.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sv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4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51.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67.svg"/><Relationship Id="rId5" Type="http://schemas.openxmlformats.org/officeDocument/2006/relationships/image" Target="../media/image66.svg"/><Relationship Id="rId4" Type="http://schemas.openxmlformats.org/officeDocument/2006/relationships/image" Target="../media/image65.svg"/></Relationships>
</file>

<file path=ppt/slides/_rels/slide52.xml.rels><?xml version="1.0" encoding="UTF-8" standalone="yes"?>
<Relationships xmlns="http://schemas.openxmlformats.org/package/2006/relationships"><Relationship Id="rId3" Type="http://schemas.openxmlformats.org/officeDocument/2006/relationships/image" Target="../media/image68.svg"/><Relationship Id="rId7" Type="http://schemas.openxmlformats.org/officeDocument/2006/relationships/image" Target="../media/image72.sv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71.svg"/><Relationship Id="rId5" Type="http://schemas.openxmlformats.org/officeDocument/2006/relationships/image" Target="../media/image70.svg"/><Relationship Id="rId4" Type="http://schemas.openxmlformats.org/officeDocument/2006/relationships/image" Target="../media/image69.sv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56.xml.rels><?xml version="1.0" encoding="UTF-8" standalone="yes"?>
<Relationships xmlns="http://schemas.openxmlformats.org/package/2006/relationships"><Relationship Id="rId3" Type="http://schemas.openxmlformats.org/officeDocument/2006/relationships/image" Target="../media/image77.sv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8.sv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79.svg"/></Relationships>
</file>

<file path=ppt/slides/_rels/slide59.xml.rels><?xml version="1.0" encoding="UTF-8" standalone="yes"?>
<Relationships xmlns="http://schemas.openxmlformats.org/package/2006/relationships"><Relationship Id="rId3" Type="http://schemas.openxmlformats.org/officeDocument/2006/relationships/image" Target="../media/image80.sv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81.svg"/></Relationships>
</file>

<file path=ppt/slides/_rels/slide60.xml.rels><?xml version="1.0" encoding="UTF-8" standalone="yes"?>
<Relationships xmlns="http://schemas.openxmlformats.org/package/2006/relationships"><Relationship Id="rId3" Type="http://schemas.openxmlformats.org/officeDocument/2006/relationships/image" Target="../media/image82.sv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83.sv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hyperlink" Target="#_msocom_1"/><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83.sv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86.png"/><Relationship Id="rId7" Type="http://schemas.openxmlformats.org/officeDocument/2006/relationships/image" Target="../media/image90.png"/><Relationship Id="rId2" Type="http://schemas.openxmlformats.org/officeDocument/2006/relationships/image" Target="../media/image85.png"/><Relationship Id="rId1" Type="http://schemas.openxmlformats.org/officeDocument/2006/relationships/slideLayout" Target="../slideLayouts/slideLayout2.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68.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sv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sv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91.svg"/><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94.svg"/><Relationship Id="rId5" Type="http://schemas.openxmlformats.org/officeDocument/2006/relationships/image" Target="../media/image93.svg"/><Relationship Id="rId4" Type="http://schemas.openxmlformats.org/officeDocument/2006/relationships/image" Target="../media/image92.svg"/></Relationships>
</file>

<file path=ppt/slides/_rels/slide78.xml.rels><?xml version="1.0" encoding="UTF-8" standalone="yes"?>
<Relationships xmlns="http://schemas.openxmlformats.org/package/2006/relationships"><Relationship Id="rId3" Type="http://schemas.openxmlformats.org/officeDocument/2006/relationships/image" Target="../media/image95.sv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259351" y="1841500"/>
            <a:ext cx="3174921" cy="3175000"/>
          </a:xfrm>
          <a:prstGeom prst="rect">
            <a:avLst/>
          </a:prstGeom>
        </p:spPr>
      </p:pic>
      <p:sp>
        <p:nvSpPr>
          <p:cNvPr id="4" name="Text 0"/>
          <p:cNvSpPr/>
          <p:nvPr/>
        </p:nvSpPr>
        <p:spPr>
          <a:xfrm>
            <a:off x="5203794" y="2071215"/>
            <a:ext cx="6355993" cy="593923"/>
          </a:xfrm>
          <a:prstGeom prst="rect">
            <a:avLst/>
          </a:prstGeom>
          <a:noFill/>
          <a:ln/>
        </p:spPr>
        <p:txBody>
          <a:bodyPr wrap="none" lIns="0" tIns="0" rIns="0" bIns="0" rtlCol="0" anchor="t"/>
          <a:lstStyle/>
          <a:p>
            <a:pPr marL="0" indent="0" algn="r" rtl="1">
              <a:lnSpc>
                <a:spcPct val="104000"/>
              </a:lnSpc>
              <a:buNone/>
            </a:pPr>
            <a:r>
              <a:rPr lang="ar-SA" altLang="en-US" sz="4800" dirty="0">
                <a:solidFill>
                  <a:srgbClr val="2E3C4E"/>
                </a:solidFill>
                <a:latin typeface="GE SS Two Light" pitchFamily="34" charset="0"/>
                <a:ea typeface="GE SS Two Light" pitchFamily="34" charset="-122"/>
                <a:cs typeface="GE SS Two Light" pitchFamily="34" charset="-120"/>
              </a:rPr>
              <a:t>دليل المتدرّب </a:t>
            </a:r>
            <a:endParaRPr lang="ar-SA" sz="4800" dirty="0"/>
          </a:p>
        </p:txBody>
      </p:sp>
      <p:sp>
        <p:nvSpPr>
          <p:cNvPr id="5" name="Text 1"/>
          <p:cNvSpPr/>
          <p:nvPr/>
        </p:nvSpPr>
        <p:spPr>
          <a:xfrm>
            <a:off x="5203794" y="2737271"/>
            <a:ext cx="6355993" cy="593923"/>
          </a:xfrm>
          <a:prstGeom prst="rect">
            <a:avLst/>
          </a:prstGeom>
          <a:noFill/>
          <a:ln/>
        </p:spPr>
        <p:txBody>
          <a:bodyPr wrap="none" lIns="0" tIns="0" rIns="0" bIns="0" rtlCol="0" anchor="t"/>
          <a:lstStyle/>
          <a:p>
            <a:pPr marL="0" indent="0" algn="r" rtl="1">
              <a:lnSpc>
                <a:spcPct val="104000"/>
              </a:lnSpc>
              <a:buNone/>
            </a:pPr>
            <a:r>
              <a:rPr lang="ar-SA" altLang="en-US" sz="4800" dirty="0">
                <a:solidFill>
                  <a:srgbClr val="2E3C4E"/>
                </a:solidFill>
                <a:latin typeface="GE SS Two Light" pitchFamily="34" charset="0"/>
                <a:ea typeface="GE SS Two Light" pitchFamily="34" charset="-122"/>
                <a:cs typeface="GE SS Two Light" pitchFamily="34" charset="-120"/>
              </a:rPr>
              <a:t> مبادئ تعلّم الكبار</a:t>
            </a:r>
            <a:r>
              <a:rPr lang="en-US" altLang="en-US" sz="4800" dirty="0">
                <a:solidFill>
                  <a:srgbClr val="2E3C4E"/>
                </a:solidFill>
                <a:latin typeface="Myriad "/>
                <a:ea typeface="GE SS Two Light" pitchFamily="34" charset="-122"/>
                <a:cs typeface="GE SS Two Light" pitchFamily="34" charset="-120"/>
              </a:rPr>
              <a:t>U.7.1</a:t>
            </a:r>
            <a:r>
              <a:rPr lang="en-US" altLang="en-US" sz="4800" dirty="0">
                <a:solidFill>
                  <a:srgbClr val="2E3C4E"/>
                </a:solidFill>
                <a:latin typeface="Myriad Headline" panose="020B0500000000000000" pitchFamily="34" charset="0"/>
                <a:ea typeface="GE SS Two Light" pitchFamily="34" charset="-122"/>
                <a:cs typeface="GE SS Two Light" pitchFamily="34" charset="-120"/>
              </a:rPr>
              <a:t> </a:t>
            </a:r>
            <a:endParaRPr lang="ar-SA" sz="4800" dirty="0"/>
          </a:p>
        </p:txBody>
      </p:sp>
      <p:sp>
        <p:nvSpPr>
          <p:cNvPr id="6" name="Text 2"/>
          <p:cNvSpPr/>
          <p:nvPr/>
        </p:nvSpPr>
        <p:spPr>
          <a:xfrm>
            <a:off x="5203794" y="3760986"/>
            <a:ext cx="6355993" cy="2189240"/>
          </a:xfrm>
          <a:prstGeom prst="rect">
            <a:avLst/>
          </a:prstGeom>
          <a:noFill/>
          <a:ln/>
        </p:spPr>
        <p:txBody>
          <a:bodyPr wrap="square" lIns="0" tIns="0" rIns="0" bIns="0" rtlCol="0" anchor="t">
            <a:noAutofit/>
          </a:bodyPr>
          <a:lstStyle/>
          <a:p>
            <a:pPr marL="0" indent="0" algn="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مرحبًا بكم في رحلة جديدة نحو تدريب أكثر فاعلية وتأثيرًا. هذا الدليل رفيقكم في رحلة تعلّم تساعدكم على فهم كيفية تعلّم الكبار، واكتشاف أفضل السبل لتحويل هذه المعرفة إلى ممارسات تدريبية فعّالة في بيئة التعليم والتدريب التقني والمهني.</a:t>
            </a:r>
            <a:endParaRPr lang="ar-SA"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437372105"/>
              </p:ext>
            </p:extLst>
          </p:nvPr>
        </p:nvGraphicFramePr>
        <p:xfrm>
          <a:off x="328054" y="1348844"/>
          <a:ext cx="11685072" cy="4925214"/>
        </p:xfrm>
        <a:graphic>
          <a:graphicData uri="http://schemas.openxmlformats.org/drawingml/2006/table">
            <a:tbl>
              <a:tblPr rtl="1" firstRow="1" firstCol="1" bandRow="1">
                <a:tableStyleId>{5C22544A-7EE6-4342-B048-85BDC9FD1C3A}</a:tableStyleId>
              </a:tblPr>
              <a:tblGrid>
                <a:gridCol w="816466">
                  <a:extLst>
                    <a:ext uri="{9D8B030D-6E8A-4147-A177-3AD203B41FA5}">
                      <a16:colId xmlns:a16="http://schemas.microsoft.com/office/drawing/2014/main" val="913932685"/>
                    </a:ext>
                  </a:extLst>
                </a:gridCol>
                <a:gridCol w="1580127">
                  <a:extLst>
                    <a:ext uri="{9D8B030D-6E8A-4147-A177-3AD203B41FA5}">
                      <a16:colId xmlns:a16="http://schemas.microsoft.com/office/drawing/2014/main" val="581233490"/>
                    </a:ext>
                  </a:extLst>
                </a:gridCol>
                <a:gridCol w="1616683">
                  <a:extLst>
                    <a:ext uri="{9D8B030D-6E8A-4147-A177-3AD203B41FA5}">
                      <a16:colId xmlns:a16="http://schemas.microsoft.com/office/drawing/2014/main" val="1382780110"/>
                    </a:ext>
                  </a:extLst>
                </a:gridCol>
                <a:gridCol w="609301">
                  <a:extLst>
                    <a:ext uri="{9D8B030D-6E8A-4147-A177-3AD203B41FA5}">
                      <a16:colId xmlns:a16="http://schemas.microsoft.com/office/drawing/2014/main" val="94719038"/>
                    </a:ext>
                  </a:extLst>
                </a:gridCol>
                <a:gridCol w="1865820">
                  <a:extLst>
                    <a:ext uri="{9D8B030D-6E8A-4147-A177-3AD203B41FA5}">
                      <a16:colId xmlns:a16="http://schemas.microsoft.com/office/drawing/2014/main" val="2664485280"/>
                    </a:ext>
                  </a:extLst>
                </a:gridCol>
                <a:gridCol w="1668135">
                  <a:extLst>
                    <a:ext uri="{9D8B030D-6E8A-4147-A177-3AD203B41FA5}">
                      <a16:colId xmlns:a16="http://schemas.microsoft.com/office/drawing/2014/main" val="795446620"/>
                    </a:ext>
                  </a:extLst>
                </a:gridCol>
                <a:gridCol w="609301">
                  <a:extLst>
                    <a:ext uri="{9D8B030D-6E8A-4147-A177-3AD203B41FA5}">
                      <a16:colId xmlns:a16="http://schemas.microsoft.com/office/drawing/2014/main" val="2026980875"/>
                    </a:ext>
                  </a:extLst>
                </a:gridCol>
                <a:gridCol w="1462328">
                  <a:extLst>
                    <a:ext uri="{9D8B030D-6E8A-4147-A177-3AD203B41FA5}">
                      <a16:colId xmlns:a16="http://schemas.microsoft.com/office/drawing/2014/main" val="3020976046"/>
                    </a:ext>
                  </a:extLst>
                </a:gridCol>
                <a:gridCol w="1456911">
                  <a:extLst>
                    <a:ext uri="{9D8B030D-6E8A-4147-A177-3AD203B41FA5}">
                      <a16:colId xmlns:a16="http://schemas.microsoft.com/office/drawing/2014/main" val="3358434663"/>
                    </a:ext>
                  </a:extLst>
                </a:gridCol>
              </a:tblGrid>
              <a:tr h="364680">
                <a:tc>
                  <a:txBody>
                    <a:bodyPr/>
                    <a:lstStyle/>
                    <a:p>
                      <a:pPr marL="0" indent="0" algn="ctr" defTabSz="914400" rtl="1" eaLnBrk="1" latinLnBrk="0" hangingPunct="1">
                        <a:lnSpc>
                          <a:spcPct val="115000"/>
                        </a:lnSpc>
                        <a:spcAft>
                          <a:spcPts val="0"/>
                        </a:spcAft>
                        <a:buNone/>
                      </a:pPr>
                      <a:r>
                        <a:rPr lang="ar-SA" sz="2000" b="1" kern="1200" dirty="0">
                          <a:solidFill>
                            <a:srgbClr val="384653"/>
                          </a:solidFill>
                          <a:latin typeface="WinSoft Pro" pitchFamily="34" charset="0"/>
                          <a:ea typeface="WinSoft Pro" pitchFamily="34" charset="-122"/>
                          <a:cs typeface="WinSoft Pro" pitchFamily="34" charset="-120"/>
                        </a:rPr>
                        <a:t>اليوم</a:t>
                      </a:r>
                      <a:endParaRPr lang="en-US" sz="2000" b="1"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1" kern="1200" dirty="0">
                          <a:solidFill>
                            <a:srgbClr val="384653"/>
                          </a:solidFill>
                          <a:latin typeface="WinSoft Pro" pitchFamily="34" charset="0"/>
                          <a:ea typeface="WinSoft Pro" pitchFamily="34" charset="-122"/>
                          <a:cs typeface="WinSoft Pro" pitchFamily="34" charset="-120"/>
                        </a:rPr>
                        <a:t>8:30–9:00</a:t>
                      </a:r>
                      <a:endParaRPr lang="en-US" sz="2000" b="1"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1" kern="1200" dirty="0">
                          <a:solidFill>
                            <a:srgbClr val="384653"/>
                          </a:solidFill>
                          <a:latin typeface="WinSoft Pro" pitchFamily="34" charset="0"/>
                          <a:ea typeface="WinSoft Pro" pitchFamily="34" charset="-122"/>
                          <a:cs typeface="WinSoft Pro" pitchFamily="34" charset="-120"/>
                        </a:rPr>
                        <a:t>9:00–9:50</a:t>
                      </a:r>
                      <a:endParaRPr lang="en-US" sz="2000" b="1"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1" kern="1200" dirty="0">
                          <a:solidFill>
                            <a:srgbClr val="384653"/>
                          </a:solidFill>
                          <a:latin typeface="WinSoft Pro" pitchFamily="34" charset="0"/>
                          <a:ea typeface="WinSoft Pro" pitchFamily="34" charset="-122"/>
                          <a:cs typeface="WinSoft Pro" pitchFamily="34" charset="-120"/>
                        </a:rPr>
                        <a:t>10</a:t>
                      </a:r>
                      <a:endParaRPr lang="en-US" sz="2000" b="1"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1" kern="1200" dirty="0">
                          <a:solidFill>
                            <a:srgbClr val="384653"/>
                          </a:solidFill>
                          <a:latin typeface="WinSoft Pro" pitchFamily="34" charset="0"/>
                          <a:ea typeface="WinSoft Pro" pitchFamily="34" charset="-122"/>
                          <a:cs typeface="WinSoft Pro" pitchFamily="34" charset="-120"/>
                        </a:rPr>
                        <a:t>10:00–10:50</a:t>
                      </a:r>
                      <a:endParaRPr lang="en-US" sz="2000" b="1"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1" kern="1200" dirty="0">
                          <a:solidFill>
                            <a:srgbClr val="384653"/>
                          </a:solidFill>
                          <a:latin typeface="WinSoft Pro" pitchFamily="34" charset="0"/>
                          <a:ea typeface="WinSoft Pro" pitchFamily="34" charset="-122"/>
                          <a:cs typeface="WinSoft Pro" pitchFamily="34" charset="-120"/>
                        </a:rPr>
                        <a:t>10:50–11:40</a:t>
                      </a:r>
                      <a:endParaRPr lang="en-US" sz="2000" b="1"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1" kern="1200" dirty="0">
                          <a:solidFill>
                            <a:srgbClr val="384653"/>
                          </a:solidFill>
                          <a:latin typeface="WinSoft Pro" pitchFamily="34" charset="0"/>
                          <a:ea typeface="WinSoft Pro" pitchFamily="34" charset="-122"/>
                          <a:cs typeface="WinSoft Pro" pitchFamily="34" charset="-120"/>
                        </a:rPr>
                        <a:t>10</a:t>
                      </a:r>
                      <a:endParaRPr lang="en-US" sz="2000" b="1"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1" kern="1200" dirty="0">
                          <a:solidFill>
                            <a:srgbClr val="384653"/>
                          </a:solidFill>
                          <a:latin typeface="WinSoft Pro" pitchFamily="34" charset="0"/>
                          <a:ea typeface="WinSoft Pro" pitchFamily="34" charset="-122"/>
                          <a:cs typeface="WinSoft Pro" pitchFamily="34" charset="-120"/>
                        </a:rPr>
                        <a:t>11:50–12:40</a:t>
                      </a:r>
                      <a:endParaRPr lang="en-US" sz="2000" b="1"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1" kern="1200" dirty="0">
                          <a:solidFill>
                            <a:srgbClr val="384653"/>
                          </a:solidFill>
                          <a:latin typeface="WinSoft Pro" pitchFamily="34" charset="0"/>
                          <a:ea typeface="WinSoft Pro" pitchFamily="34" charset="-122"/>
                          <a:cs typeface="WinSoft Pro" pitchFamily="34" charset="-120"/>
                        </a:rPr>
                        <a:t>12:40–1:30</a:t>
                      </a:r>
                      <a:endParaRPr lang="en-US" sz="2000" b="1"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435355532"/>
                  </a:ext>
                </a:extLst>
              </a:tr>
              <a:tr h="722160">
                <a:tc>
                  <a:txBody>
                    <a:bodyPr/>
                    <a:lstStyle/>
                    <a:p>
                      <a:pPr marL="0" indent="0" algn="ctr" defTabSz="914400" rtl="1" eaLnBrk="1" latinLnBrk="0" hangingPunct="1">
                        <a:lnSpc>
                          <a:spcPct val="115000"/>
                        </a:lnSpc>
                        <a:spcAft>
                          <a:spcPts val="0"/>
                        </a:spcAft>
                        <a:buNone/>
                      </a:pPr>
                      <a:r>
                        <a:rPr lang="ar-SA" sz="2000" b="1" kern="1200" dirty="0">
                          <a:solidFill>
                            <a:srgbClr val="384653"/>
                          </a:solidFill>
                          <a:latin typeface="WinSoft Pro" pitchFamily="34" charset="0"/>
                          <a:ea typeface="WinSoft Pro" pitchFamily="34" charset="-122"/>
                          <a:cs typeface="WinSoft Pro" pitchFamily="34" charset="-120"/>
                        </a:rPr>
                        <a:t>اليوم 1</a:t>
                      </a:r>
                      <a:endParaRPr lang="en-US" sz="2000" b="1"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التقييم القبلي والتعارف</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افتتاح الوحدة ومبادئ تعلم الكبار</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4">
                  <a:txBody>
                    <a:bodyPr/>
                    <a:lstStyle/>
                    <a:p>
                      <a:pPr marL="0" marR="71755"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استراحة</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نظريات ومنظورات التعلم</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0" kern="1200">
                          <a:solidFill>
                            <a:srgbClr val="384653"/>
                          </a:solidFill>
                          <a:latin typeface="WinSoft Pro" pitchFamily="34" charset="0"/>
                          <a:ea typeface="WinSoft Pro" pitchFamily="34" charset="-122"/>
                          <a:cs typeface="WinSoft Pro" pitchFamily="34" charset="-120"/>
                        </a:rPr>
                        <a:t>تحليل مواقف تدريبية</a:t>
                      </a:r>
                      <a:endParaRPr lang="en-US" sz="1800" b="0" kern="120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4">
                  <a:txBody>
                    <a:bodyPr/>
                    <a:lstStyle/>
                    <a:p>
                      <a:pPr marL="0" marR="71755"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استراحة</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تطبيق مبادئ تعلم الكبار</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تطبيق على موقف أو مهارة مهنية</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0358183"/>
                  </a:ext>
                </a:extLst>
              </a:tr>
              <a:tr h="879020">
                <a:tc>
                  <a:txBody>
                    <a:bodyPr/>
                    <a:lstStyle/>
                    <a:p>
                      <a:pPr marL="0" indent="0" algn="ctr" defTabSz="914400" rtl="1" eaLnBrk="1" latinLnBrk="0" hangingPunct="1">
                        <a:lnSpc>
                          <a:spcPct val="115000"/>
                        </a:lnSpc>
                        <a:spcAft>
                          <a:spcPts val="0"/>
                        </a:spcAft>
                        <a:buNone/>
                      </a:pPr>
                      <a:r>
                        <a:rPr lang="ar-SA" sz="2000" b="1" kern="1200" dirty="0">
                          <a:solidFill>
                            <a:srgbClr val="384653"/>
                          </a:solidFill>
                          <a:latin typeface="WinSoft Pro" pitchFamily="34" charset="0"/>
                          <a:ea typeface="WinSoft Pro" pitchFamily="34" charset="-122"/>
                          <a:cs typeface="WinSoft Pro" pitchFamily="34" charset="-120"/>
                        </a:rPr>
                        <a:t>اليوم 2</a:t>
                      </a:r>
                      <a:endParaRPr lang="en-US" sz="2000" b="1"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مراجعة اليوم الأول</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0" kern="1200">
                          <a:solidFill>
                            <a:srgbClr val="384653"/>
                          </a:solidFill>
                          <a:latin typeface="WinSoft Pro" pitchFamily="34" charset="0"/>
                          <a:ea typeface="WinSoft Pro" pitchFamily="34" charset="-122"/>
                          <a:cs typeface="WinSoft Pro" pitchFamily="34" charset="-120"/>
                        </a:rPr>
                        <a:t>استراتيجيات التعلم</a:t>
                      </a:r>
                      <a:endParaRPr lang="en-US" sz="1800" b="0" kern="120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rtl="1"/>
                      <a:endParaRPr lang="ar-JO"/>
                    </a:p>
                  </a:txBody>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أنماط وتفضيلات التعلم</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0" kern="1200">
                          <a:solidFill>
                            <a:srgbClr val="384653"/>
                          </a:solidFill>
                          <a:latin typeface="WinSoft Pro" pitchFamily="34" charset="0"/>
                          <a:ea typeface="WinSoft Pro" pitchFamily="34" charset="-122"/>
                          <a:cs typeface="WinSoft Pro" pitchFamily="34" charset="-120"/>
                        </a:rPr>
                        <a:t>اختيار الاستراتيجية المناسبة للكفاية</a:t>
                      </a:r>
                      <a:endParaRPr lang="en-US" sz="1800" b="0" kern="120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rtl="1"/>
                      <a:endParaRPr lang="ar-JO"/>
                    </a:p>
                  </a:txBody>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تحليل استراتيجيات وأنماط التعلم</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مهمة تطبيقية: اختيار استراتيجية مناسبة</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07614029"/>
                  </a:ext>
                </a:extLst>
              </a:tr>
              <a:tr h="879020">
                <a:tc>
                  <a:txBody>
                    <a:bodyPr/>
                    <a:lstStyle/>
                    <a:p>
                      <a:pPr marL="0" indent="0" algn="ctr" defTabSz="914400" rtl="1" eaLnBrk="1" latinLnBrk="0" hangingPunct="1">
                        <a:lnSpc>
                          <a:spcPct val="115000"/>
                        </a:lnSpc>
                        <a:spcAft>
                          <a:spcPts val="0"/>
                        </a:spcAft>
                        <a:buNone/>
                      </a:pPr>
                      <a:r>
                        <a:rPr lang="ar-SA" sz="2000" b="1" kern="1200" dirty="0">
                          <a:solidFill>
                            <a:srgbClr val="384653"/>
                          </a:solidFill>
                          <a:latin typeface="WinSoft Pro" pitchFamily="34" charset="0"/>
                          <a:ea typeface="WinSoft Pro" pitchFamily="34" charset="-122"/>
                          <a:cs typeface="WinSoft Pro" pitchFamily="34" charset="-120"/>
                        </a:rPr>
                        <a:t>اليوم 3</a:t>
                      </a:r>
                      <a:endParaRPr lang="en-US" sz="2000" b="1"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مراجعة وربط الاستراتيجيات بالأدوات</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0" kern="1200">
                          <a:solidFill>
                            <a:srgbClr val="384653"/>
                          </a:solidFill>
                          <a:latin typeface="WinSoft Pro" pitchFamily="34" charset="0"/>
                          <a:ea typeface="WinSoft Pro" pitchFamily="34" charset="-122"/>
                          <a:cs typeface="WinSoft Pro" pitchFamily="34" charset="-120"/>
                        </a:rPr>
                        <a:t>أدوات التعليم</a:t>
                      </a:r>
                      <a:endParaRPr lang="en-US" sz="1800" b="0" kern="120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rtl="1"/>
                      <a:endParaRPr lang="ar-JO"/>
                    </a:p>
                  </a:txBody>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أدوات التقييم والأدلة على التعلم والأداء</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0" kern="1200">
                          <a:solidFill>
                            <a:srgbClr val="384653"/>
                          </a:solidFill>
                          <a:latin typeface="WinSoft Pro" pitchFamily="34" charset="0"/>
                          <a:ea typeface="WinSoft Pro" pitchFamily="34" charset="-122"/>
                          <a:cs typeface="WinSoft Pro" pitchFamily="34" charset="-120"/>
                        </a:rPr>
                        <a:t>ربط الأدوات بالمعارف والمهارات والاتجاهات (</a:t>
                      </a:r>
                      <a:r>
                        <a:rPr lang="en-US" sz="1800" b="0" kern="1200">
                          <a:solidFill>
                            <a:srgbClr val="384653"/>
                          </a:solidFill>
                          <a:latin typeface="WinSoft Pro" pitchFamily="34" charset="0"/>
                          <a:ea typeface="WinSoft Pro" pitchFamily="34" charset="-122"/>
                          <a:cs typeface="WinSoft Pro" pitchFamily="34" charset="-120"/>
                        </a:rPr>
                        <a:t>A-S-K</a:t>
                      </a:r>
                      <a:r>
                        <a:rPr lang="ar-SA" sz="1800" b="0" kern="1200">
                          <a:solidFill>
                            <a:srgbClr val="384653"/>
                          </a:solidFill>
                          <a:latin typeface="WinSoft Pro" pitchFamily="34" charset="0"/>
                          <a:ea typeface="WinSoft Pro" pitchFamily="34" charset="-122"/>
                          <a:cs typeface="WinSoft Pro" pitchFamily="34" charset="-120"/>
                        </a:rPr>
                        <a:t>)</a:t>
                      </a:r>
                      <a:endParaRPr lang="en-US" sz="1800" b="0" kern="120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rtl="1"/>
                      <a:endParaRPr lang="ar-JO"/>
                    </a:p>
                  </a:txBody>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من الكفاية إلى الأداة والدليل</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تحليل الأدوات والتمهيد للنشاط 4</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577585"/>
                  </a:ext>
                </a:extLst>
              </a:tr>
              <a:tr h="1506458">
                <a:tc>
                  <a:txBody>
                    <a:bodyPr/>
                    <a:lstStyle/>
                    <a:p>
                      <a:pPr marL="0" indent="0" algn="ctr" defTabSz="914400" rtl="1" eaLnBrk="1" latinLnBrk="0" hangingPunct="1">
                        <a:lnSpc>
                          <a:spcPct val="115000"/>
                        </a:lnSpc>
                        <a:spcAft>
                          <a:spcPts val="0"/>
                        </a:spcAft>
                        <a:buNone/>
                      </a:pPr>
                      <a:r>
                        <a:rPr lang="ar-SA" sz="2000" b="1" kern="1200" dirty="0">
                          <a:solidFill>
                            <a:srgbClr val="384653"/>
                          </a:solidFill>
                          <a:latin typeface="WinSoft Pro" pitchFamily="34" charset="0"/>
                          <a:ea typeface="WinSoft Pro" pitchFamily="34" charset="-122"/>
                          <a:cs typeface="WinSoft Pro" pitchFamily="34" charset="-120"/>
                        </a:rPr>
                        <a:t>اليوم 4</a:t>
                      </a:r>
                      <a:endParaRPr lang="en-US" sz="2000" b="1"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مراجعة نموذج خطة الدرس ومتطلبات التكليف</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تحليل خطة الدرس والكفاية ونواتج التعلم</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rtl="1"/>
                      <a:endParaRPr lang="ar-JO"/>
                    </a:p>
                  </a:txBody>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دمج مبادئ التعلم والاستراتيجيات والأنماط</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اختيار أساليب التيسير وأدوات التعليم والتقييم</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rtl="1"/>
                      <a:endParaRPr lang="ar-JO"/>
                    </a:p>
                  </a:txBody>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استكمال ومراجعة خطة الدرس</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عرض الخطط، التغذية الراجعة، التحسين، التقييم البعدي وتقييم التدريب</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98384926"/>
                  </a:ext>
                </a:extLst>
              </a:tr>
            </a:tbl>
          </a:graphicData>
        </a:graphic>
      </p:graphicFrame>
      <p:sp>
        <p:nvSpPr>
          <p:cNvPr id="2" name="TextBox 1">
            <a:extLst>
              <a:ext uri="{FF2B5EF4-FFF2-40B4-BE49-F238E27FC236}">
                <a16:creationId xmlns:a16="http://schemas.microsoft.com/office/drawing/2014/main" id="{894C0368-7504-0C94-3691-930E8DD88B4A}"/>
              </a:ext>
            </a:extLst>
          </p:cNvPr>
          <p:cNvSpPr txBox="1"/>
          <p:nvPr/>
        </p:nvSpPr>
        <p:spPr>
          <a:xfrm>
            <a:off x="10601325" y="409575"/>
            <a:ext cx="1433406" cy="400110"/>
          </a:xfrm>
          <a:prstGeom prst="rect">
            <a:avLst/>
          </a:prstGeom>
          <a:noFill/>
        </p:spPr>
        <p:txBody>
          <a:bodyPr wrap="none" rtlCol="0">
            <a:spAutoFit/>
          </a:bodyPr>
          <a:lstStyle/>
          <a:p>
            <a:r>
              <a:rPr lang="ar-JO" sz="2000" b="1" dirty="0"/>
              <a:t>برنامج التدريب</a:t>
            </a:r>
            <a:endParaRPr lang="en-US" sz="2000" b="1" dirty="0"/>
          </a:p>
        </p:txBody>
      </p:sp>
    </p:spTree>
    <p:extLst>
      <p:ext uri="{BB962C8B-B14F-4D97-AF65-F5344CB8AC3E}">
        <p14:creationId xmlns:p14="http://schemas.microsoft.com/office/powerpoint/2010/main" val="2373533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31908" y="1537253"/>
            <a:ext cx="10923988" cy="573532"/>
          </a:xfrm>
          <a:prstGeom prst="rect">
            <a:avLst/>
          </a:prstGeom>
          <a:noFill/>
          <a:ln/>
        </p:spPr>
        <p:txBody>
          <a:bodyPr wrap="none" lIns="0" tIns="0" rIns="0" bIns="0" rtlCol="0" anchor="t"/>
          <a:lstStyle/>
          <a:p>
            <a:pPr marL="0" indent="0" algn="r" rtl="1">
              <a:lnSpc>
                <a:spcPct val="104000"/>
              </a:lnSpc>
              <a:buNone/>
            </a:pPr>
            <a:r>
              <a:rPr lang="ar-SA" altLang="en-US" sz="4800" dirty="0">
                <a:solidFill>
                  <a:srgbClr val="2E3C4E"/>
                </a:solidFill>
                <a:latin typeface="GE SS Two Light" pitchFamily="34" charset="0"/>
                <a:ea typeface="GE SS Two Light" pitchFamily="34" charset="-122"/>
                <a:cs typeface="GE SS Two Light" pitchFamily="34" charset="-120"/>
              </a:rPr>
              <a:t>محتويات الوحدة</a:t>
            </a:r>
            <a:endParaRPr lang="ar-SA" sz="480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20255" y="2328063"/>
            <a:ext cx="439532" cy="439545"/>
          </a:xfrm>
          <a:prstGeom prst="rect">
            <a:avLst/>
          </a:prstGeom>
        </p:spPr>
      </p:pic>
      <p:sp>
        <p:nvSpPr>
          <p:cNvPr id="4" name="Shape 1"/>
          <p:cNvSpPr/>
          <p:nvPr/>
        </p:nvSpPr>
        <p:spPr>
          <a:xfrm>
            <a:off x="8037510" y="2845891"/>
            <a:ext cx="3522277" cy="25400"/>
          </a:xfrm>
          <a:prstGeom prst="rect">
            <a:avLst/>
          </a:prstGeom>
          <a:solidFill>
            <a:srgbClr val="00AEEF"/>
          </a:solidFill>
          <a:ln/>
        </p:spPr>
      </p:sp>
      <p:sp>
        <p:nvSpPr>
          <p:cNvPr id="5" name="Text 2"/>
          <p:cNvSpPr/>
          <p:nvPr/>
        </p:nvSpPr>
        <p:spPr>
          <a:xfrm>
            <a:off x="8143875" y="2362250"/>
            <a:ext cx="2847976" cy="291652"/>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مقدمة وتعريف عام</a:t>
            </a:r>
            <a:endParaRPr lang="ar-SA" sz="2800" b="1" dirty="0"/>
          </a:p>
        </p:txBody>
      </p:sp>
      <p:sp>
        <p:nvSpPr>
          <p:cNvPr id="6" name="Text 3"/>
          <p:cNvSpPr/>
          <p:nvPr/>
        </p:nvSpPr>
        <p:spPr>
          <a:xfrm>
            <a:off x="8037510" y="2972891"/>
            <a:ext cx="3522277" cy="288925"/>
          </a:xfrm>
          <a:prstGeom prst="rect">
            <a:avLst/>
          </a:prstGeom>
          <a:noFill/>
          <a:ln/>
        </p:spPr>
        <p:txBody>
          <a:bodyPr wrap="none" lIns="0" tIns="0" rIns="0" bIns="0" rtlCol="0" anchor="t"/>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نبذة عن الوحدة وبرنامج التطوير المهني (PDP)</a:t>
            </a:r>
            <a:endParaRPr lang="ar-SA"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17502" y="2328063"/>
            <a:ext cx="439533" cy="439546"/>
          </a:xfrm>
          <a:prstGeom prst="rect">
            <a:avLst/>
          </a:prstGeom>
        </p:spPr>
      </p:pic>
      <p:sp>
        <p:nvSpPr>
          <p:cNvPr id="8" name="Shape 4"/>
          <p:cNvSpPr/>
          <p:nvPr/>
        </p:nvSpPr>
        <p:spPr>
          <a:xfrm>
            <a:off x="4334759" y="2845891"/>
            <a:ext cx="3522277" cy="25400"/>
          </a:xfrm>
          <a:prstGeom prst="rect">
            <a:avLst/>
          </a:prstGeom>
          <a:solidFill>
            <a:srgbClr val="00AEEF"/>
          </a:solidFill>
          <a:ln/>
        </p:spPr>
      </p:sp>
      <p:sp>
        <p:nvSpPr>
          <p:cNvPr id="9" name="Text 5"/>
          <p:cNvSpPr/>
          <p:nvPr/>
        </p:nvSpPr>
        <p:spPr>
          <a:xfrm>
            <a:off x="4401019" y="2349550"/>
            <a:ext cx="2561341" cy="325838"/>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النشاط</a:t>
            </a:r>
            <a:r>
              <a:rPr lang="en-US" altLang="en-US" sz="2800" b="1" dirty="0">
                <a:solidFill>
                  <a:srgbClr val="384653"/>
                </a:solidFill>
                <a:latin typeface="Myriad "/>
                <a:ea typeface="GE SS Two Light" pitchFamily="34" charset="-122"/>
                <a:cs typeface="GE SS Two Light" pitchFamily="34" charset="-120"/>
              </a:rPr>
              <a:t>1 </a:t>
            </a:r>
            <a:endParaRPr lang="ar-SA" sz="2800" b="1" dirty="0"/>
          </a:p>
        </p:txBody>
      </p:sp>
      <p:sp>
        <p:nvSpPr>
          <p:cNvPr id="10" name="Text 6"/>
          <p:cNvSpPr/>
          <p:nvPr/>
        </p:nvSpPr>
        <p:spPr>
          <a:xfrm>
            <a:off x="4401019" y="2991941"/>
            <a:ext cx="3522277" cy="288925"/>
          </a:xfrm>
          <a:prstGeom prst="rect">
            <a:avLst/>
          </a:prstGeom>
          <a:noFill/>
          <a:ln/>
        </p:spPr>
        <p:txBody>
          <a:bodyPr wrap="none" lIns="0" tIns="0" rIns="0" bIns="0" rtlCol="0" anchor="t"/>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التعرف على مبادئ تعلم الكبار ودمجها في التعلم</a:t>
            </a:r>
            <a:endParaRPr lang="ar-SA"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14750" y="2328063"/>
            <a:ext cx="439534" cy="439546"/>
          </a:xfrm>
          <a:prstGeom prst="rect">
            <a:avLst/>
          </a:prstGeom>
        </p:spPr>
      </p:pic>
      <p:sp>
        <p:nvSpPr>
          <p:cNvPr id="12" name="Shape 7"/>
          <p:cNvSpPr/>
          <p:nvPr/>
        </p:nvSpPr>
        <p:spPr>
          <a:xfrm>
            <a:off x="631908" y="2845891"/>
            <a:ext cx="3522376" cy="25400"/>
          </a:xfrm>
          <a:prstGeom prst="rect">
            <a:avLst/>
          </a:prstGeom>
          <a:solidFill>
            <a:srgbClr val="00AEEF"/>
          </a:solidFill>
          <a:ln/>
        </p:spPr>
      </p:sp>
      <p:sp>
        <p:nvSpPr>
          <p:cNvPr id="13" name="Text 8"/>
          <p:cNvSpPr/>
          <p:nvPr/>
        </p:nvSpPr>
        <p:spPr>
          <a:xfrm>
            <a:off x="661398" y="2347863"/>
            <a:ext cx="2806617" cy="288925"/>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النشاط</a:t>
            </a:r>
            <a:r>
              <a:rPr lang="en-US" altLang="en-US" sz="2800" b="1" dirty="0">
                <a:solidFill>
                  <a:srgbClr val="384653"/>
                </a:solidFill>
                <a:latin typeface="Myriad "/>
                <a:ea typeface="GE SS Two Light" pitchFamily="34" charset="-122"/>
                <a:cs typeface="GE SS Two Light" pitchFamily="34" charset="-120"/>
              </a:rPr>
              <a:t>2 </a:t>
            </a:r>
            <a:endParaRPr lang="ar-SA" sz="2800" b="1" dirty="0">
              <a:latin typeface="Myriad "/>
            </a:endParaRPr>
          </a:p>
        </p:txBody>
      </p:sp>
      <p:sp>
        <p:nvSpPr>
          <p:cNvPr id="14" name="Text 9"/>
          <p:cNvSpPr/>
          <p:nvPr/>
        </p:nvSpPr>
        <p:spPr>
          <a:xfrm>
            <a:off x="631908" y="2982416"/>
            <a:ext cx="3522376" cy="288925"/>
          </a:xfrm>
          <a:prstGeom prst="rect">
            <a:avLst/>
          </a:prstGeom>
          <a:noFill/>
          <a:ln/>
        </p:spPr>
        <p:txBody>
          <a:bodyPr wrap="none" lIns="0" tIns="0" rIns="0" bIns="0" rtlCol="0" anchor="t"/>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استراتيجيات وأنماط التعلم في CBT</a:t>
            </a:r>
            <a:endParaRPr lang="ar-SA" dirty="0"/>
          </a:p>
        </p:txBody>
      </p:sp>
      <p:pic>
        <p:nvPicPr>
          <p:cNvPr id="15"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20255" y="3760188"/>
            <a:ext cx="439531" cy="439543"/>
          </a:xfrm>
          <a:prstGeom prst="rect">
            <a:avLst/>
          </a:prstGeom>
        </p:spPr>
      </p:pic>
      <p:sp>
        <p:nvSpPr>
          <p:cNvPr id="16" name="Shape 10"/>
          <p:cNvSpPr/>
          <p:nvPr/>
        </p:nvSpPr>
        <p:spPr>
          <a:xfrm>
            <a:off x="6186134" y="4278015"/>
            <a:ext cx="5373652" cy="25400"/>
          </a:xfrm>
          <a:prstGeom prst="rect">
            <a:avLst/>
          </a:prstGeom>
          <a:solidFill>
            <a:srgbClr val="00AEEF"/>
          </a:solidFill>
          <a:ln/>
        </p:spPr>
      </p:sp>
      <p:sp>
        <p:nvSpPr>
          <p:cNvPr id="17" name="Text 11"/>
          <p:cNvSpPr/>
          <p:nvPr/>
        </p:nvSpPr>
        <p:spPr>
          <a:xfrm>
            <a:off x="6927302" y="3800971"/>
            <a:ext cx="3891316" cy="249535"/>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النشاط </a:t>
            </a:r>
            <a:r>
              <a:rPr lang="en-US" altLang="en-US" sz="2800" b="1" dirty="0">
                <a:solidFill>
                  <a:srgbClr val="384653"/>
                </a:solidFill>
                <a:latin typeface="Myriad "/>
                <a:ea typeface="GE SS Two Light" pitchFamily="34" charset="-122"/>
                <a:cs typeface="GE SS Two Light" pitchFamily="34" charset="-120"/>
              </a:rPr>
              <a:t>3</a:t>
            </a:r>
            <a:endParaRPr lang="ar-SA" sz="2800" b="1" dirty="0"/>
          </a:p>
        </p:txBody>
      </p:sp>
      <p:sp>
        <p:nvSpPr>
          <p:cNvPr id="18" name="Text 12"/>
          <p:cNvSpPr/>
          <p:nvPr/>
        </p:nvSpPr>
        <p:spPr>
          <a:xfrm>
            <a:off x="6186134" y="4385965"/>
            <a:ext cx="5373652" cy="288925"/>
          </a:xfrm>
          <a:prstGeom prst="rect">
            <a:avLst/>
          </a:prstGeom>
          <a:noFill/>
          <a:ln/>
        </p:spPr>
        <p:txBody>
          <a:bodyPr wrap="none" lIns="0" tIns="0" rIns="0" bIns="0" rtlCol="0" anchor="t"/>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أدوات التعليم والتقييم وربطها بـ K-S-A</a:t>
            </a:r>
            <a:endParaRPr lang="ar-SA" dirty="0"/>
          </a:p>
        </p:txBody>
      </p:sp>
      <p:pic>
        <p:nvPicPr>
          <p:cNvPr id="19"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566129" y="3760188"/>
            <a:ext cx="439531" cy="439543"/>
          </a:xfrm>
          <a:prstGeom prst="rect">
            <a:avLst/>
          </a:prstGeom>
        </p:spPr>
      </p:pic>
      <p:sp>
        <p:nvSpPr>
          <p:cNvPr id="20" name="Shape 13"/>
          <p:cNvSpPr/>
          <p:nvPr/>
        </p:nvSpPr>
        <p:spPr>
          <a:xfrm>
            <a:off x="631908" y="4278015"/>
            <a:ext cx="5373752" cy="25400"/>
          </a:xfrm>
          <a:prstGeom prst="rect">
            <a:avLst/>
          </a:prstGeom>
          <a:solidFill>
            <a:srgbClr val="00AEEF"/>
          </a:solidFill>
          <a:ln/>
        </p:spPr>
      </p:sp>
      <p:sp>
        <p:nvSpPr>
          <p:cNvPr id="21" name="Text 14"/>
          <p:cNvSpPr/>
          <p:nvPr/>
        </p:nvSpPr>
        <p:spPr>
          <a:xfrm>
            <a:off x="810050" y="3778643"/>
            <a:ext cx="4454442" cy="233661"/>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النشاطان </a:t>
            </a:r>
            <a:r>
              <a:rPr lang="en-US" altLang="en-US" sz="2800" b="1" dirty="0">
                <a:solidFill>
                  <a:srgbClr val="384653"/>
                </a:solidFill>
                <a:latin typeface="Myriad "/>
                <a:ea typeface="GE SS Two Light" pitchFamily="34" charset="-122"/>
                <a:cs typeface="GE SS Two Light" pitchFamily="34" charset="-120"/>
              </a:rPr>
              <a:t>4 </a:t>
            </a:r>
            <a:r>
              <a:rPr lang="ar-JO" altLang="en-US" sz="2800" b="1" dirty="0">
                <a:solidFill>
                  <a:srgbClr val="384653"/>
                </a:solidFill>
                <a:latin typeface="Myriad "/>
                <a:ea typeface="GE SS Two Light" pitchFamily="34" charset="-122"/>
                <a:cs typeface="GE SS Two Light" pitchFamily="34" charset="-120"/>
              </a:rPr>
              <a:t>، </a:t>
            </a:r>
            <a:r>
              <a:rPr lang="en-US" altLang="en-US" sz="2800" b="1" dirty="0">
                <a:solidFill>
                  <a:srgbClr val="384653"/>
                </a:solidFill>
                <a:latin typeface="Myriad "/>
                <a:ea typeface="GE SS Two Light" pitchFamily="34" charset="-122"/>
                <a:cs typeface="GE SS Two Light" pitchFamily="34" charset="-120"/>
              </a:rPr>
              <a:t> 5</a:t>
            </a:r>
            <a:endParaRPr lang="ar-SA" sz="2800" b="1" dirty="0">
              <a:latin typeface="Myriad "/>
            </a:endParaRPr>
          </a:p>
        </p:txBody>
      </p:sp>
      <p:sp>
        <p:nvSpPr>
          <p:cNvPr id="22" name="Text 15"/>
          <p:cNvSpPr/>
          <p:nvPr/>
        </p:nvSpPr>
        <p:spPr>
          <a:xfrm>
            <a:off x="631908" y="4414540"/>
            <a:ext cx="5373752" cy="288925"/>
          </a:xfrm>
          <a:prstGeom prst="rect">
            <a:avLst/>
          </a:prstGeom>
          <a:noFill/>
          <a:ln/>
        </p:spPr>
        <p:txBody>
          <a:bodyPr wrap="none" lIns="0" tIns="0" rIns="0" bIns="0" rtlCol="0" anchor="t"/>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تصميم خطة الدرس وعرضها وتحسينها</a:t>
            </a: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22546" y="421914"/>
            <a:ext cx="10946602" cy="463648"/>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مقدمة </a:t>
            </a:r>
            <a:r>
              <a:rPr lang="ar-JO" altLang="en-US" sz="3250" dirty="0">
                <a:solidFill>
                  <a:srgbClr val="2E3C4E"/>
                </a:solidFill>
                <a:latin typeface="GE SS Two Light" pitchFamily="34" charset="0"/>
                <a:ea typeface="GE SS Two Light" pitchFamily="34" charset="-122"/>
                <a:cs typeface="GE SS Two Light" pitchFamily="34" charset="-120"/>
              </a:rPr>
              <a:t>: رحلة التعلم </a:t>
            </a:r>
            <a:endParaRPr lang="ar-SA" sz="3250" dirty="0"/>
          </a:p>
        </p:txBody>
      </p:sp>
      <p:sp>
        <p:nvSpPr>
          <p:cNvPr id="4" name="Shape 2"/>
          <p:cNvSpPr/>
          <p:nvPr/>
        </p:nvSpPr>
        <p:spPr>
          <a:xfrm>
            <a:off x="11422273" y="1277726"/>
            <a:ext cx="19050" cy="3439319"/>
          </a:xfrm>
          <a:prstGeom prst="roundRect">
            <a:avLst>
              <a:gd name="adj" fmla="val 49999"/>
            </a:avLst>
          </a:prstGeom>
          <a:solidFill>
            <a:srgbClr val="000000">
              <a:alpha val="8000"/>
            </a:srgbClr>
          </a:solidFill>
          <a:ln/>
        </p:spPr>
      </p:sp>
      <p:sp>
        <p:nvSpPr>
          <p:cNvPr id="5" name="Shape 3"/>
          <p:cNvSpPr/>
          <p:nvPr/>
        </p:nvSpPr>
        <p:spPr>
          <a:xfrm>
            <a:off x="10986515" y="1695174"/>
            <a:ext cx="473857" cy="19050"/>
          </a:xfrm>
          <a:prstGeom prst="roundRect">
            <a:avLst>
              <a:gd name="adj" fmla="val 49999"/>
            </a:avLst>
          </a:prstGeom>
          <a:solidFill>
            <a:srgbClr val="0094D5"/>
          </a:solidFill>
          <a:ln/>
        </p:spPr>
      </p:sp>
      <p:sp>
        <p:nvSpPr>
          <p:cNvPr id="6" name="Shape 4"/>
          <p:cNvSpPr/>
          <p:nvPr/>
        </p:nvSpPr>
        <p:spPr>
          <a:xfrm>
            <a:off x="11382090" y="1645469"/>
            <a:ext cx="118464" cy="118467"/>
          </a:xfrm>
          <a:prstGeom prst="ellipse">
            <a:avLst/>
          </a:prstGeom>
          <a:solidFill>
            <a:srgbClr val="00AEEF"/>
          </a:solidFill>
          <a:ln/>
        </p:spPr>
      </p:sp>
      <p:sp>
        <p:nvSpPr>
          <p:cNvPr id="7" name="Shape 5"/>
          <p:cNvSpPr/>
          <p:nvPr/>
        </p:nvSpPr>
        <p:spPr>
          <a:xfrm>
            <a:off x="631908" y="1236783"/>
            <a:ext cx="10335458" cy="5000244"/>
          </a:xfrm>
          <a:prstGeom prst="roundRect">
            <a:avLst>
              <a:gd name="adj" fmla="val 25322"/>
            </a:avLst>
          </a:prstGeom>
          <a:solidFill>
            <a:srgbClr val="00AEEF"/>
          </a:solidFill>
          <a:ln w="6350">
            <a:solidFill>
              <a:srgbClr val="00AEEF"/>
            </a:solidFill>
            <a:prstDash val="solid"/>
          </a:ln>
        </p:spPr>
      </p:sp>
      <p:sp>
        <p:nvSpPr>
          <p:cNvPr id="8" name="Text 6"/>
          <p:cNvSpPr/>
          <p:nvPr/>
        </p:nvSpPr>
        <p:spPr>
          <a:xfrm>
            <a:off x="455017" y="1401089"/>
            <a:ext cx="10006854" cy="259755"/>
          </a:xfrm>
          <a:prstGeom prst="rect">
            <a:avLst/>
          </a:prstGeom>
          <a:noFill/>
          <a:ln/>
        </p:spPr>
        <p:txBody>
          <a:bodyPr wrap="none" lIns="0" tIns="0" rIns="0" bIns="0" rtlCol="0" anchor="t"/>
          <a:lstStyle/>
          <a:p>
            <a:pPr algn="r" rtl="1">
              <a:lnSpc>
                <a:spcPct val="104000"/>
              </a:lnSpc>
            </a:pPr>
            <a:r>
              <a:rPr lang="ar-SA" altLang="en-US" sz="2800" dirty="0">
                <a:solidFill>
                  <a:schemeClr val="bg1"/>
                </a:solidFill>
                <a:latin typeface="GE SS Two Light" pitchFamily="34" charset="0"/>
                <a:ea typeface="GE SS Two Light" pitchFamily="34" charset="-122"/>
                <a:cs typeface="GE SS Two Light" pitchFamily="34" charset="-120"/>
              </a:rPr>
              <a:t>ما ستفعلونه</a:t>
            </a:r>
            <a:endParaRPr lang="ar-SA" sz="2800" dirty="0">
              <a:solidFill>
                <a:schemeClr val="bg1"/>
              </a:solidFill>
            </a:endParaRPr>
          </a:p>
        </p:txBody>
      </p:sp>
      <p:sp>
        <p:nvSpPr>
          <p:cNvPr id="9" name="Text 7"/>
          <p:cNvSpPr/>
          <p:nvPr/>
        </p:nvSpPr>
        <p:spPr>
          <a:xfrm>
            <a:off x="796211" y="2388234"/>
            <a:ext cx="9665660" cy="2717165"/>
          </a:xfrm>
          <a:prstGeom prst="rect">
            <a:avLst/>
          </a:prstGeom>
          <a:noFill/>
          <a:ln/>
        </p:spPr>
        <p:txBody>
          <a:bodyPr wrap="none" lIns="0" tIns="0" rIns="0" bIns="0" rtlCol="0" anchor="t"/>
          <a:lstStyle/>
          <a:p>
            <a:pPr algn="just" rtl="1">
              <a:spcAft>
                <a:spcPts val="1250"/>
              </a:spcAft>
              <a:buSzPct val="100000"/>
            </a:pPr>
            <a:r>
              <a:rPr lang="ar-SA" sz="2000" dirty="0">
                <a:solidFill>
                  <a:schemeClr val="bg1"/>
                </a:solidFill>
                <a:latin typeface="WinSoft Pro Medium" pitchFamily="34" charset="0"/>
                <a:ea typeface="WinSoft Pro Medium" pitchFamily="34" charset="-122"/>
                <a:cs typeface="WinSoft Pro Medium" pitchFamily="34" charset="-120"/>
              </a:rPr>
              <a:t>لن تكونوا في هذه الرحلة متلقين للمعرفة فقط؛ بل ستشاركون، وتستكشفون، وتحللون، وتطبّقون ما تتعلمونه من خلال</a:t>
            </a:r>
            <a:endParaRPr lang="en-US" sz="2000" dirty="0">
              <a:solidFill>
                <a:schemeClr val="bg1"/>
              </a:solidFill>
              <a:latin typeface="WinSoft Pro Medium" pitchFamily="34" charset="0"/>
              <a:ea typeface="WinSoft Pro Medium" pitchFamily="34" charset="-122"/>
              <a:cs typeface="WinSoft Pro Medium" pitchFamily="34" charset="-120"/>
            </a:endParaRPr>
          </a:p>
          <a:p>
            <a:pPr algn="just" rtl="1">
              <a:spcAft>
                <a:spcPts val="1250"/>
              </a:spcAft>
              <a:buSzPct val="100000"/>
            </a:pPr>
            <a:r>
              <a:rPr lang="ar-SA" sz="2000" dirty="0">
                <a:solidFill>
                  <a:schemeClr val="bg1"/>
                </a:solidFill>
                <a:latin typeface="WinSoft Pro Medium" pitchFamily="34" charset="0"/>
                <a:ea typeface="WinSoft Pro Medium" pitchFamily="34" charset="-122"/>
                <a:cs typeface="WinSoft Pro Medium" pitchFamily="34" charset="-120"/>
              </a:rPr>
              <a:t> مجموعة متنوعةمن أنشطة التعلم</a:t>
            </a:r>
            <a:r>
              <a:rPr lang="en-US" sz="2000" dirty="0">
                <a:solidFill>
                  <a:schemeClr val="bg1"/>
                </a:solidFill>
                <a:latin typeface="WinSoft Pro Medium" pitchFamily="34" charset="0"/>
                <a:ea typeface="WinSoft Pro Medium" pitchFamily="34" charset="-122"/>
                <a:cs typeface="WinSoft Pro Medium" pitchFamily="34" charset="-120"/>
              </a:rPr>
              <a:t> </a:t>
            </a:r>
            <a:r>
              <a:rPr lang="ar-SA" sz="2000" dirty="0">
                <a:solidFill>
                  <a:schemeClr val="bg1"/>
                </a:solidFill>
                <a:latin typeface="WinSoft Pro Medium" pitchFamily="34" charset="0"/>
                <a:ea typeface="WinSoft Pro Medium" pitchFamily="34" charset="-122"/>
                <a:cs typeface="WinSoft Pro Medium" pitchFamily="34" charset="-120"/>
              </a:rPr>
              <a:t>والتطبيقات العملية. وستنتقلون خطوة بخطوة من التعرّف على مبادئ تعلم الكبار </a:t>
            </a:r>
            <a:endParaRPr lang="en-US" sz="2000" dirty="0">
              <a:solidFill>
                <a:schemeClr val="bg1"/>
              </a:solidFill>
              <a:latin typeface="WinSoft Pro Medium" pitchFamily="34" charset="0"/>
              <a:ea typeface="WinSoft Pro Medium" pitchFamily="34" charset="-122"/>
              <a:cs typeface="WinSoft Pro Medium" pitchFamily="34" charset="-120"/>
            </a:endParaRPr>
          </a:p>
          <a:p>
            <a:pPr algn="just" rtl="1">
              <a:spcAft>
                <a:spcPts val="1250"/>
              </a:spcAft>
              <a:buSzPct val="100000"/>
            </a:pPr>
            <a:r>
              <a:rPr lang="ar-SA" sz="2000" dirty="0">
                <a:solidFill>
                  <a:schemeClr val="bg1"/>
                </a:solidFill>
                <a:latin typeface="WinSoft Pro Medium" pitchFamily="34" charset="0"/>
                <a:ea typeface="WinSoft Pro Medium" pitchFamily="34" charset="-122"/>
                <a:cs typeface="WinSoft Pro Medium" pitchFamily="34" charset="-120"/>
              </a:rPr>
              <a:t>إلى استكشاف استراتيجيات وأنماط التعلم المختلفة وأدواتها، ثم توظيفها في تصميم خطط دروس تراعي احتياجات المتعلمين </a:t>
            </a:r>
            <a:endParaRPr lang="en-US" sz="2000" dirty="0">
              <a:solidFill>
                <a:schemeClr val="bg1"/>
              </a:solidFill>
              <a:latin typeface="WinSoft Pro Medium" pitchFamily="34" charset="0"/>
              <a:ea typeface="WinSoft Pro Medium" pitchFamily="34" charset="-122"/>
              <a:cs typeface="WinSoft Pro Medium" pitchFamily="34" charset="-120"/>
            </a:endParaRPr>
          </a:p>
          <a:p>
            <a:pPr algn="just" rtl="1">
              <a:spcAft>
                <a:spcPts val="1250"/>
              </a:spcAft>
              <a:buSzPct val="100000"/>
            </a:pPr>
            <a:r>
              <a:rPr lang="ar-SA" sz="2000" dirty="0">
                <a:solidFill>
                  <a:schemeClr val="bg1"/>
                </a:solidFill>
                <a:latin typeface="WinSoft Pro Medium" pitchFamily="34" charset="0"/>
                <a:ea typeface="WinSoft Pro Medium" pitchFamily="34" charset="-122"/>
                <a:cs typeface="WinSoft Pro Medium" pitchFamily="34" charset="-120"/>
              </a:rPr>
              <a:t>وتدعم تعلمهم وتقييمهم.</a:t>
            </a:r>
            <a:r>
              <a:rPr lang="en-US" sz="2000" dirty="0">
                <a:solidFill>
                  <a:schemeClr val="bg1"/>
                </a:solidFill>
                <a:latin typeface="WinSoft Pro Medium" pitchFamily="34" charset="0"/>
                <a:ea typeface="WinSoft Pro Medium" pitchFamily="34" charset="-122"/>
                <a:cs typeface="WinSoft Pro Medium" pitchFamily="34" charset="-120"/>
              </a:rPr>
              <a:t> </a:t>
            </a:r>
            <a:r>
              <a:rPr lang="ar-SA" sz="2000" dirty="0">
                <a:solidFill>
                  <a:schemeClr val="bg1"/>
                </a:solidFill>
                <a:latin typeface="WinSoft Pro Medium" pitchFamily="34" charset="0"/>
                <a:ea typeface="WinSoft Pro Medium" pitchFamily="34" charset="-122"/>
                <a:cs typeface="WinSoft Pro Medium" pitchFamily="34" charset="-120"/>
              </a:rPr>
              <a:t>وخلال رحلتكم، ستتاح لكم فرص للتعلم الميسّر والتعلم الذاتي، والعمل بصورةفردية وثنائية </a:t>
            </a:r>
            <a:endParaRPr lang="en-US" sz="2000" dirty="0">
              <a:solidFill>
                <a:schemeClr val="bg1"/>
              </a:solidFill>
              <a:latin typeface="WinSoft Pro Medium" pitchFamily="34" charset="0"/>
              <a:ea typeface="WinSoft Pro Medium" pitchFamily="34" charset="-122"/>
              <a:cs typeface="WinSoft Pro Medium" pitchFamily="34" charset="-120"/>
            </a:endParaRPr>
          </a:p>
          <a:p>
            <a:pPr algn="just" rtl="1">
              <a:spcAft>
                <a:spcPts val="1250"/>
              </a:spcAft>
              <a:buSzPct val="100000"/>
            </a:pPr>
            <a:r>
              <a:rPr lang="ar-SA" sz="2000" dirty="0">
                <a:solidFill>
                  <a:schemeClr val="bg1"/>
                </a:solidFill>
                <a:latin typeface="WinSoft Pro Medium" pitchFamily="34" charset="0"/>
                <a:ea typeface="WinSoft Pro Medium" pitchFamily="34" charset="-122"/>
                <a:cs typeface="WinSoft Pro Medium" pitchFamily="34" charset="-120"/>
              </a:rPr>
              <a:t>وجماعية، ومشاركة أفكاركم وأعمالكم مع زملائكم، والاستفادة من التغذية الراجعة لتطويرها وتحسينها. فكل نشاط </a:t>
            </a:r>
            <a:endParaRPr lang="en-US" sz="2000" dirty="0">
              <a:solidFill>
                <a:schemeClr val="bg1"/>
              </a:solidFill>
              <a:latin typeface="WinSoft Pro Medium" pitchFamily="34" charset="0"/>
              <a:ea typeface="WinSoft Pro Medium" pitchFamily="34" charset="-122"/>
              <a:cs typeface="WinSoft Pro Medium" pitchFamily="34" charset="-120"/>
            </a:endParaRPr>
          </a:p>
          <a:p>
            <a:pPr algn="just" rtl="1">
              <a:spcAft>
                <a:spcPts val="1250"/>
              </a:spcAft>
              <a:buSzPct val="100000"/>
            </a:pPr>
            <a:r>
              <a:rPr lang="ar-SA" sz="2000" dirty="0">
                <a:solidFill>
                  <a:schemeClr val="bg1"/>
                </a:solidFill>
                <a:latin typeface="WinSoft Pro Medium" pitchFamily="34" charset="0"/>
                <a:ea typeface="WinSoft Pro Medium" pitchFamily="34" charset="-122"/>
                <a:cs typeface="WinSoft Pro Medium" pitchFamily="34" charset="-120"/>
              </a:rPr>
              <a:t>في هذا الدليل</a:t>
            </a:r>
            <a:r>
              <a:rPr lang="en-US" sz="2000" dirty="0">
                <a:solidFill>
                  <a:schemeClr val="bg1"/>
                </a:solidFill>
                <a:latin typeface="WinSoft Pro Medium" pitchFamily="34" charset="0"/>
                <a:ea typeface="WinSoft Pro Medium" pitchFamily="34" charset="-122"/>
                <a:cs typeface="WinSoft Pro Medium" pitchFamily="34" charset="-120"/>
              </a:rPr>
              <a:t> </a:t>
            </a:r>
            <a:r>
              <a:rPr lang="ar-SA" sz="2000" dirty="0">
                <a:solidFill>
                  <a:schemeClr val="bg1"/>
                </a:solidFill>
                <a:latin typeface="WinSoft Pro Medium" pitchFamily="34" charset="0"/>
                <a:ea typeface="WinSoft Pro Medium" pitchFamily="34" charset="-122"/>
                <a:cs typeface="WinSoft Pro Medium" pitchFamily="34" charset="-120"/>
              </a:rPr>
              <a:t>هو فرصة جديدة للتجربة، والتفكير، والتطبيق، وبناء خبرتكم التدريبية.</a:t>
            </a:r>
          </a:p>
        </p:txBody>
      </p:sp>
    </p:spTree>
    <p:extLst>
      <p:ext uri="{BB962C8B-B14F-4D97-AF65-F5344CB8AC3E}">
        <p14:creationId xmlns:p14="http://schemas.microsoft.com/office/powerpoint/2010/main" val="198207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31908" y="875804"/>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مقدمة: رحلة التعلم</a:t>
            </a:r>
            <a:endParaRPr lang="ar-SA" sz="3700" dirty="0"/>
          </a:p>
        </p:txBody>
      </p:sp>
      <p:sp>
        <p:nvSpPr>
          <p:cNvPr id="5" name="Shape 3"/>
          <p:cNvSpPr/>
          <p:nvPr/>
        </p:nvSpPr>
        <p:spPr>
          <a:xfrm>
            <a:off x="631908" y="2068924"/>
            <a:ext cx="5243679" cy="3676783"/>
          </a:xfrm>
          <a:prstGeom prst="roundRect">
            <a:avLst>
              <a:gd name="adj" fmla="val 17243"/>
            </a:avLst>
          </a:prstGeom>
          <a:solidFill>
            <a:srgbClr val="D4E9F7"/>
          </a:solidFill>
          <a:ln/>
        </p:spPr>
      </p:sp>
      <p:sp>
        <p:nvSpPr>
          <p:cNvPr id="7" name="Text 4"/>
          <p:cNvSpPr/>
          <p:nvPr/>
        </p:nvSpPr>
        <p:spPr>
          <a:xfrm>
            <a:off x="723900" y="2419264"/>
            <a:ext cx="4733088" cy="2705443"/>
          </a:xfrm>
          <a:prstGeom prst="rect">
            <a:avLst/>
          </a:prstGeom>
          <a:noFill/>
          <a:ln/>
        </p:spPr>
        <p:txBody>
          <a:bodyPr wrap="square" lIns="0" tIns="0" rIns="0" bIns="0" rtlCol="0" anchor="t">
            <a:noAutofit/>
          </a:bodyPr>
          <a:lstStyle/>
          <a:p>
            <a:pPr marL="0" indent="0" algn="r" rtl="1">
              <a:lnSpc>
                <a:spcPct val="133000"/>
              </a:lnSpc>
              <a:buNone/>
            </a:pPr>
            <a:r>
              <a:rPr lang="ar-SA" altLang="en-US" sz="2400" dirty="0">
                <a:solidFill>
                  <a:srgbClr val="000000"/>
                </a:solidFill>
                <a:latin typeface="WinSoft Pro Medium" pitchFamily="34" charset="0"/>
                <a:ea typeface="WinSoft Pro Medium" pitchFamily="34" charset="-122"/>
                <a:cs typeface="WinSoft Pro Medium" pitchFamily="34" charset="-120"/>
              </a:rPr>
              <a:t>كل نشاط في هذا الدليل هو فرصة لاكتشاف شيء جديد يمكنكم تطبيقه في تدريبكم. فكل معرفة تكتسبونها، وكل تجربة تخوضونها، وكل تغذية راجعة تتلقونها، تقرّبكم خطوة من أن تصبحوا ميسّرين أكثر قدرة على دعم تعلم الكبار وتحقيق تعلم ذي أثر.</a:t>
            </a:r>
            <a:endParaRPr lang="ar-SA" sz="2400" dirty="0"/>
          </a:p>
        </p:txBody>
      </p:sp>
      <p:sp>
        <p:nvSpPr>
          <p:cNvPr id="8" name="Shape 5"/>
          <p:cNvSpPr/>
          <p:nvPr/>
        </p:nvSpPr>
        <p:spPr>
          <a:xfrm>
            <a:off x="6192385" y="1563757"/>
            <a:ext cx="5503824" cy="5194852"/>
          </a:xfrm>
          <a:prstGeom prst="roundRect">
            <a:avLst>
              <a:gd name="adj" fmla="val 10216"/>
            </a:avLst>
          </a:prstGeom>
          <a:solidFill>
            <a:srgbClr val="75BAE6"/>
          </a:solidFill>
          <a:ln/>
        </p:spPr>
      </p:sp>
      <p:sp>
        <p:nvSpPr>
          <p:cNvPr id="11" name="Text 1"/>
          <p:cNvSpPr/>
          <p:nvPr/>
        </p:nvSpPr>
        <p:spPr>
          <a:xfrm>
            <a:off x="6384506" y="1987867"/>
            <a:ext cx="5175280" cy="299396"/>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ما ستكتسبونه</a:t>
            </a:r>
            <a:endParaRPr lang="ar-SA" sz="2400" dirty="0"/>
          </a:p>
        </p:txBody>
      </p:sp>
      <p:sp>
        <p:nvSpPr>
          <p:cNvPr id="12" name="Text 2"/>
          <p:cNvSpPr/>
          <p:nvPr/>
        </p:nvSpPr>
        <p:spPr>
          <a:xfrm>
            <a:off x="6362343" y="2543194"/>
            <a:ext cx="5197298" cy="1673888"/>
          </a:xfrm>
          <a:prstGeom prst="rect">
            <a:avLst/>
          </a:prstGeom>
          <a:noFill/>
          <a:ln/>
        </p:spPr>
        <p:txBody>
          <a:bodyPr wrap="square" lIns="0" tIns="0" rIns="0" bIns="0" rtlCol="0" anchor="t">
            <a:noAutofit/>
          </a:bodyPr>
          <a:lstStyle/>
          <a:p>
            <a:pPr marL="0" indent="0" algn="r" rtl="1">
              <a:lnSpc>
                <a:spcPct val="133000"/>
              </a:lnSpc>
              <a:spcAft>
                <a:spcPts val="1250"/>
              </a:spcAft>
              <a:buNone/>
            </a:pPr>
            <a:r>
              <a:rPr lang="ar-SA" altLang="en-US" sz="2000" dirty="0">
                <a:solidFill>
                  <a:srgbClr val="384653"/>
                </a:solidFill>
                <a:latin typeface="WinSoft Pro Medium" pitchFamily="34" charset="0"/>
                <a:ea typeface="WinSoft Pro Medium" pitchFamily="34" charset="-122"/>
                <a:cs typeface="WinSoft Pro Medium" pitchFamily="34" charset="-120"/>
              </a:rPr>
              <a:t>الثقة والقدرة على توظيف ما تتعلمونه في ممارستكم المهنية، وصولًا إلى القدرة على تطبيق استراتيجيات وأدوات تعلم الكبار في برامج التعليم والتدريب التقني والمهني.</a:t>
            </a:r>
            <a:endParaRPr lang="ar-JO" altLang="en-US" sz="2000"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spcAft>
                <a:spcPts val="1250"/>
              </a:spcAft>
              <a:buNone/>
            </a:pPr>
            <a:endParaRPr lang="ar-SA" sz="2000" dirty="0"/>
          </a:p>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ستطبقون مجموعة من مهارات العمل والحياة، مثل التفكير التحليلي وتوظيف والخبرات الفنية، كما ستجسّدون قيمًا واتجاهات مهنية، تشمل احترام التنوع والالتزام بالسلوك المهني.</a:t>
            </a:r>
            <a:endParaRPr lang="ar-SA"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31908" y="1241945"/>
            <a:ext cx="10900450" cy="630368"/>
          </a:xfrm>
          <a:prstGeom prst="rect">
            <a:avLst/>
          </a:prstGeom>
          <a:noFill/>
          <a:ln/>
        </p:spPr>
        <p:txBody>
          <a:bodyPr wrap="none" lIns="0" tIns="0" rIns="0" bIns="0" rtlCol="0" anchor="t"/>
          <a:lstStyle/>
          <a:p>
            <a:pPr marL="0" indent="0" algn="r" rtl="1">
              <a:lnSpc>
                <a:spcPct val="104000"/>
              </a:lnSpc>
              <a:buNone/>
            </a:pPr>
            <a:r>
              <a:rPr lang="ar-SA" altLang="en-US" sz="4000" dirty="0">
                <a:solidFill>
                  <a:srgbClr val="2E3C4E"/>
                </a:solidFill>
                <a:latin typeface="GE SS Two Light" pitchFamily="34" charset="0"/>
                <a:ea typeface="GE SS Two Light" pitchFamily="34" charset="-122"/>
                <a:cs typeface="GE SS Two Light" pitchFamily="34" charset="-120"/>
              </a:rPr>
              <a:t>برنامج التطوير المهني أثناء الخدمة (</a:t>
            </a:r>
            <a:r>
              <a:rPr lang="ar-SA" altLang="en-US" sz="4000" dirty="0">
                <a:solidFill>
                  <a:srgbClr val="2E3C4E"/>
                </a:solidFill>
                <a:latin typeface="Myriad "/>
                <a:ea typeface="GE SS Two Light" pitchFamily="34" charset="-122"/>
                <a:cs typeface="GE SS Two Light" pitchFamily="34" charset="-120"/>
              </a:rPr>
              <a:t>PDP</a:t>
            </a:r>
            <a:r>
              <a:rPr lang="ar-SA" altLang="en-US" sz="4000" dirty="0">
                <a:solidFill>
                  <a:srgbClr val="2E3C4E"/>
                </a:solidFill>
                <a:latin typeface="GE SS Two Light" pitchFamily="34" charset="0"/>
                <a:ea typeface="GE SS Two Light" pitchFamily="34" charset="-122"/>
                <a:cs typeface="GE SS Two Light" pitchFamily="34" charset="-120"/>
              </a:rPr>
              <a:t>)</a:t>
            </a:r>
            <a:endParaRPr lang="ar-SA" sz="4000" dirty="0"/>
          </a:p>
        </p:txBody>
      </p:sp>
      <p:sp>
        <p:nvSpPr>
          <p:cNvPr id="3" name="Text 1"/>
          <p:cNvSpPr/>
          <p:nvPr/>
        </p:nvSpPr>
        <p:spPr>
          <a:xfrm>
            <a:off x="631908" y="2306853"/>
            <a:ext cx="10927878" cy="577850"/>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يهدف برنامج التطوير المهني (PDP) لموظفي التعليم والتدريب التقني والمهني في الأونروا إلى تحديث معارفهم ومهاراتهم ومواكبة التطورات في منظومة TVET ومتطلبات سوق العمل، بما يشمل الممارسات الحديثة في التعليم والتدريب، وضمان الجودة والحوكمة، والشمول والسلامة والصحة المهنية، والابتكار والتحول الرقمي، والارتباط بسوق العمل والتكنولوجيات الناشئة.</a:t>
            </a:r>
            <a:endParaRPr lang="ar-SA" dirty="0"/>
          </a:p>
        </p:txBody>
      </p:sp>
      <p:sp>
        <p:nvSpPr>
          <p:cNvPr id="4" name="Shape 2"/>
          <p:cNvSpPr/>
          <p:nvPr/>
        </p:nvSpPr>
        <p:spPr>
          <a:xfrm>
            <a:off x="8037510" y="3764453"/>
            <a:ext cx="3522277" cy="2228635"/>
          </a:xfrm>
          <a:prstGeom prst="roundRect">
            <a:avLst>
              <a:gd name="adj" fmla="val 16458"/>
            </a:avLst>
          </a:prstGeom>
          <a:solidFill>
            <a:srgbClr val="00AEEF"/>
          </a:solidFill>
          <a:ln w="6350">
            <a:solidFill>
              <a:srgbClr val="0094D5"/>
            </a:solidFill>
            <a:prstDash val="solid"/>
          </a:ln>
        </p:spPr>
      </p:sp>
      <p:sp>
        <p:nvSpPr>
          <p:cNvPr id="5" name="Text 3"/>
          <p:cNvSpPr/>
          <p:nvPr/>
        </p:nvSpPr>
        <p:spPr>
          <a:xfrm>
            <a:off x="8224334" y="3951282"/>
            <a:ext cx="3148628" cy="402056"/>
          </a:xfrm>
          <a:prstGeom prst="rect">
            <a:avLst/>
          </a:prstGeom>
          <a:noFill/>
          <a:ln/>
        </p:spPr>
        <p:txBody>
          <a:bodyPr wrap="none" lIns="0" tIns="0" rIns="0" bIns="0" rtlCol="0" anchor="t"/>
          <a:lstStyle/>
          <a:p>
            <a:pPr marL="0" indent="0" algn="ctr" rtl="1">
              <a:lnSpc>
                <a:spcPct val="104000"/>
              </a:lnSpc>
              <a:buNone/>
            </a:pPr>
            <a:r>
              <a:rPr lang="en-US" altLang="en-US" sz="2800" dirty="0">
                <a:solidFill>
                  <a:schemeClr val="bg1"/>
                </a:solidFill>
                <a:latin typeface="Myriad "/>
                <a:ea typeface="GE SS Two Light" pitchFamily="34" charset="-122"/>
                <a:cs typeface="GE SS Two Light" pitchFamily="34" charset="-120"/>
              </a:rPr>
              <a:t>33 </a:t>
            </a:r>
            <a:r>
              <a:rPr lang="ar-SA" altLang="en-US" sz="2800" dirty="0">
                <a:solidFill>
                  <a:schemeClr val="bg1"/>
                </a:solidFill>
                <a:latin typeface="GE SS Two Light" pitchFamily="34" charset="0"/>
                <a:ea typeface="GE SS Two Light" pitchFamily="34" charset="-122"/>
                <a:cs typeface="GE SS Two Light" pitchFamily="34" charset="-120"/>
              </a:rPr>
              <a:t>وحدة تعليمية</a:t>
            </a:r>
            <a:endParaRPr lang="ar-SA" sz="2800" dirty="0">
              <a:solidFill>
                <a:schemeClr val="bg1"/>
              </a:solidFill>
            </a:endParaRPr>
          </a:p>
        </p:txBody>
      </p:sp>
      <p:sp>
        <p:nvSpPr>
          <p:cNvPr id="6" name="Text 4"/>
          <p:cNvSpPr/>
          <p:nvPr/>
        </p:nvSpPr>
        <p:spPr>
          <a:xfrm>
            <a:off x="8224334" y="4356392"/>
            <a:ext cx="3148628" cy="1636696"/>
          </a:xfrm>
          <a:prstGeom prst="rect">
            <a:avLst/>
          </a:prstGeom>
          <a:noFill/>
          <a:ln/>
        </p:spPr>
        <p:txBody>
          <a:bodyPr wrap="square" lIns="0" tIns="0" rIns="0" bIns="0" rtlCol="0" anchor="t">
            <a:normAutofit/>
          </a:bodyPr>
          <a:lstStyle/>
          <a:p>
            <a:pPr marL="0" indent="0" algn="ctr" rtl="1">
              <a:lnSpc>
                <a:spcPct val="133000"/>
              </a:lnSpc>
              <a:buNone/>
            </a:pPr>
            <a:r>
              <a:rPr lang="ar-SA" altLang="en-US" dirty="0">
                <a:solidFill>
                  <a:schemeClr val="bg1"/>
                </a:solidFill>
                <a:latin typeface="WinSoft Pro Medium" pitchFamily="34" charset="0"/>
                <a:ea typeface="WinSoft Pro Medium" pitchFamily="34" charset="-122"/>
                <a:cs typeface="WinSoft Pro Medium" pitchFamily="34" charset="-120"/>
              </a:rPr>
              <a:t>موزعة على 10 مجمعات تدريبية رئيسية،تغطي الجوانب التربوية والإدارية والفنية والمهنية ذات الصلة بعمل موظفي التعليم والتدريب التقني والمهني.</a:t>
            </a:r>
            <a:endParaRPr lang="ar-SA" dirty="0">
              <a:solidFill>
                <a:schemeClr val="bg1"/>
              </a:solidFill>
            </a:endParaRPr>
          </a:p>
        </p:txBody>
      </p:sp>
      <p:sp>
        <p:nvSpPr>
          <p:cNvPr id="7" name="Shape 5"/>
          <p:cNvSpPr/>
          <p:nvPr/>
        </p:nvSpPr>
        <p:spPr>
          <a:xfrm>
            <a:off x="4334759" y="3764453"/>
            <a:ext cx="3522277" cy="2228635"/>
          </a:xfrm>
          <a:prstGeom prst="roundRect">
            <a:avLst>
              <a:gd name="adj" fmla="val 16458"/>
            </a:avLst>
          </a:prstGeom>
          <a:solidFill>
            <a:srgbClr val="00AEEF"/>
          </a:solidFill>
          <a:ln w="6350">
            <a:solidFill>
              <a:srgbClr val="0094D5"/>
            </a:solidFill>
            <a:prstDash val="solid"/>
          </a:ln>
        </p:spPr>
      </p:sp>
      <p:sp>
        <p:nvSpPr>
          <p:cNvPr id="8" name="Text 6"/>
          <p:cNvSpPr/>
          <p:nvPr/>
        </p:nvSpPr>
        <p:spPr>
          <a:xfrm>
            <a:off x="4521583" y="3951282"/>
            <a:ext cx="3148628" cy="402056"/>
          </a:xfrm>
          <a:prstGeom prst="rect">
            <a:avLst/>
          </a:prstGeom>
          <a:noFill/>
          <a:ln/>
        </p:spPr>
        <p:txBody>
          <a:bodyPr wrap="none" lIns="0" tIns="0" rIns="0" bIns="0" rtlCol="0" anchor="t"/>
          <a:lstStyle/>
          <a:p>
            <a:pPr marL="0" indent="0" algn="ctr" rtl="1">
              <a:lnSpc>
                <a:spcPct val="104000"/>
              </a:lnSpc>
              <a:buNone/>
            </a:pPr>
            <a:r>
              <a:rPr lang="en-US" altLang="en-US" sz="2800" dirty="0">
                <a:solidFill>
                  <a:schemeClr val="bg1"/>
                </a:solidFill>
                <a:latin typeface="Myriad "/>
                <a:ea typeface="GE SS Two Light" pitchFamily="34" charset="-122"/>
                <a:cs typeface="GE SS Two Light" pitchFamily="34" charset="-120"/>
              </a:rPr>
              <a:t>25</a:t>
            </a:r>
            <a:r>
              <a:rPr lang="ar-SA" altLang="en-US" sz="2800" dirty="0">
                <a:solidFill>
                  <a:schemeClr val="bg1"/>
                </a:solidFill>
                <a:latin typeface="GE SS Two Light" pitchFamily="34" charset="0"/>
                <a:ea typeface="GE SS Two Light" pitchFamily="34" charset="-122"/>
                <a:cs typeface="GE SS Two Light" pitchFamily="34" charset="-120"/>
              </a:rPr>
              <a:t> ساعة</a:t>
            </a:r>
            <a:endParaRPr lang="ar-SA" sz="2800" dirty="0">
              <a:solidFill>
                <a:schemeClr val="bg1"/>
              </a:solidFill>
            </a:endParaRPr>
          </a:p>
        </p:txBody>
      </p:sp>
      <p:sp>
        <p:nvSpPr>
          <p:cNvPr id="9" name="Text 7"/>
          <p:cNvSpPr/>
          <p:nvPr/>
        </p:nvSpPr>
        <p:spPr>
          <a:xfrm>
            <a:off x="4521583" y="4356391"/>
            <a:ext cx="3148628" cy="1091130"/>
          </a:xfrm>
          <a:prstGeom prst="rect">
            <a:avLst/>
          </a:prstGeom>
          <a:noFill/>
          <a:ln/>
        </p:spPr>
        <p:txBody>
          <a:bodyPr wrap="square" lIns="0" tIns="0" rIns="0" bIns="0" rtlCol="0" anchor="t">
            <a:normAutofit/>
          </a:bodyPr>
          <a:lstStyle/>
          <a:p>
            <a:pPr marL="0" indent="0" algn="ctr" rtl="1">
              <a:lnSpc>
                <a:spcPct val="133000"/>
              </a:lnSpc>
              <a:buNone/>
            </a:pPr>
            <a:r>
              <a:rPr lang="ar-SA" altLang="en-US" dirty="0">
                <a:solidFill>
                  <a:schemeClr val="bg1"/>
                </a:solidFill>
                <a:latin typeface="WinSoft Pro Medium" pitchFamily="34" charset="0"/>
                <a:ea typeface="WinSoft Pro Medium" pitchFamily="34" charset="-122"/>
                <a:cs typeface="WinSoft Pro Medium" pitchFamily="34" charset="-120"/>
              </a:rPr>
              <a:t>مدة كل وحدة تعليمية وتختلف الوحدات الإلزامية المطلوبة باختلاف الفئة الوظيفية للموظف. </a:t>
            </a:r>
            <a:endParaRPr lang="ar-SA" dirty="0">
              <a:solidFill>
                <a:schemeClr val="bg1"/>
              </a:solidFill>
            </a:endParaRPr>
          </a:p>
        </p:txBody>
      </p:sp>
      <p:sp>
        <p:nvSpPr>
          <p:cNvPr id="10" name="Shape 8"/>
          <p:cNvSpPr/>
          <p:nvPr/>
        </p:nvSpPr>
        <p:spPr>
          <a:xfrm>
            <a:off x="631908" y="3764453"/>
            <a:ext cx="3522376" cy="2228635"/>
          </a:xfrm>
          <a:prstGeom prst="roundRect">
            <a:avLst>
              <a:gd name="adj" fmla="val 16458"/>
            </a:avLst>
          </a:prstGeom>
          <a:solidFill>
            <a:srgbClr val="00AEEF"/>
          </a:solidFill>
          <a:ln w="6350">
            <a:solidFill>
              <a:srgbClr val="0094D5"/>
            </a:solidFill>
            <a:prstDash val="solid"/>
          </a:ln>
        </p:spPr>
      </p:sp>
      <p:sp>
        <p:nvSpPr>
          <p:cNvPr id="11" name="Text 9"/>
          <p:cNvSpPr/>
          <p:nvPr/>
        </p:nvSpPr>
        <p:spPr>
          <a:xfrm>
            <a:off x="818733" y="3951282"/>
            <a:ext cx="3148727" cy="402056"/>
          </a:xfrm>
          <a:prstGeom prst="rect">
            <a:avLst/>
          </a:prstGeom>
          <a:noFill/>
          <a:ln/>
        </p:spPr>
        <p:txBody>
          <a:bodyPr wrap="none" lIns="0" tIns="0" rIns="0" bIns="0" rtlCol="0" anchor="t"/>
          <a:lstStyle/>
          <a:p>
            <a:pPr marL="0" indent="0" algn="ctr" rtl="1">
              <a:lnSpc>
                <a:spcPct val="104000"/>
              </a:lnSpc>
              <a:buNone/>
            </a:pPr>
            <a:r>
              <a:rPr lang="en-US" altLang="en-US" sz="2800" dirty="0">
                <a:solidFill>
                  <a:schemeClr val="bg1"/>
                </a:solidFill>
                <a:latin typeface="Myriad "/>
                <a:ea typeface="GE SS Two Light" pitchFamily="34" charset="-122"/>
                <a:cs typeface="GE SS Two Light" pitchFamily="34" charset="-120"/>
              </a:rPr>
              <a:t>3</a:t>
            </a:r>
            <a:r>
              <a:rPr lang="ar-SA" altLang="en-US" sz="2800" dirty="0">
                <a:solidFill>
                  <a:schemeClr val="bg1"/>
                </a:solidFill>
                <a:latin typeface="GE SS Two Light" pitchFamily="34" charset="0"/>
                <a:ea typeface="GE SS Two Light" pitchFamily="34" charset="-122"/>
                <a:cs typeface="GE SS Two Light" pitchFamily="34" charset="-120"/>
              </a:rPr>
              <a:t> سنوات</a:t>
            </a:r>
            <a:endParaRPr lang="ar-SA" sz="2800" dirty="0">
              <a:solidFill>
                <a:schemeClr val="bg1"/>
              </a:solidFill>
            </a:endParaRPr>
          </a:p>
        </p:txBody>
      </p:sp>
      <p:sp>
        <p:nvSpPr>
          <p:cNvPr id="12" name="Text 10"/>
          <p:cNvSpPr/>
          <p:nvPr/>
        </p:nvSpPr>
        <p:spPr>
          <a:xfrm>
            <a:off x="818733" y="4356391"/>
            <a:ext cx="3148727" cy="1091130"/>
          </a:xfrm>
          <a:prstGeom prst="rect">
            <a:avLst/>
          </a:prstGeom>
          <a:noFill/>
          <a:ln/>
        </p:spPr>
        <p:txBody>
          <a:bodyPr wrap="square" lIns="0" tIns="0" rIns="0" bIns="0" rtlCol="0" anchor="t">
            <a:noAutofit/>
          </a:bodyPr>
          <a:lstStyle/>
          <a:p>
            <a:pPr marL="0" indent="0" algn="ctr"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لإكمال المتطلبات الإلزامية (مع إمكانية التمديد لـ 4 سنوات) في حالات مبررة ووفق الموافقات المعتمدة.</a:t>
            </a:r>
            <a:endParaRPr lang="ar-SA" sz="2000" dirty="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31908" y="1378422"/>
            <a:ext cx="10914098" cy="608000"/>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أساليب تقديم الوحدات</a:t>
            </a:r>
            <a:endParaRPr lang="ar-SA" sz="440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08452" y="2838799"/>
            <a:ext cx="451335" cy="451346"/>
          </a:xfrm>
          <a:prstGeom prst="rect">
            <a:avLst/>
          </a:prstGeom>
        </p:spPr>
      </p:pic>
      <p:sp>
        <p:nvSpPr>
          <p:cNvPr id="4" name="Text 1"/>
          <p:cNvSpPr/>
          <p:nvPr/>
        </p:nvSpPr>
        <p:spPr>
          <a:xfrm>
            <a:off x="8163108" y="3543061"/>
            <a:ext cx="3492214" cy="1215895"/>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التعلم الذاتي</a:t>
            </a:r>
            <a:endParaRPr lang="ar-SA" sz="2400" b="1" dirty="0"/>
          </a:p>
        </p:txBody>
      </p:sp>
      <p:sp>
        <p:nvSpPr>
          <p:cNvPr id="5" name="Text 2"/>
          <p:cNvSpPr/>
          <p:nvPr/>
        </p:nvSpPr>
        <p:spPr>
          <a:xfrm>
            <a:off x="8839199" y="4166538"/>
            <a:ext cx="2911657" cy="845334"/>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يتيح للمتعلم إدارة وقته والتقدم</a:t>
            </a:r>
            <a:endParaRPr lang="en-US" altLang="en-US" sz="2000"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 وفق سرعته الخاصة</a:t>
            </a:r>
            <a:endParaRPr lang="ar-SA" sz="200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57295" y="4353274"/>
            <a:ext cx="451335" cy="451346"/>
          </a:xfrm>
          <a:prstGeom prst="rect">
            <a:avLst/>
          </a:prstGeom>
        </p:spPr>
      </p:pic>
      <p:sp>
        <p:nvSpPr>
          <p:cNvPr id="7" name="Text 3"/>
          <p:cNvSpPr/>
          <p:nvPr/>
        </p:nvSpPr>
        <p:spPr>
          <a:xfrm>
            <a:off x="4511951" y="5057536"/>
            <a:ext cx="3492214" cy="1215895"/>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التعلم الميسّر عبر الإنترنت</a:t>
            </a:r>
            <a:endParaRPr lang="ar-SA" sz="2400" b="1" dirty="0"/>
          </a:p>
        </p:txBody>
      </p:sp>
      <p:sp>
        <p:nvSpPr>
          <p:cNvPr id="8" name="Text 4"/>
          <p:cNvSpPr/>
          <p:nvPr/>
        </p:nvSpPr>
        <p:spPr>
          <a:xfrm>
            <a:off x="4607486" y="5681013"/>
            <a:ext cx="3492214" cy="519762"/>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جلسات تفاعلية بتوجيه من ميسّر متخصص</a:t>
            </a:r>
            <a:endParaRPr lang="ar-SA" sz="20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72788" y="2838799"/>
            <a:ext cx="451335" cy="451346"/>
          </a:xfrm>
          <a:prstGeom prst="rect">
            <a:avLst/>
          </a:prstGeom>
        </p:spPr>
      </p:pic>
      <p:sp>
        <p:nvSpPr>
          <p:cNvPr id="10" name="Text 5"/>
          <p:cNvSpPr/>
          <p:nvPr/>
        </p:nvSpPr>
        <p:spPr>
          <a:xfrm>
            <a:off x="727444" y="3543061"/>
            <a:ext cx="3492214" cy="1215895"/>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التعلم الوجاهي</a:t>
            </a:r>
            <a:endParaRPr lang="ar-SA" sz="2400" b="1" dirty="0"/>
          </a:p>
        </p:txBody>
      </p:sp>
      <p:sp>
        <p:nvSpPr>
          <p:cNvPr id="11" name="Text 6"/>
          <p:cNvSpPr/>
          <p:nvPr/>
        </p:nvSpPr>
        <p:spPr>
          <a:xfrm>
            <a:off x="822979" y="4166538"/>
            <a:ext cx="3492214" cy="592418"/>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تعلم مباشر في قاعات التدريب والمشاغل</a:t>
            </a:r>
            <a:endParaRPr lang="ar-SA"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31908" y="1129172"/>
            <a:ext cx="10927878" cy="593923"/>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تعليمات الوحدة التدريبية</a:t>
            </a:r>
            <a:endParaRPr lang="ar-SA" sz="4400" dirty="0"/>
          </a:p>
        </p:txBody>
      </p:sp>
      <p:sp>
        <p:nvSpPr>
          <p:cNvPr id="3" name="Text 1"/>
          <p:cNvSpPr/>
          <p:nvPr/>
        </p:nvSpPr>
        <p:spPr>
          <a:xfrm>
            <a:off x="22324" y="2084152"/>
            <a:ext cx="11537463" cy="663705"/>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لتحقق أقصى استفادة من هذه الوحدة، اجعل من رحلتك التعليمية تجربة نشطة تقوم على المشاركة والاستكشاف والتطبيق.</a:t>
            </a:r>
            <a:endParaRPr lang="ar-SA" sz="2000" dirty="0"/>
          </a:p>
        </p:txBody>
      </p:sp>
      <p:sp>
        <p:nvSpPr>
          <p:cNvPr id="4" name="Shape 2"/>
          <p:cNvSpPr/>
          <p:nvPr/>
        </p:nvSpPr>
        <p:spPr>
          <a:xfrm>
            <a:off x="631908" y="3256955"/>
            <a:ext cx="10927878" cy="25400"/>
          </a:xfrm>
          <a:prstGeom prst="roundRect">
            <a:avLst>
              <a:gd name="adj" fmla="val 49999"/>
            </a:avLst>
          </a:prstGeom>
          <a:solidFill>
            <a:srgbClr val="000000">
              <a:alpha val="8000"/>
            </a:srgbClr>
          </a:solidFill>
          <a:ln/>
        </p:spPr>
      </p:sp>
      <p:sp>
        <p:nvSpPr>
          <p:cNvPr id="5" name="Shape 3"/>
          <p:cNvSpPr/>
          <p:nvPr/>
        </p:nvSpPr>
        <p:spPr>
          <a:xfrm>
            <a:off x="10265709" y="3256955"/>
            <a:ext cx="25399" cy="541635"/>
          </a:xfrm>
          <a:prstGeom prst="roundRect">
            <a:avLst>
              <a:gd name="adj" fmla="val 50001"/>
            </a:avLst>
          </a:prstGeom>
          <a:solidFill>
            <a:srgbClr val="0094D5"/>
          </a:solidFill>
          <a:ln/>
        </p:spPr>
      </p:sp>
      <p:sp>
        <p:nvSpPr>
          <p:cNvPr id="6" name="Shape 4"/>
          <p:cNvSpPr/>
          <p:nvPr/>
        </p:nvSpPr>
        <p:spPr>
          <a:xfrm>
            <a:off x="10075313" y="3053854"/>
            <a:ext cx="406191" cy="406202"/>
          </a:xfrm>
          <a:prstGeom prst="ellipse">
            <a:avLst/>
          </a:prstGeom>
          <a:solidFill>
            <a:srgbClr val="00AEEF"/>
          </a:solidFill>
          <a:ln w="6350">
            <a:solidFill>
              <a:srgbClr val="0094D5"/>
            </a:solidFill>
            <a:prstDash val="solid"/>
          </a:ln>
        </p:spPr>
      </p:sp>
      <p:sp>
        <p:nvSpPr>
          <p:cNvPr id="7" name="Text 5"/>
          <p:cNvSpPr/>
          <p:nvPr/>
        </p:nvSpPr>
        <p:spPr>
          <a:xfrm>
            <a:off x="9177505" y="3979168"/>
            <a:ext cx="2201807" cy="681939"/>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ابدأ بعقل منفتح</a:t>
            </a:r>
            <a:endParaRPr lang="ar-SA" sz="2400" dirty="0"/>
          </a:p>
        </p:txBody>
      </p:sp>
      <p:sp>
        <p:nvSpPr>
          <p:cNvPr id="8" name="Text 6"/>
          <p:cNvSpPr/>
          <p:nvPr/>
        </p:nvSpPr>
        <p:spPr>
          <a:xfrm>
            <a:off x="9177505" y="4384277"/>
            <a:ext cx="2201807" cy="1327409"/>
          </a:xfrm>
          <a:prstGeom prst="rect">
            <a:avLst/>
          </a:prstGeom>
          <a:noFill/>
          <a:ln/>
        </p:spPr>
        <p:txBody>
          <a:bodyPr wrap="square" lIns="0" tIns="0" rIns="0" bIns="0" rtlCol="0" anchor="t">
            <a:normAutofit/>
          </a:bodyPr>
          <a:lstStyle/>
          <a:p>
            <a:pPr marL="0" indent="0" algn="ct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اترك مساحة للتعلم واكتشاف أفكار وتجارب جديدة</a:t>
            </a:r>
            <a:endParaRPr lang="ar-SA" sz="1600" dirty="0"/>
          </a:p>
        </p:txBody>
      </p:sp>
      <p:sp>
        <p:nvSpPr>
          <p:cNvPr id="9" name="Shape 7"/>
          <p:cNvSpPr/>
          <p:nvPr/>
        </p:nvSpPr>
        <p:spPr>
          <a:xfrm>
            <a:off x="7477335" y="3256955"/>
            <a:ext cx="25399" cy="541635"/>
          </a:xfrm>
          <a:prstGeom prst="roundRect">
            <a:avLst>
              <a:gd name="adj" fmla="val 50001"/>
            </a:avLst>
          </a:prstGeom>
          <a:solidFill>
            <a:srgbClr val="0094D5"/>
          </a:solidFill>
          <a:ln/>
        </p:spPr>
      </p:sp>
      <p:sp>
        <p:nvSpPr>
          <p:cNvPr id="10" name="Shape 8"/>
          <p:cNvSpPr/>
          <p:nvPr/>
        </p:nvSpPr>
        <p:spPr>
          <a:xfrm>
            <a:off x="7286939" y="3053854"/>
            <a:ext cx="406191" cy="406202"/>
          </a:xfrm>
          <a:prstGeom prst="ellipse">
            <a:avLst/>
          </a:prstGeom>
          <a:solidFill>
            <a:srgbClr val="00AEEF"/>
          </a:solidFill>
          <a:ln w="6350">
            <a:solidFill>
              <a:srgbClr val="0094D5"/>
            </a:solidFill>
            <a:prstDash val="solid"/>
          </a:ln>
        </p:spPr>
      </p:sp>
      <p:sp>
        <p:nvSpPr>
          <p:cNvPr id="11" name="Text 9"/>
          <p:cNvSpPr/>
          <p:nvPr/>
        </p:nvSpPr>
        <p:spPr>
          <a:xfrm>
            <a:off x="6389131" y="3979168"/>
            <a:ext cx="2201807" cy="681939"/>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كن حاضرًا بتركيز</a:t>
            </a:r>
            <a:endParaRPr lang="ar-SA" sz="2400" dirty="0"/>
          </a:p>
        </p:txBody>
      </p:sp>
      <p:sp>
        <p:nvSpPr>
          <p:cNvPr id="12" name="Text 10"/>
          <p:cNvSpPr/>
          <p:nvPr/>
        </p:nvSpPr>
        <p:spPr>
          <a:xfrm>
            <a:off x="6389131" y="4384278"/>
            <a:ext cx="2201807" cy="1991114"/>
          </a:xfrm>
          <a:prstGeom prst="rect">
            <a:avLst/>
          </a:prstGeom>
          <a:noFill/>
          <a:ln/>
        </p:spPr>
        <p:txBody>
          <a:bodyPr wrap="square" lIns="0" tIns="0" rIns="0" bIns="0" rtlCol="0" anchor="t">
            <a:normAutofit/>
          </a:bodyPr>
          <a:lstStyle/>
          <a:p>
            <a:pPr marL="0" indent="0" algn="ct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احرص على المشاركة في الأنشطة والنقاشات؛ تعلمك الحقيقي يبدأ من تفاعلك</a:t>
            </a:r>
            <a:endParaRPr lang="ar-SA" sz="1600" dirty="0"/>
          </a:p>
        </p:txBody>
      </p:sp>
      <p:sp>
        <p:nvSpPr>
          <p:cNvPr id="13" name="Shape 11"/>
          <p:cNvSpPr/>
          <p:nvPr/>
        </p:nvSpPr>
        <p:spPr>
          <a:xfrm>
            <a:off x="4688961" y="3256955"/>
            <a:ext cx="25399" cy="541635"/>
          </a:xfrm>
          <a:prstGeom prst="roundRect">
            <a:avLst>
              <a:gd name="adj" fmla="val 50001"/>
            </a:avLst>
          </a:prstGeom>
          <a:solidFill>
            <a:srgbClr val="0094D5"/>
          </a:solidFill>
          <a:ln/>
        </p:spPr>
      </p:sp>
      <p:sp>
        <p:nvSpPr>
          <p:cNvPr id="14" name="Shape 12"/>
          <p:cNvSpPr/>
          <p:nvPr/>
        </p:nvSpPr>
        <p:spPr>
          <a:xfrm>
            <a:off x="4498565" y="3053854"/>
            <a:ext cx="406191" cy="406202"/>
          </a:xfrm>
          <a:prstGeom prst="ellipse">
            <a:avLst/>
          </a:prstGeom>
          <a:solidFill>
            <a:srgbClr val="00AEEF"/>
          </a:solidFill>
          <a:ln w="6350">
            <a:solidFill>
              <a:srgbClr val="0094D5"/>
            </a:solidFill>
            <a:prstDash val="solid"/>
          </a:ln>
        </p:spPr>
      </p:sp>
      <p:sp>
        <p:nvSpPr>
          <p:cNvPr id="15" name="Text 13"/>
          <p:cNvSpPr/>
          <p:nvPr/>
        </p:nvSpPr>
        <p:spPr>
          <a:xfrm>
            <a:off x="3600757" y="3979168"/>
            <a:ext cx="2201807" cy="681939"/>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تعلم من الآخرين</a:t>
            </a:r>
            <a:endParaRPr lang="ar-SA" sz="2400" dirty="0"/>
          </a:p>
        </p:txBody>
      </p:sp>
      <p:sp>
        <p:nvSpPr>
          <p:cNvPr id="16" name="Text 14"/>
          <p:cNvSpPr/>
          <p:nvPr/>
        </p:nvSpPr>
        <p:spPr>
          <a:xfrm>
            <a:off x="3600757" y="4384277"/>
            <a:ext cx="2201807" cy="1327409"/>
          </a:xfrm>
          <a:prstGeom prst="rect">
            <a:avLst/>
          </a:prstGeom>
          <a:noFill/>
          <a:ln/>
        </p:spPr>
        <p:txBody>
          <a:bodyPr wrap="square" lIns="0" tIns="0" rIns="0" bIns="0" rtlCol="0" anchor="t">
            <a:normAutofit/>
          </a:bodyPr>
          <a:lstStyle/>
          <a:p>
            <a:pPr marL="0" indent="0" algn="ct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كل زميل يحمل خبرات مختلفة؛ استمع إليها وشارك خبراتك</a:t>
            </a:r>
            <a:endParaRPr lang="ar-SA" sz="1600" dirty="0"/>
          </a:p>
        </p:txBody>
      </p:sp>
      <p:sp>
        <p:nvSpPr>
          <p:cNvPr id="17" name="Shape 15"/>
          <p:cNvSpPr/>
          <p:nvPr/>
        </p:nvSpPr>
        <p:spPr>
          <a:xfrm>
            <a:off x="1900587" y="3256955"/>
            <a:ext cx="25399" cy="541635"/>
          </a:xfrm>
          <a:prstGeom prst="roundRect">
            <a:avLst>
              <a:gd name="adj" fmla="val 50001"/>
            </a:avLst>
          </a:prstGeom>
          <a:solidFill>
            <a:srgbClr val="0094D5"/>
          </a:solidFill>
          <a:ln/>
        </p:spPr>
      </p:sp>
      <p:sp>
        <p:nvSpPr>
          <p:cNvPr id="18" name="Shape 16"/>
          <p:cNvSpPr/>
          <p:nvPr/>
        </p:nvSpPr>
        <p:spPr>
          <a:xfrm>
            <a:off x="1710191" y="3053854"/>
            <a:ext cx="406191" cy="406202"/>
          </a:xfrm>
          <a:prstGeom prst="ellipse">
            <a:avLst/>
          </a:prstGeom>
          <a:solidFill>
            <a:srgbClr val="00AEEF"/>
          </a:solidFill>
          <a:ln w="6350">
            <a:solidFill>
              <a:srgbClr val="0094D5"/>
            </a:solidFill>
            <a:prstDash val="solid"/>
          </a:ln>
        </p:spPr>
      </p:sp>
      <p:sp>
        <p:nvSpPr>
          <p:cNvPr id="19" name="Text 17"/>
          <p:cNvSpPr/>
          <p:nvPr/>
        </p:nvSpPr>
        <p:spPr>
          <a:xfrm>
            <a:off x="812383" y="3979168"/>
            <a:ext cx="2201807" cy="681939"/>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وثّق رحلة تعلمك</a:t>
            </a:r>
            <a:endParaRPr lang="ar-SA" sz="2400" dirty="0"/>
          </a:p>
        </p:txBody>
      </p:sp>
      <p:sp>
        <p:nvSpPr>
          <p:cNvPr id="20" name="Text 18"/>
          <p:cNvSpPr/>
          <p:nvPr/>
        </p:nvSpPr>
        <p:spPr>
          <a:xfrm>
            <a:off x="812383" y="4384277"/>
            <a:ext cx="2201807" cy="1327409"/>
          </a:xfrm>
          <a:prstGeom prst="rect">
            <a:avLst/>
          </a:prstGeom>
          <a:noFill/>
          <a:ln/>
        </p:spPr>
        <p:txBody>
          <a:bodyPr wrap="square" lIns="0" tIns="0" rIns="0" bIns="0" rtlCol="0" anchor="t">
            <a:normAutofit/>
          </a:bodyPr>
          <a:lstStyle/>
          <a:p>
            <a:pPr marL="0" indent="0" algn="ct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دوّن الأفكار والملاحظات التي تلفت انتباهك خلال جلسات الوحدة</a:t>
            </a:r>
            <a:endParaRPr lang="ar-SA"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31908" y="1534815"/>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مزيد من تعليمات الوحدة</a:t>
            </a:r>
            <a:endParaRPr lang="ar-SA" sz="3700" dirty="0"/>
          </a:p>
        </p:txBody>
      </p:sp>
      <p:sp>
        <p:nvSpPr>
          <p:cNvPr id="3" name="Shape 1"/>
          <p:cNvSpPr/>
          <p:nvPr/>
        </p:nvSpPr>
        <p:spPr>
          <a:xfrm>
            <a:off x="631908" y="2692896"/>
            <a:ext cx="10927878" cy="25400"/>
          </a:xfrm>
          <a:prstGeom prst="roundRect">
            <a:avLst>
              <a:gd name="adj" fmla="val 49999"/>
            </a:avLst>
          </a:prstGeom>
          <a:solidFill>
            <a:srgbClr val="000000">
              <a:alpha val="8000"/>
            </a:srgbClr>
          </a:solidFill>
          <a:ln/>
        </p:spPr>
      </p:sp>
      <p:sp>
        <p:nvSpPr>
          <p:cNvPr id="4" name="Shape 2"/>
          <p:cNvSpPr/>
          <p:nvPr/>
        </p:nvSpPr>
        <p:spPr>
          <a:xfrm>
            <a:off x="9800980" y="2692896"/>
            <a:ext cx="25399" cy="541635"/>
          </a:xfrm>
          <a:prstGeom prst="roundRect">
            <a:avLst>
              <a:gd name="adj" fmla="val 50001"/>
            </a:avLst>
          </a:prstGeom>
          <a:solidFill>
            <a:srgbClr val="0094D5"/>
          </a:solidFill>
          <a:ln/>
        </p:spPr>
      </p:sp>
      <p:sp>
        <p:nvSpPr>
          <p:cNvPr id="5" name="Shape 3"/>
          <p:cNvSpPr/>
          <p:nvPr/>
        </p:nvSpPr>
        <p:spPr>
          <a:xfrm>
            <a:off x="9610584" y="2489795"/>
            <a:ext cx="406191" cy="406202"/>
          </a:xfrm>
          <a:prstGeom prst="ellipse">
            <a:avLst/>
          </a:prstGeom>
          <a:solidFill>
            <a:srgbClr val="00AEEF"/>
          </a:solidFill>
          <a:ln w="6350">
            <a:solidFill>
              <a:srgbClr val="0094D5"/>
            </a:solidFill>
            <a:prstDash val="solid"/>
          </a:ln>
        </p:spPr>
      </p:sp>
      <p:sp>
        <p:nvSpPr>
          <p:cNvPr id="6" name="Text 4"/>
          <p:cNvSpPr/>
          <p:nvPr/>
        </p:nvSpPr>
        <p:spPr>
          <a:xfrm>
            <a:off x="8248047" y="3415109"/>
            <a:ext cx="3131265" cy="401203"/>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شارك باحترام ومسؤولية</a:t>
            </a:r>
            <a:endParaRPr lang="ar-SA" sz="2400" dirty="0"/>
          </a:p>
        </p:txBody>
      </p:sp>
      <p:sp>
        <p:nvSpPr>
          <p:cNvPr id="7" name="Text 5"/>
          <p:cNvSpPr/>
          <p:nvPr/>
        </p:nvSpPr>
        <p:spPr>
          <a:xfrm>
            <a:off x="8248047" y="3820220"/>
            <a:ext cx="3131265" cy="780950"/>
          </a:xfrm>
          <a:prstGeom prst="rect">
            <a:avLst/>
          </a:prstGeom>
          <a:noFill/>
          <a:ln/>
        </p:spPr>
        <p:txBody>
          <a:bodyPr wrap="square" lIns="0" tIns="0" rIns="0" bIns="0" rtlCol="0" anchor="t">
            <a:normAutofit/>
          </a:bodyPr>
          <a:lstStyle/>
          <a:p>
            <a:pPr marL="0" indent="0" algn="ct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التزم بقواعد الحوار والنقاش، وامنح الجميع مساحة للتعبير</a:t>
            </a:r>
            <a:endParaRPr lang="ar-SA" sz="1600" dirty="0"/>
          </a:p>
        </p:txBody>
      </p:sp>
      <p:sp>
        <p:nvSpPr>
          <p:cNvPr id="8" name="Shape 6"/>
          <p:cNvSpPr/>
          <p:nvPr/>
        </p:nvSpPr>
        <p:spPr>
          <a:xfrm>
            <a:off x="6083148" y="2692896"/>
            <a:ext cx="25399" cy="541635"/>
          </a:xfrm>
          <a:prstGeom prst="roundRect">
            <a:avLst>
              <a:gd name="adj" fmla="val 50001"/>
            </a:avLst>
          </a:prstGeom>
          <a:solidFill>
            <a:srgbClr val="0094D5"/>
          </a:solidFill>
          <a:ln/>
        </p:spPr>
      </p:sp>
      <p:sp>
        <p:nvSpPr>
          <p:cNvPr id="9" name="Shape 7"/>
          <p:cNvSpPr/>
          <p:nvPr/>
        </p:nvSpPr>
        <p:spPr>
          <a:xfrm>
            <a:off x="5892752" y="2489795"/>
            <a:ext cx="406191" cy="406202"/>
          </a:xfrm>
          <a:prstGeom prst="ellipse">
            <a:avLst/>
          </a:prstGeom>
          <a:solidFill>
            <a:srgbClr val="00AEEF"/>
          </a:solidFill>
          <a:ln w="6350">
            <a:solidFill>
              <a:srgbClr val="0094D5"/>
            </a:solidFill>
            <a:prstDash val="solid"/>
          </a:ln>
        </p:spPr>
      </p:sp>
      <p:sp>
        <p:nvSpPr>
          <p:cNvPr id="10" name="Text 8"/>
          <p:cNvSpPr/>
          <p:nvPr/>
        </p:nvSpPr>
        <p:spPr>
          <a:xfrm>
            <a:off x="4530215" y="3415109"/>
            <a:ext cx="3131265" cy="401203"/>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تقبّل اختلاف وجهات النظر</a:t>
            </a:r>
            <a:endParaRPr lang="ar-SA" sz="2400" dirty="0"/>
          </a:p>
        </p:txBody>
      </p:sp>
      <p:sp>
        <p:nvSpPr>
          <p:cNvPr id="11" name="Text 9"/>
          <p:cNvSpPr/>
          <p:nvPr/>
        </p:nvSpPr>
        <p:spPr>
          <a:xfrm>
            <a:off x="4530215" y="3820220"/>
            <a:ext cx="3131265" cy="780950"/>
          </a:xfrm>
          <a:prstGeom prst="rect">
            <a:avLst/>
          </a:prstGeom>
          <a:noFill/>
          <a:ln/>
        </p:spPr>
        <p:txBody>
          <a:bodyPr wrap="square" lIns="0" tIns="0" rIns="0" bIns="0" rtlCol="0" anchor="t">
            <a:normAutofit/>
          </a:bodyPr>
          <a:lstStyle/>
          <a:p>
            <a:pPr marL="0" indent="0" algn="ct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ناقش الأفكار باحترام، وكن مستعدًا لمراجعة رأيك في ضوء الأدلة والخبرات الجديدة</a:t>
            </a:r>
            <a:endParaRPr lang="ar-SA" sz="1600" dirty="0"/>
          </a:p>
        </p:txBody>
      </p:sp>
      <p:sp>
        <p:nvSpPr>
          <p:cNvPr id="12" name="Shape 10"/>
          <p:cNvSpPr/>
          <p:nvPr/>
        </p:nvSpPr>
        <p:spPr>
          <a:xfrm>
            <a:off x="2365316" y="2692896"/>
            <a:ext cx="25399" cy="541635"/>
          </a:xfrm>
          <a:prstGeom prst="roundRect">
            <a:avLst>
              <a:gd name="adj" fmla="val 50001"/>
            </a:avLst>
          </a:prstGeom>
          <a:solidFill>
            <a:srgbClr val="0094D5"/>
          </a:solidFill>
          <a:ln/>
        </p:spPr>
      </p:sp>
      <p:sp>
        <p:nvSpPr>
          <p:cNvPr id="13" name="Shape 11"/>
          <p:cNvSpPr/>
          <p:nvPr/>
        </p:nvSpPr>
        <p:spPr>
          <a:xfrm>
            <a:off x="2174920" y="2489795"/>
            <a:ext cx="406191" cy="406202"/>
          </a:xfrm>
          <a:prstGeom prst="ellipse">
            <a:avLst/>
          </a:prstGeom>
          <a:solidFill>
            <a:srgbClr val="00AEEF"/>
          </a:solidFill>
          <a:ln w="6350">
            <a:solidFill>
              <a:srgbClr val="0094D5"/>
            </a:solidFill>
            <a:prstDash val="solid"/>
          </a:ln>
        </p:spPr>
      </p:sp>
      <p:sp>
        <p:nvSpPr>
          <p:cNvPr id="14" name="Text 12"/>
          <p:cNvSpPr/>
          <p:nvPr/>
        </p:nvSpPr>
        <p:spPr>
          <a:xfrm>
            <a:off x="812383" y="3415109"/>
            <a:ext cx="3131265" cy="401203"/>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أنجز مهامك باهتمام</a:t>
            </a:r>
            <a:endParaRPr lang="ar-SA" sz="2400" dirty="0"/>
          </a:p>
        </p:txBody>
      </p:sp>
      <p:sp>
        <p:nvSpPr>
          <p:cNvPr id="15" name="Text 13"/>
          <p:cNvSpPr/>
          <p:nvPr/>
        </p:nvSpPr>
        <p:spPr>
          <a:xfrm>
            <a:off x="812383" y="3820220"/>
            <a:ext cx="3131265" cy="780950"/>
          </a:xfrm>
          <a:prstGeom prst="rect">
            <a:avLst/>
          </a:prstGeom>
          <a:noFill/>
          <a:ln/>
        </p:spPr>
        <p:txBody>
          <a:bodyPr wrap="square" lIns="0" tIns="0" rIns="0" bIns="0" rtlCol="0" anchor="t">
            <a:normAutofit/>
          </a:bodyPr>
          <a:lstStyle/>
          <a:p>
            <a:pPr marL="0" indent="0" algn="ct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تعامل مع الأنشطة والتكليفات باعتبارها فرصًا للتطبيق والتطوير</a:t>
            </a:r>
            <a:endParaRPr lang="ar-SA" sz="1600" dirty="0"/>
          </a:p>
        </p:txBody>
      </p:sp>
      <p:sp>
        <p:nvSpPr>
          <p:cNvPr id="16" name="Shape 14"/>
          <p:cNvSpPr/>
          <p:nvPr/>
        </p:nvSpPr>
        <p:spPr>
          <a:xfrm>
            <a:off x="631908" y="4601170"/>
            <a:ext cx="10927878" cy="721916"/>
          </a:xfrm>
          <a:prstGeom prst="roundRect">
            <a:avLst>
              <a:gd name="adj" fmla="val 37514"/>
            </a:avLst>
          </a:prstGeom>
          <a:solidFill>
            <a:srgbClr val="D4E9F7"/>
          </a:solidFill>
          <a:ln/>
        </p:spPr>
      </p:sp>
      <p:pic>
        <p:nvPicPr>
          <p:cNvPr id="17" name="Image 0" descr="preencoded.png"/>
          <p:cNvPicPr>
            <a:picLocks noChangeAspect="1"/>
          </p:cNvPicPr>
          <p:nvPr/>
        </p:nvPicPr>
        <p:blipFill>
          <a:blip r:embed="rId3"/>
          <a:stretch>
            <a:fillRect/>
          </a:stretch>
        </p:blipFill>
        <p:spPr>
          <a:xfrm>
            <a:off x="812383" y="4859238"/>
            <a:ext cx="225618" cy="180479"/>
          </a:xfrm>
          <a:prstGeom prst="rect">
            <a:avLst/>
          </a:prstGeom>
        </p:spPr>
      </p:pic>
      <p:sp>
        <p:nvSpPr>
          <p:cNvPr id="18" name="Text 15"/>
          <p:cNvSpPr/>
          <p:nvPr/>
        </p:nvSpPr>
        <p:spPr>
          <a:xfrm>
            <a:off x="608890" y="4826695"/>
            <a:ext cx="10770422" cy="390475"/>
          </a:xfrm>
          <a:prstGeom prst="rect">
            <a:avLst/>
          </a:prstGeom>
          <a:noFill/>
          <a:ln/>
        </p:spPr>
        <p:txBody>
          <a:bodyPr wrap="none" lIns="0" tIns="0" rIns="0" bIns="0" rtlCol="0" anchor="t"/>
          <a:lstStyle/>
          <a:p>
            <a:pPr marL="0" indent="0" algn="r" rtl="1">
              <a:lnSpc>
                <a:spcPct val="133000"/>
              </a:lnSpc>
              <a:buNone/>
            </a:pPr>
            <a:r>
              <a:rPr lang="ar-SA" altLang="en-US" dirty="0">
                <a:solidFill>
                  <a:srgbClr val="000000"/>
                </a:solidFill>
                <a:latin typeface="WinSoft Pro Medium" pitchFamily="34" charset="0"/>
                <a:ea typeface="WinSoft Pro Medium" pitchFamily="34" charset="-122"/>
                <a:cs typeface="WinSoft Pro Medium" pitchFamily="34" charset="-120"/>
              </a:rPr>
              <a:t>نجاحك في هذه الوحدة لا يقاس بما تعرفه فقط، بل بما تستطيع أن تطبّقه وتوظّفه في ممارستك التدريبية.</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31908" y="427211"/>
            <a:ext cx="10927878" cy="564158"/>
          </a:xfrm>
          <a:prstGeom prst="rect">
            <a:avLst/>
          </a:prstGeom>
          <a:noFill/>
          <a:ln/>
        </p:spPr>
        <p:txBody>
          <a:bodyPr wrap="none" lIns="0" tIns="0" rIns="0" bIns="0" rtlCol="0" anchor="t"/>
          <a:lstStyle/>
          <a:p>
            <a:pPr marL="0" indent="0" algn="r" rtl="1">
              <a:lnSpc>
                <a:spcPct val="104000"/>
              </a:lnSpc>
              <a:buNone/>
            </a:pPr>
            <a:r>
              <a:rPr lang="ar-SA" altLang="en-US" sz="3550" dirty="0">
                <a:solidFill>
                  <a:srgbClr val="2E3C4E"/>
                </a:solidFill>
                <a:latin typeface="GE SS Two Light" pitchFamily="34" charset="0"/>
                <a:ea typeface="GE SS Two Light" pitchFamily="34" charset="-122"/>
                <a:cs typeface="GE SS Two Light" pitchFamily="34" charset="-120"/>
              </a:rPr>
              <a:t>لماذا هذه الوحدة مهمة لك؟</a:t>
            </a:r>
            <a:endParaRPr lang="ar-SA" sz="3550" dirty="0"/>
          </a:p>
        </p:txBody>
      </p:sp>
      <p:sp>
        <p:nvSpPr>
          <p:cNvPr id="3" name="Text 1"/>
          <p:cNvSpPr/>
          <p:nvPr/>
        </p:nvSpPr>
        <p:spPr>
          <a:xfrm>
            <a:off x="609600" y="1149572"/>
            <a:ext cx="10950186" cy="462333"/>
          </a:xfrm>
          <a:prstGeom prst="rect">
            <a:avLst/>
          </a:prstGeom>
          <a:noFill/>
          <a:ln/>
        </p:spPr>
        <p:txBody>
          <a:bodyPr wrap="square" lIns="0" tIns="0" rIns="0" bIns="0" rtlCol="0" anchor="t">
            <a:noAutofit/>
          </a:bodyPr>
          <a:lstStyle/>
          <a:p>
            <a:pPr marL="0" indent="0" algn="r" rtl="1">
              <a:lnSpc>
                <a:spcPct val="130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تُعد هذه الوحدة </a:t>
            </a:r>
            <a:r>
              <a:rPr lang="ar-SA" altLang="en-US" b="1" dirty="0">
                <a:solidFill>
                  <a:srgbClr val="384653"/>
                </a:solidFill>
                <a:latin typeface="WinSoft Pro Medium" pitchFamily="34" charset="0"/>
                <a:ea typeface="WinSoft Pro Medium" pitchFamily="34" charset="-122"/>
                <a:cs typeface="WinSoft Pro Medium" pitchFamily="34" charset="-120"/>
              </a:rPr>
              <a:t>U.6.1: مبادئ تعلم الكبار</a:t>
            </a:r>
            <a:r>
              <a:rPr lang="ar-SA" altLang="en-US" dirty="0">
                <a:solidFill>
                  <a:srgbClr val="384653"/>
                </a:solidFill>
                <a:latin typeface="WinSoft Pro Medium" pitchFamily="34" charset="0"/>
                <a:ea typeface="WinSoft Pro Medium" pitchFamily="34" charset="-122"/>
                <a:cs typeface="WinSoft Pro Medium" pitchFamily="34" charset="-120"/>
              </a:rPr>
              <a:t> إحدى وحدات برنامج التطوير المهني، وتهدف إلى تمكين المدربين من التعرف على مبادئ تعلم الكبار وفهمها، وتوظيف استراتيجيات وأنماط التعلم وأدواتها في برامج TVET.</a:t>
            </a:r>
            <a:endParaRPr lang="ar-SA" dirty="0"/>
          </a:p>
        </p:txBody>
      </p:sp>
      <p:sp>
        <p:nvSpPr>
          <p:cNvPr id="4" name="Shape 2"/>
          <p:cNvSpPr/>
          <p:nvPr/>
        </p:nvSpPr>
        <p:spPr>
          <a:xfrm>
            <a:off x="11412153" y="2527399"/>
            <a:ext cx="19050" cy="3330079"/>
          </a:xfrm>
          <a:prstGeom prst="roundRect">
            <a:avLst>
              <a:gd name="adj" fmla="val 49999"/>
            </a:avLst>
          </a:prstGeom>
          <a:solidFill>
            <a:srgbClr val="000000">
              <a:alpha val="8000"/>
            </a:srgbClr>
          </a:solidFill>
          <a:ln/>
        </p:spPr>
      </p:sp>
      <p:sp>
        <p:nvSpPr>
          <p:cNvPr id="5" name="Shape 3"/>
          <p:cNvSpPr/>
          <p:nvPr/>
        </p:nvSpPr>
        <p:spPr>
          <a:xfrm>
            <a:off x="10935716" y="3518495"/>
            <a:ext cx="514536" cy="19050"/>
          </a:xfrm>
          <a:prstGeom prst="roundRect">
            <a:avLst>
              <a:gd name="adj" fmla="val 49999"/>
            </a:avLst>
          </a:prstGeom>
          <a:solidFill>
            <a:srgbClr val="0094D5"/>
          </a:solidFill>
          <a:ln/>
        </p:spPr>
      </p:sp>
      <p:sp>
        <p:nvSpPr>
          <p:cNvPr id="6" name="Shape 4"/>
          <p:cNvSpPr/>
          <p:nvPr/>
        </p:nvSpPr>
        <p:spPr>
          <a:xfrm>
            <a:off x="11366910" y="3463727"/>
            <a:ext cx="128584" cy="128588"/>
          </a:xfrm>
          <a:prstGeom prst="ellipse">
            <a:avLst/>
          </a:prstGeom>
          <a:solidFill>
            <a:srgbClr val="00AEEF"/>
          </a:solidFill>
          <a:ln/>
        </p:spPr>
      </p:sp>
      <p:sp>
        <p:nvSpPr>
          <p:cNvPr id="7" name="Shape 5"/>
          <p:cNvSpPr/>
          <p:nvPr/>
        </p:nvSpPr>
        <p:spPr>
          <a:xfrm>
            <a:off x="631908" y="2238233"/>
            <a:ext cx="10284758" cy="2317704"/>
          </a:xfrm>
          <a:prstGeom prst="roundRect">
            <a:avLst>
              <a:gd name="adj" fmla="val 12856"/>
            </a:avLst>
          </a:prstGeom>
          <a:solidFill>
            <a:srgbClr val="00AEEF"/>
          </a:solidFill>
          <a:ln w="6350">
            <a:solidFill>
              <a:srgbClr val="00AEEF"/>
            </a:solidFill>
            <a:prstDash val="solid"/>
          </a:ln>
        </p:spPr>
      </p:sp>
      <p:sp>
        <p:nvSpPr>
          <p:cNvPr id="8" name="Text 6"/>
          <p:cNvSpPr/>
          <p:nvPr/>
        </p:nvSpPr>
        <p:spPr>
          <a:xfrm>
            <a:off x="809704" y="2391300"/>
            <a:ext cx="9929167" cy="282079"/>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الوحدات المتكاملة</a:t>
            </a:r>
            <a:endParaRPr lang="ar-SA" sz="2800" dirty="0">
              <a:solidFill>
                <a:schemeClr val="bg1"/>
              </a:solidFill>
            </a:endParaRPr>
          </a:p>
        </p:txBody>
      </p:sp>
      <p:sp>
        <p:nvSpPr>
          <p:cNvPr id="9" name="Text 7"/>
          <p:cNvSpPr/>
          <p:nvPr/>
        </p:nvSpPr>
        <p:spPr>
          <a:xfrm>
            <a:off x="809704" y="2771110"/>
            <a:ext cx="9929167" cy="1637117"/>
          </a:xfrm>
          <a:prstGeom prst="rect">
            <a:avLst/>
          </a:prstGeom>
          <a:noFill/>
          <a:ln/>
        </p:spPr>
        <p:txBody>
          <a:bodyPr wrap="square" lIns="0" tIns="0" rIns="0" bIns="0" rtlCol="0" anchor="t">
            <a:normAutofit/>
          </a:bodyPr>
          <a:lstStyle/>
          <a:p>
            <a:pPr marL="0" indent="0" algn="r" rtl="1">
              <a:lnSpc>
                <a:spcPct val="130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هذه الوحدة هي متطلب سابق لتعلّم الوحدات الثلاث الأخرى ضمن هذا المجمع</a:t>
            </a:r>
            <a:endParaRPr lang="ar-SA" sz="1600" dirty="0">
              <a:solidFill>
                <a:schemeClr val="bg1"/>
              </a:solidFill>
            </a:endParaRPr>
          </a:p>
          <a:p>
            <a:pPr marL="0" indent="0" algn="r" rtl="1">
              <a:lnSpc>
                <a:spcPct val="130000"/>
              </a:lnSpc>
              <a:spcAft>
                <a:spcPts val="750"/>
              </a:spcAft>
              <a:buNone/>
            </a:pPr>
            <a:r>
              <a:rPr lang="ar-SA" altLang="en-US" sz="1600" dirty="0">
                <a:solidFill>
                  <a:schemeClr val="bg1"/>
                </a:solidFill>
                <a:latin typeface="WinSoft Pro Medium" pitchFamily="34" charset="0"/>
                <a:ea typeface="WinSoft Pro Medium" pitchFamily="34" charset="-122"/>
                <a:cs typeface="WinSoft Pro Medium" pitchFamily="34" charset="-120"/>
              </a:rPr>
              <a:t> تيسير برامج التعلّم U.6.2</a:t>
            </a:r>
            <a:endParaRPr lang="ar-SA" sz="1600" dirty="0">
              <a:solidFill>
                <a:schemeClr val="bg1"/>
              </a:solidFill>
            </a:endParaRPr>
          </a:p>
          <a:p>
            <a:pPr marL="0" indent="0" algn="r">
              <a:lnSpc>
                <a:spcPct val="130000"/>
              </a:lnSpc>
              <a:spcAft>
                <a:spcPts val="750"/>
              </a:spcAft>
              <a:buNone/>
            </a:pPr>
            <a:r>
              <a:rPr lang="ar-SA" altLang="en-US" sz="1600" dirty="0">
                <a:solidFill>
                  <a:schemeClr val="bg1"/>
                </a:solidFill>
                <a:latin typeface="WinSoft Pro Medium" pitchFamily="34" charset="0"/>
                <a:ea typeface="WinSoft Pro Medium" pitchFamily="34" charset="-122"/>
                <a:cs typeface="WinSoft Pro Medium" pitchFamily="34" charset="-120"/>
              </a:rPr>
              <a:t>U.6.3 إدراج مهارات العمل والحياة في برامج التعلّم</a:t>
            </a:r>
            <a:endParaRPr lang="ar-SA" sz="1600" dirty="0">
              <a:solidFill>
                <a:schemeClr val="bg1"/>
              </a:solidFill>
            </a:endParaRPr>
          </a:p>
          <a:p>
            <a:pPr marL="0" indent="0" algn="r">
              <a:lnSpc>
                <a:spcPct val="130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U.6.4 إدراج الصحة والسلامة المهنية في برامج التعلّم</a:t>
            </a:r>
            <a:endParaRPr lang="ar-SA" sz="1600" dirty="0">
              <a:solidFill>
                <a:schemeClr val="bg1"/>
              </a:solidFill>
            </a:endParaRPr>
          </a:p>
        </p:txBody>
      </p:sp>
      <p:sp>
        <p:nvSpPr>
          <p:cNvPr id="10" name="Shape 8"/>
          <p:cNvSpPr/>
          <p:nvPr/>
        </p:nvSpPr>
        <p:spPr>
          <a:xfrm>
            <a:off x="10935716" y="5346402"/>
            <a:ext cx="514536" cy="19050"/>
          </a:xfrm>
          <a:prstGeom prst="roundRect">
            <a:avLst>
              <a:gd name="adj" fmla="val 49999"/>
            </a:avLst>
          </a:prstGeom>
          <a:solidFill>
            <a:srgbClr val="0094D5"/>
          </a:solidFill>
          <a:ln/>
        </p:spPr>
      </p:sp>
      <p:sp>
        <p:nvSpPr>
          <p:cNvPr id="11" name="Shape 9"/>
          <p:cNvSpPr/>
          <p:nvPr/>
        </p:nvSpPr>
        <p:spPr>
          <a:xfrm>
            <a:off x="11366910" y="5291634"/>
            <a:ext cx="128584" cy="128588"/>
          </a:xfrm>
          <a:prstGeom prst="ellipse">
            <a:avLst/>
          </a:prstGeom>
          <a:solidFill>
            <a:srgbClr val="00AEEF"/>
          </a:solidFill>
          <a:ln/>
        </p:spPr>
      </p:sp>
      <p:sp>
        <p:nvSpPr>
          <p:cNvPr id="12" name="Shape 10"/>
          <p:cNvSpPr/>
          <p:nvPr/>
        </p:nvSpPr>
        <p:spPr>
          <a:xfrm>
            <a:off x="631908" y="4854476"/>
            <a:ext cx="10284758" cy="1003002"/>
          </a:xfrm>
          <a:prstGeom prst="roundRect">
            <a:avLst>
              <a:gd name="adj" fmla="val 25651"/>
            </a:avLst>
          </a:prstGeom>
          <a:solidFill>
            <a:srgbClr val="00AEEF"/>
          </a:solidFill>
          <a:ln w="6350">
            <a:solidFill>
              <a:srgbClr val="00AEEF"/>
            </a:solidFill>
            <a:prstDash val="solid"/>
          </a:ln>
        </p:spPr>
      </p:sp>
      <p:sp>
        <p:nvSpPr>
          <p:cNvPr id="13" name="Text 11"/>
          <p:cNvSpPr/>
          <p:nvPr/>
        </p:nvSpPr>
        <p:spPr>
          <a:xfrm>
            <a:off x="809704" y="5032276"/>
            <a:ext cx="9929167" cy="282079"/>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المتطلبات المسبقة</a:t>
            </a:r>
            <a:endParaRPr lang="ar-SA" sz="2400" dirty="0">
              <a:solidFill>
                <a:schemeClr val="bg1"/>
              </a:solidFill>
            </a:endParaRPr>
          </a:p>
        </p:txBody>
      </p:sp>
      <p:sp>
        <p:nvSpPr>
          <p:cNvPr id="14" name="Text 12"/>
          <p:cNvSpPr/>
          <p:nvPr/>
        </p:nvSpPr>
        <p:spPr>
          <a:xfrm>
            <a:off x="809704" y="5412085"/>
            <a:ext cx="9929167" cy="267593"/>
          </a:xfrm>
          <a:prstGeom prst="rect">
            <a:avLst/>
          </a:prstGeom>
          <a:noFill/>
          <a:ln/>
        </p:spPr>
        <p:txBody>
          <a:bodyPr wrap="none" lIns="0" tIns="0" rIns="0" bIns="0" rtlCol="0" anchor="t"/>
          <a:lstStyle/>
          <a:p>
            <a:pPr marL="0" indent="0" algn="r" rtl="1">
              <a:lnSpc>
                <a:spcPct val="130000"/>
              </a:lnSpc>
              <a:buNone/>
            </a:pPr>
            <a:r>
              <a:rPr lang="ar-SA" altLang="en-US" dirty="0">
                <a:solidFill>
                  <a:schemeClr val="bg1"/>
                </a:solidFill>
                <a:latin typeface="WinSoft Pro Medium" pitchFamily="34" charset="0"/>
                <a:ea typeface="WinSoft Pro Medium" pitchFamily="34" charset="-122"/>
                <a:cs typeface="WinSoft Pro Medium" pitchFamily="34" charset="-120"/>
              </a:rPr>
              <a:t>لا يحتاج تعلّم هذه الوحدة - متطلباً سابقاً بدراسة أي ومن وحدات التعلّم في برنامج التطوير المهني</a:t>
            </a:r>
            <a:endParaRPr lang="ar-SA" dirty="0">
              <a:solidFill>
                <a:schemeClr val="bg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31908" y="1290538"/>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أهمية مبادئ تعلم الكبار في </a:t>
            </a:r>
            <a:r>
              <a:rPr lang="ar-SA" altLang="en-US" sz="3700" dirty="0">
                <a:solidFill>
                  <a:srgbClr val="2E3C4E"/>
                </a:solidFill>
                <a:latin typeface="Myriad "/>
                <a:ea typeface="GE SS Two Light" pitchFamily="34" charset="-122"/>
                <a:cs typeface="GE SS Two Light" pitchFamily="34" charset="-120"/>
              </a:rPr>
              <a:t>TVET</a:t>
            </a:r>
            <a:endParaRPr lang="ar-SA" sz="3700" dirty="0">
              <a:latin typeface="Myriad "/>
            </a:endParaRPr>
          </a:p>
        </p:txBody>
      </p:sp>
      <p:pic>
        <p:nvPicPr>
          <p:cNvPr id="3" name="Image 0" descr="preencoded.png"/>
          <p:cNvPicPr>
            <a:picLocks noChangeAspect="1"/>
          </p:cNvPicPr>
          <p:nvPr/>
        </p:nvPicPr>
        <p:blipFill>
          <a:blip r:embed="rId3"/>
          <a:stretch>
            <a:fillRect/>
          </a:stretch>
        </p:blipFill>
        <p:spPr>
          <a:xfrm>
            <a:off x="8067572" y="2245519"/>
            <a:ext cx="3492214" cy="2158405"/>
          </a:xfrm>
          <a:prstGeom prst="rect">
            <a:avLst/>
          </a:prstGeom>
        </p:spPr>
      </p:pic>
      <p:sp>
        <p:nvSpPr>
          <p:cNvPr id="4" name="Text 1"/>
          <p:cNvSpPr/>
          <p:nvPr/>
        </p:nvSpPr>
        <p:spPr>
          <a:xfrm>
            <a:off x="8067572" y="4584402"/>
            <a:ext cx="3492214" cy="296863"/>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بيئة تعلم داعمة</a:t>
            </a:r>
            <a:endParaRPr lang="ar-SA" sz="2400" dirty="0"/>
          </a:p>
        </p:txBody>
      </p:sp>
      <p:sp>
        <p:nvSpPr>
          <p:cNvPr id="5" name="Text 2"/>
          <p:cNvSpPr/>
          <p:nvPr/>
        </p:nvSpPr>
        <p:spPr>
          <a:xfrm>
            <a:off x="8067572" y="4989513"/>
            <a:ext cx="3492214" cy="577850"/>
          </a:xfrm>
          <a:prstGeom prst="rect">
            <a:avLst/>
          </a:prstGeom>
          <a:noFill/>
          <a:ln/>
        </p:spPr>
        <p:txBody>
          <a:bodyPr wrap="square" lIns="0" tIns="0" rIns="0" bIns="0" rtlCol="0" anchor="t">
            <a:normAutofit fontScale="92500" lnSpcReduction="10000"/>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تمكّن المتعلمين من المشاركة الفاعلة وتعزز تفاعلهم واحتفاظهم بالمعلومات</a:t>
            </a:r>
            <a:endParaRPr lang="ar-SA" sz="1600" dirty="0"/>
          </a:p>
        </p:txBody>
      </p:sp>
      <p:pic>
        <p:nvPicPr>
          <p:cNvPr id="6" name="Image 1" descr="preencoded.png"/>
          <p:cNvPicPr>
            <a:picLocks noChangeAspect="1"/>
          </p:cNvPicPr>
          <p:nvPr/>
        </p:nvPicPr>
        <p:blipFill>
          <a:blip r:embed="rId4"/>
          <a:stretch>
            <a:fillRect/>
          </a:stretch>
        </p:blipFill>
        <p:spPr>
          <a:xfrm>
            <a:off x="4349740" y="2245519"/>
            <a:ext cx="3492214" cy="2158405"/>
          </a:xfrm>
          <a:prstGeom prst="rect">
            <a:avLst/>
          </a:prstGeom>
        </p:spPr>
      </p:pic>
      <p:sp>
        <p:nvSpPr>
          <p:cNvPr id="7" name="Text 3"/>
          <p:cNvSpPr/>
          <p:nvPr/>
        </p:nvSpPr>
        <p:spPr>
          <a:xfrm>
            <a:off x="4349740" y="4584402"/>
            <a:ext cx="3492214" cy="296863"/>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ربط التعلم بالعمل</a:t>
            </a:r>
            <a:endParaRPr lang="ar-SA" sz="2400" dirty="0"/>
          </a:p>
        </p:txBody>
      </p:sp>
      <p:sp>
        <p:nvSpPr>
          <p:cNvPr id="8" name="Text 4"/>
          <p:cNvSpPr/>
          <p:nvPr/>
        </p:nvSpPr>
        <p:spPr>
          <a:xfrm>
            <a:off x="4349740" y="4989513"/>
            <a:ext cx="3492214" cy="577850"/>
          </a:xfrm>
          <a:prstGeom prst="rect">
            <a:avLst/>
          </a:prstGeom>
          <a:noFill/>
          <a:ln/>
        </p:spPr>
        <p:txBody>
          <a:bodyPr wrap="square" lIns="0" tIns="0" rIns="0" bIns="0" rtlCol="0" anchor="t">
            <a:normAutofit fontScale="92500" lnSpcReduction="10000"/>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تساعد على توظيف ما يتعلمونه وتطبيقه عمليًا في مواقف العمل</a:t>
            </a:r>
            <a:endParaRPr lang="ar-SA" sz="1600" dirty="0"/>
          </a:p>
        </p:txBody>
      </p:sp>
      <p:pic>
        <p:nvPicPr>
          <p:cNvPr id="9" name="Image 2" descr="preencoded.png"/>
          <p:cNvPicPr>
            <a:picLocks noChangeAspect="1"/>
          </p:cNvPicPr>
          <p:nvPr/>
        </p:nvPicPr>
        <p:blipFill>
          <a:blip r:embed="rId5"/>
          <a:stretch>
            <a:fillRect/>
          </a:stretch>
        </p:blipFill>
        <p:spPr>
          <a:xfrm>
            <a:off x="631908" y="2245519"/>
            <a:ext cx="3492214" cy="2158405"/>
          </a:xfrm>
          <a:prstGeom prst="rect">
            <a:avLst/>
          </a:prstGeom>
        </p:spPr>
      </p:pic>
      <p:sp>
        <p:nvSpPr>
          <p:cNvPr id="10" name="Text 5"/>
          <p:cNvSpPr/>
          <p:nvPr/>
        </p:nvSpPr>
        <p:spPr>
          <a:xfrm>
            <a:off x="631908" y="4584402"/>
            <a:ext cx="3492214" cy="296863"/>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النمو المستمر</a:t>
            </a:r>
            <a:endParaRPr lang="ar-SA" sz="2400" dirty="0"/>
          </a:p>
        </p:txBody>
      </p:sp>
      <p:sp>
        <p:nvSpPr>
          <p:cNvPr id="11" name="Text 6"/>
          <p:cNvSpPr/>
          <p:nvPr/>
        </p:nvSpPr>
        <p:spPr>
          <a:xfrm>
            <a:off x="631908" y="4989513"/>
            <a:ext cx="3492214" cy="577850"/>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تدعم النمو الشخصي والمهني وترسّخ ثقافة التعلم مدى الحياة</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88359" y="794048"/>
            <a:ext cx="3513050" cy="5269805"/>
          </a:xfrm>
          <a:prstGeom prst="rect">
            <a:avLst/>
          </a:prstGeom>
        </p:spPr>
      </p:pic>
      <p:sp>
        <p:nvSpPr>
          <p:cNvPr id="4" name="Text 0"/>
          <p:cNvSpPr/>
          <p:nvPr/>
        </p:nvSpPr>
        <p:spPr>
          <a:xfrm>
            <a:off x="631908" y="529233"/>
            <a:ext cx="6355993"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دور المتعلم</a:t>
            </a:r>
            <a:endParaRPr lang="ar-SA" sz="3700" dirty="0"/>
          </a:p>
        </p:txBody>
      </p:sp>
      <p:sp>
        <p:nvSpPr>
          <p:cNvPr id="5" name="Text 1"/>
          <p:cNvSpPr/>
          <p:nvPr/>
        </p:nvSpPr>
        <p:spPr>
          <a:xfrm>
            <a:off x="22324" y="1287908"/>
            <a:ext cx="6965577" cy="361960"/>
          </a:xfrm>
          <a:prstGeom prst="rect">
            <a:avLst/>
          </a:prstGeom>
          <a:noFill/>
          <a:ln/>
        </p:spPr>
        <p:txBody>
          <a:bodyPr wrap="none" lIns="0" tIns="0" rIns="0" bIns="0" rtlCol="0" anchor="t"/>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بصفتك مديرًا أو نائب مدير أو مدربًا رئيسيًا في مؤسسة للتعليم والتدريب التقني والمهني، يُتوقع منك:</a:t>
            </a:r>
            <a:endParaRPr lang="ar-SA" sz="1600" dirty="0"/>
          </a:p>
        </p:txBody>
      </p:sp>
      <p:sp>
        <p:nvSpPr>
          <p:cNvPr id="6" name="Shape 2"/>
          <p:cNvSpPr/>
          <p:nvPr/>
        </p:nvSpPr>
        <p:spPr>
          <a:xfrm>
            <a:off x="6581710" y="1885950"/>
            <a:ext cx="406191" cy="406202"/>
          </a:xfrm>
          <a:prstGeom prst="ellipse">
            <a:avLst/>
          </a:prstGeom>
          <a:solidFill>
            <a:srgbClr val="00AEEF"/>
          </a:solidFill>
          <a:ln w="6350">
            <a:solidFill>
              <a:srgbClr val="0094D5"/>
            </a:solidFill>
            <a:prstDash val="solid"/>
          </a:ln>
        </p:spPr>
      </p:sp>
      <p:sp>
        <p:nvSpPr>
          <p:cNvPr id="8" name="Text 4"/>
          <p:cNvSpPr/>
          <p:nvPr/>
        </p:nvSpPr>
        <p:spPr>
          <a:xfrm>
            <a:off x="3922714" y="1947962"/>
            <a:ext cx="2478522" cy="2968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المشاركة الفاعلة</a:t>
            </a:r>
            <a:endParaRPr lang="ar-SA" sz="1850" dirty="0"/>
          </a:p>
        </p:txBody>
      </p:sp>
      <p:sp>
        <p:nvSpPr>
          <p:cNvPr id="9" name="Text 5"/>
          <p:cNvSpPr/>
          <p:nvPr/>
        </p:nvSpPr>
        <p:spPr>
          <a:xfrm>
            <a:off x="3922714" y="2353072"/>
            <a:ext cx="2478522" cy="723920"/>
          </a:xfrm>
          <a:prstGeom prst="rect">
            <a:avLst/>
          </a:prstGeom>
          <a:noFill/>
          <a:ln/>
        </p:spPr>
        <p:txBody>
          <a:bodyPr wrap="square" lIns="0" tIns="0" rIns="0" bIns="0" rtlCol="0" anchor="t">
            <a:normAutofit/>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المشاركة الفاعلة في استكشاف نماذج التدريب والتقييم المبتكرة والمرنة</a:t>
            </a:r>
            <a:endParaRPr lang="ar-SA" sz="1600" dirty="0"/>
          </a:p>
        </p:txBody>
      </p:sp>
      <p:sp>
        <p:nvSpPr>
          <p:cNvPr id="10" name="Shape 6"/>
          <p:cNvSpPr/>
          <p:nvPr/>
        </p:nvSpPr>
        <p:spPr>
          <a:xfrm>
            <a:off x="3290904" y="1885950"/>
            <a:ext cx="406191" cy="406202"/>
          </a:xfrm>
          <a:prstGeom prst="ellipse">
            <a:avLst/>
          </a:prstGeom>
          <a:solidFill>
            <a:srgbClr val="00AEEF"/>
          </a:solidFill>
          <a:ln w="6350">
            <a:solidFill>
              <a:srgbClr val="0094D5"/>
            </a:solidFill>
            <a:prstDash val="solid"/>
          </a:ln>
        </p:spPr>
      </p:sp>
      <p:sp>
        <p:nvSpPr>
          <p:cNvPr id="12" name="Text 8"/>
          <p:cNvSpPr/>
          <p:nvPr/>
        </p:nvSpPr>
        <p:spPr>
          <a:xfrm>
            <a:off x="631908" y="1947962"/>
            <a:ext cx="2478522" cy="593725"/>
          </a:xfrm>
          <a:prstGeom prst="rect">
            <a:avLst/>
          </a:prstGeom>
          <a:noFill/>
          <a:ln/>
        </p:spPr>
        <p:txBody>
          <a:bodyPr wrap="square" lIns="0" tIns="0" rIns="0" bIns="0" rtlCol="0" anchor="t">
            <a:normAutofit/>
          </a:bodyPr>
          <a:lstStyle/>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فهم خصائص المتعلمين البالغين واحتياجاتهم</a:t>
            </a:r>
            <a:endParaRPr lang="ar-SA" sz="1850" dirty="0"/>
          </a:p>
        </p:txBody>
      </p:sp>
      <p:sp>
        <p:nvSpPr>
          <p:cNvPr id="13" name="Text 9"/>
          <p:cNvSpPr/>
          <p:nvPr/>
        </p:nvSpPr>
        <p:spPr>
          <a:xfrm>
            <a:off x="631908" y="2649934"/>
            <a:ext cx="2478522" cy="723920"/>
          </a:xfrm>
          <a:prstGeom prst="rect">
            <a:avLst/>
          </a:prstGeom>
          <a:noFill/>
          <a:ln/>
        </p:spPr>
        <p:txBody>
          <a:bodyPr wrap="square" lIns="0" tIns="0" rIns="0" bIns="0" rtlCol="0" anchor="t">
            <a:normAutofit/>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ربط هذه المبادئ بواقع التدريب في برامج التعليم والتدريب التقني والمهني</a:t>
            </a:r>
            <a:endParaRPr lang="ar-SA" sz="1600" dirty="0"/>
          </a:p>
        </p:txBody>
      </p:sp>
      <p:sp>
        <p:nvSpPr>
          <p:cNvPr id="14" name="Shape 10"/>
          <p:cNvSpPr/>
          <p:nvPr/>
        </p:nvSpPr>
        <p:spPr>
          <a:xfrm>
            <a:off x="6581710" y="3588841"/>
            <a:ext cx="406191" cy="406202"/>
          </a:xfrm>
          <a:prstGeom prst="ellipse">
            <a:avLst/>
          </a:prstGeom>
          <a:solidFill>
            <a:srgbClr val="00AEEF"/>
          </a:solidFill>
          <a:ln w="6350">
            <a:solidFill>
              <a:srgbClr val="0094D5"/>
            </a:solidFill>
            <a:prstDash val="solid"/>
          </a:ln>
        </p:spPr>
      </p:sp>
      <p:sp>
        <p:nvSpPr>
          <p:cNvPr id="16" name="Text 12"/>
          <p:cNvSpPr/>
          <p:nvPr/>
        </p:nvSpPr>
        <p:spPr>
          <a:xfrm>
            <a:off x="3922714" y="3650853"/>
            <a:ext cx="2478522" cy="2968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توظيف الخبرات</a:t>
            </a:r>
            <a:endParaRPr lang="ar-SA" sz="1850" dirty="0"/>
          </a:p>
        </p:txBody>
      </p:sp>
      <p:sp>
        <p:nvSpPr>
          <p:cNvPr id="17" name="Text 13"/>
          <p:cNvSpPr/>
          <p:nvPr/>
        </p:nvSpPr>
        <p:spPr>
          <a:xfrm>
            <a:off x="3922714" y="4055963"/>
            <a:ext cx="2478522" cy="1085880"/>
          </a:xfrm>
          <a:prstGeom prst="rect">
            <a:avLst/>
          </a:prstGeom>
          <a:noFill/>
          <a:ln/>
        </p:spPr>
        <p:txBody>
          <a:bodyPr wrap="square" lIns="0" tIns="0" rIns="0" bIns="0" rtlCol="0" anchor="t">
            <a:normAutofit/>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تحليل مواقف التعلم المختلفة، ومناقشة العوامل التي تؤثر في تعلم الكبار ودافعيتهم ومشاركتهم</a:t>
            </a:r>
            <a:endParaRPr lang="ar-SA" sz="1600" dirty="0"/>
          </a:p>
        </p:txBody>
      </p:sp>
      <p:sp>
        <p:nvSpPr>
          <p:cNvPr id="18" name="Shape 14"/>
          <p:cNvSpPr/>
          <p:nvPr/>
        </p:nvSpPr>
        <p:spPr>
          <a:xfrm>
            <a:off x="3290904" y="3588841"/>
            <a:ext cx="406191" cy="406202"/>
          </a:xfrm>
          <a:prstGeom prst="ellipse">
            <a:avLst/>
          </a:prstGeom>
          <a:solidFill>
            <a:srgbClr val="00AEEF"/>
          </a:solidFill>
          <a:ln w="6350">
            <a:solidFill>
              <a:srgbClr val="0094D5"/>
            </a:solidFill>
            <a:prstDash val="solid"/>
          </a:ln>
        </p:spPr>
      </p:sp>
      <p:sp>
        <p:nvSpPr>
          <p:cNvPr id="20" name="Text 16"/>
          <p:cNvSpPr/>
          <p:nvPr/>
        </p:nvSpPr>
        <p:spPr>
          <a:xfrm>
            <a:off x="631908" y="3650853"/>
            <a:ext cx="2478522" cy="2968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تأمل ممارساتك التدريبية</a:t>
            </a:r>
            <a:endParaRPr lang="ar-SA" sz="1850" dirty="0"/>
          </a:p>
        </p:txBody>
      </p:sp>
      <p:sp>
        <p:nvSpPr>
          <p:cNvPr id="21" name="Text 17"/>
          <p:cNvSpPr/>
          <p:nvPr/>
        </p:nvSpPr>
        <p:spPr>
          <a:xfrm>
            <a:off x="631908" y="4055963"/>
            <a:ext cx="2478522" cy="723920"/>
          </a:xfrm>
          <a:prstGeom prst="rect">
            <a:avLst/>
          </a:prstGeom>
          <a:noFill/>
          <a:ln/>
        </p:spPr>
        <p:txBody>
          <a:bodyPr wrap="square" lIns="0" tIns="0" rIns="0" bIns="0" rtlCol="0" anchor="t">
            <a:normAutofit/>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تحديد جوانب القوة وفرص التحسين فيها. وتبادل الخبرات مع زملائك.</a:t>
            </a:r>
            <a:endParaRPr lang="ar-SA" sz="1600" dirty="0"/>
          </a:p>
        </p:txBody>
      </p:sp>
      <p:sp>
        <p:nvSpPr>
          <p:cNvPr id="22" name="Shape 18"/>
          <p:cNvSpPr/>
          <p:nvPr/>
        </p:nvSpPr>
        <p:spPr>
          <a:xfrm>
            <a:off x="6581710" y="5283795"/>
            <a:ext cx="406191" cy="406202"/>
          </a:xfrm>
          <a:prstGeom prst="ellipse">
            <a:avLst/>
          </a:prstGeom>
          <a:solidFill>
            <a:srgbClr val="00AEEF"/>
          </a:solidFill>
          <a:ln w="6350">
            <a:solidFill>
              <a:srgbClr val="0094D5"/>
            </a:solidFill>
            <a:prstDash val="solid"/>
          </a:ln>
        </p:spPr>
      </p:sp>
      <p:sp>
        <p:nvSpPr>
          <p:cNvPr id="24" name="Text 20"/>
          <p:cNvSpPr/>
          <p:nvPr/>
        </p:nvSpPr>
        <p:spPr>
          <a:xfrm>
            <a:off x="631908" y="5345807"/>
            <a:ext cx="5769327" cy="2968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تطوير مقترحات</a:t>
            </a:r>
            <a:endParaRPr lang="ar-SA" sz="1850" dirty="0"/>
          </a:p>
        </p:txBody>
      </p:sp>
      <p:sp>
        <p:nvSpPr>
          <p:cNvPr id="25" name="Text 21"/>
          <p:cNvSpPr/>
          <p:nvPr/>
        </p:nvSpPr>
        <p:spPr>
          <a:xfrm>
            <a:off x="631908" y="5750917"/>
            <a:ext cx="5769327" cy="723920"/>
          </a:xfrm>
          <a:prstGeom prst="rect">
            <a:avLst/>
          </a:prstGeom>
          <a:noFill/>
          <a:ln/>
        </p:spPr>
        <p:txBody>
          <a:bodyPr wrap="square" lIns="0" tIns="0" rIns="0" bIns="0" rtlCol="0" anchor="t">
            <a:noAutofit/>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وممارسات عملية تساعدك على تعزيز مشاركة المتعلمين البالغين، ودعم تعلمهم، وتهيئة بيئة تدريبية تفاعلية وشاملة تستجيب لخبراتهم واحتياجاتهم المهنية.</a:t>
            </a:r>
            <a:endParaRPr lang="ar-SA"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90287" y="794048"/>
            <a:ext cx="3513050" cy="5269805"/>
          </a:xfrm>
          <a:prstGeom prst="rect">
            <a:avLst/>
          </a:prstGeom>
        </p:spPr>
      </p:pic>
      <p:sp>
        <p:nvSpPr>
          <p:cNvPr id="4" name="Text 0"/>
          <p:cNvSpPr/>
          <p:nvPr/>
        </p:nvSpPr>
        <p:spPr>
          <a:xfrm>
            <a:off x="5203794" y="523081"/>
            <a:ext cx="6355993"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دور الميسّر</a:t>
            </a:r>
            <a:endParaRPr lang="ar-SA" sz="3700" dirty="0"/>
          </a:p>
        </p:txBody>
      </p:sp>
      <p:sp>
        <p:nvSpPr>
          <p:cNvPr id="5" name="Text 1"/>
          <p:cNvSpPr/>
          <p:nvPr/>
        </p:nvSpPr>
        <p:spPr>
          <a:xfrm>
            <a:off x="5203794" y="1387773"/>
            <a:ext cx="6355993" cy="577850"/>
          </a:xfrm>
          <a:prstGeom prst="rect">
            <a:avLst/>
          </a:prstGeom>
          <a:noFill/>
          <a:ln/>
        </p:spPr>
        <p:txBody>
          <a:bodyPr wrap="square" lIns="0" tIns="0" rIns="0" bIns="0" rtlCol="0" anchor="t">
            <a:normAutofit fontScale="92500" lnSpcReduction="10000"/>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يتولى الميسّر تهيئة بيئة تعلم تفاعلية تساعد المشاركين على تحليل نماذج التدريب والتقييم المختلفة وربطها بسياق مؤسساتهم. ويقوم بـ:</a:t>
            </a:r>
            <a:endParaRPr lang="ar-SA" sz="1600" dirty="0"/>
          </a:p>
        </p:txBody>
      </p:sp>
      <p:sp>
        <p:nvSpPr>
          <p:cNvPr id="6" name="Shape 2"/>
          <p:cNvSpPr/>
          <p:nvPr/>
        </p:nvSpPr>
        <p:spPr>
          <a:xfrm>
            <a:off x="11153595" y="2168723"/>
            <a:ext cx="406191" cy="406202"/>
          </a:xfrm>
          <a:prstGeom prst="ellipse">
            <a:avLst/>
          </a:prstGeom>
          <a:solidFill>
            <a:srgbClr val="00AEEF"/>
          </a:solidFill>
          <a:ln w="6350">
            <a:solidFill>
              <a:srgbClr val="0094D5"/>
            </a:solidFill>
            <a:prstDash val="solid"/>
          </a:ln>
        </p:spPr>
      </p:sp>
      <p:sp>
        <p:nvSpPr>
          <p:cNvPr id="8" name="Text 4"/>
          <p:cNvSpPr/>
          <p:nvPr/>
        </p:nvSpPr>
        <p:spPr>
          <a:xfrm>
            <a:off x="5203794" y="2172770"/>
            <a:ext cx="5769327" cy="288925"/>
          </a:xfrm>
          <a:prstGeom prst="rect">
            <a:avLst/>
          </a:prstGeom>
          <a:noFill/>
          <a:ln/>
        </p:spPr>
        <p:txBody>
          <a:bodyPr wrap="none" lIns="0" tIns="0" rIns="0" bIns="0" rtlCol="0" anchor="t"/>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تيسير النقاشات والأنشطة ودراسات الحالة والتطبيقات العملية.</a:t>
            </a:r>
            <a:endParaRPr lang="ar-SA" dirty="0"/>
          </a:p>
        </p:txBody>
      </p:sp>
      <p:sp>
        <p:nvSpPr>
          <p:cNvPr id="9" name="Shape 5"/>
          <p:cNvSpPr/>
          <p:nvPr/>
        </p:nvSpPr>
        <p:spPr>
          <a:xfrm>
            <a:off x="11153595" y="2935982"/>
            <a:ext cx="406191" cy="406202"/>
          </a:xfrm>
          <a:prstGeom prst="ellipse">
            <a:avLst/>
          </a:prstGeom>
          <a:solidFill>
            <a:srgbClr val="00AEEF"/>
          </a:solidFill>
          <a:ln w="6350">
            <a:solidFill>
              <a:srgbClr val="0094D5"/>
            </a:solidFill>
            <a:prstDash val="solid"/>
          </a:ln>
        </p:spPr>
      </p:sp>
      <p:sp>
        <p:nvSpPr>
          <p:cNvPr id="10" name="Text 6"/>
          <p:cNvSpPr/>
          <p:nvPr/>
        </p:nvSpPr>
        <p:spPr>
          <a:xfrm>
            <a:off x="11214167" y="2960936"/>
            <a:ext cx="285048" cy="356295"/>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11" name="Text 7"/>
          <p:cNvSpPr/>
          <p:nvPr/>
        </p:nvSpPr>
        <p:spPr>
          <a:xfrm>
            <a:off x="5203794" y="2940028"/>
            <a:ext cx="5769327" cy="577850"/>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طرح أسئلة تأملية وتحليلية تساعد المشاركين على الربط بين المفاهيم النظرية وممارساتهم التدريبية اليومية.</a:t>
            </a:r>
            <a:endParaRPr lang="ar-SA" dirty="0"/>
          </a:p>
        </p:txBody>
      </p:sp>
      <p:sp>
        <p:nvSpPr>
          <p:cNvPr id="12" name="Shape 8"/>
          <p:cNvSpPr/>
          <p:nvPr/>
        </p:nvSpPr>
        <p:spPr>
          <a:xfrm>
            <a:off x="11153595" y="3933527"/>
            <a:ext cx="406191" cy="406202"/>
          </a:xfrm>
          <a:prstGeom prst="ellipse">
            <a:avLst/>
          </a:prstGeom>
          <a:solidFill>
            <a:srgbClr val="00AEEF"/>
          </a:solidFill>
          <a:ln w="6350">
            <a:solidFill>
              <a:srgbClr val="0094D5"/>
            </a:solidFill>
            <a:prstDash val="solid"/>
          </a:ln>
        </p:spPr>
      </p:sp>
      <p:sp>
        <p:nvSpPr>
          <p:cNvPr id="14" name="Text 10"/>
          <p:cNvSpPr/>
          <p:nvPr/>
        </p:nvSpPr>
        <p:spPr>
          <a:xfrm>
            <a:off x="5203794" y="3937574"/>
            <a:ext cx="5769327" cy="577850"/>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الاستفادة من خبرات المشاركين وتجاربهم المهنية، ويشجع على تبادل الخبرات والممارسات والتعلم من الأقران.</a:t>
            </a:r>
            <a:endParaRPr lang="ar-SA" dirty="0"/>
          </a:p>
        </p:txBody>
      </p:sp>
      <p:sp>
        <p:nvSpPr>
          <p:cNvPr id="15" name="Shape 11"/>
          <p:cNvSpPr/>
          <p:nvPr/>
        </p:nvSpPr>
        <p:spPr>
          <a:xfrm>
            <a:off x="11153595" y="4931073"/>
            <a:ext cx="406191" cy="406202"/>
          </a:xfrm>
          <a:prstGeom prst="ellipse">
            <a:avLst/>
          </a:prstGeom>
          <a:solidFill>
            <a:srgbClr val="00AEEF"/>
          </a:solidFill>
          <a:ln w="6350">
            <a:solidFill>
              <a:srgbClr val="0094D5"/>
            </a:solidFill>
            <a:prstDash val="solid"/>
          </a:ln>
        </p:spPr>
      </p:sp>
      <p:sp>
        <p:nvSpPr>
          <p:cNvPr id="17" name="Text 13"/>
          <p:cNvSpPr/>
          <p:nvPr/>
        </p:nvSpPr>
        <p:spPr>
          <a:xfrm>
            <a:off x="5203794" y="4935119"/>
            <a:ext cx="5769327" cy="288925"/>
          </a:xfrm>
          <a:prstGeom prst="rect">
            <a:avLst/>
          </a:prstGeom>
          <a:noFill/>
          <a:ln/>
        </p:spPr>
        <p:txBody>
          <a:bodyPr wrap="none" lIns="0" tIns="0" rIns="0" bIns="0" rtlCol="0" anchor="t"/>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تقديم التغذية الراجعة على أداء المشاركين وتكليفاتهم.</a:t>
            </a:r>
            <a:endParaRPr lang="ar-SA" dirty="0"/>
          </a:p>
        </p:txBody>
      </p:sp>
      <p:sp>
        <p:nvSpPr>
          <p:cNvPr id="18" name="Shape 14"/>
          <p:cNvSpPr/>
          <p:nvPr/>
        </p:nvSpPr>
        <p:spPr>
          <a:xfrm>
            <a:off x="11153595" y="5698331"/>
            <a:ext cx="406191" cy="406202"/>
          </a:xfrm>
          <a:prstGeom prst="ellipse">
            <a:avLst/>
          </a:prstGeom>
          <a:solidFill>
            <a:srgbClr val="00AEEF"/>
          </a:solidFill>
          <a:ln w="6350">
            <a:solidFill>
              <a:srgbClr val="0094D5"/>
            </a:solidFill>
            <a:prstDash val="solid"/>
          </a:ln>
        </p:spPr>
      </p:sp>
      <p:sp>
        <p:nvSpPr>
          <p:cNvPr id="19" name="Text 15"/>
          <p:cNvSpPr/>
          <p:nvPr/>
        </p:nvSpPr>
        <p:spPr>
          <a:xfrm>
            <a:off x="11214167" y="5723285"/>
            <a:ext cx="285048" cy="356295"/>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20" name="Text 16"/>
          <p:cNvSpPr/>
          <p:nvPr/>
        </p:nvSpPr>
        <p:spPr>
          <a:xfrm>
            <a:off x="4861052" y="5702378"/>
            <a:ext cx="6112069" cy="577850"/>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دعم المشاركين في الانتقال من فهم مبادئ تعلّم الكبار إلى توظيفها عمليًا في تصميم وتنفيذ مواقف تدريبية أكثر تفاعلية واستجابة لاحتياجات المتعلمين البالغين، </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631908" y="559575"/>
            <a:ext cx="10927878" cy="475059"/>
          </a:xfrm>
          <a:prstGeom prst="rect">
            <a:avLst/>
          </a:prstGeom>
          <a:noFill/>
          <a:ln/>
        </p:spPr>
        <p:txBody>
          <a:bodyPr wrap="none" lIns="0" tIns="0" rIns="0" bIns="0" rtlCol="0" anchor="t"/>
          <a:lstStyle/>
          <a:p>
            <a:pPr marL="0" indent="0" algn="r" rtl="1">
              <a:lnSpc>
                <a:spcPct val="104000"/>
              </a:lnSpc>
              <a:buNone/>
            </a:pPr>
            <a:r>
              <a:rPr lang="ar-SA" altLang="en-US" sz="2950" dirty="0">
                <a:solidFill>
                  <a:srgbClr val="2E3C4E"/>
                </a:solidFill>
                <a:latin typeface="GE SS Two Light" pitchFamily="34" charset="0"/>
                <a:ea typeface="GE SS Two Light" pitchFamily="34" charset="-122"/>
                <a:cs typeface="GE SS Two Light" pitchFamily="34" charset="-120"/>
              </a:rPr>
              <a:t>أساليب وأدوات التقييم</a:t>
            </a:r>
            <a:endParaRPr lang="ar-SA" sz="2950" dirty="0"/>
          </a:p>
        </p:txBody>
      </p:sp>
      <p:sp>
        <p:nvSpPr>
          <p:cNvPr id="3" name="Text 1"/>
          <p:cNvSpPr/>
          <p:nvPr/>
        </p:nvSpPr>
        <p:spPr>
          <a:xfrm>
            <a:off x="631908" y="1225959"/>
            <a:ext cx="10927878" cy="415925"/>
          </a:xfrm>
          <a:prstGeom prst="rect">
            <a:avLst/>
          </a:prstGeom>
          <a:noFill/>
          <a:ln/>
        </p:spPr>
        <p:txBody>
          <a:bodyPr wrap="square" lIns="0" tIns="0" rIns="0" bIns="0" rtlCol="0" anchor="t">
            <a:noAutofit/>
          </a:bodyPr>
          <a:lstStyle/>
          <a:p>
            <a:pPr marL="0" indent="0" algn="r" rtl="1">
              <a:lnSpc>
                <a:spcPct val="12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يستند تقييم التعلم في هذه الوحدة إلى نهج التقييم القائم على الكفايات، بحيث يركز على قدرة المشارك على تحليل نماذج التدريب والتقييم المبتكرة والمرنة، وتحديد مدى ملاءمتها لسياق المؤسسة، وتقديم مبررات واضحة لاختيار النموذج الأنسب ومتطلبات تطبي</a:t>
            </a:r>
            <a:r>
              <a:rPr lang="ar-JO" altLang="en-US" sz="2000" dirty="0">
                <a:solidFill>
                  <a:srgbClr val="384653"/>
                </a:solidFill>
                <a:latin typeface="WinSoft Pro Medium" pitchFamily="34" charset="0"/>
                <a:ea typeface="WinSoft Pro Medium" pitchFamily="34" charset="-122"/>
                <a:cs typeface="WinSoft Pro Medium" pitchFamily="34" charset="-120"/>
              </a:rPr>
              <a:t>ِ</a:t>
            </a:r>
            <a:r>
              <a:rPr lang="ar-SA" altLang="en-US" sz="2000" dirty="0">
                <a:solidFill>
                  <a:srgbClr val="384653"/>
                </a:solidFill>
                <a:latin typeface="WinSoft Pro Medium" pitchFamily="34" charset="0"/>
                <a:ea typeface="WinSoft Pro Medium" pitchFamily="34" charset="-122"/>
                <a:cs typeface="WinSoft Pro Medium" pitchFamily="34" charset="-120"/>
              </a:rPr>
              <a:t>قه.</a:t>
            </a:r>
            <a:endParaRPr lang="ar-SA" sz="20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94152" y="2111871"/>
            <a:ext cx="3565634" cy="1255911"/>
          </a:xfrm>
          <a:prstGeom prst="rect">
            <a:avLst/>
          </a:prstGeom>
        </p:spPr>
      </p:pic>
      <p:pic>
        <p:nvPicPr>
          <p:cNvPr id="5"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90403" y="2241848"/>
            <a:ext cx="173232" cy="173236"/>
          </a:xfrm>
          <a:prstGeom prst="rect">
            <a:avLst/>
          </a:prstGeom>
        </p:spPr>
      </p:pic>
      <p:sp>
        <p:nvSpPr>
          <p:cNvPr id="6" name="Text 2"/>
          <p:cNvSpPr/>
          <p:nvPr/>
        </p:nvSpPr>
        <p:spPr>
          <a:xfrm>
            <a:off x="8157562" y="2689523"/>
            <a:ext cx="3238816" cy="237629"/>
          </a:xfrm>
          <a:prstGeom prst="rect">
            <a:avLst/>
          </a:prstGeom>
          <a:noFill/>
          <a:ln/>
        </p:spPr>
        <p:txBody>
          <a:bodyPr wrap="none" lIns="0" tIns="0" rIns="0" bIns="0" rtlCol="0" anchor="t"/>
          <a:lstStyle/>
          <a:p>
            <a:pPr marL="0" indent="0" algn="ct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المشاركة الفاعلة</a:t>
            </a:r>
            <a:endParaRPr lang="ar-SA" dirty="0"/>
          </a:p>
        </p:txBody>
      </p:sp>
      <p:sp>
        <p:nvSpPr>
          <p:cNvPr id="7" name="Text 3"/>
          <p:cNvSpPr/>
          <p:nvPr/>
        </p:nvSpPr>
        <p:spPr>
          <a:xfrm>
            <a:off x="8157562" y="2996406"/>
            <a:ext cx="3238816" cy="207963"/>
          </a:xfrm>
          <a:prstGeom prst="rect">
            <a:avLst/>
          </a:prstGeom>
          <a:noFill/>
          <a:ln/>
        </p:spPr>
        <p:txBody>
          <a:bodyPr wrap="none" lIns="0" tIns="0" rIns="0" bIns="0" rtlCol="0" anchor="t"/>
          <a:lstStyle/>
          <a:p>
            <a:pPr marL="0" indent="0" algn="ctr" rtl="1">
              <a:lnSpc>
                <a:spcPct val="12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المشاركة الفاعلة في أنشطة الوحدة والنقاشات</a:t>
            </a:r>
            <a:endParaRPr lang="ar-SA" sz="1400" dirty="0"/>
          </a:p>
        </p:txBody>
      </p:sp>
      <p:pic>
        <p:nvPicPr>
          <p:cNvPr id="8"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13030" y="2111871"/>
            <a:ext cx="3565634" cy="1255911"/>
          </a:xfrm>
          <a:prstGeom prst="rect">
            <a:avLst/>
          </a:prstGeom>
        </p:spPr>
      </p:pic>
      <p:pic>
        <p:nvPicPr>
          <p:cNvPr id="9" name="Image 3"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009281" y="2241848"/>
            <a:ext cx="173232" cy="173236"/>
          </a:xfrm>
          <a:prstGeom prst="rect">
            <a:avLst/>
          </a:prstGeom>
        </p:spPr>
      </p:pic>
      <p:sp>
        <p:nvSpPr>
          <p:cNvPr id="10" name="Text 4"/>
          <p:cNvSpPr/>
          <p:nvPr/>
        </p:nvSpPr>
        <p:spPr>
          <a:xfrm>
            <a:off x="4476440" y="2689523"/>
            <a:ext cx="3238816" cy="237629"/>
          </a:xfrm>
          <a:prstGeom prst="rect">
            <a:avLst/>
          </a:prstGeom>
          <a:noFill/>
          <a:ln/>
        </p:spPr>
        <p:txBody>
          <a:bodyPr wrap="none" lIns="0" tIns="0" rIns="0" bIns="0" rtlCol="0" anchor="t"/>
          <a:lstStyle/>
          <a:p>
            <a:pPr marL="0" indent="0" algn="ct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تحليل دراسات الحالة</a:t>
            </a:r>
            <a:endParaRPr lang="ar-SA" dirty="0"/>
          </a:p>
        </p:txBody>
      </p:sp>
      <p:sp>
        <p:nvSpPr>
          <p:cNvPr id="11" name="Text 5"/>
          <p:cNvSpPr/>
          <p:nvPr/>
        </p:nvSpPr>
        <p:spPr>
          <a:xfrm>
            <a:off x="4476440" y="2996406"/>
            <a:ext cx="3238816" cy="207963"/>
          </a:xfrm>
          <a:prstGeom prst="rect">
            <a:avLst/>
          </a:prstGeom>
          <a:noFill/>
          <a:ln/>
        </p:spPr>
        <p:txBody>
          <a:bodyPr wrap="none" lIns="0" tIns="0" rIns="0" bIns="0" rtlCol="0" anchor="t"/>
          <a:lstStyle/>
          <a:p>
            <a:pPr marL="0" indent="0" algn="ctr" rtl="1">
              <a:lnSpc>
                <a:spcPct val="12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تحليل دراسات الحالة المقدمة وربطها بالسياق المؤسسي</a:t>
            </a:r>
            <a:endParaRPr lang="ar-SA" sz="1400" dirty="0"/>
          </a:p>
        </p:txBody>
      </p:sp>
      <p:pic>
        <p:nvPicPr>
          <p:cNvPr id="12" name="Image 4"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111871"/>
            <a:ext cx="3565634" cy="1255911"/>
          </a:xfrm>
          <a:prstGeom prst="rect">
            <a:avLst/>
          </a:prstGeom>
        </p:spPr>
      </p:pic>
      <p:pic>
        <p:nvPicPr>
          <p:cNvPr id="13" name="Image 5"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328159" y="2241848"/>
            <a:ext cx="173232" cy="173236"/>
          </a:xfrm>
          <a:prstGeom prst="rect">
            <a:avLst/>
          </a:prstGeom>
        </p:spPr>
      </p:pic>
      <p:sp>
        <p:nvSpPr>
          <p:cNvPr id="14" name="Text 6"/>
          <p:cNvSpPr/>
          <p:nvPr/>
        </p:nvSpPr>
        <p:spPr>
          <a:xfrm>
            <a:off x="795318" y="2689523"/>
            <a:ext cx="3238816" cy="237629"/>
          </a:xfrm>
          <a:prstGeom prst="rect">
            <a:avLst/>
          </a:prstGeom>
          <a:noFill/>
          <a:ln/>
        </p:spPr>
        <p:txBody>
          <a:bodyPr wrap="none" lIns="0" tIns="0" rIns="0" bIns="0" rtlCol="0" anchor="t"/>
          <a:lstStyle/>
          <a:p>
            <a:pPr marL="0" indent="0" algn="ct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المهام والتكليفات</a:t>
            </a:r>
            <a:endParaRPr lang="ar-SA" dirty="0"/>
          </a:p>
        </p:txBody>
      </p:sp>
      <p:sp>
        <p:nvSpPr>
          <p:cNvPr id="15" name="Text 7"/>
          <p:cNvSpPr/>
          <p:nvPr/>
        </p:nvSpPr>
        <p:spPr>
          <a:xfrm>
            <a:off x="795318" y="2996406"/>
            <a:ext cx="3238816" cy="207963"/>
          </a:xfrm>
          <a:prstGeom prst="rect">
            <a:avLst/>
          </a:prstGeom>
          <a:noFill/>
          <a:ln/>
        </p:spPr>
        <p:txBody>
          <a:bodyPr wrap="none" lIns="0" tIns="0" rIns="0" bIns="0" rtlCol="0" anchor="t"/>
          <a:lstStyle/>
          <a:p>
            <a:pPr marL="0" indent="0" algn="ctr" rtl="1">
              <a:lnSpc>
                <a:spcPct val="12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إنجاز المهام والتكليفات الفردية أو الجماعية</a:t>
            </a:r>
            <a:endParaRPr lang="ar-SA" sz="1400" dirty="0"/>
          </a:p>
        </p:txBody>
      </p:sp>
      <p:pic>
        <p:nvPicPr>
          <p:cNvPr id="16" name="Image 6"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153591" y="3483273"/>
            <a:ext cx="5406195" cy="1255911"/>
          </a:xfrm>
          <a:prstGeom prst="rect">
            <a:avLst/>
          </a:prstGeom>
        </p:spPr>
      </p:pic>
      <p:pic>
        <p:nvPicPr>
          <p:cNvPr id="17" name="Image 7"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770073" y="3613249"/>
            <a:ext cx="173232" cy="173236"/>
          </a:xfrm>
          <a:prstGeom prst="rect">
            <a:avLst/>
          </a:prstGeom>
        </p:spPr>
      </p:pic>
      <p:sp>
        <p:nvSpPr>
          <p:cNvPr id="18" name="Text 8"/>
          <p:cNvSpPr/>
          <p:nvPr/>
        </p:nvSpPr>
        <p:spPr>
          <a:xfrm>
            <a:off x="6317001" y="4060924"/>
            <a:ext cx="5079377" cy="237629"/>
          </a:xfrm>
          <a:prstGeom prst="rect">
            <a:avLst/>
          </a:prstGeom>
          <a:noFill/>
          <a:ln/>
        </p:spPr>
        <p:txBody>
          <a:bodyPr wrap="none" lIns="0" tIns="0" rIns="0" bIns="0" rtlCol="0" anchor="t"/>
          <a:lstStyle/>
          <a:p>
            <a:pPr marL="0" indent="0" algn="ct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المقترح المختصر</a:t>
            </a:r>
            <a:endParaRPr lang="ar-SA" dirty="0"/>
          </a:p>
        </p:txBody>
      </p:sp>
      <p:sp>
        <p:nvSpPr>
          <p:cNvPr id="19" name="Text 9"/>
          <p:cNvSpPr/>
          <p:nvPr/>
        </p:nvSpPr>
        <p:spPr>
          <a:xfrm>
            <a:off x="6317001" y="4367808"/>
            <a:ext cx="5079377" cy="207963"/>
          </a:xfrm>
          <a:prstGeom prst="rect">
            <a:avLst/>
          </a:prstGeom>
          <a:noFill/>
          <a:ln/>
        </p:spPr>
        <p:txBody>
          <a:bodyPr wrap="none" lIns="0" tIns="0" rIns="0" bIns="0" rtlCol="0" anchor="t"/>
          <a:lstStyle/>
          <a:p>
            <a:pPr marL="0" indent="0" algn="ctr" rtl="1">
              <a:lnSpc>
                <a:spcPct val="120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إعداد مقترح لاختيار أو تطوير نموذج تدريب وتقييم مناسب لمؤسسة التعليم والتدريب التقني والمهني</a:t>
            </a:r>
            <a:endParaRPr lang="ar-SA" sz="1200" dirty="0"/>
          </a:p>
        </p:txBody>
      </p:sp>
      <p:pic>
        <p:nvPicPr>
          <p:cNvPr id="20" name="Image 8"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31908" y="3483273"/>
            <a:ext cx="5406195" cy="1255911"/>
          </a:xfrm>
          <a:prstGeom prst="rect">
            <a:avLst/>
          </a:prstGeom>
        </p:spPr>
      </p:pic>
      <p:pic>
        <p:nvPicPr>
          <p:cNvPr id="21" name="Image 9"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248390" y="3613249"/>
            <a:ext cx="173232" cy="173236"/>
          </a:xfrm>
          <a:prstGeom prst="rect">
            <a:avLst/>
          </a:prstGeom>
        </p:spPr>
      </p:pic>
      <p:sp>
        <p:nvSpPr>
          <p:cNvPr id="22" name="Text 10"/>
          <p:cNvSpPr/>
          <p:nvPr/>
        </p:nvSpPr>
        <p:spPr>
          <a:xfrm>
            <a:off x="795318" y="4060924"/>
            <a:ext cx="5079377" cy="237629"/>
          </a:xfrm>
          <a:prstGeom prst="rect">
            <a:avLst/>
          </a:prstGeom>
          <a:noFill/>
          <a:ln/>
        </p:spPr>
        <p:txBody>
          <a:bodyPr wrap="none" lIns="0" tIns="0" rIns="0" bIns="0" rtlCol="0" anchor="t"/>
          <a:lstStyle/>
          <a:p>
            <a:pPr marL="0" indent="0" algn="ct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الاختبارات والتقييم النهائي</a:t>
            </a:r>
            <a:endParaRPr lang="ar-SA" dirty="0"/>
          </a:p>
        </p:txBody>
      </p:sp>
      <p:sp>
        <p:nvSpPr>
          <p:cNvPr id="23" name="Text 11"/>
          <p:cNvSpPr/>
          <p:nvPr/>
        </p:nvSpPr>
        <p:spPr>
          <a:xfrm>
            <a:off x="795318" y="4367808"/>
            <a:ext cx="5079377" cy="207963"/>
          </a:xfrm>
          <a:prstGeom prst="rect">
            <a:avLst/>
          </a:prstGeom>
          <a:noFill/>
          <a:ln/>
        </p:spPr>
        <p:txBody>
          <a:bodyPr wrap="none" lIns="0" tIns="0" rIns="0" bIns="0" rtlCol="0" anchor="t"/>
          <a:lstStyle/>
          <a:p>
            <a:pPr marL="0" indent="0" algn="ctr" rtl="1">
              <a:lnSpc>
                <a:spcPct val="120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الاختبارات القصيرة أو التقييم النهائي (عند الحاجة) كأدوات تكميلية إلى جانب الأدلة العملية</a:t>
            </a:r>
            <a:endParaRPr lang="ar-SA" sz="1200" dirty="0"/>
          </a:p>
        </p:txBody>
      </p:sp>
      <p:sp>
        <p:nvSpPr>
          <p:cNvPr id="24" name="Shape 12"/>
          <p:cNvSpPr/>
          <p:nvPr/>
        </p:nvSpPr>
        <p:spPr>
          <a:xfrm>
            <a:off x="631908" y="5128470"/>
            <a:ext cx="11309882" cy="701064"/>
          </a:xfrm>
          <a:prstGeom prst="roundRect">
            <a:avLst>
              <a:gd name="adj" fmla="val 43378"/>
            </a:avLst>
          </a:prstGeom>
          <a:solidFill>
            <a:srgbClr val="D4E9F7"/>
          </a:solidFill>
          <a:ln/>
        </p:spPr>
      </p:sp>
      <p:sp>
        <p:nvSpPr>
          <p:cNvPr id="26" name="Text 13"/>
          <p:cNvSpPr/>
          <p:nvPr/>
        </p:nvSpPr>
        <p:spPr>
          <a:xfrm>
            <a:off x="491516" y="5279977"/>
            <a:ext cx="11305775" cy="291902"/>
          </a:xfrm>
          <a:prstGeom prst="rect">
            <a:avLst/>
          </a:prstGeom>
          <a:noFill/>
          <a:ln/>
        </p:spPr>
        <p:txBody>
          <a:bodyPr wrap="none" lIns="0" tIns="0" rIns="0" bIns="0" rtlCol="0" anchor="t"/>
          <a:lstStyle/>
          <a:p>
            <a:pPr marL="0" indent="0" algn="r" rtl="1">
              <a:lnSpc>
                <a:spcPct val="120000"/>
              </a:lnSpc>
              <a:buNone/>
            </a:pPr>
            <a:r>
              <a:rPr lang="ar-SA" altLang="en-US" dirty="0">
                <a:solidFill>
                  <a:srgbClr val="000000"/>
                </a:solidFill>
                <a:latin typeface="WinSoft Pro Medium" pitchFamily="34" charset="0"/>
                <a:ea typeface="WinSoft Pro Medium" pitchFamily="34" charset="-122"/>
                <a:cs typeface="WinSoft Pro Medium" pitchFamily="34" charset="-120"/>
              </a:rPr>
              <a:t>ويُعد المشارك كفؤًا عند استيفائه معايير الأداء المحددة للوحدة، وإظهاره القدرة على توظيف مبادئ تعلّم الكبار بصورة مناسبة في مواقف تدريبية واقعية.</a:t>
            </a:r>
            <a:endParaRPr lang="ar-SA" dirty="0"/>
          </a:p>
        </p:txBody>
      </p:sp>
      <p:sp>
        <p:nvSpPr>
          <p:cNvPr id="27" name="Shape 14"/>
          <p:cNvSpPr/>
          <p:nvPr/>
        </p:nvSpPr>
        <p:spPr>
          <a:xfrm>
            <a:off x="631908" y="6017223"/>
            <a:ext cx="11309882" cy="840777"/>
          </a:xfrm>
          <a:prstGeom prst="roundRect">
            <a:avLst>
              <a:gd name="adj" fmla="val 43378"/>
            </a:avLst>
          </a:prstGeom>
          <a:solidFill>
            <a:srgbClr val="B6D6FC"/>
          </a:solidFill>
          <a:ln/>
        </p:spPr>
      </p:sp>
      <p:sp>
        <p:nvSpPr>
          <p:cNvPr id="29" name="Text 15"/>
          <p:cNvSpPr/>
          <p:nvPr/>
        </p:nvSpPr>
        <p:spPr>
          <a:xfrm>
            <a:off x="491517" y="6168730"/>
            <a:ext cx="11305776" cy="350074"/>
          </a:xfrm>
          <a:prstGeom prst="rect">
            <a:avLst/>
          </a:prstGeom>
          <a:noFill/>
          <a:ln/>
        </p:spPr>
        <p:txBody>
          <a:bodyPr wrap="none" lIns="0" tIns="0" rIns="0" bIns="0" rtlCol="0" anchor="t"/>
          <a:lstStyle/>
          <a:p>
            <a:pPr marL="0" indent="0" algn="r" rtl="1">
              <a:lnSpc>
                <a:spcPct val="120000"/>
              </a:lnSpc>
              <a:buNone/>
            </a:pPr>
            <a:r>
              <a:rPr lang="ar-SA" altLang="en-US" sz="1600" dirty="0">
                <a:solidFill>
                  <a:srgbClr val="000000"/>
                </a:solidFill>
                <a:latin typeface="WinSoft Pro Medium" pitchFamily="34" charset="0"/>
                <a:ea typeface="WinSoft Pro Medium" pitchFamily="34" charset="-122"/>
                <a:cs typeface="WinSoft Pro Medium" pitchFamily="34" charset="-120"/>
              </a:rPr>
              <a:t>سيُقدَّم لك الميسر توجيها وتغذيةً راجعةً تساعدك على تطوير أدائك واستكمال متطلبات التعلم، وقد يُطلب منك إعادة تنفيذ بعض المهام أو تحسينها في حال </a:t>
            </a:r>
            <a:endParaRPr lang="en-US" altLang="en-US" sz="1600" dirty="0">
              <a:solidFill>
                <a:srgbClr val="000000"/>
              </a:solidFill>
              <a:latin typeface="WinSoft Pro Medium" pitchFamily="34" charset="0"/>
              <a:ea typeface="WinSoft Pro Medium" pitchFamily="34" charset="-122"/>
              <a:cs typeface="WinSoft Pro Medium" pitchFamily="34" charset="-120"/>
            </a:endParaRPr>
          </a:p>
          <a:p>
            <a:pPr marL="0" indent="0" algn="r" rtl="1">
              <a:lnSpc>
                <a:spcPct val="120000"/>
              </a:lnSpc>
              <a:buNone/>
            </a:pPr>
            <a:r>
              <a:rPr lang="ar-SA" altLang="en-US" sz="1600" dirty="0">
                <a:solidFill>
                  <a:srgbClr val="000000"/>
                </a:solidFill>
                <a:latin typeface="WinSoft Pro Medium" pitchFamily="34" charset="0"/>
                <a:ea typeface="WinSoft Pro Medium" pitchFamily="34" charset="-122"/>
                <a:cs typeface="WinSoft Pro Medium" pitchFamily="34" charset="-120"/>
              </a:rPr>
              <a:t>عدم استيفائها لمعايير الأداء المطلوبة.</a:t>
            </a:r>
            <a:endParaRPr lang="ar-SA"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12191695" cy="2332633"/>
          </a:xfrm>
          <a:custGeom>
            <a:avLst/>
            <a:gdLst/>
            <a:ahLst/>
            <a:cxnLst/>
            <a:rect l="0" t="0" r="100000" b="100000"/>
            <a:pathLst>
              <a:path w="100000" h="100000">
                <a:moveTo>
                  <a:pt x="0" y="0"/>
                </a:moveTo>
                <a:lnTo>
                  <a:pt x="100000" y="0"/>
                </a:lnTo>
                <a:lnTo>
                  <a:pt x="100000" y="81930"/>
                </a:lnTo>
                <a:lnTo>
                  <a:pt x="95020" y="85250"/>
                </a:lnTo>
                <a:lnTo>
                  <a:pt x="90920" y="87600"/>
                </a:lnTo>
                <a:lnTo>
                  <a:pt x="88960" y="88480"/>
                </a:lnTo>
                <a:lnTo>
                  <a:pt x="88870" y="88670"/>
                </a:lnTo>
                <a:lnTo>
                  <a:pt x="83400" y="91210"/>
                </a:lnTo>
                <a:lnTo>
                  <a:pt x="76070" y="93950"/>
                </a:lnTo>
                <a:lnTo>
                  <a:pt x="69820" y="95700"/>
                </a:lnTo>
                <a:lnTo>
                  <a:pt x="63480" y="96970"/>
                </a:lnTo>
                <a:lnTo>
                  <a:pt x="57130" y="97750"/>
                </a:lnTo>
                <a:lnTo>
                  <a:pt x="50200" y="98050"/>
                </a:lnTo>
                <a:lnTo>
                  <a:pt x="44240" y="97850"/>
                </a:lnTo>
                <a:lnTo>
                  <a:pt x="38480" y="97270"/>
                </a:lnTo>
                <a:lnTo>
                  <a:pt x="32810" y="96290"/>
                </a:lnTo>
                <a:lnTo>
                  <a:pt x="25200" y="94340"/>
                </a:lnTo>
                <a:lnTo>
                  <a:pt x="19530" y="92380"/>
                </a:lnTo>
                <a:lnTo>
                  <a:pt x="13960" y="90040"/>
                </a:lnTo>
                <a:lnTo>
                  <a:pt x="7320" y="86620"/>
                </a:lnTo>
                <a:lnTo>
                  <a:pt x="290" y="82230"/>
                </a:lnTo>
                <a:lnTo>
                  <a:pt x="0" y="81930"/>
                </a:lnTo>
                <a:close/>
              </a:path>
            </a:pathLst>
          </a:custGeom>
        </p:spPr>
      </p:pic>
      <p:pic>
        <p:nvPicPr>
          <p:cNvPr id="3" name="Image 1" descr="preencoded.png"/>
          <p:cNvPicPr>
            <a:picLocks noChangeAspect="1"/>
          </p:cNvPicPr>
          <p:nvPr/>
        </p:nvPicPr>
        <p:blipFill>
          <a:blip r:embed="rId4"/>
          <a:stretch>
            <a:fillRect/>
          </a:stretch>
        </p:blipFill>
        <p:spPr>
          <a:xfrm>
            <a:off x="5073821" y="88801"/>
            <a:ext cx="2043954" cy="2044005"/>
          </a:xfrm>
          <a:prstGeom prst="rect">
            <a:avLst/>
          </a:prstGeom>
        </p:spPr>
      </p:pic>
      <p:sp>
        <p:nvSpPr>
          <p:cNvPr id="4" name="Text 0"/>
          <p:cNvSpPr/>
          <p:nvPr/>
        </p:nvSpPr>
        <p:spPr>
          <a:xfrm>
            <a:off x="631908" y="2795984"/>
            <a:ext cx="10927878" cy="584597"/>
          </a:xfrm>
          <a:prstGeom prst="rect">
            <a:avLst/>
          </a:prstGeom>
          <a:noFill/>
          <a:ln/>
        </p:spPr>
        <p:txBody>
          <a:bodyPr wrap="none" lIns="0" tIns="0" rIns="0" bIns="0" rtlCol="0" anchor="t"/>
          <a:lstStyle/>
          <a:p>
            <a:pPr marL="0" indent="0" algn="r" rtl="1">
              <a:lnSpc>
                <a:spcPct val="104000"/>
              </a:lnSpc>
              <a:buNone/>
            </a:pPr>
            <a:r>
              <a:rPr lang="ar-SA" altLang="en-US" sz="3650" dirty="0">
                <a:solidFill>
                  <a:srgbClr val="2E3C4E"/>
                </a:solidFill>
                <a:latin typeface="GE SS Two Light" pitchFamily="34" charset="0"/>
                <a:ea typeface="GE SS Two Light" pitchFamily="34" charset="-122"/>
                <a:cs typeface="GE SS Two Light" pitchFamily="34" charset="-120"/>
              </a:rPr>
              <a:t>متطلبات إكمال الوحدة والحصول على شهادة الإتمام</a:t>
            </a:r>
            <a:endParaRPr lang="ar-SA" sz="3650" dirty="0"/>
          </a:p>
        </p:txBody>
      </p:sp>
      <p:sp>
        <p:nvSpPr>
          <p:cNvPr id="5" name="Shape 1"/>
          <p:cNvSpPr/>
          <p:nvPr/>
        </p:nvSpPr>
        <p:spPr>
          <a:xfrm>
            <a:off x="503919" y="3642916"/>
            <a:ext cx="5503130" cy="2640707"/>
          </a:xfrm>
          <a:prstGeom prst="roundRect">
            <a:avLst>
              <a:gd name="adj" fmla="val 16153"/>
            </a:avLst>
          </a:prstGeom>
          <a:solidFill>
            <a:srgbClr val="75BAE6"/>
          </a:solidFill>
          <a:ln/>
        </p:spPr>
      </p:sp>
      <p:sp>
        <p:nvSpPr>
          <p:cNvPr id="6" name="Text 2"/>
          <p:cNvSpPr/>
          <p:nvPr/>
        </p:nvSpPr>
        <p:spPr>
          <a:xfrm>
            <a:off x="681616" y="3817838"/>
            <a:ext cx="5147737" cy="876895"/>
          </a:xfrm>
          <a:prstGeom prst="rect">
            <a:avLst/>
          </a:prstGeom>
          <a:noFill/>
          <a:ln/>
        </p:spPr>
        <p:txBody>
          <a:bodyPr wrap="square" lIns="0" tIns="0" rIns="0" bIns="0" rtlCol="0" anchor="t">
            <a:noAutofit/>
          </a:bodyPr>
          <a:lstStyle/>
          <a:p>
            <a:pPr marL="0" indent="0" algn="r" rtl="1">
              <a:lnSpc>
                <a:spcPct val="104000"/>
              </a:lnSpc>
              <a:buNone/>
            </a:pPr>
            <a:r>
              <a:rPr lang="ar-SA" altLang="en-US" dirty="0">
                <a:solidFill>
                  <a:srgbClr val="2E3C4E"/>
                </a:solidFill>
                <a:latin typeface="GE SS Two Light" pitchFamily="34" charset="0"/>
                <a:ea typeface="GE SS Two Light" pitchFamily="34" charset="-122"/>
                <a:cs typeface="GE SS Two Light" pitchFamily="34" charset="-120"/>
              </a:rPr>
              <a:t>ويُعد المتعلم مستكملًا لمتطلبات الوحدة عند استيفائه لمعايير الأداء المحددة وإنجاز متطلبات التعلم والتقييم المطلوبة</a:t>
            </a:r>
            <a:endParaRPr lang="ar-SA" dirty="0"/>
          </a:p>
        </p:txBody>
      </p:sp>
      <p:sp>
        <p:nvSpPr>
          <p:cNvPr id="7" name="Text 3"/>
          <p:cNvSpPr/>
          <p:nvPr/>
        </p:nvSpPr>
        <p:spPr>
          <a:xfrm>
            <a:off x="681616" y="5081689"/>
            <a:ext cx="5147737" cy="564158"/>
          </a:xfrm>
          <a:prstGeom prst="rect">
            <a:avLst/>
          </a:prstGeom>
          <a:noFill/>
          <a:ln/>
        </p:spPr>
        <p:txBody>
          <a:bodyPr wrap="square" lIns="0" tIns="0" rIns="0" bIns="0" rtlCol="0" anchor="t">
            <a:noAutofit/>
          </a:bodyPr>
          <a:lstStyle/>
          <a:p>
            <a:pPr marL="0" indent="0" algn="r" rtl="1">
              <a:lnSpc>
                <a:spcPct val="132000"/>
              </a:lnSpc>
              <a:buNone/>
            </a:pPr>
            <a:r>
              <a:rPr lang="ar-SA" altLang="en-US" sz="1600" dirty="0">
                <a:solidFill>
                  <a:srgbClr val="000000"/>
                </a:solidFill>
                <a:latin typeface="WinSoft Pro Medium" pitchFamily="34" charset="0"/>
                <a:ea typeface="WinSoft Pro Medium" pitchFamily="34" charset="-122"/>
                <a:cs typeface="WinSoft Pro Medium" pitchFamily="34" charset="-120"/>
              </a:rPr>
              <a:t>. وبناءً على ذلك، يحصل المتعلم على شهادة إتمام/اجتياز الوحدة وفق نظام الشهادات والاعتماد المعتمد لدى الجهة المنفذة للبرنامج.</a:t>
            </a:r>
            <a:endParaRPr lang="ar-SA" sz="1600" dirty="0"/>
          </a:p>
        </p:txBody>
      </p:sp>
      <p:sp>
        <p:nvSpPr>
          <p:cNvPr id="8" name="Text 4"/>
          <p:cNvSpPr/>
          <p:nvPr/>
        </p:nvSpPr>
        <p:spPr>
          <a:xfrm>
            <a:off x="6318985" y="3817838"/>
            <a:ext cx="5247152" cy="292298"/>
          </a:xfrm>
          <a:prstGeom prst="rect">
            <a:avLst/>
          </a:prstGeom>
          <a:noFill/>
          <a:ln/>
        </p:spPr>
        <p:txBody>
          <a:bodyPr wrap="none" lIns="0" tIns="0" rIns="0" bIns="0" rtlCol="0" anchor="t"/>
          <a:lstStyle/>
          <a:p>
            <a:pPr marL="0" indent="0" algn="r" rtl="1">
              <a:lnSpc>
                <a:spcPct val="104000"/>
              </a:lnSpc>
              <a:buNone/>
            </a:pPr>
            <a:r>
              <a:rPr lang="ar-SA" altLang="en-US" sz="1800" dirty="0">
                <a:solidFill>
                  <a:srgbClr val="2E3C4E"/>
                </a:solidFill>
                <a:latin typeface="GE SS Two Light" pitchFamily="34" charset="0"/>
                <a:ea typeface="GE SS Two Light" pitchFamily="34" charset="-122"/>
                <a:cs typeface="GE SS Two Light" pitchFamily="34" charset="-120"/>
              </a:rPr>
              <a:t>لاستكمال هذه الوحدة بنجاح، يُتوقع منك:</a:t>
            </a:r>
            <a:endParaRPr lang="ar-SA" sz="1800" dirty="0"/>
          </a:p>
        </p:txBody>
      </p:sp>
      <p:sp>
        <p:nvSpPr>
          <p:cNvPr id="9" name="Text 5"/>
          <p:cNvSpPr/>
          <p:nvPr/>
        </p:nvSpPr>
        <p:spPr>
          <a:xfrm>
            <a:off x="6318985" y="4285059"/>
            <a:ext cx="5247152" cy="1937345"/>
          </a:xfrm>
          <a:prstGeom prst="rect">
            <a:avLst/>
          </a:prstGeom>
          <a:noFill/>
          <a:ln/>
        </p:spPr>
        <p:txBody>
          <a:bodyPr wrap="square" lIns="0" tIns="0" rIns="71090" bIns="0" rtlCol="0" anchor="t">
            <a:noAutofit/>
          </a:bodyPr>
          <a:lstStyle/>
          <a:p>
            <a:pPr marL="274320" indent="-274320" algn="r" rtl="1">
              <a:lnSpc>
                <a:spcPct val="132000"/>
              </a:lnSpc>
              <a:buSzPct val="100000"/>
              <a:buChar char="•"/>
            </a:pPr>
            <a:r>
              <a:rPr lang="ar-SA" altLang="en-US" sz="1600" dirty="0">
                <a:solidFill>
                  <a:srgbClr val="384653"/>
                </a:solidFill>
                <a:latin typeface="WinSoft Pro Medium" pitchFamily="34" charset="0"/>
                <a:ea typeface="WinSoft Pro Medium" pitchFamily="34" charset="-122"/>
                <a:cs typeface="WinSoft Pro Medium" pitchFamily="34" charset="-120"/>
              </a:rPr>
              <a:t>المشاركة الفاعلة في أنشطة التعلم والمناقشات والتطبيقات العملية.</a:t>
            </a:r>
            <a:endParaRPr lang="ar-SA" sz="1600" dirty="0"/>
          </a:p>
          <a:p>
            <a:pPr marL="274320" indent="-274320" algn="r" rtl="1">
              <a:lnSpc>
                <a:spcPct val="132000"/>
              </a:lnSpc>
              <a:buSzPct val="100000"/>
              <a:buChar char="•"/>
            </a:pPr>
            <a:r>
              <a:rPr lang="ar-SA" altLang="en-US" sz="1600" dirty="0">
                <a:solidFill>
                  <a:srgbClr val="384653"/>
                </a:solidFill>
                <a:latin typeface="WinSoft Pro Medium" pitchFamily="34" charset="0"/>
                <a:ea typeface="WinSoft Pro Medium" pitchFamily="34" charset="-122"/>
                <a:cs typeface="WinSoft Pro Medium" pitchFamily="34" charset="-120"/>
              </a:rPr>
              <a:t>إنجاز جميع المهام والتكليفات المطلوبة وإظهار استيفائها لمعايير الأداء المحددة.</a:t>
            </a:r>
            <a:endParaRPr lang="ar-SA" sz="1600" dirty="0"/>
          </a:p>
          <a:p>
            <a:pPr marL="274320" indent="-274320" algn="r" rtl="1">
              <a:lnSpc>
                <a:spcPct val="132000"/>
              </a:lnSpc>
              <a:buSzPct val="100000"/>
              <a:buChar char="•"/>
            </a:pPr>
            <a:r>
              <a:rPr lang="ar-SA" altLang="en-US" sz="1600" dirty="0">
                <a:solidFill>
                  <a:srgbClr val="384653"/>
                </a:solidFill>
                <a:latin typeface="WinSoft Pro Medium" pitchFamily="34" charset="0"/>
                <a:ea typeface="WinSoft Pro Medium" pitchFamily="34" charset="-122"/>
                <a:cs typeface="WinSoft Pro Medium" pitchFamily="34" charset="-120"/>
              </a:rPr>
              <a:t>إظهار القدرة على تطبيق مبادئ تعلّم الكبار في مواقف تدريبية واقعية.</a:t>
            </a:r>
            <a:endParaRPr lang="ar-SA" sz="1600" dirty="0"/>
          </a:p>
          <a:p>
            <a:pPr marL="274320" indent="-274320" algn="r" rtl="1">
              <a:lnSpc>
                <a:spcPct val="132000"/>
              </a:lnSpc>
              <a:buSzPct val="100000"/>
              <a:buChar char="•"/>
            </a:pPr>
            <a:r>
              <a:rPr lang="ar-SA" altLang="en-US" sz="1600" dirty="0">
                <a:solidFill>
                  <a:srgbClr val="384653"/>
                </a:solidFill>
                <a:latin typeface="WinSoft Pro Medium" pitchFamily="34" charset="0"/>
                <a:ea typeface="WinSoft Pro Medium" pitchFamily="34" charset="-122"/>
                <a:cs typeface="WinSoft Pro Medium" pitchFamily="34" charset="-120"/>
              </a:rPr>
              <a:t>استكمال أي أنشطة أو مهام يُطلب إعادة تنفيذها أو تحسينها بناءً على التغذية الراجعة.</a:t>
            </a:r>
            <a:endParaRPr lang="ar-SA" sz="1600" dirty="0"/>
          </a:p>
          <a:p>
            <a:pPr marL="274320" indent="-274320" algn="r" rtl="1">
              <a:lnSpc>
                <a:spcPct val="132000"/>
              </a:lnSpc>
              <a:buSzPct val="100000"/>
              <a:buChar char="•"/>
            </a:pPr>
            <a:r>
              <a:rPr lang="ar-SA" altLang="en-US" sz="1600" dirty="0">
                <a:solidFill>
                  <a:srgbClr val="384653"/>
                </a:solidFill>
                <a:latin typeface="WinSoft Pro Medium" pitchFamily="34" charset="0"/>
                <a:ea typeface="WinSoft Pro Medium" pitchFamily="34" charset="-122"/>
                <a:cs typeface="WinSoft Pro Medium" pitchFamily="34" charset="-120"/>
              </a:rPr>
              <a:t>استيفاء متطلبات الحضور والمشاركة المحددة للبرنامج، وفق سياسة الجهة المنفذة للتدريب.</a:t>
            </a:r>
            <a:endParaRPr lang="ar-SA"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sp>
        <p:nvSpPr>
          <p:cNvPr id="3" name="Text 0"/>
          <p:cNvSpPr/>
          <p:nvPr/>
        </p:nvSpPr>
        <p:spPr>
          <a:xfrm>
            <a:off x="5203794" y="2056705"/>
            <a:ext cx="6355993" cy="1781770"/>
          </a:xfrm>
          <a:prstGeom prst="rect">
            <a:avLst/>
          </a:prstGeom>
          <a:noFill/>
          <a:ln/>
        </p:spPr>
        <p:txBody>
          <a:bodyPr wrap="square" lIns="0" tIns="0" rIns="0" bIns="0" rtlCol="0" anchor="t">
            <a:normAutofit/>
          </a:bodyPr>
          <a:lstStyle/>
          <a:p>
            <a:pPr marL="0" indent="0" algn="ct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النتاج التمكيني 1: تنفيذ استراتيجيات وأدوات تعلم الكبار</a:t>
            </a:r>
            <a:endParaRPr lang="ar-SA" sz="3700" dirty="0"/>
          </a:p>
        </p:txBody>
      </p:sp>
      <p:sp>
        <p:nvSpPr>
          <p:cNvPr id="4" name="Text 1"/>
          <p:cNvSpPr/>
          <p:nvPr/>
        </p:nvSpPr>
        <p:spPr>
          <a:xfrm>
            <a:off x="5203794" y="3910608"/>
            <a:ext cx="6355993" cy="890587"/>
          </a:xfrm>
          <a:prstGeom prst="rect">
            <a:avLst/>
          </a:prstGeom>
          <a:noFill/>
          <a:ln/>
        </p:spPr>
        <p:txBody>
          <a:bodyPr wrap="square" lIns="0" tIns="0" rIns="0" bIns="0" rtlCol="0" anchor="t">
            <a:normAutofit/>
          </a:bodyPr>
          <a:lstStyle/>
          <a:p>
            <a:pPr marL="0" indent="0" algn="ctr" rtl="1">
              <a:lnSpc>
                <a:spcPct val="104000"/>
              </a:lnSpc>
              <a:buNone/>
            </a:pPr>
            <a:r>
              <a:rPr lang="ar-SA" altLang="en-US" sz="1850" dirty="0">
                <a:solidFill>
                  <a:srgbClr val="2E3C4E"/>
                </a:solidFill>
                <a:latin typeface="GE SS Two Light" pitchFamily="34" charset="0"/>
                <a:ea typeface="GE SS Two Light" pitchFamily="34" charset="-122"/>
                <a:cs typeface="GE SS Two Light" pitchFamily="34" charset="-120"/>
              </a:rPr>
              <a:t>عند الانتهاء من نشاطات التعلّم الآتية، وبالاستعانة بالموارد والإرشادات اللازمة، ستكون قادرًا على تنفيذ استراتيجيات وأدوات تعلم الكبار.</a:t>
            </a:r>
            <a:endParaRPr lang="ar-SA" sz="18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631908" y="973534"/>
            <a:ext cx="10927878" cy="356295"/>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النشاط</a:t>
            </a:r>
            <a:r>
              <a:rPr lang="en-US" altLang="en-US" sz="2200" dirty="0">
                <a:solidFill>
                  <a:srgbClr val="2E3C4E"/>
                </a:solidFill>
                <a:latin typeface="GE SS Two Light" pitchFamily="34" charset="0"/>
                <a:ea typeface="GE SS Two Light" pitchFamily="34" charset="-122"/>
                <a:cs typeface="GE SS Two Light" pitchFamily="34" charset="-120"/>
              </a:rPr>
              <a:t> </a:t>
            </a:r>
            <a:r>
              <a:rPr lang="en-US" altLang="en-US" sz="2200" dirty="0">
                <a:solidFill>
                  <a:srgbClr val="2E3C4E"/>
                </a:solidFill>
                <a:latin typeface="Myriad "/>
                <a:ea typeface="GE SS Two Light" pitchFamily="34" charset="-122"/>
                <a:cs typeface="GE SS Two Light" pitchFamily="34" charset="-120"/>
              </a:rPr>
              <a:t>1 </a:t>
            </a:r>
            <a:endParaRPr lang="ar-SA" sz="2200" dirty="0">
              <a:latin typeface="Myriad "/>
            </a:endParaRPr>
          </a:p>
        </p:txBody>
      </p:sp>
      <p:sp>
        <p:nvSpPr>
          <p:cNvPr id="3" name="Text 1"/>
          <p:cNvSpPr/>
          <p:nvPr/>
        </p:nvSpPr>
        <p:spPr>
          <a:xfrm>
            <a:off x="631908" y="1401961"/>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التعرف على مبادئ تعلم الكبار ودمجها في التعلم</a:t>
            </a:r>
            <a:endParaRPr lang="ar-SA" sz="3700" dirty="0"/>
          </a:p>
        </p:txBody>
      </p:sp>
      <p:sp>
        <p:nvSpPr>
          <p:cNvPr id="4" name="Shape 2"/>
          <p:cNvSpPr/>
          <p:nvPr/>
        </p:nvSpPr>
        <p:spPr>
          <a:xfrm>
            <a:off x="10201275" y="2266652"/>
            <a:ext cx="1358510" cy="1356618"/>
          </a:xfrm>
          <a:prstGeom prst="roundRect">
            <a:avLst>
              <a:gd name="adj" fmla="val 19963"/>
            </a:avLst>
          </a:prstGeom>
          <a:solidFill>
            <a:srgbClr val="00AEEF"/>
          </a:solidFill>
          <a:ln w="6350">
            <a:solidFill>
              <a:srgbClr val="0094D5"/>
            </a:solidFill>
            <a:prstDash val="solid"/>
          </a:ln>
        </p:spPr>
      </p:sp>
      <p:sp>
        <p:nvSpPr>
          <p:cNvPr id="5" name="Text 3"/>
          <p:cNvSpPr/>
          <p:nvPr/>
        </p:nvSpPr>
        <p:spPr>
          <a:xfrm>
            <a:off x="6372959" y="2453481"/>
            <a:ext cx="5000004" cy="296863"/>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المدة</a:t>
            </a:r>
            <a:endParaRPr lang="ar-SA" sz="2400" dirty="0">
              <a:solidFill>
                <a:schemeClr val="bg1"/>
              </a:solidFill>
            </a:endParaRPr>
          </a:p>
        </p:txBody>
      </p:sp>
      <p:sp>
        <p:nvSpPr>
          <p:cNvPr id="6" name="Text 4"/>
          <p:cNvSpPr/>
          <p:nvPr/>
        </p:nvSpPr>
        <p:spPr>
          <a:xfrm>
            <a:off x="6372959" y="2858591"/>
            <a:ext cx="5000004" cy="288925"/>
          </a:xfrm>
          <a:prstGeom prst="rect">
            <a:avLst/>
          </a:prstGeom>
          <a:noFill/>
          <a:ln/>
        </p:spPr>
        <p:txBody>
          <a:bodyPr wrap="none" lIns="0" tIns="0" rIns="0" bIns="0" rtlCol="0" anchor="t"/>
          <a:lstStyle/>
          <a:p>
            <a:pPr marL="0" indent="0" algn="r" rtl="1">
              <a:lnSpc>
                <a:spcPct val="133000"/>
              </a:lnSpc>
              <a:buNone/>
            </a:pPr>
            <a:r>
              <a:rPr lang="ar-SA" altLang="en-US" dirty="0">
                <a:solidFill>
                  <a:schemeClr val="bg1"/>
                </a:solidFill>
                <a:latin typeface="WinSoft Pro Medium" pitchFamily="34" charset="0"/>
                <a:ea typeface="WinSoft Pro Medium" pitchFamily="34" charset="-122"/>
                <a:cs typeface="WinSoft Pro Medium" pitchFamily="34" charset="-120"/>
              </a:rPr>
              <a:t>3 ساعات</a:t>
            </a:r>
            <a:endParaRPr lang="ar-SA" dirty="0">
              <a:solidFill>
                <a:schemeClr val="bg1"/>
              </a:solidFill>
            </a:endParaRPr>
          </a:p>
        </p:txBody>
      </p:sp>
      <p:sp>
        <p:nvSpPr>
          <p:cNvPr id="7" name="Shape 5"/>
          <p:cNvSpPr/>
          <p:nvPr/>
        </p:nvSpPr>
        <p:spPr>
          <a:xfrm>
            <a:off x="631907" y="2266652"/>
            <a:ext cx="9150267" cy="1356618"/>
          </a:xfrm>
          <a:prstGeom prst="roundRect">
            <a:avLst>
              <a:gd name="adj" fmla="val 19963"/>
            </a:avLst>
          </a:prstGeom>
          <a:solidFill>
            <a:srgbClr val="00AEEF"/>
          </a:solidFill>
          <a:ln w="6350">
            <a:solidFill>
              <a:srgbClr val="0094D5"/>
            </a:solidFill>
            <a:prstDash val="solid"/>
          </a:ln>
        </p:spPr>
      </p:sp>
      <p:sp>
        <p:nvSpPr>
          <p:cNvPr id="8" name="Text 6"/>
          <p:cNvSpPr/>
          <p:nvPr/>
        </p:nvSpPr>
        <p:spPr>
          <a:xfrm>
            <a:off x="4485858" y="2453481"/>
            <a:ext cx="5000103" cy="296863"/>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أسلوب التنفيذ</a:t>
            </a:r>
            <a:endParaRPr lang="ar-SA" sz="2400" dirty="0">
              <a:solidFill>
                <a:schemeClr val="bg1"/>
              </a:solidFill>
            </a:endParaRPr>
          </a:p>
        </p:txBody>
      </p:sp>
      <p:sp>
        <p:nvSpPr>
          <p:cNvPr id="9" name="Text 7"/>
          <p:cNvSpPr/>
          <p:nvPr/>
        </p:nvSpPr>
        <p:spPr>
          <a:xfrm>
            <a:off x="1276349" y="2858591"/>
            <a:ext cx="8209611" cy="577850"/>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chemeClr val="bg1"/>
                </a:solidFill>
                <a:latin typeface="WinSoft Pro Medium" pitchFamily="34" charset="0"/>
                <a:ea typeface="WinSoft Pro Medium" pitchFamily="34" charset="-122"/>
                <a:cs typeface="WinSoft Pro Medium" pitchFamily="34" charset="-120"/>
              </a:rPr>
              <a:t>تعلم مُيسّر عبر الإنترنت، يتضمن عرضًا تقديميًا، ومشاهدة فيديو، ودراسة حالات، ونقاشًا، وتطبيقًا فرديًا وجماعيًا.</a:t>
            </a:r>
            <a:endParaRPr lang="ar-SA" dirty="0">
              <a:solidFill>
                <a:schemeClr val="bg1"/>
              </a:solidFill>
            </a:endParaRPr>
          </a:p>
        </p:txBody>
      </p:sp>
      <p:sp>
        <p:nvSpPr>
          <p:cNvPr id="10" name="Text 8"/>
          <p:cNvSpPr/>
          <p:nvPr/>
        </p:nvSpPr>
        <p:spPr>
          <a:xfrm>
            <a:off x="88584" y="3826371"/>
            <a:ext cx="11537463" cy="288925"/>
          </a:xfrm>
          <a:prstGeom prst="rect">
            <a:avLst/>
          </a:prstGeom>
          <a:noFill/>
          <a:ln/>
        </p:spPr>
        <p:txBody>
          <a:bodyPr wrap="none" lIns="0" tIns="0" rIns="0" bIns="0" rtlCol="0" anchor="t"/>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في غضون 3 ساعات من التعلم المُيسّر عبر الإنترنت، وبعد مشاهدة العرض التقديمي الذي يقدمه ميسّر الدورة، ومشاهدة فيديو ودراسات </a:t>
            </a:r>
            <a:endParaRPr lang="en-US" altLang="en-US" sz="1600"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حالة حول مبادئ تعلم الكبار، ستكون قادرًا على:</a:t>
            </a:r>
            <a:endParaRPr lang="ar-SA" sz="1600" dirty="0"/>
          </a:p>
        </p:txBody>
      </p:sp>
      <p:sp>
        <p:nvSpPr>
          <p:cNvPr id="11" name="Text 9"/>
          <p:cNvSpPr/>
          <p:nvPr/>
        </p:nvSpPr>
        <p:spPr>
          <a:xfrm>
            <a:off x="698168" y="4623197"/>
            <a:ext cx="10927878" cy="640953"/>
          </a:xfrm>
          <a:prstGeom prst="rect">
            <a:avLst/>
          </a:prstGeom>
          <a:noFill/>
          <a:ln/>
        </p:spPr>
        <p:txBody>
          <a:bodyPr wrap="square" lIns="0" tIns="0" rIns="0" bIns="0" rtlCol="0" anchor="t">
            <a:normAutofit/>
          </a:bodyPr>
          <a:lstStyle/>
          <a:p>
            <a:pPr marL="284480" indent="-284480" algn="r" rtl="1">
              <a:lnSpc>
                <a:spcPct val="133000"/>
              </a:lnSpc>
              <a:buSzPct val="100000"/>
              <a:buFont typeface="+mj-lt"/>
              <a:buAutoNum type="arabicPeriod"/>
            </a:pPr>
            <a:r>
              <a:rPr lang="ar-SA" altLang="en-US" sz="1600" dirty="0">
                <a:solidFill>
                  <a:srgbClr val="384653"/>
                </a:solidFill>
                <a:latin typeface="WinSoft Pro Medium" pitchFamily="34" charset="0"/>
                <a:ea typeface="WinSoft Pro Medium" pitchFamily="34" charset="-122"/>
                <a:cs typeface="WinSoft Pro Medium" pitchFamily="34" charset="-120"/>
              </a:rPr>
              <a:t>التعرف على مبادئ تعلم الكبار التي طورها نولز وغيره من الباحثين.</a:t>
            </a:r>
            <a:endParaRPr lang="ar-SA" sz="1600" dirty="0"/>
          </a:p>
          <a:p>
            <a:pPr marL="284480" indent="-284480" algn="r" rtl="1">
              <a:lnSpc>
                <a:spcPct val="133000"/>
              </a:lnSpc>
              <a:buSzPct val="100000"/>
              <a:buFont typeface="+mj-lt"/>
              <a:buAutoNum type="arabicPeriod" startAt="2"/>
            </a:pPr>
            <a:r>
              <a:rPr lang="ar-SA" altLang="en-US" sz="1600" dirty="0">
                <a:solidFill>
                  <a:srgbClr val="384653"/>
                </a:solidFill>
                <a:latin typeface="WinSoft Pro Medium" pitchFamily="34" charset="0"/>
                <a:ea typeface="WinSoft Pro Medium" pitchFamily="34" charset="-122"/>
                <a:cs typeface="WinSoft Pro Medium" pitchFamily="34" charset="-120"/>
              </a:rPr>
              <a:t>استكشاف كيفية دمج مبادئ تعلم الكبار في التعلم، وتطبيقها في سياقات التعليم والتدريب المهني والتق</a:t>
            </a:r>
            <a:r>
              <a:rPr lang="ar-SA" altLang="en-US" sz="1600" b="1" dirty="0">
                <a:solidFill>
                  <a:srgbClr val="384653"/>
                </a:solidFill>
                <a:latin typeface="WinSoft Pro Medium" pitchFamily="34" charset="0"/>
                <a:ea typeface="WinSoft Pro Medium" pitchFamily="34" charset="-122"/>
                <a:cs typeface="WinSoft Pro Medium" pitchFamily="34" charset="-120"/>
              </a:rPr>
              <a:t>ني.</a:t>
            </a:r>
            <a:endParaRPr lang="ar-SA" sz="1600" dirty="0"/>
          </a:p>
        </p:txBody>
      </p:sp>
      <p:sp>
        <p:nvSpPr>
          <p:cNvPr id="12" name="Shape 10"/>
          <p:cNvSpPr/>
          <p:nvPr/>
        </p:nvSpPr>
        <p:spPr>
          <a:xfrm>
            <a:off x="631908" y="5560016"/>
            <a:ext cx="10927878" cy="721916"/>
          </a:xfrm>
          <a:prstGeom prst="roundRect">
            <a:avLst>
              <a:gd name="adj" fmla="val 37514"/>
            </a:avLst>
          </a:prstGeom>
          <a:solidFill>
            <a:srgbClr val="D4E9F7"/>
          </a:solidFill>
          <a:ln/>
        </p:spPr>
      </p:sp>
      <p:pic>
        <p:nvPicPr>
          <p:cNvPr id="13" name="Image 0" descr="preencoded.png"/>
          <p:cNvPicPr>
            <a:picLocks noChangeAspect="1"/>
          </p:cNvPicPr>
          <p:nvPr/>
        </p:nvPicPr>
        <p:blipFill>
          <a:blip r:embed="rId3"/>
          <a:stretch>
            <a:fillRect/>
          </a:stretch>
        </p:blipFill>
        <p:spPr>
          <a:xfrm>
            <a:off x="812383" y="5818084"/>
            <a:ext cx="225618" cy="180479"/>
          </a:xfrm>
          <a:prstGeom prst="rect">
            <a:avLst/>
          </a:prstGeom>
        </p:spPr>
      </p:pic>
      <p:sp>
        <p:nvSpPr>
          <p:cNvPr id="14" name="Text 11"/>
          <p:cNvSpPr/>
          <p:nvPr/>
        </p:nvSpPr>
        <p:spPr>
          <a:xfrm>
            <a:off x="675150" y="5785540"/>
            <a:ext cx="10770422" cy="288925"/>
          </a:xfrm>
          <a:prstGeom prst="rect">
            <a:avLst/>
          </a:prstGeom>
          <a:noFill/>
          <a:ln/>
        </p:spPr>
        <p:txBody>
          <a:bodyPr wrap="none" lIns="0" tIns="0" rIns="0" bIns="0" rtlCol="0" anchor="t"/>
          <a:lstStyle/>
          <a:p>
            <a:pPr marL="0" indent="0" algn="r" rtl="1">
              <a:lnSpc>
                <a:spcPct val="133000"/>
              </a:lnSpc>
              <a:buNone/>
            </a:pPr>
            <a:r>
              <a:rPr lang="ar-SA" altLang="en-US" sz="1600" b="1" dirty="0">
                <a:solidFill>
                  <a:srgbClr val="000000"/>
                </a:solidFill>
                <a:latin typeface="WinSoft Pro Medium" pitchFamily="34" charset="0"/>
                <a:ea typeface="WinSoft Pro Medium" pitchFamily="34" charset="-122"/>
                <a:cs typeface="WinSoft Pro Medium" pitchFamily="34" charset="-120"/>
              </a:rPr>
              <a:t>تمهيد:</a:t>
            </a:r>
            <a:r>
              <a:rPr lang="ar-SA" altLang="en-US" sz="1600" dirty="0">
                <a:solidFill>
                  <a:srgbClr val="000000"/>
                </a:solidFill>
                <a:latin typeface="WinSoft Pro Medium" pitchFamily="34" charset="0"/>
                <a:ea typeface="WinSoft Pro Medium" pitchFamily="34" charset="-122"/>
                <a:cs typeface="WinSoft Pro Medium" pitchFamily="34" charset="-120"/>
              </a:rPr>
              <a:t> ما هي نظريات التعلم؟ ما هي مبادئها؟ من هم روادها؟</a:t>
            </a:r>
            <a:endParaRPr lang="ar-SA"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631908" y="728166"/>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الجدول الموجز لنظريات التعلم</a:t>
            </a:r>
            <a:endParaRPr lang="ar-SA" sz="3700" dirty="0"/>
          </a:p>
        </p:txBody>
      </p:sp>
      <p:graphicFrame>
        <p:nvGraphicFramePr>
          <p:cNvPr id="4" name="Table 0"/>
          <p:cNvGraphicFramePr>
            <a:graphicFrameLocks noGrp="1"/>
          </p:cNvGraphicFramePr>
          <p:nvPr>
            <p:extLst>
              <p:ext uri="{D42A27DB-BD31-4B8C-83A1-F6EECF244321}">
                <p14:modId xmlns:p14="http://schemas.microsoft.com/office/powerpoint/2010/main" val="1620413185"/>
              </p:ext>
            </p:extLst>
          </p:nvPr>
        </p:nvGraphicFramePr>
        <p:xfrm>
          <a:off x="846161" y="1583139"/>
          <a:ext cx="10863962" cy="5036733"/>
        </p:xfrm>
        <a:graphic>
          <a:graphicData uri="http://schemas.openxmlformats.org/drawingml/2006/table">
            <a:tbl>
              <a:tblPr/>
              <a:tblGrid>
                <a:gridCol w="3963807">
                  <a:extLst>
                    <a:ext uri="{9D8B030D-6E8A-4147-A177-3AD203B41FA5}">
                      <a16:colId xmlns:a16="http://schemas.microsoft.com/office/drawing/2014/main" val="832816970"/>
                    </a:ext>
                  </a:extLst>
                </a:gridCol>
                <a:gridCol w="3981607">
                  <a:extLst>
                    <a:ext uri="{9D8B030D-6E8A-4147-A177-3AD203B41FA5}">
                      <a16:colId xmlns:a16="http://schemas.microsoft.com/office/drawing/2014/main" val="2730598539"/>
                    </a:ext>
                  </a:extLst>
                </a:gridCol>
                <a:gridCol w="2918548">
                  <a:extLst>
                    <a:ext uri="{9D8B030D-6E8A-4147-A177-3AD203B41FA5}">
                      <a16:colId xmlns:a16="http://schemas.microsoft.com/office/drawing/2014/main" val="20001"/>
                    </a:ext>
                  </a:extLst>
                </a:gridCol>
              </a:tblGrid>
              <a:tr h="680633">
                <a:tc>
                  <a:txBody>
                    <a:bodyPr/>
                    <a:lstStyle/>
                    <a:p>
                      <a:pPr marL="0" indent="0" algn="r" rtl="1">
                        <a:buNone/>
                      </a:pPr>
                      <a:r>
                        <a:rPr lang="en-US" sz="2400" b="1" dirty="0">
                          <a:solidFill>
                            <a:srgbClr val="FFFFFF"/>
                          </a:solidFill>
                          <a:latin typeface="WinSoft Pro" pitchFamily="34" charset="0"/>
                          <a:ea typeface="WinSoft Pro" pitchFamily="34" charset="-122"/>
                          <a:cs typeface="WinSoft Pro" pitchFamily="34" charset="-120"/>
                        </a:rPr>
                        <a:t>أبرز روادها</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rgbClr val="FFFFFF"/>
                          </a:solidFill>
                          <a:latin typeface="WinSoft Pro" pitchFamily="34" charset="0"/>
                          <a:ea typeface="WinSoft Pro" pitchFamily="34" charset="-122"/>
                          <a:cs typeface="WinSoft Pro" pitchFamily="34" charset="-120"/>
                        </a:rPr>
                        <a:t>شرح موجز</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rgbClr val="FFFFFF"/>
                          </a:solidFill>
                          <a:latin typeface="WinSoft Pro" pitchFamily="34" charset="0"/>
                          <a:ea typeface="WinSoft Pro" pitchFamily="34" charset="-122"/>
                          <a:cs typeface="WinSoft Pro" pitchFamily="34" charset="-120"/>
                        </a:rPr>
                        <a:t>النظرية</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533025">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بافلوف، واطسون، سكينر، ثورندايك</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التعلم عبارة عن تغير في السلوك يتحقق من خلال </a:t>
                      </a:r>
                      <a:r>
                        <a:rPr lang="en-US" sz="2000" dirty="0" err="1">
                          <a:solidFill>
                            <a:srgbClr val="384653"/>
                          </a:solidFill>
                          <a:latin typeface="WinSoft Pro" pitchFamily="34" charset="0"/>
                          <a:ea typeface="WinSoft Pro" pitchFamily="34" charset="-122"/>
                          <a:cs typeface="WinSoft Pro" pitchFamily="34" charset="-120"/>
                        </a:rPr>
                        <a:t>التكييف</a:t>
                      </a:r>
                      <a:r>
                        <a:rPr lang="en-US" sz="2000" dirty="0">
                          <a:solidFill>
                            <a:srgbClr val="384653"/>
                          </a:solidFill>
                          <a:latin typeface="WinSoft Pro" pitchFamily="34" charset="0"/>
                          <a:ea typeface="WinSoft Pro" pitchFamily="34" charset="-122"/>
                          <a:cs typeface="WinSoft Pro" pitchFamily="34" charset="-120"/>
                        </a:rPr>
                        <a:t> )</a:t>
                      </a:r>
                      <a:r>
                        <a:rPr lang="ar-JO" sz="2000" dirty="0">
                          <a:solidFill>
                            <a:srgbClr val="384653"/>
                          </a:solidFill>
                          <a:latin typeface="WinSoft Pro" pitchFamily="34" charset="0"/>
                          <a:ea typeface="WinSoft Pro" pitchFamily="34" charset="-122"/>
                          <a:cs typeface="WinSoft Pro" pitchFamily="34" charset="-120"/>
                        </a:rPr>
                        <a:t>الإشراط).</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b="1" dirty="0">
                          <a:solidFill>
                            <a:srgbClr val="384653"/>
                          </a:solidFill>
                          <a:latin typeface="WinSoft Pro" pitchFamily="34" charset="0"/>
                          <a:ea typeface="WinSoft Pro" pitchFamily="34" charset="-122"/>
                          <a:cs typeface="WinSoft Pro" pitchFamily="34" charset="-120"/>
                        </a:rPr>
                        <a:t>النظرية السلوكية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533025">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بياجيه، برونر، أوزوبل</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التعلم هو عملية معالجة ذهنية وتنظيم للمعلومات.</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b="1" dirty="0">
                          <a:solidFill>
                            <a:srgbClr val="384653"/>
                          </a:solidFill>
                          <a:latin typeface="WinSoft Pro" pitchFamily="34" charset="0"/>
                          <a:ea typeface="WinSoft Pro" pitchFamily="34" charset="-122"/>
                          <a:cs typeface="WinSoft Pro" pitchFamily="34" charset="-120"/>
                        </a:rPr>
                        <a:t>النظرية المعرفية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769053845"/>
                  </a:ext>
                </a:extLst>
              </a:tr>
              <a:tr h="51884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فيغوتسكي، ديوي، برونر</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المتعلمون يبنون المعرفة بأنفسهم من خلال التجربة والتفاعل.</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b="1" dirty="0">
                          <a:solidFill>
                            <a:srgbClr val="384653"/>
                          </a:solidFill>
                          <a:latin typeface="WinSoft Pro" pitchFamily="34" charset="0"/>
                          <a:ea typeface="WinSoft Pro" pitchFamily="34" charset="-122"/>
                          <a:cs typeface="WinSoft Pro" pitchFamily="34" charset="-120"/>
                        </a:rPr>
                        <a:t>النظرية البنائية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249656653"/>
                  </a:ext>
                </a:extLst>
              </a:tr>
              <a:tr h="533025">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كولب، ديوي</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التعلم يتحقق عبر دورات متصلة من التجربة والتأمل.</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b="1" dirty="0">
                          <a:solidFill>
                            <a:srgbClr val="384653"/>
                          </a:solidFill>
                          <a:latin typeface="WinSoft Pro" pitchFamily="34" charset="0"/>
                          <a:ea typeface="WinSoft Pro" pitchFamily="34" charset="-122"/>
                          <a:cs typeface="WinSoft Pro" pitchFamily="34" charset="-120"/>
                        </a:rPr>
                        <a:t>التعلم التجريبي</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740816182"/>
                  </a:ext>
                </a:extLst>
              </a:tr>
              <a:tr h="533025">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باندورا</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التعلم يحدث من خلال الملاحظة والمحاكاة (النمذجة).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b="1" dirty="0">
                          <a:solidFill>
                            <a:srgbClr val="384653"/>
                          </a:solidFill>
                          <a:latin typeface="WinSoft Pro" pitchFamily="34" charset="0"/>
                          <a:ea typeface="WinSoft Pro" pitchFamily="34" charset="-122"/>
                          <a:cs typeface="WinSoft Pro" pitchFamily="34" charset="-120"/>
                        </a:rPr>
                        <a:t>النظرية المعرفية الاجتماعية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516026060"/>
                  </a:ext>
                </a:extLst>
              </a:tr>
              <a:tr h="533025">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ماسلو، روجرز</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التعلم عملية تُدفع بالرغبة في النمو الشخصي والدوافع الذاتية.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b="1" dirty="0">
                          <a:solidFill>
                            <a:srgbClr val="384653"/>
                          </a:solidFill>
                          <a:latin typeface="WinSoft Pro" pitchFamily="34" charset="0"/>
                          <a:ea typeface="WinSoft Pro" pitchFamily="34" charset="-122"/>
                          <a:cs typeface="WinSoft Pro" pitchFamily="34" charset="-120"/>
                        </a:rPr>
                        <a:t>النظرية الإنسانية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432768738"/>
                  </a:ext>
                </a:extLst>
              </a:tr>
              <a:tr h="533025">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فيغوتسكي، برونفنبرينر، ليف وفينغر</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التعلم يتشكل ويتأثر بالثقافة والمجتمع والسياق المحيط.</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b="1" dirty="0">
                          <a:solidFill>
                            <a:srgbClr val="384653"/>
                          </a:solidFill>
                          <a:latin typeface="WinSoft Pro" pitchFamily="34" charset="0"/>
                          <a:ea typeface="WinSoft Pro" pitchFamily="34" charset="-122"/>
                          <a:cs typeface="WinSoft Pro" pitchFamily="34" charset="-120"/>
                        </a:rPr>
                        <a:t>التعلم الاجتماعي/السياقي</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33069856"/>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31908" y="988120"/>
            <a:ext cx="4881540" cy="4881662"/>
          </a:xfrm>
          <a:prstGeom prst="rect">
            <a:avLst/>
          </a:prstGeom>
        </p:spPr>
      </p:pic>
      <p:sp>
        <p:nvSpPr>
          <p:cNvPr id="3" name="Text 0"/>
          <p:cNvSpPr/>
          <p:nvPr/>
        </p:nvSpPr>
        <p:spPr>
          <a:xfrm>
            <a:off x="5781675" y="1292126"/>
            <a:ext cx="5784461" cy="1781770"/>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كيف تخدمنا نظريات التعلم في التعلم المهني والتقني؟</a:t>
            </a:r>
            <a:endParaRPr lang="ar-SA" sz="3700" dirty="0"/>
          </a:p>
        </p:txBody>
      </p:sp>
      <p:sp>
        <p:nvSpPr>
          <p:cNvPr id="4" name="Text 1"/>
          <p:cNvSpPr/>
          <p:nvPr/>
        </p:nvSpPr>
        <p:spPr>
          <a:xfrm>
            <a:off x="6322457" y="3254375"/>
            <a:ext cx="5243679" cy="2329359"/>
          </a:xfrm>
          <a:prstGeom prst="rect">
            <a:avLst/>
          </a:prstGeom>
          <a:noFill/>
          <a:ln/>
        </p:spPr>
        <p:txBody>
          <a:bodyPr wrap="square" lIns="0" tIns="0" rIns="0" bIns="0" rtlCol="0" anchor="t">
            <a:normAutofit/>
          </a:bodyPr>
          <a:lstStyle/>
          <a:p>
            <a:pPr algn="just" rtl="1"/>
            <a:r>
              <a:rPr lang="ar-SA" sz="2000" dirty="0">
                <a:solidFill>
                  <a:srgbClr val="384653"/>
                </a:solidFill>
                <a:latin typeface="WinSoft Pro" pitchFamily="34" charset="0"/>
                <a:ea typeface="WinSoft Pro" pitchFamily="34" charset="-122"/>
                <a:cs typeface="WinSoft Pro" pitchFamily="34" charset="-120"/>
              </a:rPr>
              <a:t>تساعدنا نظريات التعلم على فهم كيف يتعلم المتدربون، وكيف يمكن تصميم أنشطة التعلم والتدريب بما يتناسب مع طبيعة المهارات المهنية ومتطلبات بيئة العمل.</a:t>
            </a:r>
            <a:endParaRPr lang="en-US" sz="2000" dirty="0">
              <a:solidFill>
                <a:srgbClr val="384653"/>
              </a:solidFill>
              <a:latin typeface="WinSoft Pro" pitchFamily="34" charset="0"/>
              <a:ea typeface="WinSoft Pro" pitchFamily="34" charset="-122"/>
              <a:cs typeface="WinSoft Pro" pitchFamily="34" charset="-120"/>
            </a:endParaRPr>
          </a:p>
          <a:p>
            <a:pPr algn="r" rtl="1"/>
            <a:endParaRPr lang="en-US" sz="2000" dirty="0">
              <a:solidFill>
                <a:srgbClr val="384653"/>
              </a:solidFill>
              <a:latin typeface="WinSoft Pro" pitchFamily="34" charset="0"/>
              <a:ea typeface="WinSoft Pro" pitchFamily="34" charset="-122"/>
              <a:cs typeface="WinSoft Pro" pitchFamily="34" charset="-120"/>
            </a:endParaRPr>
          </a:p>
          <a:p>
            <a:pPr algn="just" rtl="1"/>
            <a:r>
              <a:rPr lang="ar-SA" sz="2000" dirty="0">
                <a:solidFill>
                  <a:srgbClr val="384653"/>
                </a:solidFill>
                <a:latin typeface="WinSoft Pro" pitchFamily="34" charset="0"/>
                <a:ea typeface="WinSoft Pro" pitchFamily="34" charset="-122"/>
                <a:cs typeface="WinSoft Pro" pitchFamily="34" charset="-120"/>
              </a:rPr>
              <a:t>وفي سياق التعليم والتدريب المهني والتقني (</a:t>
            </a:r>
            <a:r>
              <a:rPr lang="en-US" sz="2000" dirty="0">
                <a:solidFill>
                  <a:srgbClr val="384653"/>
                </a:solidFill>
                <a:latin typeface="WinSoft Pro" pitchFamily="34" charset="0"/>
                <a:ea typeface="WinSoft Pro" pitchFamily="34" charset="-122"/>
                <a:cs typeface="WinSoft Pro" pitchFamily="34" charset="-120"/>
              </a:rPr>
              <a:t>TVET</a:t>
            </a:r>
            <a:r>
              <a:rPr lang="ar-SA" sz="2000" dirty="0">
                <a:solidFill>
                  <a:srgbClr val="384653"/>
                </a:solidFill>
                <a:latin typeface="WinSoft Pro" pitchFamily="34" charset="0"/>
                <a:ea typeface="WinSoft Pro" pitchFamily="34" charset="-122"/>
                <a:cs typeface="WinSoft Pro" pitchFamily="34" charset="-120"/>
              </a:rPr>
              <a:t>)، يمكن توظيف هذه النظريات بطرائق مختلفة، بحسب طبيعة المهارة أو المهمة المهنية، ومستوى المتدربين، وبيئة التعلم.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631908" y="530087"/>
            <a:ext cx="10927878" cy="382349"/>
          </a:xfrm>
          <a:prstGeom prst="rect">
            <a:avLst/>
          </a:prstGeom>
          <a:noFill/>
          <a:ln/>
        </p:spPr>
        <p:txBody>
          <a:bodyPr wrap="none" lIns="0" tIns="0" rIns="0" bIns="0" rtlCol="0" anchor="t"/>
          <a:lstStyle/>
          <a:p>
            <a:pPr algn="r" rtl="1">
              <a:lnSpc>
                <a:spcPct val="104000"/>
              </a:lnSpc>
            </a:pPr>
            <a:r>
              <a:rPr lang="en-US" altLang="en-US" sz="3200" dirty="0">
                <a:solidFill>
                  <a:srgbClr val="2E3C4E"/>
                </a:solidFill>
                <a:latin typeface="Myriad "/>
                <a:ea typeface="GE SS Two Light" pitchFamily="34" charset="-122"/>
                <a:cs typeface="GE SS Two Light" pitchFamily="34" charset="-120"/>
              </a:rPr>
              <a:t>1</a:t>
            </a:r>
            <a:r>
              <a:rPr lang="ar-SA" altLang="en-US" sz="3200" dirty="0">
                <a:solidFill>
                  <a:srgbClr val="2E3C4E"/>
                </a:solidFill>
                <a:latin typeface="GE SS Two Light" pitchFamily="34" charset="0"/>
                <a:ea typeface="GE SS Two Light" pitchFamily="34" charset="-122"/>
                <a:cs typeface="GE SS Two Light" pitchFamily="34" charset="-120"/>
              </a:rPr>
              <a:t>. </a:t>
            </a:r>
            <a:r>
              <a:rPr lang="ar-SA" altLang="en-US" sz="3200" b="1" dirty="0">
                <a:solidFill>
                  <a:srgbClr val="2E3C4E"/>
                </a:solidFill>
                <a:latin typeface="GE SS Two Light" pitchFamily="34" charset="0"/>
                <a:ea typeface="GE SS Two Light" pitchFamily="34" charset="-122"/>
                <a:cs typeface="GE SS Two Light" pitchFamily="34" charset="-120"/>
              </a:rPr>
              <a:t>النظرية السلوكية</a:t>
            </a:r>
            <a:endParaRPr lang="ar-SA" sz="3200" dirty="0"/>
          </a:p>
        </p:txBody>
      </p:sp>
      <p:sp>
        <p:nvSpPr>
          <p:cNvPr id="3" name="Shape 1"/>
          <p:cNvSpPr/>
          <p:nvPr/>
        </p:nvSpPr>
        <p:spPr>
          <a:xfrm>
            <a:off x="631908" y="1079845"/>
            <a:ext cx="10927878" cy="792163"/>
          </a:xfrm>
          <a:prstGeom prst="roundRect">
            <a:avLst>
              <a:gd name="adj" fmla="val 22222"/>
            </a:avLst>
          </a:prstGeom>
          <a:solidFill>
            <a:srgbClr val="FFFFFF"/>
          </a:solidFill>
          <a:ln w="12700">
            <a:solidFill>
              <a:srgbClr val="00AEEF"/>
            </a:solidFill>
            <a:prstDash val="solid"/>
          </a:ln>
        </p:spPr>
      </p:sp>
      <p:sp>
        <p:nvSpPr>
          <p:cNvPr id="4" name="Text 2"/>
          <p:cNvSpPr/>
          <p:nvPr/>
        </p:nvSpPr>
        <p:spPr>
          <a:xfrm>
            <a:off x="761882" y="1170065"/>
            <a:ext cx="10667932" cy="308769"/>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التركيز</a:t>
            </a:r>
            <a:endParaRPr lang="ar-SA" sz="2400" dirty="0"/>
          </a:p>
        </p:txBody>
      </p:sp>
      <p:sp>
        <p:nvSpPr>
          <p:cNvPr id="5" name="Text 3"/>
          <p:cNvSpPr/>
          <p:nvPr/>
        </p:nvSpPr>
        <p:spPr>
          <a:xfrm>
            <a:off x="761882" y="1549050"/>
            <a:ext cx="10667932" cy="192980"/>
          </a:xfrm>
          <a:prstGeom prst="rect">
            <a:avLst/>
          </a:prstGeom>
          <a:noFill/>
          <a:ln/>
        </p:spPr>
        <p:txBody>
          <a:bodyPr wrap="none" lIns="0" tIns="0" rIns="0" bIns="0" rtlCol="0" anchor="t"/>
          <a:lstStyle/>
          <a:p>
            <a:pPr marL="0" indent="0" algn="r" rtl="1">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تركز النظرية السلوكية على السلوكيات والأداءات القابلة للملاحظة، والتكرار، والتدريب، والتعزيز، وصولًا إلى إتقان المهارة.</a:t>
            </a:r>
            <a:endParaRPr lang="ar-SA" sz="1600" dirty="0"/>
          </a:p>
        </p:txBody>
      </p:sp>
      <p:sp>
        <p:nvSpPr>
          <p:cNvPr id="6" name="Text 4"/>
          <p:cNvSpPr/>
          <p:nvPr/>
        </p:nvSpPr>
        <p:spPr>
          <a:xfrm>
            <a:off x="631908" y="2266122"/>
            <a:ext cx="10923988" cy="294097"/>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كيف يمكن تطبيقها في قطاع </a:t>
            </a:r>
            <a:r>
              <a:rPr lang="ar-SA" altLang="en-US" sz="2400" dirty="0">
                <a:solidFill>
                  <a:srgbClr val="2E3C4E"/>
                </a:solidFill>
                <a:latin typeface="Myriad "/>
                <a:ea typeface="GE SS Two Light" pitchFamily="34" charset="-122"/>
                <a:cs typeface="GE SS Two Light" pitchFamily="34" charset="-120"/>
              </a:rPr>
              <a:t>TVET</a:t>
            </a:r>
            <a:r>
              <a:rPr lang="ar-SA" altLang="en-US" sz="2400" dirty="0">
                <a:solidFill>
                  <a:srgbClr val="2E3C4E"/>
                </a:solidFill>
                <a:latin typeface="GE SS Two Light" pitchFamily="34" charset="0"/>
                <a:ea typeface="GE SS Two Light" pitchFamily="34" charset="-122"/>
                <a:cs typeface="GE SS Two Light" pitchFamily="34" charset="-120"/>
              </a:rPr>
              <a:t>؟</a:t>
            </a:r>
            <a:endParaRPr lang="ar-SA" sz="2400" dirty="0"/>
          </a:p>
        </p:txBody>
      </p:sp>
      <p:sp>
        <p:nvSpPr>
          <p:cNvPr id="7" name="Shape 5"/>
          <p:cNvSpPr/>
          <p:nvPr/>
        </p:nvSpPr>
        <p:spPr>
          <a:xfrm>
            <a:off x="631908" y="3904357"/>
            <a:ext cx="10927878" cy="12700"/>
          </a:xfrm>
          <a:prstGeom prst="roundRect">
            <a:avLst>
              <a:gd name="adj" fmla="val 49999"/>
            </a:avLst>
          </a:prstGeom>
          <a:solidFill>
            <a:srgbClr val="000000">
              <a:alpha val="8000"/>
            </a:srgbClr>
          </a:solidFill>
          <a:ln/>
        </p:spPr>
      </p:sp>
      <p:sp>
        <p:nvSpPr>
          <p:cNvPr id="8" name="Shape 6"/>
          <p:cNvSpPr/>
          <p:nvPr/>
        </p:nvSpPr>
        <p:spPr>
          <a:xfrm>
            <a:off x="9396574" y="3552379"/>
            <a:ext cx="12700" cy="352028"/>
          </a:xfrm>
          <a:prstGeom prst="roundRect">
            <a:avLst>
              <a:gd name="adj" fmla="val 49999"/>
            </a:avLst>
          </a:prstGeom>
          <a:solidFill>
            <a:srgbClr val="0094D5"/>
          </a:solidFill>
          <a:ln/>
        </p:spPr>
      </p:sp>
      <p:sp>
        <p:nvSpPr>
          <p:cNvPr id="9" name="Shape 7"/>
          <p:cNvSpPr/>
          <p:nvPr/>
        </p:nvSpPr>
        <p:spPr>
          <a:xfrm>
            <a:off x="9270867" y="3772346"/>
            <a:ext cx="264014" cy="264021"/>
          </a:xfrm>
          <a:prstGeom prst="ellipse">
            <a:avLst/>
          </a:prstGeom>
          <a:solidFill>
            <a:srgbClr val="00AEEF"/>
          </a:solidFill>
          <a:ln w="6350">
            <a:solidFill>
              <a:srgbClr val="0094D5"/>
            </a:solidFill>
            <a:prstDash val="solid"/>
          </a:ln>
        </p:spPr>
      </p:sp>
      <p:sp>
        <p:nvSpPr>
          <p:cNvPr id="10" name="Text 8"/>
          <p:cNvSpPr/>
          <p:nvPr/>
        </p:nvSpPr>
        <p:spPr>
          <a:xfrm>
            <a:off x="9310207" y="3788519"/>
            <a:ext cx="185237" cy="231577"/>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11" name="Text 9"/>
          <p:cNvSpPr/>
          <p:nvPr/>
        </p:nvSpPr>
        <p:spPr>
          <a:xfrm>
            <a:off x="7363137" y="3125192"/>
            <a:ext cx="4079376" cy="1297630"/>
          </a:xfrm>
          <a:prstGeom prst="rect">
            <a:avLst/>
          </a:prstGeom>
          <a:noFill/>
          <a:ln/>
        </p:spPr>
        <p:txBody>
          <a:bodyPr wrap="square" lIns="0" tIns="0" rIns="0" bIns="0" rtlCol="0" anchor="t">
            <a:normAutofit/>
          </a:bodyPr>
          <a:lstStyle/>
          <a:p>
            <a:pPr marL="0" indent="0" algn="ctr" rtl="1">
              <a:lnSpc>
                <a:spcPct val="11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تنظيم التدريب في حلقات متتابعة:</a:t>
            </a:r>
            <a:endParaRPr lang="ar-SA" sz="1400" dirty="0"/>
          </a:p>
          <a:p>
            <a:pPr marL="0" indent="0" algn="ctr" rtl="1">
              <a:lnSpc>
                <a:spcPct val="11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 العرض العملي ← الممارسة ← التغذية الراجعة والتصحيح.</a:t>
            </a:r>
            <a:endParaRPr lang="ar-SA" sz="1400" dirty="0"/>
          </a:p>
        </p:txBody>
      </p:sp>
      <p:sp>
        <p:nvSpPr>
          <p:cNvPr id="12" name="Shape 10"/>
          <p:cNvSpPr/>
          <p:nvPr/>
        </p:nvSpPr>
        <p:spPr>
          <a:xfrm>
            <a:off x="7191989" y="3904307"/>
            <a:ext cx="12700" cy="352028"/>
          </a:xfrm>
          <a:prstGeom prst="roundRect">
            <a:avLst>
              <a:gd name="adj" fmla="val 49999"/>
            </a:avLst>
          </a:prstGeom>
          <a:solidFill>
            <a:srgbClr val="0094D5"/>
          </a:solidFill>
          <a:ln/>
        </p:spPr>
      </p:sp>
      <p:sp>
        <p:nvSpPr>
          <p:cNvPr id="13" name="Shape 11"/>
          <p:cNvSpPr/>
          <p:nvPr/>
        </p:nvSpPr>
        <p:spPr>
          <a:xfrm>
            <a:off x="7066282" y="3772346"/>
            <a:ext cx="264014" cy="264021"/>
          </a:xfrm>
          <a:prstGeom prst="ellipse">
            <a:avLst/>
          </a:prstGeom>
          <a:solidFill>
            <a:srgbClr val="00AEEF"/>
          </a:solidFill>
          <a:ln w="6350">
            <a:solidFill>
              <a:srgbClr val="0094D5"/>
            </a:solidFill>
            <a:prstDash val="solid"/>
          </a:ln>
        </p:spPr>
      </p:sp>
      <p:sp>
        <p:nvSpPr>
          <p:cNvPr id="15" name="Text 13"/>
          <p:cNvSpPr/>
          <p:nvPr/>
        </p:nvSpPr>
        <p:spPr>
          <a:xfrm>
            <a:off x="5158551" y="4373760"/>
            <a:ext cx="4079376" cy="648813"/>
          </a:xfrm>
          <a:prstGeom prst="rect">
            <a:avLst/>
          </a:prstGeom>
          <a:noFill/>
          <a:ln/>
        </p:spPr>
        <p:txBody>
          <a:bodyPr wrap="none" lIns="0" tIns="0" rIns="0" bIns="0" rtlCol="0" anchor="t"/>
          <a:lstStyle/>
          <a:p>
            <a:pPr marL="0" indent="0" algn="ct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تدريب المتعلمين على اكتساب المهارات من </a:t>
            </a:r>
            <a:endParaRPr lang="en-US" altLang="en-US" sz="1600" dirty="0">
              <a:solidFill>
                <a:srgbClr val="384653"/>
              </a:solidFill>
              <a:latin typeface="WinSoft Pro Medium" pitchFamily="34" charset="0"/>
              <a:ea typeface="WinSoft Pro Medium" pitchFamily="34" charset="-122"/>
              <a:cs typeface="WinSoft Pro Medium" pitchFamily="34" charset="-120"/>
            </a:endParaRPr>
          </a:p>
          <a:p>
            <a:pPr marL="0" indent="0" algn="ct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خلال خطوات متدرجة.</a:t>
            </a:r>
            <a:endParaRPr lang="ar-SA" sz="1600" dirty="0"/>
          </a:p>
        </p:txBody>
      </p:sp>
      <p:sp>
        <p:nvSpPr>
          <p:cNvPr id="16" name="Shape 14"/>
          <p:cNvSpPr/>
          <p:nvPr/>
        </p:nvSpPr>
        <p:spPr>
          <a:xfrm>
            <a:off x="4987304" y="3552379"/>
            <a:ext cx="12700" cy="352028"/>
          </a:xfrm>
          <a:prstGeom prst="roundRect">
            <a:avLst>
              <a:gd name="adj" fmla="val 49999"/>
            </a:avLst>
          </a:prstGeom>
          <a:solidFill>
            <a:srgbClr val="0094D5"/>
          </a:solidFill>
          <a:ln/>
        </p:spPr>
      </p:sp>
      <p:sp>
        <p:nvSpPr>
          <p:cNvPr id="17" name="Shape 15"/>
          <p:cNvSpPr/>
          <p:nvPr/>
        </p:nvSpPr>
        <p:spPr>
          <a:xfrm>
            <a:off x="4861597" y="3772346"/>
            <a:ext cx="264014" cy="264021"/>
          </a:xfrm>
          <a:prstGeom prst="ellipse">
            <a:avLst/>
          </a:prstGeom>
          <a:solidFill>
            <a:srgbClr val="00AEEF"/>
          </a:solidFill>
          <a:ln w="6350">
            <a:solidFill>
              <a:srgbClr val="0094D5"/>
            </a:solidFill>
            <a:prstDash val="solid"/>
          </a:ln>
        </p:spPr>
      </p:sp>
      <p:sp>
        <p:nvSpPr>
          <p:cNvPr id="18" name="Text 16"/>
          <p:cNvSpPr/>
          <p:nvPr/>
        </p:nvSpPr>
        <p:spPr>
          <a:xfrm>
            <a:off x="4900936" y="3788519"/>
            <a:ext cx="185237" cy="231577"/>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19" name="Text 17"/>
          <p:cNvSpPr/>
          <p:nvPr/>
        </p:nvSpPr>
        <p:spPr>
          <a:xfrm>
            <a:off x="2953867" y="3125191"/>
            <a:ext cx="4079376" cy="648813"/>
          </a:xfrm>
          <a:prstGeom prst="rect">
            <a:avLst/>
          </a:prstGeom>
          <a:noFill/>
          <a:ln/>
        </p:spPr>
        <p:txBody>
          <a:bodyPr wrap="none" lIns="0" tIns="0" rIns="0" bIns="0" rtlCol="0" anchor="t"/>
          <a:lstStyle/>
          <a:p>
            <a:pPr marL="0" indent="0" algn="ct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استخدام التعزيز من خلال الإشادة بالأداء الجيد،</a:t>
            </a:r>
            <a:endParaRPr lang="en-US" altLang="en-US" sz="1600" dirty="0">
              <a:solidFill>
                <a:srgbClr val="384653"/>
              </a:solidFill>
              <a:latin typeface="WinSoft Pro Medium" pitchFamily="34" charset="0"/>
              <a:ea typeface="WinSoft Pro Medium" pitchFamily="34" charset="-122"/>
              <a:cs typeface="WinSoft Pro Medium" pitchFamily="34" charset="-120"/>
            </a:endParaRPr>
          </a:p>
          <a:p>
            <a:pPr marL="0" indent="0" algn="ct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 وقوائم التحقق، ومعايير الكفاءة.</a:t>
            </a:r>
            <a:endParaRPr lang="ar-SA" sz="1600" dirty="0"/>
          </a:p>
        </p:txBody>
      </p:sp>
      <p:sp>
        <p:nvSpPr>
          <p:cNvPr id="20" name="Shape 18"/>
          <p:cNvSpPr/>
          <p:nvPr/>
        </p:nvSpPr>
        <p:spPr>
          <a:xfrm>
            <a:off x="2782719" y="3904307"/>
            <a:ext cx="12700" cy="352028"/>
          </a:xfrm>
          <a:prstGeom prst="roundRect">
            <a:avLst>
              <a:gd name="adj" fmla="val 49999"/>
            </a:avLst>
          </a:prstGeom>
          <a:solidFill>
            <a:srgbClr val="0094D5"/>
          </a:solidFill>
          <a:ln/>
        </p:spPr>
      </p:sp>
      <p:sp>
        <p:nvSpPr>
          <p:cNvPr id="21" name="Shape 19"/>
          <p:cNvSpPr/>
          <p:nvPr/>
        </p:nvSpPr>
        <p:spPr>
          <a:xfrm>
            <a:off x="2657012" y="3772346"/>
            <a:ext cx="264014" cy="264021"/>
          </a:xfrm>
          <a:prstGeom prst="ellipse">
            <a:avLst/>
          </a:prstGeom>
          <a:solidFill>
            <a:srgbClr val="00AEEF"/>
          </a:solidFill>
          <a:ln w="6350">
            <a:solidFill>
              <a:srgbClr val="0094D5"/>
            </a:solidFill>
            <a:prstDash val="solid"/>
          </a:ln>
        </p:spPr>
      </p:sp>
      <p:sp>
        <p:nvSpPr>
          <p:cNvPr id="22" name="Text 20"/>
          <p:cNvSpPr/>
          <p:nvPr/>
        </p:nvSpPr>
        <p:spPr>
          <a:xfrm>
            <a:off x="2696351" y="3788519"/>
            <a:ext cx="185237" cy="231577"/>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23" name="Text 21"/>
          <p:cNvSpPr/>
          <p:nvPr/>
        </p:nvSpPr>
        <p:spPr>
          <a:xfrm>
            <a:off x="749281" y="4373760"/>
            <a:ext cx="4079376" cy="648813"/>
          </a:xfrm>
          <a:prstGeom prst="rect">
            <a:avLst/>
          </a:prstGeom>
          <a:noFill/>
          <a:ln/>
        </p:spPr>
        <p:txBody>
          <a:bodyPr wrap="none" lIns="0" tIns="0" rIns="0" bIns="0" rtlCol="0" anchor="t"/>
          <a:lstStyle/>
          <a:p>
            <a:pPr marL="0" indent="0" algn="ct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تدريب المتعلمين على السلوكيات المرتبطة بالسلامة المهنية، مثل </a:t>
            </a:r>
            <a:endParaRPr lang="en-US" altLang="en-US" sz="1600" dirty="0">
              <a:solidFill>
                <a:srgbClr val="384653"/>
              </a:solidFill>
              <a:latin typeface="WinSoft Pro Medium" pitchFamily="34" charset="0"/>
              <a:ea typeface="WinSoft Pro Medium" pitchFamily="34" charset="-122"/>
              <a:cs typeface="WinSoft Pro Medium" pitchFamily="34" charset="-120"/>
            </a:endParaRPr>
          </a:p>
          <a:p>
            <a:pPr marL="0" indent="0" algn="ct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تشغيل الآلات والمعدات بطريقة آمنة.</a:t>
            </a:r>
            <a:endParaRPr lang="ar-SA" sz="1600" dirty="0"/>
          </a:p>
        </p:txBody>
      </p:sp>
      <p:sp>
        <p:nvSpPr>
          <p:cNvPr id="24" name="Shape 22"/>
          <p:cNvSpPr/>
          <p:nvPr/>
        </p:nvSpPr>
        <p:spPr>
          <a:xfrm>
            <a:off x="631908" y="5542016"/>
            <a:ext cx="10927878" cy="1186329"/>
          </a:xfrm>
          <a:prstGeom prst="roundRect">
            <a:avLst>
              <a:gd name="adj" fmla="val 18557"/>
            </a:avLst>
          </a:prstGeom>
          <a:solidFill>
            <a:srgbClr val="D4E9F7"/>
          </a:solidFill>
          <a:ln/>
        </p:spPr>
      </p:sp>
      <p:pic>
        <p:nvPicPr>
          <p:cNvPr id="25" name="Image 0" descr="preencoded.png"/>
          <p:cNvPicPr>
            <a:picLocks noChangeAspect="1"/>
          </p:cNvPicPr>
          <p:nvPr/>
        </p:nvPicPr>
        <p:blipFill>
          <a:blip r:embed="rId3"/>
          <a:stretch>
            <a:fillRect/>
          </a:stretch>
        </p:blipFill>
        <p:spPr>
          <a:xfrm>
            <a:off x="749182" y="5658798"/>
            <a:ext cx="183352" cy="146645"/>
          </a:xfrm>
          <a:prstGeom prst="rect">
            <a:avLst/>
          </a:prstGeom>
        </p:spPr>
      </p:pic>
      <p:sp>
        <p:nvSpPr>
          <p:cNvPr id="26" name="Text 23"/>
          <p:cNvSpPr/>
          <p:nvPr/>
        </p:nvSpPr>
        <p:spPr>
          <a:xfrm>
            <a:off x="1049807" y="5647487"/>
            <a:ext cx="10392706" cy="192980"/>
          </a:xfrm>
          <a:prstGeom prst="rect">
            <a:avLst/>
          </a:prstGeom>
          <a:noFill/>
          <a:ln/>
        </p:spPr>
        <p:txBody>
          <a:bodyPr wrap="none" lIns="0" tIns="0" rIns="0" bIns="0" rtlCol="0" anchor="t"/>
          <a:lstStyle/>
          <a:p>
            <a:pPr marL="0" indent="0" algn="r" rtl="1">
              <a:lnSpc>
                <a:spcPct val="104000"/>
              </a:lnSpc>
              <a:buNone/>
            </a:pPr>
            <a:r>
              <a:rPr lang="ar-SA" altLang="en-US" dirty="0">
                <a:solidFill>
                  <a:srgbClr val="000000"/>
                </a:solidFill>
                <a:latin typeface="GE SS Two Light" pitchFamily="34" charset="0"/>
                <a:ea typeface="GE SS Two Light" pitchFamily="34" charset="-122"/>
                <a:cs typeface="GE SS Two Light" pitchFamily="34" charset="-120"/>
              </a:rPr>
              <a:t>أمثلة تطبيقية</a:t>
            </a:r>
            <a:endParaRPr lang="ar-SA" dirty="0"/>
          </a:p>
        </p:txBody>
      </p:sp>
      <p:sp>
        <p:nvSpPr>
          <p:cNvPr id="27" name="Text 24"/>
          <p:cNvSpPr/>
          <p:nvPr/>
        </p:nvSpPr>
        <p:spPr>
          <a:xfrm>
            <a:off x="1049807" y="5916667"/>
            <a:ext cx="10392706" cy="811678"/>
          </a:xfrm>
          <a:prstGeom prst="rect">
            <a:avLst/>
          </a:prstGeom>
          <a:noFill/>
          <a:ln/>
        </p:spPr>
        <p:txBody>
          <a:bodyPr wrap="square" lIns="0" tIns="0" rIns="46942" bIns="0" rtlCol="0" anchor="t">
            <a:noAutofit/>
          </a:bodyPr>
          <a:lstStyle/>
          <a:p>
            <a:pPr marL="182880" indent="-182880" algn="r" rtl="1">
              <a:lnSpc>
                <a:spcPct val="110000"/>
              </a:lnSpc>
              <a:buSzPct val="100000"/>
              <a:buChar char="•"/>
            </a:pPr>
            <a:r>
              <a:rPr lang="ar-SA" altLang="en-US" sz="1400" dirty="0">
                <a:solidFill>
                  <a:srgbClr val="000000"/>
                </a:solidFill>
                <a:latin typeface="WinSoft Pro Medium" pitchFamily="34" charset="0"/>
                <a:ea typeface="WinSoft Pro Medium" pitchFamily="34" charset="-122"/>
                <a:cs typeface="WinSoft Pro Medium" pitchFamily="34" charset="-120"/>
              </a:rPr>
              <a:t>التدريب على مهارات اللحام بممارسة متكررة وتغذية راجعة فورية</a:t>
            </a:r>
            <a:endParaRPr lang="ar-SA" sz="1400" dirty="0"/>
          </a:p>
          <a:p>
            <a:pPr marL="182880" indent="-182880" algn="r" rtl="1">
              <a:lnSpc>
                <a:spcPct val="110000"/>
              </a:lnSpc>
              <a:buSzPct val="100000"/>
              <a:buChar char="•"/>
            </a:pPr>
            <a:r>
              <a:rPr lang="ar-SA" altLang="en-US" sz="1400" dirty="0">
                <a:solidFill>
                  <a:srgbClr val="000000"/>
                </a:solidFill>
                <a:latin typeface="WinSoft Pro Medium" pitchFamily="34" charset="0"/>
                <a:ea typeface="WinSoft Pro Medium" pitchFamily="34" charset="-122"/>
                <a:cs typeface="WinSoft Pro Medium" pitchFamily="34" charset="-120"/>
              </a:rPr>
              <a:t>تمارين على التمديدات الكهربائية</a:t>
            </a:r>
            <a:endParaRPr lang="ar-SA" sz="1400" dirty="0"/>
          </a:p>
          <a:p>
            <a:pPr marL="182880" indent="-182880" algn="r" rtl="1">
              <a:lnSpc>
                <a:spcPct val="110000"/>
              </a:lnSpc>
              <a:buSzPct val="100000"/>
              <a:buChar char="•"/>
            </a:pPr>
            <a:r>
              <a:rPr lang="ar-SA" altLang="en-US" sz="1400" dirty="0">
                <a:solidFill>
                  <a:srgbClr val="000000"/>
                </a:solidFill>
                <a:latin typeface="WinSoft Pro Medium" pitchFamily="34" charset="0"/>
                <a:ea typeface="WinSoft Pro Medium" pitchFamily="34" charset="-122"/>
                <a:cs typeface="WinSoft Pro Medium" pitchFamily="34" charset="-120"/>
              </a:rPr>
              <a:t>تكرار إجراءات السلامة المهنية حتى يصبح الالتزام بها جزءًا ثابتًا من الأداء</a:t>
            </a:r>
            <a:endParaRPr lang="ar-SA"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631908" y="652359"/>
            <a:ext cx="10927878" cy="386060"/>
          </a:xfrm>
          <a:prstGeom prst="rect">
            <a:avLst/>
          </a:prstGeom>
          <a:noFill/>
          <a:ln/>
        </p:spPr>
        <p:txBody>
          <a:bodyPr wrap="none" lIns="0" tIns="0" rIns="0" bIns="0" rtlCol="0" anchor="t"/>
          <a:lstStyle/>
          <a:p>
            <a:pPr algn="r" rtl="1">
              <a:lnSpc>
                <a:spcPct val="104000"/>
              </a:lnSpc>
            </a:pPr>
            <a:r>
              <a:rPr lang="en-US" altLang="en-US" sz="3200" dirty="0">
                <a:solidFill>
                  <a:srgbClr val="2E3C4E"/>
                </a:solidFill>
                <a:latin typeface="Myriad "/>
                <a:ea typeface="GE SS Two Light" pitchFamily="34" charset="-122"/>
                <a:cs typeface="GE SS Two Light" pitchFamily="34" charset="-120"/>
              </a:rPr>
              <a:t>2</a:t>
            </a:r>
            <a:r>
              <a:rPr lang="ar-SA" altLang="en-US" sz="3200" dirty="0">
                <a:solidFill>
                  <a:srgbClr val="2E3C4E"/>
                </a:solidFill>
                <a:latin typeface="GE SS Two Light" pitchFamily="34" charset="0"/>
                <a:ea typeface="GE SS Two Light" pitchFamily="34" charset="-122"/>
                <a:cs typeface="GE SS Two Light" pitchFamily="34" charset="-120"/>
              </a:rPr>
              <a:t>. النظرية المعرفية</a:t>
            </a:r>
            <a:endParaRPr lang="ar-SA" sz="3200" dirty="0">
              <a:solidFill>
                <a:srgbClr val="2E3C4E"/>
              </a:solidFill>
              <a:latin typeface="GE SS Two Light" pitchFamily="34" charset="0"/>
              <a:ea typeface="GE SS Two Light" pitchFamily="34" charset="-122"/>
              <a:cs typeface="GE SS Two Light" pitchFamily="34" charset="-120"/>
            </a:endParaRPr>
          </a:p>
        </p:txBody>
      </p:sp>
      <p:sp>
        <p:nvSpPr>
          <p:cNvPr id="3" name="Shape 1"/>
          <p:cNvSpPr/>
          <p:nvPr/>
        </p:nvSpPr>
        <p:spPr>
          <a:xfrm>
            <a:off x="631908" y="1351600"/>
            <a:ext cx="10927878" cy="881413"/>
          </a:xfrm>
          <a:prstGeom prst="roundRect">
            <a:avLst>
              <a:gd name="adj" fmla="val 25400"/>
            </a:avLst>
          </a:prstGeom>
          <a:solidFill>
            <a:srgbClr val="FFFFFF"/>
          </a:solidFill>
          <a:ln w="12700">
            <a:solidFill>
              <a:srgbClr val="00AEEF"/>
            </a:solidFill>
            <a:prstDash val="solid"/>
          </a:ln>
        </p:spPr>
      </p:sp>
      <p:sp>
        <p:nvSpPr>
          <p:cNvPr id="4" name="Text 2"/>
          <p:cNvSpPr/>
          <p:nvPr/>
        </p:nvSpPr>
        <p:spPr>
          <a:xfrm>
            <a:off x="761882" y="1428569"/>
            <a:ext cx="10667932" cy="433090"/>
          </a:xfrm>
          <a:prstGeom prst="rect">
            <a:avLst/>
          </a:prstGeom>
          <a:noFill/>
          <a:ln/>
        </p:spPr>
        <p:txBody>
          <a:bodyPr wrap="square" lIns="0" tIns="0" rIns="0" bIns="0" rtlCol="0" anchor="t"/>
          <a:lstStyle/>
          <a:p>
            <a:pPr algn="r" rtl="1">
              <a:lnSpc>
                <a:spcPct val="104000"/>
              </a:lnSpc>
              <a:spcAft>
                <a:spcPts val="350"/>
              </a:spcAft>
            </a:pPr>
            <a:r>
              <a:rPr lang="ar-SA" altLang="en-US" sz="2400" dirty="0">
                <a:solidFill>
                  <a:srgbClr val="384653"/>
                </a:solidFill>
                <a:latin typeface="GE SS Two Light" pitchFamily="34" charset="0"/>
                <a:ea typeface="GE SS Two Light" pitchFamily="34" charset="-122"/>
                <a:cs typeface="GE SS Two Light" pitchFamily="34" charset="-120"/>
              </a:rPr>
              <a:t>التركيز</a:t>
            </a:r>
            <a:endParaRPr lang="ar-SA" sz="2400" dirty="0">
              <a:solidFill>
                <a:srgbClr val="384653"/>
              </a:solidFill>
              <a:latin typeface="GE SS Two Light" pitchFamily="34" charset="0"/>
              <a:ea typeface="GE SS Two Light" pitchFamily="34" charset="-122"/>
              <a:cs typeface="GE SS Two Light" pitchFamily="34" charset="-120"/>
            </a:endParaRPr>
          </a:p>
          <a:p>
            <a:pPr marL="0" indent="0" algn="r" rtl="1">
              <a:lnSpc>
                <a:spcPct val="110000"/>
              </a:lnSpc>
              <a:buNone/>
            </a:pPr>
            <a:r>
              <a:rPr lang="ar-SA" altLang="en-US" sz="1600" dirty="0">
                <a:solidFill>
                  <a:srgbClr val="384653"/>
                </a:solidFill>
                <a:latin typeface="GE SS Two Light" pitchFamily="34" charset="0"/>
                <a:ea typeface="GE SS Two Light" pitchFamily="34" charset="-122"/>
                <a:cs typeface="GE SS Two Light" pitchFamily="34" charset="-120"/>
              </a:rPr>
              <a:t>تركز النظرية المعرفية على كيفية إدراك المتعلمين للمعلومات ومعالجتها وتنظيمها وربطها بالمعارف السابقة.</a:t>
            </a:r>
            <a:endParaRPr lang="ar-SA" sz="1600" dirty="0">
              <a:solidFill>
                <a:srgbClr val="384653"/>
              </a:solidFill>
              <a:latin typeface="GE SS Two Light" pitchFamily="34" charset="0"/>
              <a:ea typeface="GE SS Two Light" pitchFamily="34" charset="-122"/>
              <a:cs typeface="GE SS Two Light" pitchFamily="34" charset="-120"/>
            </a:endParaRPr>
          </a:p>
        </p:txBody>
      </p:sp>
      <p:sp>
        <p:nvSpPr>
          <p:cNvPr id="5" name="Text 3"/>
          <p:cNvSpPr/>
          <p:nvPr/>
        </p:nvSpPr>
        <p:spPr>
          <a:xfrm>
            <a:off x="631908" y="2452981"/>
            <a:ext cx="10927878" cy="728061"/>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كيف يمكن تطبيقها في قطاع </a:t>
            </a:r>
            <a:r>
              <a:rPr lang="ar-SA" altLang="en-US" sz="2400" dirty="0">
                <a:solidFill>
                  <a:srgbClr val="2E3C4E"/>
                </a:solidFill>
                <a:latin typeface="Myriad "/>
                <a:ea typeface="GE SS Two Light" pitchFamily="34" charset="-122"/>
                <a:cs typeface="GE SS Two Light" pitchFamily="34" charset="-120"/>
              </a:rPr>
              <a:t>TVET</a:t>
            </a:r>
            <a:r>
              <a:rPr lang="ar-SA" altLang="en-US" sz="2400" dirty="0">
                <a:solidFill>
                  <a:srgbClr val="2E3C4E"/>
                </a:solidFill>
                <a:latin typeface="GE SS Two Light" pitchFamily="34" charset="0"/>
                <a:ea typeface="GE SS Two Light" pitchFamily="34" charset="-122"/>
                <a:cs typeface="GE SS Two Light" pitchFamily="34" charset="-120"/>
              </a:rPr>
              <a:t>؟</a:t>
            </a:r>
            <a:endParaRPr lang="ar-SA" sz="2400" dirty="0"/>
          </a:p>
        </p:txBody>
      </p:sp>
      <p:sp>
        <p:nvSpPr>
          <p:cNvPr id="6" name="Shape 4"/>
          <p:cNvSpPr/>
          <p:nvPr/>
        </p:nvSpPr>
        <p:spPr>
          <a:xfrm>
            <a:off x="631908" y="3868142"/>
            <a:ext cx="10927878" cy="12700"/>
          </a:xfrm>
          <a:prstGeom prst="roundRect">
            <a:avLst>
              <a:gd name="adj" fmla="val 49999"/>
            </a:avLst>
          </a:prstGeom>
          <a:solidFill>
            <a:srgbClr val="000000">
              <a:alpha val="8000"/>
            </a:srgbClr>
          </a:solidFill>
          <a:ln/>
        </p:spPr>
      </p:sp>
      <p:sp>
        <p:nvSpPr>
          <p:cNvPr id="7" name="Shape 5"/>
          <p:cNvSpPr/>
          <p:nvPr/>
        </p:nvSpPr>
        <p:spPr>
          <a:xfrm>
            <a:off x="9396574" y="3516164"/>
            <a:ext cx="12700" cy="352028"/>
          </a:xfrm>
          <a:prstGeom prst="roundRect">
            <a:avLst>
              <a:gd name="adj" fmla="val 49999"/>
            </a:avLst>
          </a:prstGeom>
          <a:solidFill>
            <a:srgbClr val="0094D5"/>
          </a:solidFill>
          <a:ln/>
        </p:spPr>
      </p:sp>
      <p:sp>
        <p:nvSpPr>
          <p:cNvPr id="8" name="Shape 6"/>
          <p:cNvSpPr/>
          <p:nvPr/>
        </p:nvSpPr>
        <p:spPr>
          <a:xfrm>
            <a:off x="9270867" y="3736132"/>
            <a:ext cx="264014" cy="264021"/>
          </a:xfrm>
          <a:prstGeom prst="ellipse">
            <a:avLst/>
          </a:prstGeom>
          <a:solidFill>
            <a:srgbClr val="00AEEF"/>
          </a:solidFill>
          <a:ln w="6350">
            <a:solidFill>
              <a:srgbClr val="0094D5"/>
            </a:solidFill>
            <a:prstDash val="solid"/>
          </a:ln>
        </p:spPr>
      </p:sp>
      <p:sp>
        <p:nvSpPr>
          <p:cNvPr id="9" name="Text 7"/>
          <p:cNvSpPr/>
          <p:nvPr/>
        </p:nvSpPr>
        <p:spPr>
          <a:xfrm>
            <a:off x="9310207" y="3752304"/>
            <a:ext cx="185237" cy="231577"/>
          </a:xfrm>
          <a:prstGeom prst="rect">
            <a:avLst/>
          </a:prstGeom>
          <a:noFill/>
          <a:ln/>
        </p:spPr>
        <p:txBody>
          <a:bodyPr wrap="none" lIns="0" tIns="0" rIns="0" bIns="0" rtlCol="0" anchor="ctr"/>
          <a:lstStyle/>
          <a:p>
            <a:pPr marL="0" indent="0" algn="ctr" rtl="1">
              <a:lnSpc>
                <a:spcPct val="100000"/>
              </a:lnSpc>
              <a:buNone/>
            </a:pPr>
            <a:r>
              <a:rPr lang="en-US" sz="1450" dirty="0">
                <a:solidFill>
                  <a:srgbClr val="000000"/>
                </a:solidFill>
                <a:latin typeface="GE SS Two Light" pitchFamily="34" charset="0"/>
                <a:ea typeface="GE SS Two Light" pitchFamily="34" charset="-122"/>
                <a:cs typeface="GE SS Two Light" pitchFamily="34" charset="-120"/>
              </a:rPr>
              <a:t>1</a:t>
            </a:r>
            <a:endParaRPr lang="en-US" sz="1450" dirty="0"/>
          </a:p>
        </p:txBody>
      </p:sp>
      <p:sp>
        <p:nvSpPr>
          <p:cNvPr id="10" name="Text 8"/>
          <p:cNvSpPr/>
          <p:nvPr/>
        </p:nvSpPr>
        <p:spPr>
          <a:xfrm>
            <a:off x="7363137" y="2979779"/>
            <a:ext cx="4079376" cy="193675"/>
          </a:xfrm>
          <a:prstGeom prst="rect">
            <a:avLst/>
          </a:prstGeom>
          <a:noFill/>
          <a:ln/>
        </p:spPr>
        <p:txBody>
          <a:bodyPr wrap="none" lIns="0" tIns="0" rIns="0" bIns="0" rtlCol="0" anchor="t"/>
          <a:lstStyle/>
          <a:p>
            <a:pPr marL="0" indent="0" algn="ctr" rtl="1">
              <a:lnSpc>
                <a:spcPct val="110000"/>
              </a:lnSpc>
              <a:buNone/>
            </a:pPr>
            <a:r>
              <a:rPr lang="ar-SA" altLang="en-US" dirty="0">
                <a:solidFill>
                  <a:srgbClr val="384653"/>
                </a:solidFill>
                <a:latin typeface="WinSoft Pro Medium" pitchFamily="34" charset="0"/>
                <a:ea typeface="WinSoft Pro Medium" pitchFamily="34" charset="-122"/>
                <a:cs typeface="WinSoft Pro Medium" pitchFamily="34" charset="-120"/>
              </a:rPr>
              <a:t>تقسيم المهام المهنية المعقدة إلى خطوات </a:t>
            </a:r>
            <a:endParaRPr lang="en-US" altLang="en-US" dirty="0">
              <a:solidFill>
                <a:srgbClr val="384653"/>
              </a:solidFill>
              <a:latin typeface="WinSoft Pro Medium" pitchFamily="34" charset="0"/>
              <a:ea typeface="WinSoft Pro Medium" pitchFamily="34" charset="-122"/>
              <a:cs typeface="WinSoft Pro Medium" pitchFamily="34" charset="-120"/>
            </a:endParaRPr>
          </a:p>
          <a:p>
            <a:pPr marL="0" indent="0" algn="ctr" rtl="1">
              <a:lnSpc>
                <a:spcPct val="110000"/>
              </a:lnSpc>
              <a:buNone/>
            </a:pPr>
            <a:r>
              <a:rPr lang="ar-SA" altLang="en-US" dirty="0">
                <a:solidFill>
                  <a:srgbClr val="384653"/>
                </a:solidFill>
                <a:latin typeface="WinSoft Pro Medium" pitchFamily="34" charset="0"/>
                <a:ea typeface="WinSoft Pro Medium" pitchFamily="34" charset="-122"/>
                <a:cs typeface="WinSoft Pro Medium" pitchFamily="34" charset="-120"/>
              </a:rPr>
              <a:t>واضحة ومبسطة.</a:t>
            </a:r>
            <a:endParaRPr lang="ar-SA" dirty="0"/>
          </a:p>
        </p:txBody>
      </p:sp>
      <p:sp>
        <p:nvSpPr>
          <p:cNvPr id="11" name="Shape 9"/>
          <p:cNvSpPr/>
          <p:nvPr/>
        </p:nvSpPr>
        <p:spPr>
          <a:xfrm>
            <a:off x="7191989" y="3868093"/>
            <a:ext cx="12700" cy="352028"/>
          </a:xfrm>
          <a:prstGeom prst="roundRect">
            <a:avLst>
              <a:gd name="adj" fmla="val 49999"/>
            </a:avLst>
          </a:prstGeom>
          <a:solidFill>
            <a:srgbClr val="0094D5"/>
          </a:solidFill>
          <a:ln/>
        </p:spPr>
      </p:sp>
      <p:sp>
        <p:nvSpPr>
          <p:cNvPr id="12" name="Shape 10"/>
          <p:cNvSpPr/>
          <p:nvPr/>
        </p:nvSpPr>
        <p:spPr>
          <a:xfrm>
            <a:off x="7066282" y="3736132"/>
            <a:ext cx="264014" cy="264021"/>
          </a:xfrm>
          <a:prstGeom prst="ellipse">
            <a:avLst/>
          </a:prstGeom>
          <a:solidFill>
            <a:srgbClr val="00AEEF"/>
          </a:solidFill>
          <a:ln w="6350">
            <a:solidFill>
              <a:srgbClr val="0094D5"/>
            </a:solidFill>
            <a:prstDash val="solid"/>
          </a:ln>
        </p:spPr>
      </p:sp>
      <p:sp>
        <p:nvSpPr>
          <p:cNvPr id="13" name="Text 11"/>
          <p:cNvSpPr/>
          <p:nvPr/>
        </p:nvSpPr>
        <p:spPr>
          <a:xfrm>
            <a:off x="7105621" y="3752304"/>
            <a:ext cx="185237" cy="231577"/>
          </a:xfrm>
          <a:prstGeom prst="rect">
            <a:avLst/>
          </a:prstGeom>
          <a:noFill/>
          <a:ln/>
        </p:spPr>
        <p:txBody>
          <a:bodyPr wrap="none" lIns="0" tIns="0" rIns="0" bIns="0" rtlCol="0" anchor="ctr"/>
          <a:lstStyle/>
          <a:p>
            <a:pPr marL="0" indent="0" algn="ctr" rtl="1">
              <a:lnSpc>
                <a:spcPct val="100000"/>
              </a:lnSpc>
              <a:buNone/>
            </a:pPr>
            <a:r>
              <a:rPr lang="en-US" sz="1450" dirty="0">
                <a:solidFill>
                  <a:srgbClr val="000000"/>
                </a:solidFill>
                <a:latin typeface="GE SS Two Light" pitchFamily="34" charset="0"/>
                <a:ea typeface="GE SS Two Light" pitchFamily="34" charset="-122"/>
                <a:cs typeface="GE SS Two Light" pitchFamily="34" charset="-120"/>
              </a:rPr>
              <a:t>2</a:t>
            </a:r>
            <a:endParaRPr lang="en-US" sz="1450" dirty="0"/>
          </a:p>
        </p:txBody>
      </p:sp>
      <p:sp>
        <p:nvSpPr>
          <p:cNvPr id="14" name="Text 12"/>
          <p:cNvSpPr/>
          <p:nvPr/>
        </p:nvSpPr>
        <p:spPr>
          <a:xfrm>
            <a:off x="5158551" y="4337546"/>
            <a:ext cx="4079376" cy="193675"/>
          </a:xfrm>
          <a:prstGeom prst="rect">
            <a:avLst/>
          </a:prstGeom>
          <a:noFill/>
          <a:ln/>
        </p:spPr>
        <p:txBody>
          <a:bodyPr wrap="none" lIns="0" tIns="0" rIns="0" bIns="0" rtlCol="0" anchor="t"/>
          <a:lstStyle/>
          <a:p>
            <a:pPr marL="0" indent="0" algn="ctr" rtl="1">
              <a:lnSpc>
                <a:spcPct val="110000"/>
              </a:lnSpc>
              <a:buNone/>
            </a:pPr>
            <a:r>
              <a:rPr lang="ar-SA" altLang="en-US" dirty="0">
                <a:solidFill>
                  <a:srgbClr val="384653"/>
                </a:solidFill>
                <a:latin typeface="WinSoft Pro Medium" pitchFamily="34" charset="0"/>
                <a:ea typeface="WinSoft Pro Medium" pitchFamily="34" charset="-122"/>
                <a:cs typeface="WinSoft Pro Medium" pitchFamily="34" charset="-120"/>
              </a:rPr>
              <a:t>توظيف المخططات التوضيحية والخرائط </a:t>
            </a:r>
            <a:endParaRPr lang="en-US" altLang="en-US" dirty="0">
              <a:solidFill>
                <a:srgbClr val="384653"/>
              </a:solidFill>
              <a:latin typeface="WinSoft Pro Medium" pitchFamily="34" charset="0"/>
              <a:ea typeface="WinSoft Pro Medium" pitchFamily="34" charset="-122"/>
              <a:cs typeface="WinSoft Pro Medium" pitchFamily="34" charset="-120"/>
            </a:endParaRPr>
          </a:p>
          <a:p>
            <a:pPr marL="0" indent="0" algn="ctr" rtl="1">
              <a:lnSpc>
                <a:spcPct val="110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الانسيابية والخرائط المفاهيمية.</a:t>
            </a:r>
            <a:endParaRPr lang="ar-SA" dirty="0"/>
          </a:p>
        </p:txBody>
      </p:sp>
      <p:sp>
        <p:nvSpPr>
          <p:cNvPr id="15" name="Shape 13"/>
          <p:cNvSpPr/>
          <p:nvPr/>
        </p:nvSpPr>
        <p:spPr>
          <a:xfrm>
            <a:off x="4987304" y="3516164"/>
            <a:ext cx="12700" cy="352028"/>
          </a:xfrm>
          <a:prstGeom prst="roundRect">
            <a:avLst>
              <a:gd name="adj" fmla="val 49999"/>
            </a:avLst>
          </a:prstGeom>
          <a:solidFill>
            <a:srgbClr val="0094D5"/>
          </a:solidFill>
          <a:ln/>
        </p:spPr>
      </p:sp>
      <p:sp>
        <p:nvSpPr>
          <p:cNvPr id="16" name="Shape 14"/>
          <p:cNvSpPr/>
          <p:nvPr/>
        </p:nvSpPr>
        <p:spPr>
          <a:xfrm>
            <a:off x="4861597" y="3736132"/>
            <a:ext cx="264014" cy="264021"/>
          </a:xfrm>
          <a:prstGeom prst="ellipse">
            <a:avLst/>
          </a:prstGeom>
          <a:solidFill>
            <a:srgbClr val="00AEEF"/>
          </a:solidFill>
          <a:ln w="6350">
            <a:solidFill>
              <a:srgbClr val="0094D5"/>
            </a:solidFill>
            <a:prstDash val="solid"/>
          </a:ln>
        </p:spPr>
      </p:sp>
      <p:sp>
        <p:nvSpPr>
          <p:cNvPr id="17" name="Text 15"/>
          <p:cNvSpPr/>
          <p:nvPr/>
        </p:nvSpPr>
        <p:spPr>
          <a:xfrm>
            <a:off x="4900936" y="3752304"/>
            <a:ext cx="185237" cy="231577"/>
          </a:xfrm>
          <a:prstGeom prst="rect">
            <a:avLst/>
          </a:prstGeom>
          <a:noFill/>
          <a:ln/>
        </p:spPr>
        <p:txBody>
          <a:bodyPr wrap="none" lIns="0" tIns="0" rIns="0" bIns="0" rtlCol="0" anchor="ctr"/>
          <a:lstStyle/>
          <a:p>
            <a:pPr marL="0" indent="0" algn="ctr" rtl="1">
              <a:lnSpc>
                <a:spcPct val="100000"/>
              </a:lnSpc>
              <a:buNone/>
            </a:pPr>
            <a:r>
              <a:rPr lang="en-US" sz="1450" dirty="0">
                <a:solidFill>
                  <a:srgbClr val="000000"/>
                </a:solidFill>
                <a:latin typeface="GE SS Two Light" pitchFamily="34" charset="0"/>
                <a:ea typeface="GE SS Two Light" pitchFamily="34" charset="-122"/>
                <a:cs typeface="GE SS Two Light" pitchFamily="34" charset="-120"/>
              </a:rPr>
              <a:t>3</a:t>
            </a:r>
            <a:endParaRPr lang="en-US" sz="1450" dirty="0"/>
          </a:p>
        </p:txBody>
      </p:sp>
      <p:sp>
        <p:nvSpPr>
          <p:cNvPr id="18" name="Text 16"/>
          <p:cNvSpPr/>
          <p:nvPr/>
        </p:nvSpPr>
        <p:spPr>
          <a:xfrm>
            <a:off x="2921026" y="2979779"/>
            <a:ext cx="4079376" cy="193675"/>
          </a:xfrm>
          <a:prstGeom prst="rect">
            <a:avLst/>
          </a:prstGeom>
          <a:noFill/>
          <a:ln/>
        </p:spPr>
        <p:txBody>
          <a:bodyPr wrap="none" lIns="0" tIns="0" rIns="0" bIns="0" rtlCol="0" anchor="t"/>
          <a:lstStyle/>
          <a:p>
            <a:pPr marL="0" indent="0" algn="ctr" rtl="1">
              <a:lnSpc>
                <a:spcPct val="110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تعليم المتدربين منهجيات التفكير المنطقي </a:t>
            </a:r>
            <a:endParaRPr lang="en-US" altLang="en-US" dirty="0">
              <a:solidFill>
                <a:srgbClr val="384653"/>
              </a:solidFill>
              <a:latin typeface="WinSoft Pro Medium" pitchFamily="34" charset="0"/>
              <a:ea typeface="WinSoft Pro Medium" pitchFamily="34" charset="-122"/>
              <a:cs typeface="WinSoft Pro Medium" pitchFamily="34" charset="-120"/>
            </a:endParaRPr>
          </a:p>
          <a:p>
            <a:pPr marL="0" indent="0" algn="ctr" rtl="1">
              <a:lnSpc>
                <a:spcPct val="110000"/>
              </a:lnSpc>
              <a:buNone/>
            </a:pPr>
            <a:r>
              <a:rPr lang="ar-SA" altLang="en-US" dirty="0">
                <a:solidFill>
                  <a:srgbClr val="384653"/>
                </a:solidFill>
                <a:latin typeface="WinSoft Pro Medium" pitchFamily="34" charset="0"/>
                <a:ea typeface="WinSoft Pro Medium" pitchFamily="34" charset="-122"/>
                <a:cs typeface="WinSoft Pro Medium" pitchFamily="34" charset="-120"/>
              </a:rPr>
              <a:t>لاستكشاف الأعطال وإصلاحها.</a:t>
            </a:r>
            <a:endParaRPr lang="ar-SA" dirty="0"/>
          </a:p>
        </p:txBody>
      </p:sp>
      <p:sp>
        <p:nvSpPr>
          <p:cNvPr id="19" name="Shape 17"/>
          <p:cNvSpPr/>
          <p:nvPr/>
        </p:nvSpPr>
        <p:spPr>
          <a:xfrm>
            <a:off x="2782719" y="3868093"/>
            <a:ext cx="12700" cy="352028"/>
          </a:xfrm>
          <a:prstGeom prst="roundRect">
            <a:avLst>
              <a:gd name="adj" fmla="val 49999"/>
            </a:avLst>
          </a:prstGeom>
          <a:solidFill>
            <a:srgbClr val="0094D5"/>
          </a:solidFill>
          <a:ln/>
        </p:spPr>
      </p:sp>
      <p:sp>
        <p:nvSpPr>
          <p:cNvPr id="20" name="Shape 18"/>
          <p:cNvSpPr/>
          <p:nvPr/>
        </p:nvSpPr>
        <p:spPr>
          <a:xfrm>
            <a:off x="2657012" y="3736132"/>
            <a:ext cx="264014" cy="264021"/>
          </a:xfrm>
          <a:prstGeom prst="ellipse">
            <a:avLst/>
          </a:prstGeom>
          <a:solidFill>
            <a:srgbClr val="00AEEF"/>
          </a:solidFill>
          <a:ln w="6350">
            <a:solidFill>
              <a:srgbClr val="0094D5"/>
            </a:solidFill>
            <a:prstDash val="solid"/>
          </a:ln>
        </p:spPr>
      </p:sp>
      <p:sp>
        <p:nvSpPr>
          <p:cNvPr id="21" name="Text 19"/>
          <p:cNvSpPr/>
          <p:nvPr/>
        </p:nvSpPr>
        <p:spPr>
          <a:xfrm>
            <a:off x="2696351" y="3752304"/>
            <a:ext cx="185237" cy="231577"/>
          </a:xfrm>
          <a:prstGeom prst="rect">
            <a:avLst/>
          </a:prstGeom>
          <a:noFill/>
          <a:ln/>
        </p:spPr>
        <p:txBody>
          <a:bodyPr wrap="none" lIns="0" tIns="0" rIns="0" bIns="0" rtlCol="0" anchor="ctr"/>
          <a:lstStyle/>
          <a:p>
            <a:pPr marL="0" indent="0" algn="ctr" rtl="1">
              <a:lnSpc>
                <a:spcPct val="100000"/>
              </a:lnSpc>
              <a:buNone/>
            </a:pPr>
            <a:r>
              <a:rPr lang="en-US" sz="1450" dirty="0">
                <a:solidFill>
                  <a:srgbClr val="000000"/>
                </a:solidFill>
                <a:latin typeface="GE SS Two Light" pitchFamily="34" charset="0"/>
                <a:ea typeface="GE SS Two Light" pitchFamily="34" charset="-122"/>
                <a:cs typeface="GE SS Two Light" pitchFamily="34" charset="-120"/>
              </a:rPr>
              <a:t>4</a:t>
            </a:r>
            <a:endParaRPr lang="en-US" sz="1450" dirty="0"/>
          </a:p>
        </p:txBody>
      </p:sp>
      <p:sp>
        <p:nvSpPr>
          <p:cNvPr id="22" name="Text 20"/>
          <p:cNvSpPr/>
          <p:nvPr/>
        </p:nvSpPr>
        <p:spPr>
          <a:xfrm>
            <a:off x="749281" y="4337546"/>
            <a:ext cx="4079376" cy="193675"/>
          </a:xfrm>
          <a:prstGeom prst="rect">
            <a:avLst/>
          </a:prstGeom>
          <a:noFill/>
          <a:ln/>
        </p:spPr>
        <p:txBody>
          <a:bodyPr wrap="none" lIns="0" tIns="0" rIns="0" bIns="0" rtlCol="0" anchor="t"/>
          <a:lstStyle/>
          <a:p>
            <a:pPr marL="0" indent="0" algn="ctr" rtl="1">
              <a:lnSpc>
                <a:spcPct val="110000"/>
              </a:lnSpc>
              <a:buNone/>
            </a:pPr>
            <a:r>
              <a:rPr lang="ar-SA" altLang="en-US" dirty="0">
                <a:solidFill>
                  <a:srgbClr val="384653"/>
                </a:solidFill>
                <a:latin typeface="WinSoft Pro Medium" pitchFamily="34" charset="0"/>
                <a:ea typeface="WinSoft Pro Medium" pitchFamily="34" charset="-122"/>
                <a:cs typeface="WinSoft Pro Medium" pitchFamily="34" charset="-120"/>
              </a:rPr>
              <a:t>تنشيط المعارف والخبرات السابقة</a:t>
            </a:r>
            <a:endParaRPr lang="en-US" altLang="en-US" dirty="0">
              <a:solidFill>
                <a:srgbClr val="384653"/>
              </a:solidFill>
              <a:latin typeface="WinSoft Pro Medium" pitchFamily="34" charset="0"/>
              <a:ea typeface="WinSoft Pro Medium" pitchFamily="34" charset="-122"/>
              <a:cs typeface="WinSoft Pro Medium" pitchFamily="34" charset="-120"/>
            </a:endParaRPr>
          </a:p>
          <a:p>
            <a:pPr marL="0" indent="0" algn="ctr" rtl="1">
              <a:lnSpc>
                <a:spcPct val="110000"/>
              </a:lnSpc>
              <a:buNone/>
            </a:pPr>
            <a:r>
              <a:rPr lang="ar-SA" altLang="en-US" dirty="0">
                <a:solidFill>
                  <a:srgbClr val="384653"/>
                </a:solidFill>
                <a:latin typeface="WinSoft Pro Medium" pitchFamily="34" charset="0"/>
                <a:ea typeface="WinSoft Pro Medium" pitchFamily="34" charset="-122"/>
                <a:cs typeface="WinSoft Pro Medium" pitchFamily="34" charset="-120"/>
              </a:rPr>
              <a:t> قبل تقديم محتوى جديد.</a:t>
            </a:r>
            <a:endParaRPr lang="ar-SA" dirty="0"/>
          </a:p>
        </p:txBody>
      </p:sp>
      <p:sp>
        <p:nvSpPr>
          <p:cNvPr id="23" name="Shape 21"/>
          <p:cNvSpPr/>
          <p:nvPr/>
        </p:nvSpPr>
        <p:spPr>
          <a:xfrm>
            <a:off x="631908" y="5465086"/>
            <a:ext cx="10927878" cy="1267018"/>
          </a:xfrm>
          <a:prstGeom prst="roundRect">
            <a:avLst>
              <a:gd name="adj" fmla="val 22949"/>
            </a:avLst>
          </a:prstGeom>
          <a:solidFill>
            <a:srgbClr val="D4E9F7"/>
          </a:solidFill>
          <a:ln/>
        </p:spPr>
      </p:sp>
      <p:pic>
        <p:nvPicPr>
          <p:cNvPr id="24" name="Image 0" descr="preencoded.png"/>
          <p:cNvPicPr>
            <a:picLocks noChangeAspect="1"/>
          </p:cNvPicPr>
          <p:nvPr/>
        </p:nvPicPr>
        <p:blipFill>
          <a:blip r:embed="rId3"/>
          <a:stretch>
            <a:fillRect/>
          </a:stretch>
        </p:blipFill>
        <p:spPr>
          <a:xfrm>
            <a:off x="749182" y="5581867"/>
            <a:ext cx="183352" cy="146645"/>
          </a:xfrm>
          <a:prstGeom prst="rect">
            <a:avLst/>
          </a:prstGeom>
        </p:spPr>
      </p:pic>
      <p:sp>
        <p:nvSpPr>
          <p:cNvPr id="25" name="Text 22"/>
          <p:cNvSpPr/>
          <p:nvPr/>
        </p:nvSpPr>
        <p:spPr>
          <a:xfrm>
            <a:off x="1049807" y="5570556"/>
            <a:ext cx="10392706" cy="192980"/>
          </a:xfrm>
          <a:prstGeom prst="rect">
            <a:avLst/>
          </a:prstGeom>
          <a:noFill/>
          <a:ln/>
        </p:spPr>
        <p:txBody>
          <a:bodyPr wrap="none" lIns="0" tIns="0" rIns="0" bIns="0" rtlCol="0" anchor="t"/>
          <a:lstStyle/>
          <a:p>
            <a:pPr marL="0" indent="0" algn="r" rtl="1">
              <a:lnSpc>
                <a:spcPct val="104000"/>
              </a:lnSpc>
              <a:buNone/>
            </a:pPr>
            <a:r>
              <a:rPr lang="ar-SA" altLang="en-US" dirty="0">
                <a:solidFill>
                  <a:srgbClr val="000000"/>
                </a:solidFill>
                <a:latin typeface="GE SS Two Light" pitchFamily="34" charset="0"/>
                <a:ea typeface="GE SS Two Light" pitchFamily="34" charset="-122"/>
                <a:cs typeface="GE SS Two Light" pitchFamily="34" charset="-120"/>
              </a:rPr>
              <a:t>أمثلة تطبيقية</a:t>
            </a:r>
            <a:endParaRPr lang="ar-SA" dirty="0"/>
          </a:p>
        </p:txBody>
      </p:sp>
      <p:sp>
        <p:nvSpPr>
          <p:cNvPr id="26" name="Text 23"/>
          <p:cNvSpPr/>
          <p:nvPr/>
        </p:nvSpPr>
        <p:spPr>
          <a:xfrm>
            <a:off x="1049807" y="5839736"/>
            <a:ext cx="10392706" cy="706838"/>
          </a:xfrm>
          <a:prstGeom prst="rect">
            <a:avLst/>
          </a:prstGeom>
          <a:noFill/>
          <a:ln/>
        </p:spPr>
        <p:txBody>
          <a:bodyPr wrap="square" lIns="0" tIns="0" rIns="46942" bIns="0" rtlCol="0" anchor="t">
            <a:noAutofit/>
          </a:bodyPr>
          <a:lstStyle/>
          <a:p>
            <a:pPr marL="182880" indent="-182880" algn="r" rtl="1">
              <a:lnSpc>
                <a:spcPct val="110000"/>
              </a:lnSpc>
              <a:buSzPct val="100000"/>
              <a:buChar char="•"/>
            </a:pPr>
            <a:r>
              <a:rPr lang="ar-SA" altLang="en-US" sz="1400" dirty="0">
                <a:solidFill>
                  <a:srgbClr val="000000"/>
                </a:solidFill>
                <a:latin typeface="WinSoft Pro Medium" pitchFamily="34" charset="0"/>
                <a:ea typeface="WinSoft Pro Medium" pitchFamily="34" charset="-122"/>
                <a:cs typeface="WinSoft Pro Medium" pitchFamily="34" charset="-120"/>
              </a:rPr>
              <a:t>استخدام خرائط انسيابية لتشخيص أعطال المحركات.</a:t>
            </a:r>
            <a:endParaRPr lang="ar-SA" sz="1400" dirty="0"/>
          </a:p>
          <a:p>
            <a:pPr marL="182880" indent="-182880" algn="r" rtl="1">
              <a:lnSpc>
                <a:spcPct val="110000"/>
              </a:lnSpc>
              <a:buSzPct val="100000"/>
              <a:buChar char="•"/>
            </a:pPr>
            <a:r>
              <a:rPr lang="ar-SA" altLang="en-US" sz="1400" dirty="0">
                <a:solidFill>
                  <a:srgbClr val="000000"/>
                </a:solidFill>
                <a:latin typeface="WinSoft Pro Medium" pitchFamily="34" charset="0"/>
                <a:ea typeface="WinSoft Pro Medium" pitchFamily="34" charset="-122"/>
                <a:cs typeface="WinSoft Pro Medium" pitchFamily="34" charset="-120"/>
              </a:rPr>
              <a:t>استخدام رسم توضيحي لبناء نموذج ذهني لدورة التبريد، ثم ربط مكوناتها ووظائفها بعملية فحص النظام وتشخيص أعطاله عمليًا</a:t>
            </a:r>
            <a:endParaRPr lang="en-US" altLang="en-US" sz="1400" dirty="0">
              <a:solidFill>
                <a:srgbClr val="000000"/>
              </a:solidFill>
              <a:latin typeface="WinSoft Pro Medium" pitchFamily="34" charset="0"/>
              <a:ea typeface="WinSoft Pro Medium" pitchFamily="34" charset="-122"/>
              <a:cs typeface="WinSoft Pro Medium" pitchFamily="34" charset="-120"/>
            </a:endParaRPr>
          </a:p>
          <a:p>
            <a:pPr marL="182880" indent="-182880" algn="r" rtl="1">
              <a:lnSpc>
                <a:spcPct val="110000"/>
              </a:lnSpc>
              <a:buSzPct val="100000"/>
              <a:buChar char="•"/>
            </a:pPr>
            <a:r>
              <a:rPr lang="ar-SA" altLang="en-US" sz="1400" dirty="0">
                <a:solidFill>
                  <a:srgbClr val="000000"/>
                </a:solidFill>
                <a:latin typeface="WinSoft Pro Medium" pitchFamily="34" charset="0"/>
                <a:ea typeface="WinSoft Pro Medium" pitchFamily="34" charset="-122"/>
                <a:cs typeface="WinSoft Pro Medium" pitchFamily="34" charset="-120"/>
              </a:rPr>
              <a:t>استعراض أمثلة محلولة ومدروسة قبل البدء بالممارسة المستقلة.</a:t>
            </a:r>
            <a:endParaRPr lang="ar-SA" sz="1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631908" y="712291"/>
            <a:ext cx="10927878" cy="593923"/>
          </a:xfrm>
          <a:prstGeom prst="rect">
            <a:avLst/>
          </a:prstGeom>
          <a:noFill/>
          <a:ln/>
        </p:spPr>
        <p:txBody>
          <a:bodyPr wrap="none" lIns="0" tIns="0" rIns="0" bIns="0" rtlCol="0" anchor="t"/>
          <a:lstStyle/>
          <a:p>
            <a:pPr marL="0" indent="0" algn="r" rtl="1">
              <a:lnSpc>
                <a:spcPct val="104000"/>
              </a:lnSpc>
              <a:buNone/>
            </a:pPr>
            <a:r>
              <a:rPr lang="en-US" altLang="en-US" sz="3700" dirty="0">
                <a:solidFill>
                  <a:srgbClr val="2E3C4E"/>
                </a:solidFill>
                <a:latin typeface="Myriad "/>
                <a:ea typeface="GE SS Two Light" pitchFamily="34" charset="-122"/>
                <a:cs typeface="GE SS Two Light" pitchFamily="34" charset="-120"/>
              </a:rPr>
              <a:t>3</a:t>
            </a:r>
            <a:r>
              <a:rPr lang="ar-SA" altLang="en-US" sz="3700" dirty="0">
                <a:solidFill>
                  <a:srgbClr val="2E3C4E"/>
                </a:solidFill>
                <a:latin typeface="GE SS Two Light" pitchFamily="34" charset="0"/>
                <a:ea typeface="GE SS Two Light" pitchFamily="34" charset="-122"/>
                <a:cs typeface="GE SS Two Light" pitchFamily="34" charset="-120"/>
              </a:rPr>
              <a:t>. النظرية البنائية</a:t>
            </a:r>
            <a:endParaRPr lang="ar-SA" sz="3700" dirty="0"/>
          </a:p>
        </p:txBody>
      </p:sp>
      <p:sp>
        <p:nvSpPr>
          <p:cNvPr id="3" name="Shape 1"/>
          <p:cNvSpPr/>
          <p:nvPr/>
        </p:nvSpPr>
        <p:spPr>
          <a:xfrm>
            <a:off x="631908" y="1667272"/>
            <a:ext cx="10927878" cy="1242318"/>
          </a:xfrm>
          <a:prstGeom prst="roundRect">
            <a:avLst>
              <a:gd name="adj" fmla="val 21800"/>
            </a:avLst>
          </a:prstGeom>
          <a:solidFill>
            <a:srgbClr val="FFFFFF"/>
          </a:solidFill>
          <a:ln w="25399">
            <a:solidFill>
              <a:srgbClr val="00AEEF"/>
            </a:solidFill>
            <a:prstDash val="solid"/>
          </a:ln>
        </p:spPr>
      </p:sp>
      <p:sp>
        <p:nvSpPr>
          <p:cNvPr id="4" name="Text 2"/>
          <p:cNvSpPr/>
          <p:nvPr/>
        </p:nvSpPr>
        <p:spPr>
          <a:xfrm>
            <a:off x="837782" y="1873151"/>
            <a:ext cx="10516131" cy="830560"/>
          </a:xfrm>
          <a:prstGeom prst="rect">
            <a:avLst/>
          </a:prstGeom>
          <a:noFill/>
          <a:ln/>
        </p:spPr>
        <p:txBody>
          <a:bodyPr wrap="square" lIns="0" tIns="0" rIns="0" bIns="0" rtlCol="0" anchor="t"/>
          <a:lstStyle/>
          <a:p>
            <a:pPr marL="0" indent="0" algn="r" rtl="1">
              <a:lnSpc>
                <a:spcPct val="133000"/>
              </a:lnSpc>
              <a:spcAft>
                <a:spcPts val="850"/>
              </a:spcAft>
              <a:buNone/>
            </a:pPr>
            <a:r>
              <a:rPr lang="ar-SA" altLang="en-US" sz="2000" dirty="0">
                <a:solidFill>
                  <a:srgbClr val="384653"/>
                </a:solidFill>
                <a:latin typeface="WinSoft Pro Medium" pitchFamily="34" charset="0"/>
                <a:ea typeface="WinSoft Pro Medium" pitchFamily="34" charset="-122"/>
                <a:cs typeface="WinSoft Pro Medium" pitchFamily="34" charset="-120"/>
              </a:rPr>
              <a:t>التركيز</a:t>
            </a:r>
            <a:endParaRPr lang="ar-SA" sz="2000" dirty="0"/>
          </a:p>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تركز النظرية البنائية على بناء المتعلم للمعرفة من خلال التفاعل والخبرة والتجربة وربط التعلم بالمواقف والمشكلات الواقعية.</a:t>
            </a:r>
            <a:endParaRPr lang="ar-SA" sz="2000" dirty="0"/>
          </a:p>
        </p:txBody>
      </p:sp>
      <p:sp>
        <p:nvSpPr>
          <p:cNvPr id="5" name="Shape 3"/>
          <p:cNvSpPr/>
          <p:nvPr/>
        </p:nvSpPr>
        <p:spPr>
          <a:xfrm>
            <a:off x="631908" y="3315791"/>
            <a:ext cx="5243679" cy="3283792"/>
          </a:xfrm>
          <a:prstGeom prst="roundRect">
            <a:avLst>
              <a:gd name="adj" fmla="val 10310"/>
            </a:avLst>
          </a:prstGeom>
          <a:solidFill>
            <a:srgbClr val="D4E9F7"/>
          </a:solidFill>
          <a:ln/>
        </p:spPr>
      </p:sp>
      <p:pic>
        <p:nvPicPr>
          <p:cNvPr id="6" name="Image 0" descr="preencoded.png"/>
          <p:cNvPicPr>
            <a:picLocks noChangeAspect="1"/>
          </p:cNvPicPr>
          <p:nvPr/>
        </p:nvPicPr>
        <p:blipFill>
          <a:blip r:embed="rId3"/>
          <a:stretch>
            <a:fillRect/>
          </a:stretch>
        </p:blipFill>
        <p:spPr>
          <a:xfrm>
            <a:off x="812383" y="3561159"/>
            <a:ext cx="225618" cy="180479"/>
          </a:xfrm>
          <a:prstGeom prst="rect">
            <a:avLst/>
          </a:prstGeom>
        </p:spPr>
      </p:pic>
      <p:sp>
        <p:nvSpPr>
          <p:cNvPr id="7" name="Text 4"/>
          <p:cNvSpPr/>
          <p:nvPr/>
        </p:nvSpPr>
        <p:spPr>
          <a:xfrm>
            <a:off x="608890" y="3523258"/>
            <a:ext cx="4797404" cy="288925"/>
          </a:xfrm>
          <a:prstGeom prst="rect">
            <a:avLst/>
          </a:prstGeom>
          <a:noFill/>
          <a:ln/>
        </p:spPr>
        <p:txBody>
          <a:bodyPr wrap="none" lIns="0" tIns="0" rIns="0" bIns="0" rtlCol="0" anchor="t"/>
          <a:lstStyle/>
          <a:p>
            <a:pPr marL="0" indent="0" algn="r" rtl="1">
              <a:lnSpc>
                <a:spcPct val="133000"/>
              </a:lnSpc>
              <a:buNone/>
            </a:pPr>
            <a:r>
              <a:rPr lang="ar-SA" altLang="en-US" b="1" dirty="0">
                <a:solidFill>
                  <a:srgbClr val="000000"/>
                </a:solidFill>
                <a:latin typeface="WinSoft Pro Medium" pitchFamily="34" charset="0"/>
                <a:ea typeface="WinSoft Pro Medium" pitchFamily="34" charset="-122"/>
                <a:cs typeface="WinSoft Pro Medium" pitchFamily="34" charset="-120"/>
              </a:rPr>
              <a:t>أمثلة تطبيقية</a:t>
            </a:r>
            <a:endParaRPr lang="ar-SA" dirty="0"/>
          </a:p>
        </p:txBody>
      </p:sp>
      <p:sp>
        <p:nvSpPr>
          <p:cNvPr id="8" name="Text 5"/>
          <p:cNvSpPr/>
          <p:nvPr/>
        </p:nvSpPr>
        <p:spPr>
          <a:xfrm>
            <a:off x="1218475" y="3974603"/>
            <a:ext cx="4476638" cy="2359935"/>
          </a:xfrm>
          <a:prstGeom prst="rect">
            <a:avLst/>
          </a:prstGeom>
          <a:noFill/>
          <a:ln/>
        </p:spPr>
        <p:txBody>
          <a:bodyPr wrap="square" lIns="0" tIns="0" rIns="72219" bIns="0" rtlCol="0" anchor="t">
            <a:normAutofit/>
          </a:bodyPr>
          <a:lstStyle/>
          <a:p>
            <a:pPr marL="568960" lvl="1" indent="-284480" algn="r" rtl="1">
              <a:lnSpc>
                <a:spcPct val="133000"/>
              </a:lnSpc>
              <a:buSzPct val="100000"/>
              <a:buChar char="◦"/>
            </a:pPr>
            <a:r>
              <a:rPr lang="ar-SA" altLang="en-US" sz="1600" dirty="0">
                <a:solidFill>
                  <a:srgbClr val="000000"/>
                </a:solidFill>
                <a:latin typeface="WinSoft Pro Medium" pitchFamily="34" charset="0"/>
                <a:ea typeface="WinSoft Pro Medium" pitchFamily="34" charset="-122"/>
                <a:cs typeface="WinSoft Pro Medium" pitchFamily="34" charset="-120"/>
              </a:rPr>
              <a:t>تكليف المتعلمين بتشخيص مشكلة في نظام رقمي واقتراح حلول لها، ثم اختبار الحل واختيار الأنسب بناءً على النتائج.</a:t>
            </a:r>
            <a:endParaRPr lang="ar-SA" sz="1600" dirty="0"/>
          </a:p>
          <a:p>
            <a:pPr marL="568960" lvl="1" indent="-284480" algn="r" rtl="1">
              <a:lnSpc>
                <a:spcPct val="133000"/>
              </a:lnSpc>
              <a:buSzPct val="100000"/>
              <a:buChar char="◦"/>
            </a:pPr>
            <a:r>
              <a:rPr lang="ar-SA" altLang="en-US" sz="1600" dirty="0">
                <a:solidFill>
                  <a:srgbClr val="000000"/>
                </a:solidFill>
                <a:latin typeface="WinSoft Pro Medium" pitchFamily="34" charset="0"/>
                <a:ea typeface="WinSoft Pro Medium" pitchFamily="34" charset="-122"/>
                <a:cs typeface="WinSoft Pro Medium" pitchFamily="34" charset="-120"/>
              </a:rPr>
              <a:t>تنفيذ مشروع جماعي لتطوير إجراء أو خدمة في بيئة العمل، مع توزيع الأدوار بين أفراد الفريق ومناقشة القرارات التي اتخذوها.</a:t>
            </a:r>
            <a:endParaRPr lang="ar-SA" sz="1600" dirty="0"/>
          </a:p>
          <a:p>
            <a:pPr marL="568960" lvl="1" indent="-284480" algn="r" rtl="1">
              <a:lnSpc>
                <a:spcPct val="133000"/>
              </a:lnSpc>
              <a:buSzPct val="100000"/>
              <a:buChar char="◦"/>
            </a:pPr>
            <a:r>
              <a:rPr lang="ar-SA" altLang="en-US" sz="1600" dirty="0">
                <a:solidFill>
                  <a:srgbClr val="000000"/>
                </a:solidFill>
                <a:latin typeface="WinSoft Pro Medium" pitchFamily="34" charset="0"/>
                <a:ea typeface="WinSoft Pro Medium" pitchFamily="34" charset="-122"/>
                <a:cs typeface="WinSoft Pro Medium" pitchFamily="34" charset="-120"/>
              </a:rPr>
              <a:t>تحليل حالة واقعية من بيئة العمل، ومناقشة أسباب المشكلة واستنتاج الحلول الممكنة وتبرير اختيار الحل الأنسب.</a:t>
            </a:r>
            <a:endParaRPr lang="ar-SA" sz="1600" dirty="0"/>
          </a:p>
        </p:txBody>
      </p:sp>
      <p:sp>
        <p:nvSpPr>
          <p:cNvPr id="9" name="Text 6"/>
          <p:cNvSpPr/>
          <p:nvPr/>
        </p:nvSpPr>
        <p:spPr>
          <a:xfrm>
            <a:off x="6322457" y="3293170"/>
            <a:ext cx="5243679" cy="296863"/>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كيف يمكن تطبيقها في قطاع </a:t>
            </a:r>
            <a:r>
              <a:rPr lang="ar-SA" altLang="en-US" sz="2400" dirty="0">
                <a:solidFill>
                  <a:srgbClr val="2E3C4E"/>
                </a:solidFill>
                <a:latin typeface="Myriad "/>
                <a:ea typeface="GE SS Two Light" pitchFamily="34" charset="-122"/>
                <a:cs typeface="GE SS Two Light" pitchFamily="34" charset="-120"/>
              </a:rPr>
              <a:t>TVET</a:t>
            </a:r>
            <a:r>
              <a:rPr lang="ar-SA" altLang="en-US" sz="2400" dirty="0">
                <a:solidFill>
                  <a:srgbClr val="2E3C4E"/>
                </a:solidFill>
                <a:latin typeface="GE SS Two Light" pitchFamily="34" charset="0"/>
                <a:ea typeface="GE SS Two Light" pitchFamily="34" charset="-122"/>
                <a:cs typeface="GE SS Two Light" pitchFamily="34" charset="-120"/>
              </a:rPr>
              <a:t>؟</a:t>
            </a:r>
            <a:endParaRPr lang="ar-SA" sz="2400" dirty="0"/>
          </a:p>
        </p:txBody>
      </p:sp>
      <p:sp>
        <p:nvSpPr>
          <p:cNvPr id="10" name="Text 7"/>
          <p:cNvSpPr/>
          <p:nvPr/>
        </p:nvSpPr>
        <p:spPr>
          <a:xfrm>
            <a:off x="6322457" y="3974603"/>
            <a:ext cx="5243679" cy="1949118"/>
          </a:xfrm>
          <a:prstGeom prst="rect">
            <a:avLst/>
          </a:prstGeom>
          <a:noFill/>
          <a:ln/>
        </p:spPr>
        <p:txBody>
          <a:bodyPr wrap="square" lIns="0" tIns="0" rIns="72219" bIns="0" rtlCol="0" anchor="t">
            <a:normAutofit/>
          </a:bodyPr>
          <a:lstStyle/>
          <a:p>
            <a:pPr marL="284480" indent="-284480" algn="r" rtl="1">
              <a:lnSpc>
                <a:spcPct val="133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استخدام التعلم القائم على حل المشكلات.</a:t>
            </a:r>
            <a:endParaRPr lang="ar-SA" dirty="0"/>
          </a:p>
          <a:p>
            <a:pPr marL="284480" indent="-284480" algn="r" rtl="1">
              <a:lnSpc>
                <a:spcPct val="133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تكليف المتعلمين بمهام واقعية وسيناريوهات تحاكي بيئة العمل.</a:t>
            </a:r>
            <a:endParaRPr lang="ar-SA" dirty="0"/>
          </a:p>
          <a:p>
            <a:pPr marL="284480" indent="-284480" algn="r" rtl="1">
              <a:lnSpc>
                <a:spcPct val="133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تنفيذ مشاريع جماعية وتوظيف التعلم من الأقران.</a:t>
            </a:r>
            <a:endParaRPr lang="ar-SA" dirty="0"/>
          </a:p>
          <a:p>
            <a:pPr marL="284480" indent="-284480" algn="r" rtl="1">
              <a:lnSpc>
                <a:spcPct val="133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تشجيع المتعلمين على تفسير استنتاجاتهم وتبرير طريقة تفكيرهم.</a:t>
            </a:r>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631908" y="453744"/>
            <a:ext cx="10927878" cy="556716"/>
          </a:xfrm>
          <a:prstGeom prst="rect">
            <a:avLst/>
          </a:prstGeom>
          <a:noFill/>
          <a:ln/>
        </p:spPr>
        <p:txBody>
          <a:bodyPr wrap="none" lIns="0" tIns="0" rIns="0" bIns="0" rtlCol="0" anchor="t"/>
          <a:lstStyle/>
          <a:p>
            <a:pPr marL="0" indent="0" algn="r" rtl="1">
              <a:lnSpc>
                <a:spcPct val="104000"/>
              </a:lnSpc>
              <a:buNone/>
            </a:pPr>
            <a:r>
              <a:rPr lang="en-US" altLang="en-US" sz="3500" b="1" dirty="0">
                <a:solidFill>
                  <a:srgbClr val="2E3C4E"/>
                </a:solidFill>
                <a:latin typeface="Myriad "/>
                <a:ea typeface="GE SS Two Light" pitchFamily="34" charset="-122"/>
                <a:cs typeface="GE SS Two Light" pitchFamily="34" charset="-120"/>
              </a:rPr>
              <a:t>4</a:t>
            </a:r>
            <a:r>
              <a:rPr lang="ar-SA" altLang="en-US" sz="3500" b="1" dirty="0">
                <a:solidFill>
                  <a:srgbClr val="2E3C4E"/>
                </a:solidFill>
                <a:latin typeface="GE SS Two Light" pitchFamily="34" charset="0"/>
                <a:ea typeface="GE SS Two Light" pitchFamily="34" charset="-122"/>
                <a:cs typeface="GE SS Two Light" pitchFamily="34" charset="-120"/>
              </a:rPr>
              <a:t>. التعلم التجريبي</a:t>
            </a:r>
            <a:endParaRPr lang="ar-SA" sz="3500" dirty="0"/>
          </a:p>
        </p:txBody>
      </p:sp>
      <p:sp>
        <p:nvSpPr>
          <p:cNvPr id="3" name="Shape 1"/>
          <p:cNvSpPr/>
          <p:nvPr/>
        </p:nvSpPr>
        <p:spPr>
          <a:xfrm>
            <a:off x="631908" y="1394023"/>
            <a:ext cx="10927878" cy="1127820"/>
          </a:xfrm>
          <a:prstGeom prst="roundRect">
            <a:avLst>
              <a:gd name="adj" fmla="val 22512"/>
            </a:avLst>
          </a:prstGeom>
          <a:solidFill>
            <a:srgbClr val="FFFFFF"/>
          </a:solidFill>
          <a:ln w="19050">
            <a:solidFill>
              <a:srgbClr val="00AEEF"/>
            </a:solidFill>
            <a:prstDash val="solid"/>
          </a:ln>
        </p:spPr>
      </p:sp>
      <p:sp>
        <p:nvSpPr>
          <p:cNvPr id="4" name="Text 2"/>
          <p:cNvSpPr/>
          <p:nvPr/>
        </p:nvSpPr>
        <p:spPr>
          <a:xfrm>
            <a:off x="808383" y="1542196"/>
            <a:ext cx="10587498" cy="736738"/>
          </a:xfrm>
          <a:prstGeom prst="rect">
            <a:avLst/>
          </a:prstGeom>
          <a:noFill/>
          <a:ln/>
        </p:spPr>
        <p:txBody>
          <a:bodyPr wrap="square" lIns="0" tIns="0" rIns="0" bIns="0" rtlCol="0" anchor="t"/>
          <a:lstStyle/>
          <a:p>
            <a:pPr marL="0" indent="0" algn="r" rtl="1">
              <a:lnSpc>
                <a:spcPct val="129000"/>
              </a:lnSpc>
              <a:spcAft>
                <a:spcPts val="700"/>
              </a:spcAft>
              <a:buNone/>
            </a:pPr>
            <a:r>
              <a:rPr lang="ar-SA" altLang="en-US" sz="2000" dirty="0">
                <a:solidFill>
                  <a:srgbClr val="384653"/>
                </a:solidFill>
                <a:latin typeface="WinSoft Pro Medium" pitchFamily="34" charset="0"/>
                <a:ea typeface="WinSoft Pro Medium" pitchFamily="34" charset="-122"/>
                <a:cs typeface="WinSoft Pro Medium" pitchFamily="34" charset="-120"/>
              </a:rPr>
              <a:t>التركيز</a:t>
            </a:r>
            <a:endParaRPr lang="ar-SA" sz="2000" dirty="0"/>
          </a:p>
          <a:p>
            <a:pPr marL="0" indent="0" algn="r" rtl="1">
              <a:lnSpc>
                <a:spcPct val="129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يركز التعلم التجريبي على التعلم من خلال الممارسة، والتأمل في الخبرة، واستخلاص الدروس، ثم التحسين وإعادة التطبيق.</a:t>
            </a:r>
            <a:endParaRPr lang="ar-SA" sz="2000" dirty="0"/>
          </a:p>
        </p:txBody>
      </p:sp>
      <p:sp>
        <p:nvSpPr>
          <p:cNvPr id="5" name="Shape 3"/>
          <p:cNvSpPr/>
          <p:nvPr/>
        </p:nvSpPr>
        <p:spPr>
          <a:xfrm>
            <a:off x="631908" y="2700338"/>
            <a:ext cx="10927878" cy="3196729"/>
          </a:xfrm>
          <a:prstGeom prst="roundRect">
            <a:avLst>
              <a:gd name="adj" fmla="val 7942"/>
            </a:avLst>
          </a:prstGeom>
          <a:solidFill>
            <a:srgbClr val="00AEEF"/>
          </a:solidFill>
          <a:ln w="6350">
            <a:solidFill>
              <a:srgbClr val="0094D5"/>
            </a:solidFill>
            <a:prstDash val="solid"/>
          </a:ln>
        </p:spPr>
      </p:sp>
      <p:sp>
        <p:nvSpPr>
          <p:cNvPr id="6" name="Shape 4"/>
          <p:cNvSpPr/>
          <p:nvPr/>
        </p:nvSpPr>
        <p:spPr>
          <a:xfrm>
            <a:off x="6095848" y="2706688"/>
            <a:ext cx="5457589" cy="3919399"/>
          </a:xfrm>
          <a:custGeom>
            <a:avLst/>
            <a:gdLst/>
            <a:ahLst/>
            <a:cxnLst/>
            <a:rect l="l" t="t" r="r" b="b"/>
            <a:pathLst>
              <a:path w="5457589" h="3184029">
                <a:moveTo>
                  <a:pt x="211579" y="0"/>
                </a:moveTo>
                <a:lnTo>
                  <a:pt x="5457589" y="0"/>
                </a:lnTo>
                <a:lnTo>
                  <a:pt x="5457589" y="3184029"/>
                </a:lnTo>
                <a:lnTo>
                  <a:pt x="211579" y="3184029"/>
                </a:lnTo>
                <a:arcTo wR="211579" hR="211584" stAng="5400000" swAng="5400000"/>
                <a:lnTo>
                  <a:pt x="0" y="211584"/>
                </a:lnTo>
                <a:arcTo wR="211579" hR="211584" stAng="10800000" swAng="5400000"/>
                <a:close/>
              </a:path>
            </a:pathLst>
          </a:custGeom>
          <a:solidFill>
            <a:srgbClr val="00AEEF"/>
          </a:solidFill>
          <a:ln/>
        </p:spPr>
      </p:sp>
      <p:sp>
        <p:nvSpPr>
          <p:cNvPr id="7" name="Text 5"/>
          <p:cNvSpPr/>
          <p:nvPr/>
        </p:nvSpPr>
        <p:spPr>
          <a:xfrm>
            <a:off x="6265110" y="2875955"/>
            <a:ext cx="5119063" cy="278408"/>
          </a:xfrm>
          <a:prstGeom prst="rect">
            <a:avLst/>
          </a:prstGeom>
          <a:noFill/>
          <a:ln/>
        </p:spPr>
        <p:txBody>
          <a:bodyPr wrap="none" lIns="0" tIns="0" rIns="0" bIns="0" rtlCol="0" anchor="t"/>
          <a:lstStyle/>
          <a:p>
            <a:pPr marL="0" indent="0" algn="r" rtl="1">
              <a:lnSpc>
                <a:spcPct val="104000"/>
              </a:lnSpc>
              <a:buNone/>
            </a:pPr>
            <a:r>
              <a:rPr lang="ar-SA" altLang="en-US" sz="1750" dirty="0">
                <a:solidFill>
                  <a:schemeClr val="bg1"/>
                </a:solidFill>
                <a:latin typeface="GE SS Two Light" pitchFamily="34" charset="0"/>
                <a:ea typeface="GE SS Two Light" pitchFamily="34" charset="-122"/>
                <a:cs typeface="GE SS Two Light" pitchFamily="34" charset="-120"/>
              </a:rPr>
              <a:t>كيف يمكن تطبيقه في قطاع </a:t>
            </a:r>
            <a:r>
              <a:rPr lang="ar-SA" altLang="en-US" sz="1750" dirty="0">
                <a:solidFill>
                  <a:schemeClr val="bg1"/>
                </a:solidFill>
                <a:latin typeface="Myriad "/>
                <a:ea typeface="GE SS Two Light" pitchFamily="34" charset="-122"/>
                <a:cs typeface="GE SS Two Light" pitchFamily="34" charset="-120"/>
              </a:rPr>
              <a:t>TVET</a:t>
            </a:r>
            <a:r>
              <a:rPr lang="ar-SA" altLang="en-US" sz="1750" dirty="0">
                <a:solidFill>
                  <a:schemeClr val="bg1"/>
                </a:solidFill>
                <a:latin typeface="GE SS Two Light" pitchFamily="34" charset="0"/>
                <a:ea typeface="GE SS Two Light" pitchFamily="34" charset="-122"/>
                <a:cs typeface="GE SS Two Light" pitchFamily="34" charset="-120"/>
              </a:rPr>
              <a:t>؟</a:t>
            </a:r>
            <a:endParaRPr lang="ar-SA" sz="1750" dirty="0">
              <a:solidFill>
                <a:schemeClr val="bg1"/>
              </a:solidFill>
            </a:endParaRPr>
          </a:p>
        </p:txBody>
      </p:sp>
      <p:sp>
        <p:nvSpPr>
          <p:cNvPr id="8" name="Text 6"/>
          <p:cNvSpPr/>
          <p:nvPr/>
        </p:nvSpPr>
        <p:spPr>
          <a:xfrm>
            <a:off x="6265110" y="3249513"/>
            <a:ext cx="5119063" cy="2641204"/>
          </a:xfrm>
          <a:prstGeom prst="rect">
            <a:avLst/>
          </a:prstGeom>
          <a:noFill/>
          <a:ln/>
        </p:spPr>
        <p:txBody>
          <a:bodyPr wrap="square" lIns="0" tIns="0" rIns="67705" bIns="0" rtlCol="0" anchor="t">
            <a:normAutofit/>
          </a:bodyPr>
          <a:lstStyle/>
          <a:p>
            <a:pPr marL="264160" indent="-264160" algn="r" rtl="1">
              <a:lnSpc>
                <a:spcPct val="129000"/>
              </a:lnSpc>
              <a:buSzPct val="100000"/>
              <a:buChar char="•"/>
            </a:pPr>
            <a:r>
              <a:rPr lang="ar-SA" altLang="en-US" dirty="0">
                <a:solidFill>
                  <a:schemeClr val="bg1"/>
                </a:solidFill>
                <a:latin typeface="WinSoft Pro Medium" pitchFamily="34" charset="0"/>
                <a:ea typeface="WinSoft Pro Medium" pitchFamily="34" charset="-122"/>
                <a:cs typeface="WinSoft Pro Medium" pitchFamily="34" charset="-120"/>
              </a:rPr>
              <a:t>تنفيذ التدريب العملي في المشاغل، يتبعه التأمل والمراجعة.</a:t>
            </a:r>
            <a:endParaRPr lang="ar-SA" dirty="0">
              <a:solidFill>
                <a:schemeClr val="bg1"/>
              </a:solidFill>
            </a:endParaRPr>
          </a:p>
          <a:p>
            <a:pPr marL="264160" indent="-264160" algn="r" rtl="1">
              <a:lnSpc>
                <a:spcPct val="129000"/>
              </a:lnSpc>
              <a:buSzPct val="100000"/>
              <a:buChar char="•"/>
            </a:pPr>
            <a:r>
              <a:rPr lang="ar-SA" altLang="en-US" dirty="0">
                <a:solidFill>
                  <a:schemeClr val="bg1"/>
                </a:solidFill>
                <a:latin typeface="WinSoft Pro Medium" pitchFamily="34" charset="0"/>
                <a:ea typeface="WinSoft Pro Medium" pitchFamily="34" charset="-122"/>
                <a:cs typeface="WinSoft Pro Medium" pitchFamily="34" charset="-120"/>
              </a:rPr>
              <a:t>استخدام المحاكاة قبل الانتقال إلى التطبيق الفعلي في بيئة العمل.</a:t>
            </a:r>
            <a:endParaRPr lang="ar-SA" dirty="0">
              <a:solidFill>
                <a:schemeClr val="bg1"/>
              </a:solidFill>
            </a:endParaRPr>
          </a:p>
          <a:p>
            <a:pPr marL="264160" indent="-264160" algn="r" rtl="1">
              <a:lnSpc>
                <a:spcPct val="129000"/>
              </a:lnSpc>
              <a:buSzPct val="100000"/>
              <a:buChar char="•"/>
            </a:pPr>
            <a:r>
              <a:rPr lang="ar-SA" altLang="en-US" dirty="0">
                <a:solidFill>
                  <a:schemeClr val="bg1"/>
                </a:solidFill>
                <a:latin typeface="WinSoft Pro Medium" pitchFamily="34" charset="0"/>
                <a:ea typeface="WinSoft Pro Medium" pitchFamily="34" charset="-122"/>
                <a:cs typeface="WinSoft Pro Medium" pitchFamily="34" charset="-120"/>
              </a:rPr>
              <a:t>تدوير المتدربين بين محطات العمل المختلفة لاكتساب خبرات متنوعة.</a:t>
            </a:r>
            <a:endParaRPr lang="ar-SA" dirty="0">
              <a:solidFill>
                <a:schemeClr val="bg1"/>
              </a:solidFill>
            </a:endParaRPr>
          </a:p>
          <a:p>
            <a:pPr marL="264160" indent="-264160" algn="r" rtl="1">
              <a:lnSpc>
                <a:spcPct val="129000"/>
              </a:lnSpc>
              <a:buSzPct val="100000"/>
              <a:buChar char="•"/>
            </a:pPr>
            <a:r>
              <a:rPr lang="ar-SA" altLang="en-US" dirty="0">
                <a:solidFill>
                  <a:schemeClr val="bg1"/>
                </a:solidFill>
                <a:latin typeface="WinSoft Pro Medium" pitchFamily="34" charset="0"/>
                <a:ea typeface="WinSoft Pro Medium" pitchFamily="34" charset="-122"/>
                <a:cs typeface="WinSoft Pro Medium" pitchFamily="34" charset="-120"/>
              </a:rPr>
              <a:t>استخدام اليوميات أو جلسات استخلاص الدروس بعد إنجاز المهام العملية.</a:t>
            </a:r>
            <a:endParaRPr lang="ar-SA" dirty="0">
              <a:solidFill>
                <a:schemeClr val="bg1"/>
              </a:solidFill>
            </a:endParaRPr>
          </a:p>
        </p:txBody>
      </p:sp>
      <p:sp>
        <p:nvSpPr>
          <p:cNvPr id="9" name="Shape 7"/>
          <p:cNvSpPr/>
          <p:nvPr/>
        </p:nvSpPr>
        <p:spPr>
          <a:xfrm>
            <a:off x="638258" y="2706688"/>
            <a:ext cx="5457589" cy="3919399"/>
          </a:xfrm>
          <a:custGeom>
            <a:avLst/>
            <a:gdLst/>
            <a:ahLst/>
            <a:cxnLst/>
            <a:rect l="l" t="t" r="r" b="b"/>
            <a:pathLst>
              <a:path w="5457589" h="3184029">
                <a:moveTo>
                  <a:pt x="0" y="0"/>
                </a:moveTo>
                <a:lnTo>
                  <a:pt x="5246011" y="0"/>
                </a:lnTo>
                <a:arcTo wR="211579" hR="211584" stAng="16200000" swAng="5400000"/>
                <a:lnTo>
                  <a:pt x="5457589" y="2972445"/>
                </a:lnTo>
                <a:arcTo wR="211579" hR="211584" stAng="0" swAng="5400000"/>
                <a:lnTo>
                  <a:pt x="0" y="3184029"/>
                </a:lnTo>
                <a:lnTo>
                  <a:pt x="0" y="0"/>
                </a:lnTo>
                <a:close/>
              </a:path>
            </a:pathLst>
          </a:custGeom>
          <a:solidFill>
            <a:srgbClr val="F4FBFF"/>
          </a:solidFill>
          <a:ln/>
        </p:spPr>
      </p:sp>
      <p:sp>
        <p:nvSpPr>
          <p:cNvPr id="10" name="Shape 8"/>
          <p:cNvSpPr/>
          <p:nvPr/>
        </p:nvSpPr>
        <p:spPr>
          <a:xfrm>
            <a:off x="638258" y="2706688"/>
            <a:ext cx="19050" cy="3184029"/>
          </a:xfrm>
          <a:prstGeom prst="roundRect">
            <a:avLst>
              <a:gd name="adj" fmla="val 49999"/>
            </a:avLst>
          </a:prstGeom>
          <a:solidFill>
            <a:srgbClr val="DAE1E5"/>
          </a:solidFill>
          <a:ln/>
        </p:spPr>
      </p:sp>
      <p:sp>
        <p:nvSpPr>
          <p:cNvPr id="11" name="Text 9"/>
          <p:cNvSpPr/>
          <p:nvPr/>
        </p:nvSpPr>
        <p:spPr>
          <a:xfrm>
            <a:off x="807521" y="2875955"/>
            <a:ext cx="5119063" cy="278408"/>
          </a:xfrm>
          <a:prstGeom prst="rect">
            <a:avLst/>
          </a:prstGeom>
          <a:noFill/>
          <a:ln/>
        </p:spPr>
        <p:txBody>
          <a:bodyPr wrap="none" lIns="0" tIns="0" rIns="0" bIns="0" rtlCol="0" anchor="t"/>
          <a:lstStyle/>
          <a:p>
            <a:pPr marL="0" indent="0" algn="r" rtl="1">
              <a:lnSpc>
                <a:spcPct val="104000"/>
              </a:lnSpc>
              <a:buNone/>
            </a:pPr>
            <a:r>
              <a:rPr lang="ar-SA" altLang="en-US" sz="1750" b="1" dirty="0">
                <a:solidFill>
                  <a:srgbClr val="000000"/>
                </a:solidFill>
                <a:latin typeface="GE SS Two Light" pitchFamily="34" charset="0"/>
                <a:ea typeface="GE SS Two Light" pitchFamily="34" charset="-122"/>
                <a:cs typeface="GE SS Two Light" pitchFamily="34" charset="-120"/>
              </a:rPr>
              <a:t>أمثلة تطبيقية</a:t>
            </a:r>
            <a:endParaRPr lang="ar-SA" sz="1750" dirty="0"/>
          </a:p>
        </p:txBody>
      </p:sp>
      <p:sp>
        <p:nvSpPr>
          <p:cNvPr id="12" name="Text 10"/>
          <p:cNvSpPr/>
          <p:nvPr/>
        </p:nvSpPr>
        <p:spPr>
          <a:xfrm>
            <a:off x="807521" y="3249513"/>
            <a:ext cx="5119063" cy="2471936"/>
          </a:xfrm>
          <a:prstGeom prst="rect">
            <a:avLst/>
          </a:prstGeom>
          <a:noFill/>
          <a:ln/>
        </p:spPr>
        <p:txBody>
          <a:bodyPr wrap="square" lIns="0" tIns="0" rIns="67705" bIns="0" rtlCol="0" anchor="t">
            <a:noAutofit/>
          </a:bodyPr>
          <a:lstStyle/>
          <a:p>
            <a:pPr marL="264160" indent="-264160" algn="r" rtl="1">
              <a:lnSpc>
                <a:spcPct val="129000"/>
              </a:lnSpc>
              <a:buSzPct val="100000"/>
              <a:buChar char="•"/>
            </a:pPr>
            <a:r>
              <a:rPr lang="ar-SA" altLang="en-US" dirty="0">
                <a:solidFill>
                  <a:srgbClr val="000000"/>
                </a:solidFill>
                <a:latin typeface="WinSoft Pro Medium" pitchFamily="34" charset="0"/>
                <a:ea typeface="WinSoft Pro Medium" pitchFamily="34" charset="-122"/>
                <a:cs typeface="WinSoft Pro Medium" pitchFamily="34" charset="-120"/>
              </a:rPr>
              <a:t>تنفيذ المهمة باستخدام محاكاة الواقع الافتراضي، ثم مراجعة الأداء وتحليل الأخطاء، واستخلاص مبادئ التحسين، وإعادة تنفيذ المهمة في المحاكاة أو المشغل، ثم تطبيقها في بيئة العمل.</a:t>
            </a:r>
            <a:endParaRPr lang="ar-SA" dirty="0"/>
          </a:p>
          <a:p>
            <a:pPr marL="264160" indent="-264160" algn="r" rtl="1">
              <a:lnSpc>
                <a:spcPct val="129000"/>
              </a:lnSpc>
              <a:buSzPct val="100000"/>
              <a:buChar char="•"/>
            </a:pPr>
            <a:r>
              <a:rPr lang="ar-SA" altLang="en-US" dirty="0">
                <a:solidFill>
                  <a:srgbClr val="000000"/>
                </a:solidFill>
                <a:latin typeface="WinSoft Pro Medium" pitchFamily="34" charset="0"/>
                <a:ea typeface="WinSoft Pro Medium" pitchFamily="34" charset="-122"/>
                <a:cs typeface="WinSoft Pro Medium" pitchFamily="34" charset="-120"/>
              </a:rPr>
              <a:t>تنفيذ المهمة باستخدام محاكاة الواقع الافتراضي، ثم مراجعة الأداء وتحليل الأخطاء، واستخلاص مبادئ التحسين، وإعادة تنفيذ المهمة في المحاكاة أو المشغل، ثم تطبيقها في بيئة العمل.</a:t>
            </a:r>
            <a:endParaRPr lang="ar-SA" dirty="0"/>
          </a:p>
          <a:p>
            <a:pPr marL="264160" indent="-264160" algn="r" rtl="1">
              <a:lnSpc>
                <a:spcPct val="129000"/>
              </a:lnSpc>
              <a:buSzPct val="100000"/>
              <a:buChar char="•"/>
            </a:pPr>
            <a:r>
              <a:rPr lang="ar-SA" altLang="en-US" dirty="0">
                <a:solidFill>
                  <a:srgbClr val="000000"/>
                </a:solidFill>
                <a:latin typeface="WinSoft Pro Medium" pitchFamily="34" charset="0"/>
                <a:ea typeface="WinSoft Pro Medium" pitchFamily="34" charset="-122"/>
                <a:cs typeface="WinSoft Pro Medium" pitchFamily="34" charset="-120"/>
              </a:rPr>
              <a:t>تنفيذ مهمة باستخدام نظام رقمي محاكى، ثم مراجعة خطوات التنفيذ وتحديد الأخطاء، واستخلاص الدروس لتحسين الأداء، وإعادة تنفيذ المهمة بعد إجراء التحسينات، ثم تطبيقها في موقف عملي.</a:t>
            </a:r>
            <a:endParaRPr lang="ar-S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631908" y="789583"/>
            <a:ext cx="10927878" cy="593923"/>
          </a:xfrm>
          <a:prstGeom prst="rect">
            <a:avLst/>
          </a:prstGeom>
          <a:noFill/>
          <a:ln/>
        </p:spPr>
        <p:txBody>
          <a:bodyPr wrap="none" lIns="0" tIns="0" rIns="0" bIns="0" rtlCol="0" anchor="t"/>
          <a:lstStyle/>
          <a:p>
            <a:pPr marL="0" indent="0" algn="r" rtl="1">
              <a:lnSpc>
                <a:spcPct val="104000"/>
              </a:lnSpc>
              <a:buNone/>
            </a:pPr>
            <a:r>
              <a:rPr lang="en-US" altLang="en-US" sz="3700" b="1" dirty="0">
                <a:solidFill>
                  <a:srgbClr val="2E3C4E"/>
                </a:solidFill>
                <a:latin typeface="Myriad "/>
                <a:ea typeface="GE SS Two Light" pitchFamily="34" charset="-122"/>
                <a:cs typeface="GE SS Two Light" pitchFamily="34" charset="-120"/>
              </a:rPr>
              <a:t>5</a:t>
            </a:r>
            <a:r>
              <a:rPr lang="ar-SA" altLang="en-US" sz="3700" b="1" dirty="0">
                <a:solidFill>
                  <a:srgbClr val="2E3C4E"/>
                </a:solidFill>
                <a:latin typeface="GE SS Two Light" pitchFamily="34" charset="0"/>
                <a:ea typeface="GE SS Two Light" pitchFamily="34" charset="-122"/>
                <a:cs typeface="GE SS Two Light" pitchFamily="34" charset="-120"/>
              </a:rPr>
              <a:t>. النظرية المعرفية الاجتماعية</a:t>
            </a:r>
            <a:endParaRPr lang="ar-SA" sz="3700" dirty="0"/>
          </a:p>
        </p:txBody>
      </p:sp>
      <p:sp>
        <p:nvSpPr>
          <p:cNvPr id="3" name="Shape 1"/>
          <p:cNvSpPr/>
          <p:nvPr/>
        </p:nvSpPr>
        <p:spPr>
          <a:xfrm>
            <a:off x="631908" y="1744563"/>
            <a:ext cx="10927878" cy="1475830"/>
          </a:xfrm>
          <a:prstGeom prst="roundRect">
            <a:avLst>
              <a:gd name="adj" fmla="val 16890"/>
            </a:avLst>
          </a:prstGeom>
          <a:solidFill>
            <a:srgbClr val="FFFFFF"/>
          </a:solidFill>
          <a:ln w="25399">
            <a:solidFill>
              <a:srgbClr val="00AEEF"/>
            </a:solidFill>
            <a:prstDash val="solid"/>
          </a:ln>
        </p:spPr>
      </p:sp>
      <p:sp>
        <p:nvSpPr>
          <p:cNvPr id="4" name="Text 2"/>
          <p:cNvSpPr/>
          <p:nvPr/>
        </p:nvSpPr>
        <p:spPr>
          <a:xfrm>
            <a:off x="837782" y="1950442"/>
            <a:ext cx="10516131" cy="1191716"/>
          </a:xfrm>
          <a:prstGeom prst="rect">
            <a:avLst/>
          </a:prstGeom>
          <a:noFill/>
          <a:ln/>
        </p:spPr>
        <p:txBody>
          <a:bodyPr wrap="square" lIns="0" tIns="0" rIns="0" bIns="0" rtlCol="0" anchor="t"/>
          <a:lstStyle/>
          <a:p>
            <a:pPr marL="0" indent="0" algn="r" rtl="1">
              <a:lnSpc>
                <a:spcPct val="133000"/>
              </a:lnSpc>
              <a:spcAft>
                <a:spcPts val="850"/>
              </a:spcAft>
              <a:buNone/>
            </a:pPr>
            <a:r>
              <a:rPr lang="ar-SA" altLang="en-US" sz="1750" dirty="0">
                <a:solidFill>
                  <a:srgbClr val="384653"/>
                </a:solidFill>
                <a:latin typeface="WinSoft Pro Medium" pitchFamily="34" charset="0"/>
                <a:ea typeface="WinSoft Pro Medium" pitchFamily="34" charset="-122"/>
                <a:cs typeface="WinSoft Pro Medium" pitchFamily="34" charset="-120"/>
              </a:rPr>
              <a:t>التركيز</a:t>
            </a:r>
            <a:endParaRPr lang="ar-SA" sz="1750" dirty="0"/>
          </a:p>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تركز النظرية المعرفية الاجتماعية على التعلم من خلال ملاحظة أداء النماذج المهنية ونمذجته ومحاكاته والتفاعل مع الآخرين، إلى جانب تعزيز الكفاءة الذاتية للمتعلم.</a:t>
            </a:r>
            <a:endParaRPr lang="ar-SA" sz="1750" dirty="0"/>
          </a:p>
        </p:txBody>
      </p:sp>
      <p:sp>
        <p:nvSpPr>
          <p:cNvPr id="5" name="Text 3"/>
          <p:cNvSpPr/>
          <p:nvPr/>
        </p:nvSpPr>
        <p:spPr>
          <a:xfrm>
            <a:off x="631908" y="3731617"/>
            <a:ext cx="5243679" cy="296863"/>
          </a:xfrm>
          <a:prstGeom prst="rect">
            <a:avLst/>
          </a:prstGeom>
          <a:noFill/>
          <a:ln/>
        </p:spPr>
        <p:txBody>
          <a:bodyPr wrap="none" lIns="0" tIns="0" rIns="0" bIns="0" rtlCol="0" anchor="t"/>
          <a:lstStyle/>
          <a:p>
            <a:pPr marL="0" indent="0" algn="r" rtl="1">
              <a:lnSpc>
                <a:spcPct val="104000"/>
              </a:lnSpc>
              <a:buNone/>
            </a:pPr>
            <a:r>
              <a:rPr lang="ar-SA" altLang="en-US" sz="1850" b="1" dirty="0">
                <a:solidFill>
                  <a:srgbClr val="2E3C4E"/>
                </a:solidFill>
                <a:latin typeface="GE SS Two Light" pitchFamily="34" charset="0"/>
                <a:ea typeface="GE SS Two Light" pitchFamily="34" charset="-122"/>
                <a:cs typeface="GE SS Two Light" pitchFamily="34" charset="-120"/>
              </a:rPr>
              <a:t>أمثلة تطبيقية</a:t>
            </a:r>
            <a:endParaRPr lang="ar-SA" sz="1850" dirty="0"/>
          </a:p>
        </p:txBody>
      </p:sp>
      <p:sp>
        <p:nvSpPr>
          <p:cNvPr id="6" name="Text 4"/>
          <p:cNvSpPr/>
          <p:nvPr/>
        </p:nvSpPr>
        <p:spPr>
          <a:xfrm>
            <a:off x="631908" y="4355561"/>
            <a:ext cx="5243679" cy="1359439"/>
          </a:xfrm>
          <a:prstGeom prst="rect">
            <a:avLst/>
          </a:prstGeom>
          <a:noFill/>
          <a:ln/>
        </p:spPr>
        <p:txBody>
          <a:bodyPr wrap="square" lIns="0" tIns="0" rIns="72219" bIns="0" rtlCol="0" anchor="t">
            <a:normAutofit/>
          </a:bodyPr>
          <a:lstStyle/>
          <a:p>
            <a:pPr marL="284480" indent="-284480" algn="r" rtl="1">
              <a:lnSpc>
                <a:spcPct val="133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مراقبة فني خبير وفق نقاط ملاحظة محددة، ثم مناقشة الأداء، ومحاكاته تحت الإشراف، والحصول على التغذية الراجعة. </a:t>
            </a:r>
            <a:endParaRPr lang="en-US" altLang="en-US" dirty="0">
              <a:solidFill>
                <a:srgbClr val="384653"/>
              </a:solidFill>
              <a:latin typeface="WinSoft Pro Medium" pitchFamily="34" charset="0"/>
              <a:ea typeface="WinSoft Pro Medium" pitchFamily="34" charset="-122"/>
              <a:cs typeface="WinSoft Pro Medium" pitchFamily="34" charset="-120"/>
            </a:endParaRPr>
          </a:p>
          <a:p>
            <a:pPr marL="284480" indent="-284480" algn="r" rtl="1">
              <a:lnSpc>
                <a:spcPct val="133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تمثيل أدوار خدمة العملاء ضمن برامج التدريب في قطاع التجزئة.</a:t>
            </a:r>
            <a:endParaRPr lang="ar-SA" dirty="0"/>
          </a:p>
        </p:txBody>
      </p:sp>
      <p:sp>
        <p:nvSpPr>
          <p:cNvPr id="7" name="Shape 5"/>
          <p:cNvSpPr/>
          <p:nvPr/>
        </p:nvSpPr>
        <p:spPr>
          <a:xfrm>
            <a:off x="6192385" y="3551138"/>
            <a:ext cx="5503824" cy="3035192"/>
          </a:xfrm>
          <a:prstGeom prst="roundRect">
            <a:avLst>
              <a:gd name="adj" fmla="val 17214"/>
            </a:avLst>
          </a:prstGeom>
          <a:solidFill>
            <a:srgbClr val="75BAE6"/>
          </a:solidFill>
          <a:ln/>
        </p:spPr>
      </p:sp>
      <p:sp>
        <p:nvSpPr>
          <p:cNvPr id="8" name="Text 6"/>
          <p:cNvSpPr/>
          <p:nvPr/>
        </p:nvSpPr>
        <p:spPr>
          <a:xfrm>
            <a:off x="6372859" y="3758912"/>
            <a:ext cx="5142875" cy="296863"/>
          </a:xfrm>
          <a:prstGeom prst="rect">
            <a:avLst/>
          </a:prstGeom>
          <a:noFill/>
          <a:ln/>
        </p:spPr>
        <p:txBody>
          <a:bodyPr wrap="none" lIns="0" tIns="0" rIns="0" bIns="0" rtlCol="0" anchor="t"/>
          <a:lstStyle/>
          <a:p>
            <a:pPr marL="0" indent="0" algn="r" rtl="1">
              <a:lnSpc>
                <a:spcPct val="104000"/>
              </a:lnSpc>
              <a:buNone/>
            </a:pPr>
            <a:r>
              <a:rPr lang="ar-SA" altLang="en-US" sz="1850" dirty="0">
                <a:solidFill>
                  <a:schemeClr val="bg1"/>
                </a:solidFill>
                <a:latin typeface="GE SS Two Light" pitchFamily="34" charset="0"/>
                <a:ea typeface="GE SS Two Light" pitchFamily="34" charset="-122"/>
                <a:cs typeface="GE SS Two Light" pitchFamily="34" charset="-120"/>
              </a:rPr>
              <a:t>كيف يمكن تطبيقها في قطاع </a:t>
            </a:r>
            <a:r>
              <a:rPr lang="ar-SA" altLang="en-US" sz="1850" dirty="0">
                <a:solidFill>
                  <a:schemeClr val="bg1"/>
                </a:solidFill>
                <a:latin typeface="Myriad "/>
                <a:ea typeface="GE SS Two Light" pitchFamily="34" charset="-122"/>
                <a:cs typeface="GE SS Two Light" pitchFamily="34" charset="-120"/>
              </a:rPr>
              <a:t>TVET</a:t>
            </a:r>
            <a:r>
              <a:rPr lang="ar-SA" altLang="en-US" sz="1850" dirty="0">
                <a:solidFill>
                  <a:schemeClr val="bg1"/>
                </a:solidFill>
                <a:latin typeface="GE SS Two Light" pitchFamily="34" charset="0"/>
                <a:ea typeface="GE SS Two Light" pitchFamily="34" charset="-122"/>
                <a:cs typeface="GE SS Two Light" pitchFamily="34" charset="-120"/>
              </a:rPr>
              <a:t>؟</a:t>
            </a:r>
            <a:endParaRPr lang="ar-SA" sz="1850" dirty="0">
              <a:solidFill>
                <a:schemeClr val="bg1"/>
              </a:solidFill>
            </a:endParaRPr>
          </a:p>
        </p:txBody>
      </p:sp>
      <p:sp>
        <p:nvSpPr>
          <p:cNvPr id="9" name="Text 7"/>
          <p:cNvSpPr/>
          <p:nvPr/>
        </p:nvSpPr>
        <p:spPr>
          <a:xfrm>
            <a:off x="5763275" y="4208959"/>
            <a:ext cx="5752460" cy="487657"/>
          </a:xfrm>
          <a:prstGeom prst="rect">
            <a:avLst/>
          </a:prstGeom>
          <a:noFill/>
          <a:ln/>
        </p:spPr>
        <p:txBody>
          <a:bodyPr wrap="none" lIns="0" tIns="0" rIns="0" bIns="0" rtlCol="0" anchor="t"/>
          <a:lstStyle/>
          <a:p>
            <a:pPr marL="0" indent="0" algn="r"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الدافعية والاستقلالية والتوجيه الذاتي واحترام خبرات المتعلم.</a:t>
            </a:r>
            <a:endParaRPr lang="ar-SA" sz="2000" dirty="0">
              <a:solidFill>
                <a:schemeClr val="bg1"/>
              </a:solidFill>
            </a:endParaRPr>
          </a:p>
        </p:txBody>
      </p:sp>
      <p:sp>
        <p:nvSpPr>
          <p:cNvPr id="10" name="Text 8"/>
          <p:cNvSpPr/>
          <p:nvPr/>
        </p:nvSpPr>
        <p:spPr>
          <a:xfrm>
            <a:off x="6372859" y="4700852"/>
            <a:ext cx="5142875" cy="2270150"/>
          </a:xfrm>
          <a:prstGeom prst="rect">
            <a:avLst/>
          </a:prstGeom>
          <a:noFill/>
          <a:ln/>
        </p:spPr>
        <p:txBody>
          <a:bodyPr wrap="square" lIns="0" tIns="0" rIns="72219" bIns="0" rtlCol="0" anchor="t">
            <a:normAutofit/>
          </a:bodyPr>
          <a:lstStyle/>
          <a:p>
            <a:pPr marL="284480" indent="-284480" algn="r" rtl="1">
              <a:lnSpc>
                <a:spcPct val="133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احترام خبرات المتعلمين وتقديرها</a:t>
            </a:r>
            <a:endParaRPr lang="ar-SA" sz="2000" dirty="0">
              <a:solidFill>
                <a:schemeClr val="bg1"/>
              </a:solidFill>
            </a:endParaRPr>
          </a:p>
          <a:p>
            <a:pPr marL="284480" indent="-284480" algn="r" rtl="1">
              <a:lnSpc>
                <a:spcPct val="133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منح خيارات في تحديد المشاريع</a:t>
            </a:r>
            <a:endParaRPr lang="ar-SA" sz="2000" dirty="0">
              <a:solidFill>
                <a:schemeClr val="bg1"/>
              </a:solidFill>
            </a:endParaRPr>
          </a:p>
          <a:p>
            <a:pPr marL="284480" indent="-284480" algn="r" rtl="1">
              <a:lnSpc>
                <a:spcPct val="133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بيئة تعلم آمنة وداعمة</a:t>
            </a:r>
            <a:endParaRPr lang="ar-SA" sz="2000" dirty="0">
              <a:solidFill>
                <a:schemeClr val="bg1"/>
              </a:solidFill>
            </a:endParaRPr>
          </a:p>
          <a:p>
            <a:pPr marL="284480" indent="-284480" algn="r" rtl="1">
              <a:lnSpc>
                <a:spcPct val="133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التوجيه والإرشاد بدل التلقين</a:t>
            </a:r>
            <a:endParaRPr lang="ar-SA" sz="2000" dirty="0">
              <a:solidFill>
                <a:schemeClr val="bg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631908" y="499467"/>
            <a:ext cx="10927878" cy="389731"/>
          </a:xfrm>
          <a:prstGeom prst="rect">
            <a:avLst/>
          </a:prstGeom>
          <a:noFill/>
          <a:ln/>
        </p:spPr>
        <p:txBody>
          <a:bodyPr wrap="none" lIns="0" tIns="0" rIns="0" bIns="0" rtlCol="0" anchor="t"/>
          <a:lstStyle/>
          <a:p>
            <a:pPr marL="0" indent="0" algn="r" rtl="1">
              <a:lnSpc>
                <a:spcPct val="104000"/>
              </a:lnSpc>
              <a:buNone/>
            </a:pPr>
            <a:r>
              <a:rPr lang="en-US" altLang="en-US" sz="2450" b="1" dirty="0">
                <a:solidFill>
                  <a:srgbClr val="2E3C4E"/>
                </a:solidFill>
                <a:latin typeface="Myriad "/>
                <a:ea typeface="GE SS Two Light" pitchFamily="34" charset="-122"/>
                <a:cs typeface="GE SS Two Light" pitchFamily="34" charset="-120"/>
              </a:rPr>
              <a:t>6</a:t>
            </a:r>
            <a:r>
              <a:rPr lang="ar-SA" altLang="en-US" sz="2450" b="1" dirty="0">
                <a:solidFill>
                  <a:srgbClr val="2E3C4E"/>
                </a:solidFill>
                <a:latin typeface="GE SS Two Light" pitchFamily="34" charset="0"/>
                <a:ea typeface="GE SS Two Light" pitchFamily="34" charset="-122"/>
                <a:cs typeface="GE SS Two Light" pitchFamily="34" charset="-120"/>
              </a:rPr>
              <a:t>. النظرية الإنسانية</a:t>
            </a:r>
            <a:endParaRPr lang="ar-SA" sz="2450" dirty="0"/>
          </a:p>
        </p:txBody>
      </p:sp>
      <p:sp>
        <p:nvSpPr>
          <p:cNvPr id="3" name="Shape 1"/>
          <p:cNvSpPr/>
          <p:nvPr/>
        </p:nvSpPr>
        <p:spPr>
          <a:xfrm>
            <a:off x="631908" y="1044674"/>
            <a:ext cx="10927878" cy="781360"/>
          </a:xfrm>
          <a:prstGeom prst="roundRect">
            <a:avLst>
              <a:gd name="adj" fmla="val 27140"/>
            </a:avLst>
          </a:prstGeom>
          <a:solidFill>
            <a:srgbClr val="FFFFFF"/>
          </a:solidFill>
          <a:ln w="12700">
            <a:solidFill>
              <a:srgbClr val="00AEEF"/>
            </a:solidFill>
            <a:prstDash val="solid"/>
          </a:ln>
        </p:spPr>
      </p:sp>
      <p:sp>
        <p:nvSpPr>
          <p:cNvPr id="4" name="Text 2"/>
          <p:cNvSpPr/>
          <p:nvPr/>
        </p:nvSpPr>
        <p:spPr>
          <a:xfrm>
            <a:off x="763072" y="1175841"/>
            <a:ext cx="10665550" cy="580189"/>
          </a:xfrm>
          <a:prstGeom prst="rect">
            <a:avLst/>
          </a:prstGeom>
          <a:noFill/>
          <a:ln/>
        </p:spPr>
        <p:txBody>
          <a:bodyPr wrap="square" lIns="0" tIns="0" rIns="0" bIns="0" rtlCol="0" anchor="t">
            <a:normAutofit/>
          </a:bodyPr>
          <a:lstStyle/>
          <a:p>
            <a:pPr marL="0" indent="0" algn="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التركيز</a:t>
            </a:r>
            <a:endParaRPr lang="ar-SA" sz="1600" dirty="0"/>
          </a:p>
          <a:p>
            <a:pPr marL="0" indent="0" algn="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تركز النظرية الإنسانية على الدافعية، والاستقلالية، والتوجيه الذاتي، واحترام خبرات المتعلم، والنمو الشخصي والمهني.</a:t>
            </a:r>
            <a:endParaRPr lang="ar-SA" sz="1600" dirty="0"/>
          </a:p>
        </p:txBody>
      </p:sp>
      <p:pic>
        <p:nvPicPr>
          <p:cNvPr id="5" name="Image 0" descr="preencoded.png"/>
          <p:cNvPicPr>
            <a:picLocks noChangeAspect="1"/>
          </p:cNvPicPr>
          <p:nvPr/>
        </p:nvPicPr>
        <p:blipFill>
          <a:blip r:embed="rId3"/>
          <a:stretch>
            <a:fillRect/>
          </a:stretch>
        </p:blipFill>
        <p:spPr>
          <a:xfrm>
            <a:off x="2721390" y="1826034"/>
            <a:ext cx="2801241" cy="2801311"/>
          </a:xfrm>
          <a:prstGeom prst="rect">
            <a:avLst/>
          </a:prstGeom>
        </p:spPr>
      </p:pic>
      <p:sp>
        <p:nvSpPr>
          <p:cNvPr id="6" name="Text 3"/>
          <p:cNvSpPr/>
          <p:nvPr/>
        </p:nvSpPr>
        <p:spPr>
          <a:xfrm>
            <a:off x="631908" y="4542482"/>
            <a:ext cx="5319480" cy="287894"/>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2E3C4E"/>
                </a:solidFill>
                <a:latin typeface="GE SS Two Light" pitchFamily="34" charset="0"/>
                <a:ea typeface="GE SS Two Light" pitchFamily="34" charset="-122"/>
                <a:cs typeface="GE SS Two Light" pitchFamily="34" charset="-120"/>
              </a:rPr>
              <a:t>أمثلة تطبيقية</a:t>
            </a:r>
            <a:endParaRPr lang="ar-SA" sz="2400" dirty="0"/>
          </a:p>
        </p:txBody>
      </p:sp>
      <p:sp>
        <p:nvSpPr>
          <p:cNvPr id="7" name="Text 4"/>
          <p:cNvSpPr/>
          <p:nvPr/>
        </p:nvSpPr>
        <p:spPr>
          <a:xfrm>
            <a:off x="631908" y="5074349"/>
            <a:ext cx="5319480" cy="888064"/>
          </a:xfrm>
          <a:prstGeom prst="rect">
            <a:avLst/>
          </a:prstGeom>
          <a:noFill/>
          <a:ln/>
        </p:spPr>
        <p:txBody>
          <a:bodyPr wrap="square" lIns="0" tIns="0" rIns="47394" bIns="0" rtlCol="0" anchor="t">
            <a:noAutofit/>
          </a:bodyPr>
          <a:lstStyle/>
          <a:p>
            <a:pPr marL="182880" indent="-182880" algn="r" rtl="1">
              <a:lnSpc>
                <a:spcPct val="110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اختيار المتعلمين لمشروع النجارة النهائي وفق اهتماماتهم وأهدافهم.</a:t>
            </a:r>
            <a:endParaRPr lang="ar-SA" dirty="0"/>
          </a:p>
          <a:p>
            <a:pPr marL="182880" indent="-182880" algn="r" rtl="1">
              <a:lnSpc>
                <a:spcPct val="110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تصميم خطط تعلم فردية تتناسب مع احتياجات المتعلمين.</a:t>
            </a:r>
            <a:endParaRPr lang="ar-SA" dirty="0"/>
          </a:p>
          <a:p>
            <a:pPr marL="182880" indent="-182880" algn="r" rtl="1">
              <a:lnSpc>
                <a:spcPct val="110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إدارة نقاشات تأملية بنّاءة بعد الانتهاء من أداء المهام العملية.</a:t>
            </a:r>
            <a:endParaRPr lang="ar-SA" dirty="0"/>
          </a:p>
        </p:txBody>
      </p:sp>
      <p:pic>
        <p:nvPicPr>
          <p:cNvPr id="8" name="Image 1" descr="preencoded.png"/>
          <p:cNvPicPr>
            <a:picLocks noChangeAspect="1"/>
          </p:cNvPicPr>
          <p:nvPr/>
        </p:nvPicPr>
        <p:blipFill>
          <a:blip r:embed="rId4"/>
          <a:stretch>
            <a:fillRect/>
          </a:stretch>
        </p:blipFill>
        <p:spPr>
          <a:xfrm>
            <a:off x="8362643" y="1831587"/>
            <a:ext cx="2795687" cy="2795757"/>
          </a:xfrm>
          <a:prstGeom prst="rect">
            <a:avLst/>
          </a:prstGeom>
        </p:spPr>
      </p:pic>
      <p:sp>
        <p:nvSpPr>
          <p:cNvPr id="9" name="Text 5"/>
          <p:cNvSpPr/>
          <p:nvPr/>
        </p:nvSpPr>
        <p:spPr>
          <a:xfrm>
            <a:off x="6246656" y="4542482"/>
            <a:ext cx="5319480" cy="287894"/>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كيف يمكن تطبيقها في قطاع </a:t>
            </a:r>
            <a:r>
              <a:rPr lang="ar-SA" altLang="en-US" sz="2400" dirty="0">
                <a:solidFill>
                  <a:srgbClr val="2E3C4E"/>
                </a:solidFill>
                <a:latin typeface="Myriad "/>
                <a:ea typeface="GE SS Two Light" pitchFamily="34" charset="-122"/>
                <a:cs typeface="GE SS Two Light" pitchFamily="34" charset="-120"/>
              </a:rPr>
              <a:t>TVET</a:t>
            </a:r>
            <a:r>
              <a:rPr lang="ar-SA" altLang="en-US" sz="2400" dirty="0">
                <a:solidFill>
                  <a:srgbClr val="2E3C4E"/>
                </a:solidFill>
                <a:latin typeface="GE SS Two Light" pitchFamily="34" charset="0"/>
                <a:ea typeface="GE SS Two Light" pitchFamily="34" charset="-122"/>
                <a:cs typeface="GE SS Two Light" pitchFamily="34" charset="-120"/>
              </a:rPr>
              <a:t>؟</a:t>
            </a:r>
            <a:endParaRPr lang="ar-SA" sz="2400" dirty="0"/>
          </a:p>
        </p:txBody>
      </p:sp>
      <p:sp>
        <p:nvSpPr>
          <p:cNvPr id="10" name="Text 6"/>
          <p:cNvSpPr/>
          <p:nvPr/>
        </p:nvSpPr>
        <p:spPr>
          <a:xfrm>
            <a:off x="6246656" y="5062330"/>
            <a:ext cx="5319480" cy="1696279"/>
          </a:xfrm>
          <a:prstGeom prst="rect">
            <a:avLst/>
          </a:prstGeom>
          <a:noFill/>
          <a:ln/>
        </p:spPr>
        <p:txBody>
          <a:bodyPr wrap="square" lIns="0" tIns="0" rIns="47394" bIns="0" rtlCol="0" anchor="t">
            <a:normAutofit fontScale="92500" lnSpcReduction="10000"/>
          </a:bodyPr>
          <a:lstStyle/>
          <a:p>
            <a:pPr marL="182880" indent="-182880" algn="r" rtl="1">
              <a:lnSpc>
                <a:spcPct val="110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احترام خبرات المتعلمين وتقديرها، خاصة في برامج تعلم الكبار.</a:t>
            </a:r>
            <a:endParaRPr lang="ar-SA" dirty="0"/>
          </a:p>
          <a:p>
            <a:pPr marL="182880" indent="-182880" algn="r" rtl="1">
              <a:lnSpc>
                <a:spcPct val="110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منح المتعلمين خيارات في تحديد المشاريع أو المهام، حيثما كان ذلك ممكنًا.</a:t>
            </a:r>
            <a:endParaRPr lang="ar-SA" dirty="0"/>
          </a:p>
          <a:p>
            <a:pPr marL="182880" indent="-182880" algn="r" rtl="1">
              <a:lnSpc>
                <a:spcPct val="110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تهيئة بيئة تعلم آمنة وداعمة داخل الصف أو المشغل.</a:t>
            </a:r>
            <a:endParaRPr lang="ar-SA" dirty="0"/>
          </a:p>
          <a:p>
            <a:pPr marL="182880" indent="-182880" algn="r" rtl="1">
              <a:lnSpc>
                <a:spcPct val="110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الاعتماد على التوجيه والإرشاد (Coaching) بدل الاقتصار على التلقين المباشر.</a:t>
            </a:r>
            <a:endParaRPr lang="ar-SA" dirty="0"/>
          </a:p>
          <a:p>
            <a:pPr marL="182880" indent="-182880" algn="r" rtl="1">
              <a:lnSpc>
                <a:spcPct val="110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إتاحة فرص للتأمل والحوار حول الخبرات العملية.</a:t>
            </a:r>
            <a:endParaRPr lang="ar-SA"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631908" y="541238"/>
            <a:ext cx="10927878" cy="526157"/>
          </a:xfrm>
          <a:prstGeom prst="rect">
            <a:avLst/>
          </a:prstGeom>
          <a:noFill/>
          <a:ln/>
        </p:spPr>
        <p:txBody>
          <a:bodyPr wrap="none" lIns="0" tIns="0" rIns="0" bIns="0" rtlCol="0" anchor="t"/>
          <a:lstStyle/>
          <a:p>
            <a:pPr marL="0" indent="0" algn="r" rtl="1">
              <a:lnSpc>
                <a:spcPct val="104000"/>
              </a:lnSpc>
              <a:buNone/>
            </a:pPr>
            <a:r>
              <a:rPr lang="en-US" altLang="en-US" sz="3300" b="1" dirty="0">
                <a:solidFill>
                  <a:srgbClr val="2E3C4E"/>
                </a:solidFill>
                <a:latin typeface="Myriad "/>
                <a:ea typeface="GE SS Two Light" pitchFamily="34" charset="-122"/>
                <a:cs typeface="GE SS Two Light" pitchFamily="34" charset="-120"/>
              </a:rPr>
              <a:t>7</a:t>
            </a:r>
            <a:r>
              <a:rPr lang="ar-SA" altLang="en-US" sz="3300" b="1" dirty="0">
                <a:solidFill>
                  <a:srgbClr val="2E3C4E"/>
                </a:solidFill>
                <a:latin typeface="GE SS Two Light" pitchFamily="34" charset="0"/>
                <a:ea typeface="GE SS Two Light" pitchFamily="34" charset="-122"/>
                <a:cs typeface="GE SS Two Light" pitchFamily="34" charset="-120"/>
              </a:rPr>
              <a:t>. التعلم الموقفي</a:t>
            </a:r>
            <a:endParaRPr lang="ar-SA" sz="3300" dirty="0"/>
          </a:p>
        </p:txBody>
      </p:sp>
      <p:sp>
        <p:nvSpPr>
          <p:cNvPr id="3" name="Shape 1"/>
          <p:cNvSpPr/>
          <p:nvPr/>
        </p:nvSpPr>
        <p:spPr>
          <a:xfrm>
            <a:off x="631908" y="1279922"/>
            <a:ext cx="10927878" cy="961231"/>
          </a:xfrm>
          <a:prstGeom prst="roundRect">
            <a:avLst>
              <a:gd name="adj" fmla="val 24961"/>
            </a:avLst>
          </a:prstGeom>
          <a:solidFill>
            <a:srgbClr val="FFFFFF"/>
          </a:solidFill>
          <a:ln w="19050">
            <a:solidFill>
              <a:srgbClr val="00AEEF"/>
            </a:solidFill>
            <a:prstDash val="solid"/>
          </a:ln>
        </p:spPr>
      </p:sp>
      <p:sp>
        <p:nvSpPr>
          <p:cNvPr id="4" name="Text 2"/>
          <p:cNvSpPr/>
          <p:nvPr/>
        </p:nvSpPr>
        <p:spPr>
          <a:xfrm>
            <a:off x="810895" y="1458913"/>
            <a:ext cx="10569906" cy="603250"/>
          </a:xfrm>
          <a:prstGeom prst="rect">
            <a:avLst/>
          </a:prstGeom>
          <a:noFill/>
          <a:ln/>
        </p:spPr>
        <p:txBody>
          <a:bodyPr wrap="square" lIns="0" tIns="0" rIns="0" bIns="0" rtlCol="0" anchor="t">
            <a:normAutofit/>
          </a:bodyPr>
          <a:lstStyle/>
          <a:p>
            <a:pPr marL="0" indent="0" algn="r" rtl="1">
              <a:lnSpc>
                <a:spcPct val="126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يركز التعلم الموقفي على ارتباط التعلم بسياق الممارسة المهنية وبيئة العمل، وعلى اكتساب المعرفة والمهارات من خلال المشاركة التدريجية في الممارسات المهنية الواقعية.</a:t>
            </a:r>
            <a:endParaRPr lang="ar-SA" sz="1550" dirty="0"/>
          </a:p>
        </p:txBody>
      </p:sp>
      <p:sp>
        <p:nvSpPr>
          <p:cNvPr id="5" name="Text 3"/>
          <p:cNvSpPr/>
          <p:nvPr/>
        </p:nvSpPr>
        <p:spPr>
          <a:xfrm>
            <a:off x="631908" y="2453680"/>
            <a:ext cx="10927878" cy="315714"/>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2E3C4E"/>
                </a:solidFill>
                <a:latin typeface="GE SS Two Light" pitchFamily="34" charset="0"/>
                <a:ea typeface="GE SS Two Light" pitchFamily="34" charset="-122"/>
                <a:cs typeface="GE SS Two Light" pitchFamily="34" charset="-120"/>
              </a:rPr>
              <a:t>كيف يمكن تطبيقها في قطاع </a:t>
            </a:r>
            <a:r>
              <a:rPr lang="ar-SA" altLang="en-US" sz="1950" dirty="0">
                <a:solidFill>
                  <a:srgbClr val="2E3C4E"/>
                </a:solidFill>
                <a:latin typeface="Myriad "/>
                <a:ea typeface="GE SS Two Light" pitchFamily="34" charset="-122"/>
                <a:cs typeface="GE SS Two Light" pitchFamily="34" charset="-120"/>
              </a:rPr>
              <a:t>TVET</a:t>
            </a:r>
            <a:r>
              <a:rPr lang="ar-SA" altLang="en-US" sz="1950" dirty="0">
                <a:solidFill>
                  <a:srgbClr val="2E3C4E"/>
                </a:solidFill>
                <a:latin typeface="GE SS Two Light" pitchFamily="34" charset="0"/>
                <a:ea typeface="GE SS Two Light" pitchFamily="34" charset="-122"/>
                <a:cs typeface="GE SS Two Light" pitchFamily="34" charset="-120"/>
              </a:rPr>
              <a:t>؟</a:t>
            </a:r>
            <a:endParaRPr lang="ar-SA" sz="1950" dirty="0"/>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59945" y="2981920"/>
            <a:ext cx="399842" cy="399852"/>
          </a:xfrm>
          <a:prstGeom prst="rect">
            <a:avLst/>
          </a:prstGeom>
        </p:spPr>
      </p:pic>
      <p:sp>
        <p:nvSpPr>
          <p:cNvPr id="7" name="Text 4"/>
          <p:cNvSpPr/>
          <p:nvPr/>
        </p:nvSpPr>
        <p:spPr>
          <a:xfrm>
            <a:off x="8035228" y="2981920"/>
            <a:ext cx="2947616" cy="603250"/>
          </a:xfrm>
          <a:prstGeom prst="rect">
            <a:avLst/>
          </a:prstGeom>
          <a:noFill/>
          <a:ln/>
        </p:spPr>
        <p:txBody>
          <a:bodyPr wrap="square" lIns="0" tIns="0" rIns="0" bIns="0" rtlCol="0" anchor="t">
            <a:normAutofit fontScale="92500" lnSpcReduction="10000"/>
          </a:bodyPr>
          <a:lstStyle/>
          <a:p>
            <a:pPr marL="0" indent="0" algn="r" rtl="1">
              <a:lnSpc>
                <a:spcPct val="126000"/>
              </a:lnSpc>
              <a:buNone/>
            </a:pPr>
            <a:r>
              <a:rPr lang="ar-SA" altLang="en-US" dirty="0">
                <a:solidFill>
                  <a:srgbClr val="384653"/>
                </a:solidFill>
                <a:latin typeface="WinSoft Pro Medium" pitchFamily="34" charset="0"/>
                <a:ea typeface="WinSoft Pro Medium" pitchFamily="34" charset="-122"/>
                <a:cs typeface="WinSoft Pro Medium" pitchFamily="34" charset="-120"/>
              </a:rPr>
              <a:t>توظيف برامج التلمذة المهنية والتعلم المباشر في مواقع العمل.</a:t>
            </a:r>
            <a:endParaRPr lang="ar-SA"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182560" y="4753570"/>
            <a:ext cx="399842" cy="399852"/>
          </a:xfrm>
          <a:prstGeom prst="rect">
            <a:avLst/>
          </a:prstGeom>
        </p:spPr>
      </p:pic>
      <p:sp>
        <p:nvSpPr>
          <p:cNvPr id="9" name="Text 5"/>
          <p:cNvSpPr/>
          <p:nvPr/>
        </p:nvSpPr>
        <p:spPr>
          <a:xfrm>
            <a:off x="8057843" y="4753570"/>
            <a:ext cx="2947616" cy="301625"/>
          </a:xfrm>
          <a:prstGeom prst="rect">
            <a:avLst/>
          </a:prstGeom>
          <a:noFill/>
          <a:ln/>
        </p:spPr>
        <p:txBody>
          <a:bodyPr wrap="none" lIns="0" tIns="0" rIns="0" bIns="0" rtlCol="0" anchor="t"/>
          <a:lstStyle/>
          <a:p>
            <a:pPr marL="0" indent="0" algn="r" rtl="1">
              <a:lnSpc>
                <a:spcPct val="126000"/>
              </a:lnSpc>
              <a:buNone/>
            </a:pPr>
            <a:r>
              <a:rPr lang="ar-SA" altLang="en-US" dirty="0">
                <a:solidFill>
                  <a:srgbClr val="384653"/>
                </a:solidFill>
                <a:latin typeface="WinSoft Pro Medium" pitchFamily="34" charset="0"/>
                <a:ea typeface="WinSoft Pro Medium" pitchFamily="34" charset="-122"/>
                <a:cs typeface="WinSoft Pro Medium" pitchFamily="34" charset="-120"/>
              </a:rPr>
              <a:t> حل المشكلات بصورة تعاونية وتشاركية</a:t>
            </a:r>
            <a:endParaRPr lang="ar-SA"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52326" y="2981920"/>
            <a:ext cx="399842" cy="399852"/>
          </a:xfrm>
          <a:prstGeom prst="rect">
            <a:avLst/>
          </a:prstGeom>
        </p:spPr>
      </p:pic>
      <p:sp>
        <p:nvSpPr>
          <p:cNvPr id="11" name="Text 6"/>
          <p:cNvSpPr/>
          <p:nvPr/>
        </p:nvSpPr>
        <p:spPr>
          <a:xfrm>
            <a:off x="4327608" y="2981920"/>
            <a:ext cx="2947616" cy="603250"/>
          </a:xfrm>
          <a:prstGeom prst="rect">
            <a:avLst/>
          </a:prstGeom>
          <a:noFill/>
          <a:ln/>
        </p:spPr>
        <p:txBody>
          <a:bodyPr wrap="square" lIns="0" tIns="0" rIns="0" bIns="0" rtlCol="0" anchor="t">
            <a:normAutofit fontScale="92500" lnSpcReduction="10000"/>
          </a:bodyPr>
          <a:lstStyle/>
          <a:p>
            <a:pPr marL="0" indent="0" algn="r" rtl="1">
              <a:lnSpc>
                <a:spcPct val="126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التعلم في بيئات عمل حقيقية أو بيئات تحاكي الواقع بدرجة عالية</a:t>
            </a:r>
            <a:endParaRPr lang="ar-SA"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59945" y="3868539"/>
            <a:ext cx="399842" cy="399852"/>
          </a:xfrm>
          <a:prstGeom prst="rect">
            <a:avLst/>
          </a:prstGeom>
        </p:spPr>
      </p:pic>
      <p:sp>
        <p:nvSpPr>
          <p:cNvPr id="13" name="Text 7"/>
          <p:cNvSpPr/>
          <p:nvPr/>
        </p:nvSpPr>
        <p:spPr>
          <a:xfrm>
            <a:off x="8035228" y="3868539"/>
            <a:ext cx="2947616" cy="603250"/>
          </a:xfrm>
          <a:prstGeom prst="rect">
            <a:avLst/>
          </a:prstGeom>
          <a:noFill/>
          <a:ln/>
        </p:spPr>
        <p:txBody>
          <a:bodyPr wrap="square" lIns="0" tIns="0" rIns="0" bIns="0" rtlCol="0" anchor="t">
            <a:normAutofit fontScale="92500" lnSpcReduction="10000"/>
          </a:bodyPr>
          <a:lstStyle/>
          <a:p>
            <a:pPr marL="0" indent="0" algn="r" rtl="1">
              <a:lnSpc>
                <a:spcPct val="126000"/>
              </a:lnSpc>
              <a:buNone/>
            </a:pPr>
            <a:r>
              <a:rPr lang="ar-SA" altLang="en-US" dirty="0">
                <a:solidFill>
                  <a:srgbClr val="384653"/>
                </a:solidFill>
                <a:latin typeface="WinSoft Pro Medium" pitchFamily="34" charset="0"/>
                <a:ea typeface="WinSoft Pro Medium" pitchFamily="34" charset="-122"/>
                <a:cs typeface="WinSoft Pro Medium" pitchFamily="34" charset="-120"/>
              </a:rPr>
              <a:t>بناء مجتمعات ممارسة مهنية بمشاركة الموجهين والخبراء من قطاع الصناعة</a:t>
            </a:r>
            <a:endParaRPr lang="ar-SA" dirty="0"/>
          </a:p>
        </p:txBody>
      </p:sp>
      <p:pic>
        <p:nvPicPr>
          <p:cNvPr id="14"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458285" y="3868539"/>
            <a:ext cx="399842" cy="399852"/>
          </a:xfrm>
          <a:prstGeom prst="rect">
            <a:avLst/>
          </a:prstGeom>
        </p:spPr>
      </p:pic>
      <p:sp>
        <p:nvSpPr>
          <p:cNvPr id="15" name="Text 8"/>
          <p:cNvSpPr/>
          <p:nvPr/>
        </p:nvSpPr>
        <p:spPr>
          <a:xfrm>
            <a:off x="4333568" y="3868539"/>
            <a:ext cx="2947616" cy="1206500"/>
          </a:xfrm>
          <a:prstGeom prst="rect">
            <a:avLst/>
          </a:prstGeom>
          <a:noFill/>
          <a:ln/>
        </p:spPr>
        <p:txBody>
          <a:bodyPr wrap="square" lIns="0" tIns="0" rIns="0" bIns="0" rtlCol="0" anchor="t">
            <a:normAutofit fontScale="92500" lnSpcReduction="10000"/>
          </a:bodyPr>
          <a:lstStyle/>
          <a:p>
            <a:pPr marL="0" indent="0" algn="r" rtl="1">
              <a:lnSpc>
                <a:spcPct val="126000"/>
              </a:lnSpc>
              <a:buNone/>
            </a:pPr>
            <a:r>
              <a:rPr lang="ar-SA" altLang="en-US" dirty="0">
                <a:solidFill>
                  <a:srgbClr val="384653"/>
                </a:solidFill>
                <a:latin typeface="WinSoft Pro Medium" pitchFamily="34" charset="0"/>
                <a:ea typeface="WinSoft Pro Medium" pitchFamily="34" charset="-122"/>
                <a:cs typeface="WinSoft Pro Medium" pitchFamily="34" charset="-120"/>
              </a:rPr>
              <a:t>إشراك المتعلم تدريجيًا في ممارسات المهنة، بدءًا من الملاحظة والمهام المحدودة، وصولًا إلى تحمل مسؤوليات مهنية أكبر تحت إشراف الممارسين ذوي الخبرة.</a:t>
            </a:r>
            <a:endParaRPr lang="ar-SA" dirty="0"/>
          </a:p>
        </p:txBody>
      </p:sp>
      <p:pic>
        <p:nvPicPr>
          <p:cNvPr id="1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756626" y="3039864"/>
            <a:ext cx="399842" cy="399852"/>
          </a:xfrm>
          <a:prstGeom prst="rect">
            <a:avLst/>
          </a:prstGeom>
        </p:spPr>
      </p:pic>
      <p:sp>
        <p:nvSpPr>
          <p:cNvPr id="17" name="Text 9"/>
          <p:cNvSpPr/>
          <p:nvPr/>
        </p:nvSpPr>
        <p:spPr>
          <a:xfrm>
            <a:off x="631908" y="3039864"/>
            <a:ext cx="2947616" cy="263029"/>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أمثلة تطبيقية</a:t>
            </a:r>
            <a:endParaRPr lang="ar-SA" sz="2000" dirty="0"/>
          </a:p>
        </p:txBody>
      </p:sp>
      <p:sp>
        <p:nvSpPr>
          <p:cNvPr id="18" name="Text 10"/>
          <p:cNvSpPr/>
          <p:nvPr/>
        </p:nvSpPr>
        <p:spPr>
          <a:xfrm>
            <a:off x="631908" y="3387824"/>
            <a:ext cx="2947616" cy="2641501"/>
          </a:xfrm>
          <a:prstGeom prst="rect">
            <a:avLst/>
          </a:prstGeom>
          <a:noFill/>
          <a:ln/>
        </p:spPr>
        <p:txBody>
          <a:bodyPr wrap="square" lIns="0" tIns="0" rIns="0" bIns="0" rtlCol="0" anchor="t">
            <a:normAutofit/>
          </a:bodyPr>
          <a:lstStyle/>
          <a:p>
            <a:pPr marL="0" indent="0" algn="r" rtl="1">
              <a:lnSpc>
                <a:spcPct val="126000"/>
              </a:lnSpc>
              <a:spcAft>
                <a:spcPts val="650"/>
              </a:spcAft>
              <a:buNone/>
            </a:pPr>
            <a:r>
              <a:rPr lang="ar-SA" altLang="en-US" sz="1400" dirty="0">
                <a:solidFill>
                  <a:srgbClr val="384653"/>
                </a:solidFill>
                <a:latin typeface="WinSoft Pro Medium" pitchFamily="34" charset="0"/>
                <a:ea typeface="WinSoft Pro Medium" pitchFamily="34" charset="-122"/>
                <a:cs typeface="WinSoft Pro Medium" pitchFamily="34" charset="-120"/>
              </a:rPr>
              <a:t>● بدء المتعلم بملاحظة الممارسات المهنية وتنفيذ مهام محدودة في موقع العمل، ثم الانتقال تدريجيًا إلى تنفيذ مهام أكثر مسؤولية تحت إشراف ممارس ذي خبرة.</a:t>
            </a:r>
            <a:endParaRPr lang="ar-SA" sz="1400" dirty="0"/>
          </a:p>
          <a:p>
            <a:pPr marL="0" indent="0" algn="r" rtl="1">
              <a:lnSpc>
                <a:spcPct val="126000"/>
              </a:lnSpc>
              <a:spcAft>
                <a:spcPts val="650"/>
              </a:spcAft>
              <a:buNone/>
            </a:pPr>
            <a:r>
              <a:rPr lang="ar-SA" altLang="en-US" sz="1400" dirty="0">
                <a:solidFill>
                  <a:srgbClr val="384653"/>
                </a:solidFill>
                <a:latin typeface="WinSoft Pro Medium" pitchFamily="34" charset="0"/>
                <a:ea typeface="WinSoft Pro Medium" pitchFamily="34" charset="-122"/>
                <a:cs typeface="WinSoft Pro Medium" pitchFamily="34" charset="-120"/>
              </a:rPr>
              <a:t>● المشاركة في أنشطة مهنية ضمن بيئة عمل حقيقية، مع التدرج من المهام البسيطة إلى المهام الأكثر تعقيدًا وتحمل مسؤوليات أكبر.</a:t>
            </a:r>
            <a:endParaRPr lang="ar-SA" sz="1400" dirty="0"/>
          </a:p>
          <a:p>
            <a:pPr marL="0" indent="0" algn="r" rtl="1">
              <a:lnSpc>
                <a:spcPct val="12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 إشراك خبراء متخصصين من سوق العمل في التدريب وتنفيذ الأنشطة التعليمية.</a:t>
            </a:r>
            <a:endParaRPr lang="ar-SA" sz="1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631908" y="367498"/>
            <a:ext cx="10927878" cy="841582"/>
          </a:xfrm>
          <a:prstGeom prst="rect">
            <a:avLst/>
          </a:prstGeom>
          <a:noFill/>
          <a:ln/>
        </p:spPr>
        <p:txBody>
          <a:bodyPr wrap="square" lIns="0" tIns="0" rIns="0" bIns="0" rtlCol="0" anchor="t">
            <a:normAutofit fontScale="92500" lnSpcReduction="20000"/>
          </a:bodyPr>
          <a:lstStyle/>
          <a:p>
            <a:pPr marL="0" indent="0" algn="r" rtl="1">
              <a:lnSpc>
                <a:spcPct val="104000"/>
              </a:lnSpc>
              <a:buNone/>
            </a:pPr>
            <a:r>
              <a:rPr lang="ar-SA" altLang="en-US" sz="3500" b="1" dirty="0">
                <a:solidFill>
                  <a:srgbClr val="2E3C4E"/>
                </a:solidFill>
                <a:latin typeface="GE SS Two Light" pitchFamily="34" charset="0"/>
                <a:ea typeface="GE SS Two Light" pitchFamily="34" charset="-122"/>
                <a:cs typeface="GE SS Two Light" pitchFamily="34" charset="-120"/>
              </a:rPr>
              <a:t>مقارنة</a:t>
            </a:r>
            <a:endParaRPr lang="en-US" altLang="en-US" sz="3500" b="1" dirty="0">
              <a:solidFill>
                <a:srgbClr val="2E3C4E"/>
              </a:solidFill>
              <a:latin typeface="GE SS Two Light" pitchFamily="34" charset="0"/>
              <a:ea typeface="GE SS Two Light" pitchFamily="34" charset="-122"/>
              <a:cs typeface="GE SS Two Light" pitchFamily="34" charset="-120"/>
            </a:endParaRPr>
          </a:p>
          <a:p>
            <a:pPr marL="0" indent="0" algn="r" rtl="1">
              <a:lnSpc>
                <a:spcPct val="104000"/>
              </a:lnSpc>
              <a:buNone/>
            </a:pPr>
            <a:endParaRPr lang="ar-SA" sz="1650" dirty="0"/>
          </a:p>
          <a:p>
            <a:pPr marL="0" indent="0" algn="r" rtl="1">
              <a:lnSpc>
                <a:spcPct val="104000"/>
              </a:lnSpc>
              <a:buNone/>
            </a:pPr>
            <a:r>
              <a:rPr lang="ar-SA" altLang="en-US" sz="1650" dirty="0">
                <a:solidFill>
                  <a:srgbClr val="2E3C4E"/>
                </a:solidFill>
                <a:latin typeface="GE SS Two Light" pitchFamily="34" charset="0"/>
                <a:ea typeface="GE SS Two Light" pitchFamily="34" charset="-122"/>
                <a:cs typeface="GE SS Two Light" pitchFamily="34" charset="-120"/>
              </a:rPr>
              <a:t>نظريات ومنظورات التعلم ذات الصلة بالتعليم والتدريب التقني والمهني</a:t>
            </a:r>
            <a:endParaRPr lang="ar-SA" sz="1650" dirty="0"/>
          </a:p>
        </p:txBody>
      </p:sp>
      <p:graphicFrame>
        <p:nvGraphicFramePr>
          <p:cNvPr id="4" name="Table 0"/>
          <p:cNvGraphicFramePr>
            <a:graphicFrameLocks noGrp="1"/>
          </p:cNvGraphicFramePr>
          <p:nvPr>
            <p:extLst>
              <p:ext uri="{D42A27DB-BD31-4B8C-83A1-F6EECF244321}">
                <p14:modId xmlns:p14="http://schemas.microsoft.com/office/powerpoint/2010/main" val="3260948792"/>
              </p:ext>
            </p:extLst>
          </p:nvPr>
        </p:nvGraphicFramePr>
        <p:xfrm>
          <a:off x="846161" y="1583139"/>
          <a:ext cx="10863961" cy="5120553"/>
        </p:xfrm>
        <a:graphic>
          <a:graphicData uri="http://schemas.openxmlformats.org/drawingml/2006/table">
            <a:tbl>
              <a:tblPr/>
              <a:tblGrid>
                <a:gridCol w="2904189">
                  <a:extLst>
                    <a:ext uri="{9D8B030D-6E8A-4147-A177-3AD203B41FA5}">
                      <a16:colId xmlns:a16="http://schemas.microsoft.com/office/drawing/2014/main" val="2784611496"/>
                    </a:ext>
                  </a:extLst>
                </a:gridCol>
                <a:gridCol w="2904189">
                  <a:extLst>
                    <a:ext uri="{9D8B030D-6E8A-4147-A177-3AD203B41FA5}">
                      <a16:colId xmlns:a16="http://schemas.microsoft.com/office/drawing/2014/main" val="832816970"/>
                    </a:ext>
                  </a:extLst>
                </a:gridCol>
                <a:gridCol w="2904189">
                  <a:extLst>
                    <a:ext uri="{9D8B030D-6E8A-4147-A177-3AD203B41FA5}">
                      <a16:colId xmlns:a16="http://schemas.microsoft.com/office/drawing/2014/main" val="2730598539"/>
                    </a:ext>
                  </a:extLst>
                </a:gridCol>
                <a:gridCol w="2151394">
                  <a:extLst>
                    <a:ext uri="{9D8B030D-6E8A-4147-A177-3AD203B41FA5}">
                      <a16:colId xmlns:a16="http://schemas.microsoft.com/office/drawing/2014/main" val="20001"/>
                    </a:ext>
                  </a:extLst>
                </a:gridCol>
              </a:tblGrid>
              <a:tr h="680633">
                <a:tc>
                  <a:txBody>
                    <a:bodyPr/>
                    <a:lstStyle/>
                    <a:p>
                      <a:pPr marL="0" indent="0" algn="r" rtl="1">
                        <a:buNone/>
                      </a:pPr>
                      <a:r>
                        <a:rPr lang="en-US" sz="1800" b="1" dirty="0">
                          <a:solidFill>
                            <a:schemeClr val="bg1"/>
                          </a:solidFill>
                          <a:latin typeface="WinSoft Pro" pitchFamily="34" charset="0"/>
                          <a:ea typeface="WinSoft Pro" pitchFamily="34" charset="-122"/>
                          <a:cs typeface="WinSoft Pro" pitchFamily="34" charset="-120"/>
                        </a:rPr>
                        <a:t>متى يكون أقل مباشرة أو يحتاج إلى استكمال؟</a:t>
                      </a:r>
                      <a:endParaRPr lang="en-US" sz="1800" dirty="0">
                        <a:solidFill>
                          <a:schemeClr val="bg1"/>
                        </a:solidFill>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1800" b="1" dirty="0">
                          <a:solidFill>
                            <a:schemeClr val="bg1"/>
                          </a:solidFill>
                          <a:latin typeface="WinSoft Pro" pitchFamily="34" charset="0"/>
                          <a:ea typeface="WinSoft Pro" pitchFamily="34" charset="-122"/>
                          <a:cs typeface="WinSoft Pro" pitchFamily="34" charset="-120"/>
                        </a:rPr>
                        <a:t>كيف يمكن أن يفيد في TVET؟</a:t>
                      </a:r>
                      <a:endParaRPr lang="en-US" sz="1800" dirty="0">
                        <a:solidFill>
                          <a:schemeClr val="bg1"/>
                        </a:solidFill>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1800" b="1" dirty="0">
                          <a:solidFill>
                            <a:schemeClr val="bg1"/>
                          </a:solidFill>
                          <a:latin typeface="WinSoft Pro" pitchFamily="34" charset="0"/>
                          <a:ea typeface="WinSoft Pro" pitchFamily="34" charset="-122"/>
                          <a:cs typeface="WinSoft Pro" pitchFamily="34" charset="-120"/>
                        </a:rPr>
                        <a:t>ما الذي يركز عليه؟</a:t>
                      </a:r>
                      <a:endParaRPr lang="en-US" sz="1800" dirty="0">
                        <a:solidFill>
                          <a:schemeClr val="bg1"/>
                        </a:solidFill>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000" b="1" dirty="0">
                          <a:solidFill>
                            <a:schemeClr val="bg1"/>
                          </a:solidFill>
                          <a:latin typeface="WinSoft Pro" pitchFamily="34" charset="0"/>
                          <a:ea typeface="WinSoft Pro" pitchFamily="34" charset="-122"/>
                          <a:cs typeface="WinSoft Pro" pitchFamily="34" charset="-120"/>
                        </a:rPr>
                        <a:t>النظرية</a:t>
                      </a:r>
                      <a:endParaRPr lang="en-US" sz="2000" dirty="0">
                        <a:solidFill>
                          <a:schemeClr val="bg1"/>
                        </a:solidFill>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533025">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تكون أقل كفاية عندما يتطلب التعلم تفسيرًا عميقًا، أو اتخاذ قرارات في مواقف جديدة، أو الاستفادة من خبرات المتعلم السابقة؛ لذلك يمكن استكمالها بمنظورات معرفية أو بنائية أو غيرها.</a:t>
                      </a:r>
                      <a:endParaRPr lang="en-US" sz="1600" dirty="0">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مفيدة عند تعلم الإجراءات والخطوات التي تتطلب الدقة والتكرار وإتقان الأداء، مثل بعض المهارات العملية وإجراءات السلامة.</a:t>
                      </a:r>
                      <a:endParaRPr lang="en-US" sz="1600" dirty="0">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السلوك والأداء القابل للملاحظة، والممارسة والتكرار والتعزيز.</a:t>
                      </a:r>
                      <a:endParaRPr lang="en-US" sz="1600" dirty="0">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b="1" dirty="0">
                          <a:solidFill>
                            <a:srgbClr val="384653"/>
                          </a:solidFill>
                          <a:latin typeface="WinSoft Pro" pitchFamily="34" charset="0"/>
                          <a:ea typeface="WinSoft Pro" pitchFamily="34" charset="-122"/>
                          <a:cs typeface="WinSoft Pro" pitchFamily="34" charset="-120"/>
                        </a:rPr>
                        <a:t>النظرية السلوكية</a:t>
                      </a:r>
                      <a:endParaRPr lang="en-US" sz="1600" dirty="0">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533025">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تكون أقل مباشرة إذا كان الهدف هو إتقان أداء عملي في بيئة واقعية دون توفير فرص كافية للممارسة والتطبيق؛ لذلك تحتاج غالبًا إلى دمجها مع خبرات عملية.</a:t>
                      </a:r>
                      <a:endParaRPr lang="en-US" sz="1600" dirty="0">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مفيدة في فهم الإجراءات المعقدة، وتنظيم المعلومات، وتحليل خطوات العمل، وتشخيص الأعطال واتخاذ القرارات المهنية.</a:t>
                      </a:r>
                      <a:endParaRPr lang="en-US" sz="1600" dirty="0">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كيفية استقبال المعلومات ومعالجتها وتنظيمها وربطها بالمعرفة السابقة وبناء الفهم والنماذج الذهنية.</a:t>
                      </a:r>
                      <a:endParaRPr lang="en-US" sz="1600" dirty="0">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b="1" dirty="0">
                          <a:solidFill>
                            <a:srgbClr val="384653"/>
                          </a:solidFill>
                          <a:latin typeface="WinSoft Pro" pitchFamily="34" charset="0"/>
                          <a:ea typeface="WinSoft Pro" pitchFamily="34" charset="-122"/>
                          <a:cs typeface="WinSoft Pro" pitchFamily="34" charset="-120"/>
                        </a:rPr>
                        <a:t>النظرية المعرفية</a:t>
                      </a:r>
                      <a:endParaRPr lang="en-US" sz="1600" dirty="0">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769053845"/>
                  </a:ext>
                </a:extLst>
              </a:tr>
              <a:tr h="518846">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قد لا تكون وحدها كافية لتعلم المهارات التي تتطلب تعليمًا مباشرًا أو تسلسلًا دقيقًا للإجراءات، خاصة في المراحل الأولى من تعلم المهارة.</a:t>
                      </a:r>
                      <a:endParaRPr lang="en-US" sz="1600" dirty="0">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مفيدة في التعلم القائم على المشكلات، والمهام الواقعية، والمشروعات، والمناقشة، واستثمار خبرات المتعلمين في بناء فهم جديد.</a:t>
                      </a:r>
                      <a:endParaRPr lang="en-US" sz="1600" dirty="0">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بناء المتعلم للمعرفة من خلال التفاعل والخبرة وربط المعرفة بالمواقف والمشكلات.</a:t>
                      </a:r>
                      <a:endParaRPr lang="en-US" sz="1600" dirty="0">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b="1" dirty="0">
                          <a:solidFill>
                            <a:srgbClr val="384653"/>
                          </a:solidFill>
                          <a:latin typeface="WinSoft Pro" pitchFamily="34" charset="0"/>
                          <a:ea typeface="WinSoft Pro" pitchFamily="34" charset="-122"/>
                          <a:cs typeface="WinSoft Pro" pitchFamily="34" charset="-120"/>
                        </a:rPr>
                        <a:t>النظرية البنائية</a:t>
                      </a:r>
                      <a:endParaRPr lang="en-US" sz="1600" dirty="0">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249656653"/>
                  </a:ext>
                </a:extLst>
              </a:tr>
              <a:tr h="533025">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قد يكون أقل مباشرة عندما لا تتوافر خبرة عملية حقيقية أو فرص كافية للتأمل وإعادة التطبيق، ولذلك يمكن دعمه بالشرح أو النمذجة أو التوجيه.</a:t>
                      </a:r>
                      <a:endParaRPr lang="en-US" sz="1600" dirty="0">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مفيد عندما تتاح للمتعلم فرصة ممارسة مهمة أو مهارة، ثم التأمل في الأداء، وتحليل النتائج، وإعادة التطبيق والتحسين.</a:t>
                      </a:r>
                      <a:endParaRPr lang="en-US" sz="1600" dirty="0">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التعلم من خلال الخبرة، والتأمل فيها، واستخلاص المعنى أو الدروس، ثم التجريب والتطبيق والتحسين.</a:t>
                      </a:r>
                      <a:endParaRPr lang="en-US" sz="1600" dirty="0">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b="1" dirty="0">
                          <a:solidFill>
                            <a:srgbClr val="384653"/>
                          </a:solidFill>
                          <a:latin typeface="WinSoft Pro" pitchFamily="34" charset="0"/>
                          <a:ea typeface="WinSoft Pro" pitchFamily="34" charset="-122"/>
                          <a:cs typeface="WinSoft Pro" pitchFamily="34" charset="-120"/>
                        </a:rPr>
                        <a:t>التعلم التجريبي</a:t>
                      </a:r>
                      <a:endParaRPr lang="en-US" sz="1600" dirty="0">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740816182"/>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631908" y="436727"/>
            <a:ext cx="10886802" cy="832514"/>
          </a:xfrm>
          <a:prstGeom prst="rect">
            <a:avLst/>
          </a:prstGeom>
          <a:noFill/>
          <a:ln/>
        </p:spPr>
        <p:txBody>
          <a:bodyPr wrap="square" lIns="0" tIns="0" rIns="0" bIns="0" rtlCol="0" anchor="t">
            <a:normAutofit/>
          </a:bodyPr>
          <a:lstStyle/>
          <a:p>
            <a:pPr marL="0" indent="0" algn="r" rtl="1">
              <a:lnSpc>
                <a:spcPct val="104000"/>
              </a:lnSpc>
              <a:buNone/>
            </a:pPr>
            <a:r>
              <a:rPr lang="ar-SA" altLang="en-US" sz="3200" b="1" dirty="0">
                <a:solidFill>
                  <a:srgbClr val="2E3C4E"/>
                </a:solidFill>
                <a:latin typeface="GE SS Two Light" pitchFamily="34" charset="0"/>
                <a:ea typeface="GE SS Two Light" pitchFamily="34" charset="-122"/>
                <a:cs typeface="GE SS Two Light" pitchFamily="34" charset="-120"/>
              </a:rPr>
              <a:t>مقارنة</a:t>
            </a:r>
            <a:endParaRPr lang="ar-SA" sz="3200" dirty="0"/>
          </a:p>
          <a:p>
            <a:pPr marL="0" indent="0" algn="r" rtl="1">
              <a:lnSpc>
                <a:spcPct val="104000"/>
              </a:lnSpc>
              <a:buNone/>
            </a:pPr>
            <a:r>
              <a:rPr lang="ar-SA" altLang="en-US" sz="1850" dirty="0">
                <a:solidFill>
                  <a:srgbClr val="2E3C4E"/>
                </a:solidFill>
                <a:latin typeface="GE SS Two Light" pitchFamily="34" charset="0"/>
                <a:ea typeface="GE SS Two Light" pitchFamily="34" charset="-122"/>
                <a:cs typeface="GE SS Two Light" pitchFamily="34" charset="-120"/>
              </a:rPr>
              <a:t>نظريات ومنظورات التعلم ذات الصلة بالتعليم والتدريب التقني والمهني</a:t>
            </a:r>
            <a:endParaRPr lang="ar-SA" sz="1850" dirty="0"/>
          </a:p>
        </p:txBody>
      </p:sp>
      <p:graphicFrame>
        <p:nvGraphicFramePr>
          <p:cNvPr id="4" name="Table 0"/>
          <p:cNvGraphicFramePr>
            <a:graphicFrameLocks noGrp="1"/>
          </p:cNvGraphicFramePr>
          <p:nvPr>
            <p:extLst>
              <p:ext uri="{D42A27DB-BD31-4B8C-83A1-F6EECF244321}">
                <p14:modId xmlns:p14="http://schemas.microsoft.com/office/powerpoint/2010/main" val="3239884795"/>
              </p:ext>
            </p:extLst>
          </p:nvPr>
        </p:nvGraphicFramePr>
        <p:xfrm>
          <a:off x="846161" y="1584958"/>
          <a:ext cx="10863961" cy="5106034"/>
        </p:xfrm>
        <a:graphic>
          <a:graphicData uri="http://schemas.openxmlformats.org/drawingml/2006/table">
            <a:tbl>
              <a:tblPr/>
              <a:tblGrid>
                <a:gridCol w="2904189">
                  <a:extLst>
                    <a:ext uri="{9D8B030D-6E8A-4147-A177-3AD203B41FA5}">
                      <a16:colId xmlns:a16="http://schemas.microsoft.com/office/drawing/2014/main" val="2784611496"/>
                    </a:ext>
                  </a:extLst>
                </a:gridCol>
                <a:gridCol w="2904189">
                  <a:extLst>
                    <a:ext uri="{9D8B030D-6E8A-4147-A177-3AD203B41FA5}">
                      <a16:colId xmlns:a16="http://schemas.microsoft.com/office/drawing/2014/main" val="832816970"/>
                    </a:ext>
                  </a:extLst>
                </a:gridCol>
                <a:gridCol w="2904189">
                  <a:extLst>
                    <a:ext uri="{9D8B030D-6E8A-4147-A177-3AD203B41FA5}">
                      <a16:colId xmlns:a16="http://schemas.microsoft.com/office/drawing/2014/main" val="2730598539"/>
                    </a:ext>
                  </a:extLst>
                </a:gridCol>
                <a:gridCol w="2151394">
                  <a:extLst>
                    <a:ext uri="{9D8B030D-6E8A-4147-A177-3AD203B41FA5}">
                      <a16:colId xmlns:a16="http://schemas.microsoft.com/office/drawing/2014/main" val="20001"/>
                    </a:ext>
                  </a:extLst>
                </a:gridCol>
              </a:tblGrid>
              <a:tr h="678814">
                <a:tc>
                  <a:txBody>
                    <a:bodyPr/>
                    <a:lstStyle/>
                    <a:p>
                      <a:pPr marL="0" indent="0" algn="r" rtl="1">
                        <a:buNone/>
                      </a:pPr>
                      <a:r>
                        <a:rPr lang="en-US" sz="1800" b="1" dirty="0">
                          <a:solidFill>
                            <a:srgbClr val="FFFFFF"/>
                          </a:solidFill>
                          <a:latin typeface="WinSoft Pro" pitchFamily="34" charset="0"/>
                          <a:ea typeface="WinSoft Pro" pitchFamily="34" charset="-122"/>
                          <a:cs typeface="WinSoft Pro" pitchFamily="34" charset="-120"/>
                        </a:rPr>
                        <a:t>متى يكون أقل مباشرة أو يحتاج إلى استكمال؟</a:t>
                      </a:r>
                      <a:endParaRPr lang="en-US" sz="1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1800" b="1" dirty="0">
                          <a:solidFill>
                            <a:srgbClr val="FFFFFF"/>
                          </a:solidFill>
                          <a:latin typeface="WinSoft Pro" pitchFamily="34" charset="0"/>
                          <a:ea typeface="WinSoft Pro" pitchFamily="34" charset="-122"/>
                          <a:cs typeface="WinSoft Pro" pitchFamily="34" charset="-120"/>
                        </a:rPr>
                        <a:t>كيف يمكن أن يفيد في TVET؟</a:t>
                      </a:r>
                      <a:endParaRPr lang="en-US" sz="1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1800" b="1" dirty="0">
                          <a:solidFill>
                            <a:srgbClr val="FFFFFF"/>
                          </a:solidFill>
                          <a:latin typeface="WinSoft Pro" pitchFamily="34" charset="0"/>
                          <a:ea typeface="WinSoft Pro" pitchFamily="34" charset="-122"/>
                          <a:cs typeface="WinSoft Pro" pitchFamily="34" charset="-120"/>
                        </a:rPr>
                        <a:t>ما الذي يركز عليه؟</a:t>
                      </a:r>
                      <a:endParaRPr lang="en-US" sz="1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000" b="1" dirty="0">
                          <a:solidFill>
                            <a:srgbClr val="FFFFFF"/>
                          </a:solidFill>
                          <a:latin typeface="WinSoft Pro" pitchFamily="34" charset="0"/>
                          <a:ea typeface="WinSoft Pro" pitchFamily="34" charset="-122"/>
                          <a:cs typeface="WinSoft Pro" pitchFamily="34" charset="-120"/>
                        </a:rPr>
                        <a:t>النظرية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1380601">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قد لا تكون كافية وحدها عندما يحتاج المتعلم إلى فهم مفاهيمي عميق أو ممارسة متكررة مستقلة؛ لذلك يمكن دمجها مع الممارسة والتأمل وغيرها.</a:t>
                      </a:r>
                      <a:endParaRPr lang="en-US" sz="1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مفيدة عند التعلم من المدرب أو الخبير أو الزملاء، ومراقبة الأداء المهني، ثم ممارسة المهارة مع الحصول على التغذية الراجعة.</a:t>
                      </a:r>
                      <a:endParaRPr lang="en-US" sz="1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التعلم من خلال الملاحظة والنمذجة والتفاعل مع الآخرين، إلى جانب دور الكفاءة الذاتية والدافعية.</a:t>
                      </a:r>
                      <a:endParaRPr lang="en-US" sz="1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b="1" dirty="0">
                          <a:solidFill>
                            <a:srgbClr val="384653"/>
                          </a:solidFill>
                          <a:latin typeface="WinSoft Pro" pitchFamily="34" charset="0"/>
                          <a:ea typeface="WinSoft Pro" pitchFamily="34" charset="-122"/>
                          <a:cs typeface="WinSoft Pro" pitchFamily="34" charset="-120"/>
                        </a:rPr>
                        <a:t>النظرية المعرفية الاجتماعية</a:t>
                      </a:r>
                      <a:endParaRPr lang="en-US" sz="1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1380601">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لا يحدد بمفرده كيفية تعليم إجراء أو مهارة مهنية محددة؛ لذلك يحتاج إلى التكامل مع منظورات تركز على المعرفة أو الأداء أو الممارسة.</a:t>
                      </a:r>
                      <a:endParaRPr lang="en-US" sz="1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يساعد في تصميم بيئة تعلم داعمة، وإتاحة الاختيار والمشاركة، وربط التعلم بأهداف المتعلم ودوافعه المهنية.</a:t>
                      </a:r>
                      <a:endParaRPr lang="en-US" sz="1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الدافعية، والاستقلالية، والنمو الشخصي والمهني، واحترام خبرات المتعلم واحتياجاته.</a:t>
                      </a:r>
                      <a:endParaRPr lang="en-US" sz="1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b="1" dirty="0">
                          <a:solidFill>
                            <a:srgbClr val="384653"/>
                          </a:solidFill>
                          <a:latin typeface="WinSoft Pro" pitchFamily="34" charset="0"/>
                          <a:ea typeface="WinSoft Pro" pitchFamily="34" charset="-122"/>
                          <a:cs typeface="WinSoft Pro" pitchFamily="34" charset="-120"/>
                        </a:rPr>
                        <a:t>النظرية الإنسانية</a:t>
                      </a:r>
                      <a:endParaRPr lang="en-US" sz="1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769053845"/>
                  </a:ext>
                </a:extLst>
              </a:tr>
              <a:tr h="1654188">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يكون أقل مباشرة عندما يكون التعلم منفصلًا عن السياق المهني أو عندما تكون الممارسة الواقعية غير متاحة؛ ويمكن استخدام المحاكاة والأنشطة الأصيلة كبدائل أو مكملات.</a:t>
                      </a:r>
                      <a:endParaRPr lang="en-US" sz="1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مفيد في التعلم في مواقع العمل، والتلمذة المهنية، والتدريب العملي، والتعلم من الخبراء والمشاركة في ممارسات المهنة الفعلية.</a:t>
                      </a:r>
                      <a:endParaRPr lang="en-US" sz="1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التعلم من خلال المشاركة التدريجية في الممارسات المهنية، وفي سياق واقعي أو قريب من الواقع، والانخراط في مجتمعات الممارسة.</a:t>
                      </a:r>
                      <a:endParaRPr lang="en-US" sz="1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b="1" dirty="0">
                          <a:solidFill>
                            <a:srgbClr val="384653"/>
                          </a:solidFill>
                          <a:latin typeface="WinSoft Pro" pitchFamily="34" charset="0"/>
                          <a:ea typeface="WinSoft Pro" pitchFamily="34" charset="-122"/>
                          <a:cs typeface="WinSoft Pro" pitchFamily="34" charset="-120"/>
                        </a:rPr>
                        <a:t>التعلم الموقفي</a:t>
                      </a:r>
                      <a:endParaRPr lang="en-US" sz="1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249656653"/>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sp>
        <p:nvSpPr>
          <p:cNvPr id="3" name="Text 0"/>
          <p:cNvSpPr/>
          <p:nvPr/>
        </p:nvSpPr>
        <p:spPr>
          <a:xfrm>
            <a:off x="631908" y="1094879"/>
            <a:ext cx="6355993" cy="1187847"/>
          </a:xfrm>
          <a:prstGeom prst="rect">
            <a:avLst/>
          </a:prstGeom>
          <a:noFill/>
          <a:ln/>
        </p:spPr>
        <p:txBody>
          <a:bodyPr wrap="square" lIns="0" tIns="0" rIns="0" bIns="0" rtlCol="0" anchor="t">
            <a:normAutofit/>
          </a:bodyPr>
          <a:lstStyle/>
          <a:p>
            <a:pPr marL="0" indent="0" algn="r" rtl="1">
              <a:lnSpc>
                <a:spcPct val="104000"/>
              </a:lnSpc>
              <a:buNone/>
            </a:pPr>
            <a:r>
              <a:rPr lang="ar-SA" altLang="en-US" sz="3700" b="1" dirty="0">
                <a:solidFill>
                  <a:srgbClr val="2E3C4E"/>
                </a:solidFill>
                <a:latin typeface="GE SS Two Light" pitchFamily="34" charset="0"/>
                <a:ea typeface="GE SS Two Light" pitchFamily="34" charset="-122"/>
                <a:cs typeface="GE SS Two Light" pitchFamily="34" charset="-120"/>
              </a:rPr>
              <a:t>من نظريات التعلم إلى فهم تعلم الكبار</a:t>
            </a:r>
            <a:endParaRPr lang="ar-SA" sz="3700" dirty="0"/>
          </a:p>
        </p:txBody>
      </p:sp>
      <p:sp>
        <p:nvSpPr>
          <p:cNvPr id="4" name="Text 1"/>
          <p:cNvSpPr/>
          <p:nvPr/>
        </p:nvSpPr>
        <p:spPr>
          <a:xfrm>
            <a:off x="631908" y="2553494"/>
            <a:ext cx="6355993" cy="3209627"/>
          </a:xfrm>
          <a:prstGeom prst="rect">
            <a:avLst/>
          </a:prstGeom>
          <a:noFill/>
          <a:ln/>
        </p:spPr>
        <p:txBody>
          <a:bodyPr wrap="square" lIns="0" tIns="0" rIns="0" bIns="0" rtlCol="0" anchor="t">
            <a:noAutofit/>
          </a:bodyPr>
          <a:lstStyle/>
          <a:p>
            <a:pPr marL="0" indent="0" algn="just" rtl="1">
              <a:lnSpc>
                <a:spcPct val="133000"/>
              </a:lnSpc>
              <a:spcAft>
                <a:spcPts val="1550"/>
              </a:spcAft>
              <a:buNone/>
            </a:pPr>
            <a:r>
              <a:rPr lang="ar-SA" altLang="en-US" sz="1600" dirty="0">
                <a:solidFill>
                  <a:srgbClr val="384653"/>
                </a:solidFill>
                <a:latin typeface="WinSoft Pro Medium" pitchFamily="34" charset="0"/>
                <a:ea typeface="WinSoft Pro Medium" pitchFamily="34" charset="-122"/>
                <a:cs typeface="WinSoft Pro Medium" pitchFamily="34" charset="-120"/>
              </a:rPr>
              <a:t>تناولت النظريات والمنظورات السابقة جوانب مختلفة من كيفية حدوث التعلم، مثل التعلم من خلال الممارسة والتكرار، ومعالجة المعلومات، وبناء المعرفة، والتعلم من الخبرة، والملاحظة والتفاعل، والمشاركة في السياقات المهنية.</a:t>
            </a:r>
            <a:endParaRPr lang="ar-SA" sz="1600" dirty="0"/>
          </a:p>
          <a:p>
            <a:pPr marL="0" indent="0" algn="just" rtl="1">
              <a:lnSpc>
                <a:spcPct val="133000"/>
              </a:lnSpc>
              <a:spcAft>
                <a:spcPts val="1550"/>
              </a:spcAft>
              <a:buNone/>
            </a:pPr>
            <a:r>
              <a:rPr lang="ar-SA" altLang="en-US" sz="1600" dirty="0">
                <a:solidFill>
                  <a:srgbClr val="384653"/>
                </a:solidFill>
                <a:latin typeface="WinSoft Pro Medium" pitchFamily="34" charset="0"/>
                <a:ea typeface="WinSoft Pro Medium" pitchFamily="34" charset="-122"/>
                <a:cs typeface="WinSoft Pro Medium" pitchFamily="34" charset="-120"/>
              </a:rPr>
              <a:t>وتساعدنا هذه المنظورات على فهم أن التعلم لا يحدث بطريقة واحدة، وأن تصميم خبرات التعلم يمكن أن يستند إلى أكثر من منظور بحسب طبيعة المتعلمين والمهارة والسياق المهني.</a:t>
            </a:r>
            <a:endParaRPr lang="ar-SA" sz="1600" dirty="0"/>
          </a:p>
          <a:p>
            <a:pPr marL="0" indent="0" algn="just" rtl="1">
              <a:lnSpc>
                <a:spcPct val="133000"/>
              </a:lnSpc>
              <a:spcAft>
                <a:spcPts val="1550"/>
              </a:spcAft>
              <a:buNone/>
            </a:pPr>
            <a:r>
              <a:rPr lang="ar-SA" altLang="en-US" sz="1600" dirty="0">
                <a:solidFill>
                  <a:srgbClr val="384653"/>
                </a:solidFill>
                <a:latin typeface="WinSoft Pro Medium" pitchFamily="34" charset="0"/>
                <a:ea typeface="WinSoft Pro Medium" pitchFamily="34" charset="-122"/>
                <a:cs typeface="WinSoft Pro Medium" pitchFamily="34" charset="-120"/>
              </a:rPr>
              <a:t>وعند الانتقال إلى تعلم الكبار، نركز بصورة أكثر تحديدًا على خصائص المتعلم البالغ واحتياجاته وخبراته ودوافعه وعلاقته بالتعلم. ومن هنا تأتي مبادئ تعلم الكبار لتساعد المدرب على ترجمة فهمه لكيفية حدوث التعلم إلى ممارسات تدريبية تراعي المتعلم البالغ وسياقه المهني والعملي.</a:t>
            </a:r>
            <a:endParaRPr lang="ar-SA" sz="1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88359" y="794048"/>
            <a:ext cx="3513050" cy="5269805"/>
          </a:xfrm>
          <a:prstGeom prst="rect">
            <a:avLst/>
          </a:prstGeom>
        </p:spPr>
      </p:pic>
      <p:sp>
        <p:nvSpPr>
          <p:cNvPr id="4" name="Text 0"/>
          <p:cNvSpPr/>
          <p:nvPr/>
        </p:nvSpPr>
        <p:spPr>
          <a:xfrm>
            <a:off x="631908" y="1522909"/>
            <a:ext cx="6355993"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كيف يتعلم الكبار؟</a:t>
            </a:r>
            <a:endParaRPr lang="ar-SA" sz="3700" dirty="0"/>
          </a:p>
        </p:txBody>
      </p:sp>
      <p:sp>
        <p:nvSpPr>
          <p:cNvPr id="5" name="Text 1"/>
          <p:cNvSpPr/>
          <p:nvPr/>
        </p:nvSpPr>
        <p:spPr>
          <a:xfrm>
            <a:off x="631908" y="2387599"/>
            <a:ext cx="6355993" cy="2765151"/>
          </a:xfrm>
          <a:prstGeom prst="rect">
            <a:avLst/>
          </a:prstGeom>
          <a:noFill/>
          <a:ln/>
        </p:spPr>
        <p:txBody>
          <a:bodyPr wrap="square" lIns="0" tIns="0" rIns="0" bIns="0" rtlCol="0" anchor="t">
            <a:norm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تستند مبادئ تعلم الكبار إلى مجموعة من النظريات والرؤى التي أسهم عدد من الباحثين والرواد في تطويرها، ومن أبرز هذه الإسهامات ما قدمه مالكوم نولز (Malcolm Knowles) وزملاؤه في مجال تعلم الكبار.</a:t>
            </a:r>
            <a:endParaRPr lang="ar-SA" dirty="0"/>
          </a:p>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وتنظر هذه الرؤى إلى المتعلم البالغ بوصفه متعلمًا يمتلك خبرات ومعارف سابقة، ويميل إلى تحمل مسؤولية تعلمه، ويرتبط تعلمه غالبًا باحتياجات وأهداف واقعية. كما يزداد اهتمامه بالتعلم عندما يدرك صلته المباشرة بعمله وحياته، وعندما يتيح له توظيف ما يتعلمه في التعامل مع المواقف والتحديات العملية.</a:t>
            </a:r>
            <a:endParaRPr lang="ar-SA" dirty="0"/>
          </a:p>
        </p:txBody>
      </p:sp>
      <p:sp>
        <p:nvSpPr>
          <p:cNvPr id="6" name="Shape 2"/>
          <p:cNvSpPr/>
          <p:nvPr/>
        </p:nvSpPr>
        <p:spPr>
          <a:xfrm>
            <a:off x="631908" y="5353878"/>
            <a:ext cx="7332649" cy="1399347"/>
          </a:xfrm>
          <a:prstGeom prst="roundRect">
            <a:avLst>
              <a:gd name="adj" fmla="val 26792"/>
            </a:avLst>
          </a:prstGeom>
          <a:solidFill>
            <a:srgbClr val="D4E9F7"/>
          </a:solidFill>
          <a:ln/>
        </p:spPr>
      </p:sp>
      <p:pic>
        <p:nvPicPr>
          <p:cNvPr id="7" name="Image 2" descr="preencoded.png"/>
          <p:cNvPicPr>
            <a:picLocks noChangeAspect="1"/>
          </p:cNvPicPr>
          <p:nvPr/>
        </p:nvPicPr>
        <p:blipFill>
          <a:blip r:embed="rId5"/>
          <a:stretch>
            <a:fillRect/>
          </a:stretch>
        </p:blipFill>
        <p:spPr>
          <a:xfrm>
            <a:off x="7260703" y="5606092"/>
            <a:ext cx="443673" cy="457761"/>
          </a:xfrm>
          <a:prstGeom prst="rect">
            <a:avLst/>
          </a:prstGeom>
        </p:spPr>
      </p:pic>
      <p:sp>
        <p:nvSpPr>
          <p:cNvPr id="8" name="Text 3"/>
          <p:cNvSpPr/>
          <p:nvPr/>
        </p:nvSpPr>
        <p:spPr>
          <a:xfrm>
            <a:off x="723174" y="5518307"/>
            <a:ext cx="6447745" cy="859836"/>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rgbClr val="000000"/>
                </a:solidFill>
                <a:latin typeface="WinSoft Pro Medium" pitchFamily="34" charset="0"/>
                <a:ea typeface="WinSoft Pro Medium" pitchFamily="34" charset="-122"/>
                <a:cs typeface="WinSoft Pro Medium" pitchFamily="34" charset="-120"/>
              </a:rPr>
              <a:t>لا يعني ذلك أن جميع الكبار يتعلمون بالطريقة نفسها؛ وإنما تقدم مبادئ تعلم الكبار إطارًا يساعد المدرب على تصميم خبرات تعلم تراعي خصائص المتعلمين واحتياجاتهم وسياقاتهم.</a:t>
            </a:r>
            <a:endParaRPr lang="ar-SA"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631908" y="665559"/>
            <a:ext cx="10927878" cy="445492"/>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الافتراضات الستة لتعلم الكبار — نموذج نولز</a:t>
            </a:r>
            <a:endParaRPr lang="ar-SA" sz="2800" dirty="0"/>
          </a:p>
        </p:txBody>
      </p:sp>
      <p:sp>
        <p:nvSpPr>
          <p:cNvPr id="3" name="Text 1"/>
          <p:cNvSpPr/>
          <p:nvPr/>
        </p:nvSpPr>
        <p:spPr>
          <a:xfrm>
            <a:off x="22324" y="1314152"/>
            <a:ext cx="11537463" cy="189607"/>
          </a:xfrm>
          <a:prstGeom prst="rect">
            <a:avLst/>
          </a:prstGeom>
          <a:noFill/>
          <a:ln/>
        </p:spPr>
        <p:txBody>
          <a:bodyPr wrap="none" lIns="0" tIns="0" rIns="0" bIns="0" rtlCol="0" anchor="t"/>
          <a:lstStyle/>
          <a:p>
            <a:pPr marL="0" indent="0" algn="r" rtl="1">
              <a:lnSpc>
                <a:spcPct val="117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تتأثر دافعية الكبار للتعلم بعوامل داخلية وخارجية</a:t>
            </a:r>
            <a:endParaRPr lang="ar-SA" dirty="0"/>
          </a:p>
        </p:txBody>
      </p:sp>
      <p:pic>
        <p:nvPicPr>
          <p:cNvPr id="4" name="Image 0" descr="preencoded.png"/>
          <p:cNvPicPr>
            <a:picLocks noChangeAspect="1"/>
          </p:cNvPicPr>
          <p:nvPr/>
        </p:nvPicPr>
        <p:blipFill>
          <a:blip r:embed="rId3"/>
          <a:stretch>
            <a:fillRect/>
          </a:stretch>
        </p:blipFill>
        <p:spPr>
          <a:xfrm>
            <a:off x="2155908" y="1727388"/>
            <a:ext cx="8195859" cy="4574480"/>
          </a:xfrm>
          <a:prstGeom prst="rect">
            <a:avLst/>
          </a:prstGeom>
        </p:spPr>
      </p:pic>
      <p:sp>
        <p:nvSpPr>
          <p:cNvPr id="5" name="Text 2"/>
          <p:cNvSpPr/>
          <p:nvPr/>
        </p:nvSpPr>
        <p:spPr>
          <a:xfrm>
            <a:off x="6868803" y="1998514"/>
            <a:ext cx="1671803" cy="183256"/>
          </a:xfrm>
          <a:prstGeom prst="rect">
            <a:avLst/>
          </a:prstGeom>
          <a:noFill/>
          <a:ln/>
        </p:spPr>
        <p:txBody>
          <a:bodyPr wrap="none" lIns="0" tIns="0" rIns="0" bIns="0" rtlCol="0" anchor="t"/>
          <a:lstStyle/>
          <a:p>
            <a:pPr marL="0" indent="0" algn="ctr" rtl="1">
              <a:lnSpc>
                <a:spcPct val="104000"/>
              </a:lnSpc>
              <a:buNone/>
            </a:pPr>
            <a:r>
              <a:rPr lang="ar-SA" altLang="en-US" sz="2000" b="1" dirty="0">
                <a:solidFill>
                  <a:srgbClr val="2E3C4E"/>
                </a:solidFill>
                <a:latin typeface="GE SS Two Light" pitchFamily="34" charset="0"/>
                <a:ea typeface="GE SS Two Light" pitchFamily="34" charset="-122"/>
                <a:cs typeface="GE SS Two Light" pitchFamily="34" charset="-120"/>
              </a:rPr>
              <a:t>الحاجة إلى المعرفة</a:t>
            </a:r>
            <a:endParaRPr lang="ar-SA" sz="2000" dirty="0"/>
          </a:p>
        </p:txBody>
      </p:sp>
      <p:sp>
        <p:nvSpPr>
          <p:cNvPr id="7" name="Text 4"/>
          <p:cNvSpPr/>
          <p:nvPr/>
        </p:nvSpPr>
        <p:spPr>
          <a:xfrm>
            <a:off x="7470871" y="5504803"/>
            <a:ext cx="1504559" cy="183256"/>
          </a:xfrm>
          <a:prstGeom prst="rect">
            <a:avLst/>
          </a:prstGeom>
          <a:noFill/>
          <a:ln/>
        </p:spPr>
        <p:txBody>
          <a:bodyPr wrap="none" lIns="0" tIns="0" rIns="0" bIns="0" rtlCol="0" anchor="t"/>
          <a:lstStyle/>
          <a:p>
            <a:pPr marL="0" indent="0" algn="ctr" rtl="1">
              <a:lnSpc>
                <a:spcPct val="104000"/>
              </a:lnSpc>
              <a:buNone/>
            </a:pPr>
            <a:r>
              <a:rPr lang="ar-SA" altLang="en-US" sz="2000" b="1" dirty="0">
                <a:solidFill>
                  <a:srgbClr val="2E3C4E"/>
                </a:solidFill>
                <a:latin typeface="GE SS Two Light" pitchFamily="34" charset="0"/>
                <a:ea typeface="GE SS Two Light" pitchFamily="34" charset="-122"/>
                <a:cs typeface="GE SS Two Light" pitchFamily="34" charset="-120"/>
              </a:rPr>
              <a:t>الاستعداد للتعلم</a:t>
            </a:r>
            <a:endParaRPr lang="ar-SA" sz="2000" dirty="0"/>
          </a:p>
        </p:txBody>
      </p:sp>
      <p:sp>
        <p:nvSpPr>
          <p:cNvPr id="9" name="Text 6"/>
          <p:cNvSpPr/>
          <p:nvPr/>
        </p:nvSpPr>
        <p:spPr>
          <a:xfrm>
            <a:off x="2809835" y="2746247"/>
            <a:ext cx="1574350" cy="194141"/>
          </a:xfrm>
          <a:prstGeom prst="rect">
            <a:avLst/>
          </a:prstGeom>
          <a:noFill/>
          <a:ln/>
        </p:spPr>
        <p:txBody>
          <a:bodyPr wrap="none" lIns="0" tIns="0" rIns="0" bIns="0" rtlCol="0" anchor="t"/>
          <a:lstStyle/>
          <a:p>
            <a:pPr marL="0" indent="0" algn="ctr" rtl="1">
              <a:lnSpc>
                <a:spcPct val="104000"/>
              </a:lnSpc>
              <a:buNone/>
            </a:pPr>
            <a:r>
              <a:rPr lang="ar-SA" altLang="en-US" sz="2400" b="1" dirty="0">
                <a:solidFill>
                  <a:srgbClr val="2E3C4E"/>
                </a:solidFill>
                <a:latin typeface="GE SS Two Light" pitchFamily="34" charset="0"/>
                <a:ea typeface="GE SS Two Light" pitchFamily="34" charset="-122"/>
                <a:cs typeface="GE SS Two Light" pitchFamily="34" charset="-120"/>
              </a:rPr>
              <a:t>الدافعية</a:t>
            </a:r>
            <a:endParaRPr lang="ar-SA" sz="2400" dirty="0"/>
          </a:p>
        </p:txBody>
      </p:sp>
      <p:sp>
        <p:nvSpPr>
          <p:cNvPr id="11" name="Text 8"/>
          <p:cNvSpPr/>
          <p:nvPr/>
        </p:nvSpPr>
        <p:spPr>
          <a:xfrm>
            <a:off x="3154017" y="5473146"/>
            <a:ext cx="1623684" cy="254669"/>
          </a:xfrm>
          <a:prstGeom prst="rect">
            <a:avLst/>
          </a:prstGeom>
          <a:noFill/>
          <a:ln/>
        </p:spPr>
        <p:txBody>
          <a:bodyPr wrap="none" lIns="0" tIns="0" rIns="0" bIns="0" rtlCol="0" anchor="t"/>
          <a:lstStyle/>
          <a:p>
            <a:pPr marL="0" indent="0" algn="ctr" rtl="1">
              <a:lnSpc>
                <a:spcPct val="104000"/>
              </a:lnSpc>
              <a:buNone/>
            </a:pPr>
            <a:r>
              <a:rPr lang="ar-SA" altLang="en-US" sz="2000" b="1" dirty="0">
                <a:solidFill>
                  <a:srgbClr val="2E3C4E"/>
                </a:solidFill>
                <a:latin typeface="GE SS Two Light" pitchFamily="34" charset="0"/>
                <a:ea typeface="GE SS Two Light" pitchFamily="34" charset="-122"/>
                <a:cs typeface="GE SS Two Light" pitchFamily="34" charset="-120"/>
              </a:rPr>
              <a:t>التوجه نحو المشكلات</a:t>
            </a:r>
            <a:endParaRPr lang="ar-SA" sz="2000" dirty="0"/>
          </a:p>
        </p:txBody>
      </p:sp>
      <p:sp>
        <p:nvSpPr>
          <p:cNvPr id="13" name="Text 10"/>
          <p:cNvSpPr/>
          <p:nvPr/>
        </p:nvSpPr>
        <p:spPr>
          <a:xfrm>
            <a:off x="8287292" y="3034257"/>
            <a:ext cx="1911912" cy="194141"/>
          </a:xfrm>
          <a:prstGeom prst="rect">
            <a:avLst/>
          </a:prstGeom>
          <a:noFill/>
          <a:ln/>
        </p:spPr>
        <p:txBody>
          <a:bodyPr wrap="none" lIns="0" tIns="0" rIns="0" bIns="0" rtlCol="0" anchor="t"/>
          <a:lstStyle/>
          <a:p>
            <a:pPr marL="0" indent="0" algn="ctr" rtl="1">
              <a:lnSpc>
                <a:spcPct val="104000"/>
              </a:lnSpc>
              <a:buNone/>
            </a:pPr>
            <a:r>
              <a:rPr lang="ar-SA" altLang="en-US" sz="2400" b="1" dirty="0">
                <a:solidFill>
                  <a:srgbClr val="2E3C4E"/>
                </a:solidFill>
                <a:latin typeface="GE SS Two Light" pitchFamily="34" charset="0"/>
                <a:ea typeface="GE SS Two Light" pitchFamily="34" charset="-122"/>
                <a:cs typeface="GE SS Two Light" pitchFamily="34" charset="-120"/>
              </a:rPr>
              <a:t>مفهوم الذات</a:t>
            </a:r>
            <a:endParaRPr lang="ar-SA" sz="2400" dirty="0"/>
          </a:p>
        </p:txBody>
      </p:sp>
      <p:sp>
        <p:nvSpPr>
          <p:cNvPr id="14" name="Text 11"/>
          <p:cNvSpPr/>
          <p:nvPr/>
        </p:nvSpPr>
        <p:spPr>
          <a:xfrm>
            <a:off x="6431991" y="3145479"/>
            <a:ext cx="1911912" cy="64543"/>
          </a:xfrm>
          <a:prstGeom prst="rect">
            <a:avLst/>
          </a:prstGeom>
          <a:noFill/>
          <a:ln/>
        </p:spPr>
        <p:txBody>
          <a:bodyPr wrap="none" lIns="0" tIns="0" rIns="0" bIns="0" rtlCol="0" anchor="t"/>
          <a:lstStyle/>
          <a:p>
            <a:pPr marL="0" indent="0" algn="ctr" rtl="1">
              <a:lnSpc>
                <a:spcPct val="91000"/>
              </a:lnSpc>
              <a:buNone/>
            </a:pPr>
            <a:r>
              <a:rPr lang="ar-SA" altLang="en-US" sz="450" dirty="0">
                <a:solidFill>
                  <a:srgbClr val="384653"/>
                </a:solidFill>
                <a:latin typeface="WinSoft Pro Medium" pitchFamily="34" charset="0"/>
                <a:ea typeface="WinSoft Pro Medium" pitchFamily="34" charset="-122"/>
                <a:cs typeface="WinSoft Pro Medium" pitchFamily="34" charset="-120"/>
              </a:rPr>
              <a:t>التوجيه الذاتي والاستقلالية</a:t>
            </a:r>
            <a:endParaRPr lang="ar-SA" sz="450" dirty="0"/>
          </a:p>
        </p:txBody>
      </p:sp>
      <p:sp>
        <p:nvSpPr>
          <p:cNvPr id="15" name="Text 12"/>
          <p:cNvSpPr/>
          <p:nvPr/>
        </p:nvSpPr>
        <p:spPr>
          <a:xfrm>
            <a:off x="8857257" y="4430385"/>
            <a:ext cx="1537341" cy="183256"/>
          </a:xfrm>
          <a:prstGeom prst="rect">
            <a:avLst/>
          </a:prstGeom>
          <a:noFill/>
          <a:ln/>
        </p:spPr>
        <p:txBody>
          <a:bodyPr wrap="none" lIns="0" tIns="0" rIns="0" bIns="0" rtlCol="0" anchor="t"/>
          <a:lstStyle/>
          <a:p>
            <a:pPr marL="0" indent="0" algn="ctr" rtl="1">
              <a:lnSpc>
                <a:spcPct val="104000"/>
              </a:lnSpc>
              <a:buNone/>
            </a:pPr>
            <a:r>
              <a:rPr lang="ar-SA" altLang="en-US" sz="2000" b="1" dirty="0">
                <a:solidFill>
                  <a:srgbClr val="2E3C4E"/>
                </a:solidFill>
                <a:latin typeface="GE SS Two Light" pitchFamily="34" charset="0"/>
                <a:ea typeface="GE SS Two Light" pitchFamily="34" charset="-122"/>
                <a:cs typeface="GE SS Two Light" pitchFamily="34" charset="-120"/>
              </a:rPr>
              <a:t>الخبرة السابقة</a:t>
            </a:r>
            <a:endParaRPr lang="ar-SA" sz="2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sp>
        <p:nvSpPr>
          <p:cNvPr id="3" name="Text 0"/>
          <p:cNvSpPr/>
          <p:nvPr/>
        </p:nvSpPr>
        <p:spPr>
          <a:xfrm>
            <a:off x="5203794" y="1238250"/>
            <a:ext cx="6355994" cy="1187848"/>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المبدأ الأول: يحتاج الكبار إلى إدراك أهمية التعلم وغاياته</a:t>
            </a:r>
            <a:endParaRPr lang="ar-SA" sz="3700" dirty="0"/>
          </a:p>
        </p:txBody>
      </p:sp>
      <p:sp>
        <p:nvSpPr>
          <p:cNvPr id="4" name="Shape 1"/>
          <p:cNvSpPr/>
          <p:nvPr/>
        </p:nvSpPr>
        <p:spPr>
          <a:xfrm>
            <a:off x="5073722" y="2696865"/>
            <a:ext cx="3217881" cy="3823205"/>
          </a:xfrm>
          <a:prstGeom prst="roundRect">
            <a:avLst>
              <a:gd name="adj" fmla="val 14825"/>
            </a:avLst>
          </a:prstGeom>
          <a:solidFill>
            <a:srgbClr val="75BAE6"/>
          </a:solidFill>
          <a:ln/>
        </p:spPr>
      </p:sp>
      <p:sp>
        <p:nvSpPr>
          <p:cNvPr id="5" name="Text 2"/>
          <p:cNvSpPr/>
          <p:nvPr/>
        </p:nvSpPr>
        <p:spPr>
          <a:xfrm>
            <a:off x="5254196" y="2917101"/>
            <a:ext cx="2856932" cy="981678"/>
          </a:xfrm>
          <a:prstGeom prst="rect">
            <a:avLst/>
          </a:prstGeom>
          <a:noFill/>
          <a:ln/>
        </p:spPr>
        <p:txBody>
          <a:bodyPr wrap="square" lIns="0" tIns="0" rIns="0" bIns="0" rtlCol="0" anchor="t">
            <a:noAutofit/>
          </a:bodyPr>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في التعليم والتدريب التقني والمهني:</a:t>
            </a:r>
            <a:endParaRPr lang="ar-SA" sz="2400" dirty="0">
              <a:solidFill>
                <a:schemeClr val="bg1"/>
              </a:solidFill>
            </a:endParaRPr>
          </a:p>
        </p:txBody>
      </p:sp>
      <p:sp>
        <p:nvSpPr>
          <p:cNvPr id="6" name="Text 3"/>
          <p:cNvSpPr/>
          <p:nvPr/>
        </p:nvSpPr>
        <p:spPr>
          <a:xfrm>
            <a:off x="5254196" y="3903338"/>
            <a:ext cx="2856932" cy="2202187"/>
          </a:xfrm>
          <a:prstGeom prst="rect">
            <a:avLst/>
          </a:prstGeom>
          <a:noFill/>
          <a:ln/>
        </p:spPr>
        <p:txBody>
          <a:bodyPr wrap="square" lIns="0" tIns="0" rIns="0" bIns="0" rtlCol="0" anchor="t">
            <a:normAutofit/>
          </a:bodyPr>
          <a:lstStyle/>
          <a:p>
            <a:pPr marL="0" indent="0" algn="just"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 يوضح المدرب قبل تدريب المتعلمين على مهارة مهنية كيف ستُستخدم هذه المهارة في موقع العمل، وما علاقتها بالمهام التي سيؤدونها مستقبلًا.</a:t>
            </a:r>
            <a:endParaRPr lang="ar-SA" sz="2000" dirty="0">
              <a:solidFill>
                <a:schemeClr val="bg1"/>
              </a:solidFill>
            </a:endParaRPr>
          </a:p>
        </p:txBody>
      </p:sp>
      <p:sp>
        <p:nvSpPr>
          <p:cNvPr id="7" name="Text 4"/>
          <p:cNvSpPr/>
          <p:nvPr/>
        </p:nvSpPr>
        <p:spPr>
          <a:xfrm>
            <a:off x="8608400" y="2859286"/>
            <a:ext cx="2957736" cy="2388575"/>
          </a:xfrm>
          <a:prstGeom prst="rect">
            <a:avLst/>
          </a:prstGeom>
          <a:noFill/>
          <a:ln/>
        </p:spPr>
        <p:txBody>
          <a:bodyPr wrap="square" lIns="0" tIns="0" rIns="0" bIns="0" rtlCol="0" anchor="t">
            <a:normAutofit/>
          </a:bodyPr>
          <a:lstStyle/>
          <a:p>
            <a:pPr marL="0" indent="0" algn="just"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يزداد انخراط الكبار في التعلم عندما يدركون بوضوح لماذا يتعلمون، وما الفائدة التي سيحققونها، ومدى ارتباط ما يتعلمونه بواقعهم المهني أو الشخصي.</a:t>
            </a:r>
            <a:endParaRPr lang="ar-SA"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sp>
        <p:nvSpPr>
          <p:cNvPr id="3" name="Text 0"/>
          <p:cNvSpPr/>
          <p:nvPr/>
        </p:nvSpPr>
        <p:spPr>
          <a:xfrm>
            <a:off x="631908" y="1589286"/>
            <a:ext cx="6355993" cy="1187847"/>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المبدأ الثاني: يميل الكبار إلى التوجيه الذاتي</a:t>
            </a:r>
            <a:endParaRPr lang="ar-SA" sz="3700" dirty="0"/>
          </a:p>
        </p:txBody>
      </p:sp>
      <p:sp>
        <p:nvSpPr>
          <p:cNvPr id="4" name="Shape 1"/>
          <p:cNvSpPr/>
          <p:nvPr/>
        </p:nvSpPr>
        <p:spPr>
          <a:xfrm>
            <a:off x="501836" y="3047901"/>
            <a:ext cx="3217881" cy="2381349"/>
          </a:xfrm>
          <a:prstGeom prst="roundRect">
            <a:avLst>
              <a:gd name="adj" fmla="val 19511"/>
            </a:avLst>
          </a:prstGeom>
          <a:solidFill>
            <a:srgbClr val="75BAE6"/>
          </a:solidFill>
          <a:ln/>
        </p:spPr>
      </p:sp>
      <p:sp>
        <p:nvSpPr>
          <p:cNvPr id="5" name="Text 2"/>
          <p:cNvSpPr/>
          <p:nvPr/>
        </p:nvSpPr>
        <p:spPr>
          <a:xfrm>
            <a:off x="682310" y="3228380"/>
            <a:ext cx="2856932" cy="593725"/>
          </a:xfrm>
          <a:prstGeom prst="rect">
            <a:avLst/>
          </a:prstGeom>
          <a:noFill/>
          <a:ln/>
        </p:spPr>
        <p:txBody>
          <a:bodyPr wrap="square" lIns="0" tIns="0" rIns="0" bIns="0" rtlCol="0" anchor="t">
            <a:normAutofit lnSpcReduction="10000"/>
          </a:bodyPr>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في التعليم والتدريب التقني والمهني</a:t>
            </a:r>
            <a:endParaRPr lang="ar-SA" sz="2000" dirty="0">
              <a:solidFill>
                <a:schemeClr val="bg1"/>
              </a:solidFill>
            </a:endParaRPr>
          </a:p>
        </p:txBody>
      </p:sp>
      <p:sp>
        <p:nvSpPr>
          <p:cNvPr id="6" name="Text 3"/>
          <p:cNvSpPr/>
          <p:nvPr/>
        </p:nvSpPr>
        <p:spPr>
          <a:xfrm>
            <a:off x="682310" y="4002584"/>
            <a:ext cx="2856932" cy="1083469"/>
          </a:xfrm>
          <a:prstGeom prst="rect">
            <a:avLst/>
          </a:prstGeom>
          <a:noFill/>
          <a:ln/>
        </p:spPr>
        <p:txBody>
          <a:bodyPr wrap="square" lIns="0" tIns="0" rIns="0" bIns="0" rtlCol="0" anchor="t">
            <a:noAutofit/>
          </a:bodyPr>
          <a:lstStyle/>
          <a:p>
            <a:pPr marL="0" indent="0" algn="just"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يمكن أن يتيح المدرب للمتدربين اختيار مشكلة مهنية من واقع عملهم وتحليلها واقتراح حلول لها.</a:t>
            </a:r>
            <a:endParaRPr lang="ar-SA" sz="2000" dirty="0">
              <a:solidFill>
                <a:schemeClr val="bg1"/>
              </a:solidFill>
            </a:endParaRPr>
          </a:p>
        </p:txBody>
      </p:sp>
      <p:sp>
        <p:nvSpPr>
          <p:cNvPr id="7" name="Text 4"/>
          <p:cNvSpPr/>
          <p:nvPr/>
        </p:nvSpPr>
        <p:spPr>
          <a:xfrm>
            <a:off x="4036515" y="3210322"/>
            <a:ext cx="2957736" cy="2058392"/>
          </a:xfrm>
          <a:prstGeom prst="rect">
            <a:avLst/>
          </a:prstGeom>
          <a:noFill/>
          <a:ln/>
        </p:spPr>
        <p:txBody>
          <a:bodyPr wrap="square" lIns="0" tIns="0" rIns="0" bIns="0" rtlCol="0" anchor="t">
            <a:noAutofit/>
          </a:bodyPr>
          <a:lstStyle/>
          <a:p>
            <a:pPr marL="0" indent="0" algn="just"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يميل المتعلمون الكبار إلى تقدير الاستقلالية وتحمل قدر من المسؤولية عن تعلمهم، والمشاركة في اتخاذ القرارات المرتبطة به.</a:t>
            </a:r>
            <a:endParaRPr lang="ar-SA" sz="2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sp>
        <p:nvSpPr>
          <p:cNvPr id="3" name="Text 0"/>
          <p:cNvSpPr/>
          <p:nvPr/>
        </p:nvSpPr>
        <p:spPr>
          <a:xfrm>
            <a:off x="631908" y="1418828"/>
            <a:ext cx="6355993" cy="1187847"/>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المبدأ الثالث: يمتلك الكبار رصيدًا غنيًا ومتنوعًا من الخبرات</a:t>
            </a:r>
            <a:endParaRPr lang="ar-SA" sz="3700" dirty="0"/>
          </a:p>
        </p:txBody>
      </p:sp>
      <p:sp>
        <p:nvSpPr>
          <p:cNvPr id="4" name="Shape 1"/>
          <p:cNvSpPr/>
          <p:nvPr/>
        </p:nvSpPr>
        <p:spPr>
          <a:xfrm>
            <a:off x="501836" y="2877443"/>
            <a:ext cx="3217881" cy="2786378"/>
          </a:xfrm>
          <a:prstGeom prst="roundRect">
            <a:avLst>
              <a:gd name="adj" fmla="val 16915"/>
            </a:avLst>
          </a:prstGeom>
          <a:solidFill>
            <a:srgbClr val="75BAE6"/>
          </a:solidFill>
          <a:ln/>
        </p:spPr>
      </p:sp>
      <p:sp>
        <p:nvSpPr>
          <p:cNvPr id="5" name="Text 2"/>
          <p:cNvSpPr/>
          <p:nvPr/>
        </p:nvSpPr>
        <p:spPr>
          <a:xfrm>
            <a:off x="682310" y="3057922"/>
            <a:ext cx="2856932" cy="904946"/>
          </a:xfrm>
          <a:prstGeom prst="rect">
            <a:avLst/>
          </a:prstGeom>
          <a:noFill/>
          <a:ln/>
        </p:spPr>
        <p:txBody>
          <a:bodyPr wrap="square" lIns="0" tIns="0" rIns="0" bIns="0" rtlCol="0" anchor="t">
            <a:noAutofit/>
          </a:bodyPr>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في التعليم والتدريب التقني والمهني</a:t>
            </a:r>
            <a:endParaRPr lang="ar-SA" sz="2000" dirty="0">
              <a:solidFill>
                <a:schemeClr val="bg1"/>
              </a:solidFill>
            </a:endParaRPr>
          </a:p>
        </p:txBody>
      </p:sp>
      <p:sp>
        <p:nvSpPr>
          <p:cNvPr id="6" name="Text 3"/>
          <p:cNvSpPr/>
          <p:nvPr/>
        </p:nvSpPr>
        <p:spPr>
          <a:xfrm>
            <a:off x="682310" y="3832126"/>
            <a:ext cx="2856932" cy="1701899"/>
          </a:xfrm>
          <a:prstGeom prst="rect">
            <a:avLst/>
          </a:prstGeom>
          <a:noFill/>
          <a:ln/>
        </p:spPr>
        <p:txBody>
          <a:bodyPr wrap="square" lIns="0" tIns="0" rIns="0" bIns="0" rtlCol="0" anchor="t">
            <a:normAutofit/>
          </a:bodyPr>
          <a:lstStyle/>
          <a:p>
            <a:pPr marL="0" indent="0" algn="just"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يمكن للمدرب دعوة المتدربين إلى مشاركة مواقف واجهوها في بيئة العمل، ثم ربط هذه الخبرات بالمهارة أو المفهوم الجديد.</a:t>
            </a:r>
            <a:endParaRPr lang="ar-SA" sz="2000" dirty="0">
              <a:solidFill>
                <a:schemeClr val="bg1"/>
              </a:solidFill>
            </a:endParaRPr>
          </a:p>
        </p:txBody>
      </p:sp>
      <p:sp>
        <p:nvSpPr>
          <p:cNvPr id="7" name="Text 4"/>
          <p:cNvSpPr/>
          <p:nvPr/>
        </p:nvSpPr>
        <p:spPr>
          <a:xfrm>
            <a:off x="4036515" y="3039864"/>
            <a:ext cx="2957736" cy="1651406"/>
          </a:xfrm>
          <a:prstGeom prst="rect">
            <a:avLst/>
          </a:prstGeom>
          <a:noFill/>
          <a:ln/>
        </p:spPr>
        <p:txBody>
          <a:bodyPr wrap="square" lIns="0" tIns="0" rIns="0" bIns="0" rtlCol="0" anchor="t">
            <a:normAutofit/>
          </a:bodyPr>
          <a:lstStyle/>
          <a:p>
            <a:pPr marL="0" indent="0" algn="just"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تمثل خبرات المتعلمين السابقة موردًا مهمًا يمكن البناء عليه في عملية التعلم.</a:t>
            </a:r>
            <a:endParaRPr lang="ar-SA" sz="2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sp>
        <p:nvSpPr>
          <p:cNvPr id="3" name="Text 0"/>
          <p:cNvSpPr/>
          <p:nvPr/>
        </p:nvSpPr>
        <p:spPr>
          <a:xfrm>
            <a:off x="5203794" y="580132"/>
            <a:ext cx="6355993" cy="1781770"/>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المبدأ الرابع: يرتبط استعداد الكبار للتعلم باحتياجاتهم ومواقفهم الواقعية</a:t>
            </a:r>
            <a:endParaRPr lang="ar-SA" sz="3700" dirty="0"/>
          </a:p>
        </p:txBody>
      </p:sp>
      <p:sp>
        <p:nvSpPr>
          <p:cNvPr id="4" name="Shape 1"/>
          <p:cNvSpPr/>
          <p:nvPr/>
        </p:nvSpPr>
        <p:spPr>
          <a:xfrm>
            <a:off x="5073722" y="2632670"/>
            <a:ext cx="3217881" cy="4015780"/>
          </a:xfrm>
          <a:prstGeom prst="roundRect">
            <a:avLst>
              <a:gd name="adj" fmla="val 13466"/>
            </a:avLst>
          </a:prstGeom>
          <a:solidFill>
            <a:srgbClr val="75BAE6"/>
          </a:solidFill>
          <a:ln/>
        </p:spPr>
      </p:sp>
      <p:sp>
        <p:nvSpPr>
          <p:cNvPr id="5" name="Text 2"/>
          <p:cNvSpPr/>
          <p:nvPr/>
        </p:nvSpPr>
        <p:spPr>
          <a:xfrm>
            <a:off x="5254196" y="2813148"/>
            <a:ext cx="2856932" cy="915947"/>
          </a:xfrm>
          <a:prstGeom prst="rect">
            <a:avLst/>
          </a:prstGeom>
          <a:noFill/>
          <a:ln/>
        </p:spPr>
        <p:txBody>
          <a:bodyPr wrap="square" lIns="0" tIns="0" rIns="0" bIns="0" rtlCol="0" anchor="t">
            <a:normAutofit/>
          </a:bodyPr>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في التعليم والتدريب التقني والمهني</a:t>
            </a:r>
            <a:endParaRPr lang="ar-SA" sz="2000" dirty="0">
              <a:solidFill>
                <a:schemeClr val="bg1"/>
              </a:solidFill>
            </a:endParaRPr>
          </a:p>
        </p:txBody>
      </p:sp>
      <p:sp>
        <p:nvSpPr>
          <p:cNvPr id="6" name="Text 3"/>
          <p:cNvSpPr/>
          <p:nvPr/>
        </p:nvSpPr>
        <p:spPr>
          <a:xfrm>
            <a:off x="5254196" y="3587353"/>
            <a:ext cx="2856932" cy="2961284"/>
          </a:xfrm>
          <a:prstGeom prst="rect">
            <a:avLst/>
          </a:prstGeom>
          <a:noFill/>
          <a:ln/>
        </p:spPr>
        <p:txBody>
          <a:bodyPr wrap="square" lIns="0" tIns="0" rIns="0" bIns="0" rtlCol="0" anchor="t">
            <a:noAutofit/>
          </a:bodyPr>
          <a:lstStyle/>
          <a:p>
            <a:pPr marL="0" indent="0" algn="just" rtl="1">
              <a:lnSpc>
                <a:spcPct val="133000"/>
              </a:lnSpc>
              <a:buNone/>
            </a:pPr>
            <a:r>
              <a:rPr lang="ar-SA" altLang="en-US" dirty="0">
                <a:solidFill>
                  <a:schemeClr val="bg1"/>
                </a:solidFill>
                <a:latin typeface="WinSoft Pro Medium" pitchFamily="34" charset="0"/>
                <a:ea typeface="WinSoft Pro Medium" pitchFamily="34" charset="-122"/>
                <a:cs typeface="WinSoft Pro Medium" pitchFamily="34" charset="-120"/>
              </a:rPr>
              <a:t>يمكن للمدرب ربط موضوع التدريب بمهام أو مواقف مهنية يواجهها المتدربون أو سيواجهونها في بيئة العمل، مثل تقديم تدريب على مهارة تشخيص الأعطال استجابةً لحاجة فعلية مرتبطة بمهام الصيانة التي يؤدونها أو سيؤدونها في موقع العمل.</a:t>
            </a:r>
            <a:endParaRPr lang="ar-SA" dirty="0">
              <a:solidFill>
                <a:schemeClr val="bg1"/>
              </a:solidFill>
            </a:endParaRPr>
          </a:p>
        </p:txBody>
      </p:sp>
      <p:sp>
        <p:nvSpPr>
          <p:cNvPr id="7" name="Text 4"/>
          <p:cNvSpPr/>
          <p:nvPr/>
        </p:nvSpPr>
        <p:spPr>
          <a:xfrm>
            <a:off x="8608400" y="3766641"/>
            <a:ext cx="2957736" cy="1781770"/>
          </a:xfrm>
          <a:prstGeom prst="rect">
            <a:avLst/>
          </a:prstGeom>
          <a:noFill/>
          <a:ln/>
        </p:spPr>
        <p:txBody>
          <a:bodyPr wrap="square" lIns="0" tIns="0" rIns="0" bIns="0" rtlCol="0" anchor="t">
            <a:no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يكون المتعلمون أكثر استعدادًا للتعلم عندما يرتبط ما يتعلمونه بمواقف أو مهام أو تحديات حقيقية يواجهونها في حياتهم أو عملهم.</a:t>
            </a:r>
            <a:endParaRPr lang="ar-SA" sz="2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sp>
        <p:nvSpPr>
          <p:cNvPr id="3" name="Text 0"/>
          <p:cNvSpPr/>
          <p:nvPr/>
        </p:nvSpPr>
        <p:spPr>
          <a:xfrm>
            <a:off x="631908" y="809625"/>
            <a:ext cx="6355993" cy="1753791"/>
          </a:xfrm>
          <a:prstGeom prst="rect">
            <a:avLst/>
          </a:prstGeom>
          <a:noFill/>
          <a:ln/>
        </p:spPr>
        <p:txBody>
          <a:bodyPr wrap="square" lIns="0" tIns="0" rIns="0" bIns="0" rtlCol="0" anchor="t">
            <a:normAutofit/>
          </a:bodyPr>
          <a:lstStyle/>
          <a:p>
            <a:pPr marL="0" indent="0" algn="r" rtl="1">
              <a:lnSpc>
                <a:spcPct val="104000"/>
              </a:lnSpc>
              <a:buNone/>
            </a:pPr>
            <a:r>
              <a:rPr lang="ar-SA" altLang="en-US" sz="3650" dirty="0">
                <a:solidFill>
                  <a:srgbClr val="2E3C4E"/>
                </a:solidFill>
                <a:latin typeface="GE SS Two Light" pitchFamily="34" charset="0"/>
                <a:ea typeface="GE SS Two Light" pitchFamily="34" charset="-122"/>
                <a:cs typeface="GE SS Two Light" pitchFamily="34" charset="-120"/>
              </a:rPr>
              <a:t>المبدأ الخامس: يميل الكبار إلى التعلم المتمحور حول المشكلات والمواقف الحياتية والعملية</a:t>
            </a:r>
            <a:endParaRPr lang="ar-SA" sz="3650" dirty="0"/>
          </a:p>
        </p:txBody>
      </p:sp>
      <p:sp>
        <p:nvSpPr>
          <p:cNvPr id="4" name="Shape 1"/>
          <p:cNvSpPr/>
          <p:nvPr/>
        </p:nvSpPr>
        <p:spPr>
          <a:xfrm>
            <a:off x="503919" y="2825751"/>
            <a:ext cx="3217187" cy="3346450"/>
          </a:xfrm>
          <a:prstGeom prst="roundRect">
            <a:avLst>
              <a:gd name="adj" fmla="val 13258"/>
            </a:avLst>
          </a:prstGeom>
          <a:solidFill>
            <a:srgbClr val="75BAE6"/>
          </a:solidFill>
          <a:ln/>
        </p:spPr>
      </p:sp>
      <p:sp>
        <p:nvSpPr>
          <p:cNvPr id="5" name="Text 2"/>
          <p:cNvSpPr/>
          <p:nvPr/>
        </p:nvSpPr>
        <p:spPr>
          <a:xfrm>
            <a:off x="681616" y="3000673"/>
            <a:ext cx="2861794" cy="584597"/>
          </a:xfrm>
          <a:prstGeom prst="rect">
            <a:avLst/>
          </a:prstGeom>
          <a:noFill/>
          <a:ln/>
        </p:spPr>
        <p:txBody>
          <a:bodyPr wrap="square" lIns="0" tIns="0" rIns="0" bIns="0" rtlCol="0" anchor="t">
            <a:noAutofit/>
          </a:bodyPr>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في التعليم والتدريب التقني والمهني</a:t>
            </a:r>
            <a:endParaRPr lang="ar-SA" sz="2000" dirty="0">
              <a:solidFill>
                <a:schemeClr val="bg1"/>
              </a:solidFill>
            </a:endParaRPr>
          </a:p>
        </p:txBody>
      </p:sp>
      <p:sp>
        <p:nvSpPr>
          <p:cNvPr id="6" name="Text 3"/>
          <p:cNvSpPr/>
          <p:nvPr/>
        </p:nvSpPr>
        <p:spPr>
          <a:xfrm>
            <a:off x="681616" y="3760192"/>
            <a:ext cx="2861794" cy="2115741"/>
          </a:xfrm>
          <a:prstGeom prst="rect">
            <a:avLst/>
          </a:prstGeom>
          <a:noFill/>
          <a:ln/>
        </p:spPr>
        <p:txBody>
          <a:bodyPr wrap="square" lIns="0" tIns="0" rIns="0" bIns="0" rtlCol="0" anchor="t">
            <a:noAutofit/>
          </a:bodyPr>
          <a:lstStyle/>
          <a:p>
            <a:pPr marL="0" indent="0" algn="just" rtl="1">
              <a:lnSpc>
                <a:spcPct val="132000"/>
              </a:lnSpc>
              <a:buNone/>
            </a:pPr>
            <a:r>
              <a:rPr lang="ar-SA" altLang="en-US" dirty="0">
                <a:solidFill>
                  <a:schemeClr val="bg1"/>
                </a:solidFill>
                <a:latin typeface="WinSoft Pro Medium" pitchFamily="34" charset="0"/>
                <a:ea typeface="WinSoft Pro Medium" pitchFamily="34" charset="-122"/>
                <a:cs typeface="WinSoft Pro Medium" pitchFamily="34" charset="-120"/>
              </a:rPr>
              <a:t>يمكن للمدرب تقديم مشكلة أو موقف مهني واقعي، مثل تكليف المتدربين بتحليل سبب عطل في معدة أو التعامل مع شكوى من عميل، ثم توجيههم إلى توظيف معارفهم ومهاراتهم للوصول إلى حل مناسب.</a:t>
            </a:r>
            <a:endParaRPr lang="ar-SA" dirty="0">
              <a:solidFill>
                <a:schemeClr val="bg1"/>
              </a:solidFill>
            </a:endParaRPr>
          </a:p>
        </p:txBody>
      </p:sp>
      <p:sp>
        <p:nvSpPr>
          <p:cNvPr id="7" name="Text 4"/>
          <p:cNvSpPr/>
          <p:nvPr/>
        </p:nvSpPr>
        <p:spPr>
          <a:xfrm>
            <a:off x="4033042" y="3583186"/>
            <a:ext cx="2961209" cy="2468364"/>
          </a:xfrm>
          <a:prstGeom prst="rect">
            <a:avLst/>
          </a:prstGeom>
          <a:noFill/>
          <a:ln/>
        </p:spPr>
        <p:txBody>
          <a:bodyPr wrap="square" lIns="0" tIns="0" rIns="0" bIns="0" rtlCol="0" anchor="t">
            <a:noAutofit/>
          </a:bodyPr>
          <a:lstStyle/>
          <a:p>
            <a:pPr marL="0" indent="0" algn="just" rtl="1">
              <a:lnSpc>
                <a:spcPct val="132000"/>
              </a:lnSpc>
              <a:buNone/>
            </a:pPr>
            <a:r>
              <a:rPr lang="ar-SA" altLang="en-US" dirty="0">
                <a:solidFill>
                  <a:srgbClr val="384653"/>
                </a:solidFill>
                <a:latin typeface="WinSoft Pro Medium" pitchFamily="34" charset="0"/>
                <a:ea typeface="WinSoft Pro Medium" pitchFamily="34" charset="-122"/>
                <a:cs typeface="WinSoft Pro Medium" pitchFamily="34" charset="-120"/>
              </a:rPr>
              <a:t>يميل المتعلمون الكبار إلى تقدير التعلم الذي يساعدهم على التعامل مع المشكلات والمواقف العملية، بدلًا من الاقتصار على المعلومات النظرية المجردة.</a:t>
            </a:r>
            <a:endParaRPr lang="ar-SA" dirty="0"/>
          </a:p>
          <a:p>
            <a:pPr marL="0" indent="0" algn="just" rtl="1">
              <a:lnSpc>
                <a:spcPct val="132000"/>
              </a:lnSpc>
              <a:buNone/>
            </a:pPr>
            <a:r>
              <a:rPr lang="ar-SA" altLang="en-US" dirty="0">
                <a:solidFill>
                  <a:srgbClr val="384653"/>
                </a:solidFill>
                <a:latin typeface="WinSoft Pro Medium" pitchFamily="34" charset="0"/>
                <a:ea typeface="WinSoft Pro Medium" pitchFamily="34" charset="-122"/>
                <a:cs typeface="WinSoft Pro Medium" pitchFamily="34" charset="-120"/>
              </a:rPr>
              <a:t>ومن الممارسات المناسبة: دراسات الحالة، والسيناريوهات الواقعية، والمحاكاة، وأنشطة حل المشكلات، والمهام العملية.</a:t>
            </a:r>
            <a:endParaRPr lang="ar-SA"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sp>
        <p:nvSpPr>
          <p:cNvPr id="3" name="Text 0"/>
          <p:cNvSpPr/>
          <p:nvPr/>
        </p:nvSpPr>
        <p:spPr>
          <a:xfrm>
            <a:off x="5203794" y="760710"/>
            <a:ext cx="6355993" cy="1781770"/>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المبدأ السادس: . تتأثر دافعية الكبار للتعلم بعوامل داخلية وخارجية</a:t>
            </a:r>
            <a:endParaRPr lang="ar-SA" sz="3700" dirty="0"/>
          </a:p>
        </p:txBody>
      </p:sp>
      <p:sp>
        <p:nvSpPr>
          <p:cNvPr id="4" name="Shape 1"/>
          <p:cNvSpPr/>
          <p:nvPr/>
        </p:nvSpPr>
        <p:spPr>
          <a:xfrm>
            <a:off x="5073722" y="2813248"/>
            <a:ext cx="3217881" cy="3368477"/>
          </a:xfrm>
          <a:prstGeom prst="roundRect">
            <a:avLst>
              <a:gd name="adj" fmla="val 13466"/>
            </a:avLst>
          </a:prstGeom>
          <a:solidFill>
            <a:srgbClr val="75BAE6"/>
          </a:solidFill>
          <a:ln/>
        </p:spPr>
      </p:sp>
      <p:sp>
        <p:nvSpPr>
          <p:cNvPr id="5" name="Text 2"/>
          <p:cNvSpPr/>
          <p:nvPr/>
        </p:nvSpPr>
        <p:spPr>
          <a:xfrm>
            <a:off x="5254196" y="2993727"/>
            <a:ext cx="2856932" cy="593725"/>
          </a:xfrm>
          <a:prstGeom prst="rect">
            <a:avLst/>
          </a:prstGeom>
          <a:noFill/>
          <a:ln/>
        </p:spPr>
        <p:txBody>
          <a:bodyPr wrap="square" lIns="0" tIns="0" rIns="0" bIns="0" rtlCol="0" anchor="t">
            <a:normAutofit/>
          </a:bodyPr>
          <a:lstStyle/>
          <a:p>
            <a:pPr marL="0" indent="0" algn="r" rtl="1">
              <a:lnSpc>
                <a:spcPct val="104000"/>
              </a:lnSpc>
              <a:buNone/>
            </a:pPr>
            <a:r>
              <a:rPr lang="ar-SA" altLang="en-US" sz="1850" dirty="0">
                <a:solidFill>
                  <a:schemeClr val="bg1"/>
                </a:solidFill>
                <a:latin typeface="GE SS Two Light" pitchFamily="34" charset="0"/>
                <a:ea typeface="GE SS Two Light" pitchFamily="34" charset="-122"/>
                <a:cs typeface="GE SS Two Light" pitchFamily="34" charset="-120"/>
              </a:rPr>
              <a:t>في التعليم والتدريب التقني والمهني</a:t>
            </a:r>
            <a:endParaRPr lang="ar-SA" sz="1850" dirty="0">
              <a:solidFill>
                <a:schemeClr val="bg1"/>
              </a:solidFill>
            </a:endParaRPr>
          </a:p>
        </p:txBody>
      </p:sp>
      <p:sp>
        <p:nvSpPr>
          <p:cNvPr id="6" name="Text 3"/>
          <p:cNvSpPr/>
          <p:nvPr/>
        </p:nvSpPr>
        <p:spPr>
          <a:xfrm>
            <a:off x="5254196" y="3767931"/>
            <a:ext cx="2856932" cy="2166938"/>
          </a:xfrm>
          <a:prstGeom prst="rect">
            <a:avLst/>
          </a:prstGeom>
          <a:noFill/>
          <a:ln/>
        </p:spPr>
        <p:txBody>
          <a:bodyPr wrap="square" lIns="0" tIns="0" rIns="0" bIns="0" rtlCol="0" anchor="t">
            <a:noAutofit/>
          </a:bodyPr>
          <a:lstStyle/>
          <a:p>
            <a:pPr marL="0" indent="0" algn="just" rtl="1">
              <a:lnSpc>
                <a:spcPct val="133000"/>
              </a:lnSpc>
              <a:buNone/>
            </a:pPr>
            <a:r>
              <a:rPr lang="ar-SA" altLang="en-US" dirty="0">
                <a:solidFill>
                  <a:schemeClr val="bg1"/>
                </a:solidFill>
                <a:latin typeface="WinSoft Pro Medium" pitchFamily="34" charset="0"/>
                <a:ea typeface="WinSoft Pro Medium" pitchFamily="34" charset="-122"/>
                <a:cs typeface="WinSoft Pro Medium" pitchFamily="34" charset="-120"/>
              </a:rPr>
              <a:t>يمكن للمدرب تعزيز الدافعية من خلال توضيح القيمة المهنية للمهارة، وربطها بفرص التطور والأداء في العمل، مع توفير فرص للمتدربين لاختبار قدراتهم وتحقيق نجاحات تدريجية تعزز شعورهم بالإنجاز والثقة بقدراتهم.</a:t>
            </a:r>
            <a:endParaRPr lang="ar-SA" dirty="0">
              <a:solidFill>
                <a:schemeClr val="bg1"/>
              </a:solidFill>
            </a:endParaRPr>
          </a:p>
        </p:txBody>
      </p:sp>
      <p:sp>
        <p:nvSpPr>
          <p:cNvPr id="7" name="Text 4"/>
          <p:cNvSpPr/>
          <p:nvPr/>
        </p:nvSpPr>
        <p:spPr>
          <a:xfrm>
            <a:off x="8608400" y="4004370"/>
            <a:ext cx="2957736" cy="1444625"/>
          </a:xfrm>
          <a:prstGeom prst="rect">
            <a:avLst/>
          </a:prstGeom>
          <a:noFill/>
          <a:ln/>
        </p:spPr>
        <p:txBody>
          <a:bodyPr wrap="square" lIns="0" tIns="0" rIns="0" bIns="0" rtlCol="0" anchor="t">
            <a:normAutofit fontScale="92500" lnSpcReduction="10000"/>
          </a:bodyPr>
          <a:lstStyle/>
          <a:p>
            <a:pPr marL="0" indent="0" algn="just"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قد ترتبط الدافعية الداخلية بالنمو الشخصي والشعور بالإنجاز وتعزيز الثقة بالنفس، بينما قد ترتبط الدوافع الخارجية بالتطور والتقدم المهني.</a:t>
            </a:r>
            <a:endParaRPr lang="ar-SA" sz="20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nvSpPr>
        <p:spPr>
          <a:xfrm>
            <a:off x="631908" y="556121"/>
            <a:ext cx="10927878" cy="546497"/>
          </a:xfrm>
          <a:prstGeom prst="rect">
            <a:avLst/>
          </a:prstGeom>
          <a:noFill/>
          <a:ln/>
        </p:spPr>
        <p:txBody>
          <a:bodyPr wrap="none" lIns="0" tIns="0" rIns="0" bIns="0" rtlCol="0" anchor="t"/>
          <a:lstStyle/>
          <a:p>
            <a:pPr marL="0" indent="0" algn="r" rtl="1">
              <a:lnSpc>
                <a:spcPct val="104000"/>
              </a:lnSpc>
              <a:buNone/>
            </a:pPr>
            <a:r>
              <a:rPr lang="ar-JO" altLang="en-US" sz="3400" dirty="0">
                <a:solidFill>
                  <a:srgbClr val="2E3C4E"/>
                </a:solidFill>
                <a:latin typeface="GE SS Two Light" pitchFamily="34" charset="0"/>
                <a:ea typeface="GE SS Two Light" pitchFamily="34" charset="-122"/>
                <a:cs typeface="GE SS Two Light" pitchFamily="34" charset="-120"/>
              </a:rPr>
              <a:t> </a:t>
            </a:r>
            <a:r>
              <a:rPr lang="ar-SA" altLang="en-US" sz="3400" dirty="0">
                <a:solidFill>
                  <a:srgbClr val="2E3C4E"/>
                </a:solidFill>
                <a:latin typeface="GE SS Two Light" pitchFamily="34" charset="0"/>
                <a:ea typeface="GE SS Two Light" pitchFamily="34" charset="-122"/>
                <a:cs typeface="GE SS Two Light" pitchFamily="34" charset="-120"/>
              </a:rPr>
              <a:t>تطبيق مبادئ تعلم الكبار على موقف تدريبي</a:t>
            </a:r>
            <a:endParaRPr lang="ar-SA" sz="3400" dirty="0"/>
          </a:p>
        </p:txBody>
      </p:sp>
      <p:sp>
        <p:nvSpPr>
          <p:cNvPr id="3" name="Text 1"/>
          <p:cNvSpPr/>
          <p:nvPr/>
        </p:nvSpPr>
        <p:spPr>
          <a:xfrm>
            <a:off x="622852" y="1258957"/>
            <a:ext cx="10936934" cy="583536"/>
          </a:xfrm>
          <a:prstGeom prst="rect">
            <a:avLst/>
          </a:prstGeom>
          <a:noFill/>
          <a:ln/>
        </p:spPr>
        <p:txBody>
          <a:bodyPr wrap="square" lIns="0" tIns="0" rIns="0" bIns="0" rtlCol="0" anchor="t">
            <a:noAutofit/>
          </a:bodyPr>
          <a:lstStyle/>
          <a:p>
            <a:pPr marL="0" indent="0" algn="r" rtl="1">
              <a:lnSpc>
                <a:spcPct val="128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بعد تعرّفك إلى مبادئ تعلّم الكبار، انتقل الآن من فهم المبادئ إلى تحليل كيفية ظهورها في الممارسة التدريبية، ثم طبّق ما تعلمته على سياق من مجالك في التعليم والتدريب التقني والمهني (TVET).</a:t>
            </a:r>
            <a:endParaRPr lang="ar-SA" sz="1600" dirty="0"/>
          </a:p>
        </p:txBody>
      </p:sp>
      <p:sp>
        <p:nvSpPr>
          <p:cNvPr id="4" name="Text 2"/>
          <p:cNvSpPr/>
          <p:nvPr/>
        </p:nvSpPr>
        <p:spPr>
          <a:xfrm>
            <a:off x="22324" y="1797209"/>
            <a:ext cx="9157463" cy="255290"/>
          </a:xfrm>
          <a:prstGeom prst="rect">
            <a:avLst/>
          </a:prstGeom>
          <a:noFill/>
          <a:ln/>
        </p:spPr>
        <p:txBody>
          <a:bodyPr wrap="none" lIns="0" tIns="0" rIns="0" bIns="0" rtlCol="0" anchor="t"/>
          <a:lstStyle/>
          <a:p>
            <a:pPr marL="0" indent="0" algn="r" rtl="1">
              <a:lnSpc>
                <a:spcPct val="128000"/>
              </a:lnSpc>
              <a:buNone/>
            </a:pPr>
            <a:r>
              <a:rPr lang="ar-SA" altLang="en-US" sz="2800" b="1" dirty="0">
                <a:solidFill>
                  <a:srgbClr val="384653"/>
                </a:solidFill>
                <a:latin typeface="WinSoft Pro Medium" pitchFamily="34" charset="0"/>
                <a:ea typeface="WinSoft Pro Medium" pitchFamily="34" charset="-122"/>
                <a:cs typeface="WinSoft Pro Medium" pitchFamily="34" charset="-120"/>
              </a:rPr>
              <a:t>موقف تدريبي</a:t>
            </a:r>
            <a:endParaRPr lang="ar-SA" sz="2800" dirty="0"/>
          </a:p>
        </p:txBody>
      </p:sp>
      <p:sp>
        <p:nvSpPr>
          <p:cNvPr id="5" name="Text 3"/>
          <p:cNvSpPr/>
          <p:nvPr/>
        </p:nvSpPr>
        <p:spPr>
          <a:xfrm>
            <a:off x="631908" y="2580426"/>
            <a:ext cx="8298647" cy="4048973"/>
          </a:xfrm>
          <a:prstGeom prst="rect">
            <a:avLst/>
          </a:prstGeom>
          <a:noFill/>
          <a:ln/>
        </p:spPr>
        <p:txBody>
          <a:bodyPr wrap="square" lIns="0" tIns="0" rIns="0" bIns="0" rtlCol="0" anchor="t"/>
          <a:lstStyle/>
          <a:p>
            <a:pPr marL="0" indent="0" algn="just" rtl="1">
              <a:lnSpc>
                <a:spcPct val="128000"/>
              </a:lnSpc>
              <a:spcAft>
                <a:spcPts val="1050"/>
              </a:spcAft>
              <a:buNone/>
            </a:pPr>
            <a:r>
              <a:rPr lang="ar-SA" altLang="en-US" sz="1600" dirty="0">
                <a:solidFill>
                  <a:srgbClr val="384653"/>
                </a:solidFill>
                <a:latin typeface="WinSoft Pro Medium" pitchFamily="34" charset="0"/>
                <a:ea typeface="WinSoft Pro Medium" pitchFamily="34" charset="-122"/>
                <a:cs typeface="WinSoft Pro Medium" pitchFamily="34" charset="-120"/>
              </a:rPr>
              <a:t>يقدّم أحد المدربين في برنامج للتعليم والتدريب التقني والمهني درسًا لمجموعة من المتعلمين البالغين حول تنفيذ أعمال الصيانة الدورية لمعدة مهنية.</a:t>
            </a:r>
            <a:endParaRPr lang="ar-SA" sz="1600" dirty="0"/>
          </a:p>
          <a:p>
            <a:pPr marL="0" indent="0" algn="just" rtl="1">
              <a:lnSpc>
                <a:spcPct val="128000"/>
              </a:lnSpc>
              <a:spcAft>
                <a:spcPts val="1050"/>
              </a:spcAft>
              <a:buNone/>
            </a:pPr>
            <a:r>
              <a:rPr lang="ar-SA" altLang="en-US" sz="1600" dirty="0">
                <a:solidFill>
                  <a:srgbClr val="384653"/>
                </a:solidFill>
                <a:latin typeface="WinSoft Pro Medium" pitchFamily="34" charset="0"/>
                <a:ea typeface="WinSoft Pro Medium" pitchFamily="34" charset="-122"/>
                <a:cs typeface="WinSoft Pro Medium" pitchFamily="34" charset="-120"/>
              </a:rPr>
              <a:t>يبدأ المدرب بشرح أهمية الصيانة وخطوات تنفيذها، ثم يعرض أمام المجموعة الطريقة الصحيحة لتنفيذ المهمة. بعد ذلك، يطلب من المتعلمين تنفيذ الخطوات نفسها وفق التسلسل الذي حدده، ويتدخل لتصحيح أدائهم عند الحاجة.</a:t>
            </a:r>
            <a:endParaRPr lang="ar-SA" sz="1600" dirty="0"/>
          </a:p>
          <a:p>
            <a:pPr marL="0" indent="0" algn="just" rtl="1">
              <a:lnSpc>
                <a:spcPct val="128000"/>
              </a:lnSpc>
              <a:spcAft>
                <a:spcPts val="1050"/>
              </a:spcAft>
              <a:buNone/>
            </a:pPr>
            <a:r>
              <a:rPr lang="ar-SA" altLang="en-US" sz="1600" dirty="0">
                <a:solidFill>
                  <a:srgbClr val="384653"/>
                </a:solidFill>
                <a:latin typeface="WinSoft Pro Medium" pitchFamily="34" charset="0"/>
                <a:ea typeface="WinSoft Pro Medium" pitchFamily="34" charset="-122"/>
                <a:cs typeface="WinSoft Pro Medium" pitchFamily="34" charset="-120"/>
              </a:rPr>
              <a:t>خلال التدريب، يشارك أحد أفراد المجموعة تجربة سابقة له في التعامل مع عطل مشابه، بينما يذكر مشارك آخر أنه يواجه في بيئة عمله مشكلة مختلفة تتطلب معالجة خاصة. يستمع المدرب إلى الخبرات والمشكلات التي يطرحها أفراد المجموعة، ويستخدم بعضها لمناقشة مواقف العمل المحتملة.</a:t>
            </a:r>
            <a:endParaRPr lang="ar-SA" sz="1600" dirty="0"/>
          </a:p>
          <a:p>
            <a:pPr marL="0" indent="0" algn="just" rtl="1">
              <a:lnSpc>
                <a:spcPct val="128000"/>
              </a:lnSpc>
              <a:spcAft>
                <a:spcPts val="1050"/>
              </a:spcAft>
              <a:buNone/>
            </a:pPr>
            <a:r>
              <a:rPr lang="ar-SA" altLang="en-US" sz="1600" dirty="0">
                <a:solidFill>
                  <a:srgbClr val="384653"/>
                </a:solidFill>
                <a:latin typeface="WinSoft Pro Medium" pitchFamily="34" charset="0"/>
                <a:ea typeface="WinSoft Pro Medium" pitchFamily="34" charset="-122"/>
                <a:cs typeface="WinSoft Pro Medium" pitchFamily="34" charset="-120"/>
              </a:rPr>
              <a:t>بعد ذلك، يقسم المدرب المتعلمين إلى مجموعات، ويعطي كل مجموعة موقفًا مهنيًا مختلفًا يتطلب تحديد المشكلة واختيار طريقة مناسبة للتعامل معها. ويطلب منهم شرح قراراتهم قبل تنفيذ المهمة.</a:t>
            </a:r>
            <a:endParaRPr lang="ar-SA" sz="1600" dirty="0"/>
          </a:p>
          <a:p>
            <a:pPr marL="0" indent="0" algn="just" rtl="1">
              <a:lnSpc>
                <a:spcPct val="128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في نهاية النشاط، يناقش المدرب مع المتعلمين ما تعلموه، والصعوبات التي واجهوها، وكيف يمكنهم الاستفادة مما تعلموه في موقع العمل.</a:t>
            </a:r>
            <a:endParaRPr lang="ar-SA" sz="1600" dirty="0"/>
          </a:p>
        </p:txBody>
      </p:sp>
      <p:sp>
        <p:nvSpPr>
          <p:cNvPr id="6" name="Shape 4"/>
          <p:cNvSpPr/>
          <p:nvPr/>
        </p:nvSpPr>
        <p:spPr>
          <a:xfrm>
            <a:off x="9160737" y="2442811"/>
            <a:ext cx="19050" cy="2868017"/>
          </a:xfrm>
          <a:prstGeom prst="roundRect">
            <a:avLst>
              <a:gd name="adj" fmla="val 49999"/>
            </a:avLst>
          </a:prstGeom>
          <a:solidFill>
            <a:srgbClr val="75BAE6"/>
          </a:solidFill>
          <a:ln/>
        </p:spPr>
      </p:sp>
      <p:pic>
        <p:nvPicPr>
          <p:cNvPr id="7" name="Image 0" descr="preencoded.png"/>
          <p:cNvPicPr>
            <a:picLocks noChangeAspect="1"/>
          </p:cNvPicPr>
          <p:nvPr/>
        </p:nvPicPr>
        <p:blipFill>
          <a:blip r:embed="rId3"/>
          <a:stretch>
            <a:fillRect/>
          </a:stretch>
        </p:blipFill>
        <p:spPr>
          <a:xfrm>
            <a:off x="10087318" y="2579291"/>
            <a:ext cx="1478719" cy="1478756"/>
          </a:xfrm>
          <a:prstGeom prst="rect">
            <a:avLst/>
          </a:prstGeom>
        </p:spPr>
      </p:pic>
      <p:sp>
        <p:nvSpPr>
          <p:cNvPr id="8" name="Text 5"/>
          <p:cNvSpPr/>
          <p:nvPr/>
        </p:nvSpPr>
        <p:spPr>
          <a:xfrm>
            <a:off x="9501810" y="4187687"/>
            <a:ext cx="2064228" cy="808176"/>
          </a:xfrm>
          <a:prstGeom prst="rect">
            <a:avLst/>
          </a:prstGeom>
          <a:noFill/>
          <a:ln/>
        </p:spPr>
        <p:txBody>
          <a:bodyPr wrap="square" lIns="0" tIns="0" rIns="0" bIns="0" rtlCol="0" anchor="t">
            <a:noAutofit/>
          </a:bodyPr>
          <a:lstStyle/>
          <a:p>
            <a:pPr marL="0" indent="0" algn="just" rtl="1">
              <a:lnSpc>
                <a:spcPct val="128000"/>
              </a:lnSpc>
              <a:buNone/>
            </a:pPr>
            <a:r>
              <a:rPr lang="en-US" altLang="en-US" sz="2000" b="1" dirty="0">
                <a:solidFill>
                  <a:srgbClr val="384653"/>
                </a:solidFill>
                <a:latin typeface="Myriad "/>
                <a:ea typeface="WinSoft Pro Medium" pitchFamily="34" charset="-122"/>
                <a:cs typeface="WinSoft Pro Medium" pitchFamily="34" charset="-120"/>
              </a:rPr>
              <a:t>1</a:t>
            </a:r>
            <a:r>
              <a:rPr lang="ar-SA" altLang="en-US" sz="2000" b="1" dirty="0">
                <a:solidFill>
                  <a:srgbClr val="384653"/>
                </a:solidFill>
                <a:latin typeface="WinSoft Pro Medium" pitchFamily="34" charset="0"/>
                <a:ea typeface="WinSoft Pro Medium" pitchFamily="34" charset="-122"/>
                <a:cs typeface="WinSoft Pro Medium" pitchFamily="34" charset="-120"/>
              </a:rPr>
              <a:t>. تحليل موقف تدريبي</a:t>
            </a:r>
            <a:endParaRPr lang="ar-SA" sz="2000" dirty="0"/>
          </a:p>
          <a:p>
            <a:pPr marL="0" indent="0" algn="just" rtl="1">
              <a:lnSpc>
                <a:spcPct val="128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اقرأ الموقف التدريبي الآتي، ثم حلّله في ضوء مبادئ تعلّم الكبار الستة.</a:t>
            </a:r>
            <a:endParaRPr lang="ar-SA" sz="20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p:nvPr/>
        </p:nvSpPr>
        <p:spPr>
          <a:xfrm>
            <a:off x="631908" y="588863"/>
            <a:ext cx="10927878" cy="564158"/>
          </a:xfrm>
          <a:prstGeom prst="rect">
            <a:avLst/>
          </a:prstGeom>
          <a:noFill/>
          <a:ln/>
        </p:spPr>
        <p:txBody>
          <a:bodyPr wrap="none" lIns="0" tIns="0" rIns="0" bIns="0" rtlCol="0" anchor="t"/>
          <a:lstStyle/>
          <a:p>
            <a:pPr marL="0" indent="0" algn="r" rtl="1">
              <a:lnSpc>
                <a:spcPct val="104000"/>
              </a:lnSpc>
              <a:buNone/>
            </a:pPr>
            <a:r>
              <a:rPr lang="ar-SA" altLang="en-US" sz="3550" b="1" dirty="0">
                <a:solidFill>
                  <a:srgbClr val="2E3C4E"/>
                </a:solidFill>
                <a:latin typeface="GE SS Two Light" pitchFamily="34" charset="0"/>
                <a:ea typeface="GE SS Two Light" pitchFamily="34" charset="-122"/>
                <a:cs typeface="GE SS Two Light" pitchFamily="34" charset="-120"/>
              </a:rPr>
              <a:t>مهمة التحليل</a:t>
            </a:r>
            <a:endParaRPr lang="ar-SA" sz="3550" dirty="0"/>
          </a:p>
        </p:txBody>
      </p:sp>
      <p:pic>
        <p:nvPicPr>
          <p:cNvPr id="4" name="Image 0" descr="preencoded.png"/>
          <p:cNvPicPr>
            <a:picLocks noChangeAspect="1"/>
          </p:cNvPicPr>
          <p:nvPr/>
        </p:nvPicPr>
        <p:blipFill>
          <a:blip r:embed="rId3"/>
          <a:stretch>
            <a:fillRect/>
          </a:stretch>
        </p:blipFill>
        <p:spPr>
          <a:xfrm>
            <a:off x="10039595" y="1994892"/>
            <a:ext cx="1526442" cy="1526480"/>
          </a:xfrm>
          <a:prstGeom prst="rect">
            <a:avLst/>
          </a:prstGeom>
        </p:spPr>
      </p:pic>
      <p:sp>
        <p:nvSpPr>
          <p:cNvPr id="5" name="Text 1"/>
          <p:cNvSpPr/>
          <p:nvPr/>
        </p:nvSpPr>
        <p:spPr>
          <a:xfrm>
            <a:off x="9601853" y="3704630"/>
            <a:ext cx="1964184" cy="535186"/>
          </a:xfrm>
          <a:prstGeom prst="rect">
            <a:avLst/>
          </a:prstGeom>
          <a:noFill/>
          <a:ln/>
        </p:spPr>
        <p:txBody>
          <a:bodyPr wrap="square" lIns="0" tIns="0" rIns="0" bIns="0" rtlCol="0" anchor="t">
            <a:noAutofit/>
          </a:bodyPr>
          <a:lstStyle/>
          <a:p>
            <a:pPr marL="0" indent="0" algn="r" rtl="1">
              <a:lnSpc>
                <a:spcPct val="130000"/>
              </a:lnSpc>
              <a:buNone/>
            </a:pPr>
            <a:r>
              <a:rPr lang="ar-SA" altLang="en-US" dirty="0">
                <a:solidFill>
                  <a:srgbClr val="384653"/>
                </a:solidFill>
                <a:latin typeface="WinSoft Pro Medium" pitchFamily="34" charset="0"/>
                <a:ea typeface="WinSoft Pro Medium" pitchFamily="34" charset="-122"/>
                <a:cs typeface="WinSoft Pro Medium" pitchFamily="34" charset="-120"/>
              </a:rPr>
              <a:t>حلّل الموقف السابق باستخدام الجدول الآتي - الأداة 1:</a:t>
            </a:r>
            <a:endParaRPr lang="ar-SA" dirty="0"/>
          </a:p>
        </p:txBody>
      </p:sp>
      <p:sp>
        <p:nvSpPr>
          <p:cNvPr id="6" name="Shape 2"/>
          <p:cNvSpPr/>
          <p:nvPr/>
        </p:nvSpPr>
        <p:spPr>
          <a:xfrm>
            <a:off x="1020417" y="5177549"/>
            <a:ext cx="10539369" cy="653408"/>
          </a:xfrm>
          <a:prstGeom prst="roundRect">
            <a:avLst>
              <a:gd name="adj" fmla="val 49999"/>
            </a:avLst>
          </a:prstGeom>
          <a:solidFill>
            <a:srgbClr val="D4E9F7"/>
          </a:solidFill>
          <a:ln/>
        </p:spPr>
      </p:sp>
      <p:sp>
        <p:nvSpPr>
          <p:cNvPr id="7" name="Text 3"/>
          <p:cNvSpPr/>
          <p:nvPr/>
        </p:nvSpPr>
        <p:spPr>
          <a:xfrm>
            <a:off x="3725968" y="5341541"/>
            <a:ext cx="7730932" cy="489416"/>
          </a:xfrm>
          <a:prstGeom prst="rect">
            <a:avLst/>
          </a:prstGeom>
          <a:noFill/>
          <a:ln/>
        </p:spPr>
        <p:txBody>
          <a:bodyPr wrap="none" lIns="0" tIns="0" rIns="0" bIns="0" rtlCol="0" anchor="t"/>
          <a:lstStyle/>
          <a:p>
            <a:pPr marL="0" indent="0" algn="r" rtl="1">
              <a:lnSpc>
                <a:spcPct val="96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ملاحظة: ليس من الضروري أن يظهر كل مبدأ بالدرجة نفسها في الموقف. ركّز على الأدلة الموجودة في الحالة، ولا تفترض وجود مبدأ لمجرد أن النشاط يبدو مناسبًا له.</a:t>
            </a:r>
            <a:endParaRPr lang="ar-SA" sz="1600" dirty="0"/>
          </a:p>
        </p:txBody>
      </p:sp>
      <p:graphicFrame>
        <p:nvGraphicFramePr>
          <p:cNvPr id="8" name="Table 0"/>
          <p:cNvGraphicFramePr>
            <a:graphicFrameLocks noGrp="1"/>
          </p:cNvGraphicFramePr>
          <p:nvPr>
            <p:extLst>
              <p:ext uri="{D42A27DB-BD31-4B8C-83A1-F6EECF244321}">
                <p14:modId xmlns:p14="http://schemas.microsoft.com/office/powerpoint/2010/main" val="3198224398"/>
              </p:ext>
            </p:extLst>
          </p:nvPr>
        </p:nvGraphicFramePr>
        <p:xfrm>
          <a:off x="573204" y="1584958"/>
          <a:ext cx="8910363" cy="3300729"/>
        </p:xfrm>
        <a:graphic>
          <a:graphicData uri="http://schemas.openxmlformats.org/drawingml/2006/table">
            <a:tbl>
              <a:tblPr/>
              <a:tblGrid>
                <a:gridCol w="3261815">
                  <a:extLst>
                    <a:ext uri="{9D8B030D-6E8A-4147-A177-3AD203B41FA5}">
                      <a16:colId xmlns:a16="http://schemas.microsoft.com/office/drawing/2014/main" val="2784611496"/>
                    </a:ext>
                  </a:extLst>
                </a:gridCol>
                <a:gridCol w="2744359">
                  <a:extLst>
                    <a:ext uri="{9D8B030D-6E8A-4147-A177-3AD203B41FA5}">
                      <a16:colId xmlns:a16="http://schemas.microsoft.com/office/drawing/2014/main" val="832816970"/>
                    </a:ext>
                  </a:extLst>
                </a:gridCol>
                <a:gridCol w="2904189">
                  <a:extLst>
                    <a:ext uri="{9D8B030D-6E8A-4147-A177-3AD203B41FA5}">
                      <a16:colId xmlns:a16="http://schemas.microsoft.com/office/drawing/2014/main" val="2730598539"/>
                    </a:ext>
                  </a:extLst>
                </a:gridCol>
              </a:tblGrid>
              <a:tr h="678814">
                <a:tc>
                  <a:txBody>
                    <a:bodyPr/>
                    <a:lstStyle/>
                    <a:p>
                      <a:pPr marL="0" indent="0" algn="r" defTabSz="914400" rtl="1" eaLnBrk="1" latinLnBrk="0" hangingPunct="1">
                        <a:lnSpc>
                          <a:spcPct val="150000"/>
                        </a:lnSpc>
                        <a:spcAft>
                          <a:spcPts val="0"/>
                        </a:spcAft>
                        <a:buNone/>
                      </a:pPr>
                      <a:r>
                        <a:rPr lang="ar-SA" sz="2400" b="1" dirty="0">
                          <a:solidFill>
                            <a:schemeClr val="bg1"/>
                          </a:solidFill>
                          <a:effectLst/>
                          <a:latin typeface="Arial" panose="020B0604020202020204" pitchFamily="34" charset="0"/>
                          <a:ea typeface="Arial" panose="020B0604020202020204" pitchFamily="34" charset="0"/>
                          <a:cs typeface="Arial" panose="020B0604020202020204" pitchFamily="34" charset="0"/>
                        </a:rPr>
                        <a:t>الممارسة التدريبية المرتبطة به</a:t>
                      </a:r>
                      <a:endParaRPr lang="en-US" sz="1800" b="1"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أين يظهر المبدأ في الموقف؟</a:t>
                      </a:r>
                      <a:endParaRPr lang="en-US" sz="2400" dirty="0">
                        <a:solidFill>
                          <a:schemeClr val="bg1"/>
                        </a:solidFill>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algn="r" rtl="1">
                        <a:lnSpc>
                          <a:spcPct val="150000"/>
                        </a:lnSpc>
                        <a:spcAft>
                          <a:spcPts val="0"/>
                        </a:spcAft>
                      </a:pPr>
                      <a:r>
                        <a:rPr lang="ar-SA" sz="2400" b="1" dirty="0">
                          <a:solidFill>
                            <a:schemeClr val="bg1"/>
                          </a:solidFill>
                          <a:effectLst/>
                          <a:latin typeface="Arial" panose="020B0604020202020204" pitchFamily="34" charset="0"/>
                          <a:ea typeface="Arial" panose="020B0604020202020204" pitchFamily="34" charset="0"/>
                          <a:cs typeface="Arial" panose="020B0604020202020204" pitchFamily="34" charset="0"/>
                        </a:rPr>
                        <a:t>النظرية/المنظور</a:t>
                      </a:r>
                      <a:endParaRPr lang="en-US" sz="2000" dirty="0">
                        <a:solidFill>
                          <a:schemeClr val="bg1"/>
                        </a:solidFill>
                        <a:effectLst/>
                        <a:latin typeface="Arial" panose="020B0604020202020204" pitchFamily="34" charset="0"/>
                        <a:ea typeface="Arial" panose="020B0604020202020204" pitchFamily="34" charset="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1175908">
                <a:tc>
                  <a:txBody>
                    <a:bodyPr/>
                    <a:lstStyle/>
                    <a:p>
                      <a:pPr marL="0" indent="0">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just" rtl="1">
                        <a:lnSpc>
                          <a:spcPct val="150000"/>
                        </a:lnSpc>
                        <a:spcAft>
                          <a:spcPts val="0"/>
                        </a:spcAft>
                      </a:pPr>
                      <a:r>
                        <a:rPr lang="ar-SA" sz="2000" dirty="0">
                          <a:effectLst/>
                          <a:latin typeface="Arial" panose="020B0604020202020204" pitchFamily="34" charset="0"/>
                          <a:ea typeface="Arial" panose="020B0604020202020204" pitchFamily="34" charset="0"/>
                          <a:cs typeface="Arial" panose="020B0604020202020204" pitchFamily="34" charset="0"/>
                        </a:rPr>
                        <a:t>اختر نظرية/منظورًا مناسبًا</a:t>
                      </a:r>
                      <a:endParaRPr lang="en-US" sz="1800" dirty="0">
                        <a:effectLst/>
                        <a:latin typeface="Arial" panose="020B0604020202020204" pitchFamily="34" charset="0"/>
                        <a:ea typeface="Arial" panose="020B0604020202020204" pitchFamily="34" charset="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1380601">
                <a:tc>
                  <a:txBody>
                    <a:bodyPr/>
                    <a:lstStyle/>
                    <a:p>
                      <a:pPr marL="0" indent="0">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just" rtl="1">
                        <a:lnSpc>
                          <a:spcPct val="150000"/>
                        </a:lnSpc>
                        <a:spcAft>
                          <a:spcPts val="0"/>
                        </a:spcAft>
                      </a:pPr>
                      <a:r>
                        <a:rPr lang="ar-SA" sz="2000" dirty="0">
                          <a:effectLst/>
                          <a:latin typeface="Arial" panose="020B0604020202020204" pitchFamily="34" charset="0"/>
                          <a:ea typeface="Arial" panose="020B0604020202020204" pitchFamily="34" charset="0"/>
                          <a:cs typeface="Arial" panose="020B0604020202020204" pitchFamily="34" charset="0"/>
                        </a:rPr>
                        <a:t>اختر نظرية/منظورًا مناسبًا</a:t>
                      </a:r>
                      <a:endParaRPr lang="en-US" sz="1800" dirty="0">
                        <a:effectLst/>
                        <a:latin typeface="Arial" panose="020B0604020202020204" pitchFamily="34" charset="0"/>
                        <a:ea typeface="Arial" panose="020B0604020202020204" pitchFamily="34" charset="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769053845"/>
                  </a:ext>
                </a:extLst>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p:nvPr/>
        </p:nvSpPr>
        <p:spPr>
          <a:xfrm>
            <a:off x="631908" y="675878"/>
            <a:ext cx="10927878" cy="564158"/>
          </a:xfrm>
          <a:prstGeom prst="rect">
            <a:avLst/>
          </a:prstGeom>
          <a:noFill/>
          <a:ln/>
        </p:spPr>
        <p:txBody>
          <a:bodyPr wrap="none" lIns="0" tIns="0" rIns="0" bIns="0" rtlCol="0" anchor="t"/>
          <a:lstStyle/>
          <a:p>
            <a:pPr marL="0" indent="0" algn="r" rtl="1">
              <a:lnSpc>
                <a:spcPct val="104000"/>
              </a:lnSpc>
              <a:buNone/>
            </a:pPr>
            <a:r>
              <a:rPr lang="en-US" altLang="en-US" sz="3550" dirty="0">
                <a:solidFill>
                  <a:srgbClr val="2E3C4E"/>
                </a:solidFill>
                <a:latin typeface="Myriad "/>
                <a:ea typeface="GE SS Two Light" pitchFamily="34" charset="-122"/>
                <a:cs typeface="GE SS Two Light" pitchFamily="34" charset="-120"/>
              </a:rPr>
              <a:t>2</a:t>
            </a:r>
            <a:r>
              <a:rPr lang="ar-SA" altLang="en-US" sz="3550" dirty="0">
                <a:solidFill>
                  <a:srgbClr val="2E3C4E"/>
                </a:solidFill>
                <a:latin typeface="GE SS Two Light" pitchFamily="34" charset="0"/>
                <a:ea typeface="GE SS Two Light" pitchFamily="34" charset="-122"/>
                <a:cs typeface="GE SS Two Light" pitchFamily="34" charset="-120"/>
              </a:rPr>
              <a:t>. أعد النظر في الموقف:</a:t>
            </a:r>
            <a:endParaRPr lang="ar-SA" sz="3550" dirty="0"/>
          </a:p>
        </p:txBody>
      </p:sp>
      <p:pic>
        <p:nvPicPr>
          <p:cNvPr id="4" name="Image 0" descr="preencoded.png"/>
          <p:cNvPicPr>
            <a:picLocks noChangeAspect="1"/>
          </p:cNvPicPr>
          <p:nvPr/>
        </p:nvPicPr>
        <p:blipFill>
          <a:blip r:embed="rId3"/>
          <a:stretch>
            <a:fillRect/>
          </a:stretch>
        </p:blipFill>
        <p:spPr>
          <a:xfrm>
            <a:off x="10039595" y="2081907"/>
            <a:ext cx="1526442" cy="1526480"/>
          </a:xfrm>
          <a:prstGeom prst="rect">
            <a:avLst/>
          </a:prstGeom>
        </p:spPr>
      </p:pic>
      <p:sp>
        <p:nvSpPr>
          <p:cNvPr id="5" name="Text 1"/>
          <p:cNvSpPr/>
          <p:nvPr/>
        </p:nvSpPr>
        <p:spPr>
          <a:xfrm>
            <a:off x="7518107" y="3791645"/>
            <a:ext cx="4233459" cy="949424"/>
          </a:xfrm>
          <a:prstGeom prst="rect">
            <a:avLst/>
          </a:prstGeom>
          <a:noFill/>
          <a:ln/>
        </p:spPr>
        <p:txBody>
          <a:bodyPr wrap="square" lIns="0" tIns="0" rIns="0" bIns="0" rtlCol="0" anchor="t">
            <a:noAutofit/>
          </a:bodyPr>
          <a:lstStyle/>
          <a:p>
            <a:pPr marL="0" indent="0" algn="r" rtl="1">
              <a:lnSpc>
                <a:spcPct val="130000"/>
              </a:lnSpc>
              <a:spcAft>
                <a:spcPts val="1150"/>
              </a:spcAft>
              <a:buNone/>
            </a:pPr>
            <a:r>
              <a:rPr lang="ar-SA" altLang="en-US" dirty="0">
                <a:solidFill>
                  <a:srgbClr val="384653"/>
                </a:solidFill>
                <a:latin typeface="WinSoft Pro Medium" pitchFamily="34" charset="0"/>
                <a:ea typeface="WinSoft Pro Medium" pitchFamily="34" charset="-122"/>
                <a:cs typeface="WinSoft Pro Medium" pitchFamily="34" charset="-120"/>
              </a:rPr>
              <a:t>بعد إكمال التحليل، اختر </a:t>
            </a:r>
            <a:r>
              <a:rPr lang="ar-SA" altLang="en-US" b="1" dirty="0">
                <a:solidFill>
                  <a:srgbClr val="384653"/>
                </a:solidFill>
                <a:latin typeface="WinSoft Pro Medium" pitchFamily="34" charset="0"/>
                <a:ea typeface="WinSoft Pro Medium" pitchFamily="34" charset="-122"/>
                <a:cs typeface="WinSoft Pro Medium" pitchFamily="34" charset="-120"/>
              </a:rPr>
              <a:t>مبدأين</a:t>
            </a:r>
            <a:r>
              <a:rPr lang="ar-SA" altLang="en-US" dirty="0">
                <a:solidFill>
                  <a:srgbClr val="384653"/>
                </a:solidFill>
                <a:latin typeface="WinSoft Pro Medium" pitchFamily="34" charset="0"/>
                <a:ea typeface="WinSoft Pro Medium" pitchFamily="34" charset="-122"/>
                <a:cs typeface="WinSoft Pro Medium" pitchFamily="34" charset="-120"/>
              </a:rPr>
              <a:t> ترى أن تطبيقهما يمكن أن يكون أقوى في هذا الموقف.</a:t>
            </a:r>
            <a:endParaRPr lang="ar-SA" dirty="0"/>
          </a:p>
          <a:p>
            <a:pPr marL="0" indent="0" algn="r" rtl="1">
              <a:lnSpc>
                <a:spcPct val="130000"/>
              </a:lnSpc>
              <a:buNone/>
            </a:pPr>
            <a:r>
              <a:rPr lang="ar-SA" altLang="en-US" dirty="0">
                <a:solidFill>
                  <a:srgbClr val="384653"/>
                </a:solidFill>
                <a:latin typeface="WinSoft Pro Medium" pitchFamily="34" charset="0"/>
                <a:ea typeface="WinSoft Pro Medium" pitchFamily="34" charset="-122"/>
                <a:cs typeface="WinSoft Pro Medium" pitchFamily="34" charset="-120"/>
              </a:rPr>
              <a:t>ثم اقترح تعديلًا أو إضافة واحدة على الممارسة التدريبية لكل منهما.</a:t>
            </a:r>
            <a:endParaRPr lang="ar-SA" dirty="0"/>
          </a:p>
        </p:txBody>
      </p:sp>
      <p:sp>
        <p:nvSpPr>
          <p:cNvPr id="6" name="Shape 2"/>
          <p:cNvSpPr/>
          <p:nvPr/>
        </p:nvSpPr>
        <p:spPr>
          <a:xfrm>
            <a:off x="980661" y="5517877"/>
            <a:ext cx="10579125" cy="558509"/>
          </a:xfrm>
          <a:prstGeom prst="roundRect">
            <a:avLst>
              <a:gd name="adj" fmla="val 49999"/>
            </a:avLst>
          </a:prstGeom>
          <a:solidFill>
            <a:srgbClr val="D4E9F7"/>
          </a:solidFill>
          <a:ln/>
        </p:spPr>
      </p:sp>
      <p:sp>
        <p:nvSpPr>
          <p:cNvPr id="7" name="Text 3"/>
          <p:cNvSpPr/>
          <p:nvPr/>
        </p:nvSpPr>
        <p:spPr>
          <a:xfrm>
            <a:off x="3725968" y="5628048"/>
            <a:ext cx="7730932" cy="338169"/>
          </a:xfrm>
          <a:prstGeom prst="rect">
            <a:avLst/>
          </a:prstGeom>
          <a:noFill/>
          <a:ln/>
        </p:spPr>
        <p:txBody>
          <a:bodyPr wrap="none" lIns="0" tIns="0" rIns="0" bIns="0" rtlCol="0" anchor="t"/>
          <a:lstStyle/>
          <a:p>
            <a:pPr marL="0" indent="0" algn="r" rtl="1">
              <a:lnSpc>
                <a:spcPct val="96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ملاحظة: ليس من الضروري أن يظهر كل مبدأ بالدرجة نفسها في الموقف. ركّز على الأدلة الموجودة في الحالة، ولا تفترض وجود مبدأ لمجرد أن النشاط يبدو مناسبًا له.</a:t>
            </a:r>
            <a:endParaRPr lang="ar-SA" sz="1600" dirty="0"/>
          </a:p>
        </p:txBody>
      </p:sp>
      <p:graphicFrame>
        <p:nvGraphicFramePr>
          <p:cNvPr id="9" name="Table 0"/>
          <p:cNvGraphicFramePr>
            <a:graphicFrameLocks noGrp="1"/>
          </p:cNvGraphicFramePr>
          <p:nvPr>
            <p:extLst>
              <p:ext uri="{D42A27DB-BD31-4B8C-83A1-F6EECF244321}">
                <p14:modId xmlns:p14="http://schemas.microsoft.com/office/powerpoint/2010/main" val="1935605888"/>
              </p:ext>
            </p:extLst>
          </p:nvPr>
        </p:nvGraphicFramePr>
        <p:xfrm>
          <a:off x="532263" y="1967371"/>
          <a:ext cx="6985844" cy="3211662"/>
        </p:xfrm>
        <a:graphic>
          <a:graphicData uri="http://schemas.openxmlformats.org/drawingml/2006/table">
            <a:tbl>
              <a:tblPr/>
              <a:tblGrid>
                <a:gridCol w="1944237">
                  <a:extLst>
                    <a:ext uri="{9D8B030D-6E8A-4147-A177-3AD203B41FA5}">
                      <a16:colId xmlns:a16="http://schemas.microsoft.com/office/drawing/2014/main" val="2784611496"/>
                    </a:ext>
                  </a:extLst>
                </a:gridCol>
                <a:gridCol w="2457450">
                  <a:extLst>
                    <a:ext uri="{9D8B030D-6E8A-4147-A177-3AD203B41FA5}">
                      <a16:colId xmlns:a16="http://schemas.microsoft.com/office/drawing/2014/main" val="832816970"/>
                    </a:ext>
                  </a:extLst>
                </a:gridCol>
                <a:gridCol w="2584157">
                  <a:extLst>
                    <a:ext uri="{9D8B030D-6E8A-4147-A177-3AD203B41FA5}">
                      <a16:colId xmlns:a16="http://schemas.microsoft.com/office/drawing/2014/main" val="2730598539"/>
                    </a:ext>
                  </a:extLst>
                </a:gridCol>
              </a:tblGrid>
              <a:tr h="673850">
                <a:tc>
                  <a:txBody>
                    <a:bodyPr/>
                    <a:lstStyle/>
                    <a:p>
                      <a:pPr marL="0" indent="0" algn="r" rtl="1">
                        <a:buNone/>
                      </a:pPr>
                      <a:r>
                        <a:rPr lang="en-US" sz="2400" b="1" dirty="0">
                          <a:solidFill>
                            <a:srgbClr val="FFFFFF"/>
                          </a:solidFill>
                          <a:latin typeface="WinSoft Pro" pitchFamily="34" charset="0"/>
                          <a:ea typeface="WinSoft Pro" pitchFamily="34" charset="-122"/>
                          <a:cs typeface="WinSoft Pro" pitchFamily="34" charset="-120"/>
                        </a:rPr>
                        <a:t>لماذا؟</a:t>
                      </a:r>
                      <a:endParaRPr lang="en-US" sz="24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rgbClr val="FFFFFF"/>
                          </a:solidFill>
                          <a:latin typeface="WinSoft Pro" pitchFamily="34" charset="0"/>
                          <a:ea typeface="WinSoft Pro" pitchFamily="34" charset="-122"/>
                          <a:cs typeface="WinSoft Pro" pitchFamily="34" charset="-120"/>
                        </a:rPr>
                        <a:t>التعديل الذي تقترحه</a:t>
                      </a:r>
                      <a:endParaRPr lang="en-US" sz="24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rgbClr val="FFFFFF"/>
                          </a:solidFill>
                          <a:latin typeface="WinSoft Pro" pitchFamily="34" charset="0"/>
                          <a:ea typeface="WinSoft Pro" pitchFamily="34" charset="-122"/>
                          <a:cs typeface="WinSoft Pro" pitchFamily="34" charset="-120"/>
                        </a:rPr>
                        <a:t>ما الذي يمكن تحسينه؟</a:t>
                      </a:r>
                      <a:endParaRPr lang="en-US" sz="24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1167308">
                <a:tc>
                  <a:txBody>
                    <a:bodyPr/>
                    <a:lstStyle/>
                    <a:p>
                      <a:pPr marL="0" indent="0" algn="r" rtl="1">
                        <a:buNone/>
                      </a:pPr>
                      <a:endParaRPr lang="en-US" sz="24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4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4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1370504">
                <a:tc>
                  <a:txBody>
                    <a:bodyPr/>
                    <a:lstStyle/>
                    <a:p>
                      <a:pPr marL="0" indent="0" algn="r" rtl="1">
                        <a:buNone/>
                      </a:pPr>
                      <a:endParaRPr lang="en-US" sz="24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4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4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769053845"/>
                  </a:ext>
                </a:extLst>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p:nvPr/>
        </p:nvSpPr>
        <p:spPr>
          <a:xfrm>
            <a:off x="631908" y="766167"/>
            <a:ext cx="10927878" cy="564158"/>
          </a:xfrm>
          <a:prstGeom prst="rect">
            <a:avLst/>
          </a:prstGeom>
          <a:noFill/>
          <a:ln/>
        </p:spPr>
        <p:txBody>
          <a:bodyPr wrap="none" lIns="0" tIns="0" rIns="0" bIns="0" rtlCol="0" anchor="t"/>
          <a:lstStyle/>
          <a:p>
            <a:pPr marL="0" indent="0" algn="r" rtl="1">
              <a:lnSpc>
                <a:spcPct val="104000"/>
              </a:lnSpc>
              <a:buNone/>
            </a:pPr>
            <a:r>
              <a:rPr lang="en-US" altLang="en-US" sz="3550" dirty="0">
                <a:solidFill>
                  <a:srgbClr val="2E3C4E"/>
                </a:solidFill>
                <a:latin typeface="Myriad "/>
                <a:ea typeface="GE SS Two Light" pitchFamily="34" charset="-122"/>
                <a:cs typeface="GE SS Two Light" pitchFamily="34" charset="-120"/>
              </a:rPr>
              <a:t>3</a:t>
            </a:r>
            <a:r>
              <a:rPr lang="ar-SA" altLang="en-US" sz="3550" dirty="0">
                <a:solidFill>
                  <a:srgbClr val="2E3C4E"/>
                </a:solidFill>
                <a:latin typeface="GE SS Two Light" pitchFamily="34" charset="0"/>
                <a:ea typeface="GE SS Two Light" pitchFamily="34" charset="-122"/>
                <a:cs typeface="GE SS Two Light" pitchFamily="34" charset="-120"/>
              </a:rPr>
              <a:t>. طبّق على واقعك المهني</a:t>
            </a:r>
            <a:endParaRPr lang="ar-SA" sz="3550" dirty="0"/>
          </a:p>
        </p:txBody>
      </p:sp>
      <p:pic>
        <p:nvPicPr>
          <p:cNvPr id="4" name="Image 0" descr="preencoded.png"/>
          <p:cNvPicPr>
            <a:picLocks noChangeAspect="1"/>
          </p:cNvPicPr>
          <p:nvPr/>
        </p:nvPicPr>
        <p:blipFill>
          <a:blip r:embed="rId3"/>
          <a:stretch>
            <a:fillRect/>
          </a:stretch>
        </p:blipFill>
        <p:spPr>
          <a:xfrm>
            <a:off x="10039595" y="2172196"/>
            <a:ext cx="1526442" cy="1526480"/>
          </a:xfrm>
          <a:prstGeom prst="rect">
            <a:avLst/>
          </a:prstGeom>
        </p:spPr>
      </p:pic>
      <p:sp>
        <p:nvSpPr>
          <p:cNvPr id="5" name="Text 1"/>
          <p:cNvSpPr/>
          <p:nvPr/>
        </p:nvSpPr>
        <p:spPr>
          <a:xfrm>
            <a:off x="7332578" y="3881934"/>
            <a:ext cx="4233459" cy="1217017"/>
          </a:xfrm>
          <a:prstGeom prst="rect">
            <a:avLst/>
          </a:prstGeom>
          <a:noFill/>
          <a:ln/>
        </p:spPr>
        <p:txBody>
          <a:bodyPr wrap="square" lIns="0" tIns="0" rIns="0" bIns="0" rtlCol="0" anchor="t">
            <a:noAutofit/>
          </a:bodyPr>
          <a:lstStyle/>
          <a:p>
            <a:pPr marL="0" indent="0" algn="r" rtl="1">
              <a:lnSpc>
                <a:spcPct val="130000"/>
              </a:lnSpc>
              <a:spcAft>
                <a:spcPts val="1150"/>
              </a:spcAft>
              <a:buNone/>
            </a:pPr>
            <a:r>
              <a:rPr lang="ar-SA" altLang="en-US" dirty="0">
                <a:solidFill>
                  <a:srgbClr val="384653"/>
                </a:solidFill>
                <a:latin typeface="WinSoft Pro Medium" pitchFamily="34" charset="0"/>
                <a:ea typeface="WinSoft Pro Medium" pitchFamily="34" charset="-122"/>
                <a:cs typeface="WinSoft Pro Medium" pitchFamily="34" charset="-120"/>
              </a:rPr>
              <a:t>اختر </a:t>
            </a:r>
            <a:r>
              <a:rPr lang="ar-SA" altLang="en-US" b="1" dirty="0">
                <a:solidFill>
                  <a:srgbClr val="384653"/>
                </a:solidFill>
                <a:latin typeface="WinSoft Pro Medium" pitchFamily="34" charset="0"/>
                <a:ea typeface="WinSoft Pro Medium" pitchFamily="34" charset="-122"/>
                <a:cs typeface="WinSoft Pro Medium" pitchFamily="34" charset="-120"/>
              </a:rPr>
              <a:t>مهارة أو موضوعًا تدريبيًا</a:t>
            </a:r>
            <a:r>
              <a:rPr lang="ar-SA" altLang="en-US" dirty="0">
                <a:solidFill>
                  <a:srgbClr val="384653"/>
                </a:solidFill>
                <a:latin typeface="WinSoft Pro Medium" pitchFamily="34" charset="0"/>
                <a:ea typeface="WinSoft Pro Medium" pitchFamily="34" charset="-122"/>
                <a:cs typeface="WinSoft Pro Medium" pitchFamily="34" charset="-120"/>
              </a:rPr>
              <a:t> من مجال عملك في التعليم والتدريب التقني والمهني.</a:t>
            </a:r>
            <a:endParaRPr lang="ar-SA" dirty="0"/>
          </a:p>
          <a:p>
            <a:pPr marL="0" indent="0" algn="r" rtl="1">
              <a:lnSpc>
                <a:spcPct val="130000"/>
              </a:lnSpc>
              <a:buNone/>
            </a:pPr>
            <a:r>
              <a:rPr lang="ar-SA" altLang="en-US" dirty="0">
                <a:solidFill>
                  <a:srgbClr val="384653"/>
                </a:solidFill>
                <a:latin typeface="WinSoft Pro Medium" pitchFamily="34" charset="0"/>
                <a:ea typeface="WinSoft Pro Medium" pitchFamily="34" charset="-122"/>
                <a:cs typeface="WinSoft Pro Medium" pitchFamily="34" charset="-120"/>
              </a:rPr>
              <a:t>حدد </a:t>
            </a:r>
            <a:r>
              <a:rPr lang="ar-SA" altLang="en-US" b="1" dirty="0">
                <a:solidFill>
                  <a:srgbClr val="384653"/>
                </a:solidFill>
                <a:latin typeface="WinSoft Pro Medium" pitchFamily="34" charset="0"/>
                <a:ea typeface="WinSoft Pro Medium" pitchFamily="34" charset="-122"/>
                <a:cs typeface="WinSoft Pro Medium" pitchFamily="34" charset="-120"/>
              </a:rPr>
              <a:t>ثلاثة مبادئ لتعلّم الكبار</a:t>
            </a:r>
            <a:r>
              <a:rPr lang="ar-SA" altLang="en-US" dirty="0">
                <a:solidFill>
                  <a:srgbClr val="384653"/>
                </a:solidFill>
                <a:latin typeface="WinSoft Pro Medium" pitchFamily="34" charset="0"/>
                <a:ea typeface="WinSoft Pro Medium" pitchFamily="34" charset="-122"/>
                <a:cs typeface="WinSoft Pro Medium" pitchFamily="34" charset="-120"/>
              </a:rPr>
              <a:t> ترى أنها مهمة عند تدريب هذه المهارة، ثم وضّح كيف يمكنك توظيفها.</a:t>
            </a:r>
            <a:endParaRPr lang="ar-SA" dirty="0"/>
          </a:p>
        </p:txBody>
      </p:sp>
      <p:sp>
        <p:nvSpPr>
          <p:cNvPr id="6" name="Shape 2"/>
          <p:cNvSpPr/>
          <p:nvPr/>
        </p:nvSpPr>
        <p:spPr>
          <a:xfrm>
            <a:off x="631908" y="5601129"/>
            <a:ext cx="10927878" cy="662880"/>
          </a:xfrm>
          <a:prstGeom prst="roundRect">
            <a:avLst>
              <a:gd name="adj" fmla="val 38812"/>
            </a:avLst>
          </a:prstGeom>
          <a:solidFill>
            <a:srgbClr val="D4E9F7"/>
          </a:solidFill>
          <a:ln/>
        </p:spPr>
      </p:sp>
      <p:pic>
        <p:nvPicPr>
          <p:cNvPr id="7" name="Image 1" descr="preencoded.png"/>
          <p:cNvPicPr>
            <a:picLocks noChangeAspect="1"/>
          </p:cNvPicPr>
          <p:nvPr/>
        </p:nvPicPr>
        <p:blipFill>
          <a:blip r:embed="rId4"/>
          <a:stretch>
            <a:fillRect/>
          </a:stretch>
        </p:blipFill>
        <p:spPr>
          <a:xfrm>
            <a:off x="803354" y="5834690"/>
            <a:ext cx="214307" cy="171450"/>
          </a:xfrm>
          <a:prstGeom prst="rect">
            <a:avLst/>
          </a:prstGeom>
        </p:spPr>
      </p:pic>
      <p:sp>
        <p:nvSpPr>
          <p:cNvPr id="8" name="Text 3"/>
          <p:cNvSpPr/>
          <p:nvPr/>
        </p:nvSpPr>
        <p:spPr>
          <a:xfrm>
            <a:off x="579522" y="5806909"/>
            <a:ext cx="10808819" cy="267593"/>
          </a:xfrm>
          <a:prstGeom prst="rect">
            <a:avLst/>
          </a:prstGeom>
          <a:noFill/>
          <a:ln/>
        </p:spPr>
        <p:txBody>
          <a:bodyPr wrap="none" lIns="0" tIns="0" rIns="0" bIns="0" rtlCol="0" anchor="t"/>
          <a:lstStyle/>
          <a:p>
            <a:pPr marL="0" indent="0" algn="r" rtl="1">
              <a:lnSpc>
                <a:spcPct val="130000"/>
              </a:lnSpc>
              <a:buNone/>
            </a:pPr>
            <a:r>
              <a:rPr lang="ar-SA" altLang="en-US" sz="1600" b="1" dirty="0">
                <a:solidFill>
                  <a:srgbClr val="000000"/>
                </a:solidFill>
                <a:latin typeface="WinSoft Pro Medium" pitchFamily="34" charset="0"/>
                <a:ea typeface="WinSoft Pro Medium" pitchFamily="34" charset="-122"/>
                <a:cs typeface="WinSoft Pro Medium" pitchFamily="34" charset="-120"/>
              </a:rPr>
              <a:t>إرشاد:</a:t>
            </a:r>
            <a:r>
              <a:rPr lang="ar-SA" altLang="en-US" sz="1600" dirty="0">
                <a:solidFill>
                  <a:srgbClr val="000000"/>
                </a:solidFill>
                <a:latin typeface="WinSoft Pro Medium" pitchFamily="34" charset="0"/>
                <a:ea typeface="WinSoft Pro Medium" pitchFamily="34" charset="-122"/>
                <a:cs typeface="WinSoft Pro Medium" pitchFamily="34" charset="-120"/>
              </a:rPr>
              <a:t> عند اقتراح الممارسات التدريبية، راعِ تنوع المتعلمين والمتعلمات وخبراتهم واحتياجاتهم، وتجنب الافتراضات المسبقة حول قدراتهم أو أدوارهم المهنية.</a:t>
            </a:r>
            <a:endParaRPr lang="ar-SA" sz="1600" dirty="0"/>
          </a:p>
        </p:txBody>
      </p:sp>
      <p:graphicFrame>
        <p:nvGraphicFramePr>
          <p:cNvPr id="10" name="Table 0"/>
          <p:cNvGraphicFramePr>
            <a:graphicFrameLocks noGrp="1"/>
          </p:cNvGraphicFramePr>
          <p:nvPr>
            <p:extLst>
              <p:ext uri="{D42A27DB-BD31-4B8C-83A1-F6EECF244321}">
                <p14:modId xmlns:p14="http://schemas.microsoft.com/office/powerpoint/2010/main" val="1456527750"/>
              </p:ext>
            </p:extLst>
          </p:nvPr>
        </p:nvGraphicFramePr>
        <p:xfrm>
          <a:off x="476249" y="1854392"/>
          <a:ext cx="6716119" cy="3016891"/>
        </p:xfrm>
        <a:graphic>
          <a:graphicData uri="http://schemas.openxmlformats.org/drawingml/2006/table">
            <a:tbl>
              <a:tblPr/>
              <a:tblGrid>
                <a:gridCol w="2458568">
                  <a:extLst>
                    <a:ext uri="{9D8B030D-6E8A-4147-A177-3AD203B41FA5}">
                      <a16:colId xmlns:a16="http://schemas.microsoft.com/office/drawing/2014/main" val="2784611496"/>
                    </a:ext>
                  </a:extLst>
                </a:gridCol>
                <a:gridCol w="2068540">
                  <a:extLst>
                    <a:ext uri="{9D8B030D-6E8A-4147-A177-3AD203B41FA5}">
                      <a16:colId xmlns:a16="http://schemas.microsoft.com/office/drawing/2014/main" val="832816970"/>
                    </a:ext>
                  </a:extLst>
                </a:gridCol>
                <a:gridCol w="2189011">
                  <a:extLst>
                    <a:ext uri="{9D8B030D-6E8A-4147-A177-3AD203B41FA5}">
                      <a16:colId xmlns:a16="http://schemas.microsoft.com/office/drawing/2014/main" val="2730598539"/>
                    </a:ext>
                  </a:extLst>
                </a:gridCol>
              </a:tblGrid>
              <a:tr h="632984">
                <a:tc>
                  <a:txBody>
                    <a:bodyPr/>
                    <a:lstStyle/>
                    <a:p>
                      <a:pPr marL="0" indent="0" algn="r" rtl="1">
                        <a:buNone/>
                      </a:pPr>
                      <a:r>
                        <a:rPr lang="en-US" sz="2000" b="1" dirty="0">
                          <a:solidFill>
                            <a:srgbClr val="FFFFFF"/>
                          </a:solidFill>
                          <a:latin typeface="WinSoft Pro" pitchFamily="34" charset="0"/>
                          <a:ea typeface="WinSoft Pro" pitchFamily="34" charset="-122"/>
                          <a:cs typeface="WinSoft Pro" pitchFamily="34" charset="-120"/>
                        </a:rPr>
                        <a:t>كيف يمكن تطبيقه؟</a:t>
                      </a: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000" b="1" dirty="0">
                          <a:solidFill>
                            <a:srgbClr val="FFFFFF"/>
                          </a:solidFill>
                          <a:latin typeface="WinSoft Pro" pitchFamily="34" charset="0"/>
                          <a:ea typeface="WinSoft Pro" pitchFamily="34" charset="-122"/>
                          <a:cs typeface="WinSoft Pro" pitchFamily="34" charset="-120"/>
                        </a:rPr>
                        <a:t>مبدأ تعلّم الكبار</a:t>
                      </a: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000" b="1" dirty="0">
                          <a:solidFill>
                            <a:srgbClr val="FFFFFF"/>
                          </a:solidFill>
                          <a:latin typeface="WinSoft Pro" pitchFamily="34" charset="0"/>
                          <a:ea typeface="WinSoft Pro" pitchFamily="34" charset="-122"/>
                          <a:cs typeface="WinSoft Pro" pitchFamily="34" charset="-120"/>
                        </a:rPr>
                        <a:t>المهارة/الموضوع</a:t>
                      </a: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1096517">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1287390">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769053845"/>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p:nvPr/>
        </p:nvSpPr>
        <p:spPr>
          <a:xfrm>
            <a:off x="631908" y="559395"/>
            <a:ext cx="10927878" cy="511274"/>
          </a:xfrm>
          <a:prstGeom prst="rect">
            <a:avLst/>
          </a:prstGeom>
          <a:noFill/>
          <a:ln/>
        </p:spPr>
        <p:txBody>
          <a:bodyPr wrap="none" lIns="0" tIns="0" rIns="0" bIns="0" rtlCol="0" anchor="t"/>
          <a:lstStyle/>
          <a:p>
            <a:pPr marL="0" indent="0" algn="r" rtl="1">
              <a:lnSpc>
                <a:spcPct val="104000"/>
              </a:lnSpc>
              <a:buNone/>
            </a:pPr>
            <a:r>
              <a:rPr lang="en-US" altLang="en-US" sz="3200" dirty="0">
                <a:solidFill>
                  <a:srgbClr val="2E3C4E"/>
                </a:solidFill>
                <a:latin typeface="Myriad "/>
                <a:ea typeface="GE SS Two Light" pitchFamily="34" charset="-122"/>
                <a:cs typeface="GE SS Two Light" pitchFamily="34" charset="-120"/>
              </a:rPr>
              <a:t>4</a:t>
            </a:r>
            <a:r>
              <a:rPr lang="ar-SA" altLang="en-US" sz="3200" dirty="0">
                <a:solidFill>
                  <a:srgbClr val="2E3C4E"/>
                </a:solidFill>
                <a:latin typeface="GE SS Two Light" pitchFamily="34" charset="0"/>
                <a:ea typeface="GE SS Two Light" pitchFamily="34" charset="-122"/>
                <a:cs typeface="GE SS Two Light" pitchFamily="34" charset="-120"/>
              </a:rPr>
              <a:t>. ناقش مع الزملاء والزميلات</a:t>
            </a:r>
            <a:endParaRPr lang="ar-SA" sz="3200" dirty="0"/>
          </a:p>
        </p:txBody>
      </p:sp>
      <p:sp>
        <p:nvSpPr>
          <p:cNvPr id="3" name="Text 1"/>
          <p:cNvSpPr/>
          <p:nvPr/>
        </p:nvSpPr>
        <p:spPr>
          <a:xfrm>
            <a:off x="39757" y="1232453"/>
            <a:ext cx="11520030" cy="328060"/>
          </a:xfrm>
          <a:prstGeom prst="rect">
            <a:avLst/>
          </a:prstGeom>
          <a:noFill/>
          <a:ln/>
        </p:spPr>
        <p:txBody>
          <a:bodyPr wrap="none" lIns="0" tIns="0" rIns="0" bIns="0" rtlCol="0" anchor="t"/>
          <a:lstStyle/>
          <a:p>
            <a:pPr marL="0" indent="0" algn="r" rtl="1">
              <a:lnSpc>
                <a:spcPct val="124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قارن إجاباتك مع إجابات أحد الزملاء أو الزميلات، وناقشا الأسئلة الآتية:</a:t>
            </a:r>
            <a:endParaRPr lang="ar-SA" sz="24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06356" y="1711027"/>
            <a:ext cx="3553431" cy="1258888"/>
          </a:xfrm>
          <a:prstGeom prst="rect">
            <a:avLst/>
          </a:prstGeom>
        </p:spPr>
      </p:pic>
      <p:sp>
        <p:nvSpPr>
          <p:cNvPr id="5" name="Text 2"/>
          <p:cNvSpPr/>
          <p:nvPr/>
        </p:nvSpPr>
        <p:spPr>
          <a:xfrm>
            <a:off x="9689758" y="1827609"/>
            <a:ext cx="186527" cy="233164"/>
          </a:xfrm>
          <a:prstGeom prst="rect">
            <a:avLst/>
          </a:prstGeom>
          <a:noFill/>
          <a:ln/>
        </p:spPr>
        <p:txBody>
          <a:bodyPr wrap="none" lIns="0" tIns="0" rIns="0" bIns="0" rtlCol="0" anchor="ctr"/>
          <a:lstStyle/>
          <a:p>
            <a:pPr marL="0" indent="0" algn="ctr" rtl="1">
              <a:lnSpc>
                <a:spcPct val="100000"/>
              </a:lnSpc>
              <a:buNone/>
            </a:pPr>
            <a:r>
              <a:rPr lang="en-US" sz="1450" dirty="0">
                <a:solidFill>
                  <a:srgbClr val="000000"/>
                </a:solidFill>
                <a:latin typeface="GE SS Two Light" pitchFamily="34" charset="0"/>
                <a:ea typeface="GE SS Two Light" pitchFamily="34" charset="-122"/>
                <a:cs typeface="GE SS Two Light" pitchFamily="34" charset="-120"/>
              </a:rPr>
              <a:t>1</a:t>
            </a:r>
            <a:endParaRPr lang="en-US" sz="1450" dirty="0"/>
          </a:p>
        </p:txBody>
      </p:sp>
      <p:sp>
        <p:nvSpPr>
          <p:cNvPr id="6" name="Text 3"/>
          <p:cNvSpPr/>
          <p:nvPr/>
        </p:nvSpPr>
        <p:spPr>
          <a:xfrm>
            <a:off x="8180778" y="2332732"/>
            <a:ext cx="3204586" cy="231378"/>
          </a:xfrm>
          <a:prstGeom prst="rect">
            <a:avLst/>
          </a:prstGeom>
          <a:noFill/>
          <a:ln/>
        </p:spPr>
        <p:txBody>
          <a:bodyPr wrap="none" lIns="0" tIns="0" rIns="0" bIns="0" rtlCol="0" anchor="t"/>
          <a:lstStyle/>
          <a:p>
            <a:pPr marL="0" indent="0" algn="r" rtl="1">
              <a:lnSpc>
                <a:spcPct val="124000"/>
              </a:lnSpc>
              <a:buNone/>
            </a:pPr>
            <a:r>
              <a:rPr lang="ar-SA" altLang="en-US" dirty="0">
                <a:solidFill>
                  <a:srgbClr val="384653"/>
                </a:solidFill>
                <a:latin typeface="WinSoft Pro Medium" pitchFamily="34" charset="0"/>
                <a:ea typeface="WinSoft Pro Medium" pitchFamily="34" charset="-122"/>
                <a:cs typeface="WinSoft Pro Medium" pitchFamily="34" charset="-120"/>
              </a:rPr>
              <a:t>هل اخترتما المبادئ نفسها؟ ولماذا؟</a:t>
            </a:r>
            <a:endParaRPr lang="ar-SA"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19182" y="1711027"/>
            <a:ext cx="3553431" cy="1258888"/>
          </a:xfrm>
          <a:prstGeom prst="rect">
            <a:avLst/>
          </a:prstGeom>
        </p:spPr>
      </p:pic>
      <p:sp>
        <p:nvSpPr>
          <p:cNvPr id="8" name="Text 4"/>
          <p:cNvSpPr/>
          <p:nvPr/>
        </p:nvSpPr>
        <p:spPr>
          <a:xfrm>
            <a:off x="6002584" y="1827609"/>
            <a:ext cx="186527" cy="233164"/>
          </a:xfrm>
          <a:prstGeom prst="rect">
            <a:avLst/>
          </a:prstGeom>
          <a:noFill/>
          <a:ln/>
        </p:spPr>
        <p:txBody>
          <a:bodyPr wrap="none" lIns="0" tIns="0" rIns="0" bIns="0" rtlCol="0" anchor="ctr"/>
          <a:lstStyle/>
          <a:p>
            <a:pPr marL="0" indent="0" algn="ctr" rtl="1">
              <a:lnSpc>
                <a:spcPct val="100000"/>
              </a:lnSpc>
              <a:buNone/>
            </a:pPr>
            <a:r>
              <a:rPr lang="en-US" sz="1450" dirty="0">
                <a:solidFill>
                  <a:srgbClr val="000000"/>
                </a:solidFill>
                <a:latin typeface="GE SS Two Light" pitchFamily="34" charset="0"/>
                <a:ea typeface="GE SS Two Light" pitchFamily="34" charset="-122"/>
                <a:cs typeface="GE SS Two Light" pitchFamily="34" charset="-120"/>
              </a:rPr>
              <a:t>2</a:t>
            </a:r>
            <a:endParaRPr lang="en-US" sz="1450" dirty="0"/>
          </a:p>
        </p:txBody>
      </p:sp>
      <p:sp>
        <p:nvSpPr>
          <p:cNvPr id="9" name="Text 5"/>
          <p:cNvSpPr/>
          <p:nvPr/>
        </p:nvSpPr>
        <p:spPr>
          <a:xfrm>
            <a:off x="4493604" y="2219919"/>
            <a:ext cx="3204586" cy="582713"/>
          </a:xfrm>
          <a:prstGeom prst="rect">
            <a:avLst/>
          </a:prstGeom>
          <a:noFill/>
          <a:ln/>
        </p:spPr>
        <p:txBody>
          <a:bodyPr wrap="square" lIns="0" tIns="0" rIns="0" bIns="0" rtlCol="0" anchor="t">
            <a:normAutofit/>
          </a:bodyPr>
          <a:lstStyle/>
          <a:p>
            <a:pPr marL="0" indent="0" algn="r" rtl="1">
              <a:lnSpc>
                <a:spcPct val="124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هل يمكن للممارسة التدريبية الواحدة أن تخدم أكثر من مبدأ من مبادئ تعلّم الكبار؟</a:t>
            </a:r>
            <a:endParaRPr lang="ar-SA" sz="14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2008" y="1711027"/>
            <a:ext cx="3553431" cy="1258888"/>
          </a:xfrm>
          <a:prstGeom prst="rect">
            <a:avLst/>
          </a:prstGeom>
        </p:spPr>
      </p:pic>
      <p:sp>
        <p:nvSpPr>
          <p:cNvPr id="11" name="Text 6"/>
          <p:cNvSpPr/>
          <p:nvPr/>
        </p:nvSpPr>
        <p:spPr>
          <a:xfrm>
            <a:off x="2315410" y="1827609"/>
            <a:ext cx="186527" cy="233164"/>
          </a:xfrm>
          <a:prstGeom prst="rect">
            <a:avLst/>
          </a:prstGeom>
          <a:noFill/>
          <a:ln/>
        </p:spPr>
        <p:txBody>
          <a:bodyPr wrap="none" lIns="0" tIns="0" rIns="0" bIns="0" rtlCol="0" anchor="ctr"/>
          <a:lstStyle/>
          <a:p>
            <a:pPr marL="0" indent="0" algn="ctr" rtl="1">
              <a:lnSpc>
                <a:spcPct val="100000"/>
              </a:lnSpc>
              <a:buNone/>
            </a:pPr>
            <a:r>
              <a:rPr lang="en-US" sz="1450" dirty="0">
                <a:solidFill>
                  <a:srgbClr val="000000"/>
                </a:solidFill>
                <a:latin typeface="GE SS Two Light" pitchFamily="34" charset="0"/>
                <a:ea typeface="GE SS Two Light" pitchFamily="34" charset="-122"/>
                <a:cs typeface="GE SS Two Light" pitchFamily="34" charset="-120"/>
              </a:rPr>
              <a:t>3</a:t>
            </a:r>
            <a:endParaRPr lang="en-US" sz="1450" dirty="0"/>
          </a:p>
        </p:txBody>
      </p:sp>
      <p:sp>
        <p:nvSpPr>
          <p:cNvPr id="12" name="Text 7"/>
          <p:cNvSpPr/>
          <p:nvPr/>
        </p:nvSpPr>
        <p:spPr>
          <a:xfrm>
            <a:off x="806430" y="2236985"/>
            <a:ext cx="3204586" cy="591444"/>
          </a:xfrm>
          <a:prstGeom prst="rect">
            <a:avLst/>
          </a:prstGeom>
          <a:noFill/>
          <a:ln/>
        </p:spPr>
        <p:txBody>
          <a:bodyPr wrap="square" lIns="0" tIns="0" rIns="0" bIns="0" rtlCol="0" anchor="t">
            <a:normAutofit/>
          </a:bodyPr>
          <a:lstStyle/>
          <a:p>
            <a:pPr marL="0" indent="0" algn="r" rtl="1">
              <a:lnSpc>
                <a:spcPct val="124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هل يجب تطبيق المبادئ الستة جميعها في كل موقف تدريبي؟ ولماذا؟</a:t>
            </a:r>
            <a:endParaRPr lang="ar-SA" sz="140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62818" y="3103662"/>
            <a:ext cx="5396968" cy="1258888"/>
          </a:xfrm>
          <a:prstGeom prst="rect">
            <a:avLst/>
          </a:prstGeom>
        </p:spPr>
      </p:pic>
      <p:sp>
        <p:nvSpPr>
          <p:cNvPr id="14" name="Text 8"/>
          <p:cNvSpPr/>
          <p:nvPr/>
        </p:nvSpPr>
        <p:spPr>
          <a:xfrm>
            <a:off x="8768039" y="3220244"/>
            <a:ext cx="186527" cy="233164"/>
          </a:xfrm>
          <a:prstGeom prst="rect">
            <a:avLst/>
          </a:prstGeom>
          <a:noFill/>
          <a:ln/>
        </p:spPr>
        <p:txBody>
          <a:bodyPr wrap="none" lIns="0" tIns="0" rIns="0" bIns="0" rtlCol="0" anchor="ctr"/>
          <a:lstStyle/>
          <a:p>
            <a:pPr marL="0" indent="0" algn="ctr" rtl="1">
              <a:lnSpc>
                <a:spcPct val="100000"/>
              </a:lnSpc>
              <a:buNone/>
            </a:pPr>
            <a:r>
              <a:rPr lang="en-US" sz="1450" dirty="0">
                <a:solidFill>
                  <a:srgbClr val="000000"/>
                </a:solidFill>
                <a:latin typeface="GE SS Two Light" pitchFamily="34" charset="0"/>
                <a:ea typeface="GE SS Two Light" pitchFamily="34" charset="-122"/>
                <a:cs typeface="GE SS Two Light" pitchFamily="34" charset="-120"/>
              </a:rPr>
              <a:t>4</a:t>
            </a:r>
            <a:endParaRPr lang="en-US" sz="1450" dirty="0"/>
          </a:p>
        </p:txBody>
      </p:sp>
      <p:sp>
        <p:nvSpPr>
          <p:cNvPr id="15" name="Text 9"/>
          <p:cNvSpPr/>
          <p:nvPr/>
        </p:nvSpPr>
        <p:spPr>
          <a:xfrm>
            <a:off x="6337241" y="3612555"/>
            <a:ext cx="5048124" cy="645219"/>
          </a:xfrm>
          <a:prstGeom prst="rect">
            <a:avLst/>
          </a:prstGeom>
          <a:noFill/>
          <a:ln/>
        </p:spPr>
        <p:txBody>
          <a:bodyPr wrap="square" lIns="0" tIns="0" rIns="0" bIns="0" rtlCol="0" anchor="t">
            <a:normAutofit/>
          </a:bodyPr>
          <a:lstStyle/>
          <a:p>
            <a:pPr marL="0" indent="0" algn="r" rtl="1">
              <a:lnSpc>
                <a:spcPct val="124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ما المبادئ التي قد يكون تطبيقها أكثر تحديًا في سياق التعليم والتدريب التقني والمهني؟ وما أسباب ذلك؟</a:t>
            </a:r>
            <a:endParaRPr lang="ar-SA" sz="1400" dirty="0"/>
          </a:p>
        </p:txBody>
      </p:sp>
      <p:pic>
        <p:nvPicPr>
          <p:cNvPr id="16"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2008" y="3103662"/>
            <a:ext cx="5397067" cy="1258888"/>
          </a:xfrm>
          <a:prstGeom prst="rect">
            <a:avLst/>
          </a:prstGeom>
        </p:spPr>
      </p:pic>
      <p:sp>
        <p:nvSpPr>
          <p:cNvPr id="17" name="Text 10"/>
          <p:cNvSpPr/>
          <p:nvPr/>
        </p:nvSpPr>
        <p:spPr>
          <a:xfrm>
            <a:off x="3237228" y="3220244"/>
            <a:ext cx="186527" cy="233164"/>
          </a:xfrm>
          <a:prstGeom prst="rect">
            <a:avLst/>
          </a:prstGeom>
          <a:noFill/>
          <a:ln/>
        </p:spPr>
        <p:txBody>
          <a:bodyPr wrap="none" lIns="0" tIns="0" rIns="0" bIns="0" rtlCol="0" anchor="ctr"/>
          <a:lstStyle/>
          <a:p>
            <a:pPr marL="0" indent="0" algn="ctr" rtl="1">
              <a:lnSpc>
                <a:spcPct val="100000"/>
              </a:lnSpc>
              <a:buNone/>
            </a:pPr>
            <a:r>
              <a:rPr lang="en-US" sz="1450" dirty="0">
                <a:solidFill>
                  <a:srgbClr val="000000"/>
                </a:solidFill>
                <a:latin typeface="GE SS Two Light" pitchFamily="34" charset="0"/>
                <a:ea typeface="GE SS Two Light" pitchFamily="34" charset="-122"/>
                <a:cs typeface="GE SS Two Light" pitchFamily="34" charset="-120"/>
              </a:rPr>
              <a:t>5</a:t>
            </a:r>
            <a:endParaRPr lang="en-US" sz="1450" dirty="0"/>
          </a:p>
        </p:txBody>
      </p:sp>
      <p:sp>
        <p:nvSpPr>
          <p:cNvPr id="18" name="Text 11"/>
          <p:cNvSpPr/>
          <p:nvPr/>
        </p:nvSpPr>
        <p:spPr>
          <a:xfrm>
            <a:off x="806430" y="3629620"/>
            <a:ext cx="5048223" cy="558502"/>
          </a:xfrm>
          <a:prstGeom prst="rect">
            <a:avLst/>
          </a:prstGeom>
          <a:noFill/>
          <a:ln/>
        </p:spPr>
        <p:txBody>
          <a:bodyPr wrap="square" lIns="0" tIns="0" rIns="0" bIns="0" rtlCol="0" anchor="t">
            <a:normAutofit/>
          </a:bodyPr>
          <a:lstStyle/>
          <a:p>
            <a:pPr marL="0" indent="0" algn="r" rtl="1">
              <a:lnSpc>
                <a:spcPct val="124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كيف يمكن للمدرب تحقيق التوازن بين استقلالية المتعلم وبين الحاجة إلى التوجيه والتعليم المباشر في تعلم المهارات المهنية؟</a:t>
            </a:r>
            <a:endParaRPr lang="ar-SA" sz="1400" dirty="0"/>
          </a:p>
        </p:txBody>
      </p:sp>
      <p:sp>
        <p:nvSpPr>
          <p:cNvPr id="19" name="Shape 12"/>
          <p:cNvSpPr/>
          <p:nvPr/>
        </p:nvSpPr>
        <p:spPr>
          <a:xfrm>
            <a:off x="631908" y="4663579"/>
            <a:ext cx="5274337" cy="1829986"/>
          </a:xfrm>
          <a:prstGeom prst="roundRect">
            <a:avLst>
              <a:gd name="adj" fmla="val 20583"/>
            </a:avLst>
          </a:prstGeom>
          <a:solidFill>
            <a:srgbClr val="D4E9F7"/>
          </a:solidFill>
          <a:ln/>
        </p:spPr>
      </p:sp>
      <p:pic>
        <p:nvPicPr>
          <p:cNvPr id="20" name="Image 5" descr="preencoded.png"/>
          <p:cNvPicPr>
            <a:picLocks noChangeAspect="1"/>
          </p:cNvPicPr>
          <p:nvPr/>
        </p:nvPicPr>
        <p:blipFill>
          <a:blip r:embed="rId5"/>
          <a:stretch>
            <a:fillRect/>
          </a:stretch>
        </p:blipFill>
        <p:spPr>
          <a:xfrm>
            <a:off x="787281" y="4839791"/>
            <a:ext cx="194265" cy="155377"/>
          </a:xfrm>
          <a:prstGeom prst="rect">
            <a:avLst/>
          </a:prstGeom>
        </p:spPr>
      </p:pic>
      <p:sp>
        <p:nvSpPr>
          <p:cNvPr id="21" name="Text 13"/>
          <p:cNvSpPr/>
          <p:nvPr/>
        </p:nvSpPr>
        <p:spPr>
          <a:xfrm>
            <a:off x="1136919" y="4822726"/>
            <a:ext cx="4613953" cy="1439660"/>
          </a:xfrm>
          <a:prstGeom prst="rect">
            <a:avLst/>
          </a:prstGeom>
          <a:noFill/>
          <a:ln/>
        </p:spPr>
        <p:txBody>
          <a:bodyPr wrap="square" lIns="0" tIns="0" rIns="0" bIns="0" rtlCol="0" anchor="t"/>
          <a:lstStyle/>
          <a:p>
            <a:pPr marL="0" indent="0" algn="r" rtl="1">
              <a:lnSpc>
                <a:spcPct val="124000"/>
              </a:lnSpc>
              <a:spcAft>
                <a:spcPts val="900"/>
              </a:spcAft>
              <a:buNone/>
            </a:pPr>
            <a:r>
              <a:rPr lang="ar-SA" altLang="en-US" sz="2000" b="1" dirty="0">
                <a:solidFill>
                  <a:srgbClr val="000000"/>
                </a:solidFill>
                <a:latin typeface="WinSoft Pro Medium" pitchFamily="34" charset="0"/>
                <a:ea typeface="WinSoft Pro Medium" pitchFamily="34" charset="-122"/>
                <a:cs typeface="WinSoft Pro Medium" pitchFamily="34" charset="-120"/>
              </a:rPr>
              <a:t>طريقة تقييم النشاط</a:t>
            </a:r>
            <a:endParaRPr lang="ar-SA" sz="2000" dirty="0"/>
          </a:p>
          <a:p>
            <a:pPr marL="0" indent="0" algn="just" rtl="1">
              <a:lnSpc>
                <a:spcPct val="124000"/>
              </a:lnSpc>
              <a:buNone/>
            </a:pPr>
            <a:r>
              <a:rPr lang="ar-SA" altLang="en-US" dirty="0">
                <a:solidFill>
                  <a:srgbClr val="000000"/>
                </a:solidFill>
                <a:latin typeface="WinSoft Pro Medium" pitchFamily="34" charset="0"/>
                <a:ea typeface="WinSoft Pro Medium" pitchFamily="34" charset="-122"/>
                <a:cs typeface="WinSoft Pro Medium" pitchFamily="34" charset="-120"/>
              </a:rPr>
              <a:t>يتم تقييم تعلمك من خلال تحليل الموقف التدريبي، والمقترحات التطويرية، والتطبيق على موقف من واقعك المهني، والمناقشة مع الزملاء والزميلات.</a:t>
            </a:r>
            <a:endParaRPr lang="ar-SA" dirty="0"/>
          </a:p>
        </p:txBody>
      </p:sp>
      <p:sp>
        <p:nvSpPr>
          <p:cNvPr id="22" name="Shape 14"/>
          <p:cNvSpPr/>
          <p:nvPr/>
        </p:nvSpPr>
        <p:spPr>
          <a:xfrm>
            <a:off x="6291800" y="4663579"/>
            <a:ext cx="5274337" cy="2002264"/>
          </a:xfrm>
          <a:prstGeom prst="roundRect">
            <a:avLst>
              <a:gd name="adj" fmla="val 20583"/>
            </a:avLst>
          </a:prstGeom>
          <a:solidFill>
            <a:srgbClr val="D4E9F7"/>
          </a:solidFill>
          <a:ln/>
        </p:spPr>
      </p:sp>
      <p:pic>
        <p:nvPicPr>
          <p:cNvPr id="23" name="Image 6" descr="preencoded.png"/>
          <p:cNvPicPr>
            <a:picLocks noChangeAspect="1"/>
          </p:cNvPicPr>
          <p:nvPr/>
        </p:nvPicPr>
        <p:blipFill>
          <a:blip r:embed="rId5"/>
          <a:stretch>
            <a:fillRect/>
          </a:stretch>
        </p:blipFill>
        <p:spPr>
          <a:xfrm>
            <a:off x="6447172" y="4839791"/>
            <a:ext cx="194265" cy="155377"/>
          </a:xfrm>
          <a:prstGeom prst="rect">
            <a:avLst/>
          </a:prstGeom>
        </p:spPr>
      </p:pic>
      <p:sp>
        <p:nvSpPr>
          <p:cNvPr id="24" name="Text 15"/>
          <p:cNvSpPr/>
          <p:nvPr/>
        </p:nvSpPr>
        <p:spPr>
          <a:xfrm>
            <a:off x="6796810" y="4822726"/>
            <a:ext cx="4613953" cy="814487"/>
          </a:xfrm>
          <a:prstGeom prst="rect">
            <a:avLst/>
          </a:prstGeom>
          <a:noFill/>
          <a:ln/>
        </p:spPr>
        <p:txBody>
          <a:bodyPr wrap="square" lIns="0" tIns="0" rIns="0" bIns="0" rtlCol="0" anchor="t"/>
          <a:lstStyle/>
          <a:p>
            <a:pPr marL="0" indent="0" algn="r" rtl="1">
              <a:lnSpc>
                <a:spcPct val="124000"/>
              </a:lnSpc>
              <a:spcAft>
                <a:spcPts val="900"/>
              </a:spcAft>
              <a:buNone/>
            </a:pPr>
            <a:r>
              <a:rPr lang="ar-SA" altLang="en-US" sz="2000" b="1" dirty="0">
                <a:solidFill>
                  <a:srgbClr val="000000"/>
                </a:solidFill>
                <a:latin typeface="WinSoft Pro Medium" pitchFamily="34" charset="0"/>
                <a:ea typeface="WinSoft Pro Medium" pitchFamily="34" charset="-122"/>
                <a:cs typeface="WinSoft Pro Medium" pitchFamily="34" charset="-120"/>
              </a:rPr>
              <a:t>مخرج النشاط</a:t>
            </a:r>
            <a:endParaRPr lang="ar-SA" sz="2000" dirty="0"/>
          </a:p>
          <a:p>
            <a:pPr marL="0" indent="0" algn="just" rtl="1">
              <a:lnSpc>
                <a:spcPct val="124000"/>
              </a:lnSpc>
              <a:buNone/>
            </a:pPr>
            <a:r>
              <a:rPr lang="ar-SA" altLang="en-US" dirty="0">
                <a:solidFill>
                  <a:srgbClr val="000000"/>
                </a:solidFill>
                <a:latin typeface="WinSoft Pro Medium" pitchFamily="34" charset="0"/>
                <a:ea typeface="WinSoft Pro Medium" pitchFamily="34" charset="-122"/>
                <a:cs typeface="WinSoft Pro Medium" pitchFamily="34" charset="-120"/>
              </a:rPr>
              <a:t>تحليل موقف تدريبي في ضوء مبادئ تعلّم الكبار، مع اقتراح تحسينات وتطبيق ثلاثة مبادئ على مهارة أو موضوع مهني من واقع المشارك.</a:t>
            </a:r>
            <a:endParaRPr lang="ar-SA"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p:nvPr/>
        </p:nvSpPr>
        <p:spPr>
          <a:xfrm>
            <a:off x="631908" y="488318"/>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تحليل موقف تدريبي</a:t>
            </a:r>
            <a:endParaRPr lang="ar-SA" sz="3700" dirty="0"/>
          </a:p>
        </p:txBody>
      </p:sp>
      <p:graphicFrame>
        <p:nvGraphicFramePr>
          <p:cNvPr id="3" name="Table 2"/>
          <p:cNvGraphicFramePr>
            <a:graphicFrameLocks noGrp="1"/>
          </p:cNvGraphicFramePr>
          <p:nvPr>
            <p:extLst>
              <p:ext uri="{D42A27DB-BD31-4B8C-83A1-F6EECF244321}">
                <p14:modId xmlns:p14="http://schemas.microsoft.com/office/powerpoint/2010/main" val="3096312015"/>
              </p:ext>
            </p:extLst>
          </p:nvPr>
        </p:nvGraphicFramePr>
        <p:xfrm>
          <a:off x="291550" y="1086381"/>
          <a:ext cx="11605097" cy="5646467"/>
        </p:xfrm>
        <a:graphic>
          <a:graphicData uri="http://schemas.openxmlformats.org/drawingml/2006/table">
            <a:tbl>
              <a:tblPr/>
              <a:tblGrid>
                <a:gridCol w="1501984">
                  <a:extLst>
                    <a:ext uri="{9D8B030D-6E8A-4147-A177-3AD203B41FA5}">
                      <a16:colId xmlns:a16="http://schemas.microsoft.com/office/drawing/2014/main" val="249970582"/>
                    </a:ext>
                  </a:extLst>
                </a:gridCol>
                <a:gridCol w="1464016">
                  <a:extLst>
                    <a:ext uri="{9D8B030D-6E8A-4147-A177-3AD203B41FA5}">
                      <a16:colId xmlns:a16="http://schemas.microsoft.com/office/drawing/2014/main" val="351920425"/>
                    </a:ext>
                  </a:extLst>
                </a:gridCol>
                <a:gridCol w="1352550">
                  <a:extLst>
                    <a:ext uri="{9D8B030D-6E8A-4147-A177-3AD203B41FA5}">
                      <a16:colId xmlns:a16="http://schemas.microsoft.com/office/drawing/2014/main" val="2030411895"/>
                    </a:ext>
                  </a:extLst>
                </a:gridCol>
                <a:gridCol w="7286547">
                  <a:extLst>
                    <a:ext uri="{9D8B030D-6E8A-4147-A177-3AD203B41FA5}">
                      <a16:colId xmlns:a16="http://schemas.microsoft.com/office/drawing/2014/main" val="2094093917"/>
                    </a:ext>
                  </a:extLst>
                </a:gridCol>
              </a:tblGrid>
              <a:tr h="855807">
                <a:tc>
                  <a:txBody>
                    <a:bodyPr/>
                    <a:lstStyle/>
                    <a:p>
                      <a:pPr marL="0" indent="0" algn="r" rtl="1">
                        <a:buNone/>
                      </a:pPr>
                      <a:r>
                        <a:rPr lang="en-US" sz="2000" b="1" dirty="0">
                          <a:solidFill>
                            <a:srgbClr val="FFFFFF"/>
                          </a:solidFill>
                          <a:latin typeface="WinSoft Pro" pitchFamily="34" charset="0"/>
                          <a:ea typeface="WinSoft Pro" pitchFamily="34" charset="-122"/>
                          <a:cs typeface="WinSoft Pro" pitchFamily="34" charset="-120"/>
                        </a:rPr>
                        <a:t>غير متحقق</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000" b="1" dirty="0">
                          <a:solidFill>
                            <a:srgbClr val="FFFFFF"/>
                          </a:solidFill>
                          <a:latin typeface="WinSoft Pro" pitchFamily="34" charset="0"/>
                          <a:ea typeface="WinSoft Pro" pitchFamily="34" charset="-122"/>
                          <a:cs typeface="WinSoft Pro" pitchFamily="34" charset="-120"/>
                        </a:rPr>
                        <a:t>متحقق جزئيًا</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ctr" rtl="1">
                        <a:buNone/>
                      </a:pPr>
                      <a:r>
                        <a:rPr lang="en-US" sz="2000" b="1" dirty="0">
                          <a:solidFill>
                            <a:srgbClr val="FFFFFF"/>
                          </a:solidFill>
                          <a:latin typeface="WinSoft Pro" pitchFamily="34" charset="0"/>
                          <a:ea typeface="WinSoft Pro" pitchFamily="34" charset="-122"/>
                          <a:cs typeface="WinSoft Pro" pitchFamily="34" charset="-120"/>
                        </a:rPr>
                        <a:t>متحقق</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rgbClr val="FFFFFF"/>
                          </a:solidFill>
                          <a:latin typeface="WinSoft Pro" pitchFamily="34" charset="0"/>
                          <a:ea typeface="WinSoft Pro" pitchFamily="34" charset="-122"/>
                          <a:cs typeface="WinSoft Pro" pitchFamily="34" charset="-120"/>
                        </a:rPr>
                        <a:t>معيار التقييم</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2580676775"/>
                  </a:ext>
                </a:extLst>
              </a:tr>
              <a:tr h="676389">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يحدد مظاهر تطبيق مبادئ تعلّم الكبار في الموقف التدريبي</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421183345"/>
                  </a:ext>
                </a:extLst>
              </a:tr>
              <a:tr h="521097">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يربط الممارسات التدريبية بالمبادئ المناسبة بصورة منطقية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3260582176"/>
                  </a:ext>
                </a:extLst>
              </a:tr>
              <a:tr h="378163">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يستند إلى أدلة من الموقف عند تحليل المبادئ</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335970803"/>
                  </a:ext>
                </a:extLst>
              </a:tr>
              <a:tr h="535827">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يقترح تحسينات تدريبية عملية وقابلة للتطبيق</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706760520"/>
                  </a:ext>
                </a:extLst>
              </a:tr>
              <a:tr h="459792">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يبرر المقترحات في ضوء خصائص المتعلم البالغ</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049214195"/>
                  </a:ext>
                </a:extLst>
              </a:tr>
              <a:tr h="592816">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يطبق مبادئ تعلّم الكبار على مهارة أو موضوع من سياق TVET</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835439944"/>
                  </a:ext>
                </a:extLst>
              </a:tr>
              <a:tr h="542662">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يشارك بفاعلية في المناقشة وتبادل الخبرات</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3474500465"/>
                  </a:ext>
                </a:extLst>
              </a:tr>
              <a:tr h="1083617">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Bef>
                          <a:spcPts val="1200"/>
                        </a:spcBef>
                        <a:spcAft>
                          <a:spcPts val="0"/>
                        </a:spcAft>
                      </a:pPr>
                      <a:r>
                        <a:rPr lang="ar-SA" sz="2000" kern="1200" dirty="0">
                          <a:solidFill>
                            <a:srgbClr val="384653"/>
                          </a:solidFill>
                          <a:latin typeface="WinSoft Pro" pitchFamily="34" charset="0"/>
                          <a:ea typeface="WinSoft Pro" pitchFamily="34" charset="-122"/>
                          <a:cs typeface="WinSoft Pro" pitchFamily="34" charset="-120"/>
                        </a:rPr>
                        <a:t>يوظف نظرية أو منظورًا من نظريات التعلم في تحليل الموقف التدريبي، ويربطها بممارسة تدريبية مناسبة</a:t>
                      </a:r>
                      <a:r>
                        <a:rPr lang="en-US" sz="1800" dirty="0">
                          <a:effectLst/>
                          <a:latin typeface="Arial" panose="020B0604020202020204" pitchFamily="34" charset="0"/>
                          <a:ea typeface="Arial" panose="020B0604020202020204" pitchFamily="34" charset="0"/>
                          <a:cs typeface="Arial" panose="020B0604020202020204" pitchFamily="34" charset="0"/>
                        </a:rPr>
                        <a:t>.</a:t>
                      </a:r>
                      <a:endParaRPr lang="en-US" sz="1600" dirty="0">
                        <a:effectLst/>
                        <a:latin typeface="Arial" panose="020B0604020202020204" pitchFamily="34" charset="0"/>
                        <a:ea typeface="Arial" panose="020B0604020202020204" pitchFamily="34" charset="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234867225"/>
                  </a:ext>
                </a:extLst>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sp>
        <p:nvSpPr>
          <p:cNvPr id="3" name="Text 0"/>
          <p:cNvSpPr/>
          <p:nvPr/>
        </p:nvSpPr>
        <p:spPr>
          <a:xfrm>
            <a:off x="5203794" y="1378148"/>
            <a:ext cx="6355993" cy="1781770"/>
          </a:xfrm>
          <a:prstGeom prst="rect">
            <a:avLst/>
          </a:prstGeom>
          <a:noFill/>
          <a:ln/>
        </p:spPr>
        <p:txBody>
          <a:bodyPr wrap="square" lIns="0" tIns="0" rIns="0" bIns="0" rtlCol="0" anchor="t">
            <a:normAutofit/>
          </a:bodyPr>
          <a:lstStyle/>
          <a:p>
            <a:pPr marL="0" indent="0" algn="r" rtl="1">
              <a:lnSpc>
                <a:spcPct val="104000"/>
              </a:lnSpc>
              <a:buNone/>
            </a:pPr>
            <a:r>
              <a:rPr lang="ar-SA" altLang="en-US" sz="3700" b="1" dirty="0">
                <a:solidFill>
                  <a:srgbClr val="2E3C4E"/>
                </a:solidFill>
                <a:latin typeface="GE SS Two Light" pitchFamily="34" charset="0"/>
                <a:ea typeface="GE SS Two Light" pitchFamily="34" charset="-122"/>
                <a:cs typeface="GE SS Two Light" pitchFamily="34" charset="-120"/>
              </a:rPr>
              <a:t>تحقق من تعلمك</a:t>
            </a:r>
            <a:endParaRPr lang="ar-SA" sz="3700" dirty="0"/>
          </a:p>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بعد إتمام النشاط، اسأل نفسك:</a:t>
            </a:r>
            <a:endParaRPr lang="ar-SA" sz="3700" dirty="0"/>
          </a:p>
        </p:txBody>
      </p:sp>
      <p:sp>
        <p:nvSpPr>
          <p:cNvPr id="4" name="Text 1"/>
          <p:cNvSpPr/>
          <p:nvPr/>
        </p:nvSpPr>
        <p:spPr>
          <a:xfrm>
            <a:off x="5203794" y="2992537"/>
            <a:ext cx="6355993" cy="2049066"/>
          </a:xfrm>
          <a:prstGeom prst="rect">
            <a:avLst/>
          </a:prstGeom>
          <a:noFill/>
          <a:ln/>
        </p:spPr>
        <p:txBody>
          <a:bodyPr wrap="square" lIns="0" tIns="0" rIns="72219" bIns="0" rtlCol="0" anchor="t">
            <a:noAutofit/>
          </a:bodyPr>
          <a:lstStyle/>
          <a:p>
            <a:pPr marL="284480" indent="-284480" algn="r" rtl="1">
              <a:lnSpc>
                <a:spcPct val="133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هل أستطيع تفسير مبادئ تعلّم الكبار بدلًا من مجرد تعريفها؟</a:t>
            </a:r>
            <a:endParaRPr lang="ar-SA" sz="2000" dirty="0"/>
          </a:p>
          <a:p>
            <a:pPr marL="284480" indent="-284480" algn="r" rtl="1">
              <a:lnSpc>
                <a:spcPct val="133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هل أستطيع التعرف إلى هذه المبادئ في موقف تدريبي فعلي؟</a:t>
            </a:r>
            <a:endParaRPr lang="ar-SA" sz="2000" dirty="0"/>
          </a:p>
          <a:p>
            <a:pPr marL="284480" indent="-284480" algn="r" rtl="1">
              <a:lnSpc>
                <a:spcPct val="133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هل أستطيع اقتراح ممارسة تدريبية تستجيب لمبدأ معين؟</a:t>
            </a:r>
            <a:endParaRPr lang="ar-SA" sz="2000" dirty="0"/>
          </a:p>
          <a:p>
            <a:pPr marL="284480" indent="-284480" algn="r" rtl="1">
              <a:lnSpc>
                <a:spcPct val="133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هل أستطيع تبرير اختياري للممارسة التدريبية؟</a:t>
            </a:r>
            <a:endParaRPr lang="ar-SA" sz="2000" dirty="0"/>
          </a:p>
          <a:p>
            <a:pPr marL="284480" indent="-284480" algn="r" rtl="1">
              <a:lnSpc>
                <a:spcPct val="133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هل أستطيع نقل المبدأ من المثال المعروض إلى سياق TVET من واقع عملي؟</a:t>
            </a:r>
            <a:endParaRPr lang="ar-SA" sz="2000" dirty="0"/>
          </a:p>
          <a:p>
            <a:pPr marL="284480" indent="-284480" algn="r" rtl="1">
              <a:lnSpc>
                <a:spcPct val="133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هل أدركت أن الممارسة التدريبية الواحدة قد تعكس أكثر من مبدأ من مبادئ تعلّم الكبار؟</a:t>
            </a:r>
            <a:endParaRPr lang="ar-SA" sz="20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p:nvPr/>
        </p:nvSpPr>
        <p:spPr>
          <a:xfrm>
            <a:off x="631908" y="556617"/>
            <a:ext cx="10927878" cy="677069"/>
          </a:xfrm>
          <a:prstGeom prst="rect">
            <a:avLst/>
          </a:prstGeom>
          <a:noFill/>
          <a:ln/>
        </p:spPr>
        <p:txBody>
          <a:bodyPr wrap="square" lIns="0" tIns="0" rIns="0" bIns="0" rtlCol="0" anchor="t">
            <a:normAutofit/>
          </a:bodyPr>
          <a:lstStyle/>
          <a:p>
            <a:pPr marL="0" indent="0" algn="r" rtl="1">
              <a:lnSpc>
                <a:spcPct val="104000"/>
              </a:lnSpc>
              <a:buNone/>
            </a:pPr>
            <a:r>
              <a:rPr lang="ar-SA" altLang="en-US" sz="2100" dirty="0">
                <a:solidFill>
                  <a:srgbClr val="2E3C4E"/>
                </a:solidFill>
                <a:latin typeface="GE SS Two Light" pitchFamily="34" charset="0"/>
                <a:ea typeface="GE SS Two Light" pitchFamily="34" charset="-122"/>
                <a:cs typeface="GE SS Two Light" pitchFamily="34" charset="-120"/>
              </a:rPr>
              <a:t>اختر مهارة مهنية تقنية أو مجموعة مهارات من مجال تخصصك، ثم حلل طريقة تدريبها في ضوء مبادئ تعلم الكبار</a:t>
            </a:r>
            <a:endParaRPr lang="ar-SA" sz="2100" dirty="0"/>
          </a:p>
        </p:txBody>
      </p:sp>
      <p:pic>
        <p:nvPicPr>
          <p:cNvPr id="4" name="Image 0" descr="preencoded.png"/>
          <p:cNvPicPr>
            <a:picLocks noChangeAspect="1"/>
          </p:cNvPicPr>
          <p:nvPr/>
        </p:nvPicPr>
        <p:blipFill>
          <a:blip r:embed="rId3"/>
          <a:stretch>
            <a:fillRect/>
          </a:stretch>
        </p:blipFill>
        <p:spPr>
          <a:xfrm>
            <a:off x="10039595" y="2075557"/>
            <a:ext cx="1526442" cy="1526480"/>
          </a:xfrm>
          <a:prstGeom prst="rect">
            <a:avLst/>
          </a:prstGeom>
        </p:spPr>
      </p:pic>
      <p:sp>
        <p:nvSpPr>
          <p:cNvPr id="5" name="Text 1"/>
          <p:cNvSpPr/>
          <p:nvPr/>
        </p:nvSpPr>
        <p:spPr>
          <a:xfrm>
            <a:off x="9942264" y="3785294"/>
            <a:ext cx="1623773" cy="1078253"/>
          </a:xfrm>
          <a:prstGeom prst="rect">
            <a:avLst/>
          </a:prstGeom>
          <a:noFill/>
          <a:ln/>
        </p:spPr>
        <p:txBody>
          <a:bodyPr wrap="square" lIns="0" tIns="0" rIns="0" bIns="0" rtlCol="0" anchor="t">
            <a:normAutofit/>
          </a:bodyPr>
          <a:lstStyle/>
          <a:p>
            <a:pPr marL="0" indent="0" algn="r" rtl="1">
              <a:lnSpc>
                <a:spcPct val="13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أكمل مصفوفة تحليل طريقة التدريب الآتية – الأداة 2:</a:t>
            </a:r>
            <a:endParaRPr lang="ar-SA" sz="1600" dirty="0"/>
          </a:p>
        </p:txBody>
      </p:sp>
      <p:sp>
        <p:nvSpPr>
          <p:cNvPr id="6" name="Shape 2"/>
          <p:cNvSpPr/>
          <p:nvPr/>
        </p:nvSpPr>
        <p:spPr>
          <a:xfrm>
            <a:off x="631908" y="5370810"/>
            <a:ext cx="10927878" cy="1284032"/>
          </a:xfrm>
          <a:prstGeom prst="roundRect">
            <a:avLst>
              <a:gd name="adj" fmla="val 27650"/>
            </a:avLst>
          </a:prstGeom>
          <a:solidFill>
            <a:srgbClr val="D4E9F7"/>
          </a:solidFill>
          <a:ln/>
        </p:spPr>
      </p:sp>
      <p:pic>
        <p:nvPicPr>
          <p:cNvPr id="7" name="Image 1" descr="preencoded.png"/>
          <p:cNvPicPr>
            <a:picLocks noChangeAspect="1"/>
          </p:cNvPicPr>
          <p:nvPr/>
        </p:nvPicPr>
        <p:blipFill>
          <a:blip r:embed="rId4"/>
          <a:stretch>
            <a:fillRect/>
          </a:stretch>
        </p:blipFill>
        <p:spPr>
          <a:xfrm>
            <a:off x="803354" y="5604371"/>
            <a:ext cx="214307" cy="171450"/>
          </a:xfrm>
          <a:prstGeom prst="rect">
            <a:avLst/>
          </a:prstGeom>
        </p:spPr>
      </p:pic>
      <p:sp>
        <p:nvSpPr>
          <p:cNvPr id="8" name="Text 3"/>
          <p:cNvSpPr/>
          <p:nvPr/>
        </p:nvSpPr>
        <p:spPr>
          <a:xfrm>
            <a:off x="1189107" y="5576589"/>
            <a:ext cx="10199234" cy="1078253"/>
          </a:xfrm>
          <a:prstGeom prst="rect">
            <a:avLst/>
          </a:prstGeom>
          <a:noFill/>
          <a:ln/>
        </p:spPr>
        <p:txBody>
          <a:bodyPr wrap="square" lIns="0" tIns="0" rIns="0" bIns="0" rtlCol="0" anchor="t">
            <a:noAutofit/>
          </a:bodyPr>
          <a:lstStyle/>
          <a:p>
            <a:pPr marL="0" indent="0" algn="r" rtl="1">
              <a:lnSpc>
                <a:spcPct val="130000"/>
              </a:lnSpc>
              <a:buNone/>
            </a:pPr>
            <a:r>
              <a:rPr lang="ar-SA" altLang="en-US" sz="2000" dirty="0">
                <a:solidFill>
                  <a:srgbClr val="000000"/>
                </a:solidFill>
                <a:latin typeface="WinSoft Pro Medium" pitchFamily="34" charset="0"/>
                <a:ea typeface="WinSoft Pro Medium" pitchFamily="34" charset="-122"/>
                <a:cs typeface="WinSoft Pro Medium" pitchFamily="34" charset="-120"/>
              </a:rPr>
              <a:t>بعد إكمال المصفوفة، ناقش إجابتك مع زملائك، وقارن بين التطبيقات المختلفة، وحدد ممارسة واحدة ترى أنك بحاجة إلى تطويرها في ممارستك التدريبية. وهذا يتوافق مع النشاط التطبيقي الوارد في المادة الأصلية.</a:t>
            </a:r>
            <a:endParaRPr lang="ar-SA" sz="2000" dirty="0"/>
          </a:p>
        </p:txBody>
      </p:sp>
      <p:graphicFrame>
        <p:nvGraphicFramePr>
          <p:cNvPr id="9" name="Table 8"/>
          <p:cNvGraphicFramePr>
            <a:graphicFrameLocks noGrp="1"/>
          </p:cNvGraphicFramePr>
          <p:nvPr>
            <p:extLst>
              <p:ext uri="{D42A27DB-BD31-4B8C-83A1-F6EECF244321}">
                <p14:modId xmlns:p14="http://schemas.microsoft.com/office/powerpoint/2010/main" val="3610384997"/>
              </p:ext>
            </p:extLst>
          </p:nvPr>
        </p:nvGraphicFramePr>
        <p:xfrm>
          <a:off x="371061" y="1253369"/>
          <a:ext cx="9064487" cy="3863809"/>
        </p:xfrm>
        <a:graphic>
          <a:graphicData uri="http://schemas.openxmlformats.org/drawingml/2006/table">
            <a:tbl>
              <a:tblPr/>
              <a:tblGrid>
                <a:gridCol w="1192696">
                  <a:extLst>
                    <a:ext uri="{9D8B030D-6E8A-4147-A177-3AD203B41FA5}">
                      <a16:colId xmlns:a16="http://schemas.microsoft.com/office/drawing/2014/main" val="249970582"/>
                    </a:ext>
                  </a:extLst>
                </a:gridCol>
                <a:gridCol w="2226365">
                  <a:extLst>
                    <a:ext uri="{9D8B030D-6E8A-4147-A177-3AD203B41FA5}">
                      <a16:colId xmlns:a16="http://schemas.microsoft.com/office/drawing/2014/main" val="351920425"/>
                    </a:ext>
                  </a:extLst>
                </a:gridCol>
                <a:gridCol w="3207026">
                  <a:extLst>
                    <a:ext uri="{9D8B030D-6E8A-4147-A177-3AD203B41FA5}">
                      <a16:colId xmlns:a16="http://schemas.microsoft.com/office/drawing/2014/main" val="2030411895"/>
                    </a:ext>
                  </a:extLst>
                </a:gridCol>
                <a:gridCol w="2438400">
                  <a:extLst>
                    <a:ext uri="{9D8B030D-6E8A-4147-A177-3AD203B41FA5}">
                      <a16:colId xmlns:a16="http://schemas.microsoft.com/office/drawing/2014/main" val="2094093917"/>
                    </a:ext>
                  </a:extLst>
                </a:gridCol>
              </a:tblGrid>
              <a:tr h="822578">
                <a:tc>
                  <a:txBody>
                    <a:bodyPr/>
                    <a:lstStyle/>
                    <a:p>
                      <a:pPr marL="0" indent="0" algn="r" rtl="1">
                        <a:buNone/>
                      </a:pPr>
                      <a:r>
                        <a:rPr lang="en-US" sz="2000" dirty="0">
                          <a:solidFill>
                            <a:srgbClr val="FFFFFF"/>
                          </a:solidFill>
                          <a:latin typeface="WinSoft Pro" pitchFamily="34" charset="0"/>
                          <a:ea typeface="WinSoft Pro" pitchFamily="34" charset="-122"/>
                          <a:cs typeface="WinSoft Pro" pitchFamily="34" charset="-120"/>
                        </a:rPr>
                        <a:t>دور المتعلم</a:t>
                      </a: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000" dirty="0">
                          <a:solidFill>
                            <a:srgbClr val="FFFFFF"/>
                          </a:solidFill>
                          <a:latin typeface="WinSoft Pro" pitchFamily="34" charset="0"/>
                          <a:ea typeface="WinSoft Pro" pitchFamily="34" charset="-122"/>
                          <a:cs typeface="WinSoft Pro" pitchFamily="34" charset="-120"/>
                        </a:rPr>
                        <a:t>ممارسة تدريبية مناسبة</a:t>
                      </a: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000" dirty="0">
                          <a:solidFill>
                            <a:srgbClr val="FFFFFF"/>
                          </a:solidFill>
                          <a:latin typeface="WinSoft Pro" pitchFamily="34" charset="0"/>
                          <a:ea typeface="WinSoft Pro" pitchFamily="34" charset="-122"/>
                          <a:cs typeface="WinSoft Pro" pitchFamily="34" charset="-120"/>
                        </a:rPr>
                        <a:t>كيف يمكن دمجه في تدريب المهارة؟</a:t>
                      </a: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000" dirty="0">
                          <a:solidFill>
                            <a:srgbClr val="FFFFFF"/>
                          </a:solidFill>
                          <a:latin typeface="WinSoft Pro" pitchFamily="34" charset="0"/>
                          <a:ea typeface="WinSoft Pro" pitchFamily="34" charset="-122"/>
                          <a:cs typeface="WinSoft Pro" pitchFamily="34" charset="-120"/>
                        </a:rPr>
                        <a:t>مبدأ تعلم الكبار</a:t>
                      </a: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2580676775"/>
                  </a:ext>
                </a:extLst>
              </a:tr>
              <a:tr h="650127">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أهمية التعلم وغاياته</a:t>
                      </a: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421183345"/>
                  </a:ext>
                </a:extLst>
              </a:tr>
              <a:tr h="500864">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التوجيه الذاتي</a:t>
                      </a: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3260582176"/>
                  </a:ext>
                </a:extLst>
              </a:tr>
              <a:tr h="363479">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الخبرة السابقة</a:t>
                      </a: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335970803"/>
                  </a:ext>
                </a:extLst>
              </a:tr>
              <a:tr h="515022">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الاستعداد للتعلم</a:t>
                      </a: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706760520"/>
                  </a:ext>
                </a:extLst>
              </a:tr>
              <a:tr h="441940">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التوجه نحو المشكلات</a:t>
                      </a: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049214195"/>
                  </a:ext>
                </a:extLst>
              </a:tr>
              <a:tr h="569799">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الدافعية</a:t>
                      </a: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835439944"/>
                  </a:ext>
                </a:extLst>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p:nvPr/>
        </p:nvSpPr>
        <p:spPr>
          <a:xfrm>
            <a:off x="631908" y="970955"/>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 تحدٍّ تدريبي</a:t>
            </a:r>
            <a:endParaRPr lang="ar-SA" sz="3700" dirty="0"/>
          </a:p>
        </p:txBody>
      </p:sp>
      <p:sp>
        <p:nvSpPr>
          <p:cNvPr id="3" name="Text 1"/>
          <p:cNvSpPr/>
          <p:nvPr/>
        </p:nvSpPr>
        <p:spPr>
          <a:xfrm>
            <a:off x="22324" y="1925934"/>
            <a:ext cx="11537463" cy="477784"/>
          </a:xfrm>
          <a:prstGeom prst="rect">
            <a:avLst/>
          </a:prstGeom>
          <a:noFill/>
          <a:ln/>
        </p:spPr>
        <p:txBody>
          <a:bodyPr wrap="none" lIns="0" tIns="0" rIns="0" bIns="0" rtlCol="0" anchor="t"/>
          <a:lstStyle/>
          <a:p>
            <a:pPr marL="0" indent="0" algn="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تخيّل أنك ستقدم جلسة تدريبية لمتعلمين بالغين في أحد تخصصات TVET. لديك خياران:</a:t>
            </a:r>
            <a:endParaRPr lang="ar-SA" sz="2400" dirty="0"/>
          </a:p>
        </p:txBody>
      </p:sp>
      <p:sp>
        <p:nvSpPr>
          <p:cNvPr id="4" name="Shape 2"/>
          <p:cNvSpPr/>
          <p:nvPr/>
        </p:nvSpPr>
        <p:spPr>
          <a:xfrm>
            <a:off x="631908" y="2490192"/>
            <a:ext cx="10927878" cy="1356618"/>
          </a:xfrm>
          <a:prstGeom prst="roundRect">
            <a:avLst>
              <a:gd name="adj" fmla="val 19963"/>
            </a:avLst>
          </a:prstGeom>
          <a:solidFill>
            <a:srgbClr val="00AEEF"/>
          </a:solidFill>
          <a:ln w="6350">
            <a:solidFill>
              <a:srgbClr val="0094D5"/>
            </a:solidFill>
            <a:prstDash val="solid"/>
          </a:ln>
        </p:spPr>
      </p:sp>
      <p:sp>
        <p:nvSpPr>
          <p:cNvPr id="5" name="Shape 3"/>
          <p:cNvSpPr/>
          <p:nvPr/>
        </p:nvSpPr>
        <p:spPr>
          <a:xfrm>
            <a:off x="6095848" y="2496542"/>
            <a:ext cx="5457589" cy="1343918"/>
          </a:xfrm>
          <a:custGeom>
            <a:avLst/>
            <a:gdLst/>
            <a:ahLst/>
            <a:cxnLst/>
            <a:rect l="l" t="t" r="r" b="b"/>
            <a:pathLst>
              <a:path w="5457589" h="1343918">
                <a:moveTo>
                  <a:pt x="225684" y="0"/>
                </a:moveTo>
                <a:lnTo>
                  <a:pt x="5457589" y="0"/>
                </a:lnTo>
                <a:lnTo>
                  <a:pt x="5457589" y="1343918"/>
                </a:lnTo>
                <a:lnTo>
                  <a:pt x="225684" y="1343918"/>
                </a:lnTo>
                <a:arcTo wR="225684" hR="225690" stAng="5400000" swAng="5400000"/>
                <a:lnTo>
                  <a:pt x="0" y="225690"/>
                </a:lnTo>
                <a:arcTo wR="225684" hR="225690" stAng="10800000" swAng="5400000"/>
                <a:close/>
              </a:path>
            </a:pathLst>
          </a:custGeom>
          <a:solidFill>
            <a:srgbClr val="00AEEF"/>
          </a:solidFill>
          <a:ln/>
        </p:spPr>
      </p:sp>
      <p:sp>
        <p:nvSpPr>
          <p:cNvPr id="6" name="Text 4"/>
          <p:cNvSpPr/>
          <p:nvPr/>
        </p:nvSpPr>
        <p:spPr>
          <a:xfrm>
            <a:off x="6276322" y="2677021"/>
            <a:ext cx="5096640" cy="296863"/>
          </a:xfrm>
          <a:prstGeom prst="rect">
            <a:avLst/>
          </a:prstGeom>
          <a:noFill/>
          <a:ln/>
        </p:spPr>
        <p:txBody>
          <a:bodyPr wrap="none" lIns="0" tIns="0" rIns="0" bIns="0" rtlCol="0" anchor="t"/>
          <a:lstStyle/>
          <a:p>
            <a:pPr algn="r" rtl="1">
              <a:lnSpc>
                <a:spcPct val="104000"/>
              </a:lnSpc>
            </a:pPr>
            <a:r>
              <a:rPr lang="ar-SA" altLang="en-US" sz="2400" dirty="0">
                <a:solidFill>
                  <a:schemeClr val="bg1"/>
                </a:solidFill>
                <a:latin typeface="GE SS Two Light" pitchFamily="34" charset="0"/>
                <a:ea typeface="GE SS Two Light" pitchFamily="34" charset="-122"/>
                <a:cs typeface="GE SS Two Light" pitchFamily="34" charset="-120"/>
              </a:rPr>
              <a:t>الخيار الأول</a:t>
            </a:r>
            <a:r>
              <a:rPr lang="ar-JO" altLang="en-US" sz="2400" dirty="0">
                <a:solidFill>
                  <a:schemeClr val="bg1"/>
                </a:solidFill>
                <a:latin typeface="GE SS Two Light" pitchFamily="34" charset="0"/>
                <a:ea typeface="GE SS Two Light" pitchFamily="34" charset="-122"/>
                <a:cs typeface="GE SS Two Light" pitchFamily="34" charset="-120"/>
              </a:rPr>
              <a:t> </a:t>
            </a:r>
            <a:r>
              <a:rPr lang="ar-SA" altLang="en-US" sz="2400" dirty="0">
                <a:solidFill>
                  <a:schemeClr val="bg1"/>
                </a:solidFill>
                <a:latin typeface="GE SS Two Light" pitchFamily="34" charset="0"/>
                <a:ea typeface="GE SS Two Light" pitchFamily="34" charset="-122"/>
                <a:cs typeface="GE SS Two Light" pitchFamily="34" charset="-120"/>
              </a:rPr>
              <a:t>✓</a:t>
            </a:r>
            <a:endParaRPr lang="ar-SA" sz="2400" dirty="0">
              <a:solidFill>
                <a:schemeClr val="bg1"/>
              </a:solidFill>
            </a:endParaRPr>
          </a:p>
        </p:txBody>
      </p:sp>
      <p:sp>
        <p:nvSpPr>
          <p:cNvPr id="7" name="Text 5"/>
          <p:cNvSpPr/>
          <p:nvPr/>
        </p:nvSpPr>
        <p:spPr>
          <a:xfrm>
            <a:off x="6276322" y="3082131"/>
            <a:ext cx="5096640" cy="288925"/>
          </a:xfrm>
          <a:prstGeom prst="rect">
            <a:avLst/>
          </a:prstGeom>
          <a:noFill/>
          <a:ln/>
        </p:spPr>
        <p:txBody>
          <a:bodyPr wrap="none" lIns="0" tIns="0" rIns="0" bIns="0" rtlCol="0" anchor="t"/>
          <a:lstStyle/>
          <a:p>
            <a:pPr marL="0" indent="0" algn="r" rtl="1">
              <a:lnSpc>
                <a:spcPct val="133000"/>
              </a:lnSpc>
              <a:buNone/>
            </a:pPr>
            <a:r>
              <a:rPr lang="ar-SA" altLang="en-US" dirty="0">
                <a:solidFill>
                  <a:schemeClr val="bg1"/>
                </a:solidFill>
                <a:latin typeface="WinSoft Pro Medium" pitchFamily="34" charset="0"/>
                <a:ea typeface="WinSoft Pro Medium" pitchFamily="34" charset="-122"/>
                <a:cs typeface="WinSoft Pro Medium" pitchFamily="34" charset="-120"/>
              </a:rPr>
              <a:t>تقديم شرح نظري للمهارة، ثم مطالبة المتعلمين بتطبيقها.</a:t>
            </a:r>
            <a:endParaRPr lang="ar-SA" dirty="0">
              <a:solidFill>
                <a:schemeClr val="bg1"/>
              </a:solidFill>
            </a:endParaRPr>
          </a:p>
        </p:txBody>
      </p:sp>
      <p:sp>
        <p:nvSpPr>
          <p:cNvPr id="8" name="Shape 6"/>
          <p:cNvSpPr/>
          <p:nvPr/>
        </p:nvSpPr>
        <p:spPr>
          <a:xfrm>
            <a:off x="638258" y="2496542"/>
            <a:ext cx="5457589" cy="1343918"/>
          </a:xfrm>
          <a:custGeom>
            <a:avLst/>
            <a:gdLst/>
            <a:ahLst/>
            <a:cxnLst/>
            <a:rect l="l" t="t" r="r" b="b"/>
            <a:pathLst>
              <a:path w="5457589" h="1343918">
                <a:moveTo>
                  <a:pt x="0" y="0"/>
                </a:moveTo>
                <a:lnTo>
                  <a:pt x="5231905" y="0"/>
                </a:lnTo>
                <a:arcTo wR="225684" hR="225690" stAng="16200000" swAng="5400000"/>
                <a:lnTo>
                  <a:pt x="5457589" y="1118228"/>
                </a:lnTo>
                <a:arcTo wR="225684" hR="225690" stAng="0" swAng="5400000"/>
                <a:lnTo>
                  <a:pt x="0" y="1343918"/>
                </a:lnTo>
                <a:lnTo>
                  <a:pt x="0" y="0"/>
                </a:lnTo>
                <a:close/>
              </a:path>
            </a:pathLst>
          </a:custGeom>
          <a:solidFill>
            <a:srgbClr val="00AEEF"/>
          </a:solidFill>
          <a:ln/>
        </p:spPr>
      </p:sp>
      <p:sp>
        <p:nvSpPr>
          <p:cNvPr id="9" name="Shape 7"/>
          <p:cNvSpPr/>
          <p:nvPr/>
        </p:nvSpPr>
        <p:spPr>
          <a:xfrm>
            <a:off x="638258" y="2496542"/>
            <a:ext cx="25399" cy="1343918"/>
          </a:xfrm>
          <a:prstGeom prst="roundRect">
            <a:avLst>
              <a:gd name="adj" fmla="val 50001"/>
            </a:avLst>
          </a:prstGeom>
          <a:solidFill>
            <a:srgbClr val="0094D5"/>
          </a:solidFill>
          <a:ln/>
        </p:spPr>
      </p:sp>
      <p:sp>
        <p:nvSpPr>
          <p:cNvPr id="10" name="Text 8"/>
          <p:cNvSpPr/>
          <p:nvPr/>
        </p:nvSpPr>
        <p:spPr>
          <a:xfrm>
            <a:off x="818733" y="2677021"/>
            <a:ext cx="5096640" cy="296863"/>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الخيار الثاني ✓</a:t>
            </a:r>
            <a:endParaRPr lang="ar-SA" sz="2400" dirty="0">
              <a:solidFill>
                <a:schemeClr val="bg1"/>
              </a:solidFill>
            </a:endParaRPr>
          </a:p>
        </p:txBody>
      </p:sp>
      <p:sp>
        <p:nvSpPr>
          <p:cNvPr id="11" name="Text 9"/>
          <p:cNvSpPr/>
          <p:nvPr/>
        </p:nvSpPr>
        <p:spPr>
          <a:xfrm>
            <a:off x="818733" y="3082131"/>
            <a:ext cx="5096640" cy="577850"/>
          </a:xfrm>
          <a:prstGeom prst="rect">
            <a:avLst/>
          </a:prstGeom>
          <a:noFill/>
          <a:ln/>
        </p:spPr>
        <p:txBody>
          <a:bodyPr wrap="square" lIns="0" tIns="0" rIns="0" bIns="0" rtlCol="0" anchor="t">
            <a:normAutofit fontScale="92500" lnSpcReduction="10000"/>
          </a:bodyPr>
          <a:lstStyle/>
          <a:p>
            <a:pPr marL="0" indent="0" algn="r" rtl="1">
              <a:lnSpc>
                <a:spcPct val="133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عرض موقف مهني واقعي، واستكشاف خبرات المتعلمين السابقة، ومناقشة المشكلة، ثم توجيههم نحو تطبيق المهارة.</a:t>
            </a:r>
            <a:endParaRPr lang="ar-SA" sz="1600" dirty="0">
              <a:solidFill>
                <a:schemeClr val="bg1"/>
              </a:solidFill>
            </a:endParaRPr>
          </a:p>
        </p:txBody>
      </p:sp>
      <p:sp>
        <p:nvSpPr>
          <p:cNvPr id="12" name="Text 10"/>
          <p:cNvSpPr/>
          <p:nvPr/>
        </p:nvSpPr>
        <p:spPr>
          <a:xfrm>
            <a:off x="22324" y="4049910"/>
            <a:ext cx="11537463" cy="382227"/>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ناقش مع مجموعتك:</a:t>
            </a:r>
            <a:endParaRPr lang="ar-SA" sz="2000" dirty="0"/>
          </a:p>
        </p:txBody>
      </p:sp>
      <p:sp>
        <p:nvSpPr>
          <p:cNvPr id="13" name="Text 11"/>
          <p:cNvSpPr/>
          <p:nvPr/>
        </p:nvSpPr>
        <p:spPr>
          <a:xfrm>
            <a:off x="631908" y="4541937"/>
            <a:ext cx="10927878" cy="1779350"/>
          </a:xfrm>
          <a:prstGeom prst="rect">
            <a:avLst/>
          </a:prstGeom>
          <a:noFill/>
          <a:ln/>
        </p:spPr>
        <p:txBody>
          <a:bodyPr wrap="square" lIns="0" tIns="0" rIns="72219" bIns="0" rtlCol="0" anchor="t">
            <a:normAutofit/>
          </a:bodyPr>
          <a:lstStyle/>
          <a:p>
            <a:pPr marL="284480" indent="-284480" algn="r" rtl="1">
              <a:lnSpc>
                <a:spcPct val="133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أي الخيارين يراعي مبادئ تعلم الكبار بدرجة أكبر؟ ولماذا؟</a:t>
            </a:r>
            <a:endParaRPr lang="ar-SA" dirty="0"/>
          </a:p>
          <a:p>
            <a:pPr marL="284480" indent="-284480" algn="r" rtl="1">
              <a:lnSpc>
                <a:spcPct val="133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ما المبادئ التي تم توظيفها؟</a:t>
            </a:r>
            <a:endParaRPr lang="ar-SA" dirty="0"/>
          </a:p>
          <a:p>
            <a:pPr marL="284480" indent="-284480" algn="r" rtl="1">
              <a:lnSpc>
                <a:spcPct val="133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كيف يمكن تحسين الخيار الذي اخترته؟</a:t>
            </a:r>
            <a:endParaRPr lang="ar-SA" dirty="0"/>
          </a:p>
          <a:p>
            <a:pPr marL="284480" indent="-284480" algn="r" rtl="1">
              <a:lnSpc>
                <a:spcPct val="133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كيف يمكن نقل هذه الممارسة إلى تخصصك المهني؟</a:t>
            </a:r>
            <a:endParaRPr lang="ar-SA"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p:nvPr/>
        </p:nvSpPr>
        <p:spPr>
          <a:xfrm>
            <a:off x="631908" y="1268909"/>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التقييم الخاص بالنشاط</a:t>
            </a:r>
            <a:endParaRPr lang="ar-SA" sz="3700" dirty="0"/>
          </a:p>
        </p:txBody>
      </p:sp>
      <p:sp>
        <p:nvSpPr>
          <p:cNvPr id="3" name="Text 1"/>
          <p:cNvSpPr/>
          <p:nvPr/>
        </p:nvSpPr>
        <p:spPr>
          <a:xfrm>
            <a:off x="22324" y="2133600"/>
            <a:ext cx="11537463"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يُقيّم أداء المتدرب من خلال:</a:t>
            </a:r>
            <a:endParaRPr lang="ar-SA" sz="1750" dirty="0"/>
          </a:p>
        </p:txBody>
      </p:sp>
      <p:pic>
        <p:nvPicPr>
          <p:cNvPr id="4" name="Image 0" descr="preencoded.png"/>
          <p:cNvPicPr>
            <a:picLocks noChangeAspect="1"/>
          </p:cNvPicPr>
          <p:nvPr/>
        </p:nvPicPr>
        <p:blipFill>
          <a:blip r:embed="rId3"/>
          <a:stretch>
            <a:fillRect/>
          </a:stretch>
        </p:blipFill>
        <p:spPr>
          <a:xfrm>
            <a:off x="631908" y="4005858"/>
            <a:ext cx="1453419" cy="1453455"/>
          </a:xfrm>
          <a:prstGeom prst="rect">
            <a:avLst/>
          </a:prstGeom>
        </p:spPr>
      </p:pic>
      <p:sp>
        <p:nvSpPr>
          <p:cNvPr id="5" name="Text 2"/>
          <p:cNvSpPr/>
          <p:nvPr/>
        </p:nvSpPr>
        <p:spPr>
          <a:xfrm>
            <a:off x="631908" y="5662414"/>
            <a:ext cx="1453419" cy="1214636"/>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القدرة على الربط بين مبادئ تعلم الكبار وسياق TVET.</a:t>
            </a:r>
            <a:endParaRPr lang="ar-SA" dirty="0"/>
          </a:p>
        </p:txBody>
      </p:sp>
      <p:pic>
        <p:nvPicPr>
          <p:cNvPr id="6" name="Image 1" descr="preencoded.png"/>
          <p:cNvPicPr>
            <a:picLocks noChangeAspect="1"/>
          </p:cNvPicPr>
          <p:nvPr/>
        </p:nvPicPr>
        <p:blipFill>
          <a:blip r:embed="rId4"/>
          <a:stretch>
            <a:fillRect/>
          </a:stretch>
        </p:blipFill>
        <p:spPr>
          <a:xfrm>
            <a:off x="2532198" y="2900958"/>
            <a:ext cx="1453419" cy="1453455"/>
          </a:xfrm>
          <a:prstGeom prst="rect">
            <a:avLst/>
          </a:prstGeom>
        </p:spPr>
      </p:pic>
      <p:sp>
        <p:nvSpPr>
          <p:cNvPr id="7" name="Text 3"/>
          <p:cNvSpPr/>
          <p:nvPr/>
        </p:nvSpPr>
        <p:spPr>
          <a:xfrm>
            <a:off x="2532198" y="4557513"/>
            <a:ext cx="1453419" cy="1103649"/>
          </a:xfrm>
          <a:prstGeom prst="rect">
            <a:avLst/>
          </a:prstGeom>
          <a:noFill/>
          <a:ln/>
        </p:spPr>
        <p:txBody>
          <a:bodyPr wrap="square" lIns="0" tIns="0" rIns="0" bIns="0" rtlCol="0" anchor="t">
            <a:normAutofit/>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المشاركة في النقاش وتبادل الخبرات.</a:t>
            </a:r>
            <a:endParaRPr lang="ar-SA" sz="1600" dirty="0"/>
          </a:p>
        </p:txBody>
      </p:sp>
      <p:pic>
        <p:nvPicPr>
          <p:cNvPr id="8" name="Image 2" descr="preencoded.png"/>
          <p:cNvPicPr>
            <a:picLocks noChangeAspect="1"/>
          </p:cNvPicPr>
          <p:nvPr/>
        </p:nvPicPr>
        <p:blipFill>
          <a:blip r:embed="rId5"/>
          <a:stretch>
            <a:fillRect/>
          </a:stretch>
        </p:blipFill>
        <p:spPr>
          <a:xfrm>
            <a:off x="4432487" y="4043958"/>
            <a:ext cx="1455701" cy="1455738"/>
          </a:xfrm>
          <a:prstGeom prst="rect">
            <a:avLst/>
          </a:prstGeom>
        </p:spPr>
      </p:pic>
      <p:sp>
        <p:nvSpPr>
          <p:cNvPr id="9" name="Text 4"/>
          <p:cNvSpPr/>
          <p:nvPr/>
        </p:nvSpPr>
        <p:spPr>
          <a:xfrm>
            <a:off x="4432487" y="5702796"/>
            <a:ext cx="1455701" cy="861418"/>
          </a:xfrm>
          <a:prstGeom prst="rect">
            <a:avLst/>
          </a:prstGeom>
          <a:noFill/>
          <a:ln/>
        </p:spPr>
        <p:txBody>
          <a:bodyPr wrap="square" lIns="0" tIns="0" rIns="0" bIns="0" rtlCol="0" anchor="t">
            <a:normAutofit/>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جودة الممارسات التدريبية المقترحة.</a:t>
            </a:r>
            <a:endParaRPr lang="ar-SA" sz="1600" dirty="0"/>
          </a:p>
        </p:txBody>
      </p:sp>
      <p:pic>
        <p:nvPicPr>
          <p:cNvPr id="10" name="Image 3" descr="preencoded.png"/>
          <p:cNvPicPr>
            <a:picLocks noChangeAspect="1"/>
          </p:cNvPicPr>
          <p:nvPr/>
        </p:nvPicPr>
        <p:blipFill>
          <a:blip r:embed="rId6"/>
          <a:stretch>
            <a:fillRect/>
          </a:stretch>
        </p:blipFill>
        <p:spPr>
          <a:xfrm>
            <a:off x="6335058" y="2900958"/>
            <a:ext cx="1453419" cy="1453455"/>
          </a:xfrm>
          <a:prstGeom prst="rect">
            <a:avLst/>
          </a:prstGeom>
        </p:spPr>
      </p:pic>
      <p:sp>
        <p:nvSpPr>
          <p:cNvPr id="11" name="Text 5"/>
          <p:cNvSpPr/>
          <p:nvPr/>
        </p:nvSpPr>
        <p:spPr>
          <a:xfrm>
            <a:off x="6335058" y="4557513"/>
            <a:ext cx="1453419" cy="1103649"/>
          </a:xfrm>
          <a:prstGeom prst="rect">
            <a:avLst/>
          </a:prstGeom>
          <a:noFill/>
          <a:ln/>
        </p:spPr>
        <p:txBody>
          <a:bodyPr wrap="square" lIns="0" tIns="0" rIns="0" bIns="0" rtlCol="0" anchor="t">
            <a:normAutofit/>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تطبيق المبادئ على مهارة مهنية تقنية.</a:t>
            </a:r>
            <a:endParaRPr lang="ar-SA" sz="1600" dirty="0"/>
          </a:p>
        </p:txBody>
      </p:sp>
      <p:pic>
        <p:nvPicPr>
          <p:cNvPr id="12" name="Image 4" descr="preencoded.png"/>
          <p:cNvPicPr>
            <a:picLocks noChangeAspect="1"/>
          </p:cNvPicPr>
          <p:nvPr/>
        </p:nvPicPr>
        <p:blipFill>
          <a:blip r:embed="rId7"/>
          <a:stretch>
            <a:fillRect/>
          </a:stretch>
        </p:blipFill>
        <p:spPr>
          <a:xfrm>
            <a:off x="8235347" y="3967758"/>
            <a:ext cx="1453419" cy="1453455"/>
          </a:xfrm>
          <a:prstGeom prst="rect">
            <a:avLst/>
          </a:prstGeom>
        </p:spPr>
      </p:pic>
      <p:sp>
        <p:nvSpPr>
          <p:cNvPr id="13" name="Text 6"/>
          <p:cNvSpPr/>
          <p:nvPr/>
        </p:nvSpPr>
        <p:spPr>
          <a:xfrm>
            <a:off x="8235347" y="5624314"/>
            <a:ext cx="1453419" cy="1103649"/>
          </a:xfrm>
          <a:prstGeom prst="rect">
            <a:avLst/>
          </a:prstGeom>
          <a:noFill/>
          <a:ln/>
        </p:spPr>
        <p:txBody>
          <a:bodyPr wrap="square" lIns="0" tIns="0" rIns="0" bIns="0" rtlCol="0" anchor="t">
            <a:normAutofit/>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تحليل الموقف التدريبي وتحديد مبادئ تعلم الكبار ذات الصلة.</a:t>
            </a:r>
            <a:endParaRPr lang="ar-SA" sz="1600" dirty="0"/>
          </a:p>
        </p:txBody>
      </p:sp>
      <p:pic>
        <p:nvPicPr>
          <p:cNvPr id="14" name="Image 5" descr="preencoded.png"/>
          <p:cNvPicPr>
            <a:picLocks noChangeAspect="1"/>
          </p:cNvPicPr>
          <p:nvPr/>
        </p:nvPicPr>
        <p:blipFill>
          <a:blip r:embed="rId8"/>
          <a:stretch>
            <a:fillRect/>
          </a:stretch>
        </p:blipFill>
        <p:spPr>
          <a:xfrm>
            <a:off x="10135636" y="2900958"/>
            <a:ext cx="1455701" cy="1455738"/>
          </a:xfrm>
          <a:prstGeom prst="rect">
            <a:avLst/>
          </a:prstGeom>
        </p:spPr>
      </p:pic>
      <p:sp>
        <p:nvSpPr>
          <p:cNvPr id="15" name="Text 7"/>
          <p:cNvSpPr/>
          <p:nvPr/>
        </p:nvSpPr>
        <p:spPr>
          <a:xfrm>
            <a:off x="10135636" y="4559796"/>
            <a:ext cx="1455701" cy="1655474"/>
          </a:xfrm>
          <a:prstGeom prst="rect">
            <a:avLst/>
          </a:prstGeom>
          <a:noFill/>
          <a:ln/>
        </p:spPr>
        <p:txBody>
          <a:bodyPr wrap="square" lIns="0" tIns="0" rIns="0" bIns="0" rtlCol="0" anchor="t">
            <a:normAutofit/>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المشاركة في مناقشة العرض والفيديو ودراسة الحالة.</a:t>
            </a:r>
            <a:endParaRPr lang="ar-SA" sz="16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p:nvPr/>
        </p:nvSpPr>
        <p:spPr>
          <a:xfrm>
            <a:off x="631908" y="712986"/>
            <a:ext cx="10927878" cy="475059"/>
          </a:xfrm>
          <a:prstGeom prst="rect">
            <a:avLst/>
          </a:prstGeom>
          <a:noFill/>
          <a:ln/>
        </p:spPr>
        <p:txBody>
          <a:bodyPr wrap="none" lIns="0" tIns="0" rIns="0" bIns="0" rtlCol="0" anchor="t"/>
          <a:lstStyle/>
          <a:p>
            <a:pPr marL="0" indent="0" algn="r" rtl="1">
              <a:lnSpc>
                <a:spcPct val="104000"/>
              </a:lnSpc>
              <a:buNone/>
            </a:pPr>
            <a:r>
              <a:rPr lang="ar-SA" altLang="en-US" sz="2950" dirty="0">
                <a:solidFill>
                  <a:srgbClr val="2E3C4E"/>
                </a:solidFill>
                <a:latin typeface="GE SS Two Light" pitchFamily="34" charset="0"/>
                <a:ea typeface="GE SS Two Light" pitchFamily="34" charset="-122"/>
                <a:cs typeface="GE SS Two Light" pitchFamily="34" charset="-120"/>
              </a:rPr>
              <a:t>التقييم الذاتي – أداة </a:t>
            </a:r>
            <a:r>
              <a:rPr lang="en-US" altLang="en-US" sz="2950" dirty="0">
                <a:solidFill>
                  <a:srgbClr val="2E3C4E"/>
                </a:solidFill>
                <a:latin typeface="Myriad "/>
                <a:ea typeface="GE SS Two Light" pitchFamily="34" charset="-122"/>
                <a:cs typeface="GE SS Two Light" pitchFamily="34" charset="-120"/>
              </a:rPr>
              <a:t>3</a:t>
            </a:r>
            <a:r>
              <a:rPr lang="ar-SA" altLang="en-US" sz="2950" dirty="0">
                <a:solidFill>
                  <a:srgbClr val="2E3C4E"/>
                </a:solidFill>
                <a:latin typeface="GE SS Two Light" pitchFamily="34" charset="0"/>
                <a:ea typeface="GE SS Two Light" pitchFamily="34" charset="-122"/>
                <a:cs typeface="GE SS Two Light" pitchFamily="34" charset="-120"/>
              </a:rPr>
              <a:t>:</a:t>
            </a:r>
            <a:endParaRPr lang="ar-SA" sz="2950" dirty="0"/>
          </a:p>
        </p:txBody>
      </p:sp>
      <p:sp>
        <p:nvSpPr>
          <p:cNvPr id="4" name="Shape 1"/>
          <p:cNvSpPr/>
          <p:nvPr/>
        </p:nvSpPr>
        <p:spPr>
          <a:xfrm>
            <a:off x="1521010" y="5347030"/>
            <a:ext cx="9061367" cy="1111845"/>
          </a:xfrm>
          <a:prstGeom prst="roundRect">
            <a:avLst>
              <a:gd name="adj" fmla="val 19486"/>
            </a:avLst>
          </a:prstGeom>
          <a:solidFill>
            <a:srgbClr val="D4E9F7"/>
          </a:solidFill>
          <a:ln/>
        </p:spPr>
      </p:sp>
      <p:pic>
        <p:nvPicPr>
          <p:cNvPr id="5" name="Image 0" descr="preencoded.png"/>
          <p:cNvPicPr>
            <a:picLocks noChangeAspect="1"/>
          </p:cNvPicPr>
          <p:nvPr/>
        </p:nvPicPr>
        <p:blipFill>
          <a:blip r:embed="rId3"/>
          <a:stretch>
            <a:fillRect/>
          </a:stretch>
        </p:blipFill>
        <p:spPr>
          <a:xfrm>
            <a:off x="2157153" y="5499132"/>
            <a:ext cx="191067" cy="144363"/>
          </a:xfrm>
          <a:prstGeom prst="rect">
            <a:avLst/>
          </a:prstGeom>
        </p:spPr>
      </p:pic>
      <p:sp>
        <p:nvSpPr>
          <p:cNvPr id="3" name="Rectangle 2"/>
          <p:cNvSpPr/>
          <p:nvPr/>
        </p:nvSpPr>
        <p:spPr>
          <a:xfrm>
            <a:off x="3167271" y="5499132"/>
            <a:ext cx="7195930" cy="757130"/>
          </a:xfrm>
          <a:prstGeom prst="rect">
            <a:avLst/>
          </a:prstGeom>
        </p:spPr>
        <p:txBody>
          <a:bodyPr wrap="square">
            <a:spAutoFit/>
          </a:bodyPr>
          <a:lstStyle/>
          <a:p>
            <a:pPr algn="r" rtl="1">
              <a:lnSpc>
                <a:spcPct val="120000"/>
              </a:lnSpc>
            </a:pPr>
            <a:r>
              <a:rPr lang="ar-SA" altLang="en-US" b="1" dirty="0">
                <a:solidFill>
                  <a:srgbClr val="384653"/>
                </a:solidFill>
                <a:latin typeface="WinSoft Pro Medium" pitchFamily="34" charset="0"/>
                <a:ea typeface="WinSoft Pro Medium" pitchFamily="34" charset="-122"/>
                <a:cs typeface="WinSoft Pro Medium" pitchFamily="34" charset="-120"/>
              </a:rPr>
              <a:t>ناتج النشاط:</a:t>
            </a:r>
            <a:r>
              <a:rPr lang="ar-SA" altLang="en-US" dirty="0">
                <a:solidFill>
                  <a:srgbClr val="384653"/>
                </a:solidFill>
                <a:latin typeface="WinSoft Pro Medium" pitchFamily="34" charset="0"/>
                <a:ea typeface="WinSoft Pro Medium" pitchFamily="34" charset="-122"/>
                <a:cs typeface="WinSoft Pro Medium" pitchFamily="34" charset="-120"/>
              </a:rPr>
              <a:t> مصفوفة تطبيقية توضح كيفية دمج مبادئ تعلم الكبار في تدريب مهارة مهنية تقنية.</a:t>
            </a:r>
            <a:endParaRPr lang="ar-SA" dirty="0"/>
          </a:p>
        </p:txBody>
      </p:sp>
      <p:graphicFrame>
        <p:nvGraphicFramePr>
          <p:cNvPr id="9" name="Table 8"/>
          <p:cNvGraphicFramePr>
            <a:graphicFrameLocks noGrp="1"/>
          </p:cNvGraphicFramePr>
          <p:nvPr>
            <p:extLst>
              <p:ext uri="{D42A27DB-BD31-4B8C-83A1-F6EECF244321}">
                <p14:modId xmlns:p14="http://schemas.microsoft.com/office/powerpoint/2010/main" val="90610037"/>
              </p:ext>
            </p:extLst>
          </p:nvPr>
        </p:nvGraphicFramePr>
        <p:xfrm>
          <a:off x="940904" y="1351492"/>
          <a:ext cx="10618881" cy="3746246"/>
        </p:xfrm>
        <a:graphic>
          <a:graphicData uri="http://schemas.openxmlformats.org/drawingml/2006/table">
            <a:tbl>
              <a:tblPr/>
              <a:tblGrid>
                <a:gridCol w="1376738">
                  <a:extLst>
                    <a:ext uri="{9D8B030D-6E8A-4147-A177-3AD203B41FA5}">
                      <a16:colId xmlns:a16="http://schemas.microsoft.com/office/drawing/2014/main" val="2468163151"/>
                    </a:ext>
                  </a:extLst>
                </a:gridCol>
                <a:gridCol w="1115331">
                  <a:extLst>
                    <a:ext uri="{9D8B030D-6E8A-4147-A177-3AD203B41FA5}">
                      <a16:colId xmlns:a16="http://schemas.microsoft.com/office/drawing/2014/main" val="4155361418"/>
                    </a:ext>
                  </a:extLst>
                </a:gridCol>
                <a:gridCol w="1173421">
                  <a:extLst>
                    <a:ext uri="{9D8B030D-6E8A-4147-A177-3AD203B41FA5}">
                      <a16:colId xmlns:a16="http://schemas.microsoft.com/office/drawing/2014/main" val="3873745531"/>
                    </a:ext>
                  </a:extLst>
                </a:gridCol>
                <a:gridCol w="6953391">
                  <a:extLst>
                    <a:ext uri="{9D8B030D-6E8A-4147-A177-3AD203B41FA5}">
                      <a16:colId xmlns:a16="http://schemas.microsoft.com/office/drawing/2014/main" val="1776025111"/>
                    </a:ext>
                  </a:extLst>
                </a:gridCol>
              </a:tblGrid>
              <a:tr h="659552">
                <a:tc>
                  <a:txBody>
                    <a:bodyPr/>
                    <a:lstStyle/>
                    <a:p>
                      <a:pPr marL="0" indent="0" algn="ctr" defTabSz="914400" rtl="1" eaLnBrk="1" latinLnBrk="0" hangingPunct="1">
                        <a:buNone/>
                      </a:pPr>
                      <a:r>
                        <a:rPr lang="en-US" sz="2000" kern="1200" dirty="0">
                          <a:solidFill>
                            <a:schemeClr val="tx1"/>
                          </a:solidFill>
                          <a:latin typeface="WinSoft Pro" pitchFamily="34" charset="0"/>
                          <a:ea typeface="WinSoft Pro" pitchFamily="34" charset="-122"/>
                          <a:cs typeface="WinSoft Pro" pitchFamily="34" charset="-120"/>
                        </a:rPr>
                        <a:t>ليس بعد</a:t>
                      </a: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ctr" defTabSz="914400" rtl="1" eaLnBrk="1" latinLnBrk="0" hangingPunct="1">
                        <a:buNone/>
                      </a:pPr>
                      <a:r>
                        <a:rPr lang="en-US" sz="2000" kern="1200" dirty="0">
                          <a:solidFill>
                            <a:schemeClr val="tx1"/>
                          </a:solidFill>
                          <a:latin typeface="WinSoft Pro" pitchFamily="34" charset="0"/>
                          <a:ea typeface="WinSoft Pro" pitchFamily="34" charset="-122"/>
                          <a:cs typeface="WinSoft Pro" pitchFamily="34" charset="-120"/>
                        </a:rPr>
                        <a:t>جزئيًا</a:t>
                      </a: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ctr" defTabSz="914400" rtl="1" eaLnBrk="1" latinLnBrk="0" hangingPunct="1">
                        <a:buNone/>
                      </a:pPr>
                      <a:r>
                        <a:rPr lang="en-US" sz="2000" kern="1200" dirty="0">
                          <a:solidFill>
                            <a:schemeClr val="tx1"/>
                          </a:solidFill>
                          <a:latin typeface="WinSoft Pro" pitchFamily="34" charset="0"/>
                          <a:ea typeface="WinSoft Pro" pitchFamily="34" charset="-122"/>
                          <a:cs typeface="WinSoft Pro" pitchFamily="34" charset="-120"/>
                        </a:rPr>
                        <a:t>نعم</a:t>
                      </a: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defTabSz="914400" rtl="1" eaLnBrk="1" latinLnBrk="0" hangingPunct="1">
                        <a:buNone/>
                      </a:pPr>
                      <a:r>
                        <a:rPr lang="en-US" sz="2000" kern="1200" dirty="0">
                          <a:solidFill>
                            <a:schemeClr val="tx1"/>
                          </a:solidFill>
                          <a:latin typeface="WinSoft Pro" pitchFamily="34" charset="0"/>
                          <a:ea typeface="WinSoft Pro" pitchFamily="34" charset="-122"/>
                          <a:cs typeface="WinSoft Pro" pitchFamily="34" charset="-120"/>
                        </a:rPr>
                        <a:t>أقيّم نفسي</a:t>
                      </a: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2072150504"/>
                  </a:ext>
                </a:extLst>
              </a:tr>
              <a:tr h="521260">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أستطيع تحديد مبادئ تعلّم الكبار الستة.</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174479227"/>
                  </a:ext>
                </a:extLst>
              </a:tr>
              <a:tr h="401564">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أستطيع شرح الفكرة الأساسية لكل مبدأ.</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079592534"/>
                  </a:ext>
                </a:extLst>
              </a:tr>
              <a:tr h="291655">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أستطيع ربط مبادئ تعلّم الكبار بممارسات تدريبية مناسبة.</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531462561"/>
                  </a:ext>
                </a:extLst>
              </a:tr>
              <a:tr h="412917">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أستطيع تحديد تطبيقات واقعية لمبادئ تعلم الكبار في سياق TVET.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484357426"/>
                  </a:ext>
                </a:extLst>
              </a:tr>
              <a:tr h="354292">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أستطيع تطبيق مبادئ تعلم الكبار على تدريب مهارة مهنية تقنية.</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73015438"/>
                  </a:ext>
                </a:extLst>
              </a:tr>
              <a:tr h="456861">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أشارك بفاعلية في النقاش وتحليل دراسة الحالة.</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506383365"/>
                  </a:ext>
                </a:extLst>
              </a:tr>
              <a:tr h="418202">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أستطيع توظيف خبراتي السابقة في تحليل الموقف التدريبي وتطبيق مبادئ تعلم الكبار.</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02332351"/>
                  </a:ext>
                </a:extLst>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Shape 0"/>
          <p:cNvSpPr/>
          <p:nvPr/>
        </p:nvSpPr>
        <p:spPr>
          <a:xfrm>
            <a:off x="10897022" y="1035645"/>
            <a:ext cx="662765" cy="274241"/>
          </a:xfrm>
          <a:prstGeom prst="roundRect">
            <a:avLst>
              <a:gd name="adj" fmla="val 49999"/>
            </a:avLst>
          </a:prstGeom>
          <a:solidFill>
            <a:srgbClr val="D4E9F7"/>
          </a:solidFill>
          <a:ln/>
        </p:spPr>
      </p:sp>
      <p:sp>
        <p:nvSpPr>
          <p:cNvPr id="3" name="Text 1"/>
          <p:cNvSpPr/>
          <p:nvPr/>
        </p:nvSpPr>
        <p:spPr>
          <a:xfrm>
            <a:off x="10395682" y="1089720"/>
            <a:ext cx="1055860" cy="166092"/>
          </a:xfrm>
          <a:prstGeom prst="rect">
            <a:avLst/>
          </a:prstGeom>
          <a:noFill/>
          <a:ln/>
        </p:spPr>
        <p:txBody>
          <a:bodyPr wrap="none" lIns="0" tIns="0" rIns="0" bIns="0" rtlCol="0" anchor="t"/>
          <a:lstStyle/>
          <a:p>
            <a:pPr marL="0" indent="0" algn="r" rtl="1">
              <a:lnSpc>
                <a:spcPct val="96000"/>
              </a:lnSpc>
              <a:buNone/>
            </a:pPr>
            <a:r>
              <a:rPr lang="ar-SA" altLang="en-US" sz="1100" dirty="0">
                <a:solidFill>
                  <a:srgbClr val="384653"/>
                </a:solidFill>
                <a:latin typeface="WinSoft Pro Medium" pitchFamily="34" charset="0"/>
                <a:ea typeface="WinSoft Pro Medium" pitchFamily="34" charset="-122"/>
                <a:cs typeface="WinSoft Pro Medium" pitchFamily="34" charset="-120"/>
              </a:rPr>
              <a:t>النشاط 2</a:t>
            </a:r>
            <a:endParaRPr lang="ar-SA" sz="1100" dirty="0"/>
          </a:p>
        </p:txBody>
      </p:sp>
      <p:sp>
        <p:nvSpPr>
          <p:cNvPr id="4" name="Text 2"/>
          <p:cNvSpPr/>
          <p:nvPr/>
        </p:nvSpPr>
        <p:spPr>
          <a:xfrm>
            <a:off x="631908" y="1382018"/>
            <a:ext cx="10927878" cy="1187847"/>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النشاط </a:t>
            </a:r>
            <a:r>
              <a:rPr lang="en-US" altLang="en-US" sz="3700" dirty="0">
                <a:solidFill>
                  <a:srgbClr val="2E3C4E"/>
                </a:solidFill>
                <a:latin typeface="Myriad "/>
                <a:ea typeface="GE SS Two Light" pitchFamily="34" charset="-122"/>
                <a:cs typeface="GE SS Two Light" pitchFamily="34" charset="-120"/>
              </a:rPr>
              <a:t>2</a:t>
            </a:r>
            <a:r>
              <a:rPr lang="ar-SA" altLang="en-US" sz="3700" dirty="0">
                <a:solidFill>
                  <a:srgbClr val="2E3C4E"/>
                </a:solidFill>
                <a:latin typeface="GE SS Two Light" pitchFamily="34" charset="0"/>
                <a:ea typeface="GE SS Two Light" pitchFamily="34" charset="-122"/>
                <a:cs typeface="GE SS Two Light" pitchFamily="34" charset="-120"/>
              </a:rPr>
              <a:t>: تحديد استراتيجيات وأنماط التعلم واعتبارات دمجها في التدريب القائم على الكفايات</a:t>
            </a:r>
            <a:endParaRPr lang="ar-SA" sz="3700" dirty="0"/>
          </a:p>
        </p:txBody>
      </p:sp>
      <p:sp>
        <p:nvSpPr>
          <p:cNvPr id="5" name="Shape 3"/>
          <p:cNvSpPr/>
          <p:nvPr/>
        </p:nvSpPr>
        <p:spPr>
          <a:xfrm>
            <a:off x="6186134" y="2840632"/>
            <a:ext cx="5373652" cy="1542147"/>
          </a:xfrm>
          <a:prstGeom prst="roundRect">
            <a:avLst>
              <a:gd name="adj" fmla="val 19963"/>
            </a:avLst>
          </a:prstGeom>
          <a:solidFill>
            <a:srgbClr val="00AEEF"/>
          </a:solidFill>
          <a:ln w="6350">
            <a:solidFill>
              <a:srgbClr val="0094D5"/>
            </a:solidFill>
            <a:prstDash val="solid"/>
          </a:ln>
        </p:spPr>
      </p:sp>
      <p:sp>
        <p:nvSpPr>
          <p:cNvPr id="6" name="Text 4"/>
          <p:cNvSpPr/>
          <p:nvPr/>
        </p:nvSpPr>
        <p:spPr>
          <a:xfrm>
            <a:off x="6372959" y="3027462"/>
            <a:ext cx="5000004" cy="296863"/>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المدة</a:t>
            </a:r>
            <a:endParaRPr lang="ar-SA" sz="3200" dirty="0">
              <a:solidFill>
                <a:schemeClr val="bg1"/>
              </a:solidFill>
            </a:endParaRPr>
          </a:p>
        </p:txBody>
      </p:sp>
      <p:sp>
        <p:nvSpPr>
          <p:cNvPr id="7" name="Text 5"/>
          <p:cNvSpPr/>
          <p:nvPr/>
        </p:nvSpPr>
        <p:spPr>
          <a:xfrm>
            <a:off x="6372959" y="3432572"/>
            <a:ext cx="5000004" cy="288925"/>
          </a:xfrm>
          <a:prstGeom prst="rect">
            <a:avLst/>
          </a:prstGeom>
          <a:noFill/>
          <a:ln/>
        </p:spPr>
        <p:txBody>
          <a:bodyPr wrap="none" lIns="0" tIns="0" rIns="0" bIns="0" rtlCol="0" anchor="t"/>
          <a:lstStyle/>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4 ساعات</a:t>
            </a:r>
            <a:endParaRPr lang="ar-SA" sz="2400" dirty="0">
              <a:solidFill>
                <a:schemeClr val="bg1"/>
              </a:solidFill>
            </a:endParaRPr>
          </a:p>
        </p:txBody>
      </p:sp>
      <p:sp>
        <p:nvSpPr>
          <p:cNvPr id="8" name="Shape 6"/>
          <p:cNvSpPr/>
          <p:nvPr/>
        </p:nvSpPr>
        <p:spPr>
          <a:xfrm>
            <a:off x="631908" y="2840632"/>
            <a:ext cx="5373752" cy="1542147"/>
          </a:xfrm>
          <a:prstGeom prst="roundRect">
            <a:avLst>
              <a:gd name="adj" fmla="val 19963"/>
            </a:avLst>
          </a:prstGeom>
          <a:solidFill>
            <a:srgbClr val="00AEEF"/>
          </a:solidFill>
          <a:ln w="6350">
            <a:solidFill>
              <a:srgbClr val="0094D5"/>
            </a:solidFill>
            <a:prstDash val="solid"/>
          </a:ln>
        </p:spPr>
      </p:sp>
      <p:sp>
        <p:nvSpPr>
          <p:cNvPr id="9" name="Text 7"/>
          <p:cNvSpPr/>
          <p:nvPr/>
        </p:nvSpPr>
        <p:spPr>
          <a:xfrm>
            <a:off x="818733" y="3027462"/>
            <a:ext cx="5000103" cy="296863"/>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أسلوب التنفيذ</a:t>
            </a:r>
            <a:endParaRPr lang="ar-SA" sz="3200" dirty="0">
              <a:solidFill>
                <a:schemeClr val="bg1"/>
              </a:solidFill>
            </a:endParaRPr>
          </a:p>
        </p:txBody>
      </p:sp>
      <p:sp>
        <p:nvSpPr>
          <p:cNvPr id="10" name="Text 8"/>
          <p:cNvSpPr/>
          <p:nvPr/>
        </p:nvSpPr>
        <p:spPr>
          <a:xfrm>
            <a:off x="818733" y="3512083"/>
            <a:ext cx="5000103" cy="688855"/>
          </a:xfrm>
          <a:prstGeom prst="rect">
            <a:avLst/>
          </a:prstGeom>
          <a:noFill/>
          <a:ln/>
        </p:spPr>
        <p:txBody>
          <a:bodyPr wrap="square" lIns="0" tIns="0" rIns="0" bIns="0" rtlCol="0" anchor="t">
            <a:normAutofit/>
          </a:bodyPr>
          <a:lstStyle/>
          <a:p>
            <a:pPr marL="0" indent="0" algn="r" rtl="1">
              <a:lnSpc>
                <a:spcPct val="133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تعلم مُيسّر عبر الإنترنت، يتضمن عرضًا تقديميًا، ومشاهدة مقاطع فيديو، واستخدام الأدوات والنماذج، والعمل في مجموعات، والمناقشة الجماعية.</a:t>
            </a:r>
            <a:endParaRPr lang="ar-SA" sz="1600" dirty="0">
              <a:solidFill>
                <a:schemeClr val="bg1"/>
              </a:solidFill>
            </a:endParaRPr>
          </a:p>
        </p:txBody>
      </p:sp>
      <p:sp>
        <p:nvSpPr>
          <p:cNvPr id="11" name="Text 9"/>
          <p:cNvSpPr/>
          <p:nvPr/>
        </p:nvSpPr>
        <p:spPr>
          <a:xfrm>
            <a:off x="631908" y="4585880"/>
            <a:ext cx="10927878" cy="577850"/>
          </a:xfrm>
          <a:prstGeom prst="rect">
            <a:avLst/>
          </a:prstGeom>
          <a:noFill/>
          <a:ln/>
        </p:spPr>
        <p:txBody>
          <a:bodyPr wrap="square" lIns="0" tIns="0" rIns="0" bIns="0" rtlCol="0" anchor="t">
            <a:normAutofit fontScale="92500" lnSpcReduction="10000"/>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في غضون 4 ساعات من التعلم المُيسّر عبر الإنترنت، وبعد العرض التقديمي الذي يقدمه ميسّر الدورة، ومشاهدة مقاطع فيديو، واستخدام الأدوات والنماذج اللازمة، والعمل في مجموعات، ستكون قادرًا على:</a:t>
            </a:r>
            <a:endParaRPr lang="ar-SA" sz="1600" dirty="0"/>
          </a:p>
        </p:txBody>
      </p:sp>
      <p:sp>
        <p:nvSpPr>
          <p:cNvPr id="12" name="Text 10"/>
          <p:cNvSpPr/>
          <p:nvPr/>
        </p:nvSpPr>
        <p:spPr>
          <a:xfrm>
            <a:off x="631908" y="5366830"/>
            <a:ext cx="10927878" cy="640953"/>
          </a:xfrm>
          <a:prstGeom prst="rect">
            <a:avLst/>
          </a:prstGeom>
          <a:noFill/>
          <a:ln/>
        </p:spPr>
        <p:txBody>
          <a:bodyPr wrap="square" lIns="0" tIns="0" rIns="0" bIns="0" rtlCol="0" anchor="t">
            <a:noAutofit/>
          </a:bodyPr>
          <a:lstStyle/>
          <a:p>
            <a:pPr marL="284480" indent="-284480" algn="r" rtl="1">
              <a:lnSpc>
                <a:spcPct val="133000"/>
              </a:lnSpc>
              <a:buSzPct val="100000"/>
              <a:buFont typeface="+mj-lt"/>
              <a:buAutoNum type="arabicPeriod"/>
            </a:pPr>
            <a:r>
              <a:rPr lang="ar-SA" altLang="en-US" sz="2000" dirty="0">
                <a:solidFill>
                  <a:srgbClr val="384653"/>
                </a:solidFill>
                <a:latin typeface="WinSoft Pro Medium" pitchFamily="34" charset="0"/>
                <a:ea typeface="WinSoft Pro Medium" pitchFamily="34" charset="-122"/>
                <a:cs typeface="WinSoft Pro Medium" pitchFamily="34" charset="-120"/>
              </a:rPr>
              <a:t>تحديد استراتيجيات وأنماط التعلم المختلفة في التعليم والتدريب المهني والتقني (TVET).</a:t>
            </a:r>
            <a:endParaRPr lang="ar-SA" sz="2000" dirty="0"/>
          </a:p>
          <a:p>
            <a:pPr marL="284480" indent="-284480" algn="r" rtl="1">
              <a:lnSpc>
                <a:spcPct val="133000"/>
              </a:lnSpc>
              <a:buSzPct val="100000"/>
              <a:buFont typeface="+mj-lt"/>
              <a:buAutoNum type="arabicPeriod" startAt="2"/>
            </a:pPr>
            <a:r>
              <a:rPr lang="ar-SA" altLang="en-US" sz="2000" dirty="0">
                <a:solidFill>
                  <a:srgbClr val="384653"/>
                </a:solidFill>
                <a:latin typeface="WinSoft Pro Medium" pitchFamily="34" charset="0"/>
                <a:ea typeface="WinSoft Pro Medium" pitchFamily="34" charset="-122"/>
                <a:cs typeface="WinSoft Pro Medium" pitchFamily="34" charset="-120"/>
              </a:rPr>
              <a:t>تحديد الاعتبارات الرئيسية لدمج هذه الاستراتيجيات في جلسات التدريب القائم على الكفايات (CBT).</a:t>
            </a:r>
            <a:endParaRPr lang="ar-SA" sz="20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90287" y="794048"/>
            <a:ext cx="3513050" cy="5269805"/>
          </a:xfrm>
          <a:prstGeom prst="rect">
            <a:avLst/>
          </a:prstGeom>
        </p:spPr>
      </p:pic>
      <p:sp>
        <p:nvSpPr>
          <p:cNvPr id="4" name="Text 0"/>
          <p:cNvSpPr/>
          <p:nvPr/>
        </p:nvSpPr>
        <p:spPr>
          <a:xfrm>
            <a:off x="5203794" y="1426666"/>
            <a:ext cx="6355993" cy="1187847"/>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لماذا نحتاج إلى تنويع استراتيجيات التعلم؟</a:t>
            </a:r>
            <a:endParaRPr lang="ar-SA" sz="3700" dirty="0"/>
          </a:p>
        </p:txBody>
      </p:sp>
      <p:sp>
        <p:nvSpPr>
          <p:cNvPr id="5" name="Text 1"/>
          <p:cNvSpPr/>
          <p:nvPr/>
        </p:nvSpPr>
        <p:spPr>
          <a:xfrm>
            <a:off x="4594209" y="3088382"/>
            <a:ext cx="6694816" cy="451965"/>
          </a:xfrm>
          <a:prstGeom prst="rect">
            <a:avLst/>
          </a:prstGeom>
          <a:noFill/>
          <a:ln/>
        </p:spPr>
        <p:txBody>
          <a:bodyPr wrap="none" lIns="0" tIns="0" rIns="0" bIns="0" rtlCol="0" anchor="t"/>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لا يتعلم المتدربون بالطريقة نفسها، كما أن المهارات المهنية لا تُتعلم بالطريقة نفسها.</a:t>
            </a:r>
            <a:endParaRPr lang="ar-SA" dirty="0"/>
          </a:p>
        </p:txBody>
      </p:sp>
      <p:sp>
        <p:nvSpPr>
          <p:cNvPr id="6" name="Shape 2"/>
          <p:cNvSpPr/>
          <p:nvPr/>
        </p:nvSpPr>
        <p:spPr>
          <a:xfrm>
            <a:off x="11534387" y="2885281"/>
            <a:ext cx="25399" cy="695127"/>
          </a:xfrm>
          <a:prstGeom prst="roundRect">
            <a:avLst>
              <a:gd name="adj" fmla="val 50001"/>
            </a:avLst>
          </a:prstGeom>
          <a:solidFill>
            <a:srgbClr val="75BAE6"/>
          </a:solidFill>
          <a:ln/>
        </p:spPr>
      </p:sp>
      <p:sp>
        <p:nvSpPr>
          <p:cNvPr id="7" name="Text 3"/>
          <p:cNvSpPr/>
          <p:nvPr/>
        </p:nvSpPr>
        <p:spPr>
          <a:xfrm>
            <a:off x="5203794" y="3783509"/>
            <a:ext cx="6355993" cy="2577534"/>
          </a:xfrm>
          <a:prstGeom prst="rect">
            <a:avLst/>
          </a:prstGeom>
          <a:noFill/>
          <a:ln/>
        </p:spPr>
        <p:txBody>
          <a:bodyPr wrap="square" lIns="0" tIns="0" rIns="0" bIns="0" rtlCol="0" anchor="t">
            <a:normAutofit/>
          </a:bodyPr>
          <a:lstStyle/>
          <a:p>
            <a:pPr marL="0" indent="0" algn="just" rtl="1">
              <a:lnSpc>
                <a:spcPct val="133000"/>
              </a:lnSpc>
              <a:spcAft>
                <a:spcPts val="1550"/>
              </a:spcAft>
              <a:buNone/>
            </a:pPr>
            <a:r>
              <a:rPr lang="ar-SA" altLang="en-US" dirty="0">
                <a:solidFill>
                  <a:srgbClr val="384653"/>
                </a:solidFill>
                <a:latin typeface="WinSoft Pro Medium" pitchFamily="34" charset="0"/>
                <a:ea typeface="WinSoft Pro Medium" pitchFamily="34" charset="-122"/>
                <a:cs typeface="WinSoft Pro Medium" pitchFamily="34" charset="-120"/>
              </a:rPr>
              <a:t>بعض المهارات تحتاج إلى الممارسة العملية، وبعضها إلى المناقشة وحل المشكلات، وأخرى تتطلب الرسوم أو المحاكاة. لذلك، يختار المدرب الاستراتيجية الأنسب وفق هدف التعلم، وطبيعة المهارة، وخصائص المتعلمين، وبيئة التدريب.</a:t>
            </a:r>
            <a:endParaRPr lang="ar-SA" dirty="0"/>
          </a:p>
          <a:p>
            <a:pPr marL="0" indent="0" algn="just"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وتزداد أهمية هذا الاختيار في التعليم والتدريب التقني والمهني، إذ تتطلب طبيعته التنقل بين المعرفة النظرية والتطبيق العملي، مما يعزز مشاركة المتعلمين وقدرتهم على توظيف المهارات في بيئة العمل الفعلية.</a:t>
            </a:r>
            <a:endParaRPr lang="ar-SA"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p:nvPr/>
        </p:nvSpPr>
        <p:spPr>
          <a:xfrm>
            <a:off x="631908" y="948035"/>
            <a:ext cx="10927878" cy="1781770"/>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أمثلة لاستراتيجيات التعلم في التعليم والتدريب التقني والمهني</a:t>
            </a:r>
            <a:endParaRPr lang="ar-SA" sz="3700" dirty="0"/>
          </a:p>
          <a:p>
            <a:pPr marL="0" indent="0" algn="r" rtl="1">
              <a:lnSpc>
                <a:spcPct val="104000"/>
              </a:lnSpc>
              <a:buNone/>
            </a:pPr>
            <a:r>
              <a:rPr lang="en-US" altLang="en-US" sz="3700" dirty="0">
                <a:solidFill>
                  <a:srgbClr val="2E3C4E"/>
                </a:solidFill>
                <a:latin typeface="Myriad "/>
                <a:ea typeface="GE SS Two Light" pitchFamily="34" charset="-122"/>
                <a:cs typeface="GE SS Two Light" pitchFamily="34" charset="-120"/>
              </a:rPr>
              <a:t>1</a:t>
            </a:r>
            <a:r>
              <a:rPr lang="ar-SA" altLang="en-US" sz="3700" dirty="0">
                <a:solidFill>
                  <a:srgbClr val="2E3C4E"/>
                </a:solidFill>
                <a:latin typeface="GE SS Two Light" pitchFamily="34" charset="0"/>
                <a:ea typeface="GE SS Two Light" pitchFamily="34" charset="-122"/>
                <a:cs typeface="GE SS Two Light" pitchFamily="34" charset="-120"/>
              </a:rPr>
              <a:t>. التعلم النشط</a:t>
            </a:r>
            <a:endParaRPr lang="ar-SA" sz="3700" dirty="0"/>
          </a:p>
        </p:txBody>
      </p:sp>
      <p:sp>
        <p:nvSpPr>
          <p:cNvPr id="3" name="Text 1"/>
          <p:cNvSpPr/>
          <p:nvPr/>
        </p:nvSpPr>
        <p:spPr>
          <a:xfrm>
            <a:off x="631908" y="2786065"/>
            <a:ext cx="10927878" cy="577850"/>
          </a:xfrm>
          <a:prstGeom prst="rect">
            <a:avLst/>
          </a:prstGeom>
          <a:noFill/>
          <a:ln/>
        </p:spPr>
        <p:txBody>
          <a:bodyPr wrap="square" lIns="0" tIns="0" rIns="0" bIns="0" rtlCol="0" anchor="t">
            <a:noAutofit/>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التعلم النشط هو نمط من التعلم يشارك فيه المتعلم بصورة فاعلة في بناء تعلمه من خلال المشاركة، والتفاعل، والتجريب، والتحليل، وحل المشكلات، بدل الاقتصار على الاستماع والتلقين.</a:t>
            </a:r>
            <a:endParaRPr lang="ar-SA" sz="1600" dirty="0"/>
          </a:p>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من استراتيجيات التعلم النشط:</a:t>
            </a:r>
            <a:endParaRPr lang="ar-SA" sz="16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08452" y="3871813"/>
            <a:ext cx="451335" cy="451346"/>
          </a:xfrm>
          <a:prstGeom prst="rect">
            <a:avLst/>
          </a:prstGeom>
        </p:spPr>
      </p:pic>
      <p:sp>
        <p:nvSpPr>
          <p:cNvPr id="5" name="Text 2"/>
          <p:cNvSpPr/>
          <p:nvPr/>
        </p:nvSpPr>
        <p:spPr>
          <a:xfrm>
            <a:off x="6208656" y="3871813"/>
            <a:ext cx="4674178" cy="296863"/>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العصف الذهني</a:t>
            </a:r>
            <a:endParaRPr lang="ar-SA" sz="2000" b="1" dirty="0"/>
          </a:p>
        </p:txBody>
      </p:sp>
      <p:sp>
        <p:nvSpPr>
          <p:cNvPr id="6" name="Text 3"/>
          <p:cNvSpPr/>
          <p:nvPr/>
        </p:nvSpPr>
        <p:spPr>
          <a:xfrm>
            <a:off x="6208656" y="4276923"/>
            <a:ext cx="4674178" cy="288925"/>
          </a:xfrm>
          <a:prstGeom prst="rect">
            <a:avLst/>
          </a:prstGeom>
          <a:noFill/>
          <a:ln/>
        </p:spPr>
        <p:txBody>
          <a:bodyPr wrap="none" lIns="0" tIns="0" rIns="0" bIns="0" rtlCol="0" anchor="t"/>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توليد مجموعة من الأفكار والحلول حول موضوع أو مشكلة معينة قبل تقييمها.</a:t>
            </a:r>
            <a:endParaRPr lang="ar-SA" sz="16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31704" y="3871813"/>
            <a:ext cx="451335" cy="451346"/>
          </a:xfrm>
          <a:prstGeom prst="rect">
            <a:avLst/>
          </a:prstGeom>
        </p:spPr>
      </p:pic>
      <p:sp>
        <p:nvSpPr>
          <p:cNvPr id="8" name="Text 4"/>
          <p:cNvSpPr/>
          <p:nvPr/>
        </p:nvSpPr>
        <p:spPr>
          <a:xfrm>
            <a:off x="631908" y="3871813"/>
            <a:ext cx="4674178" cy="296863"/>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التعلم التعاوني</a:t>
            </a:r>
            <a:endParaRPr lang="ar-SA" sz="2000" b="1" dirty="0"/>
          </a:p>
        </p:txBody>
      </p:sp>
      <p:sp>
        <p:nvSpPr>
          <p:cNvPr id="9" name="Text 5"/>
          <p:cNvSpPr/>
          <p:nvPr/>
        </p:nvSpPr>
        <p:spPr>
          <a:xfrm>
            <a:off x="631908" y="4276923"/>
            <a:ext cx="4674178" cy="288925"/>
          </a:xfrm>
          <a:prstGeom prst="rect">
            <a:avLst/>
          </a:prstGeom>
          <a:noFill/>
          <a:ln/>
        </p:spPr>
        <p:txBody>
          <a:bodyPr wrap="none" lIns="0" tIns="0" rIns="0" bIns="0" rtlCol="0" anchor="t"/>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العمل في مجموعات صغيرة لتحقيق هدف مشترك، مع توزيع الأدوار والمسؤوليات.</a:t>
            </a:r>
            <a:endParaRPr lang="ar-SA" sz="16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108452" y="4926905"/>
            <a:ext cx="451335" cy="451346"/>
          </a:xfrm>
          <a:prstGeom prst="rect">
            <a:avLst/>
          </a:prstGeom>
        </p:spPr>
      </p:pic>
      <p:sp>
        <p:nvSpPr>
          <p:cNvPr id="11" name="Text 6"/>
          <p:cNvSpPr/>
          <p:nvPr/>
        </p:nvSpPr>
        <p:spPr>
          <a:xfrm>
            <a:off x="6208656" y="4926905"/>
            <a:ext cx="4674178" cy="296863"/>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التعلم الذاتي</a:t>
            </a:r>
            <a:endParaRPr lang="ar-SA" sz="2000" b="1" dirty="0"/>
          </a:p>
        </p:txBody>
      </p:sp>
      <p:sp>
        <p:nvSpPr>
          <p:cNvPr id="12" name="Text 7"/>
          <p:cNvSpPr/>
          <p:nvPr/>
        </p:nvSpPr>
        <p:spPr>
          <a:xfrm>
            <a:off x="6208656" y="5332016"/>
            <a:ext cx="4674178" cy="577850"/>
          </a:xfrm>
          <a:prstGeom prst="rect">
            <a:avLst/>
          </a:prstGeom>
          <a:noFill/>
          <a:ln/>
        </p:spPr>
        <p:txBody>
          <a:bodyPr wrap="square" lIns="0" tIns="0" rIns="0" bIns="0" rtlCol="0" anchor="t">
            <a:noAutofit/>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تحمل المتعلم قدرًا من المسؤولية عن تعلمه، والبحث عن المعرفة والمهارة وتطويرهما بصورة مستقلة.</a:t>
            </a:r>
            <a:endParaRPr lang="ar-SA" sz="160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531704" y="4926905"/>
            <a:ext cx="451335" cy="451346"/>
          </a:xfrm>
          <a:prstGeom prst="rect">
            <a:avLst/>
          </a:prstGeom>
        </p:spPr>
      </p:pic>
      <p:sp>
        <p:nvSpPr>
          <p:cNvPr id="14" name="Text 8"/>
          <p:cNvSpPr/>
          <p:nvPr/>
        </p:nvSpPr>
        <p:spPr>
          <a:xfrm>
            <a:off x="631908" y="4926905"/>
            <a:ext cx="4674178" cy="296863"/>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التعلم من الأقران</a:t>
            </a:r>
            <a:endParaRPr lang="ar-SA" sz="2000" b="1" dirty="0"/>
          </a:p>
        </p:txBody>
      </p:sp>
      <p:sp>
        <p:nvSpPr>
          <p:cNvPr id="15" name="Text 9"/>
          <p:cNvSpPr/>
          <p:nvPr/>
        </p:nvSpPr>
        <p:spPr>
          <a:xfrm>
            <a:off x="631908" y="5332016"/>
            <a:ext cx="4674178" cy="288925"/>
          </a:xfrm>
          <a:prstGeom prst="rect">
            <a:avLst/>
          </a:prstGeom>
          <a:noFill/>
          <a:ln/>
        </p:spPr>
        <p:txBody>
          <a:bodyPr wrap="none" lIns="0" tIns="0" rIns="0" bIns="0" rtlCol="0" anchor="t"/>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تبادل المعرفة والخبرات والممارسات بين المتعلمين.</a:t>
            </a:r>
            <a:endParaRPr lang="ar-SA" sz="16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p:nvPr/>
        </p:nvSpPr>
        <p:spPr>
          <a:xfrm>
            <a:off x="631908" y="1116013"/>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مزيد من استراتيجيات التعلم النشط</a:t>
            </a:r>
            <a:endParaRPr lang="ar-SA" sz="370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08452" y="2070993"/>
            <a:ext cx="451335" cy="451346"/>
          </a:xfrm>
          <a:prstGeom prst="rect">
            <a:avLst/>
          </a:prstGeom>
        </p:spPr>
      </p:pic>
      <p:sp>
        <p:nvSpPr>
          <p:cNvPr id="4" name="Text 1"/>
          <p:cNvSpPr/>
          <p:nvPr/>
        </p:nvSpPr>
        <p:spPr>
          <a:xfrm>
            <a:off x="6208656" y="2070993"/>
            <a:ext cx="4674178" cy="296863"/>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حل المشكلات</a:t>
            </a:r>
            <a:endParaRPr lang="ar-SA" sz="2000" b="1" dirty="0"/>
          </a:p>
        </p:txBody>
      </p:sp>
      <p:sp>
        <p:nvSpPr>
          <p:cNvPr id="5" name="Text 2"/>
          <p:cNvSpPr/>
          <p:nvPr/>
        </p:nvSpPr>
        <p:spPr>
          <a:xfrm>
            <a:off x="6208656" y="2476103"/>
            <a:ext cx="4674178" cy="738628"/>
          </a:xfrm>
          <a:prstGeom prst="rect">
            <a:avLst/>
          </a:prstGeom>
          <a:noFill/>
          <a:ln/>
        </p:spPr>
        <p:txBody>
          <a:bodyPr wrap="square" lIns="0" tIns="0" rIns="0" bIns="0" rtlCol="0" anchor="t">
            <a:normAutofit/>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توظيف مواقف أو مشكلات مهنية تتطلب التحليل والتفكير واتخاذ القرار للوصول إلى حل مناسب.</a:t>
            </a:r>
            <a:endParaRPr lang="ar-SA" sz="160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31704" y="2070993"/>
            <a:ext cx="451335" cy="451346"/>
          </a:xfrm>
          <a:prstGeom prst="rect">
            <a:avLst/>
          </a:prstGeom>
        </p:spPr>
      </p:pic>
      <p:sp>
        <p:nvSpPr>
          <p:cNvPr id="7" name="Text 3"/>
          <p:cNvSpPr/>
          <p:nvPr/>
        </p:nvSpPr>
        <p:spPr>
          <a:xfrm>
            <a:off x="631908" y="2070993"/>
            <a:ext cx="4674178" cy="296863"/>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دراسة الحالة</a:t>
            </a:r>
            <a:endParaRPr lang="ar-SA" sz="2000" b="1" dirty="0"/>
          </a:p>
        </p:txBody>
      </p:sp>
      <p:sp>
        <p:nvSpPr>
          <p:cNvPr id="8" name="Text 4"/>
          <p:cNvSpPr/>
          <p:nvPr/>
        </p:nvSpPr>
        <p:spPr>
          <a:xfrm>
            <a:off x="631908" y="2476103"/>
            <a:ext cx="4674178" cy="738628"/>
          </a:xfrm>
          <a:prstGeom prst="rect">
            <a:avLst/>
          </a:prstGeom>
          <a:noFill/>
          <a:ln/>
        </p:spPr>
        <p:txBody>
          <a:bodyPr wrap="square" lIns="0" tIns="0" rIns="0" bIns="0" rtlCol="0" anchor="t">
            <a:normAutofit/>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تحليل موقف أو حالة واقعية أو محاكية لبيئة العمل واستخلاص الحلول أو القرارات المناسبة.</a:t>
            </a:r>
            <a:endParaRPr lang="ar-SA" sz="16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108452" y="3567410"/>
            <a:ext cx="451335" cy="451346"/>
          </a:xfrm>
          <a:prstGeom prst="rect">
            <a:avLst/>
          </a:prstGeom>
        </p:spPr>
      </p:pic>
      <p:sp>
        <p:nvSpPr>
          <p:cNvPr id="10" name="Text 5"/>
          <p:cNvSpPr/>
          <p:nvPr/>
        </p:nvSpPr>
        <p:spPr>
          <a:xfrm>
            <a:off x="6208656" y="3567410"/>
            <a:ext cx="4674178" cy="296863"/>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المحاكاة</a:t>
            </a:r>
            <a:endParaRPr lang="ar-SA" sz="2000" b="1" dirty="0"/>
          </a:p>
        </p:txBody>
      </p:sp>
      <p:sp>
        <p:nvSpPr>
          <p:cNvPr id="11" name="Text 6"/>
          <p:cNvSpPr/>
          <p:nvPr/>
        </p:nvSpPr>
        <p:spPr>
          <a:xfrm>
            <a:off x="6208656" y="3972520"/>
            <a:ext cx="4674178" cy="738628"/>
          </a:xfrm>
          <a:prstGeom prst="rect">
            <a:avLst/>
          </a:prstGeom>
          <a:noFill/>
          <a:ln/>
        </p:spPr>
        <p:txBody>
          <a:bodyPr wrap="square" lIns="0" tIns="0" rIns="0" bIns="0" rtlCol="0" anchor="t">
            <a:normAutofit/>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إتاحة فرصة للتدرب على أداء مهام أو التعامل مع مواقف مهنية في بيئة آمنة تحاكي الواقع.</a:t>
            </a:r>
            <a:endParaRPr lang="ar-SA" sz="1600"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531704" y="3567410"/>
            <a:ext cx="451335" cy="451346"/>
          </a:xfrm>
          <a:prstGeom prst="rect">
            <a:avLst/>
          </a:prstGeom>
        </p:spPr>
      </p:pic>
      <p:sp>
        <p:nvSpPr>
          <p:cNvPr id="13" name="Text 7"/>
          <p:cNvSpPr/>
          <p:nvPr/>
        </p:nvSpPr>
        <p:spPr>
          <a:xfrm>
            <a:off x="631908" y="3567410"/>
            <a:ext cx="4674178" cy="296863"/>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الخرائط الذهنية</a:t>
            </a:r>
            <a:endParaRPr lang="ar-SA" sz="2000" b="1" dirty="0"/>
          </a:p>
        </p:txBody>
      </p:sp>
      <p:sp>
        <p:nvSpPr>
          <p:cNvPr id="14" name="Text 8"/>
          <p:cNvSpPr/>
          <p:nvPr/>
        </p:nvSpPr>
        <p:spPr>
          <a:xfrm>
            <a:off x="631908" y="3972520"/>
            <a:ext cx="4674178" cy="369314"/>
          </a:xfrm>
          <a:prstGeom prst="rect">
            <a:avLst/>
          </a:prstGeom>
          <a:noFill/>
          <a:ln/>
        </p:spPr>
        <p:txBody>
          <a:bodyPr wrap="none" lIns="0" tIns="0" rIns="0" bIns="0" rtlCol="0" anchor="t"/>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تنظيم المفاهيم والمعلومات بصريًا وإظهار العلاقات بينها.</a:t>
            </a:r>
            <a:endParaRPr lang="ar-SA" sz="1600" dirty="0"/>
          </a:p>
        </p:txBody>
      </p:sp>
      <p:pic>
        <p:nvPicPr>
          <p:cNvPr id="15"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960579" y="5197177"/>
            <a:ext cx="451335" cy="451346"/>
          </a:xfrm>
          <a:prstGeom prst="rect">
            <a:avLst/>
          </a:prstGeom>
        </p:spPr>
      </p:pic>
      <p:sp>
        <p:nvSpPr>
          <p:cNvPr id="16" name="Text 9"/>
          <p:cNvSpPr/>
          <p:nvPr/>
        </p:nvSpPr>
        <p:spPr>
          <a:xfrm>
            <a:off x="3060783" y="5197177"/>
            <a:ext cx="4674178" cy="296863"/>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الألعاب أو الأنشطة التعليمية</a:t>
            </a:r>
            <a:endParaRPr lang="ar-SA" sz="2000" b="1" dirty="0"/>
          </a:p>
        </p:txBody>
      </p:sp>
      <p:sp>
        <p:nvSpPr>
          <p:cNvPr id="17" name="Text 10"/>
          <p:cNvSpPr/>
          <p:nvPr/>
        </p:nvSpPr>
        <p:spPr>
          <a:xfrm>
            <a:off x="3060783" y="5602288"/>
            <a:ext cx="4674178" cy="738628"/>
          </a:xfrm>
          <a:prstGeom prst="rect">
            <a:avLst/>
          </a:prstGeom>
          <a:noFill/>
          <a:ln/>
        </p:spPr>
        <p:txBody>
          <a:bodyPr wrap="square" lIns="0" tIns="0" rIns="0" bIns="0" rtlCol="0" anchor="t">
            <a:noAutofit/>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توظيف أنشطة تفاعلية أو محاكاة لدعم الفهم والممارسة، بما يتناسب مع طبيعة المهارة.</a:t>
            </a:r>
            <a:endParaRPr lang="ar-SA" sz="16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Text 0"/>
          <p:cNvSpPr/>
          <p:nvPr/>
        </p:nvSpPr>
        <p:spPr>
          <a:xfrm>
            <a:off x="631908" y="671513"/>
            <a:ext cx="10927878" cy="445492"/>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أمثلة لاستراتيجيات التعلم في التعليم والتدريب التقني والمهني</a:t>
            </a:r>
            <a:endParaRPr lang="ar-SA" sz="2800" dirty="0"/>
          </a:p>
        </p:txBody>
      </p:sp>
      <p:sp>
        <p:nvSpPr>
          <p:cNvPr id="11" name="Text 9"/>
          <p:cNvSpPr/>
          <p:nvPr/>
        </p:nvSpPr>
        <p:spPr>
          <a:xfrm>
            <a:off x="1018611" y="1758189"/>
            <a:ext cx="4421321" cy="2317462"/>
          </a:xfrm>
          <a:prstGeom prst="rect">
            <a:avLst/>
          </a:prstGeom>
          <a:noFill/>
          <a:ln/>
        </p:spPr>
        <p:txBody>
          <a:bodyPr wrap="square" lIns="0" tIns="0" rIns="0" bIns="0" rtlCol="0" anchor="t">
            <a:normAutofit/>
          </a:bodyPr>
          <a:lstStyle/>
          <a:p>
            <a:pPr marL="0" indent="0" algn="r" rtl="1">
              <a:lnSpc>
                <a:spcPct val="129000"/>
              </a:lnSpc>
              <a:spcAft>
                <a:spcPts val="1100"/>
              </a:spcAft>
              <a:buNone/>
            </a:pPr>
            <a:r>
              <a:rPr lang="ar-SA" altLang="en-US" sz="2000" b="1" dirty="0">
                <a:solidFill>
                  <a:srgbClr val="384653"/>
                </a:solidFill>
                <a:latin typeface="WinSoft Pro Medium" pitchFamily="34" charset="0"/>
                <a:ea typeface="WinSoft Pro Medium" pitchFamily="34" charset="-122"/>
                <a:cs typeface="WinSoft Pro Medium" pitchFamily="34" charset="-120"/>
              </a:rPr>
              <a:t>3. التعلم القائم على المشروعات</a:t>
            </a:r>
            <a:endParaRPr lang="ar-SA" sz="2000" dirty="0"/>
          </a:p>
          <a:p>
            <a:pPr marL="0" indent="0" algn="just" rtl="1">
              <a:lnSpc>
                <a:spcPct val="129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 استراتيجية يتعلم فيها المتعلمون من خلال تنفيذ مشروع متكامل يمتد عبر مجموعة من المهام، وينتهي بمنتج أو حل أو مخرج يمكن ملاحظته وتقييمه.</a:t>
            </a:r>
            <a:endParaRPr lang="ar-SA" sz="2000" dirty="0"/>
          </a:p>
        </p:txBody>
      </p:sp>
      <p:sp>
        <p:nvSpPr>
          <p:cNvPr id="12" name="Shape 10"/>
          <p:cNvSpPr/>
          <p:nvPr/>
        </p:nvSpPr>
        <p:spPr>
          <a:xfrm>
            <a:off x="5674777" y="1615412"/>
            <a:ext cx="19050" cy="3052465"/>
          </a:xfrm>
          <a:prstGeom prst="roundRect">
            <a:avLst>
              <a:gd name="adj" fmla="val 49999"/>
            </a:avLst>
          </a:prstGeom>
          <a:solidFill>
            <a:srgbClr val="75BAE6"/>
          </a:solidFill>
          <a:ln/>
        </p:spPr>
      </p:sp>
      <p:sp>
        <p:nvSpPr>
          <p:cNvPr id="13" name="Shape 11"/>
          <p:cNvSpPr/>
          <p:nvPr/>
        </p:nvSpPr>
        <p:spPr>
          <a:xfrm>
            <a:off x="882133" y="4203511"/>
            <a:ext cx="4199072" cy="2469248"/>
          </a:xfrm>
          <a:prstGeom prst="roundRect">
            <a:avLst>
              <a:gd name="adj" fmla="val 23087"/>
            </a:avLst>
          </a:prstGeom>
          <a:solidFill>
            <a:srgbClr val="D4E9F7"/>
          </a:solidFill>
          <a:ln/>
        </p:spPr>
      </p:sp>
      <p:sp>
        <p:nvSpPr>
          <p:cNvPr id="14" name="Text 12"/>
          <p:cNvSpPr/>
          <p:nvPr/>
        </p:nvSpPr>
        <p:spPr>
          <a:xfrm>
            <a:off x="1018611" y="4763412"/>
            <a:ext cx="3954592" cy="2399348"/>
          </a:xfrm>
          <a:prstGeom prst="rect">
            <a:avLst/>
          </a:prstGeom>
          <a:noFill/>
          <a:ln/>
        </p:spPr>
        <p:txBody>
          <a:bodyPr wrap="square" lIns="0" tIns="0" rIns="0" bIns="0" rtlCol="0" anchor="t">
            <a:normAutofit/>
          </a:bodyPr>
          <a:lstStyle/>
          <a:p>
            <a:pPr marL="0" indent="0" algn="justLow" rtl="1">
              <a:lnSpc>
                <a:spcPct val="96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في التعليم والتدريب التقني والمهني: يمكن تكليف المتعلمين بتنفيذ مشروع مهني، مثل تصميم نظام كهربائي بسيط، أو إعداد خطة صيانة، أو إنتاج منتج وفق متطلبات محددة، مع توثيق خطوات العمل وتقييم النتائج.</a:t>
            </a:r>
            <a:endParaRPr lang="ar-SA" sz="2000" dirty="0"/>
          </a:p>
        </p:txBody>
      </p:sp>
      <p:sp>
        <p:nvSpPr>
          <p:cNvPr id="15" name="Text 13"/>
          <p:cNvSpPr/>
          <p:nvPr/>
        </p:nvSpPr>
        <p:spPr>
          <a:xfrm>
            <a:off x="7055893" y="1676301"/>
            <a:ext cx="4269049" cy="2399349"/>
          </a:xfrm>
          <a:prstGeom prst="rect">
            <a:avLst/>
          </a:prstGeom>
          <a:noFill/>
          <a:ln/>
        </p:spPr>
        <p:txBody>
          <a:bodyPr wrap="square" lIns="0" tIns="0" rIns="0" bIns="0" rtlCol="0" anchor="t">
            <a:normAutofit/>
          </a:bodyPr>
          <a:lstStyle/>
          <a:p>
            <a:pPr marL="0" indent="0" algn="r" rtl="1">
              <a:lnSpc>
                <a:spcPct val="129000"/>
              </a:lnSpc>
              <a:spcAft>
                <a:spcPts val="1100"/>
              </a:spcAft>
              <a:buNone/>
            </a:pPr>
            <a:r>
              <a:rPr lang="ar-SA" altLang="en-US" sz="2000" b="1" dirty="0">
                <a:solidFill>
                  <a:srgbClr val="384653"/>
                </a:solidFill>
                <a:latin typeface="WinSoft Pro Medium" pitchFamily="34" charset="0"/>
                <a:ea typeface="WinSoft Pro Medium" pitchFamily="34" charset="-122"/>
                <a:cs typeface="WinSoft Pro Medium" pitchFamily="34" charset="-120"/>
              </a:rPr>
              <a:t>2. التعلم القائم على المشكلات</a:t>
            </a:r>
            <a:endParaRPr lang="ar-SA" sz="2000" dirty="0"/>
          </a:p>
          <a:p>
            <a:pPr marL="0" indent="0" algn="just" rtl="1">
              <a:lnSpc>
                <a:spcPct val="129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استراتيجية يبدأ فيها التعلم بمشكلة أو تحدٍّ مهني واقعي أو محاكى، ويعمل المتعلمون على تحليل المشكلة وتحديد ما يحتاجون إلى معرفته، ثم البحث عن المعلومات وتطبيقها للوصول إلى حلول مناسبة.</a:t>
            </a:r>
            <a:endParaRPr lang="ar-SA" sz="2000" dirty="0"/>
          </a:p>
        </p:txBody>
      </p:sp>
      <p:sp>
        <p:nvSpPr>
          <p:cNvPr id="16" name="Shape 14"/>
          <p:cNvSpPr/>
          <p:nvPr/>
        </p:nvSpPr>
        <p:spPr>
          <a:xfrm>
            <a:off x="7063427" y="4203511"/>
            <a:ext cx="4029788" cy="2399349"/>
          </a:xfrm>
          <a:prstGeom prst="roundRect">
            <a:avLst>
              <a:gd name="adj" fmla="val 23087"/>
            </a:avLst>
          </a:prstGeom>
          <a:solidFill>
            <a:srgbClr val="D4E9F7"/>
          </a:solidFill>
          <a:ln/>
        </p:spPr>
      </p:sp>
      <p:sp>
        <p:nvSpPr>
          <p:cNvPr id="17" name="Text 15"/>
          <p:cNvSpPr/>
          <p:nvPr/>
        </p:nvSpPr>
        <p:spPr>
          <a:xfrm>
            <a:off x="7281791" y="4645161"/>
            <a:ext cx="3611307" cy="1990147"/>
          </a:xfrm>
          <a:prstGeom prst="rect">
            <a:avLst/>
          </a:prstGeom>
          <a:noFill/>
          <a:ln/>
        </p:spPr>
        <p:txBody>
          <a:bodyPr wrap="square" lIns="0" tIns="0" rIns="0" bIns="0" rtlCol="0" anchor="t">
            <a:normAutofit/>
          </a:bodyPr>
          <a:lstStyle/>
          <a:p>
            <a:pPr marL="0" indent="0" algn="justLow" rtl="1">
              <a:lnSpc>
                <a:spcPct val="96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في التعليم والتدريب التقني والمهني: يمكن استخدام مشكلة مهنية، مثل تحديد سبب عطل في معدة أو معالجة خلل في إجراء مهني، بحيث يوظف المتعلم معارفه ومهاراته للتحليل واتخاذ القرار والحل.</a:t>
            </a:r>
            <a:endParaRPr lang="ar-SA" sz="2000" dirty="0"/>
          </a:p>
        </p:txBody>
      </p:sp>
      <p:sp>
        <p:nvSpPr>
          <p:cNvPr id="18" name="Shape 16"/>
          <p:cNvSpPr/>
          <p:nvPr/>
        </p:nvSpPr>
        <p:spPr>
          <a:xfrm>
            <a:off x="11559787" y="1533525"/>
            <a:ext cx="19050" cy="4474468"/>
          </a:xfrm>
          <a:prstGeom prst="roundRect">
            <a:avLst>
              <a:gd name="adj" fmla="val 49999"/>
            </a:avLst>
          </a:prstGeom>
          <a:solidFill>
            <a:srgbClr val="75BAE6"/>
          </a:solidFill>
          <a:ln/>
        </p:spPr>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671513"/>
            <a:ext cx="10927878" cy="445492"/>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أمثلة لاستراتيجيات التعلم في التعليم والتدريب التقني والمهني</a:t>
            </a:r>
            <a:endParaRPr lang="ar-SA" sz="2800" dirty="0"/>
          </a:p>
        </p:txBody>
      </p:sp>
      <p:sp>
        <p:nvSpPr>
          <p:cNvPr id="3" name="Text 1"/>
          <p:cNvSpPr/>
          <p:nvPr/>
        </p:nvSpPr>
        <p:spPr>
          <a:xfrm>
            <a:off x="601517" y="1676301"/>
            <a:ext cx="4505239" cy="2296120"/>
          </a:xfrm>
          <a:prstGeom prst="rect">
            <a:avLst/>
          </a:prstGeom>
          <a:noFill/>
          <a:ln/>
        </p:spPr>
        <p:txBody>
          <a:bodyPr wrap="square" lIns="0" tIns="0" rIns="0" bIns="0" rtlCol="0" anchor="t">
            <a:noAutofit/>
          </a:bodyPr>
          <a:lstStyle/>
          <a:p>
            <a:pPr marL="0" indent="0" algn="r" rtl="1">
              <a:lnSpc>
                <a:spcPct val="129000"/>
              </a:lnSpc>
              <a:buNone/>
            </a:pPr>
            <a:r>
              <a:rPr lang="ar-SA" altLang="en-US" sz="2400" b="1" dirty="0">
                <a:solidFill>
                  <a:srgbClr val="384653"/>
                </a:solidFill>
                <a:latin typeface="WinSoft Pro Medium" pitchFamily="34" charset="0"/>
                <a:ea typeface="WinSoft Pro Medium" pitchFamily="34" charset="-122"/>
                <a:cs typeface="WinSoft Pro Medium" pitchFamily="34" charset="-120"/>
              </a:rPr>
              <a:t>5. التعلم التجريبي</a:t>
            </a:r>
            <a:endParaRPr lang="ar-SA" sz="2400" dirty="0"/>
          </a:p>
          <a:p>
            <a:pPr marL="0" indent="0" algn="r" rtl="1">
              <a:lnSpc>
                <a:spcPct val="129000"/>
              </a:lnSpc>
              <a:buNone/>
            </a:pPr>
            <a:br>
              <a:rPr lang="en-US" altLang="en-US" sz="1400" dirty="0">
                <a:solidFill>
                  <a:srgbClr val="384653"/>
                </a:solidFill>
                <a:latin typeface="WinSoft Pro Medium" pitchFamily="34" charset="0"/>
                <a:ea typeface="WinSoft Pro Medium" pitchFamily="34" charset="-122"/>
                <a:cs typeface="WinSoft Pro Medium" pitchFamily="34" charset="-120"/>
              </a:rPr>
            </a:br>
            <a:r>
              <a:rPr lang="ar-SA" altLang="en-US" sz="2000" dirty="0">
                <a:solidFill>
                  <a:srgbClr val="384653"/>
                </a:solidFill>
                <a:latin typeface="WinSoft Pro Medium" pitchFamily="34" charset="0"/>
                <a:ea typeface="WinSoft Pro Medium" pitchFamily="34" charset="-122"/>
                <a:cs typeface="WinSoft Pro Medium" pitchFamily="34" charset="-120"/>
              </a:rPr>
              <a:t>استراتيجية يعتمد فيها التعلم على خوض تجربة عملية، ثم التأمل فيها وتحليل نتائجها، واستخلاص الدروس منها، ثم التجريب وإعادة التطبيق والتحسين.</a:t>
            </a:r>
            <a:endParaRPr lang="ar-SA" sz="2000" dirty="0"/>
          </a:p>
        </p:txBody>
      </p:sp>
      <p:sp>
        <p:nvSpPr>
          <p:cNvPr id="4" name="Shape 2"/>
          <p:cNvSpPr/>
          <p:nvPr/>
        </p:nvSpPr>
        <p:spPr>
          <a:xfrm>
            <a:off x="5314932" y="1533525"/>
            <a:ext cx="45719" cy="2581672"/>
          </a:xfrm>
          <a:prstGeom prst="roundRect">
            <a:avLst>
              <a:gd name="adj" fmla="val 49999"/>
            </a:avLst>
          </a:prstGeom>
          <a:solidFill>
            <a:srgbClr val="75BAE6"/>
          </a:solidFill>
          <a:ln/>
        </p:spPr>
      </p:sp>
      <p:sp>
        <p:nvSpPr>
          <p:cNvPr id="5" name="Shape 3"/>
          <p:cNvSpPr/>
          <p:nvPr/>
        </p:nvSpPr>
        <p:spPr>
          <a:xfrm>
            <a:off x="311069" y="4293690"/>
            <a:ext cx="5056085" cy="1908275"/>
          </a:xfrm>
          <a:prstGeom prst="roundRect">
            <a:avLst>
              <a:gd name="adj" fmla="val 23087"/>
            </a:avLst>
          </a:prstGeom>
          <a:solidFill>
            <a:srgbClr val="D4E9F7"/>
          </a:solidFill>
          <a:ln/>
        </p:spPr>
      </p:sp>
      <p:sp>
        <p:nvSpPr>
          <p:cNvPr id="6" name="Text 4"/>
          <p:cNvSpPr/>
          <p:nvPr/>
        </p:nvSpPr>
        <p:spPr>
          <a:xfrm>
            <a:off x="565715" y="4488150"/>
            <a:ext cx="4610988" cy="1426876"/>
          </a:xfrm>
          <a:prstGeom prst="rect">
            <a:avLst/>
          </a:prstGeom>
          <a:noFill/>
          <a:ln/>
        </p:spPr>
        <p:txBody>
          <a:bodyPr wrap="square" lIns="0" tIns="0" rIns="0" bIns="0" rtlCol="0" anchor="t">
            <a:noAutofit/>
          </a:bodyPr>
          <a:lstStyle/>
          <a:p>
            <a:pPr marL="0" indent="0" algn="justLow" rtl="1">
              <a:lnSpc>
                <a:spcPct val="96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في التعليم والتدريب التقني والمهني: يمكن للمتعلم خوض تجربة عملية، ثم مراجعة ما حدث وتحليل النتائج، واستخلاص ما يمكن تعلمه من التجربة، ثم إعادة تطبيق ما تعلمه في موقف أو مهمة لاحقة بهدف تحسين الأداء.</a:t>
            </a:r>
            <a:endParaRPr lang="ar-SA" sz="2000" dirty="0"/>
          </a:p>
        </p:txBody>
      </p:sp>
      <p:sp>
        <p:nvSpPr>
          <p:cNvPr id="7" name="Text 5"/>
          <p:cNvSpPr/>
          <p:nvPr/>
        </p:nvSpPr>
        <p:spPr>
          <a:xfrm>
            <a:off x="6549368" y="1676202"/>
            <a:ext cx="4505239" cy="2296120"/>
          </a:xfrm>
          <a:prstGeom prst="rect">
            <a:avLst/>
          </a:prstGeom>
          <a:noFill/>
          <a:ln/>
        </p:spPr>
        <p:txBody>
          <a:bodyPr wrap="square" lIns="0" tIns="0" rIns="0" bIns="0" rtlCol="0" anchor="t">
            <a:noAutofit/>
          </a:bodyPr>
          <a:lstStyle/>
          <a:p>
            <a:pPr marL="0" indent="0" algn="r" rtl="1">
              <a:lnSpc>
                <a:spcPct val="129000"/>
              </a:lnSpc>
              <a:buNone/>
            </a:pPr>
            <a:r>
              <a:rPr lang="ar-SA" altLang="en-US" sz="2400" b="1" dirty="0">
                <a:solidFill>
                  <a:srgbClr val="384653"/>
                </a:solidFill>
                <a:latin typeface="WinSoft Pro Medium" pitchFamily="34" charset="0"/>
                <a:ea typeface="WinSoft Pro Medium" pitchFamily="34" charset="-122"/>
                <a:cs typeface="WinSoft Pro Medium" pitchFamily="34" charset="-120"/>
              </a:rPr>
              <a:t>4. التعلم القائم على العمل</a:t>
            </a:r>
            <a:endParaRPr lang="ar-SA" sz="2400" dirty="0"/>
          </a:p>
          <a:p>
            <a:pPr algn="just" rtl="1"/>
            <a:br>
              <a:rPr lang="en-US" sz="2000" dirty="0">
                <a:solidFill>
                  <a:srgbClr val="384653"/>
                </a:solidFill>
                <a:latin typeface="WinSoft Pro Medium" pitchFamily="34" charset="0"/>
                <a:cs typeface="WinSoft Pro Medium" pitchFamily="34" charset="-120"/>
              </a:rPr>
            </a:br>
            <a:r>
              <a:rPr lang="ar-SA" sz="2000" dirty="0">
                <a:solidFill>
                  <a:srgbClr val="384653"/>
                </a:solidFill>
                <a:latin typeface="WinSoft Pro Medium" pitchFamily="34" charset="0"/>
                <a:cs typeface="WinSoft Pro Medium" pitchFamily="34" charset="-120"/>
              </a:rPr>
              <a:t>التعلم القائم على العمل هو نظام هيكلي للتدريب والتقييم يتيح للأفراد اكتساب المهارات والمعارف والاتجاهات اللازمة لأداء الأنشطة المهنية وفقًا لمعايير محددة.</a:t>
            </a:r>
            <a:endParaRPr lang="en-US" sz="2000" dirty="0">
              <a:solidFill>
                <a:srgbClr val="384653"/>
              </a:solidFill>
              <a:latin typeface="WinSoft Pro Medium" pitchFamily="34" charset="0"/>
              <a:cs typeface="WinSoft Pro Medium" pitchFamily="34" charset="-120"/>
            </a:endParaRPr>
          </a:p>
        </p:txBody>
      </p:sp>
      <p:sp>
        <p:nvSpPr>
          <p:cNvPr id="8" name="Shape 6"/>
          <p:cNvSpPr/>
          <p:nvPr/>
        </p:nvSpPr>
        <p:spPr>
          <a:xfrm>
            <a:off x="11308502" y="1533525"/>
            <a:ext cx="19050" cy="2581672"/>
          </a:xfrm>
          <a:prstGeom prst="roundRect">
            <a:avLst>
              <a:gd name="adj" fmla="val 49999"/>
            </a:avLst>
          </a:prstGeom>
          <a:solidFill>
            <a:srgbClr val="75BAE6"/>
          </a:solidFill>
          <a:ln/>
        </p:spPr>
      </p:sp>
      <p:sp>
        <p:nvSpPr>
          <p:cNvPr id="9" name="Shape 7"/>
          <p:cNvSpPr/>
          <p:nvPr/>
        </p:nvSpPr>
        <p:spPr>
          <a:xfrm>
            <a:off x="6277970" y="4293691"/>
            <a:ext cx="5056085" cy="1908274"/>
          </a:xfrm>
          <a:prstGeom prst="roundRect">
            <a:avLst>
              <a:gd name="adj" fmla="val 23087"/>
            </a:avLst>
          </a:prstGeom>
          <a:solidFill>
            <a:srgbClr val="D4E9F7"/>
          </a:solidFill>
          <a:ln/>
        </p:spPr>
      </p:sp>
      <p:sp>
        <p:nvSpPr>
          <p:cNvPr id="10" name="Text 8"/>
          <p:cNvSpPr/>
          <p:nvPr/>
        </p:nvSpPr>
        <p:spPr>
          <a:xfrm>
            <a:off x="6564317" y="4443215"/>
            <a:ext cx="4610988" cy="1471812"/>
          </a:xfrm>
          <a:prstGeom prst="rect">
            <a:avLst/>
          </a:prstGeom>
          <a:noFill/>
          <a:ln/>
        </p:spPr>
        <p:txBody>
          <a:bodyPr wrap="square" lIns="0" tIns="0" rIns="0" bIns="0" rtlCol="0" anchor="t">
            <a:noAutofit/>
          </a:bodyPr>
          <a:lstStyle/>
          <a:p>
            <a:pPr marL="0" indent="0" algn="justLow" rtl="1">
              <a:lnSpc>
                <a:spcPct val="96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في التعليم والتدريب التقني والمهني: يمكن تنظيم التدريب داخل موقع العمل أو في ورشة تحاكي بيئة العمل، بحيث يمارس المتعلم مهامًا مهنية حقيقية أو قريبة من الواقع تحت إشراف مدرب أو ممارس خبير.</a:t>
            </a:r>
            <a:endParaRPr lang="ar-SA" sz="2000" dirty="0"/>
          </a:p>
        </p:txBody>
      </p:sp>
    </p:spTree>
    <p:extLst>
      <p:ext uri="{BB962C8B-B14F-4D97-AF65-F5344CB8AC3E}">
        <p14:creationId xmlns:p14="http://schemas.microsoft.com/office/powerpoint/2010/main" val="19535645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2" name="Text 0"/>
          <p:cNvSpPr/>
          <p:nvPr/>
        </p:nvSpPr>
        <p:spPr>
          <a:xfrm>
            <a:off x="631908" y="529530"/>
            <a:ext cx="10927878" cy="438051"/>
          </a:xfrm>
          <a:prstGeom prst="rect">
            <a:avLst/>
          </a:prstGeom>
          <a:noFill/>
          <a:ln/>
        </p:spPr>
        <p:txBody>
          <a:bodyPr wrap="none" lIns="0" tIns="0" rIns="0" bIns="0" rtlCol="0" anchor="t"/>
          <a:lstStyle/>
          <a:p>
            <a:pPr marL="0" indent="0" algn="r" rtl="1">
              <a:lnSpc>
                <a:spcPct val="104000"/>
              </a:lnSpc>
              <a:buNone/>
            </a:pPr>
            <a:r>
              <a:rPr lang="ar-SA" altLang="en-US" sz="2750" dirty="0">
                <a:solidFill>
                  <a:srgbClr val="2E3C4E"/>
                </a:solidFill>
                <a:latin typeface="GE SS Two Light" pitchFamily="34" charset="0"/>
                <a:ea typeface="GE SS Two Light" pitchFamily="34" charset="-122"/>
                <a:cs typeface="GE SS Two Light" pitchFamily="34" charset="-120"/>
              </a:rPr>
              <a:t>أمثلة لاستراتيجيات التعلم في التعليم والتدريب التقني والمهني</a:t>
            </a:r>
            <a:endParaRPr lang="ar-SA" sz="2750" dirty="0"/>
          </a:p>
        </p:txBody>
      </p:sp>
      <p:pic>
        <p:nvPicPr>
          <p:cNvPr id="3" name="Image 0" descr="preencoded.png"/>
          <p:cNvPicPr>
            <a:picLocks noChangeAspect="1"/>
          </p:cNvPicPr>
          <p:nvPr/>
        </p:nvPicPr>
        <p:blipFill>
          <a:blip r:embed="rId3"/>
          <a:stretch>
            <a:fillRect/>
          </a:stretch>
        </p:blipFill>
        <p:spPr>
          <a:xfrm>
            <a:off x="3529619" y="1370211"/>
            <a:ext cx="701657" cy="701675"/>
          </a:xfrm>
          <a:prstGeom prst="rect">
            <a:avLst/>
          </a:prstGeom>
        </p:spPr>
      </p:pic>
      <p:sp>
        <p:nvSpPr>
          <p:cNvPr id="4" name="Text 1"/>
          <p:cNvSpPr/>
          <p:nvPr/>
        </p:nvSpPr>
        <p:spPr>
          <a:xfrm>
            <a:off x="631908" y="2244427"/>
            <a:ext cx="3599368" cy="273645"/>
          </a:xfrm>
          <a:prstGeom prst="rect">
            <a:avLst/>
          </a:prstGeom>
          <a:noFill/>
          <a:ln/>
        </p:spPr>
        <p:txBody>
          <a:bodyPr wrap="none" lIns="0" tIns="0" rIns="0" bIns="0" rtlCol="0" anchor="t"/>
          <a:lstStyle/>
          <a:p>
            <a:pPr marL="0" indent="0" algn="r" rtl="1">
              <a:lnSpc>
                <a:spcPct val="104000"/>
              </a:lnSpc>
              <a:buNone/>
            </a:pPr>
            <a:r>
              <a:rPr lang="ar-SA" altLang="en-US" sz="1700" b="1" dirty="0">
                <a:solidFill>
                  <a:srgbClr val="2E3C4E"/>
                </a:solidFill>
                <a:latin typeface="GE SS Two Light" pitchFamily="34" charset="0"/>
                <a:ea typeface="GE SS Two Light" pitchFamily="34" charset="-122"/>
                <a:cs typeface="GE SS Two Light" pitchFamily="34" charset="-120"/>
              </a:rPr>
              <a:t>8. التعلم القائم على المهام</a:t>
            </a:r>
            <a:endParaRPr lang="ar-SA" sz="1700" dirty="0"/>
          </a:p>
        </p:txBody>
      </p:sp>
      <p:sp>
        <p:nvSpPr>
          <p:cNvPr id="5" name="Text 2"/>
          <p:cNvSpPr/>
          <p:nvPr/>
        </p:nvSpPr>
        <p:spPr>
          <a:xfrm>
            <a:off x="631908" y="2605205"/>
            <a:ext cx="3599368" cy="1023541"/>
          </a:xfrm>
          <a:prstGeom prst="rect">
            <a:avLst/>
          </a:prstGeom>
          <a:noFill/>
          <a:ln/>
        </p:spPr>
        <p:txBody>
          <a:bodyPr wrap="square" lIns="0" tIns="0" rIns="0" bIns="0" rtlCol="0" anchor="t">
            <a:noAutofit/>
          </a:bodyPr>
          <a:lstStyle/>
          <a:p>
            <a:pPr marL="0" indent="0" algn="r" rtl="1">
              <a:lnSpc>
                <a:spcPct val="128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التعلم القائم على المهام هو استراتيجية يُنظَّم فيها التعلم حول إنجاز مهمة مهنية محددة ومتكاملة، بحيث يوظف المتعلم المعارف والمهارات اللازمة لتنفيذها وإنتاج مخرج أو نتيجة محددة وفق متطلبات أو معايير أداء واضحة.</a:t>
            </a:r>
            <a:endParaRPr lang="ar-SA" sz="1600" dirty="0"/>
          </a:p>
        </p:txBody>
      </p:sp>
      <p:sp>
        <p:nvSpPr>
          <p:cNvPr id="6" name="Shape 3"/>
          <p:cNvSpPr/>
          <p:nvPr/>
        </p:nvSpPr>
        <p:spPr>
          <a:xfrm>
            <a:off x="631908" y="4198851"/>
            <a:ext cx="3599368" cy="2454883"/>
          </a:xfrm>
          <a:prstGeom prst="roundRect">
            <a:avLst>
              <a:gd name="adj" fmla="val 13178"/>
            </a:avLst>
          </a:prstGeom>
          <a:solidFill>
            <a:srgbClr val="D4E9F7"/>
          </a:solidFill>
          <a:ln/>
        </p:spPr>
      </p:sp>
      <p:pic>
        <p:nvPicPr>
          <p:cNvPr id="7" name="Image 1" descr="preencoded.png"/>
          <p:cNvPicPr>
            <a:picLocks noChangeAspect="1"/>
          </p:cNvPicPr>
          <p:nvPr/>
        </p:nvPicPr>
        <p:blipFill>
          <a:blip r:embed="rId4"/>
          <a:stretch>
            <a:fillRect/>
          </a:stretch>
        </p:blipFill>
        <p:spPr>
          <a:xfrm>
            <a:off x="798294" y="4406913"/>
            <a:ext cx="207957" cy="166390"/>
          </a:xfrm>
          <a:prstGeom prst="rect">
            <a:avLst/>
          </a:prstGeom>
        </p:spPr>
      </p:pic>
      <p:sp>
        <p:nvSpPr>
          <p:cNvPr id="8" name="Text 4"/>
          <p:cNvSpPr/>
          <p:nvPr/>
        </p:nvSpPr>
        <p:spPr>
          <a:xfrm>
            <a:off x="1172637" y="4378437"/>
            <a:ext cx="2892253" cy="2218742"/>
          </a:xfrm>
          <a:prstGeom prst="rect">
            <a:avLst/>
          </a:prstGeom>
          <a:noFill/>
          <a:ln/>
        </p:spPr>
        <p:txBody>
          <a:bodyPr wrap="square" lIns="0" tIns="0" rIns="0" bIns="0" rtlCol="0" anchor="t">
            <a:noAutofit/>
          </a:bodyPr>
          <a:lstStyle/>
          <a:p>
            <a:pPr marL="0" indent="0" algn="r" rtl="1">
              <a:lnSpc>
                <a:spcPct val="128000"/>
              </a:lnSpc>
              <a:buNone/>
            </a:pPr>
            <a:r>
              <a:rPr lang="ar-SA" altLang="en-US" sz="1600" b="1" dirty="0">
                <a:solidFill>
                  <a:srgbClr val="000000"/>
                </a:solidFill>
                <a:latin typeface="WinSoft Pro Medium" pitchFamily="34" charset="0"/>
                <a:ea typeface="WinSoft Pro Medium" pitchFamily="34" charset="-122"/>
                <a:cs typeface="WinSoft Pro Medium" pitchFamily="34" charset="-120"/>
              </a:rPr>
              <a:t>في التعليم والتدريب التقني والمهني:</a:t>
            </a:r>
            <a:r>
              <a:rPr lang="ar-SA" altLang="en-US" sz="1600" dirty="0">
                <a:solidFill>
                  <a:srgbClr val="000000"/>
                </a:solidFill>
                <a:latin typeface="WinSoft Pro Medium" pitchFamily="34" charset="0"/>
                <a:ea typeface="WinSoft Pro Medium" pitchFamily="34" charset="-122"/>
                <a:cs typeface="WinSoft Pro Medium" pitchFamily="34" charset="-120"/>
              </a:rPr>
              <a:t> يمكن تكليف المتعلم بتنفيذ مهمة مهنية كاملة، مثل تركيب مكوّن وفق مواصفات محددة، أو إجراء فحص باستخدام خطوات وإجراءات معتمدة، أو إعداد تقرير فني يستوفي متطلبات محددة، مع تحديد معايير الأداء التي يجب تحقيقها.</a:t>
            </a:r>
            <a:endParaRPr lang="ar-SA" sz="1600" dirty="0"/>
          </a:p>
        </p:txBody>
      </p:sp>
      <p:pic>
        <p:nvPicPr>
          <p:cNvPr id="9" name="Image 2" descr="preencoded.png"/>
          <p:cNvPicPr>
            <a:picLocks noChangeAspect="1"/>
          </p:cNvPicPr>
          <p:nvPr/>
        </p:nvPicPr>
        <p:blipFill>
          <a:blip r:embed="rId5"/>
          <a:stretch>
            <a:fillRect/>
          </a:stretch>
        </p:blipFill>
        <p:spPr>
          <a:xfrm>
            <a:off x="6962303" y="1370211"/>
            <a:ext cx="826174" cy="660896"/>
          </a:xfrm>
          <a:prstGeom prst="rect">
            <a:avLst/>
          </a:prstGeom>
        </p:spPr>
      </p:pic>
      <p:sp>
        <p:nvSpPr>
          <p:cNvPr id="10" name="Text 5"/>
          <p:cNvSpPr/>
          <p:nvPr/>
        </p:nvSpPr>
        <p:spPr>
          <a:xfrm>
            <a:off x="4643619" y="2203648"/>
            <a:ext cx="3144858" cy="273645"/>
          </a:xfrm>
          <a:prstGeom prst="rect">
            <a:avLst/>
          </a:prstGeom>
          <a:noFill/>
          <a:ln/>
        </p:spPr>
        <p:txBody>
          <a:bodyPr wrap="none" lIns="0" tIns="0" rIns="0" bIns="0" rtlCol="0" anchor="t"/>
          <a:lstStyle/>
          <a:p>
            <a:pPr marL="0" indent="0" algn="r" rtl="1">
              <a:lnSpc>
                <a:spcPct val="104000"/>
              </a:lnSpc>
              <a:buNone/>
            </a:pPr>
            <a:r>
              <a:rPr lang="ar-SA" altLang="en-US" sz="1700" b="1" dirty="0">
                <a:solidFill>
                  <a:srgbClr val="2E3C4E"/>
                </a:solidFill>
                <a:latin typeface="GE SS Two Light" pitchFamily="34" charset="0"/>
                <a:ea typeface="GE SS Two Light" pitchFamily="34" charset="-122"/>
                <a:cs typeface="GE SS Two Light" pitchFamily="34" charset="-120"/>
              </a:rPr>
              <a:t>7. التعلم التعاوني</a:t>
            </a:r>
            <a:endParaRPr lang="ar-SA" sz="1700" dirty="0"/>
          </a:p>
        </p:txBody>
      </p:sp>
      <p:sp>
        <p:nvSpPr>
          <p:cNvPr id="11" name="Text 6"/>
          <p:cNvSpPr/>
          <p:nvPr/>
        </p:nvSpPr>
        <p:spPr>
          <a:xfrm>
            <a:off x="4643619" y="2564426"/>
            <a:ext cx="3144858" cy="1023541"/>
          </a:xfrm>
          <a:prstGeom prst="rect">
            <a:avLst/>
          </a:prstGeom>
          <a:noFill/>
          <a:ln/>
        </p:spPr>
        <p:txBody>
          <a:bodyPr wrap="square" lIns="0" tIns="0" rIns="0" bIns="0" rtlCol="0" anchor="t">
            <a:noAutofit/>
          </a:bodyPr>
          <a:lstStyle/>
          <a:p>
            <a:pPr marL="0" indent="0" algn="r" rtl="1">
              <a:lnSpc>
                <a:spcPct val="128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التعلم التعاوني هو استراتيجية يعمل فيها المتعلمون بصورة منظمة ضمن مجموعات صغيرة لتحقيق هدف تعلم مشترك، بحيث يساهم كل فرد في المهمة ويتحمل مسؤولية عن جزء من عملية التعلم.</a:t>
            </a:r>
            <a:endParaRPr lang="ar-SA" sz="1600" dirty="0"/>
          </a:p>
        </p:txBody>
      </p:sp>
      <p:sp>
        <p:nvSpPr>
          <p:cNvPr id="12" name="Shape 7"/>
          <p:cNvSpPr/>
          <p:nvPr/>
        </p:nvSpPr>
        <p:spPr>
          <a:xfrm>
            <a:off x="4643619" y="4158072"/>
            <a:ext cx="3144858" cy="2454883"/>
          </a:xfrm>
          <a:prstGeom prst="roundRect">
            <a:avLst>
              <a:gd name="adj" fmla="val 13178"/>
            </a:avLst>
          </a:prstGeom>
          <a:solidFill>
            <a:srgbClr val="D4E9F7"/>
          </a:solidFill>
          <a:ln/>
        </p:spPr>
      </p:sp>
      <p:pic>
        <p:nvPicPr>
          <p:cNvPr id="13" name="Image 3" descr="preencoded.png"/>
          <p:cNvPicPr>
            <a:picLocks noChangeAspect="1"/>
          </p:cNvPicPr>
          <p:nvPr/>
        </p:nvPicPr>
        <p:blipFill>
          <a:blip r:embed="rId4"/>
          <a:stretch>
            <a:fillRect/>
          </a:stretch>
        </p:blipFill>
        <p:spPr>
          <a:xfrm>
            <a:off x="4810005" y="4366134"/>
            <a:ext cx="207957" cy="166390"/>
          </a:xfrm>
          <a:prstGeom prst="rect">
            <a:avLst/>
          </a:prstGeom>
        </p:spPr>
      </p:pic>
      <p:sp>
        <p:nvSpPr>
          <p:cNvPr id="14" name="Text 8"/>
          <p:cNvSpPr/>
          <p:nvPr/>
        </p:nvSpPr>
        <p:spPr>
          <a:xfrm>
            <a:off x="5184348" y="4337658"/>
            <a:ext cx="2437744" cy="2218742"/>
          </a:xfrm>
          <a:prstGeom prst="rect">
            <a:avLst/>
          </a:prstGeom>
          <a:noFill/>
          <a:ln/>
        </p:spPr>
        <p:txBody>
          <a:bodyPr wrap="square" lIns="0" tIns="0" rIns="0" bIns="0" rtlCol="0" anchor="t">
            <a:normAutofit/>
          </a:bodyPr>
          <a:lstStyle/>
          <a:p>
            <a:pPr marL="0" indent="0" algn="r" rtl="1">
              <a:lnSpc>
                <a:spcPct val="128000"/>
              </a:lnSpc>
              <a:buNone/>
            </a:pPr>
            <a:r>
              <a:rPr lang="ar-SA" altLang="en-US" sz="1600" b="1" dirty="0">
                <a:solidFill>
                  <a:srgbClr val="000000"/>
                </a:solidFill>
                <a:latin typeface="WinSoft Pro Medium" pitchFamily="34" charset="0"/>
                <a:ea typeface="WinSoft Pro Medium" pitchFamily="34" charset="-122"/>
                <a:cs typeface="WinSoft Pro Medium" pitchFamily="34" charset="-120"/>
              </a:rPr>
              <a:t>في التعليم والتدريب التقني والمهني:</a:t>
            </a:r>
            <a:r>
              <a:rPr lang="ar-SA" altLang="en-US" sz="1600" dirty="0">
                <a:solidFill>
                  <a:srgbClr val="000000"/>
                </a:solidFill>
                <a:latin typeface="WinSoft Pro Medium" pitchFamily="34" charset="0"/>
                <a:ea typeface="WinSoft Pro Medium" pitchFamily="34" charset="-122"/>
                <a:cs typeface="WinSoft Pro Medium" pitchFamily="34" charset="-120"/>
              </a:rPr>
              <a:t> يمكن توزيع المتعلمين إلى مجموعات لتنفيذ مهمة مهنية تتطلب التخطيط وتقسيم الأدوار والتنفيذ والمراجعة، مثل إعداد مشروع أو معالجة مشكلة مهنية، مع تقييم أداء المجموعة وأدوار أفرادها.</a:t>
            </a:r>
            <a:endParaRPr lang="ar-SA" sz="1600" dirty="0"/>
          </a:p>
        </p:txBody>
      </p:sp>
      <p:pic>
        <p:nvPicPr>
          <p:cNvPr id="15" name="Image 4" descr="preencoded.png"/>
          <p:cNvPicPr>
            <a:picLocks noChangeAspect="1"/>
          </p:cNvPicPr>
          <p:nvPr/>
        </p:nvPicPr>
        <p:blipFill>
          <a:blip r:embed="rId6"/>
          <a:stretch>
            <a:fillRect/>
          </a:stretch>
        </p:blipFill>
        <p:spPr>
          <a:xfrm>
            <a:off x="10927283" y="1370211"/>
            <a:ext cx="645104" cy="645120"/>
          </a:xfrm>
          <a:prstGeom prst="rect">
            <a:avLst/>
          </a:prstGeom>
        </p:spPr>
      </p:pic>
      <p:sp>
        <p:nvSpPr>
          <p:cNvPr id="16" name="Text 9"/>
          <p:cNvSpPr/>
          <p:nvPr/>
        </p:nvSpPr>
        <p:spPr>
          <a:xfrm>
            <a:off x="8200820" y="2187873"/>
            <a:ext cx="3371567" cy="273645"/>
          </a:xfrm>
          <a:prstGeom prst="rect">
            <a:avLst/>
          </a:prstGeom>
          <a:noFill/>
          <a:ln/>
        </p:spPr>
        <p:txBody>
          <a:bodyPr wrap="none" lIns="0" tIns="0" rIns="0" bIns="0" rtlCol="0" anchor="t"/>
          <a:lstStyle/>
          <a:p>
            <a:pPr marL="0" indent="0" algn="r" rtl="1">
              <a:lnSpc>
                <a:spcPct val="104000"/>
              </a:lnSpc>
              <a:buNone/>
            </a:pPr>
            <a:r>
              <a:rPr lang="ar-SA" altLang="en-US" sz="1700" b="1" dirty="0">
                <a:solidFill>
                  <a:srgbClr val="2E3C4E"/>
                </a:solidFill>
                <a:latin typeface="GE SS Two Light" pitchFamily="34" charset="0"/>
                <a:ea typeface="GE SS Two Light" pitchFamily="34" charset="-122"/>
                <a:cs typeface="GE SS Two Light" pitchFamily="34" charset="-120"/>
              </a:rPr>
              <a:t>6. التعلم القائم على المحاكاة</a:t>
            </a:r>
            <a:endParaRPr lang="ar-SA" sz="1700" dirty="0"/>
          </a:p>
        </p:txBody>
      </p:sp>
      <p:sp>
        <p:nvSpPr>
          <p:cNvPr id="17" name="Text 10"/>
          <p:cNvSpPr/>
          <p:nvPr/>
        </p:nvSpPr>
        <p:spPr>
          <a:xfrm>
            <a:off x="8200820" y="2548650"/>
            <a:ext cx="3371567" cy="1023541"/>
          </a:xfrm>
          <a:prstGeom prst="rect">
            <a:avLst/>
          </a:prstGeom>
          <a:noFill/>
          <a:ln/>
        </p:spPr>
        <p:txBody>
          <a:bodyPr wrap="square" lIns="0" tIns="0" rIns="0" bIns="0" rtlCol="0" anchor="t">
            <a:noAutofit/>
          </a:bodyPr>
          <a:lstStyle/>
          <a:p>
            <a:pPr marL="0" indent="0" algn="r" rtl="1">
              <a:lnSpc>
                <a:spcPct val="128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التعلم القائم على المحاكاة هو استراتيجية تتيح للمتعلم ممارسة مهام أو اتخاذ قرارات في بيئة تمثل مواقف العمل الواقعية، دون التعرض للمخاطر أو التبعات التي قد تنتج عن الخطأ في بيئة العمل الفعلية.</a:t>
            </a:r>
            <a:endParaRPr lang="ar-SA" sz="1600" dirty="0"/>
          </a:p>
        </p:txBody>
      </p:sp>
      <p:sp>
        <p:nvSpPr>
          <p:cNvPr id="18" name="Shape 11"/>
          <p:cNvSpPr/>
          <p:nvPr/>
        </p:nvSpPr>
        <p:spPr>
          <a:xfrm>
            <a:off x="8200820" y="4142296"/>
            <a:ext cx="3371567" cy="2454883"/>
          </a:xfrm>
          <a:prstGeom prst="roundRect">
            <a:avLst>
              <a:gd name="adj" fmla="val 13178"/>
            </a:avLst>
          </a:prstGeom>
          <a:solidFill>
            <a:srgbClr val="D4E9F7"/>
          </a:solidFill>
          <a:ln/>
        </p:spPr>
      </p:sp>
      <p:pic>
        <p:nvPicPr>
          <p:cNvPr id="19" name="Image 5" descr="preencoded.png"/>
          <p:cNvPicPr>
            <a:picLocks noChangeAspect="1"/>
          </p:cNvPicPr>
          <p:nvPr/>
        </p:nvPicPr>
        <p:blipFill>
          <a:blip r:embed="rId4"/>
          <a:stretch>
            <a:fillRect/>
          </a:stretch>
        </p:blipFill>
        <p:spPr>
          <a:xfrm>
            <a:off x="8367206" y="4350358"/>
            <a:ext cx="207957" cy="166390"/>
          </a:xfrm>
          <a:prstGeom prst="rect">
            <a:avLst/>
          </a:prstGeom>
        </p:spPr>
      </p:pic>
      <p:sp>
        <p:nvSpPr>
          <p:cNvPr id="20" name="Text 12"/>
          <p:cNvSpPr/>
          <p:nvPr/>
        </p:nvSpPr>
        <p:spPr>
          <a:xfrm>
            <a:off x="8741548" y="4321882"/>
            <a:ext cx="2664453" cy="2218742"/>
          </a:xfrm>
          <a:prstGeom prst="rect">
            <a:avLst/>
          </a:prstGeom>
          <a:noFill/>
          <a:ln/>
        </p:spPr>
        <p:txBody>
          <a:bodyPr wrap="square" lIns="0" tIns="0" rIns="0" bIns="0" rtlCol="0" anchor="t">
            <a:normAutofit/>
          </a:bodyPr>
          <a:lstStyle/>
          <a:p>
            <a:pPr marL="0" indent="0" algn="r" rtl="1">
              <a:lnSpc>
                <a:spcPct val="128000"/>
              </a:lnSpc>
              <a:buNone/>
            </a:pPr>
            <a:r>
              <a:rPr lang="ar-SA" altLang="en-US" sz="1600" b="1" dirty="0">
                <a:solidFill>
                  <a:srgbClr val="000000"/>
                </a:solidFill>
                <a:latin typeface="WinSoft Pro Medium" pitchFamily="34" charset="0"/>
                <a:ea typeface="WinSoft Pro Medium" pitchFamily="34" charset="-122"/>
                <a:cs typeface="WinSoft Pro Medium" pitchFamily="34" charset="-120"/>
              </a:rPr>
              <a:t>في التعليم والتدريب التقني والمهني:</a:t>
            </a:r>
            <a:r>
              <a:rPr lang="ar-SA" altLang="en-US" sz="1600" dirty="0">
                <a:solidFill>
                  <a:srgbClr val="000000"/>
                </a:solidFill>
                <a:latin typeface="WinSoft Pro Medium" pitchFamily="34" charset="0"/>
                <a:ea typeface="WinSoft Pro Medium" pitchFamily="34" charset="-122"/>
                <a:cs typeface="WinSoft Pro Medium" pitchFamily="34" charset="-120"/>
              </a:rPr>
              <a:t> يمكن استخدام المحاكاة لتدريب المتعلمين على تشغيل المعدات، أو التعامل مع أعطال، أو تطبيق إجراءات السلامة، أو الاستجابة لمواقف مهنية يصعب أو لا يمكن توفيرها بصورة متكررة في بيئة العمل الحقيقية.</a:t>
            </a:r>
            <a:endParaRPr lang="ar-SA" sz="16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0" cy="0"/>
          <a:chOff x="0" y="0"/>
          <a:chExt cx="0" cy="0"/>
        </a:xfrm>
      </p:grpSpPr>
      <p:sp>
        <p:nvSpPr>
          <p:cNvPr id="2" name="Text 0"/>
          <p:cNvSpPr/>
          <p:nvPr/>
        </p:nvSpPr>
        <p:spPr>
          <a:xfrm>
            <a:off x="631908" y="970676"/>
            <a:ext cx="10927878" cy="415727"/>
          </a:xfrm>
          <a:prstGeom prst="rect">
            <a:avLst/>
          </a:prstGeom>
          <a:noFill/>
          <a:ln/>
        </p:spPr>
        <p:txBody>
          <a:bodyPr wrap="none" lIns="0" tIns="0" rIns="0" bIns="0" rtlCol="0" anchor="t"/>
          <a:lstStyle/>
          <a:p>
            <a:pPr marL="0" indent="0" algn="r" rtl="1">
              <a:lnSpc>
                <a:spcPct val="104000"/>
              </a:lnSpc>
              <a:buNone/>
            </a:pPr>
            <a:r>
              <a:rPr lang="ar-SA" altLang="en-US" sz="2600" dirty="0">
                <a:solidFill>
                  <a:srgbClr val="2E3C4E"/>
                </a:solidFill>
                <a:latin typeface="GE SS Two Light" pitchFamily="34" charset="0"/>
                <a:ea typeface="GE SS Two Light" pitchFamily="34" charset="-122"/>
                <a:cs typeface="GE SS Two Light" pitchFamily="34" charset="-120"/>
              </a:rPr>
              <a:t>أمثلة لأنماط التعلم وتوظيفها في التعليم والتدريب التقني والمهني</a:t>
            </a:r>
            <a:endParaRPr lang="ar-SA" sz="2600" dirty="0"/>
          </a:p>
        </p:txBody>
      </p:sp>
      <p:sp>
        <p:nvSpPr>
          <p:cNvPr id="3" name="Text 1"/>
          <p:cNvSpPr/>
          <p:nvPr/>
        </p:nvSpPr>
        <p:spPr>
          <a:xfrm>
            <a:off x="636104" y="1563757"/>
            <a:ext cx="10923682" cy="456014"/>
          </a:xfrm>
          <a:prstGeom prst="rect">
            <a:avLst/>
          </a:prstGeom>
          <a:noFill/>
          <a:ln/>
        </p:spPr>
        <p:txBody>
          <a:bodyPr wrap="square" lIns="0" tIns="0" rIns="0" bIns="0" rtlCol="0" anchor="t"/>
          <a:lstStyle/>
          <a:p>
            <a:pPr marL="0" indent="0" algn="r" rtl="1">
              <a:lnSpc>
                <a:spcPct val="113000"/>
              </a:lnSpc>
              <a:spcAft>
                <a:spcPts val="750"/>
              </a:spcAft>
              <a:buNone/>
            </a:pPr>
            <a:r>
              <a:rPr lang="ar-SA" altLang="en-US" dirty="0">
                <a:solidFill>
                  <a:srgbClr val="384653"/>
                </a:solidFill>
                <a:latin typeface="WinSoft Pro Medium" pitchFamily="34" charset="0"/>
                <a:ea typeface="WinSoft Pro Medium" pitchFamily="34" charset="-122"/>
                <a:cs typeface="WinSoft Pro Medium" pitchFamily="34" charset="-120"/>
              </a:rPr>
              <a:t>عند الحديث عن أنماط التعلم في هذا النشاط، تعامل معها باعتبارها طرائق أو تفضيلات محتملة في تلقي المعلومات والتفاعل معها، وليس باعتبار أن كل متعلم ينتمي بصورة ثابتة إلى نمط واحد.</a:t>
            </a:r>
            <a:endParaRPr lang="ar-SA" dirty="0"/>
          </a:p>
          <a:p>
            <a:pPr marL="0" indent="0" algn="r" rtl="1">
              <a:lnSpc>
                <a:spcPct val="113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المتعلمون الذين يستفيدون من المدخلات البصرية:</a:t>
            </a:r>
            <a:endParaRPr lang="ar-JO" altLang="en-US"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13000"/>
              </a:lnSpc>
              <a:buNone/>
            </a:pPr>
            <a:endParaRPr lang="ar-JO" altLang="en-US"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13000"/>
              </a:lnSpc>
              <a:buNone/>
            </a:pPr>
            <a:r>
              <a:rPr lang="ar-SA" altLang="en-US" dirty="0">
                <a:solidFill>
                  <a:srgbClr val="384653"/>
                </a:solidFill>
                <a:latin typeface="WinSoft Pro Medium" pitchFamily="34" charset="0"/>
                <a:ea typeface="WinSoft Pro Medium" pitchFamily="34" charset="-122"/>
                <a:cs typeface="WinSoft Pro Medium" pitchFamily="34" charset="-120"/>
              </a:rPr>
              <a:t> يمكن دعم تعلمهم باستخدام:</a:t>
            </a:r>
            <a:endParaRPr lang="ar-SA"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40098" y="3484262"/>
            <a:ext cx="5419689" cy="485874"/>
          </a:xfrm>
          <a:prstGeom prst="rect">
            <a:avLst/>
          </a:prstGeom>
        </p:spPr>
      </p:pic>
      <p:sp>
        <p:nvSpPr>
          <p:cNvPr id="5" name="Text 2"/>
          <p:cNvSpPr/>
          <p:nvPr/>
        </p:nvSpPr>
        <p:spPr>
          <a:xfrm>
            <a:off x="6279100" y="3623267"/>
            <a:ext cx="5090886" cy="207863"/>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المخططات والرسوم التوضيحية</a:t>
            </a:r>
            <a:endParaRPr lang="ar-SA" sz="200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3484262"/>
            <a:ext cx="5419788" cy="485874"/>
          </a:xfrm>
          <a:prstGeom prst="rect">
            <a:avLst/>
          </a:prstGeom>
        </p:spPr>
      </p:pic>
      <p:sp>
        <p:nvSpPr>
          <p:cNvPr id="7" name="Text 3"/>
          <p:cNvSpPr/>
          <p:nvPr/>
        </p:nvSpPr>
        <p:spPr>
          <a:xfrm>
            <a:off x="770910" y="3623267"/>
            <a:ext cx="5090985" cy="207863"/>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مقاطع الفيديو</a:t>
            </a:r>
            <a:endParaRPr lang="ar-SA" sz="2000" dirty="0"/>
          </a:p>
        </p:txBody>
      </p:sp>
      <p:pic>
        <p:nvPicPr>
          <p:cNvPr id="8"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40098" y="4058540"/>
            <a:ext cx="5419689" cy="485874"/>
          </a:xfrm>
          <a:prstGeom prst="rect">
            <a:avLst/>
          </a:prstGeom>
        </p:spPr>
      </p:pic>
      <p:sp>
        <p:nvSpPr>
          <p:cNvPr id="9" name="Text 4"/>
          <p:cNvSpPr/>
          <p:nvPr/>
        </p:nvSpPr>
        <p:spPr>
          <a:xfrm>
            <a:off x="6279100" y="4197545"/>
            <a:ext cx="5090886" cy="207863"/>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الصور والنماذج</a:t>
            </a:r>
            <a:endParaRPr lang="ar-SA" sz="2000" dirty="0"/>
          </a:p>
        </p:txBody>
      </p:sp>
      <p:pic>
        <p:nvPicPr>
          <p:cNvPr id="10" name="Image 3"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4058540"/>
            <a:ext cx="5419788" cy="485874"/>
          </a:xfrm>
          <a:prstGeom prst="rect">
            <a:avLst/>
          </a:prstGeom>
        </p:spPr>
      </p:pic>
      <p:sp>
        <p:nvSpPr>
          <p:cNvPr id="11" name="Text 5"/>
          <p:cNvSpPr/>
          <p:nvPr/>
        </p:nvSpPr>
        <p:spPr>
          <a:xfrm>
            <a:off x="770910" y="4197545"/>
            <a:ext cx="5090985" cy="207863"/>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إشارات السلامة</a:t>
            </a:r>
            <a:endParaRPr lang="ar-SA" sz="2000" dirty="0"/>
          </a:p>
        </p:txBody>
      </p:sp>
      <p:pic>
        <p:nvPicPr>
          <p:cNvPr id="12" name="Image 4"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40098" y="4632818"/>
            <a:ext cx="5419689" cy="485874"/>
          </a:xfrm>
          <a:prstGeom prst="rect">
            <a:avLst/>
          </a:prstGeom>
        </p:spPr>
      </p:pic>
      <p:sp>
        <p:nvSpPr>
          <p:cNvPr id="13" name="Text 6"/>
          <p:cNvSpPr/>
          <p:nvPr/>
        </p:nvSpPr>
        <p:spPr>
          <a:xfrm>
            <a:off x="6279100" y="4771824"/>
            <a:ext cx="5090886" cy="207863"/>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خرائط سير العمليات</a:t>
            </a:r>
            <a:endParaRPr lang="ar-SA" sz="2000" dirty="0"/>
          </a:p>
        </p:txBody>
      </p:sp>
      <p:pic>
        <p:nvPicPr>
          <p:cNvPr id="14" name="Image 5"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4632818"/>
            <a:ext cx="5419788" cy="485874"/>
          </a:xfrm>
          <a:prstGeom prst="rect">
            <a:avLst/>
          </a:prstGeom>
        </p:spPr>
      </p:pic>
      <p:sp>
        <p:nvSpPr>
          <p:cNvPr id="15" name="Text 7"/>
          <p:cNvSpPr/>
          <p:nvPr/>
        </p:nvSpPr>
        <p:spPr>
          <a:xfrm>
            <a:off x="770910" y="4771824"/>
            <a:ext cx="5090985" cy="207863"/>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الرسوم التوضيحية للمعدات</a:t>
            </a:r>
            <a:endParaRPr lang="ar-SA" sz="20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62">
    <p:spTree>
      <p:nvGrpSpPr>
        <p:cNvPr id="1" name=""/>
        <p:cNvGrpSpPr/>
        <p:nvPr/>
      </p:nvGrpSpPr>
      <p:grpSpPr>
        <a:xfrm>
          <a:off x="0" y="0"/>
          <a:ext cx="0" cy="0"/>
          <a:chOff x="0" y="0"/>
          <a:chExt cx="0" cy="0"/>
        </a:xfrm>
      </p:grpSpPr>
      <p:sp>
        <p:nvSpPr>
          <p:cNvPr id="2" name="Text 0"/>
          <p:cNvSpPr/>
          <p:nvPr/>
        </p:nvSpPr>
        <p:spPr>
          <a:xfrm>
            <a:off x="631908" y="1500584"/>
            <a:ext cx="10927878" cy="1187847"/>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أمثلة لأنماط التعلم وتوظيفها في التعليم والتدريب التقني والمهني</a:t>
            </a:r>
            <a:endParaRPr lang="ar-SA" sz="3700" dirty="0"/>
          </a:p>
        </p:txBody>
      </p:sp>
      <p:sp>
        <p:nvSpPr>
          <p:cNvPr id="3" name="Text 1"/>
          <p:cNvSpPr/>
          <p:nvPr/>
        </p:nvSpPr>
        <p:spPr>
          <a:xfrm>
            <a:off x="22324" y="3022984"/>
            <a:ext cx="11537463" cy="288925"/>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المتعلمون الذين يستفيدون من الممارسة العملية يمكن دعم تعلمهم من خلال:</a:t>
            </a:r>
            <a:endParaRPr lang="ar-SA" sz="2000" dirty="0"/>
          </a:p>
        </p:txBody>
      </p:sp>
      <p:sp>
        <p:nvSpPr>
          <p:cNvPr id="4" name="Shape 2"/>
          <p:cNvSpPr/>
          <p:nvPr/>
        </p:nvSpPr>
        <p:spPr>
          <a:xfrm>
            <a:off x="631908" y="3744615"/>
            <a:ext cx="10927878" cy="25400"/>
          </a:xfrm>
          <a:prstGeom prst="roundRect">
            <a:avLst>
              <a:gd name="adj" fmla="val 49999"/>
            </a:avLst>
          </a:prstGeom>
          <a:solidFill>
            <a:srgbClr val="000000">
              <a:alpha val="8000"/>
            </a:srgbClr>
          </a:solidFill>
          <a:ln/>
        </p:spPr>
      </p:sp>
      <p:sp>
        <p:nvSpPr>
          <p:cNvPr id="5" name="Shape 3"/>
          <p:cNvSpPr/>
          <p:nvPr/>
        </p:nvSpPr>
        <p:spPr>
          <a:xfrm>
            <a:off x="10544606" y="3744615"/>
            <a:ext cx="25399" cy="541635"/>
          </a:xfrm>
          <a:prstGeom prst="roundRect">
            <a:avLst>
              <a:gd name="adj" fmla="val 50001"/>
            </a:avLst>
          </a:prstGeom>
          <a:solidFill>
            <a:srgbClr val="0094D5"/>
          </a:solidFill>
          <a:ln/>
        </p:spPr>
      </p:sp>
      <p:sp>
        <p:nvSpPr>
          <p:cNvPr id="6" name="Shape 4"/>
          <p:cNvSpPr/>
          <p:nvPr/>
        </p:nvSpPr>
        <p:spPr>
          <a:xfrm>
            <a:off x="10354210" y="3541514"/>
            <a:ext cx="406191" cy="406202"/>
          </a:xfrm>
          <a:prstGeom prst="ellipse">
            <a:avLst/>
          </a:prstGeom>
          <a:solidFill>
            <a:srgbClr val="00AEEF"/>
          </a:solidFill>
          <a:ln w="6350">
            <a:solidFill>
              <a:srgbClr val="0094D5"/>
            </a:solidFill>
            <a:prstDash val="solid"/>
          </a:ln>
        </p:spPr>
      </p:sp>
      <p:sp>
        <p:nvSpPr>
          <p:cNvPr id="7" name="Text 5"/>
          <p:cNvSpPr/>
          <p:nvPr/>
        </p:nvSpPr>
        <p:spPr>
          <a:xfrm>
            <a:off x="10414781" y="3566468"/>
            <a:ext cx="285048" cy="356295"/>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8" name="Text 6"/>
          <p:cNvSpPr/>
          <p:nvPr/>
        </p:nvSpPr>
        <p:spPr>
          <a:xfrm>
            <a:off x="9735199" y="4466828"/>
            <a:ext cx="1644113" cy="296863"/>
          </a:xfrm>
          <a:prstGeom prst="rect">
            <a:avLst/>
          </a:prstGeom>
          <a:noFill/>
          <a:ln/>
        </p:spPr>
        <p:txBody>
          <a:bodyPr wrap="none" lIns="0" tIns="0" rIns="0" bIns="0" rtlCol="0" anchor="t"/>
          <a:lstStyle/>
          <a:p>
            <a:pPr marL="0" indent="0" algn="ct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المشاغل والورش</a:t>
            </a:r>
            <a:endParaRPr lang="ar-SA" sz="1850" dirty="0"/>
          </a:p>
        </p:txBody>
      </p:sp>
      <p:sp>
        <p:nvSpPr>
          <p:cNvPr id="9" name="Shape 7"/>
          <p:cNvSpPr/>
          <p:nvPr/>
        </p:nvSpPr>
        <p:spPr>
          <a:xfrm>
            <a:off x="8313926" y="3744615"/>
            <a:ext cx="25399" cy="541635"/>
          </a:xfrm>
          <a:prstGeom prst="roundRect">
            <a:avLst>
              <a:gd name="adj" fmla="val 50001"/>
            </a:avLst>
          </a:prstGeom>
          <a:solidFill>
            <a:srgbClr val="0094D5"/>
          </a:solidFill>
          <a:ln/>
        </p:spPr>
      </p:sp>
      <p:sp>
        <p:nvSpPr>
          <p:cNvPr id="10" name="Shape 8"/>
          <p:cNvSpPr/>
          <p:nvPr/>
        </p:nvSpPr>
        <p:spPr>
          <a:xfrm>
            <a:off x="8123530" y="3541514"/>
            <a:ext cx="406191" cy="406202"/>
          </a:xfrm>
          <a:prstGeom prst="ellipse">
            <a:avLst/>
          </a:prstGeom>
          <a:solidFill>
            <a:srgbClr val="00AEEF"/>
          </a:solidFill>
          <a:ln w="6350">
            <a:solidFill>
              <a:srgbClr val="0094D5"/>
            </a:solidFill>
            <a:prstDash val="solid"/>
          </a:ln>
        </p:spPr>
      </p:sp>
      <p:sp>
        <p:nvSpPr>
          <p:cNvPr id="11" name="Text 9"/>
          <p:cNvSpPr/>
          <p:nvPr/>
        </p:nvSpPr>
        <p:spPr>
          <a:xfrm>
            <a:off x="8184102" y="3566468"/>
            <a:ext cx="285048" cy="356295"/>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12" name="Text 10"/>
          <p:cNvSpPr/>
          <p:nvPr/>
        </p:nvSpPr>
        <p:spPr>
          <a:xfrm>
            <a:off x="7504520" y="4466828"/>
            <a:ext cx="1644113" cy="890587"/>
          </a:xfrm>
          <a:prstGeom prst="rect">
            <a:avLst/>
          </a:prstGeom>
          <a:noFill/>
          <a:ln/>
        </p:spPr>
        <p:txBody>
          <a:bodyPr wrap="square" lIns="0" tIns="0" rIns="0" bIns="0" rtlCol="0" anchor="t">
            <a:normAutofit/>
          </a:bodyPr>
          <a:lstStyle/>
          <a:p>
            <a:pPr marL="0" indent="0" algn="ct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التعامل المباشر مع المعدات والأدوات</a:t>
            </a:r>
            <a:endParaRPr lang="ar-SA" sz="1850" dirty="0"/>
          </a:p>
        </p:txBody>
      </p:sp>
      <p:sp>
        <p:nvSpPr>
          <p:cNvPr id="13" name="Shape 11"/>
          <p:cNvSpPr/>
          <p:nvPr/>
        </p:nvSpPr>
        <p:spPr>
          <a:xfrm>
            <a:off x="6083247" y="3744615"/>
            <a:ext cx="25399" cy="541635"/>
          </a:xfrm>
          <a:prstGeom prst="roundRect">
            <a:avLst>
              <a:gd name="adj" fmla="val 50001"/>
            </a:avLst>
          </a:prstGeom>
          <a:solidFill>
            <a:srgbClr val="0094D5"/>
          </a:solidFill>
          <a:ln/>
        </p:spPr>
      </p:sp>
      <p:sp>
        <p:nvSpPr>
          <p:cNvPr id="14" name="Shape 12"/>
          <p:cNvSpPr/>
          <p:nvPr/>
        </p:nvSpPr>
        <p:spPr>
          <a:xfrm>
            <a:off x="5892851" y="3541514"/>
            <a:ext cx="406191" cy="406202"/>
          </a:xfrm>
          <a:prstGeom prst="ellipse">
            <a:avLst/>
          </a:prstGeom>
          <a:solidFill>
            <a:srgbClr val="00AEEF"/>
          </a:solidFill>
          <a:ln w="6350">
            <a:solidFill>
              <a:srgbClr val="0094D5"/>
            </a:solidFill>
            <a:prstDash val="solid"/>
          </a:ln>
        </p:spPr>
      </p:sp>
      <p:sp>
        <p:nvSpPr>
          <p:cNvPr id="15" name="Text 13"/>
          <p:cNvSpPr/>
          <p:nvPr/>
        </p:nvSpPr>
        <p:spPr>
          <a:xfrm>
            <a:off x="5953423" y="3566468"/>
            <a:ext cx="285048" cy="356295"/>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16" name="Text 14"/>
          <p:cNvSpPr/>
          <p:nvPr/>
        </p:nvSpPr>
        <p:spPr>
          <a:xfrm>
            <a:off x="5273841" y="4466828"/>
            <a:ext cx="1644113" cy="296863"/>
          </a:xfrm>
          <a:prstGeom prst="rect">
            <a:avLst/>
          </a:prstGeom>
          <a:noFill/>
          <a:ln/>
        </p:spPr>
        <p:txBody>
          <a:bodyPr wrap="none" lIns="0" tIns="0" rIns="0" bIns="0" rtlCol="0" anchor="t"/>
          <a:lstStyle/>
          <a:p>
            <a:pPr marL="0" indent="0" algn="ct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 المحاكاة.</a:t>
            </a:r>
            <a:endParaRPr lang="ar-SA" sz="1850" dirty="0"/>
          </a:p>
        </p:txBody>
      </p:sp>
      <p:sp>
        <p:nvSpPr>
          <p:cNvPr id="17" name="Shape 15"/>
          <p:cNvSpPr/>
          <p:nvPr/>
        </p:nvSpPr>
        <p:spPr>
          <a:xfrm>
            <a:off x="3852568" y="3744615"/>
            <a:ext cx="25399" cy="541635"/>
          </a:xfrm>
          <a:prstGeom prst="roundRect">
            <a:avLst>
              <a:gd name="adj" fmla="val 50001"/>
            </a:avLst>
          </a:prstGeom>
          <a:solidFill>
            <a:srgbClr val="0094D5"/>
          </a:solidFill>
          <a:ln/>
        </p:spPr>
      </p:sp>
      <p:sp>
        <p:nvSpPr>
          <p:cNvPr id="18" name="Shape 16"/>
          <p:cNvSpPr/>
          <p:nvPr/>
        </p:nvSpPr>
        <p:spPr>
          <a:xfrm>
            <a:off x="3662172" y="3541514"/>
            <a:ext cx="406191" cy="406202"/>
          </a:xfrm>
          <a:prstGeom prst="ellipse">
            <a:avLst/>
          </a:prstGeom>
          <a:solidFill>
            <a:srgbClr val="00AEEF"/>
          </a:solidFill>
          <a:ln w="6350">
            <a:solidFill>
              <a:srgbClr val="0094D5"/>
            </a:solidFill>
            <a:prstDash val="solid"/>
          </a:ln>
        </p:spPr>
      </p:sp>
      <p:sp>
        <p:nvSpPr>
          <p:cNvPr id="19" name="Text 17"/>
          <p:cNvSpPr/>
          <p:nvPr/>
        </p:nvSpPr>
        <p:spPr>
          <a:xfrm>
            <a:off x="3722743" y="3566468"/>
            <a:ext cx="285048" cy="356295"/>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20" name="Text 18"/>
          <p:cNvSpPr/>
          <p:nvPr/>
        </p:nvSpPr>
        <p:spPr>
          <a:xfrm>
            <a:off x="3043161" y="4466828"/>
            <a:ext cx="1644113" cy="593725"/>
          </a:xfrm>
          <a:prstGeom prst="rect">
            <a:avLst/>
          </a:prstGeom>
          <a:noFill/>
          <a:ln/>
        </p:spPr>
        <p:txBody>
          <a:bodyPr wrap="square" lIns="0" tIns="0" rIns="0" bIns="0" rtlCol="0" anchor="t">
            <a:normAutofit/>
          </a:bodyPr>
          <a:lstStyle/>
          <a:p>
            <a:pPr marL="0" indent="0" algn="ct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تنفيذ المهام العملية</a:t>
            </a:r>
            <a:endParaRPr lang="ar-SA" sz="1850" dirty="0"/>
          </a:p>
        </p:txBody>
      </p:sp>
      <p:sp>
        <p:nvSpPr>
          <p:cNvPr id="21" name="Shape 19"/>
          <p:cNvSpPr/>
          <p:nvPr/>
        </p:nvSpPr>
        <p:spPr>
          <a:xfrm>
            <a:off x="1621888" y="3744615"/>
            <a:ext cx="25399" cy="541635"/>
          </a:xfrm>
          <a:prstGeom prst="roundRect">
            <a:avLst>
              <a:gd name="adj" fmla="val 50001"/>
            </a:avLst>
          </a:prstGeom>
          <a:solidFill>
            <a:srgbClr val="0094D5"/>
          </a:solidFill>
          <a:ln/>
        </p:spPr>
      </p:sp>
      <p:sp>
        <p:nvSpPr>
          <p:cNvPr id="22" name="Shape 20"/>
          <p:cNvSpPr/>
          <p:nvPr/>
        </p:nvSpPr>
        <p:spPr>
          <a:xfrm>
            <a:off x="1431492" y="3541514"/>
            <a:ext cx="406191" cy="406202"/>
          </a:xfrm>
          <a:prstGeom prst="ellipse">
            <a:avLst/>
          </a:prstGeom>
          <a:solidFill>
            <a:srgbClr val="00AEEF"/>
          </a:solidFill>
          <a:ln w="6350">
            <a:solidFill>
              <a:srgbClr val="0094D5"/>
            </a:solidFill>
            <a:prstDash val="solid"/>
          </a:ln>
        </p:spPr>
      </p:sp>
      <p:sp>
        <p:nvSpPr>
          <p:cNvPr id="23" name="Text 21"/>
          <p:cNvSpPr/>
          <p:nvPr/>
        </p:nvSpPr>
        <p:spPr>
          <a:xfrm>
            <a:off x="1492064" y="3566468"/>
            <a:ext cx="285048" cy="356295"/>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24" name="Text 22"/>
          <p:cNvSpPr/>
          <p:nvPr/>
        </p:nvSpPr>
        <p:spPr>
          <a:xfrm>
            <a:off x="812482" y="4466828"/>
            <a:ext cx="1644113" cy="593725"/>
          </a:xfrm>
          <a:prstGeom prst="rect">
            <a:avLst/>
          </a:prstGeom>
          <a:noFill/>
          <a:ln/>
        </p:spPr>
        <p:txBody>
          <a:bodyPr wrap="square" lIns="0" tIns="0" rIns="0" bIns="0" rtlCol="0" anchor="t">
            <a:normAutofit/>
          </a:bodyPr>
          <a:lstStyle/>
          <a:p>
            <a:pPr marL="0" indent="0" algn="ct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 التدريب في موقع العمل.</a:t>
            </a:r>
            <a:endParaRPr lang="ar-SA" sz="185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63">
    <p:spTree>
      <p:nvGrpSpPr>
        <p:cNvPr id="1" name=""/>
        <p:cNvGrpSpPr/>
        <p:nvPr/>
      </p:nvGrpSpPr>
      <p:grpSpPr>
        <a:xfrm>
          <a:off x="0" y="0"/>
          <a:ext cx="0" cy="0"/>
          <a:chOff x="0" y="0"/>
          <a:chExt cx="0" cy="0"/>
        </a:xfrm>
      </p:grpSpPr>
      <p:sp>
        <p:nvSpPr>
          <p:cNvPr id="2" name="Text 0"/>
          <p:cNvSpPr/>
          <p:nvPr/>
        </p:nvSpPr>
        <p:spPr>
          <a:xfrm>
            <a:off x="631908" y="1093391"/>
            <a:ext cx="10927878" cy="1187847"/>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أمثلة لأنماط التعلم وتوظيفها في التعليم والتدريب التقني والمهني</a:t>
            </a:r>
            <a:endParaRPr lang="ar-SA" sz="3700" dirty="0"/>
          </a:p>
        </p:txBody>
      </p:sp>
      <p:sp>
        <p:nvSpPr>
          <p:cNvPr id="3" name="Text 1"/>
          <p:cNvSpPr/>
          <p:nvPr/>
        </p:nvSpPr>
        <p:spPr>
          <a:xfrm>
            <a:off x="22324" y="2642295"/>
            <a:ext cx="11537463" cy="288925"/>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المتعلمون الذين يستفيدون من المدخلات السمعية يمكن دعم تعلمهم من خلال:</a:t>
            </a:r>
            <a:endParaRPr lang="ar-SA" sz="20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37510" y="3134320"/>
            <a:ext cx="3522277" cy="1224855"/>
          </a:xfrm>
          <a:prstGeom prst="rect">
            <a:avLst/>
          </a:prstGeom>
        </p:spPr>
      </p:pic>
      <p:sp>
        <p:nvSpPr>
          <p:cNvPr id="5" name="Text 2"/>
          <p:cNvSpPr/>
          <p:nvPr/>
        </p:nvSpPr>
        <p:spPr>
          <a:xfrm>
            <a:off x="8243384" y="3856434"/>
            <a:ext cx="3110529" cy="296863"/>
          </a:xfrm>
          <a:prstGeom prst="rect">
            <a:avLst/>
          </a:prstGeom>
          <a:noFill/>
          <a:ln/>
        </p:spPr>
        <p:txBody>
          <a:bodyPr wrap="none" lIns="0" tIns="0" rIns="0" bIns="0" rtlCol="0" anchor="t"/>
          <a:lstStyle/>
          <a:p>
            <a:pPr marL="0" indent="0" algn="ct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 الشرح والحوار.</a:t>
            </a:r>
            <a:endParaRPr lang="ar-SA" sz="185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34759" y="3134320"/>
            <a:ext cx="3522277" cy="1224855"/>
          </a:xfrm>
          <a:prstGeom prst="rect">
            <a:avLst/>
          </a:prstGeom>
        </p:spPr>
      </p:pic>
      <p:sp>
        <p:nvSpPr>
          <p:cNvPr id="7" name="Text 3"/>
          <p:cNvSpPr/>
          <p:nvPr/>
        </p:nvSpPr>
        <p:spPr>
          <a:xfrm>
            <a:off x="4540633" y="3856434"/>
            <a:ext cx="3110529" cy="288925"/>
          </a:xfrm>
          <a:prstGeom prst="rect">
            <a:avLst/>
          </a:prstGeom>
          <a:noFill/>
          <a:ln/>
        </p:spPr>
        <p:txBody>
          <a:bodyPr wrap="none" lIns="0" tIns="0" rIns="0" bIns="0" rtlCol="0" anchor="t"/>
          <a:lstStyle/>
          <a:p>
            <a:pPr marL="0" indent="0" algn="ctr" rtl="1">
              <a:lnSpc>
                <a:spcPct val="133000"/>
              </a:lnSpc>
              <a:buNone/>
            </a:pPr>
            <a:r>
              <a:rPr lang="ar-SA" altLang="en-US" sz="1850" dirty="0">
                <a:solidFill>
                  <a:srgbClr val="384653"/>
                </a:solidFill>
                <a:latin typeface="GE SS Two Light" pitchFamily="34" charset="0"/>
                <a:ea typeface="GE SS Two Light" pitchFamily="34" charset="-122"/>
                <a:cs typeface="GE SS Two Light" pitchFamily="34" charset="-120"/>
              </a:rPr>
              <a:t> المناقشات.</a:t>
            </a:r>
            <a:endParaRPr lang="ar-SA" sz="1850" dirty="0">
              <a:solidFill>
                <a:srgbClr val="384653"/>
              </a:solidFill>
              <a:latin typeface="GE SS Two Light" pitchFamily="34" charset="0"/>
              <a:ea typeface="GE SS Two Light" pitchFamily="34" charset="-122"/>
              <a:cs typeface="GE SS Two Light" pitchFamily="34" charset="-120"/>
            </a:endParaRPr>
          </a:p>
        </p:txBody>
      </p:sp>
      <p:pic>
        <p:nvPicPr>
          <p:cNvPr id="8"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3134320"/>
            <a:ext cx="3522376" cy="1224855"/>
          </a:xfrm>
          <a:prstGeom prst="rect">
            <a:avLst/>
          </a:prstGeom>
        </p:spPr>
      </p:pic>
      <p:sp>
        <p:nvSpPr>
          <p:cNvPr id="9" name="Text 4"/>
          <p:cNvSpPr/>
          <p:nvPr/>
        </p:nvSpPr>
        <p:spPr>
          <a:xfrm>
            <a:off x="837782" y="3856434"/>
            <a:ext cx="3110628" cy="296863"/>
          </a:xfrm>
          <a:prstGeom prst="rect">
            <a:avLst/>
          </a:prstGeom>
          <a:noFill/>
          <a:ln/>
        </p:spPr>
        <p:txBody>
          <a:bodyPr wrap="none" lIns="0" tIns="0" rIns="0" bIns="0" rtlCol="0" anchor="t"/>
          <a:lstStyle/>
          <a:p>
            <a:pPr marL="0" indent="0" algn="ct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 التعليمات الشفوية</a:t>
            </a:r>
            <a:endParaRPr lang="ar-SA" sz="1850" dirty="0"/>
          </a:p>
        </p:txBody>
      </p:sp>
      <p:pic>
        <p:nvPicPr>
          <p:cNvPr id="10"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86134" y="4539655"/>
            <a:ext cx="5373652" cy="1224855"/>
          </a:xfrm>
          <a:prstGeom prst="rect">
            <a:avLst/>
          </a:prstGeom>
        </p:spPr>
      </p:pic>
      <p:sp>
        <p:nvSpPr>
          <p:cNvPr id="11" name="Text 5"/>
          <p:cNvSpPr/>
          <p:nvPr/>
        </p:nvSpPr>
        <p:spPr>
          <a:xfrm>
            <a:off x="6392008" y="5261769"/>
            <a:ext cx="4961905" cy="296863"/>
          </a:xfrm>
          <a:prstGeom prst="rect">
            <a:avLst/>
          </a:prstGeom>
          <a:noFill/>
          <a:ln/>
        </p:spPr>
        <p:txBody>
          <a:bodyPr wrap="none" lIns="0" tIns="0" rIns="0" bIns="0" rtlCol="0" anchor="t"/>
          <a:lstStyle/>
          <a:p>
            <a:pPr marL="0" indent="0" algn="ct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 النقاشات بين الأقران</a:t>
            </a:r>
            <a:endParaRPr lang="ar-SA" sz="1850" dirty="0"/>
          </a:p>
        </p:txBody>
      </p:sp>
      <p:pic>
        <p:nvPicPr>
          <p:cNvPr id="12"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1908" y="4539655"/>
            <a:ext cx="5373752" cy="1224855"/>
          </a:xfrm>
          <a:prstGeom prst="rect">
            <a:avLst/>
          </a:prstGeom>
        </p:spPr>
      </p:pic>
      <p:sp>
        <p:nvSpPr>
          <p:cNvPr id="13" name="Text 6"/>
          <p:cNvSpPr/>
          <p:nvPr/>
        </p:nvSpPr>
        <p:spPr>
          <a:xfrm>
            <a:off x="837782" y="5261769"/>
            <a:ext cx="4962004" cy="288925"/>
          </a:xfrm>
          <a:prstGeom prst="rect">
            <a:avLst/>
          </a:prstGeom>
          <a:noFill/>
          <a:ln/>
        </p:spPr>
        <p:txBody>
          <a:bodyPr wrap="none" lIns="0" tIns="0" rIns="0" bIns="0" rtlCol="0" anchor="t"/>
          <a:lstStyle/>
          <a:p>
            <a:pPr algn="ctr" rtl="1">
              <a:lnSpc>
                <a:spcPct val="133000"/>
              </a:lnSpc>
            </a:pPr>
            <a:r>
              <a:rPr lang="ar-SA" altLang="en-US" sz="1850" dirty="0">
                <a:solidFill>
                  <a:srgbClr val="384653"/>
                </a:solidFill>
                <a:latin typeface="GE SS Two Light" pitchFamily="34" charset="0"/>
                <a:ea typeface="GE SS Two Light" pitchFamily="34" charset="-122"/>
                <a:cs typeface="GE SS Two Light" pitchFamily="34" charset="-120"/>
              </a:rPr>
              <a:t>الإيجازات المهنية، وخاصة المتعلقة بالسلامة</a:t>
            </a:r>
            <a:endParaRPr lang="ar-SA" sz="1850" dirty="0">
              <a:solidFill>
                <a:srgbClr val="384653"/>
              </a:solidFill>
              <a:latin typeface="GE SS Two Light" pitchFamily="34" charset="0"/>
              <a:ea typeface="GE SS Two Light" pitchFamily="34" charset="-122"/>
              <a:cs typeface="GE SS Two Light" pitchFamily="34" charset="-12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64">
    <p:spTree>
      <p:nvGrpSpPr>
        <p:cNvPr id="1" name=""/>
        <p:cNvGrpSpPr/>
        <p:nvPr/>
      </p:nvGrpSpPr>
      <p:grpSpPr>
        <a:xfrm>
          <a:off x="0" y="0"/>
          <a:ext cx="0" cy="0"/>
          <a:chOff x="0" y="0"/>
          <a:chExt cx="0" cy="0"/>
        </a:xfrm>
      </p:grpSpPr>
      <p:sp>
        <p:nvSpPr>
          <p:cNvPr id="2" name="Text 0"/>
          <p:cNvSpPr/>
          <p:nvPr/>
        </p:nvSpPr>
        <p:spPr>
          <a:xfrm>
            <a:off x="631908" y="1169095"/>
            <a:ext cx="10927878" cy="1187847"/>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أمثلة لأنماط التعلم وتوظيفها في التعليم والتدريب التقني والمهني</a:t>
            </a:r>
            <a:endParaRPr lang="ar-SA" sz="3700" dirty="0"/>
          </a:p>
        </p:txBody>
      </p:sp>
      <p:sp>
        <p:nvSpPr>
          <p:cNvPr id="3" name="Text 1"/>
          <p:cNvSpPr/>
          <p:nvPr/>
        </p:nvSpPr>
        <p:spPr>
          <a:xfrm>
            <a:off x="22324" y="2638486"/>
            <a:ext cx="11537463" cy="288925"/>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المتعلمون الذين يستفيدون من المدخلات السمعية يمكن دعم تعلمهم من خلال:</a:t>
            </a:r>
            <a:endParaRPr lang="ar-SA" sz="20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86134" y="3210024"/>
            <a:ext cx="5373652" cy="708620"/>
          </a:xfrm>
          <a:prstGeom prst="rect">
            <a:avLst/>
          </a:prstGeom>
        </p:spPr>
      </p:pic>
      <p:sp>
        <p:nvSpPr>
          <p:cNvPr id="5" name="Text 2"/>
          <p:cNvSpPr/>
          <p:nvPr/>
        </p:nvSpPr>
        <p:spPr>
          <a:xfrm>
            <a:off x="6392008" y="3415903"/>
            <a:ext cx="4860307" cy="296863"/>
          </a:xfrm>
          <a:prstGeom prst="rect">
            <a:avLst/>
          </a:prstGeom>
          <a:noFill/>
          <a:ln/>
        </p:spPr>
        <p:txBody>
          <a:bodyPr wrap="none" lIns="0" tIns="0" rIns="0" bIns="0" rtlCol="0" anchor="t"/>
          <a:lstStyle/>
          <a:p>
            <a:pPr algn="r" rtl="1">
              <a:lnSpc>
                <a:spcPct val="104000"/>
              </a:lnSpc>
            </a:pPr>
            <a:r>
              <a:rPr lang="ar-SA" altLang="en-US" sz="2400" dirty="0">
                <a:solidFill>
                  <a:srgbClr val="384653"/>
                </a:solidFill>
                <a:latin typeface="GE SS Two Light" pitchFamily="34" charset="0"/>
                <a:ea typeface="GE SS Two Light" pitchFamily="34" charset="-122"/>
                <a:cs typeface="GE SS Two Light" pitchFamily="34" charset="-120"/>
              </a:rPr>
              <a:t> الأدلة الفنية.</a:t>
            </a:r>
            <a:endParaRPr lang="ar-SA" sz="240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3210024"/>
            <a:ext cx="5373752" cy="708620"/>
          </a:xfrm>
          <a:prstGeom prst="rect">
            <a:avLst/>
          </a:prstGeom>
        </p:spPr>
      </p:pic>
      <p:sp>
        <p:nvSpPr>
          <p:cNvPr id="7" name="Text 3"/>
          <p:cNvSpPr/>
          <p:nvPr/>
        </p:nvSpPr>
        <p:spPr>
          <a:xfrm>
            <a:off x="837782" y="3415903"/>
            <a:ext cx="4860407" cy="296863"/>
          </a:xfrm>
          <a:prstGeom prst="rect">
            <a:avLst/>
          </a:prstGeom>
          <a:noFill/>
          <a:ln/>
        </p:spPr>
        <p:txBody>
          <a:bodyPr wrap="none" lIns="0" tIns="0" rIns="0" bIns="0" rtlCol="0" anchor="t"/>
          <a:lstStyle/>
          <a:p>
            <a:pPr algn="r" rtl="1">
              <a:lnSpc>
                <a:spcPct val="104000"/>
              </a:lnSpc>
            </a:pPr>
            <a:r>
              <a:rPr lang="ar-SA" altLang="en-US" sz="2400" dirty="0">
                <a:solidFill>
                  <a:srgbClr val="384653"/>
                </a:solidFill>
                <a:latin typeface="GE SS Two Light" pitchFamily="34" charset="0"/>
                <a:ea typeface="GE SS Two Light" pitchFamily="34" charset="-122"/>
                <a:cs typeface="GE SS Two Light" pitchFamily="34" charset="-120"/>
              </a:rPr>
              <a:t>تعليمات التشغيل.</a:t>
            </a:r>
            <a:endParaRPr lang="ar-SA" sz="2400" dirty="0"/>
          </a:p>
        </p:txBody>
      </p:sp>
      <p:pic>
        <p:nvPicPr>
          <p:cNvPr id="8"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86134" y="4099123"/>
            <a:ext cx="5373652" cy="708620"/>
          </a:xfrm>
          <a:prstGeom prst="rect">
            <a:avLst/>
          </a:prstGeom>
        </p:spPr>
      </p:pic>
      <p:sp>
        <p:nvSpPr>
          <p:cNvPr id="9" name="Text 4"/>
          <p:cNvSpPr/>
          <p:nvPr/>
        </p:nvSpPr>
        <p:spPr>
          <a:xfrm>
            <a:off x="6392008" y="4305002"/>
            <a:ext cx="4860307" cy="296863"/>
          </a:xfrm>
          <a:prstGeom prst="rect">
            <a:avLst/>
          </a:prstGeom>
          <a:noFill/>
          <a:ln/>
        </p:spPr>
        <p:txBody>
          <a:bodyPr wrap="none" lIns="0" tIns="0" rIns="0" bIns="0" rtlCol="0" anchor="t"/>
          <a:lstStyle/>
          <a:p>
            <a:pPr algn="r" rtl="1">
              <a:lnSpc>
                <a:spcPct val="104000"/>
              </a:lnSpc>
            </a:pPr>
            <a:r>
              <a:rPr lang="ar-SA" altLang="en-US" sz="2400" dirty="0">
                <a:solidFill>
                  <a:srgbClr val="384653"/>
                </a:solidFill>
                <a:latin typeface="GE SS Two Light" pitchFamily="34" charset="0"/>
                <a:ea typeface="GE SS Two Light" pitchFamily="34" charset="-122"/>
                <a:cs typeface="GE SS Two Light" pitchFamily="34" charset="-120"/>
              </a:rPr>
              <a:t>أوراق العمل.</a:t>
            </a:r>
            <a:endParaRPr lang="ar-SA" sz="2400" dirty="0"/>
          </a:p>
        </p:txBody>
      </p:sp>
      <p:pic>
        <p:nvPicPr>
          <p:cNvPr id="10" name="Image 3"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4099123"/>
            <a:ext cx="5373752" cy="708620"/>
          </a:xfrm>
          <a:prstGeom prst="rect">
            <a:avLst/>
          </a:prstGeom>
        </p:spPr>
      </p:pic>
      <p:sp>
        <p:nvSpPr>
          <p:cNvPr id="11" name="Text 5"/>
          <p:cNvSpPr/>
          <p:nvPr/>
        </p:nvSpPr>
        <p:spPr>
          <a:xfrm>
            <a:off x="837782" y="4305002"/>
            <a:ext cx="4860407" cy="296863"/>
          </a:xfrm>
          <a:prstGeom prst="rect">
            <a:avLst/>
          </a:prstGeom>
          <a:noFill/>
          <a:ln/>
        </p:spPr>
        <p:txBody>
          <a:bodyPr wrap="none" lIns="0" tIns="0" rIns="0" bIns="0" rtlCol="0" anchor="t"/>
          <a:lstStyle/>
          <a:p>
            <a:pPr algn="r" rtl="1">
              <a:lnSpc>
                <a:spcPct val="104000"/>
              </a:lnSpc>
            </a:pPr>
            <a:r>
              <a:rPr lang="ar-SA" altLang="en-US" sz="2400" dirty="0">
                <a:solidFill>
                  <a:srgbClr val="384653"/>
                </a:solidFill>
                <a:latin typeface="GE SS Two Light" pitchFamily="34" charset="0"/>
                <a:ea typeface="GE SS Two Light" pitchFamily="34" charset="-122"/>
                <a:cs typeface="GE SS Two Light" pitchFamily="34" charset="-120"/>
              </a:rPr>
              <a:t>قوائم التحقق.</a:t>
            </a:r>
            <a:endParaRPr lang="ar-SA" sz="2400" dirty="0"/>
          </a:p>
        </p:txBody>
      </p:sp>
      <p:pic>
        <p:nvPicPr>
          <p:cNvPr id="12"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86134" y="4988223"/>
            <a:ext cx="5373652" cy="700683"/>
          </a:xfrm>
          <a:prstGeom prst="rect">
            <a:avLst/>
          </a:prstGeom>
        </p:spPr>
      </p:pic>
      <p:sp>
        <p:nvSpPr>
          <p:cNvPr id="13" name="Text 6"/>
          <p:cNvSpPr/>
          <p:nvPr/>
        </p:nvSpPr>
        <p:spPr>
          <a:xfrm>
            <a:off x="6392008" y="5194102"/>
            <a:ext cx="4860307" cy="288925"/>
          </a:xfrm>
          <a:prstGeom prst="rect">
            <a:avLst/>
          </a:prstGeom>
          <a:noFill/>
          <a:ln/>
        </p:spPr>
        <p:txBody>
          <a:bodyPr wrap="none" lIns="0" tIns="0" rIns="0" bIns="0" rtlCol="0" anchor="t"/>
          <a:lstStyle/>
          <a:p>
            <a:pPr algn="r" rtl="1">
              <a:lnSpc>
                <a:spcPct val="133000"/>
              </a:lnSpc>
            </a:pPr>
            <a:r>
              <a:rPr lang="ar-SA" altLang="en-US" dirty="0">
                <a:solidFill>
                  <a:srgbClr val="384653"/>
                </a:solidFill>
                <a:latin typeface="WinSoft Pro Medium" pitchFamily="34" charset="0"/>
                <a:ea typeface="WinSoft Pro Medium" pitchFamily="34" charset="-122"/>
                <a:cs typeface="WinSoft Pro Medium" pitchFamily="34" charset="-120"/>
              </a:rPr>
              <a:t> </a:t>
            </a:r>
            <a:r>
              <a:rPr lang="ar-SA" altLang="en-US" sz="2400" dirty="0">
                <a:solidFill>
                  <a:srgbClr val="384653"/>
                </a:solidFill>
                <a:latin typeface="GE SS Two Light" pitchFamily="34" charset="0"/>
                <a:ea typeface="GE SS Two Light" pitchFamily="34" charset="-122"/>
                <a:cs typeface="GE SS Two Light" pitchFamily="34" charset="-120"/>
              </a:rPr>
              <a:t>إجراءات التشغيل القياسية (</a:t>
            </a:r>
            <a:r>
              <a:rPr lang="ar-SA" altLang="en-US" sz="2400" dirty="0">
                <a:solidFill>
                  <a:srgbClr val="384653"/>
                </a:solidFill>
                <a:latin typeface="Myriad "/>
                <a:ea typeface="GE SS Two Light" pitchFamily="34" charset="-122"/>
                <a:cs typeface="GE SS Two Light" pitchFamily="34" charset="-120"/>
              </a:rPr>
              <a:t>SOPs</a:t>
            </a:r>
            <a:r>
              <a:rPr lang="ar-SA" altLang="en-US" sz="2400" dirty="0">
                <a:solidFill>
                  <a:srgbClr val="384653"/>
                </a:solidFill>
                <a:latin typeface="GE SS Two Light" pitchFamily="34" charset="0"/>
                <a:ea typeface="GE SS Two Light" pitchFamily="34" charset="-122"/>
                <a:cs typeface="GE SS Two Light" pitchFamily="34" charset="-120"/>
              </a:rPr>
              <a:t>).</a:t>
            </a:r>
            <a:endParaRPr lang="ar-SA" sz="2400" dirty="0">
              <a:solidFill>
                <a:srgbClr val="384653"/>
              </a:solidFill>
              <a:latin typeface="GE SS Two Light" pitchFamily="34" charset="0"/>
              <a:ea typeface="GE SS Two Light" pitchFamily="34" charset="-122"/>
              <a:cs typeface="GE SS Two Light" pitchFamily="34" charset="-12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5">
    <p:spTree>
      <p:nvGrpSpPr>
        <p:cNvPr id="1" name=""/>
        <p:cNvGrpSpPr/>
        <p:nvPr/>
      </p:nvGrpSpPr>
      <p:grpSpPr>
        <a:xfrm>
          <a:off x="0" y="0"/>
          <a:ext cx="0" cy="0"/>
          <a:chOff x="0" y="0"/>
          <a:chExt cx="0" cy="0"/>
        </a:xfrm>
      </p:grpSpPr>
      <p:sp>
        <p:nvSpPr>
          <p:cNvPr id="2" name="Text 0"/>
          <p:cNvSpPr/>
          <p:nvPr/>
        </p:nvSpPr>
        <p:spPr>
          <a:xfrm>
            <a:off x="631908" y="2069505"/>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اختيار الاستراتيجية والنمط المناسبين</a:t>
            </a:r>
            <a:endParaRPr lang="ar-SA" sz="3700" dirty="0"/>
          </a:p>
        </p:txBody>
      </p:sp>
      <p:sp>
        <p:nvSpPr>
          <p:cNvPr id="3" name="Text 1"/>
          <p:cNvSpPr/>
          <p:nvPr/>
        </p:nvSpPr>
        <p:spPr>
          <a:xfrm>
            <a:off x="22324" y="2918469"/>
            <a:ext cx="11537463" cy="288925"/>
          </a:xfrm>
          <a:prstGeom prst="rect">
            <a:avLst/>
          </a:prstGeom>
          <a:noFill/>
          <a:ln/>
        </p:spPr>
        <p:txBody>
          <a:bodyPr wrap="none" lIns="0" tIns="0" rIns="0" bIns="0" rtlCol="0" anchor="t"/>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قبل اختيار استراتيجية أو نمط تعلم، اسأل نفسك: </a:t>
            </a:r>
            <a:r>
              <a:rPr lang="ar-SA" altLang="en-US" b="1" dirty="0">
                <a:solidFill>
                  <a:srgbClr val="384653"/>
                </a:solidFill>
                <a:latin typeface="WinSoft Pro Medium" pitchFamily="34" charset="0"/>
                <a:ea typeface="WinSoft Pro Medium" pitchFamily="34" charset="-122"/>
                <a:cs typeface="WinSoft Pro Medium" pitchFamily="34" charset="-120"/>
              </a:rPr>
              <a:t>ما الذي أريد من المتدرب أن يتعلمه؟</a:t>
            </a:r>
            <a:endParaRPr lang="ar-SA" dirty="0"/>
          </a:p>
        </p:txBody>
      </p:sp>
      <p:sp>
        <p:nvSpPr>
          <p:cNvPr id="5" name="Text 2"/>
          <p:cNvSpPr/>
          <p:nvPr/>
        </p:nvSpPr>
        <p:spPr>
          <a:xfrm>
            <a:off x="8067572" y="3516511"/>
            <a:ext cx="2905548" cy="2968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حدد نوع التعلم المطلوب</a:t>
            </a:r>
            <a:endParaRPr lang="ar-SA" sz="1850" dirty="0"/>
          </a:p>
        </p:txBody>
      </p:sp>
      <p:sp>
        <p:nvSpPr>
          <p:cNvPr id="6" name="Text 3"/>
          <p:cNvSpPr/>
          <p:nvPr/>
        </p:nvSpPr>
        <p:spPr>
          <a:xfrm>
            <a:off x="8067572" y="3921621"/>
            <a:ext cx="2905548" cy="1922588"/>
          </a:xfrm>
          <a:prstGeom prst="rect">
            <a:avLst/>
          </a:prstGeom>
          <a:noFill/>
          <a:ln/>
        </p:spPr>
        <p:txBody>
          <a:bodyPr wrap="square" lIns="0" tIns="0" rIns="0" bIns="0" rtlCol="0" anchor="t">
            <a:norm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معرفة مفهوم؟ تحليل موقف؟ اتخاذ قرار؟ تنفيذ مهارة؟ حل مشكلة؟ إنتاج منتج؟ إظهار سلوك مهني؟</a:t>
            </a:r>
            <a:endParaRPr lang="ar-SA" dirty="0"/>
          </a:p>
        </p:txBody>
      </p:sp>
      <p:sp>
        <p:nvSpPr>
          <p:cNvPr id="8" name="Text 4"/>
          <p:cNvSpPr/>
          <p:nvPr/>
        </p:nvSpPr>
        <p:spPr>
          <a:xfrm>
            <a:off x="4349740" y="3516511"/>
            <a:ext cx="2905548" cy="2968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اختر الاستراتيجية المناسبة</a:t>
            </a:r>
            <a:endParaRPr lang="ar-SA" sz="1850" dirty="0"/>
          </a:p>
        </p:txBody>
      </p:sp>
      <p:sp>
        <p:nvSpPr>
          <p:cNvPr id="9" name="Text 5"/>
          <p:cNvSpPr/>
          <p:nvPr/>
        </p:nvSpPr>
        <p:spPr>
          <a:xfrm>
            <a:off x="4349740" y="3921620"/>
            <a:ext cx="2905548" cy="1281725"/>
          </a:xfrm>
          <a:prstGeom prst="rect">
            <a:avLst/>
          </a:prstGeom>
          <a:noFill/>
          <a:ln/>
        </p:spPr>
        <p:txBody>
          <a:bodyPr wrap="square" lIns="0" tIns="0" rIns="0" bIns="0" rtlCol="0" anchor="t">
            <a:norm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ما الطريقة التي تمنح المتدرب أفضل فرصة لإظهار هذا التعلم؟</a:t>
            </a:r>
            <a:endParaRPr lang="ar-SA" dirty="0"/>
          </a:p>
        </p:txBody>
      </p:sp>
      <p:sp>
        <p:nvSpPr>
          <p:cNvPr id="11" name="Text 6"/>
          <p:cNvSpPr/>
          <p:nvPr/>
        </p:nvSpPr>
        <p:spPr>
          <a:xfrm>
            <a:off x="631908" y="3516511"/>
            <a:ext cx="2905548" cy="2968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مثال عملي</a:t>
            </a:r>
            <a:endParaRPr lang="ar-SA" sz="1850" dirty="0"/>
          </a:p>
        </p:txBody>
      </p:sp>
      <p:sp>
        <p:nvSpPr>
          <p:cNvPr id="12" name="Text 7"/>
          <p:cNvSpPr/>
          <p:nvPr/>
        </p:nvSpPr>
        <p:spPr>
          <a:xfrm>
            <a:off x="631908" y="3921621"/>
            <a:ext cx="2905548" cy="1922588"/>
          </a:xfrm>
          <a:prstGeom prst="rect">
            <a:avLst/>
          </a:prstGeom>
          <a:noFill/>
          <a:ln/>
        </p:spPr>
        <p:txBody>
          <a:bodyPr wrap="square" lIns="0" tIns="0" rIns="0" bIns="0" rtlCol="0" anchor="t">
            <a:norm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هدف: تنفيذ صيانة معدة وفق إجراءات السلامة. الحل: شرح موجز → عرض عملي → محاكاة → ممارسة متكررة → تغذية راجعة → تقييم الأداء.</a:t>
            </a:r>
            <a:endParaRPr lang="ar-SA" dirty="0"/>
          </a:p>
        </p:txBody>
      </p:sp>
      <p:pic>
        <p:nvPicPr>
          <p:cNvPr id="14" name="Image 0" descr="preencoded.png">
            <a:extLst>
              <a:ext uri="{FF2B5EF4-FFF2-40B4-BE49-F238E27FC236}">
                <a16:creationId xmlns:a16="http://schemas.microsoft.com/office/drawing/2014/main" id="{543BE458-DB1D-AFBD-5CF8-8360FACB8C6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0800000">
            <a:off x="3681971" y="3560167"/>
            <a:ext cx="270761" cy="270768"/>
          </a:xfrm>
          <a:prstGeom prst="rect">
            <a:avLst/>
          </a:prstGeom>
        </p:spPr>
      </p:pic>
      <p:pic>
        <p:nvPicPr>
          <p:cNvPr id="16" name="Image 0" descr="preencoded.png">
            <a:extLst>
              <a:ext uri="{FF2B5EF4-FFF2-40B4-BE49-F238E27FC236}">
                <a16:creationId xmlns:a16="http://schemas.microsoft.com/office/drawing/2014/main" id="{51433E37-BBD1-4335-174E-829814D3A87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0800000">
            <a:off x="7535185" y="3560167"/>
            <a:ext cx="270761" cy="270768"/>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6">
    <p:spTree>
      <p:nvGrpSpPr>
        <p:cNvPr id="1" name=""/>
        <p:cNvGrpSpPr/>
        <p:nvPr/>
      </p:nvGrpSpPr>
      <p:grpSpPr>
        <a:xfrm>
          <a:off x="0" y="0"/>
          <a:ext cx="0" cy="0"/>
          <a:chOff x="0" y="0"/>
          <a:chExt cx="0" cy="0"/>
        </a:xfrm>
      </p:grpSpPr>
      <p:sp>
        <p:nvSpPr>
          <p:cNvPr id="2" name="Text 0"/>
          <p:cNvSpPr/>
          <p:nvPr/>
        </p:nvSpPr>
        <p:spPr>
          <a:xfrm>
            <a:off x="631908" y="517426"/>
            <a:ext cx="10927878" cy="575270"/>
          </a:xfrm>
          <a:prstGeom prst="rect">
            <a:avLst/>
          </a:prstGeom>
          <a:noFill/>
          <a:ln/>
        </p:spPr>
        <p:txBody>
          <a:bodyPr wrap="none" lIns="0" tIns="0" rIns="0" bIns="0" rtlCol="0" anchor="t"/>
          <a:lstStyle/>
          <a:p>
            <a:pPr marL="0" indent="0" algn="r" rtl="1">
              <a:lnSpc>
                <a:spcPct val="104000"/>
              </a:lnSpc>
              <a:buNone/>
            </a:pPr>
            <a:r>
              <a:rPr lang="ar-SA" altLang="en-US" sz="3600" dirty="0">
                <a:solidFill>
                  <a:srgbClr val="2E3C4E"/>
                </a:solidFill>
                <a:latin typeface="GE SS Two Light" pitchFamily="34" charset="0"/>
                <a:ea typeface="GE SS Two Light" pitchFamily="34" charset="-122"/>
                <a:cs typeface="GE SS Two Light" pitchFamily="34" charset="-120"/>
              </a:rPr>
              <a:t>اختيار الاستراتيجية والنمط المناسبين</a:t>
            </a:r>
            <a:endParaRPr lang="ar-SA" sz="3600" dirty="0"/>
          </a:p>
        </p:txBody>
      </p:sp>
      <p:sp>
        <p:nvSpPr>
          <p:cNvPr id="3" name="Text 1"/>
          <p:cNvSpPr/>
          <p:nvPr/>
        </p:nvSpPr>
        <p:spPr>
          <a:xfrm>
            <a:off x="817438" y="1431528"/>
            <a:ext cx="10927878" cy="1250418"/>
          </a:xfrm>
          <a:prstGeom prst="rect">
            <a:avLst/>
          </a:prstGeom>
          <a:noFill/>
          <a:ln/>
        </p:spPr>
        <p:txBody>
          <a:bodyPr wrap="square" lIns="0" tIns="0" rIns="0" bIns="0" rtlCol="0" anchor="t"/>
          <a:lstStyle/>
          <a:p>
            <a:pPr marL="0" indent="0" algn="r" rtl="1">
              <a:lnSpc>
                <a:spcPct val="131000"/>
              </a:lnSpc>
              <a:spcAft>
                <a:spcPts val="1500"/>
              </a:spcAft>
              <a:buNone/>
            </a:pPr>
            <a:r>
              <a:rPr lang="ar-SA" altLang="en-US" b="1" dirty="0">
                <a:solidFill>
                  <a:srgbClr val="384653"/>
                </a:solidFill>
                <a:latin typeface="WinSoft Pro Medium" pitchFamily="34" charset="0"/>
                <a:ea typeface="WinSoft Pro Medium" pitchFamily="34" charset="-122"/>
                <a:cs typeface="WinSoft Pro Medium" pitchFamily="34" charset="-120"/>
              </a:rPr>
              <a:t>1. اختيار استراتيجية التعلم في ضوء الكفاية المستهدفة</a:t>
            </a:r>
            <a:endParaRPr lang="ar-SA" dirty="0"/>
          </a:p>
        </p:txBody>
      </p:sp>
      <p:sp>
        <p:nvSpPr>
          <p:cNvPr id="4" name="Text 2"/>
          <p:cNvSpPr/>
          <p:nvPr/>
        </p:nvSpPr>
        <p:spPr>
          <a:xfrm>
            <a:off x="393384" y="1914799"/>
            <a:ext cx="11537463" cy="464493"/>
          </a:xfrm>
          <a:prstGeom prst="rect">
            <a:avLst/>
          </a:prstGeom>
          <a:noFill/>
          <a:ln/>
        </p:spPr>
        <p:txBody>
          <a:bodyPr wrap="none" lIns="0" tIns="0" rIns="0" bIns="0" rtlCol="0" anchor="t"/>
          <a:lstStyle/>
          <a:p>
            <a:pPr marL="0" indent="0" algn="r" rtl="1">
              <a:lnSpc>
                <a:spcPct val="131000"/>
              </a:lnSpc>
              <a:buNone/>
            </a:pPr>
            <a:r>
              <a:rPr lang="ar-SA" altLang="en-US" dirty="0">
                <a:solidFill>
                  <a:srgbClr val="384653"/>
                </a:solidFill>
                <a:latin typeface="WinSoft Pro Medium" pitchFamily="34" charset="0"/>
                <a:ea typeface="WinSoft Pro Medium" pitchFamily="34" charset="-122"/>
                <a:cs typeface="WinSoft Pro Medium" pitchFamily="34" charset="-120"/>
              </a:rPr>
              <a:t>لا تبدأ باختيار استراتيجية التعلم قبل تحديد </a:t>
            </a:r>
            <a:r>
              <a:rPr lang="ar-SA" altLang="en-US" b="1" dirty="0">
                <a:solidFill>
                  <a:srgbClr val="384653"/>
                </a:solidFill>
                <a:latin typeface="WinSoft Pro Medium" pitchFamily="34" charset="0"/>
                <a:ea typeface="WinSoft Pro Medium" pitchFamily="34" charset="-122"/>
                <a:cs typeface="WinSoft Pro Medium" pitchFamily="34" charset="-120"/>
              </a:rPr>
              <a:t>ما الذي ينبغي أن يتمكن المتدرب من أدائه وإثباته في نهاية التدريب</a:t>
            </a:r>
            <a:r>
              <a:rPr lang="ar-SA" altLang="en-US" dirty="0">
                <a:solidFill>
                  <a:srgbClr val="384653"/>
                </a:solidFill>
                <a:latin typeface="WinSoft Pro Medium" pitchFamily="34" charset="0"/>
                <a:ea typeface="WinSoft Pro Medium" pitchFamily="34" charset="-122"/>
                <a:cs typeface="WinSoft Pro Medium" pitchFamily="34" charset="-120"/>
              </a:rPr>
              <a:t>. لذلك،</a:t>
            </a:r>
            <a:endParaRPr lang="ar-JO" altLang="en-US"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1000"/>
              </a:lnSpc>
              <a:buNone/>
            </a:pPr>
            <a:r>
              <a:rPr lang="ar-SA" altLang="en-US" dirty="0">
                <a:solidFill>
                  <a:srgbClr val="384653"/>
                </a:solidFill>
                <a:latin typeface="WinSoft Pro Medium" pitchFamily="34" charset="0"/>
                <a:ea typeface="WinSoft Pro Medium" pitchFamily="34" charset="-122"/>
                <a:cs typeface="WinSoft Pro Medium" pitchFamily="34" charset="-120"/>
              </a:rPr>
              <a:t> قبل اختيار الاستراتيجية، حلّل الكفاية المستهدفة من خلال تحديد:</a:t>
            </a:r>
            <a:endParaRPr lang="ar-SA" dirty="0"/>
          </a:p>
        </p:txBody>
      </p:sp>
      <p:sp>
        <p:nvSpPr>
          <p:cNvPr id="5" name="Text 3"/>
          <p:cNvSpPr/>
          <p:nvPr/>
        </p:nvSpPr>
        <p:spPr>
          <a:xfrm>
            <a:off x="11210049" y="2829620"/>
            <a:ext cx="349737" cy="218579"/>
          </a:xfrm>
          <a:prstGeom prst="rect">
            <a:avLst/>
          </a:prstGeom>
          <a:noFill/>
          <a:ln/>
        </p:spPr>
        <p:txBody>
          <a:bodyPr wrap="none" lIns="0" tIns="0" rIns="0" bIns="0" rtlCol="0" anchor="ctr"/>
          <a:lstStyle/>
          <a:p>
            <a:pPr marL="0" indent="0" algn="r" rtl="1">
              <a:lnSpc>
                <a:spcPct val="100000"/>
              </a:lnSpc>
              <a:buNone/>
            </a:pPr>
            <a:r>
              <a:rPr lang="en-US" sz="1350" dirty="0">
                <a:solidFill>
                  <a:srgbClr val="384653"/>
                </a:solidFill>
                <a:latin typeface="GE SS Two Light" pitchFamily="34" charset="0"/>
                <a:ea typeface="GE SS Two Light" pitchFamily="34" charset="-122"/>
                <a:cs typeface="GE SS Two Light" pitchFamily="34" charset="-120"/>
              </a:rPr>
              <a:t>01</a:t>
            </a:r>
            <a:endParaRPr lang="en-US" sz="1350" dirty="0"/>
          </a:p>
        </p:txBody>
      </p:sp>
      <p:sp>
        <p:nvSpPr>
          <p:cNvPr id="6" name="Shape 4"/>
          <p:cNvSpPr/>
          <p:nvPr/>
        </p:nvSpPr>
        <p:spPr>
          <a:xfrm>
            <a:off x="6180578" y="3107730"/>
            <a:ext cx="5379208" cy="19050"/>
          </a:xfrm>
          <a:prstGeom prst="rect">
            <a:avLst/>
          </a:prstGeom>
          <a:solidFill>
            <a:srgbClr val="00AEEF"/>
          </a:solidFill>
          <a:ln/>
        </p:spPr>
      </p:sp>
      <p:sp>
        <p:nvSpPr>
          <p:cNvPr id="7" name="Text 5"/>
          <p:cNvSpPr/>
          <p:nvPr/>
        </p:nvSpPr>
        <p:spPr>
          <a:xfrm>
            <a:off x="6180578" y="3233241"/>
            <a:ext cx="5379208" cy="464493"/>
          </a:xfrm>
          <a:prstGeom prst="rect">
            <a:avLst/>
          </a:prstGeom>
          <a:noFill/>
          <a:ln/>
        </p:spPr>
        <p:txBody>
          <a:bodyPr wrap="none" lIns="0" tIns="0" rIns="0" bIns="0" rtlCol="0" anchor="t"/>
          <a:lstStyle/>
          <a:p>
            <a:pPr marL="0" indent="0" algn="r" rtl="1">
              <a:lnSpc>
                <a:spcPct val="131000"/>
              </a:lnSpc>
              <a:buNone/>
            </a:pPr>
            <a:r>
              <a:rPr lang="ar-SA" altLang="en-US" sz="1600" b="1" dirty="0">
                <a:solidFill>
                  <a:srgbClr val="384653"/>
                </a:solidFill>
                <a:latin typeface="WinSoft Pro Medium" pitchFamily="34" charset="0"/>
                <a:ea typeface="WinSoft Pro Medium" pitchFamily="34" charset="-122"/>
                <a:cs typeface="WinSoft Pro Medium" pitchFamily="34" charset="-120"/>
              </a:rPr>
              <a:t>عناصر الكفاية:</a:t>
            </a:r>
            <a:r>
              <a:rPr lang="ar-SA" altLang="en-US" sz="1600" dirty="0">
                <a:solidFill>
                  <a:srgbClr val="384653"/>
                </a:solidFill>
                <a:latin typeface="WinSoft Pro Medium" pitchFamily="34" charset="0"/>
                <a:ea typeface="WinSoft Pro Medium" pitchFamily="34" charset="-122"/>
                <a:cs typeface="WinSoft Pro Medium" pitchFamily="34" charset="-120"/>
              </a:rPr>
              <a:t> ما المعارف والمهارات والسلوكيات أو الأداءات التي تتكون منها الكفاية؟</a:t>
            </a:r>
            <a:endParaRPr lang="ar-SA" sz="1600" dirty="0"/>
          </a:p>
        </p:txBody>
      </p:sp>
      <p:sp>
        <p:nvSpPr>
          <p:cNvPr id="8" name="Text 6"/>
          <p:cNvSpPr/>
          <p:nvPr/>
        </p:nvSpPr>
        <p:spPr>
          <a:xfrm>
            <a:off x="5661479" y="2829620"/>
            <a:ext cx="349737" cy="218579"/>
          </a:xfrm>
          <a:prstGeom prst="rect">
            <a:avLst/>
          </a:prstGeom>
          <a:noFill/>
          <a:ln/>
        </p:spPr>
        <p:txBody>
          <a:bodyPr wrap="none" lIns="0" tIns="0" rIns="0" bIns="0" rtlCol="0" anchor="ctr"/>
          <a:lstStyle/>
          <a:p>
            <a:pPr marL="0" indent="0" algn="r" rtl="1">
              <a:lnSpc>
                <a:spcPct val="100000"/>
              </a:lnSpc>
              <a:buNone/>
            </a:pPr>
            <a:r>
              <a:rPr lang="en-US" sz="1350" dirty="0">
                <a:solidFill>
                  <a:srgbClr val="384653"/>
                </a:solidFill>
                <a:latin typeface="GE SS Two Light" pitchFamily="34" charset="0"/>
                <a:ea typeface="GE SS Two Light" pitchFamily="34" charset="-122"/>
                <a:cs typeface="GE SS Two Light" pitchFamily="34" charset="-120"/>
              </a:rPr>
              <a:t>02</a:t>
            </a:r>
            <a:endParaRPr lang="en-US" sz="1350" dirty="0"/>
          </a:p>
        </p:txBody>
      </p:sp>
      <p:sp>
        <p:nvSpPr>
          <p:cNvPr id="9" name="Shape 7"/>
          <p:cNvSpPr/>
          <p:nvPr/>
        </p:nvSpPr>
        <p:spPr>
          <a:xfrm>
            <a:off x="631908" y="3107730"/>
            <a:ext cx="5379308" cy="19050"/>
          </a:xfrm>
          <a:prstGeom prst="rect">
            <a:avLst/>
          </a:prstGeom>
          <a:solidFill>
            <a:srgbClr val="00AEEF"/>
          </a:solidFill>
          <a:ln/>
        </p:spPr>
      </p:sp>
      <p:sp>
        <p:nvSpPr>
          <p:cNvPr id="10" name="Text 8"/>
          <p:cNvSpPr/>
          <p:nvPr/>
        </p:nvSpPr>
        <p:spPr>
          <a:xfrm>
            <a:off x="631908" y="3233241"/>
            <a:ext cx="5379308" cy="464493"/>
          </a:xfrm>
          <a:prstGeom prst="rect">
            <a:avLst/>
          </a:prstGeom>
          <a:noFill/>
          <a:ln/>
        </p:spPr>
        <p:txBody>
          <a:bodyPr wrap="none" lIns="0" tIns="0" rIns="0" bIns="0" rtlCol="0" anchor="t"/>
          <a:lstStyle/>
          <a:p>
            <a:pPr marL="0" indent="0" algn="r" rtl="1">
              <a:lnSpc>
                <a:spcPct val="131000"/>
              </a:lnSpc>
              <a:buNone/>
            </a:pPr>
            <a:r>
              <a:rPr lang="ar-SA" altLang="en-US" sz="1600" b="1" dirty="0">
                <a:solidFill>
                  <a:srgbClr val="384653"/>
                </a:solidFill>
                <a:latin typeface="WinSoft Pro Medium" pitchFamily="34" charset="0"/>
                <a:ea typeface="WinSoft Pro Medium" pitchFamily="34" charset="-122"/>
                <a:cs typeface="WinSoft Pro Medium" pitchFamily="34" charset="-120"/>
              </a:rPr>
              <a:t>معايير الأداء:</a:t>
            </a:r>
            <a:r>
              <a:rPr lang="ar-SA" altLang="en-US" sz="1600" dirty="0">
                <a:solidFill>
                  <a:srgbClr val="384653"/>
                </a:solidFill>
                <a:latin typeface="WinSoft Pro Medium" pitchFamily="34" charset="0"/>
                <a:ea typeface="WinSoft Pro Medium" pitchFamily="34" charset="-122"/>
                <a:cs typeface="WinSoft Pro Medium" pitchFamily="34" charset="-120"/>
              </a:rPr>
              <a:t> ما مستوى الأداء المطلوب، وكيف يمكن التحقق من استيفاء المعايير؟</a:t>
            </a:r>
            <a:endParaRPr lang="ar-SA" sz="1600" dirty="0"/>
          </a:p>
        </p:txBody>
      </p:sp>
      <p:sp>
        <p:nvSpPr>
          <p:cNvPr id="11" name="Text 9"/>
          <p:cNvSpPr/>
          <p:nvPr/>
        </p:nvSpPr>
        <p:spPr>
          <a:xfrm>
            <a:off x="11210049" y="3809206"/>
            <a:ext cx="349737" cy="218579"/>
          </a:xfrm>
          <a:prstGeom prst="rect">
            <a:avLst/>
          </a:prstGeom>
          <a:noFill/>
          <a:ln/>
        </p:spPr>
        <p:txBody>
          <a:bodyPr wrap="none" lIns="0" tIns="0" rIns="0" bIns="0" rtlCol="0" anchor="ctr"/>
          <a:lstStyle/>
          <a:p>
            <a:pPr marL="0" indent="0" algn="r" rtl="1">
              <a:lnSpc>
                <a:spcPct val="100000"/>
              </a:lnSpc>
              <a:buNone/>
            </a:pPr>
            <a:r>
              <a:rPr lang="en-US" sz="1350" dirty="0">
                <a:solidFill>
                  <a:srgbClr val="384653"/>
                </a:solidFill>
                <a:latin typeface="GE SS Two Light" pitchFamily="34" charset="0"/>
                <a:ea typeface="GE SS Two Light" pitchFamily="34" charset="-122"/>
                <a:cs typeface="GE SS Two Light" pitchFamily="34" charset="-120"/>
              </a:rPr>
              <a:t>03</a:t>
            </a:r>
            <a:endParaRPr lang="en-US" sz="1350" dirty="0"/>
          </a:p>
        </p:txBody>
      </p:sp>
      <p:sp>
        <p:nvSpPr>
          <p:cNvPr id="12" name="Shape 10"/>
          <p:cNvSpPr/>
          <p:nvPr/>
        </p:nvSpPr>
        <p:spPr>
          <a:xfrm>
            <a:off x="6180578" y="4087316"/>
            <a:ext cx="5379208" cy="19050"/>
          </a:xfrm>
          <a:prstGeom prst="rect">
            <a:avLst/>
          </a:prstGeom>
          <a:solidFill>
            <a:srgbClr val="00AEEF"/>
          </a:solidFill>
          <a:ln/>
        </p:spPr>
      </p:sp>
      <p:sp>
        <p:nvSpPr>
          <p:cNvPr id="13" name="Text 11"/>
          <p:cNvSpPr/>
          <p:nvPr/>
        </p:nvSpPr>
        <p:spPr>
          <a:xfrm>
            <a:off x="6180578" y="4212828"/>
            <a:ext cx="5379208" cy="464493"/>
          </a:xfrm>
          <a:prstGeom prst="rect">
            <a:avLst/>
          </a:prstGeom>
          <a:noFill/>
          <a:ln/>
        </p:spPr>
        <p:txBody>
          <a:bodyPr wrap="none" lIns="0" tIns="0" rIns="0" bIns="0" rtlCol="0" anchor="t"/>
          <a:lstStyle/>
          <a:p>
            <a:pPr marL="0" indent="0" algn="r" rtl="1">
              <a:lnSpc>
                <a:spcPct val="131000"/>
              </a:lnSpc>
              <a:buNone/>
            </a:pPr>
            <a:r>
              <a:rPr lang="ar-SA" altLang="en-US" sz="1600" b="1" dirty="0">
                <a:solidFill>
                  <a:srgbClr val="384653"/>
                </a:solidFill>
                <a:latin typeface="WinSoft Pro Medium" pitchFamily="34" charset="0"/>
                <a:ea typeface="WinSoft Pro Medium" pitchFamily="34" charset="-122"/>
                <a:cs typeface="WinSoft Pro Medium" pitchFamily="34" charset="-120"/>
              </a:rPr>
              <a:t>طبيعة المهمة المهنية:</a:t>
            </a:r>
            <a:r>
              <a:rPr lang="ar-SA" altLang="en-US" sz="1600" dirty="0">
                <a:solidFill>
                  <a:srgbClr val="384653"/>
                </a:solidFill>
                <a:latin typeface="WinSoft Pro Medium" pitchFamily="34" charset="0"/>
                <a:ea typeface="WinSoft Pro Medium" pitchFamily="34" charset="-122"/>
                <a:cs typeface="WinSoft Pro Medium" pitchFamily="34" charset="-120"/>
              </a:rPr>
              <a:t> ما المهمة أو المهام التي سيؤديها المتدرب في سياق العمل؟</a:t>
            </a:r>
            <a:endParaRPr lang="ar-SA" sz="1600" dirty="0"/>
          </a:p>
        </p:txBody>
      </p:sp>
      <p:sp>
        <p:nvSpPr>
          <p:cNvPr id="14" name="Text 12"/>
          <p:cNvSpPr/>
          <p:nvPr/>
        </p:nvSpPr>
        <p:spPr>
          <a:xfrm>
            <a:off x="5661479" y="3809206"/>
            <a:ext cx="349737" cy="218579"/>
          </a:xfrm>
          <a:prstGeom prst="rect">
            <a:avLst/>
          </a:prstGeom>
          <a:noFill/>
          <a:ln/>
        </p:spPr>
        <p:txBody>
          <a:bodyPr wrap="none" lIns="0" tIns="0" rIns="0" bIns="0" rtlCol="0" anchor="ctr"/>
          <a:lstStyle/>
          <a:p>
            <a:pPr marL="0" indent="0" algn="r" rtl="1">
              <a:lnSpc>
                <a:spcPct val="100000"/>
              </a:lnSpc>
              <a:buNone/>
            </a:pPr>
            <a:r>
              <a:rPr lang="en-US" sz="1350" dirty="0">
                <a:solidFill>
                  <a:srgbClr val="384653"/>
                </a:solidFill>
                <a:latin typeface="GE SS Two Light" pitchFamily="34" charset="0"/>
                <a:ea typeface="GE SS Two Light" pitchFamily="34" charset="-122"/>
                <a:cs typeface="GE SS Two Light" pitchFamily="34" charset="-120"/>
              </a:rPr>
              <a:t>04</a:t>
            </a:r>
            <a:endParaRPr lang="en-US" sz="1350" dirty="0"/>
          </a:p>
        </p:txBody>
      </p:sp>
      <p:sp>
        <p:nvSpPr>
          <p:cNvPr id="15" name="Shape 13"/>
          <p:cNvSpPr/>
          <p:nvPr/>
        </p:nvSpPr>
        <p:spPr>
          <a:xfrm>
            <a:off x="631908" y="4087316"/>
            <a:ext cx="5379308" cy="19050"/>
          </a:xfrm>
          <a:prstGeom prst="rect">
            <a:avLst/>
          </a:prstGeom>
          <a:solidFill>
            <a:srgbClr val="00AEEF"/>
          </a:solidFill>
          <a:ln/>
        </p:spPr>
      </p:sp>
      <p:sp>
        <p:nvSpPr>
          <p:cNvPr id="16" name="Text 14"/>
          <p:cNvSpPr/>
          <p:nvPr/>
        </p:nvSpPr>
        <p:spPr>
          <a:xfrm>
            <a:off x="631908" y="4212828"/>
            <a:ext cx="5379308" cy="928986"/>
          </a:xfrm>
          <a:prstGeom prst="rect">
            <a:avLst/>
          </a:prstGeom>
          <a:noFill/>
          <a:ln/>
        </p:spPr>
        <p:txBody>
          <a:bodyPr wrap="square" lIns="0" tIns="0" rIns="0" bIns="0" rtlCol="0" anchor="t">
            <a:normAutofit/>
          </a:bodyPr>
          <a:lstStyle/>
          <a:p>
            <a:pPr marL="0" indent="0" algn="r" rtl="1">
              <a:lnSpc>
                <a:spcPct val="131000"/>
              </a:lnSpc>
              <a:buNone/>
            </a:pPr>
            <a:r>
              <a:rPr lang="ar-SA" altLang="en-US" sz="1600" b="1" dirty="0">
                <a:solidFill>
                  <a:srgbClr val="384653"/>
                </a:solidFill>
                <a:latin typeface="WinSoft Pro Medium" pitchFamily="34" charset="0"/>
                <a:ea typeface="WinSoft Pro Medium" pitchFamily="34" charset="-122"/>
                <a:cs typeface="WinSoft Pro Medium" pitchFamily="34" charset="-120"/>
              </a:rPr>
              <a:t>ظروف ونطاق التطبيق:</a:t>
            </a:r>
            <a:r>
              <a:rPr lang="ar-SA" altLang="en-US" sz="1600" dirty="0">
                <a:solidFill>
                  <a:srgbClr val="384653"/>
                </a:solidFill>
                <a:latin typeface="WinSoft Pro Medium" pitchFamily="34" charset="0"/>
                <a:ea typeface="WinSoft Pro Medium" pitchFamily="34" charset="-122"/>
                <a:cs typeface="WinSoft Pro Medium" pitchFamily="34" charset="-120"/>
              </a:rPr>
              <a:t> في أي ظروف، وضمن أي سياق أو حدود، يجب أن يتمكن المتدرب من تطبيق الكفاية؟</a:t>
            </a:r>
            <a:endParaRPr lang="ar-SA" sz="1600" dirty="0"/>
          </a:p>
        </p:txBody>
      </p:sp>
      <p:sp>
        <p:nvSpPr>
          <p:cNvPr id="17" name="Text 15"/>
          <p:cNvSpPr/>
          <p:nvPr/>
        </p:nvSpPr>
        <p:spPr>
          <a:xfrm>
            <a:off x="11210049" y="5064224"/>
            <a:ext cx="349737" cy="218579"/>
          </a:xfrm>
          <a:prstGeom prst="rect">
            <a:avLst/>
          </a:prstGeom>
          <a:noFill/>
          <a:ln/>
        </p:spPr>
        <p:txBody>
          <a:bodyPr wrap="none" lIns="0" tIns="0" rIns="0" bIns="0" rtlCol="0" anchor="ctr"/>
          <a:lstStyle/>
          <a:p>
            <a:pPr marL="0" indent="0" algn="r" rtl="1">
              <a:lnSpc>
                <a:spcPct val="100000"/>
              </a:lnSpc>
              <a:buNone/>
            </a:pPr>
            <a:r>
              <a:rPr lang="en-US" sz="1350" dirty="0">
                <a:solidFill>
                  <a:srgbClr val="384653"/>
                </a:solidFill>
                <a:latin typeface="GE SS Two Light" pitchFamily="34" charset="0"/>
                <a:ea typeface="GE SS Two Light" pitchFamily="34" charset="-122"/>
                <a:cs typeface="GE SS Two Light" pitchFamily="34" charset="-120"/>
              </a:rPr>
              <a:t>05</a:t>
            </a:r>
            <a:endParaRPr lang="en-US" sz="1350" dirty="0"/>
          </a:p>
        </p:txBody>
      </p:sp>
      <p:sp>
        <p:nvSpPr>
          <p:cNvPr id="18" name="Shape 16"/>
          <p:cNvSpPr/>
          <p:nvPr/>
        </p:nvSpPr>
        <p:spPr>
          <a:xfrm>
            <a:off x="631908" y="5342334"/>
            <a:ext cx="10927878" cy="19050"/>
          </a:xfrm>
          <a:prstGeom prst="rect">
            <a:avLst/>
          </a:prstGeom>
          <a:solidFill>
            <a:srgbClr val="00AEEF"/>
          </a:solidFill>
          <a:ln/>
        </p:spPr>
      </p:sp>
      <p:sp>
        <p:nvSpPr>
          <p:cNvPr id="19" name="Text 17"/>
          <p:cNvSpPr/>
          <p:nvPr/>
        </p:nvSpPr>
        <p:spPr>
          <a:xfrm>
            <a:off x="631908" y="5467846"/>
            <a:ext cx="10927878" cy="464493"/>
          </a:xfrm>
          <a:prstGeom prst="rect">
            <a:avLst/>
          </a:prstGeom>
          <a:noFill/>
          <a:ln/>
        </p:spPr>
        <p:txBody>
          <a:bodyPr wrap="none" lIns="0" tIns="0" rIns="0" bIns="0" rtlCol="0" anchor="t"/>
          <a:lstStyle/>
          <a:p>
            <a:pPr marL="0" indent="0" algn="r" rtl="1">
              <a:lnSpc>
                <a:spcPct val="131000"/>
              </a:lnSpc>
              <a:buNone/>
            </a:pPr>
            <a:r>
              <a:rPr lang="ar-SA" altLang="en-US" sz="1600" b="1" dirty="0">
                <a:solidFill>
                  <a:srgbClr val="384653"/>
                </a:solidFill>
                <a:latin typeface="WinSoft Pro Medium" pitchFamily="34" charset="0"/>
                <a:ea typeface="WinSoft Pro Medium" pitchFamily="34" charset="-122"/>
                <a:cs typeface="WinSoft Pro Medium" pitchFamily="34" charset="-120"/>
              </a:rPr>
              <a:t>متطلبات التقييم:</a:t>
            </a:r>
            <a:r>
              <a:rPr lang="ar-SA" altLang="en-US" sz="1600" dirty="0">
                <a:solidFill>
                  <a:srgbClr val="384653"/>
                </a:solidFill>
                <a:latin typeface="WinSoft Pro Medium" pitchFamily="34" charset="0"/>
                <a:ea typeface="WinSoft Pro Medium" pitchFamily="34" charset="-122"/>
                <a:cs typeface="WinSoft Pro Medium" pitchFamily="34" charset="-120"/>
              </a:rPr>
              <a:t> ما الأدلة التي يحتاج المتدرب إلى تقديمها لإثبات إتقانه للكفاية؟</a:t>
            </a:r>
            <a:endParaRPr lang="ar-SA" sz="1600" dirty="0"/>
          </a:p>
        </p:txBody>
      </p:sp>
      <p:sp>
        <p:nvSpPr>
          <p:cNvPr id="20" name="Text 18"/>
          <p:cNvSpPr/>
          <p:nvPr/>
        </p:nvSpPr>
        <p:spPr>
          <a:xfrm>
            <a:off x="0" y="5932339"/>
            <a:ext cx="11537463" cy="532308"/>
          </a:xfrm>
          <a:prstGeom prst="rect">
            <a:avLst/>
          </a:prstGeom>
          <a:noFill/>
          <a:ln/>
        </p:spPr>
        <p:txBody>
          <a:bodyPr wrap="none" lIns="0" tIns="0" rIns="0" bIns="0" rtlCol="0" anchor="t"/>
          <a:lstStyle/>
          <a:p>
            <a:pPr marL="0" indent="0" algn="r" rtl="1">
              <a:lnSpc>
                <a:spcPct val="131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اسأل نفسك:</a:t>
            </a:r>
            <a:r>
              <a:rPr lang="ar-SA" altLang="en-US" dirty="0">
                <a:solidFill>
                  <a:srgbClr val="384653"/>
                </a:solidFill>
                <a:latin typeface="WinSoft Pro Medium" pitchFamily="34" charset="0"/>
                <a:ea typeface="WinSoft Pro Medium" pitchFamily="34" charset="-122"/>
                <a:cs typeface="WinSoft Pro Medium" pitchFamily="34" charset="-120"/>
              </a:rPr>
              <a:t> هل تتيح الاستراتيجية التي اخترتها للمتدرب فرصًا كافية لاكتساب ما يحتاجه من معرفة ومهارات، وممارسة الأداء المطلوب،</a:t>
            </a:r>
            <a:endParaRPr lang="ar-JO" altLang="en-US"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1000"/>
              </a:lnSpc>
              <a:buNone/>
            </a:pPr>
            <a:r>
              <a:rPr lang="ar-SA" altLang="en-US" dirty="0">
                <a:solidFill>
                  <a:srgbClr val="384653"/>
                </a:solidFill>
                <a:latin typeface="WinSoft Pro Medium" pitchFamily="34" charset="0"/>
                <a:ea typeface="WinSoft Pro Medium" pitchFamily="34" charset="-122"/>
                <a:cs typeface="WinSoft Pro Medium" pitchFamily="34" charset="-120"/>
              </a:rPr>
              <a:t> وتلقي التغذية الراجعة، ثم إظهار الكفاية وفق معايير الأداء؟</a:t>
            </a:r>
            <a:endParaRPr lang="ar-SA"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7">
    <p:spTree>
      <p:nvGrpSpPr>
        <p:cNvPr id="1" name=""/>
        <p:cNvGrpSpPr/>
        <p:nvPr/>
      </p:nvGrpSpPr>
      <p:grpSpPr>
        <a:xfrm>
          <a:off x="0" y="0"/>
          <a:ext cx="0" cy="0"/>
          <a:chOff x="0" y="0"/>
          <a:chExt cx="0" cy="0"/>
        </a:xfrm>
      </p:grpSpPr>
      <p:sp>
        <p:nvSpPr>
          <p:cNvPr id="2" name="Text 0"/>
          <p:cNvSpPr/>
          <p:nvPr/>
        </p:nvSpPr>
        <p:spPr>
          <a:xfrm>
            <a:off x="631908" y="501253"/>
            <a:ext cx="10927878" cy="575270"/>
          </a:xfrm>
          <a:prstGeom prst="rect">
            <a:avLst/>
          </a:prstGeom>
          <a:noFill/>
          <a:ln/>
        </p:spPr>
        <p:txBody>
          <a:bodyPr wrap="none" lIns="0" tIns="0" rIns="0" bIns="0" rtlCol="0" anchor="t"/>
          <a:lstStyle/>
          <a:p>
            <a:pPr marL="0" indent="0" algn="r" rtl="1">
              <a:lnSpc>
                <a:spcPct val="104000"/>
              </a:lnSpc>
              <a:buNone/>
            </a:pPr>
            <a:r>
              <a:rPr lang="ar-SA" altLang="en-US" sz="3600" dirty="0">
                <a:solidFill>
                  <a:srgbClr val="2E3C4E"/>
                </a:solidFill>
                <a:latin typeface="GE SS Two Light" pitchFamily="34" charset="0"/>
                <a:ea typeface="GE SS Two Light" pitchFamily="34" charset="-122"/>
                <a:cs typeface="GE SS Two Light" pitchFamily="34" charset="-120"/>
              </a:rPr>
              <a:t>اختيار الاستراتيجية والنمط المناسبين</a:t>
            </a:r>
            <a:endParaRPr lang="ar-SA" sz="3600" dirty="0"/>
          </a:p>
        </p:txBody>
      </p:sp>
      <p:sp>
        <p:nvSpPr>
          <p:cNvPr id="3" name="Text 1"/>
          <p:cNvSpPr/>
          <p:nvPr/>
        </p:nvSpPr>
        <p:spPr>
          <a:xfrm>
            <a:off x="631908" y="1269583"/>
            <a:ext cx="10927878" cy="1016893"/>
          </a:xfrm>
          <a:prstGeom prst="rect">
            <a:avLst/>
          </a:prstGeom>
          <a:noFill/>
          <a:ln/>
        </p:spPr>
        <p:txBody>
          <a:bodyPr wrap="square" lIns="0" tIns="0" rIns="0" bIns="0" rtlCol="0" anchor="t"/>
          <a:lstStyle/>
          <a:p>
            <a:pPr marL="0" indent="0" algn="r" rtl="1">
              <a:lnSpc>
                <a:spcPct val="131000"/>
              </a:lnSpc>
              <a:spcAft>
                <a:spcPts val="1500"/>
              </a:spcAft>
              <a:buNone/>
            </a:pPr>
            <a:r>
              <a:rPr lang="ar-SA" altLang="en-US" sz="2000" b="1" dirty="0">
                <a:solidFill>
                  <a:srgbClr val="384653"/>
                </a:solidFill>
                <a:latin typeface="WinSoft Pro Medium" pitchFamily="34" charset="0"/>
                <a:ea typeface="WinSoft Pro Medium" pitchFamily="34" charset="-122"/>
                <a:cs typeface="WinSoft Pro Medium" pitchFamily="34" charset="-120"/>
              </a:rPr>
              <a:t>2. تنويع صيغ وبيئات التعلم</a:t>
            </a:r>
            <a:endParaRPr lang="ar-SA" sz="2000" dirty="0"/>
          </a:p>
          <a:p>
            <a:pPr marL="0" indent="0" algn="r" rtl="1">
              <a:lnSpc>
                <a:spcPct val="131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قد تتطلب الكفاية الواحدة أكثر من صيغة أو بيئة للتعلم؛ فقد يحتاج المتدرب إلى فهم المفاهيم والمعلومات، ثم ممارسة المهارة، ثم تطبيقها في موقف يحاكي بيئة العمل أو في موقع العمل الفعلي. لذلك يمكن للمدرب دمج أكثر من صيغة أو بيئة تعلم عندما يخدم ذلك تحقيق الكفاية المستهدفة.</a:t>
            </a:r>
            <a:endParaRPr lang="ar-SA" sz="1600" dirty="0"/>
          </a:p>
        </p:txBody>
      </p:sp>
      <p:graphicFrame>
        <p:nvGraphicFramePr>
          <p:cNvPr id="68" name="Table 0"/>
          <p:cNvGraphicFramePr>
            <a:graphicFrameLocks noGrp="1"/>
          </p:cNvGraphicFramePr>
          <p:nvPr>
            <p:extLst>
              <p:ext uri="{D42A27DB-BD31-4B8C-83A1-F6EECF244321}">
                <p14:modId xmlns:p14="http://schemas.microsoft.com/office/powerpoint/2010/main" val="2294188887"/>
              </p:ext>
            </p:extLst>
          </p:nvPr>
        </p:nvGraphicFramePr>
        <p:xfrm>
          <a:off x="631908" y="2622848"/>
          <a:ext cx="10927879" cy="3048156"/>
        </p:xfrm>
        <a:graphic>
          <a:graphicData uri="http://schemas.openxmlformats.org/drawingml/2006/table">
            <a:tbl>
              <a:tblPr/>
              <a:tblGrid>
                <a:gridCol w="9512217">
                  <a:extLst>
                    <a:ext uri="{9D8B030D-6E8A-4147-A177-3AD203B41FA5}">
                      <a16:colId xmlns:a16="http://schemas.microsoft.com/office/drawing/2014/main" val="20000"/>
                    </a:ext>
                  </a:extLst>
                </a:gridCol>
                <a:gridCol w="1415662">
                  <a:extLst>
                    <a:ext uri="{9D8B030D-6E8A-4147-A177-3AD203B41FA5}">
                      <a16:colId xmlns:a16="http://schemas.microsoft.com/office/drawing/2014/main" val="20001"/>
                    </a:ext>
                  </a:extLst>
                </a:gridCol>
              </a:tblGrid>
              <a:tr h="494494">
                <a:tc>
                  <a:txBody>
                    <a:bodyPr/>
                    <a:lstStyle/>
                    <a:p>
                      <a:pPr marL="0" indent="0" algn="r" rtl="1">
                        <a:buNone/>
                      </a:pPr>
                      <a:r>
                        <a:rPr lang="en-US" sz="1800" b="1" dirty="0">
                          <a:solidFill>
                            <a:schemeClr val="bg1"/>
                          </a:solidFill>
                          <a:latin typeface="WinSoft Pro" pitchFamily="34" charset="0"/>
                          <a:ea typeface="WinSoft Pro" pitchFamily="34" charset="-122"/>
                          <a:cs typeface="WinSoft Pro" pitchFamily="34" charset="-120"/>
                        </a:rPr>
                        <a:t>كيف يمكن توظيفها في تطوير الكفاية؟</a:t>
                      </a:r>
                      <a:endParaRPr lang="en-US" sz="1800" dirty="0">
                        <a:solidFill>
                          <a:schemeClr val="bg1"/>
                        </a:solidFill>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1800" b="1" dirty="0">
                          <a:solidFill>
                            <a:schemeClr val="bg1"/>
                          </a:solidFill>
                          <a:latin typeface="WinSoft Pro" pitchFamily="34" charset="0"/>
                          <a:ea typeface="WinSoft Pro" pitchFamily="34" charset="-122"/>
                          <a:cs typeface="WinSoft Pro" pitchFamily="34" charset="-120"/>
                        </a:rPr>
                        <a:t>صيغة أو بيئة التعلم</a:t>
                      </a:r>
                      <a:endParaRPr lang="en-US" sz="1800" dirty="0">
                        <a:solidFill>
                          <a:schemeClr val="bg1"/>
                        </a:solidFill>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499315">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تقديم المفاهيم والمعارف الأساسية، ومناقشة المبادئ والإجراءات المرتبطة بالكفاية.</a:t>
                      </a:r>
                      <a:endParaRPr lang="en-US" sz="18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b="1" dirty="0">
                          <a:solidFill>
                            <a:srgbClr val="384653"/>
                          </a:solidFill>
                          <a:latin typeface="WinSoft Pro" pitchFamily="34" charset="0"/>
                          <a:ea typeface="WinSoft Pro" pitchFamily="34" charset="-122"/>
                          <a:cs typeface="WinSoft Pro" pitchFamily="34" charset="-120"/>
                        </a:rPr>
                        <a:t>الجلسة الصفية</a:t>
                      </a:r>
                      <a:endParaRPr lang="en-US" sz="16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497669">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ممارسة المهارات والإجراءات وتنفيذ المهام المهنية تحت إشراف المدرب.</a:t>
                      </a:r>
                      <a:endParaRPr lang="en-US" sz="18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b="1" dirty="0">
                          <a:solidFill>
                            <a:srgbClr val="384653"/>
                          </a:solidFill>
                          <a:latin typeface="WinSoft Pro" pitchFamily="34" charset="0"/>
                          <a:ea typeface="WinSoft Pro" pitchFamily="34" charset="-122"/>
                          <a:cs typeface="WinSoft Pro" pitchFamily="34" charset="-120"/>
                        </a:rPr>
                        <a:t>المشغل/الورشة</a:t>
                      </a:r>
                      <a:endParaRPr lang="en-US" sz="16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497669">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ممارسة المهام أو اتخاذ القرارات في مواقف تحاكي بيئة العمل، خاصة عندما يكون التدريب المباشر غير متاح أو ينطوي على مخاطر.</a:t>
                      </a:r>
                      <a:endParaRPr lang="en-US" sz="18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b="1" dirty="0">
                          <a:solidFill>
                            <a:srgbClr val="384653"/>
                          </a:solidFill>
                          <a:latin typeface="WinSoft Pro" pitchFamily="34" charset="0"/>
                          <a:ea typeface="WinSoft Pro" pitchFamily="34" charset="-122"/>
                          <a:cs typeface="WinSoft Pro" pitchFamily="34" charset="-120"/>
                        </a:rPr>
                        <a:t>المحاكاة</a:t>
                      </a:r>
                      <a:endParaRPr lang="en-US" sz="16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497669">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تطبيق الكفاية في سياق مهني واقعي والتعامل مع متطلبات وظروف العمل الفعلية.</a:t>
                      </a:r>
                      <a:endParaRPr lang="en-US" sz="18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b="1" dirty="0">
                          <a:solidFill>
                            <a:srgbClr val="384653"/>
                          </a:solidFill>
                          <a:latin typeface="WinSoft Pro" pitchFamily="34" charset="0"/>
                          <a:ea typeface="WinSoft Pro" pitchFamily="34" charset="-122"/>
                          <a:cs typeface="WinSoft Pro" pitchFamily="34" charset="-120"/>
                        </a:rPr>
                        <a:t>موقع العمل</a:t>
                      </a:r>
                      <a:endParaRPr lang="en-US" sz="16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494494">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دعم اكتساب المعرفة، والمراجعة، والتدريب الذاتي، والتحضير للممارسة العملية أو متابعتها.</a:t>
                      </a:r>
                      <a:endParaRPr lang="en-US" sz="18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b="1" dirty="0">
                          <a:solidFill>
                            <a:srgbClr val="384653"/>
                          </a:solidFill>
                          <a:latin typeface="WinSoft Pro" pitchFamily="34" charset="0"/>
                          <a:ea typeface="WinSoft Pro" pitchFamily="34" charset="-122"/>
                          <a:cs typeface="WinSoft Pro" pitchFamily="34" charset="-120"/>
                        </a:rPr>
                        <a:t>التعلم الرقمي</a:t>
                      </a:r>
                      <a:endParaRPr lang="en-US" sz="16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5" name="Text 2"/>
          <p:cNvSpPr/>
          <p:nvPr/>
        </p:nvSpPr>
        <p:spPr>
          <a:xfrm>
            <a:off x="631908" y="5805884"/>
            <a:ext cx="10927878" cy="550862"/>
          </a:xfrm>
          <a:prstGeom prst="rect">
            <a:avLst/>
          </a:prstGeom>
          <a:noFill/>
          <a:ln/>
        </p:spPr>
        <p:txBody>
          <a:bodyPr wrap="square" lIns="0" tIns="0" rIns="0" bIns="0" rtlCol="0" anchor="t">
            <a:noAutofit/>
          </a:bodyPr>
          <a:lstStyle/>
          <a:p>
            <a:pPr marL="0" indent="0" algn="r" rtl="1">
              <a:lnSpc>
                <a:spcPct val="131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لا يعني تنويع صيغ وبيئات التعلم استخدام جميعها في كل برنامج أو كفاية. يختار المدرب الصيغة أو البيئة المناسبة بناءً على طبيعة الكفاية، ومستوى المتدربين، وإمكانات المؤسسة، ومتطلبات السلامة، والموارد المتاحة، وطبيعة الأداء المطلوب إثباته.</a:t>
            </a:r>
            <a:endParaRPr lang="ar-SA" sz="16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8">
    <p:spTree>
      <p:nvGrpSpPr>
        <p:cNvPr id="1" name=""/>
        <p:cNvGrpSpPr/>
        <p:nvPr/>
      </p:nvGrpSpPr>
      <p:grpSpPr>
        <a:xfrm>
          <a:off x="0" y="0"/>
          <a:ext cx="0" cy="0"/>
          <a:chOff x="0" y="0"/>
          <a:chExt cx="0" cy="0"/>
        </a:xfrm>
      </p:grpSpPr>
      <p:sp>
        <p:nvSpPr>
          <p:cNvPr id="2" name="Text 0"/>
          <p:cNvSpPr/>
          <p:nvPr/>
        </p:nvSpPr>
        <p:spPr>
          <a:xfrm>
            <a:off x="631908" y="515739"/>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اختيار الاستراتيجية والنمط المناسبين</a:t>
            </a:r>
            <a:endParaRPr lang="ar-SA" sz="370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86134" y="1483971"/>
            <a:ext cx="5373652" cy="5195123"/>
          </a:xfrm>
          <a:prstGeom prst="rect">
            <a:avLst/>
          </a:prstGeom>
        </p:spPr>
      </p:pic>
      <p:sp>
        <p:nvSpPr>
          <p:cNvPr id="4" name="Text 1"/>
          <p:cNvSpPr/>
          <p:nvPr/>
        </p:nvSpPr>
        <p:spPr>
          <a:xfrm>
            <a:off x="6392008" y="1676598"/>
            <a:ext cx="4860307" cy="1187450"/>
          </a:xfrm>
          <a:prstGeom prst="rect">
            <a:avLst/>
          </a:prstGeom>
          <a:noFill/>
          <a:ln/>
        </p:spPr>
        <p:txBody>
          <a:bodyPr wrap="square" lIns="0" tIns="0" rIns="0" bIns="0" rtlCol="0" anchor="t">
            <a:normAutofit/>
          </a:bodyPr>
          <a:lstStyle/>
          <a:p>
            <a:pPr marL="0" indent="0" algn="r" rtl="1">
              <a:lnSpc>
                <a:spcPct val="104000"/>
              </a:lnSpc>
              <a:buNone/>
            </a:pPr>
            <a:r>
              <a:rPr lang="en-US" altLang="en-US" sz="2800" b="1" dirty="0">
                <a:solidFill>
                  <a:srgbClr val="384653"/>
                </a:solidFill>
                <a:latin typeface="Myriad "/>
                <a:ea typeface="GE SS Two Light" pitchFamily="34" charset="-122"/>
                <a:cs typeface="GE SS Two Light" pitchFamily="34" charset="-120"/>
              </a:rPr>
              <a:t>3</a:t>
            </a:r>
            <a:r>
              <a:rPr lang="ar-SA" altLang="en-US" sz="2800" b="1" dirty="0">
                <a:solidFill>
                  <a:srgbClr val="384653"/>
                </a:solidFill>
                <a:latin typeface="GE SS Two Light" pitchFamily="34" charset="0"/>
                <a:ea typeface="GE SS Two Light" pitchFamily="34" charset="-122"/>
                <a:cs typeface="GE SS Two Light" pitchFamily="34" charset="-120"/>
              </a:rPr>
              <a:t>.</a:t>
            </a:r>
            <a:r>
              <a:rPr lang="ar-SA" altLang="en-US" sz="2800" dirty="0">
                <a:solidFill>
                  <a:srgbClr val="384653"/>
                </a:solidFill>
                <a:latin typeface="GE SS Two Light" pitchFamily="34" charset="0"/>
                <a:ea typeface="GE SS Two Light" pitchFamily="34" charset="-122"/>
                <a:cs typeface="GE SS Two Light" pitchFamily="34" charset="-120"/>
              </a:rPr>
              <a:t> </a:t>
            </a:r>
            <a:r>
              <a:rPr lang="ar-SA" altLang="en-US" sz="2000" dirty="0">
                <a:solidFill>
                  <a:srgbClr val="384653"/>
                </a:solidFill>
                <a:latin typeface="WinSoft Pro Medium" pitchFamily="34" charset="0"/>
                <a:ea typeface="WinSoft Pro Medium" pitchFamily="34" charset="-122"/>
                <a:cs typeface="WinSoft Pro Medium" pitchFamily="34" charset="-120"/>
              </a:rPr>
              <a:t>إعطاء الأولوية للتعلم النشط والتجريبي في التدريب القائم على الكفايات، لا يكفي أن يستمع المتدرب إلى شرح المهارة؛ بل يحتاج إلى ممارستها وإظهار قدرته على أدائها.</a:t>
            </a:r>
            <a:endParaRPr lang="ar-SA" sz="2000" dirty="0">
              <a:solidFill>
                <a:srgbClr val="384653"/>
              </a:solidFill>
              <a:latin typeface="WinSoft Pro Medium" pitchFamily="34" charset="0"/>
              <a:ea typeface="WinSoft Pro Medium" pitchFamily="34" charset="-122"/>
              <a:cs typeface="WinSoft Pro Medium" pitchFamily="34" charset="-120"/>
            </a:endParaRPr>
          </a:p>
        </p:txBody>
      </p:sp>
      <p:sp>
        <p:nvSpPr>
          <p:cNvPr id="5" name="Text 2"/>
          <p:cNvSpPr/>
          <p:nvPr/>
        </p:nvSpPr>
        <p:spPr>
          <a:xfrm>
            <a:off x="6392007" y="2972296"/>
            <a:ext cx="4860307" cy="3114179"/>
          </a:xfrm>
          <a:prstGeom prst="rect">
            <a:avLst/>
          </a:prstGeom>
          <a:noFill/>
          <a:ln/>
        </p:spPr>
        <p:txBody>
          <a:bodyPr wrap="square" lIns="0" tIns="0" rIns="0" bIns="0" rtlCol="0" anchor="t"/>
          <a:lstStyle/>
          <a:p>
            <a:pPr marL="0" indent="0" algn="r" rtl="1">
              <a:spcAft>
                <a:spcPts val="850"/>
              </a:spcAft>
              <a:buNone/>
            </a:pPr>
            <a:r>
              <a:rPr lang="ar-SA" altLang="en-US" dirty="0">
                <a:solidFill>
                  <a:srgbClr val="384653"/>
                </a:solidFill>
                <a:latin typeface="WinSoft Pro Medium" pitchFamily="34" charset="0"/>
                <a:ea typeface="WinSoft Pro Medium" pitchFamily="34" charset="-122"/>
                <a:cs typeface="WinSoft Pro Medium" pitchFamily="34" charset="-120"/>
              </a:rPr>
              <a:t>لذلك، يمكن استخدام:</a:t>
            </a:r>
            <a:endParaRPr lang="ar-SA" dirty="0"/>
          </a:p>
          <a:p>
            <a:pPr marL="0" indent="0" algn="r" rtl="1">
              <a:spcAft>
                <a:spcPts val="850"/>
              </a:spcAft>
              <a:buNone/>
            </a:pPr>
            <a:r>
              <a:rPr lang="ar-SA" altLang="en-US" dirty="0">
                <a:solidFill>
                  <a:srgbClr val="384653"/>
                </a:solidFill>
                <a:latin typeface="WinSoft Pro Medium" pitchFamily="34" charset="0"/>
                <a:ea typeface="WinSoft Pro Medium" pitchFamily="34" charset="-122"/>
                <a:cs typeface="WinSoft Pro Medium" pitchFamily="34" charset="-120"/>
              </a:rPr>
              <a:t>● العروض التوضيحية متبوعة بالممارسة.</a:t>
            </a:r>
            <a:endParaRPr lang="ar-SA" dirty="0"/>
          </a:p>
          <a:p>
            <a:pPr marL="0" indent="0" algn="r" rtl="1">
              <a:spcAft>
                <a:spcPts val="850"/>
              </a:spcAft>
              <a:buNone/>
            </a:pPr>
            <a:r>
              <a:rPr lang="ar-SA" altLang="en-US" dirty="0">
                <a:solidFill>
                  <a:srgbClr val="384653"/>
                </a:solidFill>
                <a:latin typeface="WinSoft Pro Medium" pitchFamily="34" charset="0"/>
                <a:ea typeface="WinSoft Pro Medium" pitchFamily="34" charset="-122"/>
                <a:cs typeface="WinSoft Pro Medium" pitchFamily="34" charset="-120"/>
              </a:rPr>
              <a:t>● المهام العملية.</a:t>
            </a:r>
            <a:endParaRPr lang="ar-SA" dirty="0"/>
          </a:p>
          <a:p>
            <a:pPr marL="0" indent="0" algn="r" rtl="1">
              <a:spcAft>
                <a:spcPts val="850"/>
              </a:spcAft>
              <a:buNone/>
            </a:pPr>
            <a:r>
              <a:rPr lang="ar-SA" altLang="en-US" dirty="0">
                <a:solidFill>
                  <a:srgbClr val="384653"/>
                </a:solidFill>
                <a:latin typeface="WinSoft Pro Medium" pitchFamily="34" charset="0"/>
                <a:ea typeface="WinSoft Pro Medium" pitchFamily="34" charset="-122"/>
                <a:cs typeface="WinSoft Pro Medium" pitchFamily="34" charset="-120"/>
              </a:rPr>
              <a:t>● المعدات والأدوات الحقيقية.</a:t>
            </a:r>
            <a:endParaRPr lang="ar-SA" dirty="0"/>
          </a:p>
          <a:p>
            <a:pPr marL="0" indent="0" algn="r" rtl="1">
              <a:spcAft>
                <a:spcPts val="850"/>
              </a:spcAft>
              <a:buNone/>
            </a:pPr>
            <a:r>
              <a:rPr lang="ar-SA" altLang="en-US" dirty="0">
                <a:solidFill>
                  <a:srgbClr val="384653"/>
                </a:solidFill>
                <a:latin typeface="WinSoft Pro Medium" pitchFamily="34" charset="0"/>
                <a:ea typeface="WinSoft Pro Medium" pitchFamily="34" charset="-122"/>
                <a:cs typeface="WinSoft Pro Medium" pitchFamily="34" charset="-120"/>
              </a:rPr>
              <a:t>● المحاكاة.</a:t>
            </a:r>
            <a:endParaRPr lang="ar-SA" dirty="0"/>
          </a:p>
          <a:p>
            <a:pPr marL="0" indent="0" algn="r" rtl="1">
              <a:spcAft>
                <a:spcPts val="850"/>
              </a:spcAft>
              <a:buNone/>
            </a:pPr>
            <a:r>
              <a:rPr lang="ar-SA" altLang="en-US" dirty="0">
                <a:solidFill>
                  <a:srgbClr val="384653"/>
                </a:solidFill>
                <a:latin typeface="WinSoft Pro Medium" pitchFamily="34" charset="0"/>
                <a:ea typeface="WinSoft Pro Medium" pitchFamily="34" charset="-122"/>
                <a:cs typeface="WinSoft Pro Medium" pitchFamily="34" charset="-120"/>
              </a:rPr>
              <a:t>● سيناريوهات العمل.</a:t>
            </a:r>
            <a:endParaRPr lang="ar-SA" dirty="0"/>
          </a:p>
          <a:p>
            <a:pPr marL="0" indent="0" algn="r" rtl="1">
              <a:buNone/>
            </a:pPr>
            <a:r>
              <a:rPr lang="ar-SA" altLang="en-US" dirty="0">
                <a:solidFill>
                  <a:srgbClr val="384653"/>
                </a:solidFill>
                <a:latin typeface="WinSoft Pro Medium" pitchFamily="34" charset="0"/>
                <a:ea typeface="WinSoft Pro Medium" pitchFamily="34" charset="-122"/>
                <a:cs typeface="WinSoft Pro Medium" pitchFamily="34" charset="-120"/>
              </a:rPr>
              <a:t>● حل المشكلات.</a:t>
            </a:r>
            <a:endParaRPr lang="ar-SA"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1470719"/>
            <a:ext cx="5373752" cy="5195123"/>
          </a:xfrm>
          <a:prstGeom prst="rect">
            <a:avLst/>
          </a:prstGeom>
        </p:spPr>
      </p:pic>
      <p:sp>
        <p:nvSpPr>
          <p:cNvPr id="7" name="Text 3"/>
          <p:cNvSpPr/>
          <p:nvPr/>
        </p:nvSpPr>
        <p:spPr>
          <a:xfrm>
            <a:off x="837782" y="1676598"/>
            <a:ext cx="4860407" cy="3755231"/>
          </a:xfrm>
          <a:prstGeom prst="rect">
            <a:avLst/>
          </a:prstGeom>
          <a:noFill/>
          <a:ln/>
        </p:spPr>
        <p:txBody>
          <a:bodyPr wrap="square" lIns="0" tIns="0" rIns="0" bIns="0" rtlCol="0" anchor="t"/>
          <a:lstStyle/>
          <a:p>
            <a:pPr marL="0" indent="0" algn="r" rtl="1">
              <a:spcAft>
                <a:spcPts val="850"/>
              </a:spcAft>
              <a:buNone/>
            </a:pPr>
            <a:r>
              <a:rPr lang="en-US" altLang="en-US" sz="2000" b="1" dirty="0">
                <a:solidFill>
                  <a:srgbClr val="384653"/>
                </a:solidFill>
                <a:latin typeface="Myriad "/>
                <a:ea typeface="WinSoft Pro Medium" pitchFamily="34" charset="-122"/>
                <a:cs typeface="WinSoft Pro Medium" pitchFamily="34" charset="-120"/>
              </a:rPr>
              <a:t>4</a:t>
            </a:r>
            <a:r>
              <a:rPr lang="ar-SA" altLang="en-US" sz="2000" b="1" dirty="0">
                <a:solidFill>
                  <a:srgbClr val="384653"/>
                </a:solidFill>
                <a:latin typeface="WinSoft Pro Medium" pitchFamily="34" charset="0"/>
                <a:ea typeface="WinSoft Pro Medium" pitchFamily="34" charset="-122"/>
                <a:cs typeface="WinSoft Pro Medium" pitchFamily="34" charset="-120"/>
              </a:rPr>
              <a:t>. </a:t>
            </a:r>
            <a:r>
              <a:rPr lang="ar-SA" altLang="en-US" sz="2400" dirty="0">
                <a:solidFill>
                  <a:srgbClr val="384653"/>
                </a:solidFill>
                <a:latin typeface="WinSoft Pro Medium" pitchFamily="34" charset="0"/>
                <a:ea typeface="WinSoft Pro Medium" pitchFamily="34" charset="-122"/>
                <a:cs typeface="WinSoft Pro Medium" pitchFamily="34" charset="-120"/>
              </a:rPr>
              <a:t>مراعاة تنوع المتعلمين يمكن تنويع طرق تقديم المحتوى والتفاعل معه من خلال</a:t>
            </a:r>
            <a:r>
              <a:rPr lang="ar-SA" altLang="en-US" sz="2000" dirty="0">
                <a:solidFill>
                  <a:srgbClr val="384653"/>
                </a:solidFill>
                <a:latin typeface="WinSoft Pro Medium" pitchFamily="34" charset="0"/>
                <a:ea typeface="WinSoft Pro Medium" pitchFamily="34" charset="-122"/>
                <a:cs typeface="WinSoft Pro Medium" pitchFamily="34" charset="-120"/>
              </a:rPr>
              <a:t>:</a:t>
            </a:r>
            <a:endParaRPr lang="ar-SA" sz="2000" dirty="0"/>
          </a:p>
          <a:p>
            <a:pPr marL="0" indent="0" algn="r" rtl="1">
              <a:spcAft>
                <a:spcPts val="850"/>
              </a:spcAft>
              <a:buNone/>
            </a:pPr>
            <a:r>
              <a:rPr lang="ar-SA" altLang="en-US" dirty="0">
                <a:solidFill>
                  <a:srgbClr val="384653"/>
                </a:solidFill>
                <a:latin typeface="WinSoft Pro Medium" pitchFamily="34" charset="0"/>
                <a:ea typeface="WinSoft Pro Medium" pitchFamily="34" charset="-122"/>
                <a:cs typeface="WinSoft Pro Medium" pitchFamily="34" charset="-120"/>
              </a:rPr>
              <a:t>● الرسومات والمخططات.</a:t>
            </a:r>
            <a:endParaRPr lang="ar-SA" dirty="0"/>
          </a:p>
          <a:p>
            <a:pPr marL="0" indent="0" algn="r" rtl="1">
              <a:spcAft>
                <a:spcPts val="850"/>
              </a:spcAft>
              <a:buNone/>
            </a:pPr>
            <a:r>
              <a:rPr lang="ar-SA" altLang="en-US" dirty="0">
                <a:solidFill>
                  <a:srgbClr val="384653"/>
                </a:solidFill>
                <a:latin typeface="WinSoft Pro Medium" pitchFamily="34" charset="0"/>
                <a:ea typeface="WinSoft Pro Medium" pitchFamily="34" charset="-122"/>
                <a:cs typeface="WinSoft Pro Medium" pitchFamily="34" charset="-120"/>
              </a:rPr>
              <a:t>● الشرح والحوار.</a:t>
            </a:r>
            <a:endParaRPr lang="ar-SA" dirty="0"/>
          </a:p>
          <a:p>
            <a:pPr marL="0" indent="0" algn="r" rtl="1">
              <a:spcAft>
                <a:spcPts val="850"/>
              </a:spcAft>
              <a:buNone/>
            </a:pPr>
            <a:r>
              <a:rPr lang="ar-SA" altLang="en-US" dirty="0">
                <a:solidFill>
                  <a:srgbClr val="384653"/>
                </a:solidFill>
                <a:latin typeface="WinSoft Pro Medium" pitchFamily="34" charset="0"/>
                <a:ea typeface="WinSoft Pro Medium" pitchFamily="34" charset="-122"/>
                <a:cs typeface="WinSoft Pro Medium" pitchFamily="34" charset="-120"/>
              </a:rPr>
              <a:t>● النصوص والأدلة.</a:t>
            </a:r>
            <a:endParaRPr lang="ar-SA" dirty="0"/>
          </a:p>
          <a:p>
            <a:pPr marL="0" indent="0" algn="r" rtl="1">
              <a:spcAft>
                <a:spcPts val="850"/>
              </a:spcAft>
              <a:buNone/>
            </a:pPr>
            <a:r>
              <a:rPr lang="ar-SA" altLang="en-US" dirty="0">
                <a:solidFill>
                  <a:srgbClr val="384653"/>
                </a:solidFill>
                <a:latin typeface="WinSoft Pro Medium" pitchFamily="34" charset="0"/>
                <a:ea typeface="WinSoft Pro Medium" pitchFamily="34" charset="-122"/>
                <a:cs typeface="WinSoft Pro Medium" pitchFamily="34" charset="-120"/>
              </a:rPr>
              <a:t>● الفيديو.</a:t>
            </a:r>
            <a:endParaRPr lang="ar-SA" dirty="0"/>
          </a:p>
          <a:p>
            <a:pPr marL="0" indent="0" algn="r" rtl="1">
              <a:spcAft>
                <a:spcPts val="850"/>
              </a:spcAft>
              <a:buNone/>
            </a:pPr>
            <a:r>
              <a:rPr lang="ar-SA" altLang="en-US" dirty="0">
                <a:solidFill>
                  <a:srgbClr val="384653"/>
                </a:solidFill>
                <a:latin typeface="WinSoft Pro Medium" pitchFamily="34" charset="0"/>
                <a:ea typeface="WinSoft Pro Medium" pitchFamily="34" charset="-122"/>
                <a:cs typeface="WinSoft Pro Medium" pitchFamily="34" charset="-120"/>
              </a:rPr>
              <a:t>● النماذج والمعدات.</a:t>
            </a:r>
            <a:endParaRPr lang="ar-SA" dirty="0"/>
          </a:p>
          <a:p>
            <a:pPr marL="0" indent="0" algn="r" rtl="1">
              <a:spcAft>
                <a:spcPts val="850"/>
              </a:spcAft>
              <a:buNone/>
            </a:pPr>
            <a:r>
              <a:rPr lang="ar-SA" altLang="en-US" dirty="0">
                <a:solidFill>
                  <a:srgbClr val="384653"/>
                </a:solidFill>
                <a:latin typeface="WinSoft Pro Medium" pitchFamily="34" charset="0"/>
                <a:ea typeface="WinSoft Pro Medium" pitchFamily="34" charset="-122"/>
                <a:cs typeface="WinSoft Pro Medium" pitchFamily="34" charset="-120"/>
              </a:rPr>
              <a:t>● التطبيق العملي.</a:t>
            </a:r>
            <a:endParaRPr lang="ar-SA" dirty="0"/>
          </a:p>
          <a:p>
            <a:pPr marL="0" indent="0" algn="r" rtl="1">
              <a:spcAft>
                <a:spcPts val="850"/>
              </a:spcAft>
              <a:buNone/>
            </a:pPr>
            <a:r>
              <a:rPr lang="ar-SA" altLang="en-US" dirty="0">
                <a:solidFill>
                  <a:srgbClr val="384653"/>
                </a:solidFill>
                <a:latin typeface="WinSoft Pro Medium" pitchFamily="34" charset="0"/>
                <a:ea typeface="WinSoft Pro Medium" pitchFamily="34" charset="-122"/>
                <a:cs typeface="WinSoft Pro Medium" pitchFamily="34" charset="-120"/>
              </a:rPr>
              <a:t>● العمل الفردي والجماعي.</a:t>
            </a:r>
            <a:endParaRPr lang="ar-SA" dirty="0"/>
          </a:p>
          <a:p>
            <a:pPr marL="0" indent="0" algn="r" rtl="1">
              <a:buNone/>
            </a:pPr>
            <a:r>
              <a:rPr lang="ar-SA" altLang="en-US" dirty="0">
                <a:solidFill>
                  <a:srgbClr val="384653"/>
                </a:solidFill>
                <a:latin typeface="WinSoft Pro Medium" pitchFamily="34" charset="0"/>
                <a:ea typeface="WinSoft Pro Medium" pitchFamily="34" charset="-122"/>
                <a:cs typeface="WinSoft Pro Medium" pitchFamily="34" charset="-120"/>
              </a:rPr>
              <a:t>والهدف هو إتاحة أكثر من مدخل للتعلم والممارسة، مع الحفاظ على ارتباط كل اختيار بهدف التعلم والكفاية المستهدفة.</a:t>
            </a:r>
            <a:endParaRPr lang="ar-SA"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0" descr="preencoded.png"/>
          <p:cNvPicPr>
            <a:picLocks noChangeAspect="1"/>
          </p:cNvPicPr>
          <p:nvPr/>
        </p:nvPicPr>
        <p:blipFill>
          <a:blip r:embed="rId2"/>
          <a:stretch>
            <a:fillRect/>
          </a:stretch>
        </p:blipFill>
        <p:spPr>
          <a:xfrm>
            <a:off x="631908" y="1848842"/>
            <a:ext cx="10927878" cy="1288554"/>
          </a:xfrm>
          <a:prstGeom prst="rect">
            <a:avLst/>
          </a:prstGeom>
        </p:spPr>
      </p:pic>
      <p:sp>
        <p:nvSpPr>
          <p:cNvPr id="19" name="Text 2"/>
          <p:cNvSpPr/>
          <p:nvPr/>
        </p:nvSpPr>
        <p:spPr>
          <a:xfrm>
            <a:off x="973212" y="1980122"/>
            <a:ext cx="10346868" cy="334466"/>
          </a:xfrm>
          <a:prstGeom prst="rect">
            <a:avLst/>
          </a:prstGeom>
          <a:noFill/>
          <a:ln/>
        </p:spPr>
        <p:txBody>
          <a:bodyPr wrap="none" lIns="0" tIns="0" rIns="0" bIns="0" rtlCol="0" anchor="t"/>
          <a:lstStyle/>
          <a:p>
            <a:pPr algn="r" rtl="1">
              <a:lnSpc>
                <a:spcPct val="119000"/>
              </a:lnSpc>
              <a:spcAft>
                <a:spcPts val="500"/>
              </a:spcAft>
            </a:pPr>
            <a:r>
              <a:rPr lang="ar-SA" altLang="en-US" b="1" dirty="0">
                <a:latin typeface="WinSoft Pro Medium" pitchFamily="34" charset="0"/>
                <a:ea typeface="WinSoft Pro Medium" pitchFamily="34" charset="-122"/>
                <a:cs typeface="WinSoft Pro Medium" pitchFamily="34" charset="-120"/>
              </a:rPr>
              <a:t>5</a:t>
            </a:r>
            <a:r>
              <a:rPr lang="ar-SA" altLang="en-US" dirty="0">
                <a:solidFill>
                  <a:srgbClr val="384653"/>
                </a:solidFill>
                <a:latin typeface="WinSoft Pro Medium" pitchFamily="34" charset="0"/>
                <a:ea typeface="WinSoft Pro Medium" pitchFamily="34" charset="-122"/>
                <a:cs typeface="WinSoft Pro Medium" pitchFamily="34" charset="-120"/>
              </a:rPr>
              <a:t>. ربط التعلم ببيئة العمل كلما كان ذلك ممكنًا، ينبغي أن تعكس أنشطة التدريب:</a:t>
            </a:r>
            <a:endParaRPr lang="ar-SA" dirty="0">
              <a:solidFill>
                <a:srgbClr val="384653"/>
              </a:solidFill>
              <a:latin typeface="WinSoft Pro Medium" pitchFamily="34" charset="0"/>
              <a:ea typeface="WinSoft Pro Medium" pitchFamily="34" charset="-122"/>
              <a:cs typeface="WinSoft Pro Medium" pitchFamily="34" charset="-120"/>
            </a:endParaRPr>
          </a:p>
          <a:p>
            <a:pPr algn="r" rtl="1">
              <a:lnSpc>
                <a:spcPct val="119000"/>
              </a:lnSpc>
              <a:spcAft>
                <a:spcPts val="500"/>
              </a:spcAft>
            </a:pPr>
            <a:r>
              <a:rPr lang="ar-SA" altLang="en-US" dirty="0">
                <a:solidFill>
                  <a:srgbClr val="384653"/>
                </a:solidFill>
                <a:latin typeface="WinSoft Pro Medium" pitchFamily="34" charset="0"/>
                <a:ea typeface="WinSoft Pro Medium" pitchFamily="34" charset="-122"/>
                <a:cs typeface="WinSoft Pro Medium" pitchFamily="34" charset="-120"/>
              </a:rPr>
              <a:t>● المهام الفعلية</a:t>
            </a:r>
            <a:r>
              <a:rPr lang="ar-JO" altLang="en-US" dirty="0">
                <a:solidFill>
                  <a:srgbClr val="384653"/>
                </a:solidFill>
                <a:latin typeface="WinSoft Pro Medium" pitchFamily="34" charset="0"/>
                <a:ea typeface="WinSoft Pro Medium" pitchFamily="34" charset="-122"/>
                <a:cs typeface="WinSoft Pro Medium" pitchFamily="34" charset="-120"/>
              </a:rPr>
              <a:t>،</a:t>
            </a:r>
            <a:r>
              <a:rPr lang="ar-SA" altLang="en-US" dirty="0">
                <a:solidFill>
                  <a:srgbClr val="384653"/>
                </a:solidFill>
                <a:latin typeface="WinSoft Pro Medium" pitchFamily="34" charset="0"/>
                <a:ea typeface="WinSoft Pro Medium" pitchFamily="34" charset="-122"/>
                <a:cs typeface="WinSoft Pro Medium" pitchFamily="34" charset="-120"/>
              </a:rPr>
              <a:t> المعدات والأدوات المستخدمة في المهنة</a:t>
            </a:r>
            <a:r>
              <a:rPr lang="ar-JO" altLang="en-US" dirty="0">
                <a:solidFill>
                  <a:srgbClr val="384653"/>
                </a:solidFill>
                <a:latin typeface="WinSoft Pro Medium" pitchFamily="34" charset="0"/>
                <a:ea typeface="WinSoft Pro Medium" pitchFamily="34" charset="-122"/>
                <a:cs typeface="WinSoft Pro Medium" pitchFamily="34" charset="-120"/>
              </a:rPr>
              <a:t>،</a:t>
            </a:r>
            <a:r>
              <a:rPr lang="ar-SA" altLang="en-US" dirty="0">
                <a:solidFill>
                  <a:srgbClr val="384653"/>
                </a:solidFill>
                <a:latin typeface="WinSoft Pro Medium" pitchFamily="34" charset="0"/>
                <a:ea typeface="WinSoft Pro Medium" pitchFamily="34" charset="-122"/>
                <a:cs typeface="WinSoft Pro Medium" pitchFamily="34" charset="-120"/>
              </a:rPr>
              <a:t> إجراءات العمل</a:t>
            </a:r>
            <a:r>
              <a:rPr lang="ar-JO" altLang="en-US" dirty="0">
                <a:solidFill>
                  <a:srgbClr val="384653"/>
                </a:solidFill>
                <a:latin typeface="WinSoft Pro Medium" pitchFamily="34" charset="0"/>
                <a:ea typeface="WinSoft Pro Medium" pitchFamily="34" charset="-122"/>
                <a:cs typeface="WinSoft Pro Medium" pitchFamily="34" charset="-120"/>
              </a:rPr>
              <a:t>، </a:t>
            </a:r>
            <a:r>
              <a:rPr lang="ar-SA" altLang="en-US" dirty="0">
                <a:solidFill>
                  <a:srgbClr val="384653"/>
                </a:solidFill>
                <a:latin typeface="WinSoft Pro Medium" pitchFamily="34" charset="0"/>
                <a:ea typeface="WinSoft Pro Medium" pitchFamily="34" charset="-122"/>
                <a:cs typeface="WinSoft Pro Medium" pitchFamily="34" charset="-120"/>
              </a:rPr>
              <a:t>متطلبات الجودة</a:t>
            </a:r>
            <a:r>
              <a:rPr lang="ar-JO" altLang="en-US" dirty="0">
                <a:solidFill>
                  <a:srgbClr val="384653"/>
                </a:solidFill>
                <a:latin typeface="WinSoft Pro Medium" pitchFamily="34" charset="0"/>
                <a:ea typeface="WinSoft Pro Medium" pitchFamily="34" charset="-122"/>
                <a:cs typeface="WinSoft Pro Medium" pitchFamily="34" charset="-120"/>
              </a:rPr>
              <a:t>، </a:t>
            </a:r>
            <a:r>
              <a:rPr lang="ar-SA" altLang="en-US" dirty="0">
                <a:solidFill>
                  <a:srgbClr val="384653"/>
                </a:solidFill>
                <a:latin typeface="WinSoft Pro Medium" pitchFamily="34" charset="0"/>
                <a:ea typeface="WinSoft Pro Medium" pitchFamily="34" charset="-122"/>
                <a:cs typeface="WinSoft Pro Medium" pitchFamily="34" charset="-120"/>
              </a:rPr>
              <a:t> متطلبات السلامة.</a:t>
            </a:r>
            <a:r>
              <a:rPr lang="ar-JO" altLang="en-US" dirty="0">
                <a:solidFill>
                  <a:srgbClr val="384653"/>
                </a:solidFill>
                <a:latin typeface="WinSoft Pro Medium" pitchFamily="34" charset="0"/>
                <a:ea typeface="WinSoft Pro Medium" pitchFamily="34" charset="-122"/>
                <a:cs typeface="WinSoft Pro Medium" pitchFamily="34" charset="-120"/>
              </a:rPr>
              <a:t>،</a:t>
            </a:r>
            <a:r>
              <a:rPr lang="ar-SA" altLang="en-US" dirty="0">
                <a:solidFill>
                  <a:srgbClr val="384653"/>
                </a:solidFill>
                <a:latin typeface="WinSoft Pro Medium" pitchFamily="34" charset="0"/>
                <a:ea typeface="WinSoft Pro Medium" pitchFamily="34" charset="-122"/>
                <a:cs typeface="WinSoft Pro Medium" pitchFamily="34" charset="-120"/>
              </a:rPr>
              <a:t> المواقف والمشكلات الواقعية.</a:t>
            </a:r>
            <a:endParaRPr lang="ar-SA" dirty="0">
              <a:solidFill>
                <a:srgbClr val="384653"/>
              </a:solidFill>
              <a:latin typeface="WinSoft Pro Medium" pitchFamily="34" charset="0"/>
              <a:ea typeface="WinSoft Pro Medium" pitchFamily="34" charset="-122"/>
              <a:cs typeface="WinSoft Pro Medium" pitchFamily="34" charset="-120"/>
            </a:endParaRPr>
          </a:p>
          <a:p>
            <a:pPr algn="r" rtl="1">
              <a:lnSpc>
                <a:spcPct val="119000"/>
              </a:lnSpc>
            </a:pPr>
            <a:r>
              <a:rPr lang="ar-SA" altLang="en-US" dirty="0">
                <a:solidFill>
                  <a:srgbClr val="384653"/>
                </a:solidFill>
                <a:latin typeface="WinSoft Pro Medium" pitchFamily="34" charset="0"/>
                <a:ea typeface="WinSoft Pro Medium" pitchFamily="34" charset="-122"/>
                <a:cs typeface="WinSoft Pro Medium" pitchFamily="34" charset="-120"/>
              </a:rPr>
              <a:t>وهذا يساعد المتعلم على نقل ما تعلمه من بيئة التدريب إلى بيئة العمل.</a:t>
            </a:r>
            <a:endParaRPr lang="ar-SA" dirty="0">
              <a:solidFill>
                <a:srgbClr val="384653"/>
              </a:solidFill>
              <a:latin typeface="WinSoft Pro Medium" pitchFamily="34" charset="0"/>
              <a:ea typeface="WinSoft Pro Medium" pitchFamily="34" charset="-122"/>
              <a:cs typeface="WinSoft Pro Medium" pitchFamily="34" charset="-120"/>
            </a:endParaRPr>
          </a:p>
        </p:txBody>
      </p:sp>
      <p:pic>
        <p:nvPicPr>
          <p:cNvPr id="20" name="Image 1" descr="preencoded.png"/>
          <p:cNvPicPr>
            <a:picLocks noChangeAspect="1"/>
          </p:cNvPicPr>
          <p:nvPr/>
        </p:nvPicPr>
        <p:blipFill>
          <a:blip r:embed="rId2"/>
          <a:stretch>
            <a:fillRect/>
          </a:stretch>
        </p:blipFill>
        <p:spPr>
          <a:xfrm>
            <a:off x="631908" y="3340993"/>
            <a:ext cx="10927878" cy="1288554"/>
          </a:xfrm>
          <a:prstGeom prst="rect">
            <a:avLst/>
          </a:prstGeom>
        </p:spPr>
      </p:pic>
      <p:sp>
        <p:nvSpPr>
          <p:cNvPr id="22" name="Text 4"/>
          <p:cNvSpPr/>
          <p:nvPr/>
        </p:nvSpPr>
        <p:spPr>
          <a:xfrm>
            <a:off x="973212" y="3390563"/>
            <a:ext cx="10346868" cy="334466"/>
          </a:xfrm>
          <a:prstGeom prst="rect">
            <a:avLst/>
          </a:prstGeom>
          <a:noFill/>
          <a:ln/>
        </p:spPr>
        <p:txBody>
          <a:bodyPr wrap="none" lIns="0" tIns="0" rIns="0" bIns="0" rtlCol="0" anchor="t"/>
          <a:lstStyle/>
          <a:p>
            <a:pPr algn="r" rtl="1">
              <a:lnSpc>
                <a:spcPct val="119000"/>
              </a:lnSpc>
              <a:spcAft>
                <a:spcPts val="500"/>
              </a:spcAft>
            </a:pPr>
            <a:r>
              <a:rPr lang="ar-SA" altLang="en-US" b="1" dirty="0">
                <a:latin typeface="WinSoft Pro Medium" pitchFamily="34" charset="0"/>
                <a:ea typeface="WinSoft Pro Medium" pitchFamily="34" charset="-122"/>
                <a:cs typeface="WinSoft Pro Medium" pitchFamily="34" charset="-120"/>
              </a:rPr>
              <a:t>6</a:t>
            </a:r>
            <a:r>
              <a:rPr lang="ar-SA" altLang="en-US" dirty="0">
                <a:solidFill>
                  <a:srgbClr val="384653"/>
                </a:solidFill>
                <a:latin typeface="WinSoft Pro Medium" pitchFamily="34" charset="0"/>
                <a:ea typeface="WinSoft Pro Medium" pitchFamily="34" charset="-122"/>
                <a:cs typeface="WinSoft Pro Medium" pitchFamily="34" charset="-120"/>
              </a:rPr>
              <a:t>. توفير التغذية الراجعة المستمرة تحتاج الكفاءة إلى فرص متكررة للممارسة والتصحيح والتحسين.</a:t>
            </a:r>
            <a:endParaRPr lang="ar-SA" dirty="0">
              <a:solidFill>
                <a:srgbClr val="384653"/>
              </a:solidFill>
              <a:latin typeface="WinSoft Pro Medium" pitchFamily="34" charset="0"/>
              <a:ea typeface="WinSoft Pro Medium" pitchFamily="34" charset="-122"/>
              <a:cs typeface="WinSoft Pro Medium" pitchFamily="34" charset="-120"/>
            </a:endParaRPr>
          </a:p>
          <a:p>
            <a:pPr algn="r" rtl="1">
              <a:lnSpc>
                <a:spcPct val="119000"/>
              </a:lnSpc>
              <a:spcAft>
                <a:spcPts val="500"/>
              </a:spcAft>
            </a:pPr>
            <a:r>
              <a:rPr lang="ar-SA" altLang="en-US" dirty="0">
                <a:solidFill>
                  <a:srgbClr val="384653"/>
                </a:solidFill>
                <a:latin typeface="WinSoft Pro Medium" pitchFamily="34" charset="0"/>
                <a:ea typeface="WinSoft Pro Medium" pitchFamily="34" charset="-122"/>
                <a:cs typeface="WinSoft Pro Medium" pitchFamily="34" charset="-120"/>
              </a:rPr>
              <a:t>لذلك يمكن استخدام:</a:t>
            </a:r>
            <a:endParaRPr lang="ar-SA" dirty="0">
              <a:solidFill>
                <a:srgbClr val="384653"/>
              </a:solidFill>
              <a:latin typeface="WinSoft Pro Medium" pitchFamily="34" charset="0"/>
              <a:ea typeface="WinSoft Pro Medium" pitchFamily="34" charset="-122"/>
              <a:cs typeface="WinSoft Pro Medium" pitchFamily="34" charset="-120"/>
            </a:endParaRPr>
          </a:p>
          <a:p>
            <a:pPr algn="r" rtl="1">
              <a:lnSpc>
                <a:spcPct val="119000"/>
              </a:lnSpc>
              <a:spcAft>
                <a:spcPts val="500"/>
              </a:spcAft>
            </a:pPr>
            <a:r>
              <a:rPr lang="ar-SA" altLang="en-US" dirty="0">
                <a:solidFill>
                  <a:srgbClr val="384653"/>
                </a:solidFill>
                <a:latin typeface="WinSoft Pro Medium" pitchFamily="34" charset="0"/>
                <a:ea typeface="WinSoft Pro Medium" pitchFamily="34" charset="-122"/>
                <a:cs typeface="WinSoft Pro Medium" pitchFamily="34" charset="-120"/>
              </a:rPr>
              <a:t>● الملاحظة المباشرة</a:t>
            </a:r>
            <a:r>
              <a:rPr lang="ar-JO" altLang="en-US" dirty="0">
                <a:solidFill>
                  <a:srgbClr val="384653"/>
                </a:solidFill>
                <a:latin typeface="WinSoft Pro Medium" pitchFamily="34" charset="0"/>
                <a:ea typeface="WinSoft Pro Medium" pitchFamily="34" charset="-122"/>
                <a:cs typeface="WinSoft Pro Medium" pitchFamily="34" charset="-120"/>
              </a:rPr>
              <a:t>،</a:t>
            </a:r>
            <a:r>
              <a:rPr lang="ar-SA" altLang="en-US" dirty="0">
                <a:solidFill>
                  <a:srgbClr val="384653"/>
                </a:solidFill>
                <a:latin typeface="WinSoft Pro Medium" pitchFamily="34" charset="0"/>
                <a:ea typeface="WinSoft Pro Medium" pitchFamily="34" charset="-122"/>
                <a:cs typeface="WinSoft Pro Medium" pitchFamily="34" charset="-120"/>
              </a:rPr>
              <a:t> قوائم التحقق</a:t>
            </a:r>
            <a:r>
              <a:rPr lang="ar-JO" altLang="en-US" dirty="0">
                <a:solidFill>
                  <a:srgbClr val="384653"/>
                </a:solidFill>
                <a:latin typeface="WinSoft Pro Medium" pitchFamily="34" charset="0"/>
                <a:ea typeface="WinSoft Pro Medium" pitchFamily="34" charset="-122"/>
                <a:cs typeface="WinSoft Pro Medium" pitchFamily="34" charset="-120"/>
              </a:rPr>
              <a:t>، </a:t>
            </a:r>
            <a:r>
              <a:rPr lang="ar-SA" altLang="en-US" dirty="0">
                <a:solidFill>
                  <a:srgbClr val="384653"/>
                </a:solidFill>
                <a:latin typeface="WinSoft Pro Medium" pitchFamily="34" charset="0"/>
                <a:ea typeface="WinSoft Pro Medium" pitchFamily="34" charset="-122"/>
                <a:cs typeface="WinSoft Pro Medium" pitchFamily="34" charset="-120"/>
              </a:rPr>
              <a:t>التغذية الراجعة من المدرب</a:t>
            </a:r>
            <a:r>
              <a:rPr lang="ar-JO" altLang="en-US" dirty="0">
                <a:solidFill>
                  <a:srgbClr val="384653"/>
                </a:solidFill>
                <a:latin typeface="WinSoft Pro Medium" pitchFamily="34" charset="0"/>
                <a:ea typeface="WinSoft Pro Medium" pitchFamily="34" charset="-122"/>
                <a:cs typeface="WinSoft Pro Medium" pitchFamily="34" charset="-120"/>
              </a:rPr>
              <a:t>،</a:t>
            </a:r>
            <a:r>
              <a:rPr lang="ar-SA" altLang="en-US" dirty="0">
                <a:solidFill>
                  <a:srgbClr val="384653"/>
                </a:solidFill>
                <a:latin typeface="WinSoft Pro Medium" pitchFamily="34" charset="0"/>
                <a:ea typeface="WinSoft Pro Medium" pitchFamily="34" charset="-122"/>
                <a:cs typeface="WinSoft Pro Medium" pitchFamily="34" charset="-120"/>
              </a:rPr>
              <a:t> التغذية الراجعة من الأقران</a:t>
            </a:r>
            <a:r>
              <a:rPr lang="ar-JO" altLang="en-US" dirty="0">
                <a:solidFill>
                  <a:srgbClr val="384653"/>
                </a:solidFill>
                <a:latin typeface="WinSoft Pro Medium" pitchFamily="34" charset="0"/>
                <a:ea typeface="WinSoft Pro Medium" pitchFamily="34" charset="-122"/>
                <a:cs typeface="WinSoft Pro Medium" pitchFamily="34" charset="-120"/>
              </a:rPr>
              <a:t>، </a:t>
            </a:r>
            <a:r>
              <a:rPr lang="ar-SA" altLang="en-US" dirty="0">
                <a:solidFill>
                  <a:srgbClr val="384653"/>
                </a:solidFill>
                <a:latin typeface="WinSoft Pro Medium" pitchFamily="34" charset="0"/>
                <a:ea typeface="WinSoft Pro Medium" pitchFamily="34" charset="-122"/>
                <a:cs typeface="WinSoft Pro Medium" pitchFamily="34" charset="-120"/>
              </a:rPr>
              <a:t>التقييم الذاتي</a:t>
            </a:r>
            <a:r>
              <a:rPr lang="ar-JO" altLang="en-US" dirty="0">
                <a:solidFill>
                  <a:srgbClr val="384653"/>
                </a:solidFill>
                <a:latin typeface="WinSoft Pro Medium" pitchFamily="34" charset="0"/>
                <a:ea typeface="WinSoft Pro Medium" pitchFamily="34" charset="-122"/>
                <a:cs typeface="WinSoft Pro Medium" pitchFamily="34" charset="-120"/>
              </a:rPr>
              <a:t>،</a:t>
            </a:r>
            <a:r>
              <a:rPr lang="ar-SA" altLang="en-US" dirty="0">
                <a:solidFill>
                  <a:srgbClr val="384653"/>
                </a:solidFill>
                <a:latin typeface="WinSoft Pro Medium" pitchFamily="34" charset="0"/>
                <a:ea typeface="WinSoft Pro Medium" pitchFamily="34" charset="-122"/>
                <a:cs typeface="WinSoft Pro Medium" pitchFamily="34" charset="-120"/>
              </a:rPr>
              <a:t> التقييمات التكوينية.</a:t>
            </a:r>
            <a:endParaRPr lang="ar-SA" dirty="0">
              <a:solidFill>
                <a:srgbClr val="384653"/>
              </a:solidFill>
              <a:latin typeface="WinSoft Pro Medium" pitchFamily="34" charset="0"/>
              <a:ea typeface="WinSoft Pro Medium" pitchFamily="34" charset="-122"/>
              <a:cs typeface="WinSoft Pro Medium" pitchFamily="34" charset="-120"/>
            </a:endParaRPr>
          </a:p>
        </p:txBody>
      </p:sp>
      <p:pic>
        <p:nvPicPr>
          <p:cNvPr id="23" name="Image 2" descr="preencoded.png"/>
          <p:cNvPicPr>
            <a:picLocks noChangeAspect="1"/>
          </p:cNvPicPr>
          <p:nvPr/>
        </p:nvPicPr>
        <p:blipFill>
          <a:blip r:embed="rId2"/>
          <a:stretch>
            <a:fillRect/>
          </a:stretch>
        </p:blipFill>
        <p:spPr>
          <a:xfrm>
            <a:off x="631908" y="4833144"/>
            <a:ext cx="10927878" cy="1288554"/>
          </a:xfrm>
          <a:prstGeom prst="rect">
            <a:avLst/>
          </a:prstGeom>
        </p:spPr>
      </p:pic>
      <p:sp>
        <p:nvSpPr>
          <p:cNvPr id="25" name="Text 6"/>
          <p:cNvSpPr/>
          <p:nvPr/>
        </p:nvSpPr>
        <p:spPr>
          <a:xfrm>
            <a:off x="973212" y="4896179"/>
            <a:ext cx="10346868" cy="334466"/>
          </a:xfrm>
          <a:prstGeom prst="rect">
            <a:avLst/>
          </a:prstGeom>
          <a:noFill/>
          <a:ln/>
        </p:spPr>
        <p:txBody>
          <a:bodyPr wrap="none" lIns="0" tIns="0" rIns="0" bIns="0" rtlCol="0" anchor="t"/>
          <a:lstStyle/>
          <a:p>
            <a:pPr indent="0" algn="r" rtl="1">
              <a:lnSpc>
                <a:spcPct val="119000"/>
              </a:lnSpc>
              <a:spcAft>
                <a:spcPts val="500"/>
              </a:spcAft>
              <a:buNone/>
            </a:pPr>
            <a:r>
              <a:rPr lang="ar-SA" altLang="en-US" b="1" dirty="0">
                <a:latin typeface="WinSoft Pro Medium" pitchFamily="34" charset="0"/>
                <a:ea typeface="WinSoft Pro Medium" pitchFamily="34" charset="-122"/>
                <a:cs typeface="WinSoft Pro Medium" pitchFamily="34" charset="-120"/>
              </a:rPr>
              <a:t>7</a:t>
            </a:r>
            <a:r>
              <a:rPr lang="ar-SA" altLang="en-US" dirty="0">
                <a:solidFill>
                  <a:srgbClr val="384653"/>
                </a:solidFill>
                <a:latin typeface="WinSoft Pro Medium" pitchFamily="34" charset="0"/>
                <a:ea typeface="WinSoft Pro Medium" pitchFamily="34" charset="-122"/>
                <a:cs typeface="WinSoft Pro Medium" pitchFamily="34" charset="-120"/>
              </a:rPr>
              <a:t>. مواءمة التعلم مع التقييم اسأل دائمًا:</a:t>
            </a:r>
            <a:endParaRPr lang="ar-SA" dirty="0">
              <a:solidFill>
                <a:srgbClr val="384653"/>
              </a:solidFill>
              <a:latin typeface="WinSoft Pro Medium" pitchFamily="34" charset="0"/>
              <a:ea typeface="WinSoft Pro Medium" pitchFamily="34" charset="-122"/>
              <a:cs typeface="WinSoft Pro Medium" pitchFamily="34" charset="-120"/>
            </a:endParaRPr>
          </a:p>
          <a:p>
            <a:pPr indent="0" algn="r" rtl="1">
              <a:lnSpc>
                <a:spcPct val="119000"/>
              </a:lnSpc>
              <a:spcAft>
                <a:spcPts val="500"/>
              </a:spcAft>
              <a:buNone/>
            </a:pPr>
            <a:r>
              <a:rPr lang="ar-SA" altLang="en-US" dirty="0">
                <a:solidFill>
                  <a:srgbClr val="384653"/>
                </a:solidFill>
                <a:latin typeface="WinSoft Pro Medium" pitchFamily="34" charset="0"/>
                <a:ea typeface="WinSoft Pro Medium" pitchFamily="34" charset="-122"/>
                <a:cs typeface="WinSoft Pro Medium" pitchFamily="34" charset="-120"/>
              </a:rPr>
              <a:t>إذا كان هذا هو الأداء المطلوب في التقييم، فهل تتيح أنشطة التعلم للمتدرب فرصة كافية لممارسة هذا الأداء؟</a:t>
            </a:r>
            <a:endParaRPr lang="ar-SA" dirty="0">
              <a:solidFill>
                <a:srgbClr val="384653"/>
              </a:solidFill>
              <a:latin typeface="WinSoft Pro Medium" pitchFamily="34" charset="0"/>
              <a:ea typeface="WinSoft Pro Medium" pitchFamily="34" charset="-122"/>
              <a:cs typeface="WinSoft Pro Medium" pitchFamily="34" charset="-120"/>
            </a:endParaRPr>
          </a:p>
          <a:p>
            <a:pPr indent="0" algn="r" rtl="1">
              <a:lnSpc>
                <a:spcPct val="119000"/>
              </a:lnSpc>
              <a:spcAft>
                <a:spcPts val="500"/>
              </a:spcAft>
              <a:buNone/>
            </a:pPr>
            <a:r>
              <a:rPr lang="ar-SA" altLang="en-US" dirty="0">
                <a:solidFill>
                  <a:srgbClr val="384653"/>
                </a:solidFill>
                <a:latin typeface="WinSoft Pro Medium" pitchFamily="34" charset="0"/>
                <a:ea typeface="WinSoft Pro Medium" pitchFamily="34" charset="-122"/>
                <a:cs typeface="WinSoft Pro Medium" pitchFamily="34" charset="-120"/>
              </a:rPr>
              <a:t>يجب أن تكون هناك علاقة واضحة بين: الكفاية → هدف التعلم → استراتيجية التعلم → نشاط المتدرب → التقييم → دليل تحقق الكفاية</a:t>
            </a:r>
            <a:r>
              <a:rPr lang="ar-SA" altLang="en-US" dirty="0">
                <a:solidFill>
                  <a:srgbClr val="384653"/>
                </a:solidFill>
                <a:latin typeface="WinSoft Pro Medium" pitchFamily="34" charset="0"/>
                <a:ea typeface="WinSoft Pro Medium" pitchFamily="34" charset="-122"/>
                <a:cs typeface="WinSoft Pro Medium" pitchFamily="34" charset="-120"/>
                <a:hlinkClick r:id="rId3">
                  <a:extLst>
                    <a:ext uri="{A12FA001-AC4F-418D-AE19-62706E023703}">
                      <ahyp:hlinkClr xmlns:ahyp="http://schemas.microsoft.com/office/drawing/2018/hyperlinkcolor" val="tx"/>
                    </a:ext>
                  </a:extLst>
                </a:hlinkClick>
              </a:rPr>
              <a:t>[YA1</a:t>
            </a:r>
            <a:r>
              <a:rPr lang="ar-SA" altLang="en-US" b="1" dirty="0">
                <a:latin typeface="WinSoft Pro Medium" pitchFamily="34" charset="0"/>
                <a:ea typeface="WinSoft Pro Medium" pitchFamily="34" charset="-122"/>
                <a:cs typeface="WinSoft Pro Medium" pitchFamily="34" charset="-120"/>
                <a:hlinkClick r:id="rId3">
                  <a:extLst>
                    <a:ext uri="{A12FA001-AC4F-418D-AE19-62706E023703}">
                      <ahyp:hlinkClr xmlns:ahyp="http://schemas.microsoft.com/office/drawing/2018/hyperlinkcolor" val="tx"/>
                    </a:ext>
                  </a:extLst>
                </a:hlinkClick>
              </a:rPr>
              <a:t>]</a:t>
            </a:r>
            <a:r>
              <a:rPr lang="ar-SA" altLang="en-US" b="1" dirty="0">
                <a:latin typeface="WinSoft Pro Medium" pitchFamily="34" charset="0"/>
                <a:ea typeface="WinSoft Pro Medium" pitchFamily="34" charset="-122"/>
                <a:cs typeface="WinSoft Pro Medium" pitchFamily="34" charset="-120"/>
              </a:rPr>
              <a:t> </a:t>
            </a:r>
            <a:r>
              <a:rPr lang="ar-SA" altLang="en-US" dirty="0">
                <a:latin typeface="WinSoft Pro Medium" pitchFamily="34" charset="0"/>
                <a:ea typeface="WinSoft Pro Medium" pitchFamily="34" charset="-122"/>
                <a:cs typeface="WinSoft Pro Medium" pitchFamily="34" charset="-120"/>
              </a:rPr>
              <a:t>.</a:t>
            </a:r>
            <a:endParaRPr lang="ar-SA" dirty="0"/>
          </a:p>
        </p:txBody>
      </p:sp>
      <p:sp>
        <p:nvSpPr>
          <p:cNvPr id="26" name="Rectangle 25"/>
          <p:cNvSpPr/>
          <p:nvPr/>
        </p:nvSpPr>
        <p:spPr>
          <a:xfrm>
            <a:off x="4002156" y="5477421"/>
            <a:ext cx="6096000" cy="421975"/>
          </a:xfrm>
          <a:prstGeom prst="rect">
            <a:avLst/>
          </a:prstGeom>
        </p:spPr>
        <p:txBody>
          <a:bodyPr>
            <a:spAutoFit/>
          </a:bodyPr>
          <a:lstStyle/>
          <a:p>
            <a:pPr algn="r" rtl="1">
              <a:lnSpc>
                <a:spcPct val="119000"/>
              </a:lnSpc>
            </a:pPr>
            <a:r>
              <a:rPr lang="ar-JO" b="1" dirty="0">
                <a:latin typeface="WinSoft Pro Medium" pitchFamily="34" charset="0"/>
                <a:ea typeface="WinSoft Pro Medium" pitchFamily="34" charset="-122"/>
                <a:cs typeface="WinSoft Pro Medium" pitchFamily="34" charset="-120"/>
              </a:rPr>
              <a:t>	</a:t>
            </a:r>
            <a:endParaRPr lang="ar-SA" b="1" dirty="0">
              <a:latin typeface="WinSoft Pro Medium" pitchFamily="34" charset="0"/>
              <a:ea typeface="WinSoft Pro Medium" pitchFamily="34" charset="-122"/>
              <a:cs typeface="WinSoft Pro Medium" pitchFamily="34" charset="-120"/>
            </a:endParaRPr>
          </a:p>
        </p:txBody>
      </p:sp>
      <p:sp>
        <p:nvSpPr>
          <p:cNvPr id="27" name="Text 0"/>
          <p:cNvSpPr/>
          <p:nvPr/>
        </p:nvSpPr>
        <p:spPr>
          <a:xfrm>
            <a:off x="622852" y="556591"/>
            <a:ext cx="10936934" cy="534419"/>
          </a:xfrm>
          <a:prstGeom prst="rect">
            <a:avLst/>
          </a:prstGeom>
          <a:noFill/>
          <a:ln/>
        </p:spPr>
        <p:txBody>
          <a:bodyPr wrap="none" lIns="0" tIns="0" rIns="0" bIns="0" rtlCol="0" anchor="t"/>
          <a:lstStyle/>
          <a:p>
            <a:pPr marL="0" indent="0" algn="r" rtl="1">
              <a:lnSpc>
                <a:spcPct val="104000"/>
              </a:lnSpc>
              <a:buNone/>
            </a:pPr>
            <a:r>
              <a:rPr lang="ar-SA" altLang="en-US" sz="3600" dirty="0">
                <a:solidFill>
                  <a:srgbClr val="2E3C4E"/>
                </a:solidFill>
                <a:latin typeface="GE SS Two Light" pitchFamily="34" charset="0"/>
                <a:ea typeface="GE SS Two Light" pitchFamily="34" charset="-122"/>
                <a:cs typeface="GE SS Two Light" pitchFamily="34" charset="-120"/>
              </a:rPr>
              <a:t>اختيار الاستراتيجية والنمط المناسبين</a:t>
            </a:r>
            <a:endParaRPr lang="ar-SA" sz="3600" dirty="0"/>
          </a:p>
        </p:txBody>
      </p:sp>
    </p:spTree>
    <p:extLst>
      <p:ext uri="{BB962C8B-B14F-4D97-AF65-F5344CB8AC3E}">
        <p14:creationId xmlns:p14="http://schemas.microsoft.com/office/powerpoint/2010/main" val="36717643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74">
    <p:spTree>
      <p:nvGrpSpPr>
        <p:cNvPr id="1" name=""/>
        <p:cNvGrpSpPr/>
        <p:nvPr/>
      </p:nvGrpSpPr>
      <p:grpSpPr>
        <a:xfrm>
          <a:off x="0" y="0"/>
          <a:ext cx="0" cy="0"/>
          <a:chOff x="0" y="0"/>
          <a:chExt cx="0" cy="0"/>
        </a:xfrm>
      </p:grpSpPr>
      <p:sp>
        <p:nvSpPr>
          <p:cNvPr id="2" name="Text 0"/>
          <p:cNvSpPr/>
          <p:nvPr/>
        </p:nvSpPr>
        <p:spPr>
          <a:xfrm>
            <a:off x="631908" y="689113"/>
            <a:ext cx="10927878" cy="574722"/>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مهمة جماعية: تحليل استراتيجيات وأنماط التعلم</a:t>
            </a:r>
            <a:endParaRPr lang="ar-SA" sz="3700" dirty="0"/>
          </a:p>
        </p:txBody>
      </p:sp>
      <p:sp>
        <p:nvSpPr>
          <p:cNvPr id="3" name="Text 1"/>
          <p:cNvSpPr/>
          <p:nvPr/>
        </p:nvSpPr>
        <p:spPr>
          <a:xfrm>
            <a:off x="22324" y="1563757"/>
            <a:ext cx="11537463" cy="244044"/>
          </a:xfrm>
          <a:prstGeom prst="rect">
            <a:avLst/>
          </a:prstGeom>
          <a:noFill/>
          <a:ln/>
        </p:spPr>
        <p:txBody>
          <a:bodyPr wrap="none" lIns="0" tIns="0" rIns="0" bIns="0" rtlCol="0" anchor="t"/>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اعمل مع مجموعتك على اختيار عائلة مهنية ومهنة أو تخصصًا ضمنها، ثم حللوا كيف يمكن استخدام استراتيجيات وأنماط التعلم في تدريب إحدى المهارات المهنية.</a:t>
            </a:r>
            <a:endParaRPr lang="ar-SA" sz="1600" dirty="0"/>
          </a:p>
        </p:txBody>
      </p:sp>
      <p:pic>
        <p:nvPicPr>
          <p:cNvPr id="12"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023652" y="1992573"/>
            <a:ext cx="4956312" cy="4673270"/>
          </a:xfrm>
          <a:prstGeom prst="rect">
            <a:avLst/>
          </a:prstGeom>
        </p:spPr>
      </p:pic>
      <p:pic>
        <p:nvPicPr>
          <p:cNvPr id="15"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7" y="1992573"/>
            <a:ext cx="6269903" cy="4673270"/>
          </a:xfrm>
          <a:prstGeom prst="rect">
            <a:avLst/>
          </a:prstGeom>
        </p:spPr>
      </p:pic>
      <p:sp>
        <p:nvSpPr>
          <p:cNvPr id="4" name="Rectangle 3"/>
          <p:cNvSpPr/>
          <p:nvPr/>
        </p:nvSpPr>
        <p:spPr>
          <a:xfrm>
            <a:off x="7354956" y="2136003"/>
            <a:ext cx="4503167" cy="4170372"/>
          </a:xfrm>
          <a:prstGeom prst="rect">
            <a:avLst/>
          </a:prstGeom>
        </p:spPr>
        <p:txBody>
          <a:bodyPr wrap="square">
            <a:spAutoFit/>
          </a:bodyPr>
          <a:lstStyle/>
          <a:p>
            <a:pPr algn="r" rtl="1">
              <a:spcBef>
                <a:spcPts val="1400"/>
              </a:spcBef>
              <a:spcAft>
                <a:spcPts val="400"/>
              </a:spcAft>
            </a:pPr>
            <a:r>
              <a:rPr lang="ar-SA" sz="2000" dirty="0">
                <a:solidFill>
                  <a:srgbClr val="384653"/>
                </a:solidFill>
                <a:latin typeface="WinSoft Pro Medium" pitchFamily="34" charset="0"/>
                <a:ea typeface="WinSoft Pro Medium" pitchFamily="34" charset="-122"/>
                <a:cs typeface="WinSoft Pro Medium" pitchFamily="34" charset="-120"/>
              </a:rPr>
              <a:t>مهمة المجموعة</a:t>
            </a:r>
            <a:endParaRPr lang="en-US" sz="2000" dirty="0">
              <a:solidFill>
                <a:srgbClr val="384653"/>
              </a:solidFill>
              <a:latin typeface="WinSoft Pro Medium" pitchFamily="34" charset="0"/>
              <a:ea typeface="WinSoft Pro Medium" pitchFamily="34" charset="-122"/>
              <a:cs typeface="WinSoft Pro Medium" pitchFamily="34" charset="-120"/>
            </a:endParaRPr>
          </a:p>
          <a:p>
            <a:pPr algn="r" rtl="1">
              <a:spcBef>
                <a:spcPts val="1400"/>
              </a:spcBef>
              <a:spcAft>
                <a:spcPts val="400"/>
              </a:spcAft>
            </a:pPr>
            <a:r>
              <a:rPr lang="ar-SA" sz="2000" dirty="0">
                <a:solidFill>
                  <a:srgbClr val="384653"/>
                </a:solidFill>
                <a:latin typeface="WinSoft Pro Medium" pitchFamily="34" charset="0"/>
                <a:ea typeface="WinSoft Pro Medium" pitchFamily="34" charset="-122"/>
                <a:cs typeface="WinSoft Pro Medium" pitchFamily="34" charset="-120"/>
              </a:rPr>
              <a:t>اختاروا إحدى المهارات أو المهام المهنية من مجالات التعليم والتدريب التقني والمهني، ثم حللوا كيفية تصميم تجربة تعلم تساعد المتدرب على اكتساب الكفاية المطلوبة وإظهارها.</a:t>
            </a:r>
            <a:endParaRPr lang="en-US" sz="2000" dirty="0">
              <a:solidFill>
                <a:srgbClr val="384653"/>
              </a:solidFill>
              <a:latin typeface="WinSoft Pro Medium" pitchFamily="34" charset="0"/>
              <a:ea typeface="WinSoft Pro Medium" pitchFamily="34" charset="-122"/>
              <a:cs typeface="WinSoft Pro Medium" pitchFamily="34" charset="-120"/>
            </a:endParaRPr>
          </a:p>
          <a:p>
            <a:pPr algn="r" rtl="1">
              <a:spcBef>
                <a:spcPts val="1400"/>
              </a:spcBef>
              <a:spcAft>
                <a:spcPts val="400"/>
              </a:spcAft>
            </a:pPr>
            <a:r>
              <a:rPr lang="ar-SA" sz="2000" dirty="0">
                <a:solidFill>
                  <a:srgbClr val="384653"/>
                </a:solidFill>
                <a:latin typeface="WinSoft Pro Medium" pitchFamily="34" charset="0"/>
                <a:ea typeface="WinSoft Pro Medium" pitchFamily="34" charset="-122"/>
                <a:cs typeface="WinSoft Pro Medium" pitchFamily="34" charset="-120"/>
              </a:rPr>
              <a:t>قبل اختيار الاستراتيجية، حددوا أولًا ما يحتاج المتدرب إلى معرفته وفهمه وممارسته وإتقانه لأداء المهارة أو المهمة وفق المستوى المطلوب.</a:t>
            </a:r>
            <a:endParaRPr lang="en-US" sz="2000" dirty="0">
              <a:solidFill>
                <a:srgbClr val="384653"/>
              </a:solidFill>
              <a:latin typeface="WinSoft Pro Medium" pitchFamily="34" charset="0"/>
              <a:ea typeface="WinSoft Pro Medium" pitchFamily="34" charset="-122"/>
              <a:cs typeface="WinSoft Pro Medium" pitchFamily="34" charset="-120"/>
            </a:endParaRPr>
          </a:p>
          <a:p>
            <a:pPr algn="r" rtl="1">
              <a:spcBef>
                <a:spcPts val="1400"/>
              </a:spcBef>
              <a:spcAft>
                <a:spcPts val="400"/>
              </a:spcAft>
            </a:pPr>
            <a:r>
              <a:rPr lang="ar-SA" sz="2000" dirty="0">
                <a:solidFill>
                  <a:srgbClr val="384653"/>
                </a:solidFill>
                <a:latin typeface="WinSoft Pro Medium" pitchFamily="34" charset="0"/>
                <a:ea typeface="WinSoft Pro Medium" pitchFamily="34" charset="-122"/>
                <a:cs typeface="WinSoft Pro Medium" pitchFamily="34" charset="-120"/>
              </a:rPr>
              <a:t>بعد ذلك، اختاروا استراتيجية تعلم واحدة أو أكثر، وحددوا صيغة أو بيئة تقديم التعلم المناسبة، ثم صمموا نشاطًا يشارك فيه المتدرب بصورة فاعلة.</a:t>
            </a:r>
            <a:endParaRPr lang="en-US" sz="2000" dirty="0">
              <a:solidFill>
                <a:srgbClr val="384653"/>
              </a:solidFill>
              <a:latin typeface="WinSoft Pro Medium" pitchFamily="34" charset="0"/>
              <a:ea typeface="WinSoft Pro Medium" pitchFamily="34" charset="-122"/>
              <a:cs typeface="WinSoft Pro Medium" pitchFamily="34" charset="-120"/>
            </a:endParaRPr>
          </a:p>
        </p:txBody>
      </p:sp>
      <p:sp>
        <p:nvSpPr>
          <p:cNvPr id="17" name="Rectangle 16"/>
          <p:cNvSpPr/>
          <p:nvPr/>
        </p:nvSpPr>
        <p:spPr>
          <a:xfrm>
            <a:off x="631908" y="2056686"/>
            <a:ext cx="6110087" cy="4247317"/>
          </a:xfrm>
          <a:prstGeom prst="rect">
            <a:avLst/>
          </a:prstGeom>
        </p:spPr>
        <p:txBody>
          <a:bodyPr wrap="square">
            <a:spAutoFit/>
          </a:bodyPr>
          <a:lstStyle/>
          <a:p>
            <a:pPr algn="r" rtl="1">
              <a:spcBef>
                <a:spcPts val="1400"/>
              </a:spcBef>
              <a:spcAft>
                <a:spcPts val="400"/>
              </a:spcAft>
            </a:pPr>
            <a:r>
              <a:rPr lang="ar-SA" dirty="0">
                <a:solidFill>
                  <a:srgbClr val="384653"/>
                </a:solidFill>
                <a:latin typeface="WinSoft Pro Medium" pitchFamily="34" charset="0"/>
                <a:ea typeface="WinSoft Pro Medium" pitchFamily="34" charset="-122"/>
                <a:cs typeface="WinSoft Pro Medium" pitchFamily="34" charset="-120"/>
              </a:rPr>
              <a:t>ما المقصود بصيغة أو بيئة تقديم التعلم؟</a:t>
            </a:r>
            <a:endParaRPr lang="en-US" dirty="0">
              <a:solidFill>
                <a:srgbClr val="384653"/>
              </a:solidFill>
              <a:latin typeface="WinSoft Pro Medium" pitchFamily="34" charset="0"/>
              <a:ea typeface="WinSoft Pro Medium" pitchFamily="34" charset="-122"/>
              <a:cs typeface="WinSoft Pro Medium" pitchFamily="34" charset="-120"/>
            </a:endParaRPr>
          </a:p>
          <a:p>
            <a:pPr algn="r" rtl="1">
              <a:spcBef>
                <a:spcPts val="1400"/>
              </a:spcBef>
              <a:spcAft>
                <a:spcPts val="400"/>
              </a:spcAft>
            </a:pPr>
            <a:r>
              <a:rPr lang="ar-SA" dirty="0">
                <a:solidFill>
                  <a:srgbClr val="384653"/>
                </a:solidFill>
                <a:latin typeface="WinSoft Pro Medium" pitchFamily="34" charset="0"/>
                <a:ea typeface="WinSoft Pro Medium" pitchFamily="34" charset="-122"/>
                <a:cs typeface="WinSoft Pro Medium" pitchFamily="34" charset="-120"/>
              </a:rPr>
              <a:t>يقصد بصيغة أو بيئة تقديم التعلم الطريقة أو البيئة التي يحدث من خلالها التدريب والتعلم، مثل:</a:t>
            </a:r>
            <a:endParaRPr lang="en-US" dirty="0">
              <a:solidFill>
                <a:srgbClr val="384653"/>
              </a:solidFill>
              <a:latin typeface="WinSoft Pro Medium" pitchFamily="34" charset="0"/>
              <a:ea typeface="WinSoft Pro Medium" pitchFamily="34" charset="-122"/>
              <a:cs typeface="WinSoft Pro Medium" pitchFamily="34" charset="-120"/>
            </a:endParaRPr>
          </a:p>
          <a:p>
            <a:pPr lvl="0" algn="r" rtl="1">
              <a:spcBef>
                <a:spcPts val="1400"/>
              </a:spcBef>
              <a:spcAft>
                <a:spcPts val="400"/>
              </a:spcAft>
              <a:buSzPts val="1000"/>
              <a:tabLst>
                <a:tab pos="457200" algn="l"/>
              </a:tabLst>
            </a:pPr>
            <a:r>
              <a:rPr lang="ar-SA" dirty="0">
                <a:solidFill>
                  <a:srgbClr val="384653"/>
                </a:solidFill>
                <a:latin typeface="WinSoft Pro Medium" pitchFamily="34" charset="0"/>
                <a:ea typeface="WinSoft Pro Medium" pitchFamily="34" charset="-122"/>
                <a:cs typeface="WinSoft Pro Medium" pitchFamily="34" charset="-120"/>
              </a:rPr>
              <a:t>لتعلم الحضوري: التعلم الذي يحدث في جلسة تدريبية مباشرة مع المدرب والمتدربين.</a:t>
            </a:r>
            <a:endParaRPr lang="en-US" dirty="0">
              <a:solidFill>
                <a:srgbClr val="384653"/>
              </a:solidFill>
              <a:latin typeface="WinSoft Pro Medium" pitchFamily="34" charset="0"/>
              <a:ea typeface="WinSoft Pro Medium" pitchFamily="34" charset="-122"/>
              <a:cs typeface="WinSoft Pro Medium" pitchFamily="34" charset="-120"/>
            </a:endParaRPr>
          </a:p>
          <a:p>
            <a:pPr lvl="0" algn="r" rtl="1">
              <a:spcBef>
                <a:spcPts val="1400"/>
              </a:spcBef>
              <a:spcAft>
                <a:spcPts val="400"/>
              </a:spcAft>
              <a:buSzPts val="1000"/>
              <a:tabLst>
                <a:tab pos="457200" algn="l"/>
              </a:tabLst>
            </a:pPr>
            <a:r>
              <a:rPr lang="ar-SA" dirty="0">
                <a:solidFill>
                  <a:srgbClr val="384653"/>
                </a:solidFill>
                <a:latin typeface="WinSoft Pro Medium" pitchFamily="34" charset="0"/>
                <a:ea typeface="WinSoft Pro Medium" pitchFamily="34" charset="-122"/>
                <a:cs typeface="WinSoft Pro Medium" pitchFamily="34" charset="-120"/>
              </a:rPr>
              <a:t>لتعلم الرقمي: استخدام بيئة أو موارد رقمية لتقديم التعلم أو دعمه.</a:t>
            </a:r>
            <a:endParaRPr lang="ar-JO" dirty="0">
              <a:solidFill>
                <a:srgbClr val="384653"/>
              </a:solidFill>
              <a:latin typeface="WinSoft Pro Medium" pitchFamily="34" charset="0"/>
              <a:ea typeface="WinSoft Pro Medium" pitchFamily="34" charset="-122"/>
              <a:cs typeface="WinSoft Pro Medium" pitchFamily="34" charset="-120"/>
            </a:endParaRPr>
          </a:p>
          <a:p>
            <a:pPr lvl="0" algn="r" rtl="1">
              <a:spcBef>
                <a:spcPts val="1400"/>
              </a:spcBef>
              <a:spcAft>
                <a:spcPts val="400"/>
              </a:spcAft>
              <a:buSzPts val="1000"/>
              <a:tabLst>
                <a:tab pos="457200" algn="l"/>
              </a:tabLst>
            </a:pPr>
            <a:r>
              <a:rPr lang="ar-SA" dirty="0">
                <a:solidFill>
                  <a:srgbClr val="384653"/>
                </a:solidFill>
                <a:latin typeface="WinSoft Pro Medium" pitchFamily="34" charset="0"/>
                <a:ea typeface="WinSoft Pro Medium" pitchFamily="34" charset="-122"/>
                <a:cs typeface="WinSoft Pro Medium" pitchFamily="34" charset="-120"/>
              </a:rPr>
              <a:t>التعلم المدمج: الجمع بين التعلم الحضوري والتعلم الرقمي ضمن تجربة تعلم واحدة.</a:t>
            </a:r>
            <a:endParaRPr lang="ar-JO" dirty="0">
              <a:solidFill>
                <a:srgbClr val="384653"/>
              </a:solidFill>
              <a:latin typeface="WinSoft Pro Medium" pitchFamily="34" charset="0"/>
              <a:ea typeface="WinSoft Pro Medium" pitchFamily="34" charset="-122"/>
              <a:cs typeface="WinSoft Pro Medium" pitchFamily="34" charset="-120"/>
            </a:endParaRPr>
          </a:p>
          <a:p>
            <a:pPr lvl="0" algn="r" rtl="1">
              <a:spcBef>
                <a:spcPts val="1400"/>
              </a:spcBef>
              <a:spcAft>
                <a:spcPts val="400"/>
              </a:spcAft>
              <a:buSzPts val="1000"/>
              <a:tabLst>
                <a:tab pos="457200" algn="l"/>
              </a:tabLst>
            </a:pPr>
            <a:r>
              <a:rPr lang="ar-SA" dirty="0">
                <a:solidFill>
                  <a:srgbClr val="384653"/>
                </a:solidFill>
                <a:latin typeface="WinSoft Pro Medium" pitchFamily="34" charset="0"/>
                <a:ea typeface="WinSoft Pro Medium" pitchFamily="34" charset="-122"/>
                <a:cs typeface="WinSoft Pro Medium" pitchFamily="34" charset="-120"/>
              </a:rPr>
              <a:t>التعلم في الورشة/المشغل: تعلم المهارة من خلال الممارسة العملية في بيئة تدريبية مجهزة.</a:t>
            </a:r>
            <a:endParaRPr lang="en-US" dirty="0">
              <a:solidFill>
                <a:srgbClr val="384653"/>
              </a:solidFill>
              <a:latin typeface="WinSoft Pro Medium" pitchFamily="34" charset="0"/>
              <a:ea typeface="WinSoft Pro Medium" pitchFamily="34" charset="-122"/>
              <a:cs typeface="WinSoft Pro Medium" pitchFamily="34" charset="-120"/>
            </a:endParaRPr>
          </a:p>
          <a:p>
            <a:pPr lvl="0" algn="r" rtl="1">
              <a:spcBef>
                <a:spcPts val="1400"/>
              </a:spcBef>
              <a:spcAft>
                <a:spcPts val="400"/>
              </a:spcAft>
              <a:buSzPts val="1000"/>
              <a:tabLst>
                <a:tab pos="457200" algn="l"/>
              </a:tabLst>
            </a:pPr>
            <a:r>
              <a:rPr lang="ar-SA" dirty="0">
                <a:solidFill>
                  <a:srgbClr val="384653"/>
                </a:solidFill>
                <a:latin typeface="WinSoft Pro Medium" pitchFamily="34" charset="0"/>
                <a:ea typeface="WinSoft Pro Medium" pitchFamily="34" charset="-122"/>
                <a:cs typeface="WinSoft Pro Medium" pitchFamily="34" charset="-120"/>
              </a:rPr>
              <a:t>التعلم في موقع العمل: تعلم المهارة من خلال تنفيذ مهام فعلية أو قريبة من الواقع المهني في بيئة العمل.</a:t>
            </a:r>
            <a:endParaRPr lang="en-US" dirty="0">
              <a:solidFill>
                <a:srgbClr val="384653"/>
              </a:solidFill>
              <a:latin typeface="WinSoft Pro Medium" pitchFamily="34" charset="0"/>
              <a:ea typeface="WinSoft Pro Medium" pitchFamily="34" charset="-122"/>
              <a:cs typeface="WinSoft Pro Medium" pitchFamily="34" charset="-12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58503" y="1107746"/>
            <a:ext cx="10209846" cy="946413"/>
          </a:xfrm>
          <a:prstGeom prst="rect">
            <a:avLst/>
          </a:prstGeom>
        </p:spPr>
        <p:txBody>
          <a:bodyPr wrap="square">
            <a:spAutoFit/>
          </a:bodyPr>
          <a:lstStyle/>
          <a:p>
            <a:pPr algn="r" rtl="1">
              <a:lnSpc>
                <a:spcPct val="150000"/>
              </a:lnSpc>
              <a:spcBef>
                <a:spcPts val="1400"/>
              </a:spcBef>
              <a:spcAft>
                <a:spcPts val="400"/>
              </a:spcAft>
            </a:pPr>
            <a:r>
              <a:rPr lang="ar-SA" sz="3700" dirty="0">
                <a:solidFill>
                  <a:srgbClr val="2E3C4E"/>
                </a:solidFill>
                <a:latin typeface="GE SS Two Light" pitchFamily="34" charset="0"/>
                <a:ea typeface="GE SS Two Light" pitchFamily="34" charset="-122"/>
                <a:cs typeface="GE SS Two Light" pitchFamily="34" charset="-120"/>
              </a:rPr>
              <a:t>مصفوفة تحليل استراتيجيات وأنماط التعلم – الأداة </a:t>
            </a:r>
            <a:r>
              <a:rPr lang="en-US" sz="3700" dirty="0">
                <a:solidFill>
                  <a:srgbClr val="2E3C4E"/>
                </a:solidFill>
                <a:latin typeface="Myriad "/>
                <a:ea typeface="GE SS Two Light" pitchFamily="34" charset="-122"/>
                <a:cs typeface="GE SS Two Light" pitchFamily="34" charset="-120"/>
              </a:rPr>
              <a:t>4</a:t>
            </a:r>
            <a:r>
              <a:rPr lang="ar-SA" b="1" dirty="0">
                <a:latin typeface="Arial" panose="020B0604020202020204" pitchFamily="34" charset="0"/>
                <a:ea typeface="Arial" panose="020B0604020202020204" pitchFamily="34" charset="0"/>
              </a:rPr>
              <a:t>:</a:t>
            </a:r>
            <a:endParaRPr lang="en-US" dirty="0">
              <a:latin typeface="Arial" panose="020B0604020202020204" pitchFamily="34" charset="0"/>
              <a:ea typeface="Arial" panose="020B0604020202020204" pitchFamily="34" charset="0"/>
            </a:endParaRPr>
          </a:p>
        </p:txBody>
      </p:sp>
      <p:graphicFrame>
        <p:nvGraphicFramePr>
          <p:cNvPr id="6" name="Table 0"/>
          <p:cNvGraphicFramePr>
            <a:graphicFrameLocks noGrp="1"/>
          </p:cNvGraphicFramePr>
          <p:nvPr>
            <p:extLst>
              <p:ext uri="{D42A27DB-BD31-4B8C-83A1-F6EECF244321}">
                <p14:modId xmlns:p14="http://schemas.microsoft.com/office/powerpoint/2010/main" val="2521334592"/>
              </p:ext>
            </p:extLst>
          </p:nvPr>
        </p:nvGraphicFramePr>
        <p:xfrm>
          <a:off x="556590" y="2411894"/>
          <a:ext cx="11277601" cy="3033820"/>
        </p:xfrm>
        <a:graphic>
          <a:graphicData uri="http://schemas.openxmlformats.org/drawingml/2006/table">
            <a:tbl>
              <a:tblPr/>
              <a:tblGrid>
                <a:gridCol w="2158247">
                  <a:extLst>
                    <a:ext uri="{9D8B030D-6E8A-4147-A177-3AD203B41FA5}">
                      <a16:colId xmlns:a16="http://schemas.microsoft.com/office/drawing/2014/main" val="20000"/>
                    </a:ext>
                  </a:extLst>
                </a:gridCol>
                <a:gridCol w="2158247">
                  <a:extLst>
                    <a:ext uri="{9D8B030D-6E8A-4147-A177-3AD203B41FA5}">
                      <a16:colId xmlns:a16="http://schemas.microsoft.com/office/drawing/2014/main" val="2010518713"/>
                    </a:ext>
                  </a:extLst>
                </a:gridCol>
                <a:gridCol w="2158247">
                  <a:extLst>
                    <a:ext uri="{9D8B030D-6E8A-4147-A177-3AD203B41FA5}">
                      <a16:colId xmlns:a16="http://schemas.microsoft.com/office/drawing/2014/main" val="3160438142"/>
                    </a:ext>
                  </a:extLst>
                </a:gridCol>
                <a:gridCol w="2158247">
                  <a:extLst>
                    <a:ext uri="{9D8B030D-6E8A-4147-A177-3AD203B41FA5}">
                      <a16:colId xmlns:a16="http://schemas.microsoft.com/office/drawing/2014/main" val="305637381"/>
                    </a:ext>
                  </a:extLst>
                </a:gridCol>
                <a:gridCol w="935083">
                  <a:extLst>
                    <a:ext uri="{9D8B030D-6E8A-4147-A177-3AD203B41FA5}">
                      <a16:colId xmlns:a16="http://schemas.microsoft.com/office/drawing/2014/main" val="2730598539"/>
                    </a:ext>
                  </a:extLst>
                </a:gridCol>
                <a:gridCol w="1709530">
                  <a:extLst>
                    <a:ext uri="{9D8B030D-6E8A-4147-A177-3AD203B41FA5}">
                      <a16:colId xmlns:a16="http://schemas.microsoft.com/office/drawing/2014/main" val="20001"/>
                    </a:ext>
                  </a:extLst>
                </a:gridCol>
              </a:tblGrid>
              <a:tr h="681450">
                <a:tc>
                  <a:txBody>
                    <a:bodyPr/>
                    <a:lstStyle/>
                    <a:p>
                      <a:pPr algn="r" rtl="1">
                        <a:lnSpc>
                          <a:spcPct val="150000"/>
                        </a:lnSpc>
                        <a:spcBef>
                          <a:spcPts val="1400"/>
                        </a:spcBef>
                        <a:spcAft>
                          <a:spcPts val="400"/>
                        </a:spcAft>
                      </a:pPr>
                      <a:r>
                        <a:rPr lang="ar-SA" sz="1800" b="1" dirty="0">
                          <a:solidFill>
                            <a:schemeClr val="bg1"/>
                          </a:solidFill>
                          <a:effectLst/>
                          <a:latin typeface="Arial" panose="020B0604020202020204" pitchFamily="34" charset="0"/>
                          <a:ea typeface="Arial" panose="020B0604020202020204" pitchFamily="34" charset="0"/>
                        </a:rPr>
                        <a:t>المهارة/المهمة المهنية</a:t>
                      </a:r>
                      <a:endParaRPr lang="en-US" sz="1800" dirty="0">
                        <a:solidFill>
                          <a:schemeClr val="bg1"/>
                        </a:solidFill>
                        <a:effectLst/>
                        <a:latin typeface="Arial" panose="020B0604020202020204" pitchFamily="34" charset="0"/>
                        <a:ea typeface="Arial" panose="020B0604020202020204" pitchFamily="34" charset="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algn="r" rtl="1">
                        <a:lnSpc>
                          <a:spcPct val="150000"/>
                        </a:lnSpc>
                        <a:spcBef>
                          <a:spcPts val="1400"/>
                        </a:spcBef>
                        <a:spcAft>
                          <a:spcPts val="400"/>
                        </a:spcAft>
                      </a:pPr>
                      <a:r>
                        <a:rPr lang="ar-SA" sz="1800" b="1" dirty="0">
                          <a:solidFill>
                            <a:schemeClr val="bg1"/>
                          </a:solidFill>
                          <a:effectLst/>
                          <a:latin typeface="Arial" panose="020B0604020202020204" pitchFamily="34" charset="0"/>
                          <a:ea typeface="Arial" panose="020B0604020202020204" pitchFamily="34" charset="0"/>
                        </a:rPr>
                        <a:t>ما الذي يحتاج المتدرب إلى معرفته أو إتقانه؟</a:t>
                      </a:r>
                      <a:endParaRPr lang="en-US" sz="1800" dirty="0">
                        <a:solidFill>
                          <a:schemeClr val="bg1"/>
                        </a:solidFill>
                        <a:effectLst/>
                        <a:latin typeface="Arial" panose="020B0604020202020204" pitchFamily="34" charset="0"/>
                        <a:ea typeface="Arial" panose="020B0604020202020204" pitchFamily="34" charset="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algn="r" rtl="1">
                        <a:lnSpc>
                          <a:spcPct val="150000"/>
                        </a:lnSpc>
                        <a:spcBef>
                          <a:spcPts val="1400"/>
                        </a:spcBef>
                        <a:spcAft>
                          <a:spcPts val="400"/>
                        </a:spcAft>
                      </a:pPr>
                      <a:r>
                        <a:rPr lang="ar-SA" sz="1800" b="1" dirty="0">
                          <a:solidFill>
                            <a:schemeClr val="bg1"/>
                          </a:solidFill>
                          <a:effectLst/>
                          <a:latin typeface="Arial" panose="020B0604020202020204" pitchFamily="34" charset="0"/>
                          <a:ea typeface="Arial" panose="020B0604020202020204" pitchFamily="34" charset="0"/>
                        </a:rPr>
                        <a:t>استراتيجية التعلم المختارة</a:t>
                      </a:r>
                      <a:endParaRPr lang="en-US" sz="1800" dirty="0">
                        <a:solidFill>
                          <a:schemeClr val="bg1"/>
                        </a:solidFill>
                        <a:effectLst/>
                        <a:latin typeface="Arial" panose="020B0604020202020204" pitchFamily="34" charset="0"/>
                        <a:ea typeface="Arial" panose="020B0604020202020204" pitchFamily="34" charset="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algn="r" rtl="1">
                        <a:lnSpc>
                          <a:spcPct val="150000"/>
                        </a:lnSpc>
                        <a:spcBef>
                          <a:spcPts val="1400"/>
                        </a:spcBef>
                        <a:spcAft>
                          <a:spcPts val="400"/>
                        </a:spcAft>
                      </a:pPr>
                      <a:r>
                        <a:rPr lang="ar-SA" sz="1800" b="1" dirty="0">
                          <a:solidFill>
                            <a:schemeClr val="bg1"/>
                          </a:solidFill>
                          <a:effectLst/>
                          <a:latin typeface="Arial" panose="020B0604020202020204" pitchFamily="34" charset="0"/>
                          <a:ea typeface="Arial" panose="020B0604020202020204" pitchFamily="34" charset="0"/>
                        </a:rPr>
                        <a:t>صيغة/بيئة تقديم التعلم</a:t>
                      </a:r>
                      <a:endParaRPr lang="en-US" sz="1800" dirty="0">
                        <a:solidFill>
                          <a:schemeClr val="bg1"/>
                        </a:solidFill>
                        <a:effectLst/>
                        <a:latin typeface="Arial" panose="020B0604020202020204" pitchFamily="34" charset="0"/>
                        <a:ea typeface="Arial" panose="020B0604020202020204" pitchFamily="34" charset="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algn="r" rtl="1">
                        <a:lnSpc>
                          <a:spcPct val="150000"/>
                        </a:lnSpc>
                        <a:spcBef>
                          <a:spcPts val="1400"/>
                        </a:spcBef>
                        <a:spcAft>
                          <a:spcPts val="400"/>
                        </a:spcAft>
                      </a:pPr>
                      <a:r>
                        <a:rPr lang="ar-SA" sz="1800" b="1" dirty="0">
                          <a:solidFill>
                            <a:schemeClr val="bg1"/>
                          </a:solidFill>
                          <a:effectLst/>
                          <a:latin typeface="Arial" panose="020B0604020202020204" pitchFamily="34" charset="0"/>
                          <a:ea typeface="Arial" panose="020B0604020202020204" pitchFamily="34" charset="0"/>
                        </a:rPr>
                        <a:t>نشاط المتدرب</a:t>
                      </a:r>
                      <a:endParaRPr lang="en-US" sz="1800" dirty="0">
                        <a:solidFill>
                          <a:schemeClr val="bg1"/>
                        </a:solidFill>
                        <a:effectLst/>
                        <a:latin typeface="Arial" panose="020B0604020202020204" pitchFamily="34" charset="0"/>
                        <a:ea typeface="Arial" panose="020B0604020202020204" pitchFamily="34" charset="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algn="r" rtl="1">
                        <a:lnSpc>
                          <a:spcPct val="150000"/>
                        </a:lnSpc>
                        <a:spcBef>
                          <a:spcPts val="1400"/>
                        </a:spcBef>
                        <a:spcAft>
                          <a:spcPts val="400"/>
                        </a:spcAft>
                      </a:pPr>
                      <a:r>
                        <a:rPr lang="ar-SA" sz="1800" b="1" dirty="0">
                          <a:solidFill>
                            <a:schemeClr val="bg1"/>
                          </a:solidFill>
                          <a:effectLst/>
                          <a:latin typeface="Arial" panose="020B0604020202020204" pitchFamily="34" charset="0"/>
                          <a:ea typeface="Arial" panose="020B0604020202020204" pitchFamily="34" charset="0"/>
                        </a:rPr>
                        <a:t>لماذا اخترناها؟</a:t>
                      </a:r>
                      <a:endParaRPr lang="en-US" sz="1800" dirty="0">
                        <a:solidFill>
                          <a:schemeClr val="bg1"/>
                        </a:solidFill>
                        <a:effectLst/>
                        <a:latin typeface="Arial" panose="020B0604020202020204" pitchFamily="34" charset="0"/>
                        <a:ea typeface="Arial" panose="020B0604020202020204" pitchFamily="34" charset="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533665">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533665">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769053845"/>
                  </a:ext>
                </a:extLst>
              </a:tr>
              <a:tr h="533665">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249656653"/>
                  </a:ext>
                </a:extLst>
              </a:tr>
              <a:tr h="533665">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740816182"/>
                  </a:ext>
                </a:extLst>
              </a:tr>
            </a:tbl>
          </a:graphicData>
        </a:graphic>
      </p:graphicFrame>
    </p:spTree>
    <p:extLst>
      <p:ext uri="{BB962C8B-B14F-4D97-AF65-F5344CB8AC3E}">
        <p14:creationId xmlns:p14="http://schemas.microsoft.com/office/powerpoint/2010/main" val="33447772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622201"/>
            <a:ext cx="10927878" cy="482501"/>
          </a:xfrm>
          <a:prstGeom prst="rect">
            <a:avLst/>
          </a:prstGeom>
          <a:noFill/>
          <a:ln/>
        </p:spPr>
        <p:txBody>
          <a:bodyPr wrap="none" lIns="0" tIns="0" rIns="0" bIns="0" rtlCol="0" anchor="t"/>
          <a:lstStyle/>
          <a:p>
            <a:pPr algn="r" rtl="1"/>
            <a:r>
              <a:rPr lang="ar-SA" sz="3200" dirty="0">
                <a:solidFill>
                  <a:srgbClr val="2E3C4E"/>
                </a:solidFill>
                <a:latin typeface="GE SS Two Light" pitchFamily="34" charset="0"/>
                <a:ea typeface="GE SS Two Light" pitchFamily="34" charset="-122"/>
                <a:cs typeface="GE SS Two Light" pitchFamily="34" charset="-120"/>
              </a:rPr>
              <a:t>المطلوب من المجموعة</a:t>
            </a:r>
            <a:endParaRPr lang="en-US" sz="3200" dirty="0">
              <a:solidFill>
                <a:srgbClr val="2E3C4E"/>
              </a:solidFill>
              <a:latin typeface="GE SS Two Light" pitchFamily="34" charset="0"/>
              <a:ea typeface="GE SS Two Light" pitchFamily="34" charset="-122"/>
              <a:cs typeface="GE SS Two Light" pitchFamily="34" charset="-120"/>
            </a:endParaRPr>
          </a:p>
        </p:txBody>
      </p:sp>
      <p:sp>
        <p:nvSpPr>
          <p:cNvPr id="4" name="Shape 2"/>
          <p:cNvSpPr/>
          <p:nvPr/>
        </p:nvSpPr>
        <p:spPr>
          <a:xfrm>
            <a:off x="7980857" y="2258516"/>
            <a:ext cx="3358967" cy="146645"/>
          </a:xfrm>
          <a:prstGeom prst="roundRect">
            <a:avLst>
              <a:gd name="adj" fmla="val 49999"/>
            </a:avLst>
          </a:prstGeom>
          <a:solidFill>
            <a:srgbClr val="00AEEF"/>
          </a:solidFill>
          <a:ln w="6350">
            <a:solidFill>
              <a:srgbClr val="0094D5"/>
            </a:solidFill>
            <a:prstDash val="solid"/>
          </a:ln>
        </p:spPr>
      </p:sp>
      <p:sp>
        <p:nvSpPr>
          <p:cNvPr id="5" name="Text 3"/>
          <p:cNvSpPr/>
          <p:nvPr/>
        </p:nvSpPr>
        <p:spPr>
          <a:xfrm>
            <a:off x="8127400" y="2647255"/>
            <a:ext cx="3285745" cy="1301893"/>
          </a:xfrm>
          <a:prstGeom prst="rect">
            <a:avLst/>
          </a:prstGeom>
          <a:noFill/>
          <a:ln/>
        </p:spPr>
        <p:txBody>
          <a:bodyPr wrap="none" lIns="0" tIns="0" rIns="0" bIns="0" rtlCol="0" anchor="t"/>
          <a:lstStyle/>
          <a:p>
            <a:pPr lvl="0" algn="ctr" rtl="1"/>
            <a:r>
              <a:rPr lang="ar-SA" sz="1600" dirty="0">
                <a:solidFill>
                  <a:srgbClr val="384653"/>
                </a:solidFill>
                <a:latin typeface="GE SS Two Light" pitchFamily="34" charset="0"/>
                <a:ea typeface="GE SS Two Light" pitchFamily="34" charset="-122"/>
                <a:cs typeface="GE SS Two Light" pitchFamily="34" charset="-120"/>
              </a:rPr>
              <a:t>اختيار مهارة أو مهمة مهنية</a:t>
            </a:r>
            <a:endParaRPr lang="ar-JO" sz="1600" dirty="0">
              <a:solidFill>
                <a:srgbClr val="384653"/>
              </a:solidFill>
              <a:latin typeface="GE SS Two Light" pitchFamily="34" charset="0"/>
              <a:ea typeface="GE SS Two Light" pitchFamily="34" charset="-122"/>
              <a:cs typeface="GE SS Two Light" pitchFamily="34" charset="-120"/>
            </a:endParaRPr>
          </a:p>
          <a:p>
            <a:pPr lvl="0" algn="ctr" rtl="1"/>
            <a:r>
              <a:rPr lang="ar-SA" sz="1600" dirty="0">
                <a:solidFill>
                  <a:srgbClr val="384653"/>
                </a:solidFill>
                <a:latin typeface="GE SS Two Light" pitchFamily="34" charset="0"/>
                <a:ea typeface="GE SS Two Light" pitchFamily="34" charset="-122"/>
                <a:cs typeface="GE SS Two Light" pitchFamily="34" charset="-120"/>
              </a:rPr>
              <a:t> مرتبطة بمجال التعليم والتدريب</a:t>
            </a:r>
            <a:endParaRPr lang="ar-JO" sz="1600" dirty="0">
              <a:solidFill>
                <a:srgbClr val="384653"/>
              </a:solidFill>
              <a:latin typeface="GE SS Two Light" pitchFamily="34" charset="0"/>
              <a:ea typeface="GE SS Two Light" pitchFamily="34" charset="-122"/>
              <a:cs typeface="GE SS Two Light" pitchFamily="34" charset="-120"/>
            </a:endParaRPr>
          </a:p>
          <a:p>
            <a:pPr lvl="0" algn="ctr" rtl="1"/>
            <a:r>
              <a:rPr lang="ar-SA" sz="1600" dirty="0">
                <a:solidFill>
                  <a:srgbClr val="384653"/>
                </a:solidFill>
                <a:latin typeface="GE SS Two Light" pitchFamily="34" charset="0"/>
                <a:ea typeface="GE SS Two Light" pitchFamily="34" charset="-122"/>
                <a:cs typeface="GE SS Two Light" pitchFamily="34" charset="-120"/>
              </a:rPr>
              <a:t> التقني والمهني</a:t>
            </a:r>
            <a:r>
              <a:rPr lang="ar-SA" sz="1600" dirty="0"/>
              <a:t>.</a:t>
            </a:r>
            <a:endParaRPr lang="en-US" sz="1600" dirty="0"/>
          </a:p>
        </p:txBody>
      </p:sp>
      <p:sp>
        <p:nvSpPr>
          <p:cNvPr id="6" name="Shape 4"/>
          <p:cNvSpPr/>
          <p:nvPr/>
        </p:nvSpPr>
        <p:spPr>
          <a:xfrm>
            <a:off x="4306482" y="2038449"/>
            <a:ext cx="3358967" cy="146645"/>
          </a:xfrm>
          <a:prstGeom prst="roundRect">
            <a:avLst>
              <a:gd name="adj" fmla="val 49999"/>
            </a:avLst>
          </a:prstGeom>
          <a:solidFill>
            <a:srgbClr val="00AEEF"/>
          </a:solidFill>
          <a:ln w="6350">
            <a:solidFill>
              <a:srgbClr val="0094D5"/>
            </a:solidFill>
            <a:prstDash val="solid"/>
          </a:ln>
        </p:spPr>
      </p:sp>
      <p:sp>
        <p:nvSpPr>
          <p:cNvPr id="7" name="Text 5"/>
          <p:cNvSpPr/>
          <p:nvPr/>
        </p:nvSpPr>
        <p:spPr>
          <a:xfrm>
            <a:off x="4453025" y="2427188"/>
            <a:ext cx="3285745" cy="797620"/>
          </a:xfrm>
          <a:prstGeom prst="rect">
            <a:avLst/>
          </a:prstGeom>
          <a:noFill/>
          <a:ln/>
        </p:spPr>
        <p:txBody>
          <a:bodyPr wrap="square" lIns="0" tIns="0" rIns="0" bIns="0" rtlCol="0" anchor="t">
            <a:normAutofit fontScale="92500" lnSpcReduction="10000"/>
          </a:bodyPr>
          <a:lstStyle/>
          <a:p>
            <a:pPr lvl="0" algn="ctr" rtl="1"/>
            <a:r>
              <a:rPr lang="ar-SA" dirty="0">
                <a:solidFill>
                  <a:srgbClr val="384653"/>
                </a:solidFill>
                <a:latin typeface="GE SS Two Light" pitchFamily="34" charset="0"/>
                <a:ea typeface="GE SS Two Light" pitchFamily="34" charset="-122"/>
                <a:cs typeface="GE SS Two Light" pitchFamily="34" charset="-120"/>
              </a:rPr>
              <a:t>تحديد ما يحتاج المتدرب إلى معرفته أو إتقانه لأداء المهارة أو المهمة وفق المستوى المطلوب</a:t>
            </a:r>
            <a:r>
              <a:rPr lang="ar-SA" sz="2000" dirty="0"/>
              <a:t>.</a:t>
            </a:r>
            <a:endParaRPr lang="en-US" sz="2000" dirty="0"/>
          </a:p>
        </p:txBody>
      </p:sp>
      <p:sp>
        <p:nvSpPr>
          <p:cNvPr id="8" name="Shape 6"/>
          <p:cNvSpPr/>
          <p:nvPr/>
        </p:nvSpPr>
        <p:spPr>
          <a:xfrm>
            <a:off x="632107" y="1818481"/>
            <a:ext cx="3358967" cy="146645"/>
          </a:xfrm>
          <a:prstGeom prst="roundRect">
            <a:avLst>
              <a:gd name="adj" fmla="val 49999"/>
            </a:avLst>
          </a:prstGeom>
          <a:solidFill>
            <a:srgbClr val="00AEEF"/>
          </a:solidFill>
          <a:ln w="6350">
            <a:solidFill>
              <a:srgbClr val="0094D5"/>
            </a:solidFill>
            <a:prstDash val="solid"/>
          </a:ln>
        </p:spPr>
      </p:sp>
      <p:sp>
        <p:nvSpPr>
          <p:cNvPr id="9" name="Text 7"/>
          <p:cNvSpPr/>
          <p:nvPr/>
        </p:nvSpPr>
        <p:spPr>
          <a:xfrm>
            <a:off x="778649" y="2207220"/>
            <a:ext cx="3285745" cy="241201"/>
          </a:xfrm>
          <a:prstGeom prst="rect">
            <a:avLst/>
          </a:prstGeom>
          <a:noFill/>
          <a:ln/>
        </p:spPr>
        <p:txBody>
          <a:bodyPr wrap="none" lIns="0" tIns="0" rIns="0" bIns="0" rtlCol="0" anchor="t"/>
          <a:lstStyle/>
          <a:p>
            <a:pPr lvl="0" algn="ctr" rtl="1"/>
            <a:r>
              <a:rPr lang="ar-SA" sz="1600" dirty="0">
                <a:solidFill>
                  <a:srgbClr val="384653"/>
                </a:solidFill>
                <a:latin typeface="GE SS Two Light" pitchFamily="34" charset="0"/>
                <a:ea typeface="GE SS Two Light" pitchFamily="34" charset="-122"/>
                <a:cs typeface="GE SS Two Light" pitchFamily="34" charset="-120"/>
              </a:rPr>
              <a:t>اختيار استراتيجية تعلم واحدة أو أكثر تتناسب </a:t>
            </a:r>
            <a:endParaRPr lang="ar-JO" sz="1600" dirty="0">
              <a:solidFill>
                <a:srgbClr val="384653"/>
              </a:solidFill>
              <a:latin typeface="GE SS Two Light" pitchFamily="34" charset="0"/>
              <a:ea typeface="GE SS Two Light" pitchFamily="34" charset="-122"/>
              <a:cs typeface="GE SS Two Light" pitchFamily="34" charset="-120"/>
            </a:endParaRPr>
          </a:p>
          <a:p>
            <a:pPr lvl="0" algn="ctr" rtl="1"/>
            <a:r>
              <a:rPr lang="ar-SA" sz="1600" dirty="0">
                <a:solidFill>
                  <a:srgbClr val="384653"/>
                </a:solidFill>
                <a:latin typeface="GE SS Two Light" pitchFamily="34" charset="0"/>
                <a:ea typeface="GE SS Two Light" pitchFamily="34" charset="-122"/>
                <a:cs typeface="GE SS Two Light" pitchFamily="34" charset="-120"/>
              </a:rPr>
              <a:t>مع طبيعة المهارة وما ينبغي</a:t>
            </a:r>
            <a:endParaRPr lang="ar-JO" sz="1600" dirty="0">
              <a:solidFill>
                <a:srgbClr val="384653"/>
              </a:solidFill>
              <a:latin typeface="GE SS Two Light" pitchFamily="34" charset="0"/>
              <a:ea typeface="GE SS Two Light" pitchFamily="34" charset="-122"/>
              <a:cs typeface="GE SS Two Light" pitchFamily="34" charset="-120"/>
            </a:endParaRPr>
          </a:p>
          <a:p>
            <a:pPr lvl="0" algn="ctr" rtl="1"/>
            <a:r>
              <a:rPr lang="ar-SA" sz="1600" dirty="0">
                <a:solidFill>
                  <a:srgbClr val="384653"/>
                </a:solidFill>
                <a:latin typeface="GE SS Two Light" pitchFamily="34" charset="0"/>
                <a:ea typeface="GE SS Two Light" pitchFamily="34" charset="-122"/>
                <a:cs typeface="GE SS Two Light" pitchFamily="34" charset="-120"/>
              </a:rPr>
              <a:t> أن يتمكن المتدرب من أدائه</a:t>
            </a:r>
            <a:r>
              <a:rPr lang="ar-SA" dirty="0"/>
              <a:t>.</a:t>
            </a:r>
            <a:endParaRPr lang="en-US" dirty="0"/>
          </a:p>
        </p:txBody>
      </p:sp>
      <p:sp>
        <p:nvSpPr>
          <p:cNvPr id="10" name="Shape 8"/>
          <p:cNvSpPr/>
          <p:nvPr/>
        </p:nvSpPr>
        <p:spPr>
          <a:xfrm>
            <a:off x="7980857" y="4864700"/>
            <a:ext cx="3358967" cy="146645"/>
          </a:xfrm>
          <a:prstGeom prst="roundRect">
            <a:avLst>
              <a:gd name="adj" fmla="val 49999"/>
            </a:avLst>
          </a:prstGeom>
          <a:solidFill>
            <a:srgbClr val="00AEEF"/>
          </a:solidFill>
          <a:ln w="6350">
            <a:solidFill>
              <a:srgbClr val="0094D5"/>
            </a:solidFill>
            <a:prstDash val="solid"/>
          </a:ln>
        </p:spPr>
      </p:sp>
      <p:sp>
        <p:nvSpPr>
          <p:cNvPr id="11" name="Text 9"/>
          <p:cNvSpPr/>
          <p:nvPr/>
        </p:nvSpPr>
        <p:spPr>
          <a:xfrm>
            <a:off x="8114148" y="5253439"/>
            <a:ext cx="3285745" cy="241201"/>
          </a:xfrm>
          <a:prstGeom prst="rect">
            <a:avLst/>
          </a:prstGeom>
          <a:noFill/>
          <a:ln/>
        </p:spPr>
        <p:txBody>
          <a:bodyPr wrap="none" lIns="0" tIns="0" rIns="0" bIns="0" rtlCol="0" anchor="t"/>
          <a:lstStyle/>
          <a:p>
            <a:pPr algn="ctr" rtl="1"/>
            <a:r>
              <a:rPr lang="ar-SA" sz="1600" dirty="0">
                <a:solidFill>
                  <a:srgbClr val="384653"/>
                </a:solidFill>
                <a:latin typeface="GE SS Two Light" pitchFamily="34" charset="0"/>
                <a:ea typeface="GE SS Two Light" pitchFamily="34" charset="-122"/>
                <a:cs typeface="GE SS Two Light" pitchFamily="34" charset="-120"/>
              </a:rPr>
              <a:t>اختيار صيغة أو بيئة تقديم التعلم المناسبة،</a:t>
            </a:r>
            <a:endParaRPr lang="ar-JO" sz="1600" dirty="0">
              <a:solidFill>
                <a:srgbClr val="384653"/>
              </a:solidFill>
              <a:latin typeface="GE SS Two Light" pitchFamily="34" charset="0"/>
              <a:ea typeface="GE SS Two Light" pitchFamily="34" charset="-122"/>
              <a:cs typeface="GE SS Two Light" pitchFamily="34" charset="-120"/>
            </a:endParaRPr>
          </a:p>
          <a:p>
            <a:pPr algn="ctr" rtl="1"/>
            <a:r>
              <a:rPr lang="ar-SA" sz="1600" dirty="0">
                <a:solidFill>
                  <a:srgbClr val="384653"/>
                </a:solidFill>
                <a:latin typeface="GE SS Two Light" pitchFamily="34" charset="0"/>
                <a:ea typeface="GE SS Two Light" pitchFamily="34" charset="-122"/>
                <a:cs typeface="GE SS Two Light" pitchFamily="34" charset="-120"/>
              </a:rPr>
              <a:t> مثل التعلم الحضوري،أو الرقمي، أو المدمج،</a:t>
            </a:r>
            <a:endParaRPr lang="ar-JO" sz="1600" dirty="0">
              <a:solidFill>
                <a:srgbClr val="384653"/>
              </a:solidFill>
              <a:latin typeface="GE SS Two Light" pitchFamily="34" charset="0"/>
              <a:ea typeface="GE SS Two Light" pitchFamily="34" charset="-122"/>
              <a:cs typeface="GE SS Two Light" pitchFamily="34" charset="-120"/>
            </a:endParaRPr>
          </a:p>
          <a:p>
            <a:pPr algn="ctr" rtl="1"/>
            <a:r>
              <a:rPr lang="ar-SA" sz="1600" dirty="0">
                <a:solidFill>
                  <a:srgbClr val="384653"/>
                </a:solidFill>
                <a:latin typeface="GE SS Two Light" pitchFamily="34" charset="0"/>
                <a:ea typeface="GE SS Two Light" pitchFamily="34" charset="-122"/>
                <a:cs typeface="GE SS Two Light" pitchFamily="34" charset="-120"/>
              </a:rPr>
              <a:t> أو التعلم في الورشة، أو التعلم في موقع العمل.</a:t>
            </a:r>
            <a:endParaRPr lang="en-US" sz="1600" dirty="0">
              <a:solidFill>
                <a:srgbClr val="384653"/>
              </a:solidFill>
              <a:latin typeface="GE SS Two Light" pitchFamily="34" charset="0"/>
              <a:ea typeface="GE SS Two Light" pitchFamily="34" charset="-122"/>
              <a:cs typeface="GE SS Two Light" pitchFamily="34" charset="-120"/>
            </a:endParaRPr>
          </a:p>
        </p:txBody>
      </p:sp>
      <p:sp>
        <p:nvSpPr>
          <p:cNvPr id="12" name="Shape 10"/>
          <p:cNvSpPr/>
          <p:nvPr/>
        </p:nvSpPr>
        <p:spPr>
          <a:xfrm>
            <a:off x="4306482" y="4644633"/>
            <a:ext cx="3358967" cy="146645"/>
          </a:xfrm>
          <a:prstGeom prst="roundRect">
            <a:avLst>
              <a:gd name="adj" fmla="val 49999"/>
            </a:avLst>
          </a:prstGeom>
          <a:solidFill>
            <a:srgbClr val="00AEEF"/>
          </a:solidFill>
          <a:ln w="6350">
            <a:solidFill>
              <a:srgbClr val="0094D5"/>
            </a:solidFill>
            <a:prstDash val="solid"/>
          </a:ln>
        </p:spPr>
      </p:sp>
      <p:sp>
        <p:nvSpPr>
          <p:cNvPr id="13" name="Text 11"/>
          <p:cNvSpPr/>
          <p:nvPr/>
        </p:nvSpPr>
        <p:spPr>
          <a:xfrm>
            <a:off x="4453025" y="5033372"/>
            <a:ext cx="3285745" cy="482402"/>
          </a:xfrm>
          <a:prstGeom prst="rect">
            <a:avLst/>
          </a:prstGeom>
          <a:noFill/>
          <a:ln/>
        </p:spPr>
        <p:txBody>
          <a:bodyPr wrap="square" lIns="0" tIns="0" rIns="0" bIns="0" rtlCol="0" anchor="t">
            <a:noAutofit/>
          </a:bodyPr>
          <a:lstStyle/>
          <a:p>
            <a:pPr lvl="0" algn="ctr" rtl="1"/>
            <a:r>
              <a:rPr lang="ar-SA" sz="1600" dirty="0">
                <a:solidFill>
                  <a:srgbClr val="384653"/>
                </a:solidFill>
                <a:latin typeface="GE SS Two Light" pitchFamily="34" charset="0"/>
                <a:ea typeface="GE SS Two Light" pitchFamily="34" charset="-122"/>
                <a:cs typeface="GE SS Two Light" pitchFamily="34" charset="-120"/>
              </a:rPr>
              <a:t>تحديد نشاط المتدرب الذي سيمكنه من التعلم والممارسة والتطبيق</a:t>
            </a:r>
            <a:r>
              <a:rPr lang="ar-SA" dirty="0"/>
              <a:t>.</a:t>
            </a:r>
            <a:endParaRPr lang="en-US" dirty="0"/>
          </a:p>
        </p:txBody>
      </p:sp>
      <p:sp>
        <p:nvSpPr>
          <p:cNvPr id="14" name="Shape 12"/>
          <p:cNvSpPr/>
          <p:nvPr/>
        </p:nvSpPr>
        <p:spPr>
          <a:xfrm>
            <a:off x="632107" y="4424665"/>
            <a:ext cx="3436310" cy="150022"/>
          </a:xfrm>
          <a:prstGeom prst="roundRect">
            <a:avLst>
              <a:gd name="adj" fmla="val 49999"/>
            </a:avLst>
          </a:prstGeom>
          <a:solidFill>
            <a:srgbClr val="00AEEF"/>
          </a:solidFill>
          <a:ln w="6350">
            <a:solidFill>
              <a:srgbClr val="0094D5"/>
            </a:solidFill>
            <a:prstDash val="solid"/>
          </a:ln>
        </p:spPr>
      </p:sp>
      <p:sp>
        <p:nvSpPr>
          <p:cNvPr id="15" name="Text 13"/>
          <p:cNvSpPr/>
          <p:nvPr/>
        </p:nvSpPr>
        <p:spPr>
          <a:xfrm>
            <a:off x="778649" y="4813403"/>
            <a:ext cx="3361402" cy="959640"/>
          </a:xfrm>
          <a:prstGeom prst="rect">
            <a:avLst/>
          </a:prstGeom>
          <a:noFill/>
          <a:ln/>
        </p:spPr>
        <p:txBody>
          <a:bodyPr wrap="square" lIns="0" tIns="0" rIns="0" bIns="0" rtlCol="0" anchor="t">
            <a:normAutofit/>
          </a:bodyPr>
          <a:lstStyle/>
          <a:p>
            <a:pPr lvl="0" algn="ctr" rtl="1"/>
            <a:r>
              <a:rPr lang="ar-SA" sz="1600" dirty="0">
                <a:solidFill>
                  <a:srgbClr val="384653"/>
                </a:solidFill>
                <a:latin typeface="GE SS Two Light" pitchFamily="34" charset="0"/>
                <a:ea typeface="GE SS Two Light" pitchFamily="34" charset="-122"/>
                <a:cs typeface="GE SS Two Light" pitchFamily="34" charset="-120"/>
              </a:rPr>
              <a:t>تبرير الاختيارات من خلال توضيح العلاقة بين المهارة، والاستراتيجية، وصيغة أو بيئة التعلم، ونشاط المتدرب</a:t>
            </a:r>
            <a:r>
              <a:rPr lang="ar-SA" sz="1600" dirty="0"/>
              <a:t>.</a:t>
            </a:r>
            <a:endParaRPr lang="en-US" sz="1600" dirty="0"/>
          </a:p>
        </p:txBody>
      </p:sp>
      <p:sp>
        <p:nvSpPr>
          <p:cNvPr id="18" name="Shape 16"/>
          <p:cNvSpPr/>
          <p:nvPr/>
        </p:nvSpPr>
        <p:spPr>
          <a:xfrm>
            <a:off x="11119762" y="2111821"/>
            <a:ext cx="440024" cy="440035"/>
          </a:xfrm>
          <a:prstGeom prst="ellipse">
            <a:avLst/>
          </a:prstGeom>
          <a:solidFill>
            <a:srgbClr val="00AEEF"/>
          </a:solidFill>
          <a:ln w="6350">
            <a:solidFill>
              <a:srgbClr val="0094D5"/>
            </a:solidFill>
            <a:prstDash val="solid"/>
          </a:ln>
        </p:spPr>
      </p:sp>
      <p:pic>
        <p:nvPicPr>
          <p:cNvPr id="19" name="Image 0" descr="preencoded.png"/>
          <p:cNvPicPr>
            <a:picLocks noChangeAspect="1"/>
          </p:cNvPicPr>
          <p:nvPr/>
        </p:nvPicPr>
        <p:blipFill>
          <a:blip r:embed="rId2"/>
          <a:stretch>
            <a:fillRect/>
          </a:stretch>
        </p:blipFill>
        <p:spPr>
          <a:xfrm>
            <a:off x="11229793" y="2221855"/>
            <a:ext cx="219962" cy="219968"/>
          </a:xfrm>
          <a:prstGeom prst="rect">
            <a:avLst/>
          </a:prstGeom>
        </p:spPr>
      </p:pic>
      <p:sp>
        <p:nvSpPr>
          <p:cNvPr id="20" name="Shape 17"/>
          <p:cNvSpPr/>
          <p:nvPr/>
        </p:nvSpPr>
        <p:spPr>
          <a:xfrm>
            <a:off x="7445387" y="1891754"/>
            <a:ext cx="440024" cy="440035"/>
          </a:xfrm>
          <a:prstGeom prst="ellipse">
            <a:avLst/>
          </a:prstGeom>
          <a:solidFill>
            <a:srgbClr val="00AEEF"/>
          </a:solidFill>
          <a:ln w="6350">
            <a:solidFill>
              <a:srgbClr val="0094D5"/>
            </a:solidFill>
            <a:prstDash val="solid"/>
          </a:ln>
        </p:spPr>
      </p:sp>
      <p:pic>
        <p:nvPicPr>
          <p:cNvPr id="21" name="Image 1" descr="preencoded.png"/>
          <p:cNvPicPr>
            <a:picLocks noChangeAspect="1"/>
          </p:cNvPicPr>
          <p:nvPr/>
        </p:nvPicPr>
        <p:blipFill>
          <a:blip r:embed="rId3"/>
          <a:stretch>
            <a:fillRect/>
          </a:stretch>
        </p:blipFill>
        <p:spPr>
          <a:xfrm>
            <a:off x="7555418" y="2001788"/>
            <a:ext cx="219962" cy="219968"/>
          </a:xfrm>
          <a:prstGeom prst="rect">
            <a:avLst/>
          </a:prstGeom>
        </p:spPr>
      </p:pic>
      <p:sp>
        <p:nvSpPr>
          <p:cNvPr id="22" name="Shape 18"/>
          <p:cNvSpPr/>
          <p:nvPr/>
        </p:nvSpPr>
        <p:spPr>
          <a:xfrm>
            <a:off x="3771012" y="1671786"/>
            <a:ext cx="440024" cy="440035"/>
          </a:xfrm>
          <a:prstGeom prst="ellipse">
            <a:avLst/>
          </a:prstGeom>
          <a:solidFill>
            <a:srgbClr val="00AEEF"/>
          </a:solidFill>
          <a:ln w="6350">
            <a:solidFill>
              <a:srgbClr val="0094D5"/>
            </a:solidFill>
            <a:prstDash val="solid"/>
          </a:ln>
        </p:spPr>
      </p:sp>
      <p:pic>
        <p:nvPicPr>
          <p:cNvPr id="23" name="Image 2" descr="preencoded.png"/>
          <p:cNvPicPr>
            <a:picLocks noChangeAspect="1"/>
          </p:cNvPicPr>
          <p:nvPr/>
        </p:nvPicPr>
        <p:blipFill>
          <a:blip r:embed="rId4"/>
          <a:stretch>
            <a:fillRect/>
          </a:stretch>
        </p:blipFill>
        <p:spPr>
          <a:xfrm>
            <a:off x="3881043" y="1781820"/>
            <a:ext cx="219962" cy="219968"/>
          </a:xfrm>
          <a:prstGeom prst="rect">
            <a:avLst/>
          </a:prstGeom>
        </p:spPr>
      </p:pic>
      <p:sp>
        <p:nvSpPr>
          <p:cNvPr id="24" name="Shape 19"/>
          <p:cNvSpPr/>
          <p:nvPr/>
        </p:nvSpPr>
        <p:spPr>
          <a:xfrm>
            <a:off x="11119762" y="4718005"/>
            <a:ext cx="440024" cy="440035"/>
          </a:xfrm>
          <a:prstGeom prst="ellipse">
            <a:avLst/>
          </a:prstGeom>
          <a:solidFill>
            <a:srgbClr val="00AEEF"/>
          </a:solidFill>
          <a:ln w="6350">
            <a:solidFill>
              <a:srgbClr val="0094D5"/>
            </a:solidFill>
            <a:prstDash val="solid"/>
          </a:ln>
        </p:spPr>
      </p:sp>
      <p:pic>
        <p:nvPicPr>
          <p:cNvPr id="25" name="Image 3" descr="preencoded.png"/>
          <p:cNvPicPr>
            <a:picLocks noChangeAspect="1"/>
          </p:cNvPicPr>
          <p:nvPr/>
        </p:nvPicPr>
        <p:blipFill>
          <a:blip r:embed="rId5"/>
          <a:stretch>
            <a:fillRect/>
          </a:stretch>
        </p:blipFill>
        <p:spPr>
          <a:xfrm>
            <a:off x="11229793" y="4828039"/>
            <a:ext cx="219962" cy="219968"/>
          </a:xfrm>
          <a:prstGeom prst="rect">
            <a:avLst/>
          </a:prstGeom>
        </p:spPr>
      </p:pic>
      <p:sp>
        <p:nvSpPr>
          <p:cNvPr id="26" name="Shape 20"/>
          <p:cNvSpPr/>
          <p:nvPr/>
        </p:nvSpPr>
        <p:spPr>
          <a:xfrm>
            <a:off x="7445387" y="4497938"/>
            <a:ext cx="440024" cy="440035"/>
          </a:xfrm>
          <a:prstGeom prst="ellipse">
            <a:avLst/>
          </a:prstGeom>
          <a:solidFill>
            <a:srgbClr val="00AEEF"/>
          </a:solidFill>
          <a:ln w="6350">
            <a:solidFill>
              <a:srgbClr val="0094D5"/>
            </a:solidFill>
            <a:prstDash val="solid"/>
          </a:ln>
        </p:spPr>
      </p:sp>
      <p:pic>
        <p:nvPicPr>
          <p:cNvPr id="27" name="Image 4" descr="preencoded.png"/>
          <p:cNvPicPr>
            <a:picLocks noChangeAspect="1"/>
          </p:cNvPicPr>
          <p:nvPr/>
        </p:nvPicPr>
        <p:blipFill>
          <a:blip r:embed="rId6"/>
          <a:stretch>
            <a:fillRect/>
          </a:stretch>
        </p:blipFill>
        <p:spPr>
          <a:xfrm>
            <a:off x="7555418" y="4607971"/>
            <a:ext cx="219962" cy="219968"/>
          </a:xfrm>
          <a:prstGeom prst="rect">
            <a:avLst/>
          </a:prstGeom>
        </p:spPr>
      </p:pic>
      <p:sp>
        <p:nvSpPr>
          <p:cNvPr id="28" name="Shape 21"/>
          <p:cNvSpPr/>
          <p:nvPr/>
        </p:nvSpPr>
        <p:spPr>
          <a:xfrm>
            <a:off x="3771012" y="4277970"/>
            <a:ext cx="440024" cy="440035"/>
          </a:xfrm>
          <a:prstGeom prst="ellipse">
            <a:avLst/>
          </a:prstGeom>
          <a:solidFill>
            <a:srgbClr val="00AEEF"/>
          </a:solidFill>
          <a:ln w="6350">
            <a:solidFill>
              <a:srgbClr val="0094D5"/>
            </a:solidFill>
            <a:prstDash val="solid"/>
          </a:ln>
        </p:spPr>
      </p:sp>
      <p:pic>
        <p:nvPicPr>
          <p:cNvPr id="29" name="Image 5" descr="preencoded.png"/>
          <p:cNvPicPr>
            <a:picLocks noChangeAspect="1"/>
          </p:cNvPicPr>
          <p:nvPr/>
        </p:nvPicPr>
        <p:blipFill>
          <a:blip r:embed="rId7"/>
          <a:stretch>
            <a:fillRect/>
          </a:stretch>
        </p:blipFill>
        <p:spPr>
          <a:xfrm>
            <a:off x="3881043" y="4388003"/>
            <a:ext cx="219962" cy="219968"/>
          </a:xfrm>
          <a:prstGeom prst="rect">
            <a:avLst/>
          </a:prstGeom>
        </p:spPr>
      </p:pic>
    </p:spTree>
    <p:extLst>
      <p:ext uri="{BB962C8B-B14F-4D97-AF65-F5344CB8AC3E}">
        <p14:creationId xmlns:p14="http://schemas.microsoft.com/office/powerpoint/2010/main" val="189757972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559395"/>
            <a:ext cx="10927878" cy="511274"/>
          </a:xfrm>
          <a:prstGeom prst="rect">
            <a:avLst/>
          </a:prstGeom>
          <a:noFill/>
          <a:ln/>
        </p:spPr>
        <p:txBody>
          <a:bodyPr wrap="none" lIns="0" tIns="0" rIns="0" bIns="0" rtlCol="0" anchor="t"/>
          <a:lstStyle/>
          <a:p>
            <a:pPr algn="r" rtl="1"/>
            <a:r>
              <a:rPr lang="ar-SA" sz="3200" dirty="0">
                <a:solidFill>
                  <a:srgbClr val="2E3C4E"/>
                </a:solidFill>
                <a:latin typeface="GE SS Two Light" pitchFamily="34" charset="0"/>
                <a:ea typeface="GE SS Two Light" pitchFamily="34" charset="-122"/>
                <a:cs typeface="GE SS Two Light" pitchFamily="34" charset="-120"/>
              </a:rPr>
              <a:t>شاركوا النتائج</a:t>
            </a:r>
            <a:endParaRPr lang="en-US" sz="3200" dirty="0">
              <a:solidFill>
                <a:srgbClr val="2E3C4E"/>
              </a:solidFill>
              <a:latin typeface="GE SS Two Light" pitchFamily="34" charset="0"/>
              <a:ea typeface="GE SS Two Light" pitchFamily="34" charset="-122"/>
              <a:cs typeface="GE SS Two Light" pitchFamily="34" charset="-120"/>
            </a:endParaRPr>
          </a:p>
        </p:txBody>
      </p:sp>
      <p:sp>
        <p:nvSpPr>
          <p:cNvPr id="3" name="Text 1"/>
          <p:cNvSpPr/>
          <p:nvPr/>
        </p:nvSpPr>
        <p:spPr>
          <a:xfrm>
            <a:off x="39757" y="1232453"/>
            <a:ext cx="11520030" cy="328060"/>
          </a:xfrm>
          <a:prstGeom prst="rect">
            <a:avLst/>
          </a:prstGeom>
          <a:noFill/>
          <a:ln/>
        </p:spPr>
        <p:txBody>
          <a:bodyPr wrap="none" lIns="0" tIns="0" rIns="0" bIns="0" rtlCol="0" anchor="t"/>
          <a:lstStyle/>
          <a:p>
            <a:pPr algn="r" rtl="1"/>
            <a:r>
              <a:rPr lang="ar-SA" sz="2400" dirty="0">
                <a:solidFill>
                  <a:srgbClr val="2E3C4E"/>
                </a:solidFill>
                <a:latin typeface="GE SS Two Light" pitchFamily="34" charset="0"/>
                <a:ea typeface="GE SS Two Light" pitchFamily="34" charset="-122"/>
                <a:cs typeface="GE SS Two Light" pitchFamily="34" charset="-120"/>
              </a:rPr>
              <a:t>بعد إكمال المصفوفة، اعرضوا نتائج مجموعتكم أمام بقية المجموعات. ثم ناقشوا</a:t>
            </a:r>
            <a:r>
              <a:rPr lang="ar-SA" dirty="0"/>
              <a:t>:</a:t>
            </a:r>
            <a:endParaRPr lang="en-US"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06356" y="1711027"/>
            <a:ext cx="3553431" cy="1258888"/>
          </a:xfrm>
          <a:prstGeom prst="rect">
            <a:avLst/>
          </a:prstGeom>
        </p:spPr>
      </p:pic>
      <p:sp>
        <p:nvSpPr>
          <p:cNvPr id="5" name="Text 2"/>
          <p:cNvSpPr/>
          <p:nvPr/>
        </p:nvSpPr>
        <p:spPr>
          <a:xfrm>
            <a:off x="9689758" y="1827609"/>
            <a:ext cx="186527" cy="233164"/>
          </a:xfrm>
          <a:prstGeom prst="rect">
            <a:avLst/>
          </a:prstGeom>
          <a:noFill/>
          <a:ln/>
        </p:spPr>
        <p:txBody>
          <a:bodyPr wrap="none" lIns="0" tIns="0" rIns="0" bIns="0" rtlCol="0" anchor="ctr"/>
          <a:lstStyle/>
          <a:p>
            <a:pPr marL="0" indent="0" algn="ctr" rtl="1">
              <a:lnSpc>
                <a:spcPct val="100000"/>
              </a:lnSpc>
              <a:buNone/>
            </a:pPr>
            <a:r>
              <a:rPr lang="en-US" sz="1450" dirty="0">
                <a:solidFill>
                  <a:srgbClr val="000000"/>
                </a:solidFill>
                <a:latin typeface="GE SS Two Light" pitchFamily="34" charset="0"/>
                <a:ea typeface="GE SS Two Light" pitchFamily="34" charset="-122"/>
                <a:cs typeface="GE SS Two Light" pitchFamily="34" charset="-120"/>
              </a:rPr>
              <a:t>1</a:t>
            </a:r>
            <a:endParaRPr lang="en-US" sz="1450" dirty="0"/>
          </a:p>
        </p:txBody>
      </p:sp>
      <p:sp>
        <p:nvSpPr>
          <p:cNvPr id="6" name="Text 3"/>
          <p:cNvSpPr/>
          <p:nvPr/>
        </p:nvSpPr>
        <p:spPr>
          <a:xfrm>
            <a:off x="8180778" y="2253219"/>
            <a:ext cx="3204586" cy="637183"/>
          </a:xfrm>
          <a:prstGeom prst="rect">
            <a:avLst/>
          </a:prstGeom>
          <a:noFill/>
          <a:ln/>
        </p:spPr>
        <p:txBody>
          <a:bodyPr wrap="none" lIns="0" tIns="0" rIns="0" bIns="0" rtlCol="0" anchor="t"/>
          <a:lstStyle/>
          <a:p>
            <a:pPr algn="r" rtl="1">
              <a:lnSpc>
                <a:spcPct val="124000"/>
              </a:lnSpc>
            </a:pPr>
            <a:r>
              <a:rPr lang="ar-SA" dirty="0">
                <a:solidFill>
                  <a:srgbClr val="000000"/>
                </a:solidFill>
                <a:latin typeface="WinSoft Pro Medium" pitchFamily="34" charset="0"/>
                <a:ea typeface="WinSoft Pro Medium" pitchFamily="34" charset="-122"/>
                <a:cs typeface="WinSoft Pro Medium" pitchFamily="34" charset="-120"/>
              </a:rPr>
              <a:t>هل كان بالإمكان استخدام استراتيجية أخرى</a:t>
            </a:r>
            <a:endParaRPr lang="en-US" dirty="0">
              <a:solidFill>
                <a:srgbClr val="000000"/>
              </a:solidFill>
              <a:latin typeface="WinSoft Pro Medium" pitchFamily="34" charset="0"/>
              <a:ea typeface="WinSoft Pro Medium" pitchFamily="34" charset="-122"/>
              <a:cs typeface="WinSoft Pro Medium" pitchFamily="34" charset="-120"/>
            </a:endParaRPr>
          </a:p>
          <a:p>
            <a:pPr algn="r" rtl="1">
              <a:lnSpc>
                <a:spcPct val="124000"/>
              </a:lnSpc>
            </a:pPr>
            <a:r>
              <a:rPr lang="ar-SA" dirty="0">
                <a:solidFill>
                  <a:srgbClr val="000000"/>
                </a:solidFill>
                <a:latin typeface="WinSoft Pro Medium" pitchFamily="34" charset="0"/>
                <a:ea typeface="WinSoft Pro Medium" pitchFamily="34" charset="-122"/>
                <a:cs typeface="WinSoft Pro Medium" pitchFamily="34" charset="-120"/>
              </a:rPr>
              <a:t> لتدريب المهارة نفسها</a:t>
            </a:r>
            <a:r>
              <a:rPr lang="ar-SA" sz="1600" dirty="0"/>
              <a:t>؟</a:t>
            </a:r>
            <a:endParaRPr lang="en-US" sz="16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319182" y="1711027"/>
            <a:ext cx="3553431" cy="1258888"/>
          </a:xfrm>
          <a:prstGeom prst="rect">
            <a:avLst/>
          </a:prstGeom>
        </p:spPr>
      </p:pic>
      <p:sp>
        <p:nvSpPr>
          <p:cNvPr id="8" name="Text 4"/>
          <p:cNvSpPr/>
          <p:nvPr/>
        </p:nvSpPr>
        <p:spPr>
          <a:xfrm>
            <a:off x="6002584" y="1827609"/>
            <a:ext cx="186527" cy="233164"/>
          </a:xfrm>
          <a:prstGeom prst="rect">
            <a:avLst/>
          </a:prstGeom>
          <a:noFill/>
          <a:ln/>
        </p:spPr>
        <p:txBody>
          <a:bodyPr wrap="none" lIns="0" tIns="0" rIns="0" bIns="0" rtlCol="0" anchor="ctr"/>
          <a:lstStyle/>
          <a:p>
            <a:pPr marL="0" indent="0" algn="ctr" rtl="1">
              <a:lnSpc>
                <a:spcPct val="100000"/>
              </a:lnSpc>
              <a:buNone/>
            </a:pPr>
            <a:r>
              <a:rPr lang="en-US" sz="1450" dirty="0">
                <a:solidFill>
                  <a:srgbClr val="000000"/>
                </a:solidFill>
                <a:latin typeface="GE SS Two Light" pitchFamily="34" charset="0"/>
                <a:ea typeface="GE SS Two Light" pitchFamily="34" charset="-122"/>
                <a:cs typeface="GE SS Two Light" pitchFamily="34" charset="-120"/>
              </a:rPr>
              <a:t>2</a:t>
            </a:r>
            <a:endParaRPr lang="en-US" sz="1450" dirty="0"/>
          </a:p>
        </p:txBody>
      </p:sp>
      <p:sp>
        <p:nvSpPr>
          <p:cNvPr id="9" name="Text 5"/>
          <p:cNvSpPr/>
          <p:nvPr/>
        </p:nvSpPr>
        <p:spPr>
          <a:xfrm>
            <a:off x="4493604" y="2140407"/>
            <a:ext cx="3204586" cy="1604711"/>
          </a:xfrm>
          <a:prstGeom prst="rect">
            <a:avLst/>
          </a:prstGeom>
          <a:noFill/>
          <a:ln/>
        </p:spPr>
        <p:txBody>
          <a:bodyPr wrap="square" lIns="0" tIns="0" rIns="0" bIns="0" rtlCol="0" anchor="t">
            <a:normAutofit/>
          </a:bodyPr>
          <a:lstStyle/>
          <a:p>
            <a:pPr lvl="0" algn="r" rtl="1">
              <a:lnSpc>
                <a:spcPct val="124000"/>
              </a:lnSpc>
            </a:pPr>
            <a:r>
              <a:rPr lang="ar-SA" dirty="0">
                <a:solidFill>
                  <a:srgbClr val="000000"/>
                </a:solidFill>
                <a:latin typeface="WinSoft Pro Medium" pitchFamily="34" charset="0"/>
                <a:ea typeface="WinSoft Pro Medium" pitchFamily="34" charset="-122"/>
                <a:cs typeface="WinSoft Pro Medium" pitchFamily="34" charset="-120"/>
              </a:rPr>
              <a:t>هل كان بالإمكان استخدام أكثر من صيغة أو بيئة لتقديم التعلم؟</a:t>
            </a:r>
            <a:endParaRPr lang="en-US" dirty="0">
              <a:solidFill>
                <a:srgbClr val="000000"/>
              </a:solidFill>
              <a:latin typeface="WinSoft Pro Medium" pitchFamily="34" charset="0"/>
              <a:ea typeface="WinSoft Pro Medium" pitchFamily="34" charset="-122"/>
              <a:cs typeface="WinSoft Pro Medium" pitchFamily="34" charset="-120"/>
            </a:endParaRPr>
          </a:p>
        </p:txBody>
      </p:sp>
      <p:pic>
        <p:nvPicPr>
          <p:cNvPr id="10" name="Image 2"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32008" y="1711027"/>
            <a:ext cx="3553431" cy="1258888"/>
          </a:xfrm>
          <a:prstGeom prst="rect">
            <a:avLst/>
          </a:prstGeom>
        </p:spPr>
      </p:pic>
      <p:sp>
        <p:nvSpPr>
          <p:cNvPr id="11" name="Text 6"/>
          <p:cNvSpPr/>
          <p:nvPr/>
        </p:nvSpPr>
        <p:spPr>
          <a:xfrm>
            <a:off x="2315410" y="1827609"/>
            <a:ext cx="186527" cy="233164"/>
          </a:xfrm>
          <a:prstGeom prst="rect">
            <a:avLst/>
          </a:prstGeom>
          <a:noFill/>
          <a:ln/>
        </p:spPr>
        <p:txBody>
          <a:bodyPr wrap="none" lIns="0" tIns="0" rIns="0" bIns="0" rtlCol="0" anchor="ctr"/>
          <a:lstStyle/>
          <a:p>
            <a:pPr marL="0" indent="0" algn="ctr" rtl="1">
              <a:lnSpc>
                <a:spcPct val="100000"/>
              </a:lnSpc>
              <a:buNone/>
            </a:pPr>
            <a:r>
              <a:rPr lang="en-US" sz="1450" dirty="0">
                <a:solidFill>
                  <a:srgbClr val="000000"/>
                </a:solidFill>
                <a:latin typeface="GE SS Two Light" pitchFamily="34" charset="0"/>
                <a:ea typeface="GE SS Two Light" pitchFamily="34" charset="-122"/>
                <a:cs typeface="GE SS Two Light" pitchFamily="34" charset="-120"/>
              </a:rPr>
              <a:t>3</a:t>
            </a:r>
            <a:endParaRPr lang="en-US" sz="1450" dirty="0"/>
          </a:p>
        </p:txBody>
      </p:sp>
      <p:sp>
        <p:nvSpPr>
          <p:cNvPr id="12" name="Text 7"/>
          <p:cNvSpPr/>
          <p:nvPr/>
        </p:nvSpPr>
        <p:spPr>
          <a:xfrm>
            <a:off x="806430" y="2157472"/>
            <a:ext cx="3204586" cy="1628755"/>
          </a:xfrm>
          <a:prstGeom prst="rect">
            <a:avLst/>
          </a:prstGeom>
          <a:noFill/>
          <a:ln/>
        </p:spPr>
        <p:txBody>
          <a:bodyPr wrap="square" lIns="0" tIns="0" rIns="0" bIns="0" rtlCol="0" anchor="t">
            <a:normAutofit/>
          </a:bodyPr>
          <a:lstStyle/>
          <a:p>
            <a:pPr algn="r" rtl="1">
              <a:lnSpc>
                <a:spcPct val="124000"/>
              </a:lnSpc>
            </a:pPr>
            <a:r>
              <a:rPr lang="ar-SA" dirty="0">
                <a:solidFill>
                  <a:srgbClr val="000000"/>
                </a:solidFill>
                <a:latin typeface="WinSoft Pro Medium" pitchFamily="34" charset="0"/>
                <a:ea typeface="WinSoft Pro Medium" pitchFamily="34" charset="-122"/>
                <a:cs typeface="WinSoft Pro Medium" pitchFamily="34" charset="-120"/>
              </a:rPr>
              <a:t>ما الذي جعل اختياركم مناسبًا لطبيعة المهارة؟</a:t>
            </a:r>
            <a:endParaRPr lang="en-US" dirty="0">
              <a:solidFill>
                <a:srgbClr val="000000"/>
              </a:solidFill>
              <a:latin typeface="WinSoft Pro Medium" pitchFamily="34" charset="0"/>
              <a:ea typeface="WinSoft Pro Medium" pitchFamily="34" charset="-122"/>
              <a:cs typeface="WinSoft Pro Medium" pitchFamily="34" charset="-120"/>
            </a:endParaRPr>
          </a:p>
        </p:txBody>
      </p:sp>
      <p:pic>
        <p:nvPicPr>
          <p:cNvPr id="13" name="Image 3"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62818" y="3103662"/>
            <a:ext cx="5396968" cy="1258888"/>
          </a:xfrm>
          <a:prstGeom prst="rect">
            <a:avLst/>
          </a:prstGeom>
        </p:spPr>
      </p:pic>
      <p:sp>
        <p:nvSpPr>
          <p:cNvPr id="14" name="Text 8"/>
          <p:cNvSpPr/>
          <p:nvPr/>
        </p:nvSpPr>
        <p:spPr>
          <a:xfrm>
            <a:off x="8768039" y="3220244"/>
            <a:ext cx="186527" cy="233164"/>
          </a:xfrm>
          <a:prstGeom prst="rect">
            <a:avLst/>
          </a:prstGeom>
          <a:noFill/>
          <a:ln/>
        </p:spPr>
        <p:txBody>
          <a:bodyPr wrap="none" lIns="0" tIns="0" rIns="0" bIns="0" rtlCol="0" anchor="ctr"/>
          <a:lstStyle/>
          <a:p>
            <a:pPr marL="0" indent="0" algn="ctr" rtl="1">
              <a:lnSpc>
                <a:spcPct val="100000"/>
              </a:lnSpc>
              <a:buNone/>
            </a:pPr>
            <a:r>
              <a:rPr lang="en-US" sz="1450" dirty="0">
                <a:solidFill>
                  <a:srgbClr val="000000"/>
                </a:solidFill>
                <a:latin typeface="GE SS Two Light" pitchFamily="34" charset="0"/>
                <a:ea typeface="GE SS Two Light" pitchFamily="34" charset="-122"/>
                <a:cs typeface="GE SS Two Light" pitchFamily="34" charset="-120"/>
              </a:rPr>
              <a:t>4</a:t>
            </a:r>
            <a:endParaRPr lang="en-US" sz="1450" dirty="0"/>
          </a:p>
        </p:txBody>
      </p:sp>
      <p:sp>
        <p:nvSpPr>
          <p:cNvPr id="15" name="Text 9"/>
          <p:cNvSpPr/>
          <p:nvPr/>
        </p:nvSpPr>
        <p:spPr>
          <a:xfrm>
            <a:off x="6337241" y="3533043"/>
            <a:ext cx="5048124" cy="1776844"/>
          </a:xfrm>
          <a:prstGeom prst="rect">
            <a:avLst/>
          </a:prstGeom>
          <a:noFill/>
          <a:ln/>
        </p:spPr>
        <p:txBody>
          <a:bodyPr wrap="square" lIns="0" tIns="0" rIns="0" bIns="0" rtlCol="0" anchor="t">
            <a:normAutofit/>
          </a:bodyPr>
          <a:lstStyle/>
          <a:p>
            <a:pPr lvl="0" algn="r" rtl="1">
              <a:lnSpc>
                <a:spcPct val="124000"/>
              </a:lnSpc>
            </a:pPr>
            <a:r>
              <a:rPr lang="ar-SA" dirty="0">
                <a:solidFill>
                  <a:srgbClr val="000000"/>
                </a:solidFill>
                <a:latin typeface="WinSoft Pro Medium" pitchFamily="34" charset="0"/>
                <a:ea typeface="WinSoft Pro Medium" pitchFamily="34" charset="-122"/>
                <a:cs typeface="WinSoft Pro Medium" pitchFamily="34" charset="-120"/>
              </a:rPr>
              <a:t>كيف تساعد الاستراتيجية والصيغة المختارة المتدرب على إظهار الكفاية وليس مجرد اكتساب المعلومات؟</a:t>
            </a:r>
            <a:endParaRPr lang="en-US" dirty="0">
              <a:solidFill>
                <a:srgbClr val="000000"/>
              </a:solidFill>
              <a:latin typeface="WinSoft Pro Medium" pitchFamily="34" charset="0"/>
              <a:ea typeface="WinSoft Pro Medium" pitchFamily="34" charset="-122"/>
              <a:cs typeface="WinSoft Pro Medium" pitchFamily="34" charset="-120"/>
            </a:endParaRPr>
          </a:p>
        </p:txBody>
      </p:sp>
      <p:sp>
        <p:nvSpPr>
          <p:cNvPr id="22" name="Shape 14"/>
          <p:cNvSpPr/>
          <p:nvPr/>
        </p:nvSpPr>
        <p:spPr>
          <a:xfrm>
            <a:off x="371062" y="4637075"/>
            <a:ext cx="11195076" cy="2002264"/>
          </a:xfrm>
          <a:prstGeom prst="roundRect">
            <a:avLst>
              <a:gd name="adj" fmla="val 20583"/>
            </a:avLst>
          </a:prstGeom>
          <a:solidFill>
            <a:srgbClr val="D4E9F7"/>
          </a:solidFill>
          <a:ln/>
        </p:spPr>
      </p:sp>
      <p:sp>
        <p:nvSpPr>
          <p:cNvPr id="24" name="Text 15"/>
          <p:cNvSpPr/>
          <p:nvPr/>
        </p:nvSpPr>
        <p:spPr>
          <a:xfrm>
            <a:off x="927652" y="5075168"/>
            <a:ext cx="10483112" cy="814487"/>
          </a:xfrm>
          <a:prstGeom prst="rect">
            <a:avLst/>
          </a:prstGeom>
          <a:noFill/>
          <a:ln/>
        </p:spPr>
        <p:txBody>
          <a:bodyPr wrap="square" lIns="0" tIns="0" rIns="0" bIns="0" rtlCol="0" anchor="t"/>
          <a:lstStyle/>
          <a:p>
            <a:pPr marL="0" indent="0" algn="r" rtl="1">
              <a:lnSpc>
                <a:spcPct val="124000"/>
              </a:lnSpc>
              <a:spcAft>
                <a:spcPts val="900"/>
              </a:spcAft>
              <a:buNone/>
            </a:pPr>
            <a:r>
              <a:rPr lang="ar-SA" altLang="en-US" sz="2000" b="1" dirty="0">
                <a:solidFill>
                  <a:srgbClr val="000000"/>
                </a:solidFill>
                <a:latin typeface="WinSoft Pro Medium" pitchFamily="34" charset="0"/>
                <a:ea typeface="WinSoft Pro Medium" pitchFamily="34" charset="-122"/>
                <a:cs typeface="WinSoft Pro Medium" pitchFamily="34" charset="-120"/>
              </a:rPr>
              <a:t>مخرج النشاط</a:t>
            </a:r>
            <a:endParaRPr lang="ar-SA" sz="2000" dirty="0"/>
          </a:p>
          <a:p>
            <a:pPr algn="r" rtl="1">
              <a:lnSpc>
                <a:spcPct val="124000"/>
              </a:lnSpc>
            </a:pPr>
            <a:r>
              <a:rPr lang="ar-SA" sz="2000" dirty="0">
                <a:solidFill>
                  <a:srgbClr val="000000"/>
                </a:solidFill>
                <a:latin typeface="WinSoft Pro Medium" pitchFamily="34" charset="0"/>
                <a:ea typeface="WinSoft Pro Medium" pitchFamily="34" charset="-122"/>
                <a:cs typeface="WinSoft Pro Medium" pitchFamily="34" charset="-120"/>
              </a:rPr>
              <a:t>مصفوفة تحليل جماعية توضح العلاقة بين المهارة المهنية، ومتطلبات تعلمها، واستراتيجية التعلم، وصيغة أو بيئة تقديم التعلم، ونشاط المتدرب، ومبررات الاختيار.</a:t>
            </a:r>
            <a:endParaRPr lang="en-US" sz="2000" dirty="0">
              <a:solidFill>
                <a:srgbClr val="000000"/>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14821271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75">
    <p:spTree>
      <p:nvGrpSpPr>
        <p:cNvPr id="1" name=""/>
        <p:cNvGrpSpPr/>
        <p:nvPr/>
      </p:nvGrpSpPr>
      <p:grpSpPr>
        <a:xfrm>
          <a:off x="0" y="0"/>
          <a:ext cx="0" cy="0"/>
          <a:chOff x="0" y="0"/>
          <a:chExt cx="0" cy="0"/>
        </a:xfrm>
      </p:grpSpPr>
      <p:sp>
        <p:nvSpPr>
          <p:cNvPr id="2" name="Text 0"/>
          <p:cNvSpPr/>
          <p:nvPr/>
        </p:nvSpPr>
        <p:spPr>
          <a:xfrm>
            <a:off x="777680" y="596348"/>
            <a:ext cx="10927878" cy="570827"/>
          </a:xfrm>
          <a:prstGeom prst="rect">
            <a:avLst/>
          </a:prstGeom>
          <a:noFill/>
          <a:ln/>
        </p:spPr>
        <p:txBody>
          <a:bodyPr wrap="none" lIns="0" tIns="0" rIns="0" bIns="0" rtlCol="0" anchor="t"/>
          <a:lstStyle/>
          <a:p>
            <a:pPr algn="r" rtl="1">
              <a:lnSpc>
                <a:spcPct val="104000"/>
              </a:lnSpc>
            </a:pPr>
            <a:r>
              <a:rPr lang="ar-SA" altLang="en-US" sz="3550" dirty="0">
                <a:solidFill>
                  <a:srgbClr val="2E3C4E"/>
                </a:solidFill>
                <a:latin typeface="GE SS Two Light" pitchFamily="34" charset="0"/>
                <a:ea typeface="GE SS Two Light" pitchFamily="34" charset="-122"/>
                <a:cs typeface="GE SS Two Light" pitchFamily="34" charset="-120"/>
              </a:rPr>
              <a:t>مهمة تطبيقية: </a:t>
            </a:r>
            <a:r>
              <a:rPr lang="ar-SA" sz="3550" dirty="0">
                <a:solidFill>
                  <a:srgbClr val="2E3C4E"/>
                </a:solidFill>
                <a:latin typeface="GE SS Two Light" pitchFamily="34" charset="0"/>
                <a:ea typeface="GE SS Two Light" pitchFamily="34" charset="-122"/>
                <a:cs typeface="GE SS Two Light" pitchFamily="34" charset="-120"/>
              </a:rPr>
              <a:t>اختيار استراتيجية تعلم مناسبة للكفاية</a:t>
            </a:r>
          </a:p>
        </p:txBody>
      </p:sp>
      <p:sp>
        <p:nvSpPr>
          <p:cNvPr id="3" name="Text 1"/>
          <p:cNvSpPr/>
          <p:nvPr/>
        </p:nvSpPr>
        <p:spPr>
          <a:xfrm>
            <a:off x="168096" y="1676267"/>
            <a:ext cx="11280195" cy="267593"/>
          </a:xfrm>
          <a:prstGeom prst="rect">
            <a:avLst/>
          </a:prstGeom>
          <a:noFill/>
          <a:ln/>
        </p:spPr>
        <p:txBody>
          <a:bodyPr wrap="none" lIns="0" tIns="0" rIns="0" bIns="0" rtlCol="0" anchor="t"/>
          <a:lstStyle/>
          <a:p>
            <a:pPr algn="r" rtl="1"/>
            <a:r>
              <a:rPr lang="ar-SA" sz="1600" dirty="0">
                <a:solidFill>
                  <a:srgbClr val="000000"/>
                </a:solidFill>
                <a:latin typeface="WinSoft Pro Medium" pitchFamily="34" charset="0"/>
                <a:ea typeface="WinSoft Pro Medium" pitchFamily="34" charset="-122"/>
                <a:cs typeface="WinSoft Pro Medium" pitchFamily="34" charset="-120"/>
              </a:rPr>
              <a:t>بعد تعرفك إلى استراتيجيات التعلم المختلفة، وإلى طبيعة التدريب القائم على الكفايات، طبّق ما تعلمته على موقف مهني من التعليم والتدريب التقني والمهني.</a:t>
            </a:r>
            <a:endParaRPr lang="en-US" sz="1600" dirty="0">
              <a:solidFill>
                <a:srgbClr val="000000"/>
              </a:solidFill>
              <a:latin typeface="WinSoft Pro Medium" pitchFamily="34" charset="0"/>
              <a:ea typeface="WinSoft Pro Medium" pitchFamily="34" charset="-122"/>
              <a:cs typeface="WinSoft Pro Medium" pitchFamily="34" charset="-120"/>
            </a:endParaRPr>
          </a:p>
          <a:p>
            <a:pPr algn="r" rtl="1"/>
            <a:endParaRPr lang="ar-JO" dirty="0">
              <a:solidFill>
                <a:srgbClr val="000000"/>
              </a:solidFill>
              <a:latin typeface="WinSoft Pro Medium" pitchFamily="34" charset="0"/>
              <a:ea typeface="WinSoft Pro Medium" pitchFamily="34" charset="-122"/>
              <a:cs typeface="WinSoft Pro Medium" pitchFamily="34" charset="-120"/>
            </a:endParaRPr>
          </a:p>
          <a:p>
            <a:pPr algn="r" rtl="1"/>
            <a:r>
              <a:rPr lang="ar-SA" sz="2400" dirty="0">
                <a:solidFill>
                  <a:srgbClr val="000000"/>
                </a:solidFill>
                <a:latin typeface="WinSoft Pro Medium" pitchFamily="34" charset="0"/>
                <a:ea typeface="WinSoft Pro Medium" pitchFamily="34" charset="-122"/>
                <a:cs typeface="WinSoft Pro Medium" pitchFamily="34" charset="-120"/>
              </a:rPr>
              <a:t>الموقف</a:t>
            </a:r>
            <a:endParaRPr lang="en-US" sz="2400" dirty="0">
              <a:solidFill>
                <a:srgbClr val="000000"/>
              </a:solidFill>
              <a:latin typeface="WinSoft Pro Medium" pitchFamily="34" charset="0"/>
              <a:ea typeface="WinSoft Pro Medium" pitchFamily="34" charset="-122"/>
              <a:cs typeface="WinSoft Pro Medium" pitchFamily="34" charset="-120"/>
            </a:endParaRPr>
          </a:p>
          <a:p>
            <a:pPr algn="r" rtl="1"/>
            <a:r>
              <a:rPr lang="ar-SA" dirty="0">
                <a:solidFill>
                  <a:srgbClr val="000000"/>
                </a:solidFill>
                <a:latin typeface="WinSoft Pro Medium" pitchFamily="34" charset="0"/>
                <a:ea typeface="WinSoft Pro Medium" pitchFamily="34" charset="-122"/>
                <a:cs typeface="WinSoft Pro Medium" pitchFamily="34" charset="-120"/>
              </a:rPr>
              <a:t>يريد مدرب تدريب مجموعة من المتعلمين على مهارة مهنية تتطلب أداءً عمليًا وفق معايير محددة.</a:t>
            </a:r>
            <a:endParaRPr lang="en-US" dirty="0">
              <a:solidFill>
                <a:srgbClr val="000000"/>
              </a:solidFill>
              <a:latin typeface="WinSoft Pro Medium" pitchFamily="34" charset="0"/>
              <a:ea typeface="WinSoft Pro Medium" pitchFamily="34" charset="-122"/>
              <a:cs typeface="WinSoft Pro Medium" pitchFamily="34" charset="-120"/>
            </a:endParaRPr>
          </a:p>
          <a:p>
            <a:pPr algn="r" rtl="1"/>
            <a:r>
              <a:rPr lang="ar-SA" dirty="0">
                <a:solidFill>
                  <a:srgbClr val="000000"/>
                </a:solidFill>
                <a:latin typeface="WinSoft Pro Medium" pitchFamily="34" charset="0"/>
                <a:ea typeface="WinSoft Pro Medium" pitchFamily="34" charset="-122"/>
                <a:cs typeface="WinSoft Pro Medium" pitchFamily="34" charset="-120"/>
              </a:rPr>
              <a:t>قبل اختيار استراتيجية التعلم، حدد ما يحتاج المتعلم إلى إتقانه حتى يتمكن من أداء المهارة وإظهار الكفاية المطلوبة.</a:t>
            </a:r>
            <a:endParaRPr lang="en-US" dirty="0">
              <a:solidFill>
                <a:srgbClr val="000000"/>
              </a:solidFill>
              <a:latin typeface="WinSoft Pro Medium" pitchFamily="34" charset="0"/>
              <a:ea typeface="WinSoft Pro Medium" pitchFamily="34" charset="-122"/>
              <a:cs typeface="WinSoft Pro Medium" pitchFamily="34" charset="-120"/>
            </a:endParaRPr>
          </a:p>
        </p:txBody>
      </p:sp>
      <p:sp>
        <p:nvSpPr>
          <p:cNvPr id="4" name="Shape 2"/>
          <p:cNvSpPr/>
          <p:nvPr/>
        </p:nvSpPr>
        <p:spPr>
          <a:xfrm>
            <a:off x="11686509" y="1493010"/>
            <a:ext cx="19050" cy="634107"/>
          </a:xfrm>
          <a:prstGeom prst="roundRect">
            <a:avLst>
              <a:gd name="adj" fmla="val 49999"/>
            </a:avLst>
          </a:prstGeom>
          <a:solidFill>
            <a:srgbClr val="75BAE6"/>
          </a:solidFill>
          <a:ln/>
        </p:spPr>
      </p:sp>
      <p:sp>
        <p:nvSpPr>
          <p:cNvPr id="5" name="Shape 3"/>
          <p:cNvSpPr/>
          <p:nvPr/>
        </p:nvSpPr>
        <p:spPr>
          <a:xfrm>
            <a:off x="8950002" y="3397052"/>
            <a:ext cx="2609785" cy="945158"/>
          </a:xfrm>
          <a:prstGeom prst="roundRect">
            <a:avLst>
              <a:gd name="adj" fmla="val 27221"/>
            </a:avLst>
          </a:prstGeom>
          <a:solidFill>
            <a:srgbClr val="FFFFFF"/>
          </a:solidFill>
          <a:ln w="19050">
            <a:solidFill>
              <a:srgbClr val="00AEEF"/>
            </a:solidFill>
            <a:prstDash val="solid"/>
          </a:ln>
        </p:spPr>
      </p:sp>
      <p:sp>
        <p:nvSpPr>
          <p:cNvPr id="6" name="Text 4"/>
          <p:cNvSpPr/>
          <p:nvPr/>
        </p:nvSpPr>
        <p:spPr>
          <a:xfrm>
            <a:off x="9140497" y="3587552"/>
            <a:ext cx="2228794" cy="564158"/>
          </a:xfrm>
          <a:prstGeom prst="rect">
            <a:avLst/>
          </a:prstGeom>
          <a:noFill/>
          <a:ln/>
        </p:spPr>
        <p:txBody>
          <a:bodyPr wrap="square" lIns="0" tIns="0" rIns="0" bIns="0" rtlCol="0" anchor="t">
            <a:normAutofit/>
          </a:bodyPr>
          <a:lstStyle/>
          <a:p>
            <a:pPr lvl="0" algn="r" rtl="1"/>
            <a:r>
              <a:rPr lang="ar-SA" dirty="0">
                <a:solidFill>
                  <a:srgbClr val="000000"/>
                </a:solidFill>
                <a:latin typeface="WinSoft Pro Medium" pitchFamily="34" charset="0"/>
                <a:ea typeface="WinSoft Pro Medium" pitchFamily="34" charset="-122"/>
                <a:cs typeface="WinSoft Pro Medium" pitchFamily="34" charset="-120"/>
              </a:rPr>
              <a:t>ما طبيعة المهارة أو المهمة المهنية</a:t>
            </a:r>
            <a:r>
              <a:rPr lang="ar-SA" dirty="0"/>
              <a:t>؟</a:t>
            </a:r>
            <a:endParaRPr lang="en-US" dirty="0"/>
          </a:p>
        </p:txBody>
      </p:sp>
      <p:sp>
        <p:nvSpPr>
          <p:cNvPr id="7" name="Shape 5"/>
          <p:cNvSpPr/>
          <p:nvPr/>
        </p:nvSpPr>
        <p:spPr>
          <a:xfrm>
            <a:off x="6177304" y="3397052"/>
            <a:ext cx="2609785" cy="945158"/>
          </a:xfrm>
          <a:prstGeom prst="roundRect">
            <a:avLst>
              <a:gd name="adj" fmla="val 27221"/>
            </a:avLst>
          </a:prstGeom>
          <a:solidFill>
            <a:srgbClr val="FFFFFF"/>
          </a:solidFill>
          <a:ln w="19050">
            <a:solidFill>
              <a:srgbClr val="00AEEF"/>
            </a:solidFill>
            <a:prstDash val="solid"/>
          </a:ln>
        </p:spPr>
      </p:sp>
      <p:sp>
        <p:nvSpPr>
          <p:cNvPr id="8" name="Text 6"/>
          <p:cNvSpPr/>
          <p:nvPr/>
        </p:nvSpPr>
        <p:spPr>
          <a:xfrm>
            <a:off x="6367799" y="3587552"/>
            <a:ext cx="2228794" cy="564158"/>
          </a:xfrm>
          <a:prstGeom prst="rect">
            <a:avLst/>
          </a:prstGeom>
          <a:noFill/>
          <a:ln/>
        </p:spPr>
        <p:txBody>
          <a:bodyPr wrap="square" lIns="0" tIns="0" rIns="0" bIns="0" rtlCol="0" anchor="t">
            <a:normAutofit/>
          </a:bodyPr>
          <a:lstStyle/>
          <a:p>
            <a:pPr lvl="0" algn="r" rtl="1"/>
            <a:r>
              <a:rPr lang="ar-SA" dirty="0">
                <a:solidFill>
                  <a:srgbClr val="000000"/>
                </a:solidFill>
                <a:latin typeface="WinSoft Pro Medium" pitchFamily="34" charset="0"/>
                <a:ea typeface="WinSoft Pro Medium" pitchFamily="34" charset="-122"/>
                <a:cs typeface="WinSoft Pro Medium" pitchFamily="34" charset="-120"/>
              </a:rPr>
              <a:t>ما الذي يحتاج المتعلم إلى معرفته لأداء المهمة</a:t>
            </a:r>
            <a:r>
              <a:rPr lang="ar-SA" dirty="0"/>
              <a:t>؟</a:t>
            </a:r>
            <a:endParaRPr lang="en-US" dirty="0"/>
          </a:p>
        </p:txBody>
      </p:sp>
      <p:sp>
        <p:nvSpPr>
          <p:cNvPr id="9" name="Shape 7"/>
          <p:cNvSpPr/>
          <p:nvPr/>
        </p:nvSpPr>
        <p:spPr>
          <a:xfrm>
            <a:off x="3404606" y="3397052"/>
            <a:ext cx="2609785" cy="945158"/>
          </a:xfrm>
          <a:prstGeom prst="roundRect">
            <a:avLst>
              <a:gd name="adj" fmla="val 27221"/>
            </a:avLst>
          </a:prstGeom>
          <a:solidFill>
            <a:srgbClr val="FFFFFF"/>
          </a:solidFill>
          <a:ln w="19050">
            <a:solidFill>
              <a:srgbClr val="00AEEF"/>
            </a:solidFill>
            <a:prstDash val="solid"/>
          </a:ln>
        </p:spPr>
      </p:sp>
      <p:sp>
        <p:nvSpPr>
          <p:cNvPr id="10" name="Text 8"/>
          <p:cNvSpPr/>
          <p:nvPr/>
        </p:nvSpPr>
        <p:spPr>
          <a:xfrm>
            <a:off x="3595101" y="3587552"/>
            <a:ext cx="2228794" cy="564158"/>
          </a:xfrm>
          <a:prstGeom prst="rect">
            <a:avLst/>
          </a:prstGeom>
          <a:noFill/>
          <a:ln/>
        </p:spPr>
        <p:txBody>
          <a:bodyPr wrap="square" lIns="0" tIns="0" rIns="0" bIns="0" rtlCol="0" anchor="t">
            <a:normAutofit/>
          </a:bodyPr>
          <a:lstStyle/>
          <a:p>
            <a:pPr lvl="0" algn="r" rtl="1"/>
            <a:r>
              <a:rPr lang="ar-SA" dirty="0">
                <a:solidFill>
                  <a:srgbClr val="000000"/>
                </a:solidFill>
                <a:latin typeface="WinSoft Pro Medium" pitchFamily="34" charset="0"/>
                <a:ea typeface="WinSoft Pro Medium" pitchFamily="34" charset="-122"/>
                <a:cs typeface="WinSoft Pro Medium" pitchFamily="34" charset="-120"/>
              </a:rPr>
              <a:t>ما الذي يحتاج إلى ممارسته وإتقانه؟</a:t>
            </a:r>
            <a:endParaRPr lang="en-US" dirty="0">
              <a:solidFill>
                <a:srgbClr val="000000"/>
              </a:solidFill>
              <a:latin typeface="WinSoft Pro Medium" pitchFamily="34" charset="0"/>
              <a:ea typeface="WinSoft Pro Medium" pitchFamily="34" charset="-122"/>
              <a:cs typeface="WinSoft Pro Medium" pitchFamily="34" charset="-120"/>
            </a:endParaRPr>
          </a:p>
        </p:txBody>
      </p:sp>
      <p:sp>
        <p:nvSpPr>
          <p:cNvPr id="11" name="Shape 9"/>
          <p:cNvSpPr/>
          <p:nvPr/>
        </p:nvSpPr>
        <p:spPr>
          <a:xfrm>
            <a:off x="631908" y="3397052"/>
            <a:ext cx="2609785" cy="945158"/>
          </a:xfrm>
          <a:prstGeom prst="roundRect">
            <a:avLst>
              <a:gd name="adj" fmla="val 27221"/>
            </a:avLst>
          </a:prstGeom>
          <a:solidFill>
            <a:srgbClr val="FFFFFF"/>
          </a:solidFill>
          <a:ln w="19050">
            <a:solidFill>
              <a:srgbClr val="00AEEF"/>
            </a:solidFill>
            <a:prstDash val="solid"/>
          </a:ln>
        </p:spPr>
      </p:sp>
      <p:sp>
        <p:nvSpPr>
          <p:cNvPr id="12" name="Text 10"/>
          <p:cNvSpPr/>
          <p:nvPr/>
        </p:nvSpPr>
        <p:spPr>
          <a:xfrm>
            <a:off x="822404" y="3587552"/>
            <a:ext cx="2228794" cy="564158"/>
          </a:xfrm>
          <a:prstGeom prst="rect">
            <a:avLst/>
          </a:prstGeom>
          <a:noFill/>
          <a:ln/>
        </p:spPr>
        <p:txBody>
          <a:bodyPr wrap="square" lIns="0" tIns="0" rIns="0" bIns="0" rtlCol="0" anchor="t">
            <a:normAutofit/>
          </a:bodyPr>
          <a:lstStyle/>
          <a:p>
            <a:pPr algn="r" rtl="1"/>
            <a:r>
              <a:rPr lang="ar-SA" dirty="0">
                <a:solidFill>
                  <a:srgbClr val="000000"/>
                </a:solidFill>
                <a:latin typeface="WinSoft Pro Medium" pitchFamily="34" charset="0"/>
                <a:ea typeface="WinSoft Pro Medium" pitchFamily="34" charset="-122"/>
                <a:cs typeface="WinSoft Pro Medium" pitchFamily="34" charset="-120"/>
              </a:rPr>
              <a:t>ما الدليل الذي يمكن أن يقدمه المتعلم لإظهار إتقانه للكفاية؟</a:t>
            </a:r>
            <a:endParaRPr lang="en-US" dirty="0">
              <a:solidFill>
                <a:srgbClr val="000000"/>
              </a:solidFill>
              <a:latin typeface="WinSoft Pro Medium" pitchFamily="34" charset="0"/>
              <a:ea typeface="WinSoft Pro Medium" pitchFamily="34" charset="-122"/>
              <a:cs typeface="WinSoft Pro Medium" pitchFamily="34" charset="-120"/>
            </a:endParaRPr>
          </a:p>
        </p:txBody>
      </p:sp>
      <p:sp>
        <p:nvSpPr>
          <p:cNvPr id="13" name="Shape 11"/>
          <p:cNvSpPr/>
          <p:nvPr/>
        </p:nvSpPr>
        <p:spPr>
          <a:xfrm>
            <a:off x="631908" y="4505127"/>
            <a:ext cx="10927878" cy="663079"/>
          </a:xfrm>
          <a:prstGeom prst="roundRect">
            <a:avLst>
              <a:gd name="adj" fmla="val 38801"/>
            </a:avLst>
          </a:prstGeom>
          <a:solidFill>
            <a:srgbClr val="FFFFFF"/>
          </a:solidFill>
          <a:ln w="19050">
            <a:solidFill>
              <a:srgbClr val="00AEEF"/>
            </a:solidFill>
            <a:prstDash val="solid"/>
          </a:ln>
        </p:spPr>
      </p:sp>
      <p:sp>
        <p:nvSpPr>
          <p:cNvPr id="14" name="Text 12"/>
          <p:cNvSpPr/>
          <p:nvPr/>
        </p:nvSpPr>
        <p:spPr>
          <a:xfrm>
            <a:off x="822404" y="4695627"/>
            <a:ext cx="10546888" cy="282079"/>
          </a:xfrm>
          <a:prstGeom prst="rect">
            <a:avLst/>
          </a:prstGeom>
          <a:noFill/>
          <a:ln/>
        </p:spPr>
        <p:txBody>
          <a:bodyPr wrap="none" lIns="0" tIns="0" rIns="0" bIns="0" rtlCol="0" anchor="t"/>
          <a:lstStyle/>
          <a:p>
            <a:pPr lvl="0" algn="r" rtl="1"/>
            <a:r>
              <a:rPr lang="ar-SA" dirty="0">
                <a:solidFill>
                  <a:srgbClr val="000000"/>
                </a:solidFill>
                <a:latin typeface="WinSoft Pro Medium" pitchFamily="34" charset="0"/>
                <a:ea typeface="WinSoft Pro Medium" pitchFamily="34" charset="-122"/>
                <a:cs typeface="WinSoft Pro Medium" pitchFamily="34" charset="-120"/>
              </a:rPr>
              <a:t>ما الاستراتيجية أو الاستراتيجيات التي يمكن أن تساعد المتعلم على اكتساب هذه المعارف والمهارات وممارسة الأداء المطلوب؟</a:t>
            </a:r>
            <a:endParaRPr lang="en-US" dirty="0">
              <a:solidFill>
                <a:srgbClr val="000000"/>
              </a:solidFill>
              <a:latin typeface="WinSoft Pro Medium" pitchFamily="34" charset="0"/>
              <a:ea typeface="WinSoft Pro Medium" pitchFamily="34" charset="-122"/>
              <a:cs typeface="WinSoft Pro Medium" pitchFamily="34" charset="-12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58503" y="537904"/>
            <a:ext cx="10209846" cy="584775"/>
          </a:xfrm>
          <a:prstGeom prst="rect">
            <a:avLst/>
          </a:prstGeom>
        </p:spPr>
        <p:txBody>
          <a:bodyPr wrap="square">
            <a:spAutoFit/>
          </a:bodyPr>
          <a:lstStyle/>
          <a:p>
            <a:pPr algn="r" rtl="1"/>
            <a:r>
              <a:rPr lang="ar-SA" sz="3200" dirty="0">
                <a:solidFill>
                  <a:srgbClr val="2E3C4E"/>
                </a:solidFill>
                <a:latin typeface="GE SS Two Light" pitchFamily="34" charset="0"/>
                <a:ea typeface="GE SS Two Light" pitchFamily="34" charset="-122"/>
                <a:cs typeface="GE SS Two Light" pitchFamily="34" charset="-120"/>
              </a:rPr>
              <a:t>أداة تسجيل نتائج النقاش – أداة </a:t>
            </a:r>
            <a:r>
              <a:rPr lang="en-US" sz="3200" dirty="0">
                <a:solidFill>
                  <a:srgbClr val="2E3C4E"/>
                </a:solidFill>
                <a:latin typeface="Myriad "/>
                <a:ea typeface="GE SS Two Light" pitchFamily="34" charset="-122"/>
                <a:cs typeface="GE SS Two Light" pitchFamily="34" charset="-120"/>
              </a:rPr>
              <a:t>5</a:t>
            </a:r>
            <a:endParaRPr lang="en-US" dirty="0"/>
          </a:p>
        </p:txBody>
      </p:sp>
      <p:graphicFrame>
        <p:nvGraphicFramePr>
          <p:cNvPr id="3" name="Table 0"/>
          <p:cNvGraphicFramePr>
            <a:graphicFrameLocks noGrp="1"/>
          </p:cNvGraphicFramePr>
          <p:nvPr>
            <p:extLst>
              <p:ext uri="{D42A27DB-BD31-4B8C-83A1-F6EECF244321}">
                <p14:modId xmlns:p14="http://schemas.microsoft.com/office/powerpoint/2010/main" val="1748588265"/>
              </p:ext>
            </p:extLst>
          </p:nvPr>
        </p:nvGraphicFramePr>
        <p:xfrm>
          <a:off x="955343" y="1446662"/>
          <a:ext cx="10863962" cy="4944833"/>
        </p:xfrm>
        <a:graphic>
          <a:graphicData uri="http://schemas.openxmlformats.org/drawingml/2006/table">
            <a:tbl>
              <a:tblPr/>
              <a:tblGrid>
                <a:gridCol w="7550482">
                  <a:extLst>
                    <a:ext uri="{9D8B030D-6E8A-4147-A177-3AD203B41FA5}">
                      <a16:colId xmlns:a16="http://schemas.microsoft.com/office/drawing/2014/main" val="2730598539"/>
                    </a:ext>
                  </a:extLst>
                </a:gridCol>
                <a:gridCol w="3313480">
                  <a:extLst>
                    <a:ext uri="{9D8B030D-6E8A-4147-A177-3AD203B41FA5}">
                      <a16:colId xmlns:a16="http://schemas.microsoft.com/office/drawing/2014/main" val="20001"/>
                    </a:ext>
                  </a:extLst>
                </a:gridCol>
              </a:tblGrid>
              <a:tr h="680633">
                <a:tc>
                  <a:txBody>
                    <a:bodyPr/>
                    <a:lstStyle/>
                    <a:p>
                      <a:pPr marL="0" algn="r" defTabSz="914400" rtl="1" eaLnBrk="1" latinLnBrk="0" hangingPunct="1">
                        <a:lnSpc>
                          <a:spcPct val="150000"/>
                        </a:lnSpc>
                        <a:spcBef>
                          <a:spcPts val="1400"/>
                        </a:spcBef>
                        <a:spcAft>
                          <a:spcPts val="400"/>
                        </a:spcAft>
                      </a:pPr>
                      <a:r>
                        <a:rPr lang="ar-JO" sz="2400" b="1" kern="1200" dirty="0">
                          <a:solidFill>
                            <a:schemeClr val="bg1"/>
                          </a:solidFill>
                          <a:effectLst/>
                          <a:latin typeface="Arial" panose="020B0604020202020204" pitchFamily="34" charset="0"/>
                          <a:ea typeface="Arial" panose="020B0604020202020204" pitchFamily="34" charset="0"/>
                          <a:cs typeface="+mn-cs"/>
                        </a:rPr>
                        <a:t>إجابة المجموعة </a:t>
                      </a:r>
                      <a:endParaRPr lang="en-US" sz="2400" b="1" kern="1200" dirty="0">
                        <a:solidFill>
                          <a:schemeClr val="bg1"/>
                        </a:solidFill>
                        <a:effectLst/>
                        <a:latin typeface="Arial" panose="020B0604020202020204" pitchFamily="34" charset="0"/>
                        <a:ea typeface="Arial" panose="020B0604020202020204" pitchFamily="34" charset="0"/>
                        <a:cs typeface="+mn-cs"/>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algn="r" defTabSz="914400" rtl="1" eaLnBrk="1" latinLnBrk="0" hangingPunct="1">
                        <a:lnSpc>
                          <a:spcPct val="150000"/>
                        </a:lnSpc>
                        <a:spcBef>
                          <a:spcPts val="1400"/>
                        </a:spcBef>
                        <a:spcAft>
                          <a:spcPts val="400"/>
                        </a:spcAft>
                      </a:pPr>
                      <a:r>
                        <a:rPr lang="ar-JO" sz="2400" b="1" kern="1200" dirty="0">
                          <a:solidFill>
                            <a:schemeClr val="bg1"/>
                          </a:solidFill>
                          <a:effectLst/>
                          <a:latin typeface="Arial" panose="020B0604020202020204" pitchFamily="34" charset="0"/>
                          <a:ea typeface="Arial" panose="020B0604020202020204" pitchFamily="34" charset="0"/>
                          <a:cs typeface="+mn-cs"/>
                        </a:rPr>
                        <a:t>العنصر </a:t>
                      </a:r>
                      <a:endParaRPr lang="en-US" sz="2400" b="1" kern="1200" dirty="0">
                        <a:solidFill>
                          <a:schemeClr val="bg1"/>
                        </a:solidFill>
                        <a:effectLst/>
                        <a:latin typeface="Arial" panose="020B0604020202020204" pitchFamily="34" charset="0"/>
                        <a:ea typeface="Arial" panose="020B0604020202020204" pitchFamily="34" charset="0"/>
                        <a:cs typeface="+mn-cs"/>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533025">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Bef>
                          <a:spcPts val="1400"/>
                        </a:spcBef>
                        <a:spcAft>
                          <a:spcPts val="400"/>
                        </a:spcAft>
                      </a:pPr>
                      <a:r>
                        <a:rPr lang="ar-SA" sz="2000" b="0" kern="1200" dirty="0">
                          <a:solidFill>
                            <a:schemeClr val="tx1"/>
                          </a:solidFill>
                          <a:effectLst/>
                          <a:latin typeface="Arial" panose="020B0604020202020204" pitchFamily="34" charset="0"/>
                          <a:ea typeface="Arial" panose="020B0604020202020204" pitchFamily="34" charset="0"/>
                          <a:cs typeface="+mn-cs"/>
                        </a:rPr>
                        <a:t>المهارة/المهمة المهنية</a:t>
                      </a:r>
                      <a:endParaRPr lang="en-US" sz="2000" b="0" kern="1200" dirty="0">
                        <a:solidFill>
                          <a:schemeClr val="tx1"/>
                        </a:solidFill>
                        <a:effectLst/>
                        <a:latin typeface="Arial" panose="020B0604020202020204" pitchFamily="34" charset="0"/>
                        <a:ea typeface="Arial" panose="020B0604020202020204" pitchFamily="34" charset="0"/>
                        <a:cs typeface="+mn-cs"/>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533025">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Bef>
                          <a:spcPts val="1400"/>
                        </a:spcBef>
                        <a:spcAft>
                          <a:spcPts val="400"/>
                        </a:spcAft>
                      </a:pPr>
                      <a:r>
                        <a:rPr lang="ar-SA" sz="2000" b="0" kern="1200" dirty="0">
                          <a:solidFill>
                            <a:schemeClr val="tx1"/>
                          </a:solidFill>
                          <a:effectLst/>
                          <a:latin typeface="Arial" panose="020B0604020202020204" pitchFamily="34" charset="0"/>
                          <a:ea typeface="Arial" panose="020B0604020202020204" pitchFamily="34" charset="0"/>
                          <a:cs typeface="+mn-cs"/>
                        </a:rPr>
                        <a:t>ما يحتاج المتعلم إلى معرفته</a:t>
                      </a:r>
                      <a:endParaRPr lang="en-US" sz="2000" b="0" kern="1200" dirty="0">
                        <a:solidFill>
                          <a:schemeClr val="tx1"/>
                        </a:solidFill>
                        <a:effectLst/>
                        <a:latin typeface="Arial" panose="020B0604020202020204" pitchFamily="34" charset="0"/>
                        <a:ea typeface="Arial" panose="020B0604020202020204" pitchFamily="34" charset="0"/>
                        <a:cs typeface="+mn-cs"/>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769053845"/>
                  </a:ext>
                </a:extLst>
              </a:tr>
              <a:tr h="533025">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Bef>
                          <a:spcPts val="1400"/>
                        </a:spcBef>
                        <a:spcAft>
                          <a:spcPts val="400"/>
                        </a:spcAft>
                      </a:pPr>
                      <a:r>
                        <a:rPr lang="ar-SA" sz="2000" b="0" kern="1200" dirty="0">
                          <a:solidFill>
                            <a:schemeClr val="tx1"/>
                          </a:solidFill>
                          <a:effectLst/>
                          <a:latin typeface="Arial" panose="020B0604020202020204" pitchFamily="34" charset="0"/>
                          <a:ea typeface="Arial" panose="020B0604020202020204" pitchFamily="34" charset="0"/>
                          <a:cs typeface="+mn-cs"/>
                        </a:rPr>
                        <a:t>ما يحتاج المتعلم إلى ممارسته وإتقانه</a:t>
                      </a:r>
                      <a:endParaRPr lang="en-US" sz="2000" b="0" kern="1200" dirty="0">
                        <a:solidFill>
                          <a:schemeClr val="tx1"/>
                        </a:solidFill>
                        <a:effectLst/>
                        <a:latin typeface="Arial" panose="020B0604020202020204" pitchFamily="34" charset="0"/>
                        <a:ea typeface="Arial" panose="020B0604020202020204" pitchFamily="34" charset="0"/>
                        <a:cs typeface="+mn-cs"/>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249656653"/>
                  </a:ext>
                </a:extLst>
              </a:tr>
              <a:tr h="533025">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Bef>
                          <a:spcPts val="1400"/>
                        </a:spcBef>
                        <a:spcAft>
                          <a:spcPts val="400"/>
                        </a:spcAft>
                      </a:pPr>
                      <a:r>
                        <a:rPr lang="ar-SA" sz="2000" b="0" kern="1200" dirty="0">
                          <a:solidFill>
                            <a:schemeClr val="tx1"/>
                          </a:solidFill>
                          <a:effectLst/>
                          <a:latin typeface="Arial" panose="020B0604020202020204" pitchFamily="34" charset="0"/>
                          <a:ea typeface="Arial" panose="020B0604020202020204" pitchFamily="34" charset="0"/>
                          <a:cs typeface="+mn-cs"/>
                        </a:rPr>
                        <a:t>طبيعة الأداء المطلوب</a:t>
                      </a:r>
                      <a:endParaRPr lang="en-US" sz="2000" b="0" kern="1200" dirty="0">
                        <a:solidFill>
                          <a:schemeClr val="tx1"/>
                        </a:solidFill>
                        <a:effectLst/>
                        <a:latin typeface="Arial" panose="020B0604020202020204" pitchFamily="34" charset="0"/>
                        <a:ea typeface="Arial" panose="020B0604020202020204" pitchFamily="34" charset="0"/>
                        <a:cs typeface="+mn-cs"/>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740816182"/>
                  </a:ext>
                </a:extLst>
              </a:tr>
              <a:tr h="533025">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Bef>
                          <a:spcPts val="1400"/>
                        </a:spcBef>
                        <a:spcAft>
                          <a:spcPts val="400"/>
                        </a:spcAft>
                      </a:pPr>
                      <a:r>
                        <a:rPr lang="ar-SA" sz="2000" b="0" kern="1200" dirty="0">
                          <a:solidFill>
                            <a:schemeClr val="tx1"/>
                          </a:solidFill>
                          <a:effectLst/>
                          <a:latin typeface="Arial" panose="020B0604020202020204" pitchFamily="34" charset="0"/>
                          <a:ea typeface="Arial" panose="020B0604020202020204" pitchFamily="34" charset="0"/>
                          <a:cs typeface="+mn-cs"/>
                        </a:rPr>
                        <a:t>استراتيجية التعلم المقترحة</a:t>
                      </a:r>
                      <a:endParaRPr lang="en-US" sz="2000" b="0" kern="1200" dirty="0">
                        <a:solidFill>
                          <a:schemeClr val="tx1"/>
                        </a:solidFill>
                        <a:effectLst/>
                        <a:latin typeface="Arial" panose="020B0604020202020204" pitchFamily="34" charset="0"/>
                        <a:ea typeface="Arial" panose="020B0604020202020204" pitchFamily="34" charset="0"/>
                        <a:cs typeface="+mn-cs"/>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516026060"/>
                  </a:ext>
                </a:extLst>
              </a:tr>
              <a:tr h="533025">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Bef>
                          <a:spcPts val="1400"/>
                        </a:spcBef>
                        <a:spcAft>
                          <a:spcPts val="400"/>
                        </a:spcAft>
                      </a:pPr>
                      <a:r>
                        <a:rPr lang="ar-SA" sz="2000" b="0" kern="1200" dirty="0">
                          <a:solidFill>
                            <a:schemeClr val="tx1"/>
                          </a:solidFill>
                          <a:effectLst/>
                          <a:latin typeface="Arial" panose="020B0604020202020204" pitchFamily="34" charset="0"/>
                          <a:ea typeface="Arial" panose="020B0604020202020204" pitchFamily="34" charset="0"/>
                          <a:cs typeface="+mn-cs"/>
                        </a:rPr>
                        <a:t>صيغة/بيئة التعلم المناسبة</a:t>
                      </a:r>
                      <a:endParaRPr lang="en-US" sz="2000" b="0" kern="1200" dirty="0">
                        <a:solidFill>
                          <a:schemeClr val="tx1"/>
                        </a:solidFill>
                        <a:effectLst/>
                        <a:latin typeface="Arial" panose="020B0604020202020204" pitchFamily="34" charset="0"/>
                        <a:ea typeface="Arial" panose="020B0604020202020204" pitchFamily="34" charset="0"/>
                        <a:cs typeface="+mn-cs"/>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432768738"/>
                  </a:ext>
                </a:extLst>
              </a:tr>
              <a:tr h="533025">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Bef>
                          <a:spcPts val="1400"/>
                        </a:spcBef>
                        <a:spcAft>
                          <a:spcPts val="400"/>
                        </a:spcAft>
                      </a:pPr>
                      <a:r>
                        <a:rPr lang="ar-SA" sz="2000" b="0" kern="1200" dirty="0">
                          <a:solidFill>
                            <a:schemeClr val="tx1"/>
                          </a:solidFill>
                          <a:effectLst/>
                          <a:latin typeface="Arial" panose="020B0604020202020204" pitchFamily="34" charset="0"/>
                          <a:ea typeface="Arial" panose="020B0604020202020204" pitchFamily="34" charset="0"/>
                          <a:cs typeface="+mn-cs"/>
                        </a:rPr>
                        <a:t>الدليل على إتقان الكفاية</a:t>
                      </a:r>
                      <a:endParaRPr lang="en-US" sz="2000" b="0" kern="1200" dirty="0">
                        <a:solidFill>
                          <a:schemeClr val="tx1"/>
                        </a:solidFill>
                        <a:effectLst/>
                        <a:latin typeface="Arial" panose="020B0604020202020204" pitchFamily="34" charset="0"/>
                        <a:ea typeface="Arial" panose="020B0604020202020204" pitchFamily="34" charset="0"/>
                        <a:cs typeface="+mn-cs"/>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33069856"/>
                  </a:ext>
                </a:extLst>
              </a:tr>
              <a:tr h="533025">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Bef>
                          <a:spcPts val="1400"/>
                        </a:spcBef>
                        <a:spcAft>
                          <a:spcPts val="400"/>
                        </a:spcAft>
                      </a:pPr>
                      <a:r>
                        <a:rPr lang="ar-SA" sz="2000" b="0" kern="1200" dirty="0">
                          <a:solidFill>
                            <a:schemeClr val="tx1"/>
                          </a:solidFill>
                          <a:effectLst/>
                          <a:latin typeface="Arial" panose="020B0604020202020204" pitchFamily="34" charset="0"/>
                          <a:ea typeface="Arial" panose="020B0604020202020204" pitchFamily="34" charset="0"/>
                          <a:cs typeface="+mn-cs"/>
                        </a:rPr>
                        <a:t>مبررات الاختيار</a:t>
                      </a:r>
                      <a:endParaRPr lang="en-US" sz="2000" b="0" kern="1200" dirty="0">
                        <a:solidFill>
                          <a:schemeClr val="tx1"/>
                        </a:solidFill>
                        <a:effectLst/>
                        <a:latin typeface="Arial" panose="020B0604020202020204" pitchFamily="34" charset="0"/>
                        <a:ea typeface="Arial" panose="020B0604020202020204" pitchFamily="34" charset="0"/>
                        <a:cs typeface="+mn-cs"/>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292220808"/>
                  </a:ext>
                </a:extLst>
              </a:tr>
            </a:tbl>
          </a:graphicData>
        </a:graphic>
      </p:graphicFrame>
    </p:spTree>
    <p:extLst>
      <p:ext uri="{BB962C8B-B14F-4D97-AF65-F5344CB8AC3E}">
        <p14:creationId xmlns:p14="http://schemas.microsoft.com/office/powerpoint/2010/main" val="379070374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4"/>
          <p:cNvSpPr/>
          <p:nvPr/>
        </p:nvSpPr>
        <p:spPr>
          <a:xfrm>
            <a:off x="371062" y="2026901"/>
            <a:ext cx="11195076" cy="2598108"/>
          </a:xfrm>
          <a:prstGeom prst="roundRect">
            <a:avLst>
              <a:gd name="adj" fmla="val 20583"/>
            </a:avLst>
          </a:prstGeom>
          <a:solidFill>
            <a:srgbClr val="D4E9F7"/>
          </a:solidFill>
          <a:ln/>
        </p:spPr>
      </p:sp>
      <p:sp>
        <p:nvSpPr>
          <p:cNvPr id="3" name="Text 15"/>
          <p:cNvSpPr/>
          <p:nvPr/>
        </p:nvSpPr>
        <p:spPr>
          <a:xfrm>
            <a:off x="927652" y="5075168"/>
            <a:ext cx="10483112" cy="814487"/>
          </a:xfrm>
          <a:prstGeom prst="rect">
            <a:avLst/>
          </a:prstGeom>
          <a:noFill/>
          <a:ln/>
        </p:spPr>
        <p:txBody>
          <a:bodyPr wrap="square" lIns="0" tIns="0" rIns="0" bIns="0" rtlCol="0" anchor="t"/>
          <a:lstStyle/>
          <a:p>
            <a:pPr marL="0" indent="0" algn="r" rtl="1">
              <a:lnSpc>
                <a:spcPct val="124000"/>
              </a:lnSpc>
              <a:spcAft>
                <a:spcPts val="900"/>
              </a:spcAft>
              <a:buNone/>
            </a:pPr>
            <a:endParaRPr lang="en-US" sz="2000" dirty="0">
              <a:solidFill>
                <a:srgbClr val="000000"/>
              </a:solidFill>
              <a:latin typeface="WinSoft Pro Medium" pitchFamily="34" charset="0"/>
              <a:ea typeface="WinSoft Pro Medium" pitchFamily="34" charset="-122"/>
              <a:cs typeface="WinSoft Pro Medium" pitchFamily="34" charset="-120"/>
            </a:endParaRPr>
          </a:p>
        </p:txBody>
      </p:sp>
      <p:sp>
        <p:nvSpPr>
          <p:cNvPr id="4" name="Rectangle 3"/>
          <p:cNvSpPr/>
          <p:nvPr/>
        </p:nvSpPr>
        <p:spPr>
          <a:xfrm>
            <a:off x="8155857" y="684215"/>
            <a:ext cx="2845652" cy="646331"/>
          </a:xfrm>
          <a:prstGeom prst="rect">
            <a:avLst/>
          </a:prstGeom>
        </p:spPr>
        <p:txBody>
          <a:bodyPr wrap="none">
            <a:spAutoFit/>
          </a:bodyPr>
          <a:lstStyle/>
          <a:p>
            <a:pPr algn="r" rtl="1"/>
            <a:r>
              <a:rPr lang="ar-SA" sz="3600" dirty="0">
                <a:solidFill>
                  <a:srgbClr val="2E3C4E"/>
                </a:solidFill>
                <a:latin typeface="GE SS Two Light" pitchFamily="34" charset="0"/>
                <a:ea typeface="GE SS Two Light" pitchFamily="34" charset="-122"/>
                <a:cs typeface="GE SS Two Light" pitchFamily="34" charset="-120"/>
              </a:rPr>
              <a:t>ناقشوا الاختيار</a:t>
            </a:r>
            <a:endParaRPr lang="en-US" sz="3600" dirty="0">
              <a:solidFill>
                <a:srgbClr val="2E3C4E"/>
              </a:solidFill>
              <a:latin typeface="GE SS Two Light" pitchFamily="34" charset="0"/>
              <a:ea typeface="GE SS Two Light" pitchFamily="34" charset="-122"/>
              <a:cs typeface="GE SS Two Light" pitchFamily="34" charset="-120"/>
            </a:endParaRPr>
          </a:p>
        </p:txBody>
      </p:sp>
      <p:sp>
        <p:nvSpPr>
          <p:cNvPr id="5" name="Rectangle 4"/>
          <p:cNvSpPr/>
          <p:nvPr/>
        </p:nvSpPr>
        <p:spPr>
          <a:xfrm>
            <a:off x="927651" y="2537288"/>
            <a:ext cx="10073857" cy="1569660"/>
          </a:xfrm>
          <a:prstGeom prst="rect">
            <a:avLst/>
          </a:prstGeom>
        </p:spPr>
        <p:txBody>
          <a:bodyPr wrap="square">
            <a:spAutoFit/>
          </a:bodyPr>
          <a:lstStyle/>
          <a:p>
            <a:pPr algn="just" rtl="1"/>
            <a:r>
              <a:rPr lang="ar-SA" sz="2400" dirty="0">
                <a:solidFill>
                  <a:srgbClr val="000000"/>
                </a:solidFill>
                <a:latin typeface="WinSoft Pro Medium" pitchFamily="34" charset="0"/>
                <a:ea typeface="WinSoft Pro Medium" pitchFamily="34" charset="-122"/>
                <a:cs typeface="WinSoft Pro Medium" pitchFamily="34" charset="-120"/>
              </a:rPr>
              <a:t>بعد إكمال الجدول، ناقشوا السؤال الآتي:هل الاستراتيجية التي اخترتموها تتيح للمتعلم فرصًا كافية للتعلم والممارسة </a:t>
            </a:r>
            <a:endParaRPr lang="en-US" sz="2400" dirty="0">
              <a:solidFill>
                <a:srgbClr val="000000"/>
              </a:solidFill>
              <a:latin typeface="WinSoft Pro Medium" pitchFamily="34" charset="0"/>
              <a:ea typeface="WinSoft Pro Medium" pitchFamily="34" charset="-122"/>
              <a:cs typeface="WinSoft Pro Medium" pitchFamily="34" charset="-120"/>
            </a:endParaRPr>
          </a:p>
          <a:p>
            <a:pPr algn="just" rtl="1"/>
            <a:r>
              <a:rPr lang="ar-SA" sz="2400" dirty="0">
                <a:solidFill>
                  <a:srgbClr val="000000"/>
                </a:solidFill>
                <a:latin typeface="WinSoft Pro Medium" pitchFamily="34" charset="0"/>
                <a:ea typeface="WinSoft Pro Medium" pitchFamily="34" charset="-122"/>
                <a:cs typeface="WinSoft Pro Medium" pitchFamily="34" charset="-120"/>
              </a:rPr>
              <a:t>والتطبيق وإظهار الأداء المطلوب؟إذا كانت الإجابة «لا» أو «جزئيًا»، عدّلوا اختياركم أو اقترحوا استراتيجية أخرى أو أكثر من استراتيجية.</a:t>
            </a:r>
            <a:endParaRPr lang="en-US" sz="2400" dirty="0">
              <a:solidFill>
                <a:srgbClr val="000000"/>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202925112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06356" y="2333879"/>
            <a:ext cx="3553431" cy="1258888"/>
          </a:xfrm>
          <a:prstGeom prst="rect">
            <a:avLst/>
          </a:prstGeom>
        </p:spPr>
      </p:pic>
      <p:sp>
        <p:nvSpPr>
          <p:cNvPr id="6" name="Text 3"/>
          <p:cNvSpPr/>
          <p:nvPr/>
        </p:nvSpPr>
        <p:spPr>
          <a:xfrm>
            <a:off x="8180778" y="2876071"/>
            <a:ext cx="3204586" cy="637183"/>
          </a:xfrm>
          <a:prstGeom prst="rect">
            <a:avLst/>
          </a:prstGeom>
          <a:noFill/>
          <a:ln/>
        </p:spPr>
        <p:txBody>
          <a:bodyPr wrap="none" lIns="0" tIns="0" rIns="0" bIns="0" rtlCol="0" anchor="t"/>
          <a:lstStyle/>
          <a:p>
            <a:pPr lvl="0" algn="ctr" rtl="1">
              <a:lnSpc>
                <a:spcPct val="124000"/>
              </a:lnSpc>
            </a:pPr>
            <a:r>
              <a:rPr lang="ar-SA" dirty="0">
                <a:solidFill>
                  <a:srgbClr val="000000"/>
                </a:solidFill>
                <a:latin typeface="WinSoft Pro Medium" pitchFamily="34" charset="0"/>
                <a:ea typeface="WinSoft Pro Medium" pitchFamily="34" charset="-122"/>
                <a:cs typeface="WinSoft Pro Medium" pitchFamily="34" charset="-120"/>
              </a:rPr>
              <a:t>لماذا اختلفت اختيارات المجموعات؟</a:t>
            </a:r>
            <a:endParaRPr lang="en-US" dirty="0">
              <a:solidFill>
                <a:srgbClr val="000000"/>
              </a:solidFill>
              <a:latin typeface="WinSoft Pro Medium" pitchFamily="34" charset="0"/>
              <a:ea typeface="WinSoft Pro Medium" pitchFamily="34" charset="-122"/>
              <a:cs typeface="WinSoft Pro Medium" pitchFamily="34" charset="-120"/>
            </a:endParaRPr>
          </a:p>
        </p:txBody>
      </p:sp>
      <p:pic>
        <p:nvPicPr>
          <p:cNvPr id="7" name="Image 1"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319182" y="2333879"/>
            <a:ext cx="3553431" cy="1258888"/>
          </a:xfrm>
          <a:prstGeom prst="rect">
            <a:avLst/>
          </a:prstGeom>
        </p:spPr>
      </p:pic>
      <p:sp>
        <p:nvSpPr>
          <p:cNvPr id="8" name="Text 4"/>
          <p:cNvSpPr/>
          <p:nvPr/>
        </p:nvSpPr>
        <p:spPr>
          <a:xfrm>
            <a:off x="6002584" y="1827609"/>
            <a:ext cx="186527" cy="233164"/>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9" name="Text 5"/>
          <p:cNvSpPr/>
          <p:nvPr/>
        </p:nvSpPr>
        <p:spPr>
          <a:xfrm>
            <a:off x="4493604" y="2763259"/>
            <a:ext cx="3204586" cy="1604711"/>
          </a:xfrm>
          <a:prstGeom prst="rect">
            <a:avLst/>
          </a:prstGeom>
          <a:noFill/>
          <a:ln/>
        </p:spPr>
        <p:txBody>
          <a:bodyPr wrap="square" lIns="0" tIns="0" rIns="0" bIns="0" rtlCol="0" anchor="t">
            <a:normAutofit/>
          </a:bodyPr>
          <a:lstStyle/>
          <a:p>
            <a:pPr lvl="0" algn="ctr" rtl="1"/>
            <a:r>
              <a:rPr lang="ar-SA" dirty="0">
                <a:solidFill>
                  <a:srgbClr val="000000"/>
                </a:solidFill>
                <a:latin typeface="WinSoft Pro Medium" pitchFamily="34" charset="0"/>
                <a:ea typeface="WinSoft Pro Medium" pitchFamily="34" charset="-122"/>
                <a:cs typeface="WinSoft Pro Medium" pitchFamily="34" charset="-120"/>
              </a:rPr>
              <a:t>هل يمكن استخدام أكثر من استراتيجية لتدريب المهارة نفسها؟</a:t>
            </a:r>
            <a:endParaRPr lang="en-US" dirty="0">
              <a:solidFill>
                <a:srgbClr val="000000"/>
              </a:solidFill>
              <a:latin typeface="WinSoft Pro Medium" pitchFamily="34" charset="0"/>
              <a:ea typeface="WinSoft Pro Medium" pitchFamily="34" charset="-122"/>
              <a:cs typeface="WinSoft Pro Medium" pitchFamily="34" charset="-120"/>
            </a:endParaRPr>
          </a:p>
        </p:txBody>
      </p:sp>
      <p:pic>
        <p:nvPicPr>
          <p:cNvPr id="10" name="Image 2"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32008" y="2333879"/>
            <a:ext cx="3553431" cy="1258888"/>
          </a:xfrm>
          <a:prstGeom prst="rect">
            <a:avLst/>
          </a:prstGeom>
        </p:spPr>
      </p:pic>
      <p:sp>
        <p:nvSpPr>
          <p:cNvPr id="12" name="Text 7"/>
          <p:cNvSpPr/>
          <p:nvPr/>
        </p:nvSpPr>
        <p:spPr>
          <a:xfrm>
            <a:off x="806430" y="2780324"/>
            <a:ext cx="3204586" cy="1628755"/>
          </a:xfrm>
          <a:prstGeom prst="rect">
            <a:avLst/>
          </a:prstGeom>
          <a:noFill/>
          <a:ln/>
        </p:spPr>
        <p:txBody>
          <a:bodyPr wrap="square" lIns="0" tIns="0" rIns="0" bIns="0" rtlCol="0" anchor="t">
            <a:normAutofit/>
          </a:bodyPr>
          <a:lstStyle/>
          <a:p>
            <a:pPr lvl="0" algn="ctr" rtl="1"/>
            <a:r>
              <a:rPr lang="ar-SA" dirty="0">
                <a:solidFill>
                  <a:srgbClr val="000000"/>
                </a:solidFill>
                <a:latin typeface="WinSoft Pro Medium" pitchFamily="34" charset="0"/>
                <a:ea typeface="WinSoft Pro Medium" pitchFamily="34" charset="-122"/>
                <a:cs typeface="WinSoft Pro Medium" pitchFamily="34" charset="-120"/>
              </a:rPr>
              <a:t>ما العوامل التي جعلت استراتيجية معينة أكثر ملاءمة من غيرها؟</a:t>
            </a:r>
            <a:endParaRPr lang="en-US" dirty="0">
              <a:solidFill>
                <a:srgbClr val="000000"/>
              </a:solidFill>
              <a:latin typeface="WinSoft Pro Medium" pitchFamily="34" charset="0"/>
              <a:ea typeface="WinSoft Pro Medium" pitchFamily="34" charset="-122"/>
              <a:cs typeface="WinSoft Pro Medium" pitchFamily="34" charset="-120"/>
            </a:endParaRPr>
          </a:p>
        </p:txBody>
      </p:sp>
      <p:pic>
        <p:nvPicPr>
          <p:cNvPr id="13" name="Image 3"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62818" y="3726514"/>
            <a:ext cx="5396968" cy="1258888"/>
          </a:xfrm>
          <a:prstGeom prst="rect">
            <a:avLst/>
          </a:prstGeom>
        </p:spPr>
      </p:pic>
      <p:sp>
        <p:nvSpPr>
          <p:cNvPr id="15" name="Text 9"/>
          <p:cNvSpPr/>
          <p:nvPr/>
        </p:nvSpPr>
        <p:spPr>
          <a:xfrm>
            <a:off x="6337241" y="4155895"/>
            <a:ext cx="5048124" cy="1776844"/>
          </a:xfrm>
          <a:prstGeom prst="rect">
            <a:avLst/>
          </a:prstGeom>
          <a:noFill/>
          <a:ln/>
        </p:spPr>
        <p:txBody>
          <a:bodyPr wrap="square" lIns="0" tIns="0" rIns="0" bIns="0" rtlCol="0" anchor="t">
            <a:normAutofit/>
          </a:bodyPr>
          <a:lstStyle/>
          <a:p>
            <a:pPr algn="ctr" rtl="1"/>
            <a:r>
              <a:rPr lang="ar-SA" dirty="0">
                <a:solidFill>
                  <a:srgbClr val="000000"/>
                </a:solidFill>
                <a:latin typeface="WinSoft Pro Medium" pitchFamily="34" charset="0"/>
                <a:ea typeface="WinSoft Pro Medium" pitchFamily="34" charset="-122"/>
                <a:cs typeface="WinSoft Pro Medium" pitchFamily="34" charset="-120"/>
              </a:rPr>
              <a:t>هل يعني اختيار استراتيجية معينة أن استخدامها سيكون مناسبًا في جميع مراحل التدريب؟</a:t>
            </a:r>
            <a:endParaRPr lang="en-US" dirty="0">
              <a:solidFill>
                <a:srgbClr val="000000"/>
              </a:solidFill>
              <a:latin typeface="WinSoft Pro Medium" pitchFamily="34" charset="0"/>
              <a:ea typeface="WinSoft Pro Medium" pitchFamily="34" charset="-122"/>
              <a:cs typeface="WinSoft Pro Medium" pitchFamily="34" charset="-120"/>
            </a:endParaRPr>
          </a:p>
        </p:txBody>
      </p:sp>
      <p:sp>
        <p:nvSpPr>
          <p:cNvPr id="16" name="Shape 14"/>
          <p:cNvSpPr/>
          <p:nvPr/>
        </p:nvSpPr>
        <p:spPr>
          <a:xfrm>
            <a:off x="371062" y="5075167"/>
            <a:ext cx="11195076" cy="1564171"/>
          </a:xfrm>
          <a:prstGeom prst="roundRect">
            <a:avLst>
              <a:gd name="adj" fmla="val 20583"/>
            </a:avLst>
          </a:prstGeom>
          <a:solidFill>
            <a:srgbClr val="D4E9F7"/>
          </a:solidFill>
          <a:ln/>
        </p:spPr>
      </p:sp>
      <p:sp>
        <p:nvSpPr>
          <p:cNvPr id="17" name="Text 15"/>
          <p:cNvSpPr/>
          <p:nvPr/>
        </p:nvSpPr>
        <p:spPr>
          <a:xfrm>
            <a:off x="927652" y="5247444"/>
            <a:ext cx="10483112" cy="814487"/>
          </a:xfrm>
          <a:prstGeom prst="rect">
            <a:avLst/>
          </a:prstGeom>
          <a:noFill/>
          <a:ln/>
        </p:spPr>
        <p:txBody>
          <a:bodyPr wrap="square" lIns="0" tIns="0" rIns="0" bIns="0" rtlCol="0" anchor="t"/>
          <a:lstStyle/>
          <a:p>
            <a:pPr marL="0" indent="0" algn="r" rtl="1">
              <a:lnSpc>
                <a:spcPct val="124000"/>
              </a:lnSpc>
              <a:spcAft>
                <a:spcPts val="900"/>
              </a:spcAft>
              <a:buNone/>
            </a:pPr>
            <a:r>
              <a:rPr lang="ar-SA" altLang="en-US" sz="2000" b="1" dirty="0">
                <a:solidFill>
                  <a:srgbClr val="000000"/>
                </a:solidFill>
                <a:latin typeface="WinSoft Pro Medium" pitchFamily="34" charset="0"/>
                <a:ea typeface="WinSoft Pro Medium" pitchFamily="34" charset="-122"/>
                <a:cs typeface="WinSoft Pro Medium" pitchFamily="34" charset="-120"/>
              </a:rPr>
              <a:t>مخرج النشاط</a:t>
            </a:r>
            <a:endParaRPr lang="ar-SA" sz="2000" dirty="0"/>
          </a:p>
          <a:p>
            <a:pPr algn="r" rtl="1"/>
            <a:r>
              <a:rPr lang="ar-SA" sz="2000" dirty="0">
                <a:solidFill>
                  <a:srgbClr val="000000"/>
                </a:solidFill>
                <a:latin typeface="WinSoft Pro Medium" pitchFamily="34" charset="0"/>
                <a:ea typeface="WinSoft Pro Medium" pitchFamily="34" charset="-122"/>
                <a:cs typeface="WinSoft Pro Medium" pitchFamily="34" charset="-120"/>
              </a:rPr>
              <a:t>مصفوفة توضح اختيار استراتيجية أو أكثر لتدريب مهارة مهنية، مع تحديد ما يحتاج المتعلم إلى معرفته وممارسته وإتقانه، وتحديد صيغة أو بيئة التعلم المناسبة، وتبرير الاختيار.</a:t>
            </a:r>
            <a:endParaRPr lang="en-US" sz="2000" dirty="0">
              <a:solidFill>
                <a:srgbClr val="000000"/>
              </a:solidFill>
              <a:latin typeface="WinSoft Pro Medium" pitchFamily="34" charset="0"/>
              <a:ea typeface="WinSoft Pro Medium" pitchFamily="34" charset="-122"/>
              <a:cs typeface="WinSoft Pro Medium" pitchFamily="34" charset="-120"/>
            </a:endParaRPr>
          </a:p>
        </p:txBody>
      </p:sp>
      <p:sp>
        <p:nvSpPr>
          <p:cNvPr id="18" name="Text 0"/>
          <p:cNvSpPr/>
          <p:nvPr/>
        </p:nvSpPr>
        <p:spPr>
          <a:xfrm>
            <a:off x="631908" y="559395"/>
            <a:ext cx="10927878" cy="511274"/>
          </a:xfrm>
          <a:prstGeom prst="rect">
            <a:avLst/>
          </a:prstGeom>
          <a:noFill/>
          <a:ln/>
        </p:spPr>
        <p:txBody>
          <a:bodyPr wrap="none" lIns="0" tIns="0" rIns="0" bIns="0" rtlCol="0" anchor="t"/>
          <a:lstStyle/>
          <a:p>
            <a:pPr algn="r" rtl="1"/>
            <a:r>
              <a:rPr lang="ar-SA" sz="3200" dirty="0">
                <a:solidFill>
                  <a:srgbClr val="2E3C4E"/>
                </a:solidFill>
                <a:latin typeface="GE SS Two Light" pitchFamily="34" charset="0"/>
                <a:ea typeface="GE SS Two Light" pitchFamily="34" charset="-122"/>
                <a:cs typeface="GE SS Two Light" pitchFamily="34" charset="-120"/>
              </a:rPr>
              <a:t>شاركوا النتائج</a:t>
            </a:r>
            <a:endParaRPr lang="en-US" sz="3200" dirty="0">
              <a:solidFill>
                <a:srgbClr val="2E3C4E"/>
              </a:solidFill>
              <a:latin typeface="GE SS Two Light" pitchFamily="34" charset="0"/>
              <a:ea typeface="GE SS Two Light" pitchFamily="34" charset="-122"/>
              <a:cs typeface="GE SS Two Light" pitchFamily="34" charset="-120"/>
            </a:endParaRPr>
          </a:p>
        </p:txBody>
      </p:sp>
      <p:sp>
        <p:nvSpPr>
          <p:cNvPr id="19" name="Text 1"/>
          <p:cNvSpPr/>
          <p:nvPr/>
        </p:nvSpPr>
        <p:spPr>
          <a:xfrm>
            <a:off x="39757" y="1232453"/>
            <a:ext cx="11520030" cy="328060"/>
          </a:xfrm>
          <a:prstGeom prst="rect">
            <a:avLst/>
          </a:prstGeom>
          <a:noFill/>
          <a:ln/>
        </p:spPr>
        <p:txBody>
          <a:bodyPr wrap="none" lIns="0" tIns="0" rIns="0" bIns="0" rtlCol="0" anchor="t"/>
          <a:lstStyle/>
          <a:p>
            <a:pPr algn="r" rtl="1"/>
            <a:r>
              <a:rPr lang="ar-SA" sz="2400" dirty="0">
                <a:solidFill>
                  <a:srgbClr val="2E3C4E"/>
                </a:solidFill>
                <a:latin typeface="GE SS Two Light" pitchFamily="34" charset="0"/>
                <a:ea typeface="GE SS Two Light" pitchFamily="34" charset="-122"/>
                <a:cs typeface="GE SS Two Light" pitchFamily="34" charset="-120"/>
              </a:rPr>
              <a:t>اعرضوا اختيار مجموعتكم أمام بقية المجموعات، وقارنوا بين الاستراتيجيات التي</a:t>
            </a:r>
            <a:endParaRPr lang="ar-JO" sz="2400" dirty="0">
              <a:solidFill>
                <a:srgbClr val="2E3C4E"/>
              </a:solidFill>
              <a:latin typeface="GE SS Two Light" pitchFamily="34" charset="0"/>
              <a:ea typeface="GE SS Two Light" pitchFamily="34" charset="-122"/>
              <a:cs typeface="GE SS Two Light" pitchFamily="34" charset="-120"/>
            </a:endParaRPr>
          </a:p>
          <a:p>
            <a:pPr algn="r" rtl="1"/>
            <a:r>
              <a:rPr lang="ar-SA" sz="2400" dirty="0">
                <a:solidFill>
                  <a:srgbClr val="2E3C4E"/>
                </a:solidFill>
                <a:latin typeface="GE SS Two Light" pitchFamily="34" charset="0"/>
                <a:ea typeface="GE SS Two Light" pitchFamily="34" charset="-122"/>
                <a:cs typeface="GE SS Two Light" pitchFamily="34" charset="-120"/>
              </a:rPr>
              <a:t> اختارتها المجموعات المختلفة للمهارات نفسها أو لمهارات مختلفة</a:t>
            </a:r>
            <a:r>
              <a:rPr lang="ar-SA" dirty="0"/>
              <a:t>.</a:t>
            </a:r>
            <a:endParaRPr lang="en-US" dirty="0"/>
          </a:p>
          <a:p>
            <a:pPr algn="r" rtl="1"/>
            <a:endParaRPr lang="en-US" dirty="0"/>
          </a:p>
        </p:txBody>
      </p:sp>
    </p:spTree>
    <p:extLst>
      <p:ext uri="{BB962C8B-B14F-4D97-AF65-F5344CB8AC3E}">
        <p14:creationId xmlns:p14="http://schemas.microsoft.com/office/powerpoint/2010/main" val="8776228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12986"/>
            <a:ext cx="10927878" cy="475059"/>
          </a:xfrm>
          <a:prstGeom prst="rect">
            <a:avLst/>
          </a:prstGeom>
          <a:noFill/>
          <a:ln/>
        </p:spPr>
        <p:txBody>
          <a:bodyPr wrap="none" lIns="0" tIns="0" rIns="0" bIns="0" rtlCol="0" anchor="t"/>
          <a:lstStyle/>
          <a:p>
            <a:pPr marL="0" indent="0" algn="r" rtl="1">
              <a:lnSpc>
                <a:spcPct val="104000"/>
              </a:lnSpc>
              <a:buNone/>
            </a:pPr>
            <a:r>
              <a:rPr lang="ar-SA" altLang="en-US" sz="2950" dirty="0">
                <a:solidFill>
                  <a:srgbClr val="2E3C4E"/>
                </a:solidFill>
                <a:latin typeface="GE SS Two Light" pitchFamily="34" charset="0"/>
                <a:ea typeface="GE SS Two Light" pitchFamily="34" charset="-122"/>
                <a:cs typeface="GE SS Two Light" pitchFamily="34" charset="-120"/>
              </a:rPr>
              <a:t>التقييم الذاتي – أداة </a:t>
            </a:r>
            <a:r>
              <a:rPr lang="en-US" altLang="en-US" sz="2950" dirty="0">
                <a:solidFill>
                  <a:srgbClr val="2E3C4E"/>
                </a:solidFill>
                <a:latin typeface="Myriad "/>
                <a:ea typeface="GE SS Two Light" pitchFamily="34" charset="-122"/>
                <a:cs typeface="GE SS Two Light" pitchFamily="34" charset="-120"/>
              </a:rPr>
              <a:t>6</a:t>
            </a:r>
            <a:r>
              <a:rPr lang="ar-SA" altLang="en-US" sz="2950" dirty="0">
                <a:solidFill>
                  <a:srgbClr val="2E3C4E"/>
                </a:solidFill>
                <a:latin typeface="GE SS Two Light" pitchFamily="34" charset="0"/>
                <a:ea typeface="GE SS Two Light" pitchFamily="34" charset="-122"/>
                <a:cs typeface="GE SS Two Light" pitchFamily="34" charset="-120"/>
              </a:rPr>
              <a:t>:</a:t>
            </a:r>
            <a:endParaRPr lang="ar-SA" sz="2950" dirty="0"/>
          </a:p>
        </p:txBody>
      </p:sp>
      <p:graphicFrame>
        <p:nvGraphicFramePr>
          <p:cNvPr id="12" name="Table 11"/>
          <p:cNvGraphicFramePr>
            <a:graphicFrameLocks noGrp="1"/>
          </p:cNvGraphicFramePr>
          <p:nvPr>
            <p:extLst>
              <p:ext uri="{D42A27DB-BD31-4B8C-83A1-F6EECF244321}">
                <p14:modId xmlns:p14="http://schemas.microsoft.com/office/powerpoint/2010/main" val="2637431351"/>
              </p:ext>
            </p:extLst>
          </p:nvPr>
        </p:nvGraphicFramePr>
        <p:xfrm>
          <a:off x="821635" y="1517049"/>
          <a:ext cx="10738151" cy="4830744"/>
        </p:xfrm>
        <a:graphic>
          <a:graphicData uri="http://schemas.openxmlformats.org/drawingml/2006/table">
            <a:tbl>
              <a:tblPr/>
              <a:tblGrid>
                <a:gridCol w="1393676">
                  <a:extLst>
                    <a:ext uri="{9D8B030D-6E8A-4147-A177-3AD203B41FA5}">
                      <a16:colId xmlns:a16="http://schemas.microsoft.com/office/drawing/2014/main" val="1721776571"/>
                    </a:ext>
                  </a:extLst>
                </a:gridCol>
                <a:gridCol w="1130932">
                  <a:extLst>
                    <a:ext uri="{9D8B030D-6E8A-4147-A177-3AD203B41FA5}">
                      <a16:colId xmlns:a16="http://schemas.microsoft.com/office/drawing/2014/main" val="369746642"/>
                    </a:ext>
                  </a:extLst>
                </a:gridCol>
                <a:gridCol w="1188051">
                  <a:extLst>
                    <a:ext uri="{9D8B030D-6E8A-4147-A177-3AD203B41FA5}">
                      <a16:colId xmlns:a16="http://schemas.microsoft.com/office/drawing/2014/main" val="1438297614"/>
                    </a:ext>
                  </a:extLst>
                </a:gridCol>
                <a:gridCol w="7025492">
                  <a:extLst>
                    <a:ext uri="{9D8B030D-6E8A-4147-A177-3AD203B41FA5}">
                      <a16:colId xmlns:a16="http://schemas.microsoft.com/office/drawing/2014/main" val="2971380375"/>
                    </a:ext>
                  </a:extLst>
                </a:gridCol>
              </a:tblGrid>
              <a:tr h="818922">
                <a:tc>
                  <a:txBody>
                    <a:bodyPr/>
                    <a:lstStyle/>
                    <a:p>
                      <a:pPr marL="0" indent="0" algn="ctr" rtl="1">
                        <a:buNone/>
                      </a:pPr>
                      <a:r>
                        <a:rPr lang="en-US" sz="2000" b="1" dirty="0">
                          <a:solidFill>
                            <a:srgbClr val="384653"/>
                          </a:solidFill>
                          <a:latin typeface="WinSoft Pro" pitchFamily="34" charset="0"/>
                          <a:ea typeface="WinSoft Pro" pitchFamily="34" charset="-122"/>
                          <a:cs typeface="WinSoft Pro" pitchFamily="34" charset="-120"/>
                        </a:rPr>
                        <a:t>ليس بعد</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ctr" rtl="1">
                        <a:buNone/>
                      </a:pPr>
                      <a:r>
                        <a:rPr lang="en-US" sz="2000" b="1" dirty="0">
                          <a:solidFill>
                            <a:srgbClr val="384653"/>
                          </a:solidFill>
                          <a:latin typeface="WinSoft Pro" pitchFamily="34" charset="0"/>
                          <a:ea typeface="WinSoft Pro" pitchFamily="34" charset="-122"/>
                          <a:cs typeface="WinSoft Pro" pitchFamily="34" charset="-120"/>
                        </a:rPr>
                        <a:t>جزئيًا</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ctr" rtl="1">
                        <a:buNone/>
                      </a:pPr>
                      <a:r>
                        <a:rPr lang="en-US" sz="2000" b="1" dirty="0">
                          <a:solidFill>
                            <a:srgbClr val="384653"/>
                          </a:solidFill>
                          <a:latin typeface="WinSoft Pro" pitchFamily="34" charset="0"/>
                          <a:ea typeface="WinSoft Pro" pitchFamily="34" charset="-122"/>
                          <a:cs typeface="WinSoft Pro" pitchFamily="34" charset="-120"/>
                        </a:rPr>
                        <a:t>نعم</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000" b="1" dirty="0">
                          <a:solidFill>
                            <a:srgbClr val="384653"/>
                          </a:solidFill>
                          <a:latin typeface="WinSoft Pro" pitchFamily="34" charset="0"/>
                          <a:ea typeface="WinSoft Pro" pitchFamily="34" charset="-122"/>
                          <a:cs typeface="WinSoft Pro" pitchFamily="34" charset="-120"/>
                        </a:rPr>
                        <a:t>أقيّم نفسي</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444182820"/>
                  </a:ext>
                </a:extLst>
              </a:tr>
              <a:tr h="668637">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Bef>
                          <a:spcPts val="1200"/>
                        </a:spcBef>
                        <a:spcAft>
                          <a:spcPts val="1200"/>
                        </a:spcAft>
                      </a:pPr>
                      <a:r>
                        <a:rPr lang="ar-SA" sz="1800" b="0" kern="1200" dirty="0">
                          <a:solidFill>
                            <a:srgbClr val="384653"/>
                          </a:solidFill>
                          <a:latin typeface="WinSoft Pro" pitchFamily="34" charset="0"/>
                          <a:ea typeface="WinSoft Pro" pitchFamily="34" charset="-122"/>
                          <a:cs typeface="WinSoft Pro" pitchFamily="34" charset="-120"/>
                        </a:rPr>
                        <a:t>أستطيع تحديد المهارة أو المهمة المهنية المستهدفة بوضوح.</a:t>
                      </a:r>
                      <a:endParaRPr lang="en-US" sz="1800" b="0"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4286563859"/>
                  </a:ext>
                </a:extLst>
              </a:tr>
              <a:tr h="668637">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Bef>
                          <a:spcPts val="1200"/>
                        </a:spcBef>
                        <a:spcAft>
                          <a:spcPts val="1200"/>
                        </a:spcAft>
                      </a:pPr>
                      <a:r>
                        <a:rPr lang="ar-SA" sz="1800" b="0" kern="1200" dirty="0">
                          <a:solidFill>
                            <a:srgbClr val="384653"/>
                          </a:solidFill>
                          <a:latin typeface="WinSoft Pro" pitchFamily="34" charset="0"/>
                          <a:ea typeface="WinSoft Pro" pitchFamily="34" charset="-122"/>
                          <a:cs typeface="WinSoft Pro" pitchFamily="34" charset="-120"/>
                        </a:rPr>
                        <a:t>أستطيع تحديد ما يحتاج المتعلم إلى معرفته وممارسته وإتقانه.</a:t>
                      </a:r>
                      <a:endParaRPr lang="en-US" sz="1800" b="0"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4233000564"/>
                  </a:ext>
                </a:extLst>
              </a:tr>
              <a:tr h="668637">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Bef>
                          <a:spcPts val="1200"/>
                        </a:spcBef>
                        <a:spcAft>
                          <a:spcPts val="1200"/>
                        </a:spcAft>
                      </a:pPr>
                      <a:r>
                        <a:rPr lang="ar-SA" sz="1800" b="0" kern="1200" dirty="0">
                          <a:solidFill>
                            <a:srgbClr val="384653"/>
                          </a:solidFill>
                          <a:latin typeface="WinSoft Pro" pitchFamily="34" charset="0"/>
                          <a:ea typeface="WinSoft Pro" pitchFamily="34" charset="-122"/>
                          <a:cs typeface="WinSoft Pro" pitchFamily="34" charset="-120"/>
                        </a:rPr>
                        <a:t>أستطيع اختيار استراتيجية تعلم تتناسب مع طبيعة المهارة والكفاية.</a:t>
                      </a:r>
                      <a:endParaRPr lang="en-US" sz="1800" b="0"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4168091535"/>
                  </a:ext>
                </a:extLst>
              </a:tr>
              <a:tr h="668637">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Bef>
                          <a:spcPts val="1200"/>
                        </a:spcBef>
                        <a:spcAft>
                          <a:spcPts val="1200"/>
                        </a:spcAft>
                      </a:pPr>
                      <a:r>
                        <a:rPr lang="ar-SA" sz="1800" b="0" kern="1200" dirty="0">
                          <a:solidFill>
                            <a:srgbClr val="384653"/>
                          </a:solidFill>
                          <a:latin typeface="WinSoft Pro" pitchFamily="34" charset="0"/>
                          <a:ea typeface="WinSoft Pro" pitchFamily="34" charset="-122"/>
                          <a:cs typeface="WinSoft Pro" pitchFamily="34" charset="-120"/>
                        </a:rPr>
                        <a:t>أستطيع تحديد صيغة أو بيئة تعلم مناسبة للاستراتيجية المختارة.</a:t>
                      </a:r>
                      <a:endParaRPr lang="en-US" sz="1800" b="0"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324858167"/>
                  </a:ext>
                </a:extLst>
              </a:tr>
              <a:tr h="668637">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Bef>
                          <a:spcPts val="1200"/>
                        </a:spcBef>
                        <a:spcAft>
                          <a:spcPts val="1200"/>
                        </a:spcAft>
                      </a:pPr>
                      <a:r>
                        <a:rPr lang="ar-SA" sz="1800" b="0" kern="1200" dirty="0">
                          <a:solidFill>
                            <a:srgbClr val="384653"/>
                          </a:solidFill>
                          <a:latin typeface="WinSoft Pro" pitchFamily="34" charset="0"/>
                          <a:ea typeface="WinSoft Pro" pitchFamily="34" charset="-122"/>
                          <a:cs typeface="WinSoft Pro" pitchFamily="34" charset="-120"/>
                        </a:rPr>
                        <a:t>أستطيع تبرير اختياري للاستراتيجية وصيغة التعلم.</a:t>
                      </a:r>
                      <a:endParaRPr lang="en-US" sz="1800" b="0"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3952320997"/>
                  </a:ext>
                </a:extLst>
              </a:tr>
              <a:tr h="668637">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Aft>
                          <a:spcPts val="0"/>
                        </a:spcAft>
                      </a:pPr>
                      <a:r>
                        <a:rPr lang="ar-SA" sz="1800" b="0" kern="1200" dirty="0">
                          <a:solidFill>
                            <a:srgbClr val="384653"/>
                          </a:solidFill>
                          <a:latin typeface="WinSoft Pro" pitchFamily="34" charset="0"/>
                          <a:ea typeface="WinSoft Pro" pitchFamily="34" charset="-122"/>
                          <a:cs typeface="WinSoft Pro" pitchFamily="34" charset="-120"/>
                        </a:rPr>
                        <a:t>أستطيع الربط بين استراتيجية التعلم والدليل المطلوب لإظهار الكفاية.</a:t>
                      </a:r>
                      <a:endParaRPr lang="en-US" sz="1800" b="0"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3700800795"/>
                  </a:ext>
                </a:extLst>
              </a:tr>
            </a:tbl>
          </a:graphicData>
        </a:graphic>
      </p:graphicFrame>
    </p:spTree>
    <p:extLst>
      <p:ext uri="{BB962C8B-B14F-4D97-AF65-F5344CB8AC3E}">
        <p14:creationId xmlns:p14="http://schemas.microsoft.com/office/powerpoint/2010/main" val="89852481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12986"/>
            <a:ext cx="10927878" cy="475059"/>
          </a:xfrm>
          <a:prstGeom prst="rect">
            <a:avLst/>
          </a:prstGeom>
          <a:noFill/>
          <a:ln/>
        </p:spPr>
        <p:txBody>
          <a:bodyPr wrap="none" lIns="0" tIns="0" rIns="0" bIns="0" rtlCol="0" anchor="t"/>
          <a:lstStyle/>
          <a:p>
            <a:pPr algn="r" rtl="1">
              <a:lnSpc>
                <a:spcPct val="104000"/>
              </a:lnSpc>
            </a:pPr>
            <a:r>
              <a:rPr lang="ar-SA" sz="2950" dirty="0">
                <a:solidFill>
                  <a:srgbClr val="2E3C4E"/>
                </a:solidFill>
                <a:latin typeface="GE SS Two Light" pitchFamily="34" charset="0"/>
                <a:ea typeface="GE SS Two Light" pitchFamily="34" charset="-122"/>
                <a:cs typeface="GE SS Two Light" pitchFamily="34" charset="-120"/>
              </a:rPr>
              <a:t>معايير تقييم الأداء – الأدا</a:t>
            </a:r>
            <a:r>
              <a:rPr lang="ar-JO" sz="2950" dirty="0">
                <a:solidFill>
                  <a:srgbClr val="2E3C4E"/>
                </a:solidFill>
                <a:latin typeface="GE SS Two Light" pitchFamily="34" charset="0"/>
                <a:ea typeface="GE SS Two Light" pitchFamily="34" charset="-122"/>
                <a:cs typeface="GE SS Two Light" pitchFamily="34" charset="-120"/>
              </a:rPr>
              <a:t>ة </a:t>
            </a:r>
            <a:r>
              <a:rPr lang="en-US" sz="2950" dirty="0">
                <a:solidFill>
                  <a:srgbClr val="2E3C4E"/>
                </a:solidFill>
                <a:latin typeface="Myriad "/>
                <a:ea typeface="GE SS Two Light" pitchFamily="34" charset="-122"/>
                <a:cs typeface="GE SS Two Light" pitchFamily="34" charset="-120"/>
              </a:rPr>
              <a:t>7 </a:t>
            </a:r>
            <a:endParaRPr lang="ar-SA" sz="2950" dirty="0"/>
          </a:p>
        </p:txBody>
      </p:sp>
      <p:graphicFrame>
        <p:nvGraphicFramePr>
          <p:cNvPr id="4" name="Table 3"/>
          <p:cNvGraphicFramePr>
            <a:graphicFrameLocks noGrp="1"/>
          </p:cNvGraphicFramePr>
          <p:nvPr>
            <p:extLst>
              <p:ext uri="{D42A27DB-BD31-4B8C-83A1-F6EECF244321}">
                <p14:modId xmlns:p14="http://schemas.microsoft.com/office/powerpoint/2010/main" val="3387771277"/>
              </p:ext>
            </p:extLst>
          </p:nvPr>
        </p:nvGraphicFramePr>
        <p:xfrm>
          <a:off x="967410" y="1338472"/>
          <a:ext cx="10725426" cy="5268295"/>
        </p:xfrm>
        <a:graphic>
          <a:graphicData uri="http://schemas.openxmlformats.org/drawingml/2006/table">
            <a:tbl>
              <a:tblPr/>
              <a:tblGrid>
                <a:gridCol w="1392024">
                  <a:extLst>
                    <a:ext uri="{9D8B030D-6E8A-4147-A177-3AD203B41FA5}">
                      <a16:colId xmlns:a16="http://schemas.microsoft.com/office/drawing/2014/main" val="1721776571"/>
                    </a:ext>
                  </a:extLst>
                </a:gridCol>
                <a:gridCol w="1129593">
                  <a:extLst>
                    <a:ext uri="{9D8B030D-6E8A-4147-A177-3AD203B41FA5}">
                      <a16:colId xmlns:a16="http://schemas.microsoft.com/office/drawing/2014/main" val="369746642"/>
                    </a:ext>
                  </a:extLst>
                </a:gridCol>
                <a:gridCol w="1186643">
                  <a:extLst>
                    <a:ext uri="{9D8B030D-6E8A-4147-A177-3AD203B41FA5}">
                      <a16:colId xmlns:a16="http://schemas.microsoft.com/office/drawing/2014/main" val="1438297614"/>
                    </a:ext>
                  </a:extLst>
                </a:gridCol>
                <a:gridCol w="7017166">
                  <a:extLst>
                    <a:ext uri="{9D8B030D-6E8A-4147-A177-3AD203B41FA5}">
                      <a16:colId xmlns:a16="http://schemas.microsoft.com/office/drawing/2014/main" val="2971380375"/>
                    </a:ext>
                  </a:extLst>
                </a:gridCol>
              </a:tblGrid>
              <a:tr h="1050584">
                <a:tc>
                  <a:txBody>
                    <a:bodyPr/>
                    <a:lstStyle/>
                    <a:p>
                      <a:pPr marL="0" algn="ctr" defTabSz="914400" rtl="1" eaLnBrk="1" latinLnBrk="0" hangingPunct="1">
                        <a:lnSpc>
                          <a:spcPct val="150000"/>
                        </a:lnSpc>
                        <a:spcAft>
                          <a:spcPts val="0"/>
                        </a:spcAft>
                      </a:pPr>
                      <a:r>
                        <a:rPr lang="ar-SA" sz="2000" b="1" kern="1200" dirty="0">
                          <a:solidFill>
                            <a:srgbClr val="384653"/>
                          </a:solidFill>
                          <a:latin typeface="WinSoft Pro" pitchFamily="34" charset="0"/>
                          <a:ea typeface="WinSoft Pro" pitchFamily="34" charset="-122"/>
                          <a:cs typeface="WinSoft Pro" pitchFamily="34" charset="-120"/>
                        </a:rPr>
                        <a:t>متحقق</a:t>
                      </a:r>
                      <a:endParaRPr lang="en-US" sz="2000" b="1"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algn="ctr" defTabSz="914400" rtl="1" eaLnBrk="1" latinLnBrk="0" hangingPunct="1">
                        <a:lnSpc>
                          <a:spcPct val="150000"/>
                        </a:lnSpc>
                        <a:spcAft>
                          <a:spcPts val="0"/>
                        </a:spcAft>
                      </a:pPr>
                      <a:r>
                        <a:rPr lang="ar-SA" sz="2000" b="1" kern="1200" dirty="0">
                          <a:solidFill>
                            <a:srgbClr val="384653"/>
                          </a:solidFill>
                          <a:latin typeface="WinSoft Pro" pitchFamily="34" charset="0"/>
                          <a:ea typeface="WinSoft Pro" pitchFamily="34" charset="-122"/>
                          <a:cs typeface="WinSoft Pro" pitchFamily="34" charset="-120"/>
                        </a:rPr>
                        <a:t>متحقق جزئيًا</a:t>
                      </a:r>
                      <a:endParaRPr lang="en-US" sz="2000" b="1"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algn="ctr" defTabSz="914400" rtl="1" eaLnBrk="1" latinLnBrk="0" hangingPunct="1">
                        <a:lnSpc>
                          <a:spcPct val="150000"/>
                        </a:lnSpc>
                        <a:spcAft>
                          <a:spcPts val="0"/>
                        </a:spcAft>
                      </a:pPr>
                      <a:r>
                        <a:rPr lang="ar-SA" sz="2000" b="1" kern="1200" dirty="0">
                          <a:solidFill>
                            <a:srgbClr val="384653"/>
                          </a:solidFill>
                          <a:latin typeface="WinSoft Pro" pitchFamily="34" charset="0"/>
                          <a:ea typeface="WinSoft Pro" pitchFamily="34" charset="-122"/>
                          <a:cs typeface="WinSoft Pro" pitchFamily="34" charset="-120"/>
                        </a:rPr>
                        <a:t>غير متحقق</a:t>
                      </a:r>
                      <a:endParaRPr lang="en-US" sz="2000" b="1"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algn="r" rtl="1">
                        <a:lnSpc>
                          <a:spcPct val="150000"/>
                        </a:lnSpc>
                        <a:spcAft>
                          <a:spcPts val="0"/>
                        </a:spcAft>
                      </a:pPr>
                      <a:r>
                        <a:rPr lang="ar-SA" sz="2000" b="1" kern="1200" dirty="0">
                          <a:solidFill>
                            <a:srgbClr val="384653"/>
                          </a:solidFill>
                          <a:latin typeface="WinSoft Pro" pitchFamily="34" charset="0"/>
                          <a:ea typeface="WinSoft Pro" pitchFamily="34" charset="-122"/>
                          <a:cs typeface="WinSoft Pro" pitchFamily="34" charset="-120"/>
                        </a:rPr>
                        <a:t>معيار تقييم الأداء</a:t>
                      </a:r>
                      <a:endParaRPr lang="en-US" sz="2000" b="1"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444182820"/>
                  </a:ext>
                </a:extLst>
              </a:tr>
              <a:tr h="543229">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Aft>
                          <a:spcPts val="0"/>
                        </a:spcAft>
                      </a:pPr>
                      <a:r>
                        <a:rPr lang="ar-SA" sz="1800" b="0" kern="1200" dirty="0">
                          <a:solidFill>
                            <a:srgbClr val="384653"/>
                          </a:solidFill>
                          <a:latin typeface="WinSoft Pro" pitchFamily="34" charset="0"/>
                          <a:ea typeface="WinSoft Pro" pitchFamily="34" charset="-122"/>
                          <a:cs typeface="WinSoft Pro" pitchFamily="34" charset="-120"/>
                        </a:rPr>
                        <a:t>يحدد المهارة أو المهمة المهنية بصورة واضحة.</a:t>
                      </a:r>
                      <a:endParaRPr lang="en-US" sz="1800" b="0"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4286563859"/>
                  </a:ext>
                </a:extLst>
              </a:tr>
              <a:tr h="543229">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Aft>
                          <a:spcPts val="0"/>
                        </a:spcAft>
                      </a:pPr>
                      <a:r>
                        <a:rPr lang="ar-SA" sz="1800" b="0" kern="1200" dirty="0">
                          <a:solidFill>
                            <a:srgbClr val="384653"/>
                          </a:solidFill>
                          <a:latin typeface="WinSoft Pro" pitchFamily="34" charset="0"/>
                          <a:ea typeface="WinSoft Pro" pitchFamily="34" charset="-122"/>
                          <a:cs typeface="WinSoft Pro" pitchFamily="34" charset="-120"/>
                        </a:rPr>
                        <a:t>يحدد المعارف والمهارات والأداءات المطلوبة بصورة مناسبة.</a:t>
                      </a:r>
                      <a:endParaRPr lang="en-US" sz="1800" b="0"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4233000564"/>
                  </a:ext>
                </a:extLst>
              </a:tr>
              <a:tr h="543229">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Aft>
                          <a:spcPts val="0"/>
                        </a:spcAft>
                      </a:pPr>
                      <a:r>
                        <a:rPr lang="ar-SA" sz="1800" b="0" kern="1200" dirty="0">
                          <a:solidFill>
                            <a:srgbClr val="384653"/>
                          </a:solidFill>
                          <a:latin typeface="WinSoft Pro" pitchFamily="34" charset="0"/>
                          <a:ea typeface="WinSoft Pro" pitchFamily="34" charset="-122"/>
                          <a:cs typeface="WinSoft Pro" pitchFamily="34" charset="-120"/>
                        </a:rPr>
                        <a:t>يختار استراتيجية أو استراتيجيات تتناسب مع طبيعة الكفاية.</a:t>
                      </a:r>
                      <a:endParaRPr lang="en-US" sz="1800" b="0"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4168091535"/>
                  </a:ext>
                </a:extLst>
              </a:tr>
              <a:tr h="543229">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Aft>
                          <a:spcPts val="0"/>
                        </a:spcAft>
                      </a:pPr>
                      <a:r>
                        <a:rPr lang="ar-SA" sz="1800" b="0" kern="1200" dirty="0">
                          <a:solidFill>
                            <a:srgbClr val="384653"/>
                          </a:solidFill>
                          <a:latin typeface="WinSoft Pro" pitchFamily="34" charset="0"/>
                          <a:ea typeface="WinSoft Pro" pitchFamily="34" charset="-122"/>
                          <a:cs typeface="WinSoft Pro" pitchFamily="34" charset="-120"/>
                        </a:rPr>
                        <a:t>يحدد صيغة أو بيئة تعلم مناسبة لتنفيذ الاستراتيجية.</a:t>
                      </a:r>
                      <a:endParaRPr lang="en-US" sz="1800" b="0"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324858167"/>
                  </a:ext>
                </a:extLst>
              </a:tr>
              <a:tr h="543229">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Aft>
                          <a:spcPts val="0"/>
                        </a:spcAft>
                      </a:pPr>
                      <a:r>
                        <a:rPr lang="ar-SA" sz="1800" b="0" kern="1200" dirty="0">
                          <a:solidFill>
                            <a:srgbClr val="384653"/>
                          </a:solidFill>
                          <a:latin typeface="WinSoft Pro" pitchFamily="34" charset="0"/>
                          <a:ea typeface="WinSoft Pro" pitchFamily="34" charset="-122"/>
                          <a:cs typeface="WinSoft Pro" pitchFamily="34" charset="-120"/>
                        </a:rPr>
                        <a:t>يبرر الاختيار بالاستناد إلى طبيعة المهارة ومتطلبات الأداء.</a:t>
                      </a:r>
                      <a:endParaRPr lang="en-US" sz="1800" b="0"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3952320997"/>
                  </a:ext>
                </a:extLst>
              </a:tr>
              <a:tr h="543229">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Aft>
                          <a:spcPts val="0"/>
                        </a:spcAft>
                      </a:pPr>
                      <a:r>
                        <a:rPr lang="ar-SA" sz="1800" b="0" kern="1200" dirty="0">
                          <a:solidFill>
                            <a:srgbClr val="384653"/>
                          </a:solidFill>
                          <a:latin typeface="WinSoft Pro" pitchFamily="34" charset="0"/>
                          <a:ea typeface="WinSoft Pro" pitchFamily="34" charset="-122"/>
                          <a:cs typeface="WinSoft Pro" pitchFamily="34" charset="-120"/>
                        </a:rPr>
                        <a:t>يربط استراتيجية التعلم بفرص الممارسة وإظهار الكفاية.</a:t>
                      </a:r>
                      <a:endParaRPr lang="en-US" sz="1800" b="0"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3700800795"/>
                  </a:ext>
                </a:extLst>
              </a:tr>
              <a:tr h="958337">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marR="0" indent="0" algn="r" defTabSz="914400" rtl="1" eaLnBrk="1" fontAlgn="auto" latinLnBrk="0" hangingPunct="1">
                        <a:lnSpc>
                          <a:spcPct val="150000"/>
                        </a:lnSpc>
                        <a:spcBef>
                          <a:spcPts val="0"/>
                        </a:spcBef>
                        <a:spcAft>
                          <a:spcPts val="0"/>
                        </a:spcAft>
                        <a:buClrTx/>
                        <a:buSzTx/>
                        <a:buFontTx/>
                        <a:buNone/>
                        <a:tabLst/>
                        <a:defRPr/>
                      </a:pPr>
                      <a:r>
                        <a:rPr lang="ar-SA" sz="1800" b="0" kern="1200" dirty="0">
                          <a:solidFill>
                            <a:srgbClr val="384653"/>
                          </a:solidFill>
                          <a:latin typeface="WinSoft Pro" pitchFamily="34" charset="0"/>
                          <a:ea typeface="WinSoft Pro" pitchFamily="34" charset="-122"/>
                          <a:cs typeface="WinSoft Pro" pitchFamily="34" charset="-120"/>
                        </a:rPr>
                        <a:t>يشارك بفاعلية في النقاش الجماعي ويستفيد من خبرات الزملاء والزميلات.</a:t>
                      </a:r>
                      <a:endParaRPr lang="en-US" sz="1800" b="0"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412279934"/>
                  </a:ext>
                </a:extLst>
              </a:tr>
            </a:tbl>
          </a:graphicData>
        </a:graphic>
      </p:graphicFrame>
    </p:spTree>
    <p:extLst>
      <p:ext uri="{BB962C8B-B14F-4D97-AF65-F5344CB8AC3E}">
        <p14:creationId xmlns:p14="http://schemas.microsoft.com/office/powerpoint/2010/main" val="128981375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12986"/>
            <a:ext cx="10927878" cy="475059"/>
          </a:xfrm>
          <a:prstGeom prst="rect">
            <a:avLst/>
          </a:prstGeom>
          <a:noFill/>
          <a:ln/>
        </p:spPr>
        <p:txBody>
          <a:bodyPr wrap="none" lIns="0" tIns="0" rIns="0" bIns="0" rtlCol="0" anchor="t"/>
          <a:lstStyle/>
          <a:p>
            <a:pPr algn="r" rtl="1"/>
            <a:r>
              <a:rPr lang="ar-SA" sz="2950" dirty="0">
                <a:solidFill>
                  <a:srgbClr val="2E3C4E"/>
                </a:solidFill>
                <a:latin typeface="GE SS Two Light" pitchFamily="34" charset="0"/>
                <a:ea typeface="GE SS Two Light" pitchFamily="34" charset="-122"/>
                <a:cs typeface="GE SS Two Light" pitchFamily="34" charset="-120"/>
              </a:rPr>
              <a:t>أداة تحديد النظرية/المنظور الداعم: الأداة رقم</a:t>
            </a:r>
            <a:r>
              <a:rPr lang="ar-JO" sz="2950" dirty="0">
                <a:solidFill>
                  <a:srgbClr val="2E3C4E"/>
                </a:solidFill>
                <a:latin typeface="GE SS Two Light" pitchFamily="34" charset="0"/>
                <a:ea typeface="GE SS Two Light" pitchFamily="34" charset="-122"/>
                <a:cs typeface="GE SS Two Light" pitchFamily="34" charset="-120"/>
              </a:rPr>
              <a:t> </a:t>
            </a:r>
            <a:r>
              <a:rPr lang="en-US" sz="2950" dirty="0">
                <a:solidFill>
                  <a:srgbClr val="2E3C4E"/>
                </a:solidFill>
                <a:latin typeface="Myriad "/>
                <a:ea typeface="GE SS Two Light" pitchFamily="34" charset="-122"/>
                <a:cs typeface="GE SS Two Light" pitchFamily="34" charset="-120"/>
              </a:rPr>
              <a:t>8</a:t>
            </a:r>
            <a:endParaRPr lang="en-US" dirty="0"/>
          </a:p>
        </p:txBody>
      </p:sp>
      <p:sp>
        <p:nvSpPr>
          <p:cNvPr id="4" name="Rectangle 3"/>
          <p:cNvSpPr/>
          <p:nvPr/>
        </p:nvSpPr>
        <p:spPr>
          <a:xfrm>
            <a:off x="424071" y="1235658"/>
            <a:ext cx="11164956" cy="1646605"/>
          </a:xfrm>
          <a:prstGeom prst="rect">
            <a:avLst/>
          </a:prstGeom>
        </p:spPr>
        <p:txBody>
          <a:bodyPr wrap="square">
            <a:spAutoFit/>
          </a:bodyPr>
          <a:lstStyle/>
          <a:p>
            <a:pPr algn="r" rtl="1">
              <a:lnSpc>
                <a:spcPct val="150000"/>
              </a:lnSpc>
              <a:spcBef>
                <a:spcPts val="1200"/>
              </a:spcBef>
              <a:spcAft>
                <a:spcPts val="1200"/>
              </a:spcAft>
            </a:pPr>
            <a:r>
              <a:rPr lang="ar-SA" b="1" dirty="0">
                <a:solidFill>
                  <a:srgbClr val="384653"/>
                </a:solidFill>
                <a:latin typeface="WinSoft Pro" pitchFamily="34" charset="0"/>
                <a:ea typeface="WinSoft Pro" pitchFamily="34" charset="-122"/>
                <a:cs typeface="WinSoft Pro" pitchFamily="34" charset="-120"/>
              </a:rPr>
              <a:t>من النظرية إلى الاستراتيجية</a:t>
            </a:r>
            <a:endParaRPr lang="en-US" b="1" dirty="0">
              <a:solidFill>
                <a:srgbClr val="384653"/>
              </a:solidFill>
              <a:latin typeface="WinSoft Pro" pitchFamily="34" charset="0"/>
              <a:ea typeface="WinSoft Pro" pitchFamily="34" charset="-122"/>
              <a:cs typeface="WinSoft Pro" pitchFamily="34" charset="-120"/>
            </a:endParaRPr>
          </a:p>
          <a:p>
            <a:pPr algn="r" rtl="1">
              <a:lnSpc>
                <a:spcPct val="150000"/>
              </a:lnSpc>
              <a:spcBef>
                <a:spcPts val="1200"/>
              </a:spcBef>
              <a:spcAft>
                <a:spcPts val="1200"/>
              </a:spcAft>
            </a:pPr>
            <a:r>
              <a:rPr lang="ar-SA" b="1" dirty="0">
                <a:solidFill>
                  <a:srgbClr val="384653"/>
                </a:solidFill>
                <a:latin typeface="WinSoft Pro" pitchFamily="34" charset="0"/>
                <a:ea typeface="WinSoft Pro" pitchFamily="34" charset="-122"/>
                <a:cs typeface="WinSoft Pro" pitchFamily="34" charset="-120"/>
              </a:rPr>
              <a:t>يمكن أن تستند الاستراتيجية التدريبية الواحدة إلى أكثر من نظرية أو منظور تعلم. اختر ثلاث استراتيجيات من الاستراتيجيات الواردة في هذا النشاط، وحدد المنظور أو المنظورات التي يمكن أن تدعم استخدامها، ثم وضّح سبب اختيارك</a:t>
            </a:r>
            <a:r>
              <a:rPr lang="en-US" dirty="0">
                <a:latin typeface="Arial" panose="020B0604020202020204" pitchFamily="34" charset="0"/>
                <a:ea typeface="Arial" panose="020B0604020202020204" pitchFamily="34" charset="0"/>
                <a:cs typeface="Arial" panose="020B0604020202020204" pitchFamily="34" charset="0"/>
              </a:rPr>
              <a:t>.</a:t>
            </a:r>
            <a:endParaRPr lang="en-US" sz="1600" dirty="0">
              <a:effectLst/>
              <a:latin typeface="Arial" panose="020B0604020202020204" pitchFamily="34" charset="0"/>
              <a:ea typeface="Arial" panose="020B0604020202020204"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3224084621"/>
              </p:ext>
            </p:extLst>
          </p:nvPr>
        </p:nvGraphicFramePr>
        <p:xfrm>
          <a:off x="1205948" y="2882263"/>
          <a:ext cx="10243928" cy="3396232"/>
        </p:xfrm>
        <a:graphic>
          <a:graphicData uri="http://schemas.openxmlformats.org/drawingml/2006/table">
            <a:tbl>
              <a:tblPr/>
              <a:tblGrid>
                <a:gridCol w="3154017">
                  <a:extLst>
                    <a:ext uri="{9D8B030D-6E8A-4147-A177-3AD203B41FA5}">
                      <a16:colId xmlns:a16="http://schemas.microsoft.com/office/drawing/2014/main" val="1721776571"/>
                    </a:ext>
                  </a:extLst>
                </a:gridCol>
                <a:gridCol w="3811856">
                  <a:extLst>
                    <a:ext uri="{9D8B030D-6E8A-4147-A177-3AD203B41FA5}">
                      <a16:colId xmlns:a16="http://schemas.microsoft.com/office/drawing/2014/main" val="369746642"/>
                    </a:ext>
                  </a:extLst>
                </a:gridCol>
                <a:gridCol w="3278055">
                  <a:extLst>
                    <a:ext uri="{9D8B030D-6E8A-4147-A177-3AD203B41FA5}">
                      <a16:colId xmlns:a16="http://schemas.microsoft.com/office/drawing/2014/main" val="1438297614"/>
                    </a:ext>
                  </a:extLst>
                </a:gridCol>
              </a:tblGrid>
              <a:tr h="680087">
                <a:tc>
                  <a:txBody>
                    <a:bodyPr/>
                    <a:lstStyle/>
                    <a:p>
                      <a:pPr algn="r" rtl="1">
                        <a:lnSpc>
                          <a:spcPct val="150000"/>
                        </a:lnSpc>
                        <a:spcBef>
                          <a:spcPts val="1200"/>
                        </a:spcBef>
                        <a:spcAft>
                          <a:spcPts val="1200"/>
                        </a:spcAft>
                      </a:pPr>
                      <a:r>
                        <a:rPr lang="ar-SA" sz="1800" b="1" kern="1200" dirty="0">
                          <a:solidFill>
                            <a:srgbClr val="384653"/>
                          </a:solidFill>
                          <a:latin typeface="WinSoft Pro" pitchFamily="34" charset="0"/>
                          <a:ea typeface="WinSoft Pro" pitchFamily="34" charset="-122"/>
                          <a:cs typeface="WinSoft Pro" pitchFamily="34" charset="-120"/>
                        </a:rPr>
                        <a:t>استراتيجية التعلم</a:t>
                      </a:r>
                      <a:endParaRPr lang="en-US" sz="1800" b="1"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algn="r" rtl="1">
                        <a:lnSpc>
                          <a:spcPct val="150000"/>
                        </a:lnSpc>
                        <a:spcBef>
                          <a:spcPts val="1200"/>
                        </a:spcBef>
                        <a:spcAft>
                          <a:spcPts val="1200"/>
                        </a:spcAft>
                      </a:pPr>
                      <a:r>
                        <a:rPr lang="ar-SA" sz="1800" b="1" kern="1200" dirty="0">
                          <a:solidFill>
                            <a:srgbClr val="384653"/>
                          </a:solidFill>
                          <a:latin typeface="WinSoft Pro" pitchFamily="34" charset="0"/>
                          <a:ea typeface="WinSoft Pro" pitchFamily="34" charset="-122"/>
                          <a:cs typeface="WinSoft Pro" pitchFamily="34" charset="-120"/>
                        </a:rPr>
                        <a:t>النظرية/المنظور الداعم</a:t>
                      </a:r>
                      <a:endParaRPr lang="en-US" sz="1800" b="1"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algn="r" rtl="1">
                        <a:lnSpc>
                          <a:spcPct val="150000"/>
                        </a:lnSpc>
                        <a:spcBef>
                          <a:spcPts val="1200"/>
                        </a:spcBef>
                        <a:spcAft>
                          <a:spcPts val="1200"/>
                        </a:spcAft>
                      </a:pPr>
                      <a:r>
                        <a:rPr lang="ar-SA" sz="1800" b="1" kern="1200" dirty="0">
                          <a:solidFill>
                            <a:srgbClr val="384653"/>
                          </a:solidFill>
                          <a:latin typeface="WinSoft Pro" pitchFamily="34" charset="0"/>
                          <a:ea typeface="WinSoft Pro" pitchFamily="34" charset="-122"/>
                          <a:cs typeface="WinSoft Pro" pitchFamily="34" charset="-120"/>
                        </a:rPr>
                        <a:t>كيف يظهر ذلك في التطبيق؟</a:t>
                      </a:r>
                      <a:endParaRPr lang="en-US" sz="1800" b="1"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444182820"/>
                  </a:ext>
                </a:extLst>
              </a:tr>
              <a:tr h="543229">
                <a:tc>
                  <a:txBody>
                    <a:bodyPr/>
                    <a:lstStyle/>
                    <a:p>
                      <a:pPr marL="0" indent="0" algn="r" rtl="1">
                        <a:buNone/>
                      </a:pP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Bef>
                          <a:spcPts val="1200"/>
                        </a:spcBef>
                        <a:spcAft>
                          <a:spcPts val="1200"/>
                        </a:spcAft>
                      </a:pPr>
                      <a:r>
                        <a:rPr lang="ar-SA" sz="1800" b="1" kern="1200" dirty="0">
                          <a:solidFill>
                            <a:srgbClr val="384653"/>
                          </a:solidFill>
                          <a:latin typeface="WinSoft Pro" pitchFamily="34" charset="0"/>
                          <a:ea typeface="WinSoft Pro" pitchFamily="34" charset="-122"/>
                          <a:cs typeface="WinSoft Pro" pitchFamily="34" charset="-120"/>
                        </a:rPr>
                        <a:t>التعلم القائم على المشكلات</a:t>
                      </a:r>
                      <a:endParaRPr lang="en-US" sz="1800" b="1"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4286563859"/>
                  </a:ext>
                </a:extLst>
              </a:tr>
              <a:tr h="543229">
                <a:tc>
                  <a:txBody>
                    <a:bodyPr/>
                    <a:lstStyle/>
                    <a:p>
                      <a:pPr marL="0" indent="0" algn="r" rtl="1">
                        <a:buNone/>
                      </a:pP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Bef>
                          <a:spcPts val="1200"/>
                        </a:spcBef>
                        <a:spcAft>
                          <a:spcPts val="1200"/>
                        </a:spcAft>
                      </a:pPr>
                      <a:r>
                        <a:rPr lang="ar-SA" sz="1800" b="1" kern="1200" dirty="0">
                          <a:solidFill>
                            <a:srgbClr val="384653"/>
                          </a:solidFill>
                          <a:latin typeface="WinSoft Pro" pitchFamily="34" charset="0"/>
                          <a:ea typeface="WinSoft Pro" pitchFamily="34" charset="-122"/>
                          <a:cs typeface="WinSoft Pro" pitchFamily="34" charset="-120"/>
                        </a:rPr>
                        <a:t>التعلم التجريبي</a:t>
                      </a:r>
                      <a:endParaRPr lang="en-US" sz="1800" b="1"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4233000564"/>
                  </a:ext>
                </a:extLst>
              </a:tr>
              <a:tr h="543229">
                <a:tc>
                  <a:txBody>
                    <a:bodyPr/>
                    <a:lstStyle/>
                    <a:p>
                      <a:pPr marL="0" indent="0" algn="r" rtl="1">
                        <a:buNone/>
                      </a:pP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Bef>
                          <a:spcPts val="1200"/>
                        </a:spcBef>
                        <a:spcAft>
                          <a:spcPts val="1200"/>
                        </a:spcAft>
                      </a:pPr>
                      <a:r>
                        <a:rPr lang="ar-SA" sz="1800" b="1" kern="1200" dirty="0">
                          <a:solidFill>
                            <a:srgbClr val="384653"/>
                          </a:solidFill>
                          <a:latin typeface="WinSoft Pro" pitchFamily="34" charset="0"/>
                          <a:ea typeface="WinSoft Pro" pitchFamily="34" charset="-122"/>
                          <a:cs typeface="WinSoft Pro" pitchFamily="34" charset="-120"/>
                        </a:rPr>
                        <a:t>التعلم التعاوني</a:t>
                      </a:r>
                      <a:endParaRPr lang="en-US" sz="1800" b="1"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4168091535"/>
                  </a:ext>
                </a:extLst>
              </a:tr>
              <a:tr h="543229">
                <a:tc>
                  <a:txBody>
                    <a:bodyPr/>
                    <a:lstStyle/>
                    <a:p>
                      <a:pPr marL="0" indent="0" algn="r" rtl="1">
                        <a:buNone/>
                      </a:pP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Bef>
                          <a:spcPts val="1200"/>
                        </a:spcBef>
                        <a:spcAft>
                          <a:spcPts val="1200"/>
                        </a:spcAft>
                      </a:pPr>
                      <a:r>
                        <a:rPr lang="ar-SA" sz="1800" b="1" kern="1200" dirty="0">
                          <a:solidFill>
                            <a:srgbClr val="384653"/>
                          </a:solidFill>
                          <a:latin typeface="WinSoft Pro" pitchFamily="34" charset="0"/>
                          <a:ea typeface="WinSoft Pro" pitchFamily="34" charset="-122"/>
                          <a:cs typeface="WinSoft Pro" pitchFamily="34" charset="-120"/>
                        </a:rPr>
                        <a:t>المحاكاة</a:t>
                      </a:r>
                      <a:endParaRPr lang="en-US" sz="1800" b="1"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324858167"/>
                  </a:ext>
                </a:extLst>
              </a:tr>
              <a:tr h="543229">
                <a:tc>
                  <a:txBody>
                    <a:bodyPr/>
                    <a:lstStyle/>
                    <a:p>
                      <a:pPr marL="0" indent="0" algn="r" rtl="1">
                        <a:buNone/>
                      </a:pP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Bef>
                          <a:spcPts val="1200"/>
                        </a:spcBef>
                        <a:spcAft>
                          <a:spcPts val="1200"/>
                        </a:spcAft>
                      </a:pPr>
                      <a:r>
                        <a:rPr lang="ar-SA" sz="1800" b="1" kern="1200" dirty="0">
                          <a:solidFill>
                            <a:srgbClr val="384653"/>
                          </a:solidFill>
                          <a:latin typeface="WinSoft Pro" pitchFamily="34" charset="0"/>
                          <a:ea typeface="WinSoft Pro" pitchFamily="34" charset="-122"/>
                          <a:cs typeface="WinSoft Pro" pitchFamily="34" charset="-120"/>
                        </a:rPr>
                        <a:t>التعلم القائم على المهام</a:t>
                      </a:r>
                      <a:endParaRPr lang="en-US" sz="1800" b="1"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3952320997"/>
                  </a:ext>
                </a:extLst>
              </a:tr>
            </a:tbl>
          </a:graphicData>
        </a:graphic>
      </p:graphicFrame>
    </p:spTree>
    <p:extLst>
      <p:ext uri="{BB962C8B-B14F-4D97-AF65-F5344CB8AC3E}">
        <p14:creationId xmlns:p14="http://schemas.microsoft.com/office/powerpoint/2010/main" val="406967773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8">
    <p:spTree>
      <p:nvGrpSpPr>
        <p:cNvPr id="1" name=""/>
        <p:cNvGrpSpPr/>
        <p:nvPr/>
      </p:nvGrpSpPr>
      <p:grpSpPr>
        <a:xfrm>
          <a:off x="0" y="0"/>
          <a:ext cx="0" cy="0"/>
          <a:chOff x="0" y="0"/>
          <a:chExt cx="0" cy="0"/>
        </a:xfrm>
      </p:grpSpPr>
      <p:sp>
        <p:nvSpPr>
          <p:cNvPr id="2" name="Shape 0"/>
          <p:cNvSpPr/>
          <p:nvPr/>
        </p:nvSpPr>
        <p:spPr>
          <a:xfrm>
            <a:off x="10897022" y="806648"/>
            <a:ext cx="662765" cy="274241"/>
          </a:xfrm>
          <a:prstGeom prst="roundRect">
            <a:avLst>
              <a:gd name="adj" fmla="val 49999"/>
            </a:avLst>
          </a:prstGeom>
          <a:solidFill>
            <a:srgbClr val="D4E9F7"/>
          </a:solidFill>
          <a:ln/>
        </p:spPr>
      </p:sp>
      <p:sp>
        <p:nvSpPr>
          <p:cNvPr id="3" name="Text 1"/>
          <p:cNvSpPr/>
          <p:nvPr/>
        </p:nvSpPr>
        <p:spPr>
          <a:xfrm>
            <a:off x="10395682" y="860723"/>
            <a:ext cx="1055860" cy="166092"/>
          </a:xfrm>
          <a:prstGeom prst="rect">
            <a:avLst/>
          </a:prstGeom>
          <a:noFill/>
          <a:ln/>
        </p:spPr>
        <p:txBody>
          <a:bodyPr wrap="none" lIns="0" tIns="0" rIns="0" bIns="0" rtlCol="0" anchor="t"/>
          <a:lstStyle/>
          <a:p>
            <a:pPr marL="0" indent="0" algn="r" rtl="1">
              <a:lnSpc>
                <a:spcPct val="96000"/>
              </a:lnSpc>
              <a:buNone/>
            </a:pPr>
            <a:r>
              <a:rPr lang="ar-SA" altLang="en-US" sz="1100" dirty="0">
                <a:solidFill>
                  <a:srgbClr val="384653"/>
                </a:solidFill>
                <a:latin typeface="WinSoft Pro Medium" pitchFamily="34" charset="0"/>
                <a:ea typeface="WinSoft Pro Medium" pitchFamily="34" charset="-122"/>
                <a:cs typeface="WinSoft Pro Medium" pitchFamily="34" charset="-120"/>
              </a:rPr>
              <a:t>النشاط 3</a:t>
            </a:r>
            <a:endParaRPr lang="ar-SA" sz="1100" dirty="0"/>
          </a:p>
        </p:txBody>
      </p:sp>
      <p:sp>
        <p:nvSpPr>
          <p:cNvPr id="4" name="Text 2"/>
          <p:cNvSpPr/>
          <p:nvPr/>
        </p:nvSpPr>
        <p:spPr>
          <a:xfrm>
            <a:off x="631908" y="1153021"/>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النشاط</a:t>
            </a:r>
            <a:r>
              <a:rPr lang="en-US" altLang="en-US" sz="3700" dirty="0">
                <a:solidFill>
                  <a:srgbClr val="2E3C4E"/>
                </a:solidFill>
                <a:latin typeface="Myriad "/>
                <a:ea typeface="GE SS Two Light" pitchFamily="34" charset="-122"/>
                <a:cs typeface="GE SS Two Light" pitchFamily="34" charset="-120"/>
              </a:rPr>
              <a:t>3 </a:t>
            </a:r>
            <a:endParaRPr lang="ar-SA" sz="3700" dirty="0"/>
          </a:p>
        </p:txBody>
      </p:sp>
      <p:sp>
        <p:nvSpPr>
          <p:cNvPr id="5" name="Text 3"/>
          <p:cNvSpPr/>
          <p:nvPr/>
        </p:nvSpPr>
        <p:spPr>
          <a:xfrm>
            <a:off x="631908" y="1819077"/>
            <a:ext cx="10927878" cy="1187847"/>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تحديد الأدوات المناسبة للتعليم وتقييمات المتدربين، وربطها بأبعاد المعارف، والمهارات، والاتجاهات</a:t>
            </a:r>
            <a:endParaRPr lang="ar-SA" sz="3700" dirty="0"/>
          </a:p>
        </p:txBody>
      </p:sp>
      <p:sp>
        <p:nvSpPr>
          <p:cNvPr id="6" name="Shape 4"/>
          <p:cNvSpPr/>
          <p:nvPr/>
        </p:nvSpPr>
        <p:spPr>
          <a:xfrm>
            <a:off x="9734550" y="3277691"/>
            <a:ext cx="1825236" cy="1356618"/>
          </a:xfrm>
          <a:prstGeom prst="roundRect">
            <a:avLst>
              <a:gd name="adj" fmla="val 19963"/>
            </a:avLst>
          </a:prstGeom>
          <a:solidFill>
            <a:srgbClr val="00AEEF"/>
          </a:solidFill>
          <a:ln w="6350">
            <a:solidFill>
              <a:srgbClr val="0094D5"/>
            </a:solidFill>
            <a:prstDash val="solid"/>
          </a:ln>
        </p:spPr>
      </p:sp>
      <p:sp>
        <p:nvSpPr>
          <p:cNvPr id="7" name="Text 5"/>
          <p:cNvSpPr/>
          <p:nvPr/>
        </p:nvSpPr>
        <p:spPr>
          <a:xfrm>
            <a:off x="6372959" y="3464520"/>
            <a:ext cx="5000004" cy="296863"/>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المدة</a:t>
            </a:r>
            <a:endParaRPr lang="ar-SA" sz="2400" dirty="0">
              <a:solidFill>
                <a:schemeClr val="bg1"/>
              </a:solidFill>
            </a:endParaRPr>
          </a:p>
        </p:txBody>
      </p:sp>
      <p:sp>
        <p:nvSpPr>
          <p:cNvPr id="8" name="Text 6"/>
          <p:cNvSpPr/>
          <p:nvPr/>
        </p:nvSpPr>
        <p:spPr>
          <a:xfrm>
            <a:off x="6372959" y="3869630"/>
            <a:ext cx="5000004" cy="288925"/>
          </a:xfrm>
          <a:prstGeom prst="rect">
            <a:avLst/>
          </a:prstGeom>
          <a:noFill/>
          <a:ln/>
        </p:spPr>
        <p:txBody>
          <a:bodyPr wrap="none" lIns="0" tIns="0" rIns="0" bIns="0" rtlCol="0" anchor="t"/>
          <a:lstStyle/>
          <a:p>
            <a:pPr marL="0" indent="0" algn="r" rtl="1">
              <a:lnSpc>
                <a:spcPct val="133000"/>
              </a:lnSpc>
              <a:buNone/>
            </a:pPr>
            <a:r>
              <a:rPr lang="ar-SA" altLang="en-US" dirty="0">
                <a:solidFill>
                  <a:schemeClr val="bg1"/>
                </a:solidFill>
                <a:latin typeface="WinSoft Pro Medium" pitchFamily="34" charset="0"/>
                <a:ea typeface="WinSoft Pro Medium" pitchFamily="34" charset="-122"/>
                <a:cs typeface="WinSoft Pro Medium" pitchFamily="34" charset="-120"/>
              </a:rPr>
              <a:t>3 ساعات</a:t>
            </a:r>
            <a:endParaRPr lang="ar-SA" dirty="0">
              <a:solidFill>
                <a:schemeClr val="bg1"/>
              </a:solidFill>
            </a:endParaRPr>
          </a:p>
        </p:txBody>
      </p:sp>
      <p:sp>
        <p:nvSpPr>
          <p:cNvPr id="9" name="Shape 7"/>
          <p:cNvSpPr/>
          <p:nvPr/>
        </p:nvSpPr>
        <p:spPr>
          <a:xfrm>
            <a:off x="631907" y="3277691"/>
            <a:ext cx="8807367" cy="1356618"/>
          </a:xfrm>
          <a:prstGeom prst="roundRect">
            <a:avLst>
              <a:gd name="adj" fmla="val 19963"/>
            </a:avLst>
          </a:prstGeom>
          <a:solidFill>
            <a:srgbClr val="00AEEF"/>
          </a:solidFill>
          <a:ln w="6350">
            <a:solidFill>
              <a:srgbClr val="0094D5"/>
            </a:solidFill>
            <a:prstDash val="solid"/>
          </a:ln>
        </p:spPr>
      </p:sp>
      <p:sp>
        <p:nvSpPr>
          <p:cNvPr id="10" name="Text 8"/>
          <p:cNvSpPr/>
          <p:nvPr/>
        </p:nvSpPr>
        <p:spPr>
          <a:xfrm>
            <a:off x="4028658" y="3464520"/>
            <a:ext cx="5000103" cy="296863"/>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أسلوب التنفيذ</a:t>
            </a:r>
            <a:endParaRPr lang="ar-SA" sz="2400" dirty="0">
              <a:solidFill>
                <a:schemeClr val="bg1"/>
              </a:solidFill>
            </a:endParaRPr>
          </a:p>
        </p:txBody>
      </p:sp>
      <p:sp>
        <p:nvSpPr>
          <p:cNvPr id="11" name="Text 9"/>
          <p:cNvSpPr/>
          <p:nvPr/>
        </p:nvSpPr>
        <p:spPr>
          <a:xfrm>
            <a:off x="818733" y="3869630"/>
            <a:ext cx="8230017" cy="577850"/>
          </a:xfrm>
          <a:prstGeom prst="rect">
            <a:avLst/>
          </a:prstGeom>
          <a:noFill/>
          <a:ln/>
        </p:spPr>
        <p:txBody>
          <a:bodyPr wrap="square" lIns="0" tIns="0" rIns="0" bIns="0" rtlCol="0" anchor="t">
            <a:normAutofit/>
          </a:bodyPr>
          <a:lstStyle/>
          <a:p>
            <a:pPr marL="0" indent="0" algn="r" rtl="1">
              <a:lnSpc>
                <a:spcPct val="133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تعلم مُيسّر عبر الإنترنت، يتضمن عرضًا تقديميًا من ميسّر الدورة، ومشاهدة فيديو، وعملًا ثنائيًا، ومناقشة وتغذية راجعة.</a:t>
            </a:r>
            <a:endParaRPr lang="ar-SA" sz="1600" dirty="0">
              <a:solidFill>
                <a:schemeClr val="bg1"/>
              </a:solidFill>
            </a:endParaRPr>
          </a:p>
        </p:txBody>
      </p:sp>
      <p:sp>
        <p:nvSpPr>
          <p:cNvPr id="12" name="Text 10"/>
          <p:cNvSpPr/>
          <p:nvPr/>
        </p:nvSpPr>
        <p:spPr>
          <a:xfrm>
            <a:off x="22324" y="4837410"/>
            <a:ext cx="11537463" cy="288925"/>
          </a:xfrm>
          <a:prstGeom prst="rect">
            <a:avLst/>
          </a:prstGeom>
          <a:noFill/>
          <a:ln/>
        </p:spPr>
        <p:txBody>
          <a:bodyPr wrap="none" lIns="0" tIns="0" rIns="0" bIns="0" rtlCol="0" anchor="t"/>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ستكون قادرًا على تحديد الأدوات المناسبة للتعليم وتقييمات المتدربين، وربط هذه الأدوات بأبعاد المعارف والمهارات والاتجاهات (K-S-A).</a:t>
            </a:r>
            <a:endParaRPr lang="ar-SA" dirty="0"/>
          </a:p>
        </p:txBody>
      </p:sp>
      <p:sp>
        <p:nvSpPr>
          <p:cNvPr id="13" name="Shape 11"/>
          <p:cNvSpPr/>
          <p:nvPr/>
        </p:nvSpPr>
        <p:spPr>
          <a:xfrm>
            <a:off x="631907" y="5329435"/>
            <a:ext cx="11321553" cy="1135359"/>
          </a:xfrm>
          <a:prstGeom prst="roundRect">
            <a:avLst>
              <a:gd name="adj" fmla="val 37514"/>
            </a:avLst>
          </a:prstGeom>
          <a:solidFill>
            <a:srgbClr val="D4E9F7"/>
          </a:solidFill>
          <a:ln/>
        </p:spPr>
      </p:sp>
      <p:sp>
        <p:nvSpPr>
          <p:cNvPr id="15" name="Text 12"/>
          <p:cNvSpPr/>
          <p:nvPr/>
        </p:nvSpPr>
        <p:spPr>
          <a:xfrm>
            <a:off x="921884" y="5668350"/>
            <a:ext cx="10770422" cy="288925"/>
          </a:xfrm>
          <a:prstGeom prst="rect">
            <a:avLst/>
          </a:prstGeom>
          <a:noFill/>
          <a:ln/>
        </p:spPr>
        <p:txBody>
          <a:bodyPr wrap="none" lIns="0" tIns="0" rIns="0" bIns="0" rtlCol="0" anchor="t"/>
          <a:lstStyle/>
          <a:p>
            <a:pPr marL="0" indent="0" algn="r" rtl="1">
              <a:lnSpc>
                <a:spcPct val="133000"/>
              </a:lnSpc>
              <a:buNone/>
            </a:pPr>
            <a:r>
              <a:rPr lang="ar-SA" altLang="en-US" dirty="0">
                <a:solidFill>
                  <a:srgbClr val="000000"/>
                </a:solidFill>
                <a:latin typeface="WinSoft Pro Medium" pitchFamily="34" charset="0"/>
                <a:ea typeface="WinSoft Pro Medium" pitchFamily="34" charset="-122"/>
                <a:cs typeface="WinSoft Pro Medium" pitchFamily="34" charset="-120"/>
              </a:rPr>
              <a:t>الأداة لا تُختار لمجرد توفرها أو سهولة استخدامها، وإنما بناءً على: هدف التعلم → طبيعة المهمة → نشاط المتعلم → الأداة المناسبة → الدليل المطلوب.</a:t>
            </a:r>
            <a:endParaRPr lang="ar-SA"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9">
    <p:spTree>
      <p:nvGrpSpPr>
        <p:cNvPr id="1" name=""/>
        <p:cNvGrpSpPr/>
        <p:nvPr/>
      </p:nvGrpSpPr>
      <p:grpSpPr>
        <a:xfrm>
          <a:off x="0" y="0"/>
          <a:ext cx="0" cy="0"/>
          <a:chOff x="0" y="0"/>
          <a:chExt cx="0" cy="0"/>
        </a:xfrm>
      </p:grpSpPr>
      <p:sp>
        <p:nvSpPr>
          <p:cNvPr id="2" name="Text 0"/>
          <p:cNvSpPr/>
          <p:nvPr/>
        </p:nvSpPr>
        <p:spPr>
          <a:xfrm>
            <a:off x="631908" y="535087"/>
            <a:ext cx="10927878" cy="538262"/>
          </a:xfrm>
          <a:prstGeom prst="rect">
            <a:avLst/>
          </a:prstGeom>
          <a:noFill/>
          <a:ln/>
        </p:spPr>
        <p:txBody>
          <a:bodyPr wrap="none" lIns="0" tIns="0" rIns="0" bIns="0" rtlCol="0" anchor="t"/>
          <a:lstStyle/>
          <a:p>
            <a:pPr marL="0" indent="0" algn="r" rtl="1">
              <a:lnSpc>
                <a:spcPct val="104000"/>
              </a:lnSpc>
              <a:buNone/>
            </a:pPr>
            <a:r>
              <a:rPr lang="ar-SA" altLang="en-US" sz="3350" dirty="0">
                <a:solidFill>
                  <a:srgbClr val="2E3C4E"/>
                </a:solidFill>
                <a:latin typeface="GE SS Two Light" pitchFamily="34" charset="0"/>
                <a:ea typeface="GE SS Two Light" pitchFamily="34" charset="-122"/>
                <a:cs typeface="GE SS Two Light" pitchFamily="34" charset="-120"/>
              </a:rPr>
              <a:t>أدوات التعليم: التعريف والأنواع</a:t>
            </a:r>
            <a:endParaRPr lang="ar-SA" sz="3350" dirty="0"/>
          </a:p>
        </p:txBody>
      </p:sp>
      <p:sp>
        <p:nvSpPr>
          <p:cNvPr id="3" name="Text 1"/>
          <p:cNvSpPr/>
          <p:nvPr/>
        </p:nvSpPr>
        <p:spPr>
          <a:xfrm>
            <a:off x="22324" y="1369913"/>
            <a:ext cx="11537463" cy="249436"/>
          </a:xfrm>
          <a:prstGeom prst="rect">
            <a:avLst/>
          </a:prstGeom>
          <a:noFill/>
          <a:ln/>
        </p:spPr>
        <p:txBody>
          <a:bodyPr wrap="none" lIns="0" tIns="0" rIns="0" bIns="0" rtlCol="0" anchor="t"/>
          <a:lstStyle/>
          <a:p>
            <a:pPr marL="0" indent="0" algn="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أدوات التعليم هي الوسائل والموارد التي يستخدمها المدرب لتقديم المحتوى وتوضيح المفاهيم وإشراك المتعلمين ودعم الفهم والممارسة والتطبيق.</a:t>
            </a:r>
            <a:endParaRPr lang="ar-SA"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50817" y="2243336"/>
            <a:ext cx="408969" cy="408980"/>
          </a:xfrm>
          <a:prstGeom prst="rect">
            <a:avLst/>
          </a:prstGeom>
        </p:spPr>
      </p:pic>
      <p:sp>
        <p:nvSpPr>
          <p:cNvPr id="5" name="Text 2"/>
          <p:cNvSpPr/>
          <p:nvPr/>
        </p:nvSpPr>
        <p:spPr>
          <a:xfrm>
            <a:off x="8665845" y="2380456"/>
            <a:ext cx="2217666" cy="269081"/>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أدوات العرض</a:t>
            </a:r>
            <a:endParaRPr lang="ar-SA" sz="2400" dirty="0"/>
          </a:p>
        </p:txBody>
      </p:sp>
      <p:sp>
        <p:nvSpPr>
          <p:cNvPr id="6" name="Text 3"/>
          <p:cNvSpPr/>
          <p:nvPr/>
        </p:nvSpPr>
        <p:spPr>
          <a:xfrm>
            <a:off x="6188515" y="2738438"/>
            <a:ext cx="5371271" cy="249436"/>
          </a:xfrm>
          <a:prstGeom prst="rect">
            <a:avLst/>
          </a:prstGeom>
          <a:noFill/>
          <a:ln/>
        </p:spPr>
        <p:txBody>
          <a:bodyPr wrap="none" lIns="0" tIns="0" rIns="0" bIns="0" rtlCol="0" anchor="t"/>
          <a:lstStyle/>
          <a:p>
            <a:pPr marL="0" indent="0" algn="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شرائح تقديمية، معينات بصرية، رسومات، إنفوجرافيك، صور ومقاطع فيديو</a:t>
            </a:r>
            <a:endParaRPr lang="ar-SA"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94210" y="2319536"/>
            <a:ext cx="408969" cy="408980"/>
          </a:xfrm>
          <a:prstGeom prst="rect">
            <a:avLst/>
          </a:prstGeom>
        </p:spPr>
      </p:pic>
      <p:sp>
        <p:nvSpPr>
          <p:cNvPr id="8" name="Text 4"/>
          <p:cNvSpPr/>
          <p:nvPr/>
        </p:nvSpPr>
        <p:spPr>
          <a:xfrm>
            <a:off x="1000760" y="2380456"/>
            <a:ext cx="4469019" cy="269081"/>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أدوات العرض التوضيحي والعملي</a:t>
            </a:r>
            <a:endParaRPr lang="ar-SA" sz="2400" dirty="0"/>
          </a:p>
        </p:txBody>
      </p:sp>
      <p:sp>
        <p:nvSpPr>
          <p:cNvPr id="9" name="Text 5"/>
          <p:cNvSpPr/>
          <p:nvPr/>
        </p:nvSpPr>
        <p:spPr>
          <a:xfrm>
            <a:off x="631908" y="2738438"/>
            <a:ext cx="5371271" cy="249436"/>
          </a:xfrm>
          <a:prstGeom prst="rect">
            <a:avLst/>
          </a:prstGeom>
          <a:noFill/>
          <a:ln/>
        </p:spPr>
        <p:txBody>
          <a:bodyPr wrap="none" lIns="0" tIns="0" rIns="0" bIns="0" rtlCol="0" anchor="t"/>
          <a:lstStyle/>
          <a:p>
            <a:pPr marL="0" indent="0" algn="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نماذج ومجسمات، معدات وأدوات فعلية، محاكاة — لتوضيح كيفية تنفيذ مهارة</a:t>
            </a:r>
            <a:endParaRPr lang="ar-SA"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150817" y="3732113"/>
            <a:ext cx="408969" cy="408980"/>
          </a:xfrm>
          <a:prstGeom prst="rect">
            <a:avLst/>
          </a:prstGeom>
        </p:spPr>
      </p:pic>
      <p:sp>
        <p:nvSpPr>
          <p:cNvPr id="11" name="Text 6"/>
          <p:cNvSpPr/>
          <p:nvPr/>
        </p:nvSpPr>
        <p:spPr>
          <a:xfrm>
            <a:off x="8310880" y="3878759"/>
            <a:ext cx="2563106" cy="269081"/>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الأدوات التفاعلية</a:t>
            </a:r>
            <a:endParaRPr lang="ar-SA" sz="2400" dirty="0"/>
          </a:p>
        </p:txBody>
      </p:sp>
      <p:sp>
        <p:nvSpPr>
          <p:cNvPr id="12" name="Text 7"/>
          <p:cNvSpPr/>
          <p:nvPr/>
        </p:nvSpPr>
        <p:spPr>
          <a:xfrm>
            <a:off x="6188515" y="4236740"/>
            <a:ext cx="5371271" cy="249436"/>
          </a:xfrm>
          <a:prstGeom prst="rect">
            <a:avLst/>
          </a:prstGeom>
          <a:noFill/>
          <a:ln/>
        </p:spPr>
        <p:txBody>
          <a:bodyPr wrap="none" lIns="0" tIns="0" rIns="0" bIns="0" rtlCol="0" anchor="t"/>
          <a:lstStyle/>
          <a:p>
            <a:pPr marL="0" indent="0" algn="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سبورات بيضاء، أوراق عمل، بطاقات، أنشطة تفاعلية</a:t>
            </a:r>
            <a:endParaRPr lang="ar-SA"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594210" y="3827363"/>
            <a:ext cx="408969" cy="408980"/>
          </a:xfrm>
          <a:prstGeom prst="rect">
            <a:avLst/>
          </a:prstGeom>
        </p:spPr>
      </p:pic>
      <p:sp>
        <p:nvSpPr>
          <p:cNvPr id="14" name="Text 8"/>
          <p:cNvSpPr/>
          <p:nvPr/>
        </p:nvSpPr>
        <p:spPr>
          <a:xfrm>
            <a:off x="2766695" y="3878759"/>
            <a:ext cx="2731659" cy="269081"/>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أدوات التعلم الرقمي</a:t>
            </a:r>
            <a:endParaRPr lang="ar-SA" sz="2400" dirty="0"/>
          </a:p>
        </p:txBody>
      </p:sp>
      <p:sp>
        <p:nvSpPr>
          <p:cNvPr id="15" name="Text 9"/>
          <p:cNvSpPr/>
          <p:nvPr/>
        </p:nvSpPr>
        <p:spPr>
          <a:xfrm>
            <a:off x="631908" y="4236740"/>
            <a:ext cx="5371271" cy="249436"/>
          </a:xfrm>
          <a:prstGeom prst="rect">
            <a:avLst/>
          </a:prstGeom>
          <a:noFill/>
          <a:ln/>
        </p:spPr>
        <p:txBody>
          <a:bodyPr wrap="none" lIns="0" tIns="0" rIns="0" bIns="0" rtlCol="0" anchor="t"/>
          <a:lstStyle/>
          <a:p>
            <a:pPr marL="0" indent="0" algn="r" rtl="1">
              <a:lnSpc>
                <a:spcPct val="127000"/>
              </a:lnSpc>
              <a:buNone/>
            </a:pPr>
            <a:r>
              <a:rPr lang="ar-SA" altLang="en-US" sz="1700" dirty="0">
                <a:solidFill>
                  <a:srgbClr val="384653"/>
                </a:solidFill>
                <a:latin typeface="WinSoft Pro Medium" pitchFamily="34" charset="0"/>
                <a:ea typeface="WinSoft Pro Medium" pitchFamily="34" charset="-122"/>
                <a:cs typeface="WinSoft Pro Medium" pitchFamily="34" charset="-120"/>
              </a:rPr>
              <a:t>أنظمة إدارة التعلم (LMS)، مقاطع فيديو تعليمية، محاكاة رقمية، مختبرات افتراضية</a:t>
            </a:r>
            <a:endParaRPr lang="ar-SA" sz="1700" dirty="0"/>
          </a:p>
        </p:txBody>
      </p:sp>
      <p:sp>
        <p:nvSpPr>
          <p:cNvPr id="18" name="Text 11"/>
          <p:cNvSpPr/>
          <p:nvPr/>
        </p:nvSpPr>
        <p:spPr>
          <a:xfrm>
            <a:off x="3428120" y="5377061"/>
            <a:ext cx="5371271" cy="269081"/>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الأدوات التعاونية </a:t>
            </a:r>
            <a:endParaRPr lang="ar-SA" sz="2400" dirty="0"/>
          </a:p>
        </p:txBody>
      </p:sp>
      <p:sp>
        <p:nvSpPr>
          <p:cNvPr id="19" name="Text 12"/>
          <p:cNvSpPr/>
          <p:nvPr/>
        </p:nvSpPr>
        <p:spPr>
          <a:xfrm>
            <a:off x="3428120" y="5735042"/>
            <a:ext cx="5371271" cy="587772"/>
          </a:xfrm>
          <a:prstGeom prst="rect">
            <a:avLst/>
          </a:prstGeom>
          <a:noFill/>
          <a:ln/>
        </p:spPr>
        <p:txBody>
          <a:bodyPr wrap="square" lIns="0" tIns="0" rIns="0" bIns="0" rtlCol="0" anchor="t"/>
          <a:lstStyle/>
          <a:p>
            <a:pPr marL="0" indent="0" algn="ctr" rtl="1">
              <a:lnSpc>
                <a:spcPct val="127000"/>
              </a:lnSpc>
              <a:spcAft>
                <a:spcPts val="650"/>
              </a:spcAft>
              <a:buNone/>
            </a:pPr>
            <a:r>
              <a:rPr lang="ar-SA" altLang="en-US" dirty="0">
                <a:solidFill>
                  <a:srgbClr val="384653"/>
                </a:solidFill>
                <a:latin typeface="WinSoft Pro Medium" pitchFamily="34" charset="0"/>
                <a:ea typeface="WinSoft Pro Medium" pitchFamily="34" charset="-122"/>
                <a:cs typeface="WinSoft Pro Medium" pitchFamily="34" charset="-120"/>
              </a:rPr>
              <a:t>المهام الجماعية، أنشطة المجموعات الصغيرة، دراسة الحالة، أنشطة تعلم الأقران </a:t>
            </a:r>
            <a:endParaRPr lang="ar-SA"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80">
    <p:spTree>
      <p:nvGrpSpPr>
        <p:cNvPr id="1" name=""/>
        <p:cNvGrpSpPr/>
        <p:nvPr/>
      </p:nvGrpSpPr>
      <p:grpSpPr>
        <a:xfrm>
          <a:off x="0" y="0"/>
          <a:ext cx="0" cy="0"/>
          <a:chOff x="0" y="0"/>
          <a:chExt cx="0" cy="0"/>
        </a:xfrm>
      </p:grpSpPr>
      <p:sp>
        <p:nvSpPr>
          <p:cNvPr id="2" name="Text 0"/>
          <p:cNvSpPr/>
          <p:nvPr/>
        </p:nvSpPr>
        <p:spPr>
          <a:xfrm>
            <a:off x="631908" y="542330"/>
            <a:ext cx="10927878" cy="556716"/>
          </a:xfrm>
          <a:prstGeom prst="rect">
            <a:avLst/>
          </a:prstGeom>
          <a:noFill/>
          <a:ln/>
        </p:spPr>
        <p:txBody>
          <a:bodyPr wrap="none" lIns="0" tIns="0" rIns="0" bIns="0" rtlCol="0" anchor="t"/>
          <a:lstStyle/>
          <a:p>
            <a:pPr marL="0" indent="0" algn="r" rtl="1">
              <a:lnSpc>
                <a:spcPct val="104000"/>
              </a:lnSpc>
              <a:buNone/>
            </a:pPr>
            <a:r>
              <a:rPr lang="ar-SA" altLang="en-US" sz="3500" dirty="0">
                <a:solidFill>
                  <a:srgbClr val="2E3C4E"/>
                </a:solidFill>
                <a:latin typeface="GE SS Two Light" pitchFamily="34" charset="0"/>
                <a:ea typeface="GE SS Two Light" pitchFamily="34" charset="-122"/>
                <a:cs typeface="GE SS Two Light" pitchFamily="34" charset="-120"/>
              </a:rPr>
              <a:t>أدوات التقييم وأنواعها</a:t>
            </a:r>
            <a:endParaRPr lang="ar-SA" sz="3500" dirty="0"/>
          </a:p>
        </p:txBody>
      </p:sp>
      <p:sp>
        <p:nvSpPr>
          <p:cNvPr id="3" name="Text 1"/>
          <p:cNvSpPr/>
          <p:nvPr/>
        </p:nvSpPr>
        <p:spPr>
          <a:xfrm>
            <a:off x="22324" y="1310332"/>
            <a:ext cx="11537463" cy="262334"/>
          </a:xfrm>
          <a:prstGeom prst="rect">
            <a:avLst/>
          </a:prstGeom>
          <a:noFill/>
          <a:ln/>
        </p:spPr>
        <p:txBody>
          <a:bodyPr wrap="none" lIns="0" tIns="0" rIns="0" bIns="0" rtlCol="0" anchor="t"/>
          <a:lstStyle/>
          <a:p>
            <a:pPr marL="0" indent="0" algn="r" rtl="1">
              <a:lnSpc>
                <a:spcPct val="129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تساعد أدوات التقييم على جمع الأدلة اللازمة للتحقق من مدى تحقق مخرجات التعلم أو الكفاية وفق معايير محددة.</a:t>
            </a:r>
            <a:endParaRPr lang="ar-SA" dirty="0"/>
          </a:p>
        </p:txBody>
      </p:sp>
      <p:sp>
        <p:nvSpPr>
          <p:cNvPr id="4" name="Text 2"/>
          <p:cNvSpPr/>
          <p:nvPr/>
        </p:nvSpPr>
        <p:spPr>
          <a:xfrm>
            <a:off x="631908" y="1751161"/>
            <a:ext cx="10927878" cy="703163"/>
          </a:xfrm>
          <a:prstGeom prst="rect">
            <a:avLst/>
          </a:prstGeom>
          <a:noFill/>
          <a:ln/>
        </p:spPr>
        <p:txBody>
          <a:bodyPr wrap="square" lIns="0" tIns="0" rIns="0" bIns="0" rtlCol="0" anchor="t"/>
          <a:lstStyle/>
          <a:p>
            <a:pPr marL="0" indent="0" algn="r" rtl="1">
              <a:lnSpc>
                <a:spcPct val="129000"/>
              </a:lnSpc>
              <a:spcAft>
                <a:spcPts val="1400"/>
              </a:spcAft>
              <a:buNone/>
            </a:pPr>
            <a:r>
              <a:rPr lang="ar-SA" altLang="en-US" dirty="0">
                <a:solidFill>
                  <a:srgbClr val="384653"/>
                </a:solidFill>
                <a:latin typeface="WinSoft Pro Medium" pitchFamily="34" charset="0"/>
                <a:ea typeface="WinSoft Pro Medium" pitchFamily="34" charset="-122"/>
                <a:cs typeface="WinSoft Pro Medium" pitchFamily="34" charset="-120"/>
              </a:rPr>
              <a:t>لذلك، قبل اختيار أداة التقييم، ابدأ بالسؤال: ما الذي أريد أن أتحقق منه؟ ثم حدد الأداة التي تمكنك من جمع الدليل المناسب.</a:t>
            </a:r>
            <a:endParaRPr lang="ar-SA" dirty="0"/>
          </a:p>
          <a:p>
            <a:pPr marL="0" indent="0" algn="r" rtl="1">
              <a:lnSpc>
                <a:spcPct val="129000"/>
              </a:lnSpc>
              <a:buNone/>
            </a:pPr>
            <a:r>
              <a:rPr lang="ar-SA" altLang="en-US" dirty="0">
                <a:solidFill>
                  <a:srgbClr val="384653"/>
                </a:solidFill>
                <a:latin typeface="WinSoft Pro Medium" pitchFamily="34" charset="0"/>
                <a:ea typeface="WinSoft Pro Medium" pitchFamily="34" charset="-122"/>
                <a:cs typeface="WinSoft Pro Medium" pitchFamily="34" charset="-120"/>
              </a:rPr>
              <a:t>أهم أدوات التقييم</a:t>
            </a:r>
            <a:endParaRPr lang="ar-SA"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75221" y="2738834"/>
            <a:ext cx="5384566" cy="1709043"/>
          </a:xfrm>
          <a:prstGeom prst="rect">
            <a:avLst/>
          </a:prstGeom>
        </p:spPr>
      </p:pic>
      <p:sp>
        <p:nvSpPr>
          <p:cNvPr id="6" name="Text 3"/>
          <p:cNvSpPr/>
          <p:nvPr/>
        </p:nvSpPr>
        <p:spPr>
          <a:xfrm>
            <a:off x="8740556" y="2849959"/>
            <a:ext cx="253894" cy="317302"/>
          </a:xfrm>
          <a:prstGeom prst="rect">
            <a:avLst/>
          </a:prstGeom>
          <a:noFill/>
          <a:ln/>
        </p:spPr>
        <p:txBody>
          <a:bodyPr wrap="none" lIns="0" tIns="0" rIns="0" bIns="0" rtlCol="0" anchor="ctr"/>
          <a:lstStyle/>
          <a:p>
            <a:pPr algn="ctr" rtl="1"/>
            <a:r>
              <a:rPr lang="en-US" sz="1950" dirty="0">
                <a:solidFill>
                  <a:srgbClr val="000000"/>
                </a:solidFill>
                <a:latin typeface="GE SS Two Light" pitchFamily="34" charset="0"/>
                <a:ea typeface="GE SS Two Light" pitchFamily="34" charset="-122"/>
                <a:cs typeface="GE SS Two Light" pitchFamily="34" charset="-120"/>
              </a:rPr>
              <a:t>1</a:t>
            </a:r>
            <a:r>
              <a:rPr lang="ar-JO" sz="1950" dirty="0">
                <a:solidFill>
                  <a:srgbClr val="000000"/>
                </a:solidFill>
                <a:latin typeface="GE SS Two Light" pitchFamily="34" charset="0"/>
                <a:ea typeface="GE SS Two Light" pitchFamily="34" charset="-122"/>
                <a:cs typeface="GE SS Two Light" pitchFamily="34" charset="-120"/>
              </a:rPr>
              <a:t> </a:t>
            </a:r>
            <a:r>
              <a:rPr lang="ar-SA" altLang="en-US" sz="2000" b="1" dirty="0">
                <a:solidFill>
                  <a:srgbClr val="384653"/>
                </a:solidFill>
                <a:latin typeface="GE SS Two Light" pitchFamily="34" charset="0"/>
                <a:ea typeface="GE SS Two Light" pitchFamily="34" charset="-122"/>
                <a:cs typeface="GE SS Two Light" pitchFamily="34" charset="-120"/>
              </a:rPr>
              <a:t>سلالم التقدير </a:t>
            </a:r>
            <a:r>
              <a:rPr lang="ar-SA" altLang="en-US" sz="2000" b="1" dirty="0" err="1">
                <a:solidFill>
                  <a:srgbClr val="384653"/>
                </a:solidFill>
                <a:latin typeface="Myriad "/>
                <a:ea typeface="GE SS Two Light" pitchFamily="34" charset="-122"/>
                <a:cs typeface="GE SS Two Light" pitchFamily="34" charset="-120"/>
              </a:rPr>
              <a:t>Rubrics</a:t>
            </a:r>
            <a:endParaRPr lang="en-US" sz="1950" dirty="0"/>
          </a:p>
        </p:txBody>
      </p:sp>
      <p:sp>
        <p:nvSpPr>
          <p:cNvPr id="7" name="Text 4"/>
          <p:cNvSpPr/>
          <p:nvPr/>
        </p:nvSpPr>
        <p:spPr>
          <a:xfrm>
            <a:off x="6363533" y="3424336"/>
            <a:ext cx="5007941" cy="883484"/>
          </a:xfrm>
          <a:prstGeom prst="rect">
            <a:avLst/>
          </a:prstGeom>
          <a:noFill/>
          <a:ln/>
        </p:spPr>
        <p:txBody>
          <a:bodyPr wrap="square" lIns="0" tIns="0" rIns="0" bIns="0" rtlCol="0" anchor="t">
            <a:normAutofit/>
          </a:bodyPr>
          <a:lstStyle/>
          <a:p>
            <a:pPr marL="0" indent="0" algn="r" rtl="1">
              <a:lnSpc>
                <a:spcPct val="104000"/>
              </a:lnSpc>
              <a:buNone/>
            </a:pPr>
            <a:r>
              <a:rPr lang="ar-SA" altLang="en-US" dirty="0">
                <a:solidFill>
                  <a:srgbClr val="384653"/>
                </a:solidFill>
                <a:latin typeface="WinSoft Pro Medium" pitchFamily="34" charset="0"/>
                <a:ea typeface="WinSoft Pro Medium" pitchFamily="34" charset="-122"/>
                <a:cs typeface="WinSoft Pro Medium" pitchFamily="34" charset="-120"/>
              </a:rPr>
              <a:t>أداة تستخدم للحكم على الأداء وفق معايير ومستويات أداء واضحة ومحددة</a:t>
            </a:r>
            <a:r>
              <a:rPr lang="ar-SA" altLang="en-US" sz="1600" dirty="0">
                <a:solidFill>
                  <a:srgbClr val="384653"/>
                </a:solidFill>
                <a:latin typeface="GE SS Two Light" pitchFamily="34" charset="0"/>
                <a:ea typeface="GE SS Two Light" pitchFamily="34" charset="-122"/>
                <a:cs typeface="GE SS Two Light" pitchFamily="34" charset="-120"/>
              </a:rPr>
              <a:t>.</a:t>
            </a:r>
            <a:endParaRPr lang="ar-SA" sz="16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738834"/>
            <a:ext cx="5384665" cy="1709043"/>
          </a:xfrm>
          <a:prstGeom prst="rect">
            <a:avLst/>
          </a:prstGeom>
        </p:spPr>
      </p:pic>
      <p:sp>
        <p:nvSpPr>
          <p:cNvPr id="9" name="Text 5"/>
          <p:cNvSpPr/>
          <p:nvPr/>
        </p:nvSpPr>
        <p:spPr>
          <a:xfrm>
            <a:off x="3197343" y="2849959"/>
            <a:ext cx="253894" cy="317302"/>
          </a:xfrm>
          <a:prstGeom prst="rect">
            <a:avLst/>
          </a:prstGeom>
          <a:noFill/>
          <a:ln/>
        </p:spPr>
        <p:txBody>
          <a:bodyPr wrap="none" lIns="0" tIns="0" rIns="0" bIns="0" rtlCol="0" anchor="ctr"/>
          <a:lstStyle/>
          <a:p>
            <a:pPr algn="ctr" rtl="1"/>
            <a:r>
              <a:rPr lang="ar-JO" sz="1950" dirty="0">
                <a:solidFill>
                  <a:srgbClr val="000000"/>
                </a:solidFill>
                <a:latin typeface="GE SS Two Light" pitchFamily="34" charset="0"/>
                <a:ea typeface="GE SS Two Light" pitchFamily="34" charset="-122"/>
                <a:cs typeface="GE SS Two Light" pitchFamily="34" charset="-120"/>
              </a:rPr>
              <a:t> </a:t>
            </a:r>
            <a:r>
              <a:rPr lang="en-US" sz="1950" dirty="0">
                <a:solidFill>
                  <a:srgbClr val="000000"/>
                </a:solidFill>
                <a:latin typeface="GE SS Two Light" pitchFamily="34" charset="0"/>
                <a:ea typeface="GE SS Two Light" pitchFamily="34" charset="-122"/>
                <a:cs typeface="GE SS Two Light" pitchFamily="34" charset="-120"/>
              </a:rPr>
              <a:t>2</a:t>
            </a:r>
            <a:r>
              <a:rPr lang="ar-JO" sz="1950" dirty="0">
                <a:solidFill>
                  <a:srgbClr val="000000"/>
                </a:solidFill>
                <a:latin typeface="GE SS Two Light" pitchFamily="34" charset="0"/>
                <a:ea typeface="GE SS Two Light" pitchFamily="34" charset="-122"/>
                <a:cs typeface="GE SS Two Light" pitchFamily="34" charset="-120"/>
              </a:rPr>
              <a:t> </a:t>
            </a:r>
            <a:r>
              <a:rPr lang="ar-SA" altLang="en-US" sz="2000" b="1" dirty="0">
                <a:solidFill>
                  <a:srgbClr val="384653"/>
                </a:solidFill>
                <a:latin typeface="GE SS Two Light" pitchFamily="34" charset="0"/>
                <a:ea typeface="GE SS Two Light" pitchFamily="34" charset="-122"/>
                <a:cs typeface="GE SS Two Light" pitchFamily="34" charset="-120"/>
              </a:rPr>
              <a:t>قوائم التحقق </a:t>
            </a:r>
            <a:r>
              <a:rPr lang="ar-SA" altLang="en-US" sz="2000" b="1" dirty="0" err="1">
                <a:solidFill>
                  <a:srgbClr val="384653"/>
                </a:solidFill>
                <a:latin typeface="Myriad "/>
                <a:ea typeface="GE SS Two Light" pitchFamily="34" charset="-122"/>
                <a:cs typeface="GE SS Two Light" pitchFamily="34" charset="-120"/>
              </a:rPr>
              <a:t>Checklists</a:t>
            </a:r>
            <a:endParaRPr lang="en-US" sz="1950" dirty="0"/>
          </a:p>
        </p:txBody>
      </p:sp>
      <p:sp>
        <p:nvSpPr>
          <p:cNvPr id="10" name="Text 6"/>
          <p:cNvSpPr/>
          <p:nvPr/>
        </p:nvSpPr>
        <p:spPr>
          <a:xfrm>
            <a:off x="820221" y="3424337"/>
            <a:ext cx="5008040" cy="1045632"/>
          </a:xfrm>
          <a:prstGeom prst="rect">
            <a:avLst/>
          </a:prstGeom>
          <a:noFill/>
          <a:ln/>
        </p:spPr>
        <p:txBody>
          <a:bodyPr wrap="square" lIns="0" tIns="0" rIns="0" bIns="0" rtlCol="0" anchor="t">
            <a:normAutofit/>
          </a:bodyPr>
          <a:lstStyle/>
          <a:p>
            <a:pPr marL="0" indent="0" algn="r" rtl="1">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أ</a:t>
            </a:r>
            <a:r>
              <a:rPr lang="ar-SA" altLang="en-US" dirty="0">
                <a:solidFill>
                  <a:srgbClr val="384653"/>
                </a:solidFill>
                <a:latin typeface="WinSoft Pro Medium" pitchFamily="34" charset="0"/>
                <a:ea typeface="WinSoft Pro Medium" pitchFamily="34" charset="-122"/>
                <a:cs typeface="WinSoft Pro Medium" pitchFamily="34" charset="-120"/>
              </a:rPr>
              <a:t>داة تستخدم للتحقق من وجود خطوات أو عناصر أو معايير محددة في أداء المتعلم.</a:t>
            </a:r>
            <a:endParaRPr lang="ar-SA" dirty="0">
              <a:solidFill>
                <a:srgbClr val="384653"/>
              </a:solidFill>
              <a:latin typeface="WinSoft Pro Medium" pitchFamily="34" charset="0"/>
              <a:ea typeface="WinSoft Pro Medium" pitchFamily="34" charset="-122"/>
              <a:cs typeface="WinSoft Pro Medium" pitchFamily="34" charset="-120"/>
            </a:endParaRPr>
          </a:p>
        </p:txBody>
      </p:sp>
      <p:pic>
        <p:nvPicPr>
          <p:cNvPr id="11"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75221" y="4606528"/>
            <a:ext cx="5384566" cy="1709043"/>
          </a:xfrm>
          <a:prstGeom prst="rect">
            <a:avLst/>
          </a:prstGeom>
        </p:spPr>
      </p:pic>
      <p:sp>
        <p:nvSpPr>
          <p:cNvPr id="12" name="Text 7"/>
          <p:cNvSpPr/>
          <p:nvPr/>
        </p:nvSpPr>
        <p:spPr>
          <a:xfrm>
            <a:off x="8740556" y="4717653"/>
            <a:ext cx="253894" cy="317302"/>
          </a:xfrm>
          <a:prstGeom prst="rect">
            <a:avLst/>
          </a:prstGeom>
          <a:noFill/>
          <a:ln/>
        </p:spPr>
        <p:txBody>
          <a:bodyPr wrap="none" lIns="0" tIns="0" rIns="0" bIns="0" rtlCol="0" anchor="ctr"/>
          <a:lstStyle/>
          <a:p>
            <a:pPr algn="ctr" rtl="1"/>
            <a:r>
              <a:rPr lang="en-US" sz="1950" dirty="0">
                <a:solidFill>
                  <a:srgbClr val="000000"/>
                </a:solidFill>
                <a:latin typeface="GE SS Two Light" pitchFamily="34" charset="0"/>
                <a:ea typeface="GE SS Two Light" pitchFamily="34" charset="-122"/>
                <a:cs typeface="GE SS Two Light" pitchFamily="34" charset="-120"/>
              </a:rPr>
              <a:t>3</a:t>
            </a:r>
            <a:r>
              <a:rPr lang="ar-JO" sz="1950" dirty="0">
                <a:solidFill>
                  <a:srgbClr val="000000"/>
                </a:solidFill>
                <a:latin typeface="GE SS Two Light" pitchFamily="34" charset="0"/>
                <a:ea typeface="GE SS Two Light" pitchFamily="34" charset="-122"/>
                <a:cs typeface="GE SS Two Light" pitchFamily="34" charset="-120"/>
              </a:rPr>
              <a:t> </a:t>
            </a:r>
            <a:r>
              <a:rPr lang="ar-SA" altLang="en-US" sz="2000" b="1" dirty="0">
                <a:solidFill>
                  <a:srgbClr val="384653"/>
                </a:solidFill>
                <a:latin typeface="GE SS Two Light" pitchFamily="34" charset="0"/>
                <a:ea typeface="GE SS Two Light" pitchFamily="34" charset="-122"/>
                <a:cs typeface="GE SS Two Light" pitchFamily="34" charset="-120"/>
              </a:rPr>
              <a:t>الملاحظة</a:t>
            </a:r>
            <a:endParaRPr lang="en-US" sz="1950" dirty="0"/>
          </a:p>
        </p:txBody>
      </p:sp>
      <p:sp>
        <p:nvSpPr>
          <p:cNvPr id="13" name="Text 8"/>
          <p:cNvSpPr/>
          <p:nvPr/>
        </p:nvSpPr>
        <p:spPr>
          <a:xfrm>
            <a:off x="6363533" y="5292029"/>
            <a:ext cx="5007941" cy="883484"/>
          </a:xfrm>
          <a:prstGeom prst="rect">
            <a:avLst/>
          </a:prstGeom>
          <a:noFill/>
          <a:ln/>
        </p:spPr>
        <p:txBody>
          <a:bodyPr wrap="square" lIns="0" tIns="0" rIns="0" bIns="0" rtlCol="0" anchor="t">
            <a:normAutofit/>
          </a:bodyPr>
          <a:lstStyle/>
          <a:p>
            <a:pPr algn="r" rtl="1">
              <a:lnSpc>
                <a:spcPct val="104000"/>
              </a:lnSpc>
            </a:pPr>
            <a:r>
              <a:rPr lang="ar-SA" altLang="en-US" dirty="0">
                <a:solidFill>
                  <a:srgbClr val="384653"/>
                </a:solidFill>
                <a:latin typeface="WinSoft Pro Medium" pitchFamily="34" charset="0"/>
                <a:ea typeface="WinSoft Pro Medium" pitchFamily="34" charset="-122"/>
                <a:cs typeface="WinSoft Pro Medium" pitchFamily="34" charset="-120"/>
              </a:rPr>
              <a:t>أداة لجمع الأدلة حول أداء المتعلم وسلوكه أثناء تنفيذ مهمة أو نشاط.</a:t>
            </a:r>
            <a:endParaRPr lang="ar-SA" dirty="0">
              <a:solidFill>
                <a:srgbClr val="384653"/>
              </a:solidFill>
              <a:latin typeface="WinSoft Pro Medium" pitchFamily="34" charset="0"/>
              <a:ea typeface="WinSoft Pro Medium" pitchFamily="34" charset="-122"/>
              <a:cs typeface="WinSoft Pro Medium" pitchFamily="34" charset="-120"/>
            </a:endParaRPr>
          </a:p>
        </p:txBody>
      </p:sp>
      <p:pic>
        <p:nvPicPr>
          <p:cNvPr id="14" name="Image 3"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4606528"/>
            <a:ext cx="5384665" cy="1709043"/>
          </a:xfrm>
          <a:prstGeom prst="rect">
            <a:avLst/>
          </a:prstGeom>
        </p:spPr>
      </p:pic>
      <p:sp>
        <p:nvSpPr>
          <p:cNvPr id="15" name="Text 9"/>
          <p:cNvSpPr/>
          <p:nvPr/>
        </p:nvSpPr>
        <p:spPr>
          <a:xfrm>
            <a:off x="3197343" y="4717653"/>
            <a:ext cx="253894" cy="317302"/>
          </a:xfrm>
          <a:prstGeom prst="rect">
            <a:avLst/>
          </a:prstGeom>
          <a:noFill/>
          <a:ln/>
        </p:spPr>
        <p:txBody>
          <a:bodyPr wrap="none" lIns="0" tIns="0" rIns="0" bIns="0" rtlCol="0" anchor="ctr"/>
          <a:lstStyle/>
          <a:p>
            <a:pPr algn="ctr" rtl="1"/>
            <a:r>
              <a:rPr lang="en-US" sz="1950" dirty="0">
                <a:solidFill>
                  <a:srgbClr val="000000"/>
                </a:solidFill>
                <a:latin typeface="GE SS Two Light" pitchFamily="34" charset="0"/>
                <a:ea typeface="GE SS Two Light" pitchFamily="34" charset="-122"/>
                <a:cs typeface="GE SS Two Light" pitchFamily="34" charset="-120"/>
              </a:rPr>
              <a:t>4</a:t>
            </a:r>
            <a:r>
              <a:rPr lang="ar-JO" sz="1950" dirty="0">
                <a:solidFill>
                  <a:srgbClr val="000000"/>
                </a:solidFill>
                <a:latin typeface="GE SS Two Light" pitchFamily="34" charset="0"/>
                <a:ea typeface="GE SS Two Light" pitchFamily="34" charset="-122"/>
                <a:cs typeface="GE SS Two Light" pitchFamily="34" charset="-120"/>
              </a:rPr>
              <a:t> </a:t>
            </a:r>
            <a:r>
              <a:rPr lang="ar-SA" altLang="en-US" sz="2000" b="1" dirty="0">
                <a:solidFill>
                  <a:srgbClr val="384653"/>
                </a:solidFill>
                <a:latin typeface="GE SS Two Light" pitchFamily="34" charset="0"/>
                <a:ea typeface="GE SS Two Light" pitchFamily="34" charset="-122"/>
                <a:cs typeface="GE SS Two Light" pitchFamily="34" charset="-120"/>
              </a:rPr>
              <a:t>الاختبارات والأسئلة</a:t>
            </a:r>
            <a:endParaRPr lang="en-US" sz="1950" dirty="0"/>
          </a:p>
        </p:txBody>
      </p:sp>
      <p:sp>
        <p:nvSpPr>
          <p:cNvPr id="16" name="Text 10"/>
          <p:cNvSpPr/>
          <p:nvPr/>
        </p:nvSpPr>
        <p:spPr>
          <a:xfrm>
            <a:off x="820221" y="5292030"/>
            <a:ext cx="5008040" cy="1045632"/>
          </a:xfrm>
          <a:prstGeom prst="rect">
            <a:avLst/>
          </a:prstGeom>
          <a:noFill/>
          <a:ln/>
        </p:spPr>
        <p:txBody>
          <a:bodyPr wrap="square" lIns="0" tIns="0" rIns="0" bIns="0" rtlCol="0" anchor="t">
            <a:noAutofit/>
          </a:bodyPr>
          <a:lstStyle/>
          <a:p>
            <a:pPr indent="0" algn="r" rtl="1">
              <a:lnSpc>
                <a:spcPct val="104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أدوات تستخدم لقياس جوانب محددة من المعرفة والفهم، ويمكن أن تستخدم ضمن التقييم التشخيصي أو التكويني أو الختامي.</a:t>
            </a:r>
            <a:endParaRPr lang="ar-SA" sz="2000" dirty="0">
              <a:solidFill>
                <a:srgbClr val="384653"/>
              </a:solidFill>
              <a:latin typeface="WinSoft Pro Medium" pitchFamily="34" charset="0"/>
              <a:ea typeface="WinSoft Pro Medium" pitchFamily="34" charset="-122"/>
              <a:cs typeface="WinSoft Pro Medium" pitchFamily="34" charset="-12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81">
    <p:spTree>
      <p:nvGrpSpPr>
        <p:cNvPr id="1" name=""/>
        <p:cNvGrpSpPr/>
        <p:nvPr/>
      </p:nvGrpSpPr>
      <p:grpSpPr>
        <a:xfrm>
          <a:off x="0" y="0"/>
          <a:ext cx="0" cy="0"/>
          <a:chOff x="0" y="0"/>
          <a:chExt cx="0" cy="0"/>
        </a:xfrm>
      </p:grpSpPr>
      <p:sp>
        <p:nvSpPr>
          <p:cNvPr id="2" name="Text 0"/>
          <p:cNvSpPr/>
          <p:nvPr/>
        </p:nvSpPr>
        <p:spPr>
          <a:xfrm>
            <a:off x="631908" y="862211"/>
            <a:ext cx="10927878" cy="415727"/>
          </a:xfrm>
          <a:prstGeom prst="rect">
            <a:avLst/>
          </a:prstGeom>
          <a:noFill/>
          <a:ln/>
        </p:spPr>
        <p:txBody>
          <a:bodyPr wrap="none" lIns="0" tIns="0" rIns="0" bIns="0" rtlCol="0" anchor="t"/>
          <a:lstStyle/>
          <a:p>
            <a:pPr marL="0" indent="0" algn="r" rtl="1">
              <a:lnSpc>
                <a:spcPct val="104000"/>
              </a:lnSpc>
              <a:buNone/>
            </a:pPr>
            <a:r>
              <a:rPr lang="ar-SA" altLang="en-US" sz="2600" dirty="0">
                <a:solidFill>
                  <a:srgbClr val="2E3C4E"/>
                </a:solidFill>
                <a:latin typeface="GE SS Two Light" pitchFamily="34" charset="0"/>
                <a:ea typeface="GE SS Two Light" pitchFamily="34" charset="-122"/>
                <a:cs typeface="GE SS Two Light" pitchFamily="34" charset="-120"/>
              </a:rPr>
              <a:t>ثالثًا: ربط الأدوات بالمعارف والمهارات والاتجاهات (K-S-A)</a:t>
            </a:r>
            <a:endParaRPr lang="ar-SA" sz="2600" dirty="0"/>
          </a:p>
        </p:txBody>
      </p:sp>
      <p:pic>
        <p:nvPicPr>
          <p:cNvPr id="3" name="Image 0" descr="preencoded.png"/>
          <p:cNvPicPr>
            <a:picLocks noChangeAspect="1"/>
          </p:cNvPicPr>
          <p:nvPr/>
        </p:nvPicPr>
        <p:blipFill>
          <a:blip r:embed="rId3"/>
          <a:stretch>
            <a:fillRect/>
          </a:stretch>
        </p:blipFill>
        <p:spPr>
          <a:xfrm>
            <a:off x="2271109" y="1416149"/>
            <a:ext cx="7649475" cy="4269581"/>
          </a:xfrm>
          <a:prstGeom prst="rect">
            <a:avLst/>
          </a:prstGeom>
        </p:spPr>
      </p:pic>
      <p:sp>
        <p:nvSpPr>
          <p:cNvPr id="4" name="Text 1"/>
          <p:cNvSpPr/>
          <p:nvPr/>
        </p:nvSpPr>
        <p:spPr>
          <a:xfrm>
            <a:off x="22324" y="5823942"/>
            <a:ext cx="11537463" cy="171847"/>
          </a:xfrm>
          <a:prstGeom prst="rect">
            <a:avLst/>
          </a:prstGeom>
          <a:noFill/>
          <a:ln/>
        </p:spPr>
        <p:txBody>
          <a:bodyPr wrap="none" lIns="0" tIns="0" rIns="0" bIns="0" rtlCol="0" anchor="t"/>
          <a:lstStyle/>
          <a:p>
            <a:pPr marL="0" indent="0" algn="r" rtl="1">
              <a:lnSpc>
                <a:spcPct val="11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هذه الأبعاد الثلاثة ليست منفصلة؛ فقد تتطلب المهمة المهنية الواحدة المعرفة والمهارة والسلوك المهني في الوقت نفسه.</a:t>
            </a:r>
            <a:endParaRPr lang="ar-SA" sz="20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2">
    <p:spTree>
      <p:nvGrpSpPr>
        <p:cNvPr id="1" name=""/>
        <p:cNvGrpSpPr/>
        <p:nvPr/>
      </p:nvGrpSpPr>
      <p:grpSpPr>
        <a:xfrm>
          <a:off x="0" y="0"/>
          <a:ext cx="0" cy="0"/>
          <a:chOff x="0" y="0"/>
          <a:chExt cx="0" cy="0"/>
        </a:xfrm>
      </p:grpSpPr>
      <p:sp>
        <p:nvSpPr>
          <p:cNvPr id="2" name="Text 0"/>
          <p:cNvSpPr/>
          <p:nvPr/>
        </p:nvSpPr>
        <p:spPr>
          <a:xfrm>
            <a:off x="631908" y="738386"/>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مواءمة أدوات التعليم مع </a:t>
            </a:r>
            <a:r>
              <a:rPr lang="ar-SA" altLang="en-US" sz="3700" dirty="0">
                <a:solidFill>
                  <a:srgbClr val="2E3C4E"/>
                </a:solidFill>
                <a:latin typeface="Myriad "/>
                <a:ea typeface="GE SS Two Light" pitchFamily="34" charset="-122"/>
                <a:cs typeface="GE SS Two Light" pitchFamily="34" charset="-120"/>
              </a:rPr>
              <a:t>K-S-A</a:t>
            </a:r>
            <a:r>
              <a:rPr lang="ar-SA" altLang="en-US" sz="3700" dirty="0">
                <a:solidFill>
                  <a:srgbClr val="2E3C4E"/>
                </a:solidFill>
                <a:latin typeface="GE SS Two Light" pitchFamily="34" charset="0"/>
                <a:ea typeface="GE SS Two Light" pitchFamily="34" charset="-122"/>
                <a:cs typeface="GE SS Two Light" pitchFamily="34" charset="-120"/>
              </a:rPr>
              <a:t> الأداة</a:t>
            </a:r>
            <a:r>
              <a:rPr lang="en-US" altLang="en-US" sz="3700" dirty="0">
                <a:solidFill>
                  <a:srgbClr val="2E3C4E"/>
                </a:solidFill>
                <a:latin typeface="Myriad "/>
                <a:ea typeface="GE SS Two Light" pitchFamily="34" charset="-122"/>
                <a:cs typeface="GE SS Two Light" pitchFamily="34" charset="-120"/>
              </a:rPr>
              <a:t>4 </a:t>
            </a:r>
            <a:endParaRPr lang="ar-SA" sz="3700" dirty="0"/>
          </a:p>
        </p:txBody>
      </p:sp>
      <p:sp>
        <p:nvSpPr>
          <p:cNvPr id="4" name="Text 1"/>
          <p:cNvSpPr/>
          <p:nvPr/>
        </p:nvSpPr>
        <p:spPr>
          <a:xfrm>
            <a:off x="631908" y="5844772"/>
            <a:ext cx="10927878" cy="577850"/>
          </a:xfrm>
          <a:prstGeom prst="rect">
            <a:avLst/>
          </a:prstGeom>
          <a:noFill/>
          <a:ln/>
        </p:spPr>
        <p:txBody>
          <a:bodyPr wrap="square" lIns="0" tIns="0" rIns="0" bIns="0" rtlCol="0" anchor="t">
            <a:no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تذكر:</a:t>
            </a:r>
            <a:endParaRPr lang="ar-SA" sz="2000" dirty="0"/>
          </a:p>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 الأداة الواحدة قد تخدم أكثر من بُعد من أبعاد K-S-A، بحسب طريقة استخدامها وهدف التعلم.</a:t>
            </a:r>
            <a:endParaRPr lang="ar-SA" sz="2000" dirty="0"/>
          </a:p>
        </p:txBody>
      </p:sp>
      <p:graphicFrame>
        <p:nvGraphicFramePr>
          <p:cNvPr id="3" name="Table 2"/>
          <p:cNvGraphicFramePr>
            <a:graphicFrameLocks noGrp="1"/>
          </p:cNvGraphicFramePr>
          <p:nvPr>
            <p:extLst>
              <p:ext uri="{D42A27DB-BD31-4B8C-83A1-F6EECF244321}">
                <p14:modId xmlns:p14="http://schemas.microsoft.com/office/powerpoint/2010/main" val="1641188000"/>
              </p:ext>
            </p:extLst>
          </p:nvPr>
        </p:nvGraphicFramePr>
        <p:xfrm>
          <a:off x="838199" y="1825625"/>
          <a:ext cx="10995991" cy="3766730"/>
        </p:xfrm>
        <a:graphic>
          <a:graphicData uri="http://schemas.openxmlformats.org/drawingml/2006/table">
            <a:tbl>
              <a:tblPr/>
              <a:tblGrid>
                <a:gridCol w="2387287">
                  <a:extLst>
                    <a:ext uri="{9D8B030D-6E8A-4147-A177-3AD203B41FA5}">
                      <a16:colId xmlns:a16="http://schemas.microsoft.com/office/drawing/2014/main" val="3096591467"/>
                    </a:ext>
                  </a:extLst>
                </a:gridCol>
                <a:gridCol w="2011109">
                  <a:extLst>
                    <a:ext uri="{9D8B030D-6E8A-4147-A177-3AD203B41FA5}">
                      <a16:colId xmlns:a16="http://schemas.microsoft.com/office/drawing/2014/main" val="1543677192"/>
                    </a:ext>
                  </a:extLst>
                </a:gridCol>
                <a:gridCol w="2025578">
                  <a:extLst>
                    <a:ext uri="{9D8B030D-6E8A-4147-A177-3AD203B41FA5}">
                      <a16:colId xmlns:a16="http://schemas.microsoft.com/office/drawing/2014/main" val="1303406699"/>
                    </a:ext>
                  </a:extLst>
                </a:gridCol>
                <a:gridCol w="4572017">
                  <a:extLst>
                    <a:ext uri="{9D8B030D-6E8A-4147-A177-3AD203B41FA5}">
                      <a16:colId xmlns:a16="http://schemas.microsoft.com/office/drawing/2014/main" val="2073543508"/>
                    </a:ext>
                  </a:extLst>
                </a:gridCol>
              </a:tblGrid>
              <a:tr h="1050585">
                <a:tc>
                  <a:txBody>
                    <a:bodyPr/>
                    <a:lstStyle/>
                    <a:p>
                      <a:pPr algn="ctr" rtl="1">
                        <a:lnSpc>
                          <a:spcPct val="150000"/>
                        </a:lnSpc>
                        <a:spcAft>
                          <a:spcPts val="0"/>
                        </a:spcAft>
                      </a:pPr>
                      <a:r>
                        <a:rPr lang="ar-SA" sz="2400" kern="1200" dirty="0">
                          <a:solidFill>
                            <a:srgbClr val="2E3C4E"/>
                          </a:solidFill>
                          <a:latin typeface="GE SS Two Light" pitchFamily="34" charset="0"/>
                          <a:ea typeface="GE SS Two Light" pitchFamily="34" charset="-122"/>
                          <a:cs typeface="GE SS Two Light" pitchFamily="34" charset="-120"/>
                        </a:rPr>
                        <a:t>المعارف </a:t>
                      </a:r>
                      <a:r>
                        <a:rPr lang="en-US" sz="2400" kern="1200" dirty="0">
                          <a:solidFill>
                            <a:srgbClr val="2E3C4E"/>
                          </a:solidFill>
                          <a:latin typeface="Myriad "/>
                          <a:ea typeface="GE SS Two Light" pitchFamily="34" charset="-122"/>
                          <a:cs typeface="GE SS Two Light" pitchFamily="34" charset="-120"/>
                        </a:rPr>
                        <a:t>K</a:t>
                      </a:r>
                    </a:p>
                  </a:txBody>
                  <a:tcPr marL="0" marR="0" marT="0" marB="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algn="ctr" rtl="1">
                        <a:lnSpc>
                          <a:spcPct val="150000"/>
                        </a:lnSpc>
                        <a:spcAft>
                          <a:spcPts val="0"/>
                        </a:spcAft>
                      </a:pPr>
                      <a:r>
                        <a:rPr lang="ar-SA" sz="2400" kern="1200" dirty="0">
                          <a:solidFill>
                            <a:srgbClr val="2E3C4E"/>
                          </a:solidFill>
                          <a:latin typeface="GE SS Two Light" pitchFamily="34" charset="0"/>
                          <a:ea typeface="GE SS Two Light" pitchFamily="34" charset="-122"/>
                          <a:cs typeface="GE SS Two Light" pitchFamily="34" charset="-120"/>
                        </a:rPr>
                        <a:t>المهارات </a:t>
                      </a:r>
                      <a:r>
                        <a:rPr lang="en-US" sz="2400" kern="1200" dirty="0">
                          <a:solidFill>
                            <a:srgbClr val="2E3C4E"/>
                          </a:solidFill>
                          <a:latin typeface="Myriad "/>
                          <a:ea typeface="GE SS Two Light" pitchFamily="34" charset="-122"/>
                          <a:cs typeface="GE SS Two Light" pitchFamily="34" charset="-120"/>
                        </a:rPr>
                        <a:t>S</a:t>
                      </a:r>
                    </a:p>
                  </a:txBody>
                  <a:tcPr marL="0" marR="0" marT="0" marB="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algn="ctr" rtl="1">
                        <a:lnSpc>
                          <a:spcPct val="150000"/>
                        </a:lnSpc>
                        <a:spcAft>
                          <a:spcPts val="0"/>
                        </a:spcAft>
                      </a:pPr>
                      <a:r>
                        <a:rPr lang="ar-SA" sz="2400" kern="1200" dirty="0">
                          <a:solidFill>
                            <a:srgbClr val="2E3C4E"/>
                          </a:solidFill>
                          <a:latin typeface="GE SS Two Light" pitchFamily="34" charset="0"/>
                          <a:ea typeface="GE SS Two Light" pitchFamily="34" charset="-122"/>
                          <a:cs typeface="GE SS Two Light" pitchFamily="34" charset="-120"/>
                        </a:rPr>
                        <a:t>الاتجاهات </a:t>
                      </a:r>
                      <a:r>
                        <a:rPr lang="en-US" sz="2400" kern="1200" dirty="0">
                          <a:solidFill>
                            <a:srgbClr val="2E3C4E"/>
                          </a:solidFill>
                          <a:latin typeface="Myriad "/>
                          <a:ea typeface="GE SS Two Light" pitchFamily="34" charset="-122"/>
                          <a:cs typeface="GE SS Two Light" pitchFamily="34" charset="-120"/>
                        </a:rPr>
                        <a:t>A</a:t>
                      </a:r>
                    </a:p>
                  </a:txBody>
                  <a:tcPr marL="0" marR="0" marT="0" marB="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a:buNone/>
                      </a:pPr>
                      <a:r>
                        <a:rPr lang="en-US" sz="2400" kern="1200" dirty="0">
                          <a:solidFill>
                            <a:srgbClr val="2E3C4E"/>
                          </a:solidFill>
                          <a:latin typeface="GE SS Two Light" pitchFamily="34" charset="0"/>
                          <a:ea typeface="GE SS Two Light" pitchFamily="34" charset="-122"/>
                          <a:cs typeface="GE SS Two Light" pitchFamily="34" charset="-120"/>
                        </a:rPr>
                        <a:t>أداة التعليم</a:t>
                      </a: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867041017"/>
                  </a:ext>
                </a:extLst>
              </a:tr>
              <a:tr h="543229">
                <a:tc>
                  <a:txBody>
                    <a:bodyPr/>
                    <a:lstStyle/>
                    <a:p>
                      <a:pPr marL="0" indent="0" algn="r">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b="0" kern="1200" dirty="0">
                          <a:solidFill>
                            <a:srgbClr val="2E3C4E"/>
                          </a:solidFill>
                          <a:latin typeface="GE SS Two Light" pitchFamily="34" charset="0"/>
                          <a:ea typeface="GE SS Two Light" pitchFamily="34" charset="-122"/>
                          <a:cs typeface="GE SS Two Light" pitchFamily="34" charset="-120"/>
                        </a:rPr>
                        <a:t>أدوات العرض</a:t>
                      </a: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168305584"/>
                  </a:ext>
                </a:extLst>
              </a:tr>
              <a:tr h="543229">
                <a:tc>
                  <a:txBody>
                    <a:bodyPr/>
                    <a:lstStyle/>
                    <a:p>
                      <a:pPr marL="0" indent="0" algn="r">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b="0" kern="1200" dirty="0">
                          <a:solidFill>
                            <a:srgbClr val="2E3C4E"/>
                          </a:solidFill>
                          <a:latin typeface="GE SS Two Light" pitchFamily="34" charset="0"/>
                          <a:ea typeface="GE SS Two Light" pitchFamily="34" charset="-122"/>
                          <a:cs typeface="GE SS Two Light" pitchFamily="34" charset="-120"/>
                        </a:rPr>
                        <a:t>العرض التوضيحي والعملي</a:t>
                      </a: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186933470"/>
                  </a:ext>
                </a:extLst>
              </a:tr>
              <a:tr h="543229">
                <a:tc>
                  <a:txBody>
                    <a:bodyPr/>
                    <a:lstStyle/>
                    <a:p>
                      <a:pPr marL="0" indent="0" algn="r">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b="0" kern="1200" dirty="0">
                          <a:solidFill>
                            <a:srgbClr val="2E3C4E"/>
                          </a:solidFill>
                          <a:latin typeface="GE SS Two Light" pitchFamily="34" charset="0"/>
                          <a:ea typeface="GE SS Two Light" pitchFamily="34" charset="-122"/>
                          <a:cs typeface="GE SS Two Light" pitchFamily="34" charset="-120"/>
                        </a:rPr>
                        <a:t>الأدوات التفاعلية</a:t>
                      </a: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3515337470"/>
                  </a:ext>
                </a:extLst>
              </a:tr>
              <a:tr h="543229">
                <a:tc>
                  <a:txBody>
                    <a:bodyPr/>
                    <a:lstStyle/>
                    <a:p>
                      <a:pPr marL="0" indent="0" algn="r">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b="0" kern="1200" dirty="0">
                          <a:solidFill>
                            <a:srgbClr val="2E3C4E"/>
                          </a:solidFill>
                          <a:latin typeface="GE SS Two Light" pitchFamily="34" charset="0"/>
                          <a:ea typeface="GE SS Two Light" pitchFamily="34" charset="-122"/>
                          <a:cs typeface="GE SS Two Light" pitchFamily="34" charset="-120"/>
                        </a:rPr>
                        <a:t>الأدوات التعاونية</a:t>
                      </a: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126665126"/>
                  </a:ext>
                </a:extLst>
              </a:tr>
              <a:tr h="543229">
                <a:tc>
                  <a:txBody>
                    <a:bodyPr/>
                    <a:lstStyle/>
                    <a:p>
                      <a:pPr marL="0" indent="0" algn="r">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b="0" kern="1200" dirty="0">
                          <a:solidFill>
                            <a:srgbClr val="2E3C4E"/>
                          </a:solidFill>
                          <a:latin typeface="GE SS Two Light" pitchFamily="34" charset="0"/>
                          <a:ea typeface="GE SS Two Light" pitchFamily="34" charset="-122"/>
                          <a:cs typeface="GE SS Two Light" pitchFamily="34" charset="-120"/>
                        </a:rPr>
                        <a:t>الأدوات الرقمية </a:t>
                      </a: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830626588"/>
                  </a:ext>
                </a:extLst>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3">
    <p:spTree>
      <p:nvGrpSpPr>
        <p:cNvPr id="1" name=""/>
        <p:cNvGrpSpPr/>
        <p:nvPr/>
      </p:nvGrpSpPr>
      <p:grpSpPr>
        <a:xfrm>
          <a:off x="0" y="0"/>
          <a:ext cx="0" cy="0"/>
          <a:chOff x="0" y="0"/>
          <a:chExt cx="0" cy="0"/>
        </a:xfrm>
      </p:grpSpPr>
      <p:sp>
        <p:nvSpPr>
          <p:cNvPr id="2" name="Text 0"/>
          <p:cNvSpPr/>
          <p:nvPr/>
        </p:nvSpPr>
        <p:spPr>
          <a:xfrm>
            <a:off x="631908" y="1550095"/>
            <a:ext cx="10927878" cy="564158"/>
          </a:xfrm>
          <a:prstGeom prst="rect">
            <a:avLst/>
          </a:prstGeom>
          <a:noFill/>
          <a:ln/>
        </p:spPr>
        <p:txBody>
          <a:bodyPr wrap="none" lIns="0" tIns="0" rIns="0" bIns="0" rtlCol="0" anchor="t"/>
          <a:lstStyle/>
          <a:p>
            <a:pPr marL="0" indent="0" algn="r" rtl="1">
              <a:lnSpc>
                <a:spcPct val="104000"/>
              </a:lnSpc>
              <a:buNone/>
            </a:pPr>
            <a:r>
              <a:rPr lang="ar-SA" altLang="en-US" sz="3550" dirty="0">
                <a:solidFill>
                  <a:srgbClr val="2E3C4E"/>
                </a:solidFill>
                <a:latin typeface="GE SS Two Light" pitchFamily="34" charset="0"/>
                <a:ea typeface="GE SS Two Light" pitchFamily="34" charset="-122"/>
                <a:cs typeface="GE SS Two Light" pitchFamily="34" charset="-120"/>
              </a:rPr>
              <a:t>مواءمة أدوات التقييم مع </a:t>
            </a:r>
            <a:r>
              <a:rPr lang="ar-SA" altLang="en-US" sz="3550" dirty="0">
                <a:solidFill>
                  <a:srgbClr val="2E3C4E"/>
                </a:solidFill>
                <a:latin typeface="Myriad "/>
                <a:ea typeface="GE SS Two Light" pitchFamily="34" charset="-122"/>
                <a:cs typeface="GE SS Two Light" pitchFamily="34" charset="-120"/>
              </a:rPr>
              <a:t>K-S-A</a:t>
            </a:r>
            <a:r>
              <a:rPr lang="ar-SA" altLang="en-US" sz="3550" dirty="0">
                <a:solidFill>
                  <a:srgbClr val="2E3C4E"/>
                </a:solidFill>
                <a:latin typeface="GE SS Two Light" pitchFamily="34" charset="0"/>
                <a:ea typeface="GE SS Two Light" pitchFamily="34" charset="-122"/>
                <a:cs typeface="GE SS Two Light" pitchFamily="34" charset="-120"/>
              </a:rPr>
              <a:t> الأداة</a:t>
            </a:r>
            <a:r>
              <a:rPr lang="en-US" altLang="en-US" sz="3550" dirty="0">
                <a:solidFill>
                  <a:srgbClr val="2E3C4E"/>
                </a:solidFill>
                <a:latin typeface="Myriad "/>
                <a:ea typeface="GE SS Two Light" pitchFamily="34" charset="-122"/>
                <a:cs typeface="GE SS Two Light" pitchFamily="34" charset="-120"/>
              </a:rPr>
              <a:t>10 </a:t>
            </a:r>
            <a:endParaRPr lang="ar-SA" sz="3550" dirty="0">
              <a:latin typeface="Myriad "/>
            </a:endParaRPr>
          </a:p>
        </p:txBody>
      </p:sp>
      <p:sp>
        <p:nvSpPr>
          <p:cNvPr id="4" name="Text 1"/>
          <p:cNvSpPr/>
          <p:nvPr/>
        </p:nvSpPr>
        <p:spPr>
          <a:xfrm>
            <a:off x="108049" y="5814223"/>
            <a:ext cx="11537463" cy="267593"/>
          </a:xfrm>
          <a:prstGeom prst="rect">
            <a:avLst/>
          </a:prstGeom>
          <a:noFill/>
          <a:ln/>
        </p:spPr>
        <p:txBody>
          <a:bodyPr wrap="none" lIns="0" tIns="0" rIns="0" bIns="0" rtlCol="0" anchor="t"/>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ولا يعني ذلك أن كل أداة تقيس بُعدًا واحدًا فقط؛ فالغرض من الأداة ومعايير التقييم وطبيعة المهمة هي التي تحدد ما يمكن أن تقدمه من أدلة.</a:t>
            </a:r>
            <a:endParaRPr lang="ar-SA" sz="2000" dirty="0"/>
          </a:p>
        </p:txBody>
      </p:sp>
      <p:graphicFrame>
        <p:nvGraphicFramePr>
          <p:cNvPr id="3" name="Table 2"/>
          <p:cNvGraphicFramePr>
            <a:graphicFrameLocks noGrp="1"/>
          </p:cNvGraphicFramePr>
          <p:nvPr>
            <p:extLst>
              <p:ext uri="{D42A27DB-BD31-4B8C-83A1-F6EECF244321}">
                <p14:modId xmlns:p14="http://schemas.microsoft.com/office/powerpoint/2010/main" val="4012089029"/>
              </p:ext>
            </p:extLst>
          </p:nvPr>
        </p:nvGraphicFramePr>
        <p:xfrm>
          <a:off x="838198" y="2114253"/>
          <a:ext cx="10852054" cy="3234985"/>
        </p:xfrm>
        <a:graphic>
          <a:graphicData uri="http://schemas.openxmlformats.org/drawingml/2006/table">
            <a:tbl>
              <a:tblPr/>
              <a:tblGrid>
                <a:gridCol w="2535186">
                  <a:extLst>
                    <a:ext uri="{9D8B030D-6E8A-4147-A177-3AD203B41FA5}">
                      <a16:colId xmlns:a16="http://schemas.microsoft.com/office/drawing/2014/main" val="2656630837"/>
                    </a:ext>
                  </a:extLst>
                </a:gridCol>
                <a:gridCol w="4060559">
                  <a:extLst>
                    <a:ext uri="{9D8B030D-6E8A-4147-A177-3AD203B41FA5}">
                      <a16:colId xmlns:a16="http://schemas.microsoft.com/office/drawing/2014/main" val="996391171"/>
                    </a:ext>
                  </a:extLst>
                </a:gridCol>
                <a:gridCol w="4256309">
                  <a:extLst>
                    <a:ext uri="{9D8B030D-6E8A-4147-A177-3AD203B41FA5}">
                      <a16:colId xmlns:a16="http://schemas.microsoft.com/office/drawing/2014/main" val="3079213290"/>
                    </a:ext>
                  </a:extLst>
                </a:gridCol>
              </a:tblGrid>
              <a:tr h="1050585">
                <a:tc>
                  <a:txBody>
                    <a:bodyPr/>
                    <a:lstStyle/>
                    <a:p>
                      <a:pPr marL="0" indent="0" algn="r" defTabSz="914400" rtl="0" eaLnBrk="1" latinLnBrk="0" hangingPunct="1">
                        <a:lnSpc>
                          <a:spcPct val="150000"/>
                        </a:lnSpc>
                        <a:spcAft>
                          <a:spcPts val="0"/>
                        </a:spcAft>
                        <a:buNone/>
                      </a:pPr>
                      <a:r>
                        <a:rPr lang="ar-SA" sz="2400" kern="1200" dirty="0">
                          <a:solidFill>
                            <a:srgbClr val="2E3C4E"/>
                          </a:solidFill>
                          <a:latin typeface="GE SS Two Light" pitchFamily="34" charset="0"/>
                          <a:ea typeface="GE SS Two Light" pitchFamily="34" charset="-122"/>
                          <a:cs typeface="GE SS Two Light" pitchFamily="34" charset="-120"/>
                        </a:rPr>
                        <a:t>أدوات مناسبة</a:t>
                      </a: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defTabSz="914400" rtl="0" eaLnBrk="1" latinLnBrk="0" hangingPunct="1">
                        <a:lnSpc>
                          <a:spcPct val="150000"/>
                        </a:lnSpc>
                        <a:spcAft>
                          <a:spcPts val="0"/>
                        </a:spcAft>
                        <a:buNone/>
                      </a:pPr>
                      <a:r>
                        <a:rPr lang="ar-SA" sz="2400" kern="1200">
                          <a:solidFill>
                            <a:srgbClr val="2E3C4E"/>
                          </a:solidFill>
                          <a:latin typeface="GE SS Two Light" pitchFamily="34" charset="0"/>
                          <a:ea typeface="GE SS Two Light" pitchFamily="34" charset="-122"/>
                          <a:cs typeface="GE SS Two Light" pitchFamily="34" charset="-120"/>
                        </a:rPr>
                        <a:t>أمثلة على الأدلة</a:t>
                      </a:r>
                      <a:endParaRPr lang="en-US" sz="2400" kern="120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defTabSz="914400" rtl="0" eaLnBrk="1" latinLnBrk="0" hangingPunct="1">
                        <a:lnSpc>
                          <a:spcPct val="150000"/>
                        </a:lnSpc>
                        <a:spcAft>
                          <a:spcPts val="0"/>
                        </a:spcAft>
                        <a:buNone/>
                      </a:pPr>
                      <a:r>
                        <a:rPr lang="ar-SA" sz="2400" kern="1200" dirty="0">
                          <a:solidFill>
                            <a:srgbClr val="2E3C4E"/>
                          </a:solidFill>
                          <a:latin typeface="GE SS Two Light" pitchFamily="34" charset="0"/>
                          <a:ea typeface="GE SS Two Light" pitchFamily="34" charset="-122"/>
                          <a:cs typeface="GE SS Two Light" pitchFamily="34" charset="-120"/>
                        </a:rPr>
                        <a:t>ما الذي تريد التحقق منه؟</a:t>
                      </a: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3650580546"/>
                  </a:ext>
                </a:extLst>
              </a:tr>
              <a:tr h="543229">
                <a:tc>
                  <a:txBody>
                    <a:bodyPr/>
                    <a:lstStyle/>
                    <a:p>
                      <a:pPr marL="0" indent="0" algn="r" defTabSz="914400" rtl="0" eaLnBrk="1" latinLnBrk="0" hangingPunct="1">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ar-SA" sz="2000" kern="1200" dirty="0">
                          <a:solidFill>
                            <a:srgbClr val="2E3C4E"/>
                          </a:solidFill>
                          <a:latin typeface="GE SS Two Light" pitchFamily="34" charset="0"/>
                          <a:ea typeface="GE SS Two Light" pitchFamily="34" charset="-122"/>
                          <a:cs typeface="GE SS Two Light" pitchFamily="34" charset="-120"/>
                        </a:rPr>
                        <a:t>فهم مفهوم أو إجراء</a:t>
                      </a:r>
                      <a:endParaRPr lang="en-US" sz="2000" kern="1200" dirty="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ar-SA" sz="2000" kern="1200" dirty="0">
                          <a:solidFill>
                            <a:srgbClr val="2E3C4E"/>
                          </a:solidFill>
                          <a:latin typeface="GE SS Two Light" pitchFamily="34" charset="0"/>
                          <a:ea typeface="GE SS Two Light" pitchFamily="34" charset="-122"/>
                          <a:cs typeface="GE SS Two Light" pitchFamily="34" charset="-120"/>
                        </a:rPr>
                        <a:t>المعرفة </a:t>
                      </a:r>
                      <a:r>
                        <a:rPr lang="en-US" sz="2000" kern="1200" dirty="0">
                          <a:solidFill>
                            <a:srgbClr val="2E3C4E"/>
                          </a:solidFill>
                          <a:latin typeface="Myriad "/>
                          <a:ea typeface="GE SS Two Light" pitchFamily="34" charset="-122"/>
                          <a:cs typeface="GE SS Two Light" pitchFamily="34" charset="-120"/>
                        </a:rPr>
                        <a:t>K</a:t>
                      </a: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3288400382"/>
                  </a:ext>
                </a:extLst>
              </a:tr>
              <a:tr h="543229">
                <a:tc>
                  <a:txBody>
                    <a:bodyPr/>
                    <a:lstStyle/>
                    <a:p>
                      <a:pPr marL="0" indent="0" algn="r" defTabSz="914400" rtl="0" eaLnBrk="1" latinLnBrk="0" hangingPunct="1">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ar-SA" sz="2000" kern="1200">
                          <a:solidFill>
                            <a:srgbClr val="2E3C4E"/>
                          </a:solidFill>
                          <a:latin typeface="GE SS Two Light" pitchFamily="34" charset="0"/>
                          <a:ea typeface="GE SS Two Light" pitchFamily="34" charset="-122"/>
                          <a:cs typeface="GE SS Two Light" pitchFamily="34" charset="-120"/>
                        </a:rPr>
                        <a:t>تنفيذ مهمة مهنية</a:t>
                      </a:r>
                      <a:endParaRPr lang="en-US" sz="2000" kern="120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ar-SA" sz="2000" kern="1200" dirty="0">
                          <a:solidFill>
                            <a:srgbClr val="2E3C4E"/>
                          </a:solidFill>
                          <a:latin typeface="GE SS Two Light" pitchFamily="34" charset="0"/>
                          <a:ea typeface="GE SS Two Light" pitchFamily="34" charset="-122"/>
                          <a:cs typeface="GE SS Two Light" pitchFamily="34" charset="-120"/>
                        </a:rPr>
                        <a:t>المهارة </a:t>
                      </a:r>
                      <a:r>
                        <a:rPr lang="en-US" sz="2000" kern="1200" dirty="0">
                          <a:solidFill>
                            <a:srgbClr val="2E3C4E"/>
                          </a:solidFill>
                          <a:latin typeface="Myriad "/>
                          <a:ea typeface="GE SS Two Light" pitchFamily="34" charset="-122"/>
                          <a:cs typeface="GE SS Two Light" pitchFamily="34" charset="-120"/>
                        </a:rPr>
                        <a:t>S</a:t>
                      </a: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402588687"/>
                  </a:ext>
                </a:extLst>
              </a:tr>
              <a:tr h="543229">
                <a:tc>
                  <a:txBody>
                    <a:bodyPr/>
                    <a:lstStyle/>
                    <a:p>
                      <a:pPr marL="0" indent="0" algn="r" defTabSz="914400" rtl="0" eaLnBrk="1" latinLnBrk="0" hangingPunct="1">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ar-SA" sz="2000" kern="1200">
                          <a:solidFill>
                            <a:srgbClr val="2E3C4E"/>
                          </a:solidFill>
                          <a:latin typeface="GE SS Two Light" pitchFamily="34" charset="0"/>
                          <a:ea typeface="GE SS Two Light" pitchFamily="34" charset="-122"/>
                          <a:cs typeface="GE SS Two Light" pitchFamily="34" charset="-120"/>
                        </a:rPr>
                        <a:t>سلوك مهني أو التزام بمعيار</a:t>
                      </a:r>
                      <a:endParaRPr lang="en-US" sz="2000" kern="120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ar-SA" sz="2000" kern="1200" dirty="0">
                          <a:solidFill>
                            <a:srgbClr val="2E3C4E"/>
                          </a:solidFill>
                          <a:latin typeface="GE SS Two Light" pitchFamily="34" charset="0"/>
                          <a:ea typeface="GE SS Two Light" pitchFamily="34" charset="-122"/>
                          <a:cs typeface="GE SS Two Light" pitchFamily="34" charset="-120"/>
                        </a:rPr>
                        <a:t>الاتجاه/السلوك </a:t>
                      </a:r>
                      <a:r>
                        <a:rPr lang="en-US" sz="2000" kern="1200" dirty="0">
                          <a:solidFill>
                            <a:srgbClr val="2E3C4E"/>
                          </a:solidFill>
                          <a:latin typeface="Myriad "/>
                          <a:ea typeface="GE SS Two Light" pitchFamily="34" charset="-122"/>
                          <a:cs typeface="GE SS Two Light" pitchFamily="34" charset="-120"/>
                        </a:rPr>
                        <a:t>A</a:t>
                      </a: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076321682"/>
                  </a:ext>
                </a:extLst>
              </a:tr>
              <a:tr h="543229">
                <a:tc>
                  <a:txBody>
                    <a:bodyPr/>
                    <a:lstStyle/>
                    <a:p>
                      <a:pPr marL="0" indent="0" algn="r" defTabSz="914400" rtl="0" eaLnBrk="1" latinLnBrk="0" hangingPunct="1">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ar-SA" sz="2000" kern="1200" dirty="0">
                          <a:solidFill>
                            <a:srgbClr val="2E3C4E"/>
                          </a:solidFill>
                          <a:latin typeface="GE SS Two Light" pitchFamily="34" charset="0"/>
                          <a:ea typeface="GE SS Two Light" pitchFamily="34" charset="-122"/>
                          <a:cs typeface="GE SS Two Light" pitchFamily="34" charset="-120"/>
                        </a:rPr>
                        <a:t>أداء مهمة مهنية متكاملة</a:t>
                      </a:r>
                      <a:endParaRPr lang="en-US" sz="2000" kern="1200" dirty="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ar-SA" sz="2000" kern="1200" dirty="0">
                          <a:solidFill>
                            <a:srgbClr val="2E3C4E"/>
                          </a:solidFill>
                          <a:latin typeface="GE SS Two Light" pitchFamily="34" charset="0"/>
                          <a:ea typeface="GE SS Two Light" pitchFamily="34" charset="-122"/>
                          <a:cs typeface="GE SS Two Light" pitchFamily="34" charset="-120"/>
                        </a:rPr>
                        <a:t>تكامل </a:t>
                      </a:r>
                      <a:r>
                        <a:rPr lang="en-US" sz="2000" kern="1200" dirty="0">
                          <a:solidFill>
                            <a:srgbClr val="2E3C4E"/>
                          </a:solidFill>
                          <a:latin typeface="Myriad "/>
                          <a:ea typeface="GE SS Two Light" pitchFamily="34" charset="-122"/>
                          <a:cs typeface="GE SS Two Light" pitchFamily="34" charset="-120"/>
                        </a:rPr>
                        <a:t>K-S-A</a:t>
                      </a: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721056245"/>
                  </a:ext>
                </a:extLst>
              </a:tr>
            </a:tbl>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4">
    <p:spTree>
      <p:nvGrpSpPr>
        <p:cNvPr id="1" name=""/>
        <p:cNvGrpSpPr/>
        <p:nvPr/>
      </p:nvGrpSpPr>
      <p:grpSpPr>
        <a:xfrm>
          <a:off x="0" y="0"/>
          <a:ext cx="0" cy="0"/>
          <a:chOff x="0" y="0"/>
          <a:chExt cx="0" cy="0"/>
        </a:xfrm>
      </p:grpSpPr>
      <p:sp>
        <p:nvSpPr>
          <p:cNvPr id="2" name="Text 0"/>
          <p:cNvSpPr/>
          <p:nvPr/>
        </p:nvSpPr>
        <p:spPr>
          <a:xfrm>
            <a:off x="631908" y="506909"/>
            <a:ext cx="10927878" cy="396677"/>
          </a:xfrm>
          <a:prstGeom prst="rect">
            <a:avLst/>
          </a:prstGeom>
          <a:noFill/>
          <a:ln/>
        </p:spPr>
        <p:txBody>
          <a:bodyPr wrap="none" lIns="0" tIns="0" rIns="0" bIns="0" rtlCol="0" anchor="t"/>
          <a:lstStyle/>
          <a:p>
            <a:pPr marL="0" indent="0" algn="r" rtl="1">
              <a:lnSpc>
                <a:spcPct val="104000"/>
              </a:lnSpc>
              <a:buNone/>
            </a:pPr>
            <a:r>
              <a:rPr lang="ar-SA" altLang="en-US" sz="2450" dirty="0">
                <a:solidFill>
                  <a:srgbClr val="2E3C4E"/>
                </a:solidFill>
                <a:latin typeface="GE SS Two Light" pitchFamily="34" charset="0"/>
                <a:ea typeface="GE SS Two Light" pitchFamily="34" charset="-122"/>
                <a:cs typeface="GE SS Two Light" pitchFamily="34" charset="-120"/>
              </a:rPr>
              <a:t>النشاط التطبيقي: من الكفاية إلى الأداة</a:t>
            </a:r>
            <a:endParaRPr lang="ar-SA" sz="2450" dirty="0"/>
          </a:p>
        </p:txBody>
      </p:sp>
      <p:sp>
        <p:nvSpPr>
          <p:cNvPr id="3" name="Text 1"/>
          <p:cNvSpPr/>
          <p:nvPr/>
        </p:nvSpPr>
        <p:spPr>
          <a:xfrm>
            <a:off x="631908" y="1064617"/>
            <a:ext cx="10927878" cy="412452"/>
          </a:xfrm>
          <a:prstGeom prst="rect">
            <a:avLst/>
          </a:prstGeom>
          <a:noFill/>
          <a:ln/>
        </p:spPr>
        <p:txBody>
          <a:bodyPr wrap="square" lIns="0" tIns="0" rIns="0" bIns="0" rtlCol="0" anchor="t"/>
          <a:lstStyle/>
          <a:p>
            <a:pPr marL="0" indent="0" algn="r" rtl="1">
              <a:lnSpc>
                <a:spcPct val="111000"/>
              </a:lnSpc>
              <a:spcAft>
                <a:spcPts val="700"/>
              </a:spcAft>
              <a:buNone/>
            </a:pPr>
            <a:r>
              <a:rPr lang="ar-SA" altLang="en-US" dirty="0">
                <a:solidFill>
                  <a:srgbClr val="384653"/>
                </a:solidFill>
                <a:latin typeface="WinSoft Pro Medium" pitchFamily="34" charset="0"/>
                <a:ea typeface="WinSoft Pro Medium" pitchFamily="34" charset="-122"/>
                <a:cs typeface="WinSoft Pro Medium" pitchFamily="34" charset="-120"/>
              </a:rPr>
              <a:t>العمل الثنائي : اعمل مع زميلك واختر مهنة أو مهارة، ثم حللها وفق التسلسل: المهنة/الكفاية → المعارف (K) → المهارات (S) → الاتجاهات (A) → الدليل المطلوب → أداة التعليم → أداة التقييم.</a:t>
            </a:r>
            <a:endParaRPr lang="ar-SA" dirty="0"/>
          </a:p>
          <a:p>
            <a:pPr marL="0" indent="0" algn="r" rtl="1">
              <a:lnSpc>
                <a:spcPct val="111000"/>
              </a:lnSpc>
              <a:buNone/>
            </a:pPr>
            <a:r>
              <a:rPr lang="ar-SA" altLang="en-US" dirty="0">
                <a:solidFill>
                  <a:srgbClr val="384653"/>
                </a:solidFill>
                <a:latin typeface="WinSoft Pro Medium" pitchFamily="34" charset="0"/>
                <a:ea typeface="WinSoft Pro Medium" pitchFamily="34" charset="-122"/>
                <a:cs typeface="WinSoft Pro Medium" pitchFamily="34" charset="-120"/>
              </a:rPr>
              <a:t>أكمل مصفوفة تحليل المهنة أو المهارة – الأداة 6:</a:t>
            </a:r>
            <a:endParaRPr lang="ar-SA" dirty="0"/>
          </a:p>
        </p:txBody>
      </p:sp>
      <p:graphicFrame>
        <p:nvGraphicFramePr>
          <p:cNvPr id="4" name="Table 3"/>
          <p:cNvGraphicFramePr>
            <a:graphicFrameLocks noGrp="1"/>
          </p:cNvGraphicFramePr>
          <p:nvPr>
            <p:extLst>
              <p:ext uri="{D42A27DB-BD31-4B8C-83A1-F6EECF244321}">
                <p14:modId xmlns:p14="http://schemas.microsoft.com/office/powerpoint/2010/main" val="3300242215"/>
              </p:ext>
            </p:extLst>
          </p:nvPr>
        </p:nvGraphicFramePr>
        <p:xfrm>
          <a:off x="631908" y="2110572"/>
          <a:ext cx="11100546" cy="4405576"/>
        </p:xfrm>
        <a:graphic>
          <a:graphicData uri="http://schemas.openxmlformats.org/drawingml/2006/table">
            <a:tbl>
              <a:tblPr/>
              <a:tblGrid>
                <a:gridCol w="1009494">
                  <a:extLst>
                    <a:ext uri="{9D8B030D-6E8A-4147-A177-3AD203B41FA5}">
                      <a16:colId xmlns:a16="http://schemas.microsoft.com/office/drawing/2014/main" val="3332303980"/>
                    </a:ext>
                  </a:extLst>
                </a:gridCol>
                <a:gridCol w="1616886">
                  <a:extLst>
                    <a:ext uri="{9D8B030D-6E8A-4147-A177-3AD203B41FA5}">
                      <a16:colId xmlns:a16="http://schemas.microsoft.com/office/drawing/2014/main" val="2211017640"/>
                    </a:ext>
                  </a:extLst>
                </a:gridCol>
                <a:gridCol w="1694833">
                  <a:extLst>
                    <a:ext uri="{9D8B030D-6E8A-4147-A177-3AD203B41FA5}">
                      <a16:colId xmlns:a16="http://schemas.microsoft.com/office/drawing/2014/main" val="2680658565"/>
                    </a:ext>
                  </a:extLst>
                </a:gridCol>
                <a:gridCol w="1209020">
                  <a:extLst>
                    <a:ext uri="{9D8B030D-6E8A-4147-A177-3AD203B41FA5}">
                      <a16:colId xmlns:a16="http://schemas.microsoft.com/office/drawing/2014/main" val="3213438565"/>
                    </a:ext>
                  </a:extLst>
                </a:gridCol>
                <a:gridCol w="1179230">
                  <a:extLst>
                    <a:ext uri="{9D8B030D-6E8A-4147-A177-3AD203B41FA5}">
                      <a16:colId xmlns:a16="http://schemas.microsoft.com/office/drawing/2014/main" val="391653018"/>
                    </a:ext>
                  </a:extLst>
                </a:gridCol>
                <a:gridCol w="2696250">
                  <a:extLst>
                    <a:ext uri="{9D8B030D-6E8A-4147-A177-3AD203B41FA5}">
                      <a16:colId xmlns:a16="http://schemas.microsoft.com/office/drawing/2014/main" val="3314596652"/>
                    </a:ext>
                  </a:extLst>
                </a:gridCol>
                <a:gridCol w="1694833">
                  <a:extLst>
                    <a:ext uri="{9D8B030D-6E8A-4147-A177-3AD203B41FA5}">
                      <a16:colId xmlns:a16="http://schemas.microsoft.com/office/drawing/2014/main" val="2047351724"/>
                    </a:ext>
                  </a:extLst>
                </a:gridCol>
              </a:tblGrid>
              <a:tr h="1050585">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سبب الاختيار</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درجة الملاءمة</a:t>
                      </a:r>
                    </a:p>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 عالية</a:t>
                      </a:r>
                    </a:p>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 متوسطة</a:t>
                      </a:r>
                    </a:p>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 منخفضة</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الاتجاهات/ </a:t>
                      </a:r>
                      <a:r>
                        <a:rPr lang="en-US" sz="1800" kern="1200" dirty="0" err="1">
                          <a:solidFill>
                            <a:srgbClr val="2E3C4E"/>
                          </a:solidFill>
                          <a:latin typeface="GE SS Two Light" pitchFamily="34" charset="0"/>
                          <a:ea typeface="GE SS Two Light" pitchFamily="34" charset="-122"/>
                          <a:cs typeface="GE SS Two Light" pitchFamily="34" charset="-120"/>
                        </a:rPr>
                        <a:t>السلوكيات</a:t>
                      </a: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1800" kern="1200" dirty="0" err="1">
                          <a:solidFill>
                            <a:srgbClr val="2E3C4E"/>
                          </a:solidFill>
                          <a:latin typeface="GE SS Two Light" pitchFamily="34" charset="0"/>
                          <a:ea typeface="GE SS Two Light" pitchFamily="34" charset="-122"/>
                          <a:cs typeface="GE SS Two Light" pitchFamily="34" charset="-120"/>
                        </a:rPr>
                        <a:t>المهارات</a:t>
                      </a:r>
                      <a:r>
                        <a:rPr lang="en-US" sz="1800" kern="1200" dirty="0">
                          <a:solidFill>
                            <a:srgbClr val="2E3C4E"/>
                          </a:solidFill>
                          <a:latin typeface="GE SS Two Light" pitchFamily="34" charset="0"/>
                          <a:ea typeface="GE SS Two Light" pitchFamily="34" charset="-122"/>
                          <a:cs typeface="GE SS Two Light" pitchFamily="34" charset="-120"/>
                        </a:rPr>
                        <a:t> </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1800" kern="1200" dirty="0" err="1">
                          <a:solidFill>
                            <a:srgbClr val="2E3C4E"/>
                          </a:solidFill>
                          <a:latin typeface="GE SS Two Light" pitchFamily="34" charset="0"/>
                          <a:ea typeface="GE SS Two Light" pitchFamily="34" charset="-122"/>
                          <a:cs typeface="GE SS Two Light" pitchFamily="34" charset="-120"/>
                        </a:rPr>
                        <a:t>المعارف</a:t>
                      </a: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أداة التعليم/التقييم </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نوع الأداة </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989886982"/>
                  </a:ext>
                </a:extLst>
              </a:tr>
              <a:tr h="543229">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المحاضرة /الشرح المباشر </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أداة تعليم</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534999219"/>
                  </a:ext>
                </a:extLst>
              </a:tr>
              <a:tr h="543229">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العرض العملي /النمذجة </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أداة تعليم</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3934683733"/>
                  </a:ext>
                </a:extLst>
              </a:tr>
              <a:tr h="543229">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دراسة الحالة </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أداة تعليم</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197159018"/>
                  </a:ext>
                </a:extLst>
              </a:tr>
              <a:tr h="543229">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لعب الأدوار/المحاكاة </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أداة تعليم</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754137272"/>
                  </a:ext>
                </a:extLst>
              </a:tr>
              <a:tr h="543229">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العمل الجماعي /التعلم التعاوني </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أداة تعليم</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524129251"/>
                  </a:ext>
                </a:extLst>
              </a:tr>
              <a:tr h="543229">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التعلم القائم على المشكلات /المهام </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أداة تعليم</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330786515"/>
                  </a:ext>
                </a:extLst>
              </a:tr>
            </a:tbl>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991501865"/>
              </p:ext>
            </p:extLst>
          </p:nvPr>
        </p:nvGraphicFramePr>
        <p:xfrm>
          <a:off x="618979" y="446991"/>
          <a:ext cx="11155680" cy="5972094"/>
        </p:xfrm>
        <a:graphic>
          <a:graphicData uri="http://schemas.openxmlformats.org/drawingml/2006/table">
            <a:tbl>
              <a:tblPr/>
              <a:tblGrid>
                <a:gridCol w="1014507">
                  <a:extLst>
                    <a:ext uri="{9D8B030D-6E8A-4147-A177-3AD203B41FA5}">
                      <a16:colId xmlns:a16="http://schemas.microsoft.com/office/drawing/2014/main" val="3332303980"/>
                    </a:ext>
                  </a:extLst>
                </a:gridCol>
                <a:gridCol w="1624916">
                  <a:extLst>
                    <a:ext uri="{9D8B030D-6E8A-4147-A177-3AD203B41FA5}">
                      <a16:colId xmlns:a16="http://schemas.microsoft.com/office/drawing/2014/main" val="2211017640"/>
                    </a:ext>
                  </a:extLst>
                </a:gridCol>
                <a:gridCol w="1703252">
                  <a:extLst>
                    <a:ext uri="{9D8B030D-6E8A-4147-A177-3AD203B41FA5}">
                      <a16:colId xmlns:a16="http://schemas.microsoft.com/office/drawing/2014/main" val="2680658565"/>
                    </a:ext>
                  </a:extLst>
                </a:gridCol>
                <a:gridCol w="1215025">
                  <a:extLst>
                    <a:ext uri="{9D8B030D-6E8A-4147-A177-3AD203B41FA5}">
                      <a16:colId xmlns:a16="http://schemas.microsoft.com/office/drawing/2014/main" val="3213438565"/>
                    </a:ext>
                  </a:extLst>
                </a:gridCol>
                <a:gridCol w="1185087">
                  <a:extLst>
                    <a:ext uri="{9D8B030D-6E8A-4147-A177-3AD203B41FA5}">
                      <a16:colId xmlns:a16="http://schemas.microsoft.com/office/drawing/2014/main" val="391653018"/>
                    </a:ext>
                  </a:extLst>
                </a:gridCol>
                <a:gridCol w="2709641">
                  <a:extLst>
                    <a:ext uri="{9D8B030D-6E8A-4147-A177-3AD203B41FA5}">
                      <a16:colId xmlns:a16="http://schemas.microsoft.com/office/drawing/2014/main" val="3314596652"/>
                    </a:ext>
                  </a:extLst>
                </a:gridCol>
                <a:gridCol w="1703252">
                  <a:extLst>
                    <a:ext uri="{9D8B030D-6E8A-4147-A177-3AD203B41FA5}">
                      <a16:colId xmlns:a16="http://schemas.microsoft.com/office/drawing/2014/main" val="2047351724"/>
                    </a:ext>
                  </a:extLst>
                </a:gridCol>
              </a:tblGrid>
              <a:tr h="1050585">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سبب الاختيار</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درجة الملاءمة</a:t>
                      </a:r>
                    </a:p>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 عالية</a:t>
                      </a:r>
                    </a:p>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 متوسطة</a:t>
                      </a:r>
                    </a:p>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 منخفضة</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الاتجاهات/ </a:t>
                      </a:r>
                      <a:r>
                        <a:rPr lang="en-US" sz="1800" kern="1200" dirty="0" err="1">
                          <a:solidFill>
                            <a:srgbClr val="2E3C4E"/>
                          </a:solidFill>
                          <a:latin typeface="GE SS Two Light" pitchFamily="34" charset="0"/>
                          <a:ea typeface="GE SS Two Light" pitchFamily="34" charset="-122"/>
                          <a:cs typeface="GE SS Two Light" pitchFamily="34" charset="-120"/>
                        </a:rPr>
                        <a:t>السلوكيات</a:t>
                      </a: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1800" kern="1200" dirty="0" err="1">
                          <a:solidFill>
                            <a:srgbClr val="2E3C4E"/>
                          </a:solidFill>
                          <a:latin typeface="GE SS Two Light" pitchFamily="34" charset="0"/>
                          <a:ea typeface="GE SS Two Light" pitchFamily="34" charset="-122"/>
                          <a:cs typeface="GE SS Two Light" pitchFamily="34" charset="-120"/>
                        </a:rPr>
                        <a:t>المهارات</a:t>
                      </a:r>
                      <a:r>
                        <a:rPr lang="en-US" sz="1800" kern="1200" dirty="0">
                          <a:solidFill>
                            <a:srgbClr val="2E3C4E"/>
                          </a:solidFill>
                          <a:latin typeface="GE SS Two Light" pitchFamily="34" charset="0"/>
                          <a:ea typeface="GE SS Two Light" pitchFamily="34" charset="-122"/>
                          <a:cs typeface="GE SS Two Light" pitchFamily="34" charset="-120"/>
                        </a:rPr>
                        <a:t> </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1800" kern="1200" dirty="0" err="1">
                          <a:solidFill>
                            <a:srgbClr val="2E3C4E"/>
                          </a:solidFill>
                          <a:latin typeface="GE SS Two Light" pitchFamily="34" charset="0"/>
                          <a:ea typeface="GE SS Two Light" pitchFamily="34" charset="-122"/>
                          <a:cs typeface="GE SS Two Light" pitchFamily="34" charset="-120"/>
                        </a:rPr>
                        <a:t>المعارف</a:t>
                      </a: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أداة التعليم/التقييم </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نوع الأداة </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989886982"/>
                  </a:ext>
                </a:extLst>
              </a:tr>
              <a:tr h="543229">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الاختبار الكتابي/الأسئلة</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أداة تقييم</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534999219"/>
                  </a:ext>
                </a:extLst>
              </a:tr>
              <a:tr h="543229">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الملاحظة المنظمة </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أداة تقييم</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3934683733"/>
                  </a:ext>
                </a:extLst>
              </a:tr>
              <a:tr h="543229">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قائمة التحقق</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أداة تقييم</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197159018"/>
                  </a:ext>
                </a:extLst>
              </a:tr>
              <a:tr h="543229">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اختبار الأداء العملي</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أداة تقييم</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754137272"/>
                  </a:ext>
                </a:extLst>
              </a:tr>
              <a:tr h="543229">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دراسة الحالة /المهمة التطبيقية </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أداة تقييم</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524129251"/>
                  </a:ext>
                </a:extLst>
              </a:tr>
              <a:tr h="543229">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لعب الأدوار/المحاكاة </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أداة تقييم</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736170804"/>
                  </a:ext>
                </a:extLst>
              </a:tr>
              <a:tr h="543229">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ملف الإنجاز </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أداة تقييم</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766249562"/>
                  </a:ext>
                </a:extLst>
              </a:tr>
              <a:tr h="543229">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التقييم الذاتي /تقييم الأقران </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أداة تقييم</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330786515"/>
                  </a:ext>
                </a:extLst>
              </a:tr>
            </a:tbl>
          </a:graphicData>
        </a:graphic>
      </p:graphicFrame>
    </p:spTree>
    <p:extLst>
      <p:ext uri="{BB962C8B-B14F-4D97-AF65-F5344CB8AC3E}">
        <p14:creationId xmlns:p14="http://schemas.microsoft.com/office/powerpoint/2010/main" val="104660690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5">
    <p:spTree>
      <p:nvGrpSpPr>
        <p:cNvPr id="1" name=""/>
        <p:cNvGrpSpPr/>
        <p:nvPr/>
      </p:nvGrpSpPr>
      <p:grpSpPr>
        <a:xfrm>
          <a:off x="0" y="0"/>
          <a:ext cx="0" cy="0"/>
          <a:chOff x="0" y="0"/>
          <a:chExt cx="0" cy="0"/>
        </a:xfrm>
      </p:grpSpPr>
      <p:sp>
        <p:nvSpPr>
          <p:cNvPr id="2" name="Text 0"/>
          <p:cNvSpPr/>
          <p:nvPr/>
        </p:nvSpPr>
        <p:spPr>
          <a:xfrm>
            <a:off x="631908" y="508000"/>
            <a:ext cx="10927878" cy="1150541"/>
          </a:xfrm>
          <a:prstGeom prst="rect">
            <a:avLst/>
          </a:prstGeom>
          <a:noFill/>
          <a:ln/>
        </p:spPr>
        <p:txBody>
          <a:bodyPr wrap="square" lIns="0" tIns="0" rIns="0" bIns="0" rtlCol="0" anchor="t">
            <a:normAutofit/>
          </a:bodyPr>
          <a:lstStyle/>
          <a:p>
            <a:pPr marL="0" indent="0" algn="r" rtl="1">
              <a:lnSpc>
                <a:spcPct val="104000"/>
              </a:lnSpc>
              <a:buNone/>
            </a:pPr>
            <a:r>
              <a:rPr lang="ar-SA" altLang="en-US" sz="3600" dirty="0">
                <a:solidFill>
                  <a:srgbClr val="2E3C4E"/>
                </a:solidFill>
                <a:latin typeface="GE SS Two Light" pitchFamily="34" charset="0"/>
                <a:ea typeface="GE SS Two Light" pitchFamily="34" charset="-122"/>
                <a:cs typeface="GE SS Two Light" pitchFamily="34" charset="-120"/>
              </a:rPr>
              <a:t>مهمة المناقشة الثنائية: بعد إكمال المصفوفة، ناقش مع زميلك:</a:t>
            </a:r>
            <a:endParaRPr lang="ar-SA" sz="3600" dirty="0"/>
          </a:p>
        </p:txBody>
      </p:sp>
      <p:sp>
        <p:nvSpPr>
          <p:cNvPr id="3" name="Shape 1"/>
          <p:cNvSpPr/>
          <p:nvPr/>
        </p:nvSpPr>
        <p:spPr>
          <a:xfrm>
            <a:off x="8954863" y="2463403"/>
            <a:ext cx="2604923" cy="1364161"/>
          </a:xfrm>
          <a:prstGeom prst="roundRect">
            <a:avLst>
              <a:gd name="adj" fmla="val 21610"/>
            </a:avLst>
          </a:prstGeom>
          <a:solidFill>
            <a:srgbClr val="FFFFFF"/>
          </a:solidFill>
          <a:ln w="19050">
            <a:solidFill>
              <a:srgbClr val="00AEEF"/>
            </a:solidFill>
            <a:prstDash val="solid"/>
          </a:ln>
        </p:spPr>
      </p:sp>
      <p:sp>
        <p:nvSpPr>
          <p:cNvPr id="4" name="Text 2"/>
          <p:cNvSpPr/>
          <p:nvPr/>
        </p:nvSpPr>
        <p:spPr>
          <a:xfrm>
            <a:off x="9148732" y="2657276"/>
            <a:ext cx="2217186" cy="1334873"/>
          </a:xfrm>
          <a:prstGeom prst="rect">
            <a:avLst/>
          </a:prstGeom>
          <a:noFill/>
          <a:ln/>
        </p:spPr>
        <p:txBody>
          <a:bodyPr wrap="square" lIns="0" tIns="0" rIns="0" bIns="0" rtlCol="0" anchor="t">
            <a:normAutofit/>
          </a:bodyPr>
          <a:lstStyle/>
          <a:p>
            <a:pPr algn="r" rtl="1">
              <a:lnSpc>
                <a:spcPct val="131000"/>
              </a:lnSpc>
              <a:buSzPct val="100000"/>
            </a:pPr>
            <a:r>
              <a:rPr lang="ar-SA" altLang="en-US" dirty="0">
                <a:solidFill>
                  <a:srgbClr val="384653"/>
                </a:solidFill>
                <a:latin typeface="WinSoft Pro Medium" pitchFamily="34" charset="0"/>
                <a:ea typeface="WinSoft Pro Medium" pitchFamily="34" charset="-122"/>
                <a:cs typeface="WinSoft Pro Medium" pitchFamily="34" charset="-120"/>
              </a:rPr>
              <a:t>ما الأدوات الأكثر ملاءمة لتعلم المعارف (K)؟ ولماذا؟</a:t>
            </a:r>
            <a:endParaRPr lang="ar-SA" dirty="0"/>
          </a:p>
        </p:txBody>
      </p:sp>
      <p:sp>
        <p:nvSpPr>
          <p:cNvPr id="5" name="Shape 3"/>
          <p:cNvSpPr/>
          <p:nvPr/>
        </p:nvSpPr>
        <p:spPr>
          <a:xfrm>
            <a:off x="6180578" y="2463403"/>
            <a:ext cx="2604923" cy="1364161"/>
          </a:xfrm>
          <a:prstGeom prst="roundRect">
            <a:avLst>
              <a:gd name="adj" fmla="val 21610"/>
            </a:avLst>
          </a:prstGeom>
          <a:solidFill>
            <a:srgbClr val="FFFFFF"/>
          </a:solidFill>
          <a:ln w="19050">
            <a:solidFill>
              <a:srgbClr val="00AEEF"/>
            </a:solidFill>
            <a:prstDash val="solid"/>
          </a:ln>
        </p:spPr>
      </p:sp>
      <p:sp>
        <p:nvSpPr>
          <p:cNvPr id="6" name="Text 4"/>
          <p:cNvSpPr/>
          <p:nvPr/>
        </p:nvSpPr>
        <p:spPr>
          <a:xfrm>
            <a:off x="6374447" y="2657276"/>
            <a:ext cx="2217186" cy="743351"/>
          </a:xfrm>
          <a:prstGeom prst="rect">
            <a:avLst/>
          </a:prstGeom>
          <a:noFill/>
          <a:ln/>
        </p:spPr>
        <p:txBody>
          <a:bodyPr wrap="square" lIns="0" tIns="0" rIns="0" bIns="0" rtlCol="0" anchor="t">
            <a:noAutofit/>
          </a:bodyPr>
          <a:lstStyle/>
          <a:p>
            <a:pPr algn="r" rtl="1">
              <a:lnSpc>
                <a:spcPct val="131000"/>
              </a:lnSpc>
              <a:buSzPct val="100000"/>
            </a:pPr>
            <a:r>
              <a:rPr lang="ar-SA" altLang="en-US" dirty="0">
                <a:solidFill>
                  <a:srgbClr val="384653"/>
                </a:solidFill>
                <a:latin typeface="WinSoft Pro Medium" pitchFamily="34" charset="0"/>
                <a:ea typeface="WinSoft Pro Medium" pitchFamily="34" charset="-122"/>
                <a:cs typeface="WinSoft Pro Medium" pitchFamily="34" charset="-120"/>
              </a:rPr>
              <a:t>ما الأدوات الأكثر ملاءمة لاكتساب المهارات المهنية (S)؟ ولماذا؟</a:t>
            </a:r>
            <a:endParaRPr lang="ar-SA" dirty="0"/>
          </a:p>
        </p:txBody>
      </p:sp>
      <p:sp>
        <p:nvSpPr>
          <p:cNvPr id="7" name="Shape 5"/>
          <p:cNvSpPr/>
          <p:nvPr/>
        </p:nvSpPr>
        <p:spPr>
          <a:xfrm>
            <a:off x="3406293" y="2463403"/>
            <a:ext cx="2604923" cy="1364161"/>
          </a:xfrm>
          <a:prstGeom prst="roundRect">
            <a:avLst>
              <a:gd name="adj" fmla="val 21610"/>
            </a:avLst>
          </a:prstGeom>
          <a:solidFill>
            <a:srgbClr val="FFFFFF"/>
          </a:solidFill>
          <a:ln w="19050">
            <a:solidFill>
              <a:srgbClr val="00AEEF"/>
            </a:solidFill>
            <a:prstDash val="solid"/>
          </a:ln>
        </p:spPr>
      </p:sp>
      <p:sp>
        <p:nvSpPr>
          <p:cNvPr id="8" name="Text 6"/>
          <p:cNvSpPr/>
          <p:nvPr/>
        </p:nvSpPr>
        <p:spPr>
          <a:xfrm>
            <a:off x="3600161" y="2657277"/>
            <a:ext cx="2217186" cy="1115028"/>
          </a:xfrm>
          <a:prstGeom prst="rect">
            <a:avLst/>
          </a:prstGeom>
          <a:noFill/>
          <a:ln/>
        </p:spPr>
        <p:txBody>
          <a:bodyPr wrap="square" lIns="0" tIns="0" rIns="0" bIns="0" rtlCol="0" anchor="t">
            <a:normAutofit/>
          </a:bodyPr>
          <a:lstStyle/>
          <a:p>
            <a:pPr algn="r" rtl="1">
              <a:lnSpc>
                <a:spcPct val="131000"/>
              </a:lnSpc>
              <a:buSzPct val="100000"/>
            </a:pPr>
            <a:r>
              <a:rPr lang="ar-SA" altLang="en-US" dirty="0">
                <a:solidFill>
                  <a:srgbClr val="384653"/>
                </a:solidFill>
                <a:latin typeface="WinSoft Pro Medium" pitchFamily="34" charset="0"/>
                <a:ea typeface="WinSoft Pro Medium" pitchFamily="34" charset="-122"/>
                <a:cs typeface="WinSoft Pro Medium" pitchFamily="34" charset="-120"/>
              </a:rPr>
              <a:t>ما الأدوات التي يمكن أن تساعد على تنمية الاتجاهات والسلوكيات المهنية (A)؟</a:t>
            </a:r>
            <a:endParaRPr lang="ar-SA" dirty="0"/>
          </a:p>
        </p:txBody>
      </p:sp>
      <p:sp>
        <p:nvSpPr>
          <p:cNvPr id="9" name="Shape 7"/>
          <p:cNvSpPr/>
          <p:nvPr/>
        </p:nvSpPr>
        <p:spPr>
          <a:xfrm>
            <a:off x="631908" y="2463402"/>
            <a:ext cx="2605022" cy="1404641"/>
          </a:xfrm>
          <a:prstGeom prst="roundRect">
            <a:avLst>
              <a:gd name="adj" fmla="val 21610"/>
            </a:avLst>
          </a:prstGeom>
          <a:solidFill>
            <a:srgbClr val="FFFFFF"/>
          </a:solidFill>
          <a:ln w="19050">
            <a:solidFill>
              <a:srgbClr val="00AEEF"/>
            </a:solidFill>
            <a:prstDash val="solid"/>
          </a:ln>
        </p:spPr>
      </p:sp>
      <p:sp>
        <p:nvSpPr>
          <p:cNvPr id="10" name="Text 8"/>
          <p:cNvSpPr/>
          <p:nvPr/>
        </p:nvSpPr>
        <p:spPr>
          <a:xfrm>
            <a:off x="825777" y="2657277"/>
            <a:ext cx="2217285" cy="1115028"/>
          </a:xfrm>
          <a:prstGeom prst="rect">
            <a:avLst/>
          </a:prstGeom>
          <a:noFill/>
          <a:ln/>
        </p:spPr>
        <p:txBody>
          <a:bodyPr wrap="square" lIns="0" tIns="0" rIns="0" bIns="0" rtlCol="0" anchor="t">
            <a:normAutofit/>
          </a:bodyPr>
          <a:lstStyle/>
          <a:p>
            <a:pPr algn="r" rtl="1">
              <a:lnSpc>
                <a:spcPct val="131000"/>
              </a:lnSpc>
              <a:buSzPct val="100000"/>
            </a:pPr>
            <a:r>
              <a:rPr lang="ar-SA" altLang="en-US" dirty="0">
                <a:solidFill>
                  <a:srgbClr val="384653"/>
                </a:solidFill>
                <a:latin typeface="WinSoft Pro Medium" pitchFamily="34" charset="0"/>
                <a:ea typeface="WinSoft Pro Medium" pitchFamily="34" charset="-122"/>
                <a:cs typeface="WinSoft Pro Medium" pitchFamily="34" charset="-120"/>
              </a:rPr>
              <a:t>هل يمكن لأداة واحدة أن تخدم أكثر من بُعد من أبعاد K-S-A؟ أعطِ مثالًا.</a:t>
            </a:r>
            <a:endParaRPr lang="ar-SA" dirty="0"/>
          </a:p>
        </p:txBody>
      </p:sp>
      <p:sp>
        <p:nvSpPr>
          <p:cNvPr id="11" name="Shape 9"/>
          <p:cNvSpPr/>
          <p:nvPr/>
        </p:nvSpPr>
        <p:spPr>
          <a:xfrm>
            <a:off x="8030069" y="4110630"/>
            <a:ext cx="3529718" cy="1364161"/>
          </a:xfrm>
          <a:prstGeom prst="roundRect">
            <a:avLst>
              <a:gd name="adj" fmla="val 16116"/>
            </a:avLst>
          </a:prstGeom>
          <a:solidFill>
            <a:srgbClr val="FFFFFF"/>
          </a:solidFill>
          <a:ln w="19050">
            <a:solidFill>
              <a:srgbClr val="00AEEF"/>
            </a:solidFill>
            <a:prstDash val="solid"/>
          </a:ln>
        </p:spPr>
      </p:sp>
      <p:sp>
        <p:nvSpPr>
          <p:cNvPr id="12" name="Text 10"/>
          <p:cNvSpPr/>
          <p:nvPr/>
        </p:nvSpPr>
        <p:spPr>
          <a:xfrm>
            <a:off x="8223937" y="4110630"/>
            <a:ext cx="3141981" cy="743351"/>
          </a:xfrm>
          <a:prstGeom prst="rect">
            <a:avLst/>
          </a:prstGeom>
          <a:noFill/>
          <a:ln/>
        </p:spPr>
        <p:txBody>
          <a:bodyPr wrap="square" lIns="0" tIns="0" rIns="0" bIns="0" rtlCol="0" anchor="t">
            <a:noAutofit/>
          </a:bodyPr>
          <a:lstStyle/>
          <a:p>
            <a:pPr algn="r" rtl="1">
              <a:lnSpc>
                <a:spcPct val="131000"/>
              </a:lnSpc>
              <a:buSzPct val="100000"/>
            </a:pPr>
            <a:r>
              <a:rPr lang="ar-SA" altLang="en-US" sz="2000" dirty="0">
                <a:solidFill>
                  <a:srgbClr val="384653"/>
                </a:solidFill>
                <a:latin typeface="WinSoft Pro Medium" pitchFamily="34" charset="0"/>
                <a:ea typeface="WinSoft Pro Medium" pitchFamily="34" charset="-122"/>
                <a:cs typeface="WinSoft Pro Medium" pitchFamily="34" charset="-120"/>
              </a:rPr>
              <a:t>هل تصلح أداة التعليم نفسها بالضرورة كأداة تقييم؟ ولماذا؟</a:t>
            </a:r>
            <a:endParaRPr lang="ar-SA" sz="2000" dirty="0"/>
          </a:p>
        </p:txBody>
      </p:sp>
      <p:sp>
        <p:nvSpPr>
          <p:cNvPr id="13" name="Shape 11"/>
          <p:cNvSpPr/>
          <p:nvPr/>
        </p:nvSpPr>
        <p:spPr>
          <a:xfrm>
            <a:off x="4330989" y="4110630"/>
            <a:ext cx="3529718" cy="1364161"/>
          </a:xfrm>
          <a:prstGeom prst="roundRect">
            <a:avLst>
              <a:gd name="adj" fmla="val 16116"/>
            </a:avLst>
          </a:prstGeom>
          <a:solidFill>
            <a:srgbClr val="FFFFFF"/>
          </a:solidFill>
          <a:ln w="19050">
            <a:solidFill>
              <a:srgbClr val="00AEEF"/>
            </a:solidFill>
            <a:prstDash val="solid"/>
          </a:ln>
        </p:spPr>
      </p:sp>
      <p:sp>
        <p:nvSpPr>
          <p:cNvPr id="14" name="Text 12"/>
          <p:cNvSpPr/>
          <p:nvPr/>
        </p:nvSpPr>
        <p:spPr>
          <a:xfrm>
            <a:off x="4450409" y="4207533"/>
            <a:ext cx="3141981" cy="1164835"/>
          </a:xfrm>
          <a:prstGeom prst="rect">
            <a:avLst/>
          </a:prstGeom>
          <a:noFill/>
          <a:ln/>
        </p:spPr>
        <p:txBody>
          <a:bodyPr wrap="square" lIns="0" tIns="0" rIns="0" bIns="0" rtlCol="0" anchor="t">
            <a:normAutofit/>
          </a:bodyPr>
          <a:lstStyle/>
          <a:p>
            <a:pPr algn="r" rtl="1">
              <a:lnSpc>
                <a:spcPct val="131000"/>
              </a:lnSpc>
              <a:buSzPct val="100000"/>
            </a:pPr>
            <a:r>
              <a:rPr lang="ar-SA" altLang="en-US" dirty="0">
                <a:solidFill>
                  <a:srgbClr val="384653"/>
                </a:solidFill>
                <a:latin typeface="WinSoft Pro Medium" pitchFamily="34" charset="0"/>
                <a:ea typeface="WinSoft Pro Medium" pitchFamily="34" charset="-122"/>
                <a:cs typeface="WinSoft Pro Medium" pitchFamily="34" charset="-120"/>
              </a:rPr>
              <a:t>متى تحتاج إلى </a:t>
            </a:r>
            <a:r>
              <a:rPr lang="ar-SA" altLang="en-US" b="1" dirty="0">
                <a:solidFill>
                  <a:srgbClr val="384653"/>
                </a:solidFill>
                <a:latin typeface="WinSoft Pro Medium" pitchFamily="34" charset="0"/>
                <a:ea typeface="WinSoft Pro Medium" pitchFamily="34" charset="-122"/>
                <a:cs typeface="WinSoft Pro Medium" pitchFamily="34" charset="-120"/>
              </a:rPr>
              <a:t>دمج أكثر من أداة</a:t>
            </a:r>
            <a:r>
              <a:rPr lang="ar-SA" altLang="en-US" dirty="0">
                <a:solidFill>
                  <a:srgbClr val="384653"/>
                </a:solidFill>
                <a:latin typeface="WinSoft Pro Medium" pitchFamily="34" charset="0"/>
                <a:ea typeface="WinSoft Pro Medium" pitchFamily="34" charset="-122"/>
                <a:cs typeface="WinSoft Pro Medium" pitchFamily="34" charset="-120"/>
              </a:rPr>
              <a:t> للحصول على تعلم أو دليل كافٍ؟</a:t>
            </a:r>
            <a:endParaRPr lang="ar-SA" dirty="0"/>
          </a:p>
        </p:txBody>
      </p:sp>
      <p:sp>
        <p:nvSpPr>
          <p:cNvPr id="15" name="Shape 13"/>
          <p:cNvSpPr/>
          <p:nvPr/>
        </p:nvSpPr>
        <p:spPr>
          <a:xfrm>
            <a:off x="631908" y="4110630"/>
            <a:ext cx="3529718" cy="1364161"/>
          </a:xfrm>
          <a:prstGeom prst="roundRect">
            <a:avLst>
              <a:gd name="adj" fmla="val 16116"/>
            </a:avLst>
          </a:prstGeom>
          <a:solidFill>
            <a:srgbClr val="FFFFFF"/>
          </a:solidFill>
          <a:ln w="19050">
            <a:solidFill>
              <a:srgbClr val="00AEEF"/>
            </a:solidFill>
            <a:prstDash val="solid"/>
          </a:ln>
        </p:spPr>
      </p:sp>
      <p:sp>
        <p:nvSpPr>
          <p:cNvPr id="16" name="Text 14"/>
          <p:cNvSpPr/>
          <p:nvPr/>
        </p:nvSpPr>
        <p:spPr>
          <a:xfrm>
            <a:off x="825777" y="3868044"/>
            <a:ext cx="3141981" cy="1164834"/>
          </a:xfrm>
          <a:prstGeom prst="rect">
            <a:avLst/>
          </a:prstGeom>
          <a:noFill/>
          <a:ln/>
        </p:spPr>
        <p:txBody>
          <a:bodyPr wrap="square" lIns="0" tIns="0" rIns="0" bIns="0" rtlCol="0" anchor="t">
            <a:noAutofit/>
          </a:bodyPr>
          <a:lstStyle/>
          <a:p>
            <a:pPr algn="r" rtl="1">
              <a:lnSpc>
                <a:spcPct val="131000"/>
              </a:lnSpc>
              <a:buSzPct val="100000"/>
            </a:pPr>
            <a:endParaRPr lang="ar-SA" dirty="0">
              <a:solidFill>
                <a:srgbClr val="384653"/>
              </a:solidFill>
              <a:latin typeface="WinSoft Pro Medium" pitchFamily="34" charset="0"/>
              <a:ea typeface="WinSoft Pro Medium" pitchFamily="34" charset="-122"/>
              <a:cs typeface="WinSoft Pro Medium" pitchFamily="34" charset="-120"/>
            </a:endParaRPr>
          </a:p>
          <a:p>
            <a:pPr algn="r" rtl="1">
              <a:lnSpc>
                <a:spcPct val="131000"/>
              </a:lnSpc>
              <a:buSzPct val="100000"/>
            </a:pPr>
            <a:r>
              <a:rPr lang="ar-SA" altLang="en-US" dirty="0">
                <a:solidFill>
                  <a:srgbClr val="384653"/>
                </a:solidFill>
                <a:latin typeface="WinSoft Pro Medium" pitchFamily="34" charset="0"/>
                <a:ea typeface="WinSoft Pro Medium" pitchFamily="34" charset="-122"/>
                <a:cs typeface="WinSoft Pro Medium" pitchFamily="34" charset="-120"/>
              </a:rPr>
              <a:t>ما الذي يجب أن نحدده أولًا عند اختيار الأداة أم هدف التعلم؟ وضّح السبب.</a:t>
            </a:r>
            <a:endParaRPr lang="ar-SA" dirty="0">
              <a:solidFill>
                <a:srgbClr val="384653"/>
              </a:solidFill>
              <a:latin typeface="WinSoft Pro Medium" pitchFamily="34" charset="0"/>
              <a:ea typeface="WinSoft Pro Medium" pitchFamily="34" charset="-122"/>
              <a:cs typeface="WinSoft Pro Medium" pitchFamily="34" charset="-120"/>
            </a:endParaRPr>
          </a:p>
        </p:txBody>
      </p:sp>
      <p:sp>
        <p:nvSpPr>
          <p:cNvPr id="17" name="Shape 15"/>
          <p:cNvSpPr/>
          <p:nvPr/>
        </p:nvSpPr>
        <p:spPr>
          <a:xfrm>
            <a:off x="631908" y="5665391"/>
            <a:ext cx="10927878" cy="684609"/>
          </a:xfrm>
          <a:prstGeom prst="roundRect">
            <a:avLst>
              <a:gd name="adj" fmla="val 38322"/>
            </a:avLst>
          </a:prstGeom>
          <a:solidFill>
            <a:srgbClr val="D4E9F7"/>
          </a:solidFill>
          <a:ln/>
        </p:spPr>
      </p:sp>
      <p:pic>
        <p:nvPicPr>
          <p:cNvPr id="18" name="Image 0" descr="preencoded.png"/>
          <p:cNvPicPr>
            <a:picLocks noChangeAspect="1"/>
          </p:cNvPicPr>
          <p:nvPr/>
        </p:nvPicPr>
        <p:blipFill>
          <a:blip r:embed="rId3"/>
          <a:stretch>
            <a:fillRect/>
          </a:stretch>
        </p:blipFill>
        <p:spPr>
          <a:xfrm>
            <a:off x="806727" y="5909568"/>
            <a:ext cx="218573" cy="174823"/>
          </a:xfrm>
          <a:prstGeom prst="rect">
            <a:avLst/>
          </a:prstGeom>
        </p:spPr>
      </p:pic>
      <p:sp>
        <p:nvSpPr>
          <p:cNvPr id="19" name="Text 16"/>
          <p:cNvSpPr/>
          <p:nvPr/>
        </p:nvSpPr>
        <p:spPr>
          <a:xfrm>
            <a:off x="590535" y="5878413"/>
            <a:ext cx="10794432" cy="275431"/>
          </a:xfrm>
          <a:prstGeom prst="rect">
            <a:avLst/>
          </a:prstGeom>
          <a:noFill/>
          <a:ln/>
        </p:spPr>
        <p:txBody>
          <a:bodyPr wrap="none" lIns="0" tIns="0" rIns="0" bIns="0" rtlCol="0" anchor="t"/>
          <a:lstStyle/>
          <a:p>
            <a:pPr marL="0" indent="0" algn="r" rtl="1">
              <a:lnSpc>
                <a:spcPct val="131000"/>
              </a:lnSpc>
              <a:buNone/>
            </a:pPr>
            <a:r>
              <a:rPr lang="ar-SA" altLang="en-US" dirty="0">
                <a:solidFill>
                  <a:srgbClr val="000000"/>
                </a:solidFill>
                <a:latin typeface="WinSoft Pro Medium" pitchFamily="34" charset="0"/>
                <a:ea typeface="WinSoft Pro Medium" pitchFamily="34" charset="-122"/>
                <a:cs typeface="WinSoft Pro Medium" pitchFamily="34" charset="-120"/>
              </a:rPr>
              <a:t>ابدأ من الكفاية واسأل: ماذا يجب أن يعرف المتعلم؟ ماذا يجب أن يفعل؟ وما السلوك المهني الذي يجب أن يظهره؟</a:t>
            </a:r>
            <a:endParaRPr lang="ar-SA"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6">
    <p:spTree>
      <p:nvGrpSpPr>
        <p:cNvPr id="1" name=""/>
        <p:cNvGrpSpPr/>
        <p:nvPr/>
      </p:nvGrpSpPr>
      <p:grpSpPr>
        <a:xfrm>
          <a:off x="0" y="0"/>
          <a:ext cx="0" cy="0"/>
          <a:chOff x="0" y="0"/>
          <a:chExt cx="0" cy="0"/>
        </a:xfrm>
      </p:grpSpPr>
      <p:sp>
        <p:nvSpPr>
          <p:cNvPr id="2" name="Text 0"/>
          <p:cNvSpPr/>
          <p:nvPr/>
        </p:nvSpPr>
        <p:spPr>
          <a:xfrm>
            <a:off x="631908" y="1543416"/>
            <a:ext cx="10927878" cy="504726"/>
          </a:xfrm>
          <a:prstGeom prst="rect">
            <a:avLst/>
          </a:prstGeom>
          <a:noFill/>
          <a:ln/>
        </p:spPr>
        <p:txBody>
          <a:bodyPr wrap="none" lIns="0" tIns="0" rIns="0" bIns="0" rtlCol="0" anchor="t"/>
          <a:lstStyle/>
          <a:p>
            <a:pPr marL="0" indent="0" algn="r" rtl="1">
              <a:lnSpc>
                <a:spcPct val="104000"/>
              </a:lnSpc>
              <a:buNone/>
            </a:pPr>
            <a:r>
              <a:rPr lang="ar-SA" altLang="en-US" sz="3150" dirty="0">
                <a:solidFill>
                  <a:srgbClr val="2E3C4E"/>
                </a:solidFill>
                <a:latin typeface="GE SS Two Light" pitchFamily="34" charset="0"/>
                <a:ea typeface="GE SS Two Light" pitchFamily="34" charset="-122"/>
                <a:cs typeface="GE SS Two Light" pitchFamily="34" charset="-120"/>
              </a:rPr>
              <a:t>معايير تقييم النشاط 3</a:t>
            </a:r>
            <a:endParaRPr lang="ar-SA" sz="3150" dirty="0"/>
          </a:p>
        </p:txBody>
      </p:sp>
      <p:sp>
        <p:nvSpPr>
          <p:cNvPr id="3" name="Rectangle 2"/>
          <p:cNvSpPr/>
          <p:nvPr/>
        </p:nvSpPr>
        <p:spPr>
          <a:xfrm>
            <a:off x="119270" y="279519"/>
            <a:ext cx="11679055" cy="1123384"/>
          </a:xfrm>
          <a:prstGeom prst="rect">
            <a:avLst/>
          </a:prstGeom>
        </p:spPr>
        <p:txBody>
          <a:bodyPr wrap="square">
            <a:spAutoFit/>
          </a:bodyPr>
          <a:lstStyle/>
          <a:p>
            <a:pPr algn="r" rtl="1">
              <a:lnSpc>
                <a:spcPct val="150000"/>
              </a:lnSpc>
              <a:spcAft>
                <a:spcPts val="1200"/>
              </a:spcAft>
            </a:pPr>
            <a:r>
              <a:rPr lang="ar-SA" sz="2000" dirty="0">
                <a:solidFill>
                  <a:srgbClr val="000000"/>
                </a:solidFill>
                <a:latin typeface="WinSoft Pro Medium" pitchFamily="34" charset="0"/>
                <a:ea typeface="WinSoft Pro Medium" pitchFamily="34" charset="-122"/>
                <a:cs typeface="WinSoft Pro Medium" pitchFamily="34" charset="-120"/>
              </a:rPr>
              <a:t>المخرج  :</a:t>
            </a:r>
            <a:endParaRPr lang="en-US" sz="2000" dirty="0">
              <a:solidFill>
                <a:srgbClr val="000000"/>
              </a:solidFill>
              <a:latin typeface="WinSoft Pro Medium" pitchFamily="34" charset="0"/>
              <a:ea typeface="WinSoft Pro Medium" pitchFamily="34" charset="-122"/>
              <a:cs typeface="WinSoft Pro Medium" pitchFamily="34" charset="-120"/>
            </a:endParaRPr>
          </a:p>
          <a:p>
            <a:pPr algn="r" rtl="1">
              <a:lnSpc>
                <a:spcPct val="150000"/>
              </a:lnSpc>
              <a:spcAft>
                <a:spcPts val="1200"/>
              </a:spcAft>
            </a:pPr>
            <a:r>
              <a:rPr lang="ar-SA" sz="2000" dirty="0">
                <a:solidFill>
                  <a:srgbClr val="000000"/>
                </a:solidFill>
                <a:latin typeface="WinSoft Pro Medium" pitchFamily="34" charset="0"/>
                <a:ea typeface="WinSoft Pro Medium" pitchFamily="34" charset="-122"/>
                <a:cs typeface="WinSoft Pro Medium" pitchFamily="34" charset="-120"/>
              </a:rPr>
              <a:t>مصفوفة تحليل تربط الكفاية بأبعاد</a:t>
            </a:r>
            <a:r>
              <a:rPr lang="en-US" sz="2000" dirty="0">
                <a:solidFill>
                  <a:srgbClr val="000000"/>
                </a:solidFill>
                <a:latin typeface="WinSoft Pro Medium" pitchFamily="34" charset="0"/>
                <a:ea typeface="WinSoft Pro Medium" pitchFamily="34" charset="-122"/>
                <a:cs typeface="WinSoft Pro Medium" pitchFamily="34" charset="-120"/>
              </a:rPr>
              <a:t> K-S-A </a:t>
            </a:r>
            <a:r>
              <a:rPr lang="ar-SA" sz="2000" dirty="0">
                <a:solidFill>
                  <a:srgbClr val="000000"/>
                </a:solidFill>
                <a:latin typeface="WinSoft Pro Medium" pitchFamily="34" charset="0"/>
                <a:ea typeface="WinSoft Pro Medium" pitchFamily="34" charset="-122"/>
                <a:cs typeface="WinSoft Pro Medium" pitchFamily="34" charset="-120"/>
              </a:rPr>
              <a:t>والدليل المطلوب وأدوات التعليم والتقييم المناسبة، مع تحديد درجة ملاءمة الأدوات وتبرير اختيارها</a:t>
            </a:r>
            <a:endParaRPr lang="en-US" sz="2000" dirty="0">
              <a:solidFill>
                <a:srgbClr val="000000"/>
              </a:solidFill>
              <a:latin typeface="WinSoft Pro Medium" pitchFamily="34" charset="0"/>
              <a:ea typeface="WinSoft Pro Medium" pitchFamily="34" charset="-122"/>
              <a:cs typeface="WinSoft Pro Medium" pitchFamily="34" charset="-120"/>
            </a:endParaRPr>
          </a:p>
        </p:txBody>
      </p:sp>
      <p:graphicFrame>
        <p:nvGraphicFramePr>
          <p:cNvPr id="5" name="Table 4"/>
          <p:cNvGraphicFramePr>
            <a:graphicFrameLocks noGrp="1"/>
          </p:cNvGraphicFramePr>
          <p:nvPr>
            <p:extLst>
              <p:ext uri="{D42A27DB-BD31-4B8C-83A1-F6EECF244321}">
                <p14:modId xmlns:p14="http://schemas.microsoft.com/office/powerpoint/2010/main" val="3074861255"/>
              </p:ext>
            </p:extLst>
          </p:nvPr>
        </p:nvGraphicFramePr>
        <p:xfrm>
          <a:off x="562708" y="2188655"/>
          <a:ext cx="11268221" cy="4164055"/>
        </p:xfrm>
        <a:graphic>
          <a:graphicData uri="http://schemas.openxmlformats.org/drawingml/2006/table">
            <a:tbl>
              <a:tblPr/>
              <a:tblGrid>
                <a:gridCol w="8667017">
                  <a:extLst>
                    <a:ext uri="{9D8B030D-6E8A-4147-A177-3AD203B41FA5}">
                      <a16:colId xmlns:a16="http://schemas.microsoft.com/office/drawing/2014/main" val="3314596652"/>
                    </a:ext>
                  </a:extLst>
                </a:gridCol>
                <a:gridCol w="2601204">
                  <a:extLst>
                    <a:ext uri="{9D8B030D-6E8A-4147-A177-3AD203B41FA5}">
                      <a16:colId xmlns:a16="http://schemas.microsoft.com/office/drawing/2014/main" val="2047351724"/>
                    </a:ext>
                  </a:extLst>
                </a:gridCol>
              </a:tblGrid>
              <a:tr h="368487">
                <a:tc>
                  <a:txBody>
                    <a:bodyPr/>
                    <a:lstStyle/>
                    <a:p>
                      <a:pPr algn="r" rtl="1">
                        <a:lnSpc>
                          <a:spcPct val="150000"/>
                        </a:lnSpc>
                        <a:spcAft>
                          <a:spcPts val="1200"/>
                        </a:spcAft>
                      </a:pPr>
                      <a:r>
                        <a:rPr lang="ar-SA" sz="1600" kern="1200">
                          <a:solidFill>
                            <a:srgbClr val="2E3C4E"/>
                          </a:solidFill>
                          <a:latin typeface="GE SS Two Light" pitchFamily="34" charset="0"/>
                          <a:ea typeface="GE SS Two Light" pitchFamily="34" charset="-122"/>
                          <a:cs typeface="GE SS Two Light" pitchFamily="34" charset="-120"/>
                        </a:rPr>
                        <a:t>مؤشرات الأداء</a:t>
                      </a:r>
                      <a:endParaRPr lang="en-US" sz="1600" kern="120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algn="r" rtl="1">
                        <a:lnSpc>
                          <a:spcPct val="150000"/>
                        </a:lnSpc>
                        <a:spcAft>
                          <a:spcPts val="1200"/>
                        </a:spcAft>
                      </a:pPr>
                      <a:r>
                        <a:rPr lang="ar-SA" sz="1600" kern="1200" dirty="0">
                          <a:solidFill>
                            <a:srgbClr val="2E3C4E"/>
                          </a:solidFill>
                          <a:latin typeface="GE SS Two Light" pitchFamily="34" charset="0"/>
                          <a:ea typeface="GE SS Two Light" pitchFamily="34" charset="-122"/>
                          <a:cs typeface="GE SS Two Light" pitchFamily="34" charset="-120"/>
                        </a:rPr>
                        <a:t>معيار التقييم</a:t>
                      </a:r>
                      <a:endParaRPr lang="en-US" sz="1600" kern="1200" dirty="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989886982"/>
                  </a:ext>
                </a:extLst>
              </a:tr>
              <a:tr h="607447">
                <a:tc>
                  <a:txBody>
                    <a:bodyPr/>
                    <a:lstStyle/>
                    <a:p>
                      <a:pPr algn="r" rtl="1">
                        <a:lnSpc>
                          <a:spcPct val="150000"/>
                        </a:lnSpc>
                        <a:spcAft>
                          <a:spcPts val="1200"/>
                        </a:spcAft>
                      </a:pPr>
                      <a:r>
                        <a:rPr lang="ar-SA" sz="1600" kern="1200" dirty="0">
                          <a:solidFill>
                            <a:srgbClr val="2E3C4E"/>
                          </a:solidFill>
                          <a:latin typeface="GE SS Two Light" pitchFamily="34" charset="0"/>
                          <a:ea typeface="GE SS Two Light" pitchFamily="34" charset="-122"/>
                          <a:cs typeface="GE SS Two Light" pitchFamily="34" charset="-120"/>
                        </a:rPr>
                        <a:t>يحدد المعارف (</a:t>
                      </a:r>
                      <a:r>
                        <a:rPr lang="en-US" sz="1600" kern="1200" dirty="0">
                          <a:solidFill>
                            <a:srgbClr val="2E3C4E"/>
                          </a:solidFill>
                          <a:latin typeface="Myriad "/>
                          <a:ea typeface="GE SS Two Light" pitchFamily="34" charset="-122"/>
                          <a:cs typeface="GE SS Two Light" pitchFamily="34" charset="-120"/>
                        </a:rPr>
                        <a:t>K</a:t>
                      </a:r>
                      <a:r>
                        <a:rPr lang="ar-SA" sz="1600" kern="1200" dirty="0">
                          <a:solidFill>
                            <a:srgbClr val="2E3C4E"/>
                          </a:solidFill>
                          <a:latin typeface="GE SS Two Light" pitchFamily="34" charset="0"/>
                          <a:ea typeface="GE SS Two Light" pitchFamily="34" charset="-122"/>
                          <a:cs typeface="GE SS Two Light" pitchFamily="34" charset="-120"/>
                        </a:rPr>
                        <a:t>) والمهارات (</a:t>
                      </a:r>
                      <a:r>
                        <a:rPr lang="en-US" sz="1600" kern="1200" dirty="0">
                          <a:solidFill>
                            <a:srgbClr val="2E3C4E"/>
                          </a:solidFill>
                          <a:latin typeface="Myriad "/>
                          <a:ea typeface="GE SS Two Light" pitchFamily="34" charset="-122"/>
                          <a:cs typeface="GE SS Two Light" pitchFamily="34" charset="-120"/>
                        </a:rPr>
                        <a:t>S</a:t>
                      </a:r>
                      <a:r>
                        <a:rPr lang="ar-SA" sz="1600" kern="1200" dirty="0">
                          <a:solidFill>
                            <a:srgbClr val="2E3C4E"/>
                          </a:solidFill>
                          <a:latin typeface="GE SS Two Light" pitchFamily="34" charset="0"/>
                          <a:ea typeface="GE SS Two Light" pitchFamily="34" charset="-122"/>
                          <a:cs typeface="GE SS Two Light" pitchFamily="34" charset="-120"/>
                        </a:rPr>
                        <a:t>) والاتجاهات/السلوكيات (</a:t>
                      </a:r>
                      <a:r>
                        <a:rPr lang="en-US" sz="1600" kern="1200" dirty="0">
                          <a:solidFill>
                            <a:srgbClr val="2E3C4E"/>
                          </a:solidFill>
                          <a:latin typeface="Myriad "/>
                          <a:ea typeface="GE SS Two Light" pitchFamily="34" charset="-122"/>
                          <a:cs typeface="GE SS Two Light" pitchFamily="34" charset="-120"/>
                        </a:rPr>
                        <a:t>A</a:t>
                      </a:r>
                      <a:r>
                        <a:rPr lang="ar-SA" sz="1600" kern="1200" dirty="0">
                          <a:solidFill>
                            <a:srgbClr val="2E3C4E"/>
                          </a:solidFill>
                          <a:latin typeface="GE SS Two Light" pitchFamily="34" charset="0"/>
                          <a:ea typeface="GE SS Two Light" pitchFamily="34" charset="-122"/>
                          <a:cs typeface="GE SS Two Light" pitchFamily="34" charset="-120"/>
                        </a:rPr>
                        <a:t>) المرتبطة بالكفاية بصورة واضحة ودقيقة.</a:t>
                      </a:r>
                      <a:endParaRPr lang="en-US" sz="1600" kern="1200" dirty="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Aft>
                          <a:spcPts val="1200"/>
                        </a:spcAft>
                      </a:pPr>
                      <a:r>
                        <a:rPr lang="ar-SA" sz="1600" kern="1200" dirty="0">
                          <a:solidFill>
                            <a:srgbClr val="2E3C4E"/>
                          </a:solidFill>
                          <a:latin typeface="GE SS Two Light" pitchFamily="34" charset="0"/>
                          <a:ea typeface="GE SS Two Light" pitchFamily="34" charset="-122"/>
                          <a:cs typeface="GE SS Two Light" pitchFamily="34" charset="-120"/>
                        </a:rPr>
                        <a:t>تحليل الكفاية وفق </a:t>
                      </a:r>
                      <a:r>
                        <a:rPr lang="en-US" sz="1600" kern="1200" dirty="0">
                          <a:solidFill>
                            <a:srgbClr val="2E3C4E"/>
                          </a:solidFill>
                          <a:latin typeface="Myriad "/>
                          <a:ea typeface="GE SS Two Light" pitchFamily="34" charset="-122"/>
                          <a:cs typeface="GE SS Two Light" pitchFamily="34" charset="-120"/>
                        </a:rPr>
                        <a:t>K-S-A</a:t>
                      </a: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534999219"/>
                  </a:ext>
                </a:extLst>
              </a:tr>
              <a:tr h="622918">
                <a:tc>
                  <a:txBody>
                    <a:bodyPr/>
                    <a:lstStyle/>
                    <a:p>
                      <a:pPr algn="r" rtl="1">
                        <a:lnSpc>
                          <a:spcPct val="150000"/>
                        </a:lnSpc>
                        <a:spcAft>
                          <a:spcPts val="1200"/>
                        </a:spcAft>
                      </a:pPr>
                      <a:r>
                        <a:rPr lang="ar-SA" sz="1600" kern="1200" dirty="0">
                          <a:solidFill>
                            <a:srgbClr val="2E3C4E"/>
                          </a:solidFill>
                          <a:latin typeface="GE SS Two Light" pitchFamily="34" charset="0"/>
                          <a:ea typeface="GE SS Two Light" pitchFamily="34" charset="-122"/>
                          <a:cs typeface="GE SS Two Light" pitchFamily="34" charset="-120"/>
                        </a:rPr>
                        <a:t>يختار أداة أو أكثر تتناسب مع بُعد التعلم المستهدف، ويربط الاختيار بطبيعة المعرفة أو المهارة أو الاتجاه.</a:t>
                      </a:r>
                      <a:endParaRPr lang="en-US" sz="1600" kern="1200" dirty="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Aft>
                          <a:spcPts val="1200"/>
                        </a:spcAft>
                      </a:pPr>
                      <a:r>
                        <a:rPr lang="ar-SA" sz="1600" kern="1200" dirty="0">
                          <a:solidFill>
                            <a:srgbClr val="2E3C4E"/>
                          </a:solidFill>
                          <a:latin typeface="GE SS Two Light" pitchFamily="34" charset="0"/>
                          <a:ea typeface="GE SS Two Light" pitchFamily="34" charset="-122"/>
                          <a:cs typeface="GE SS Two Light" pitchFamily="34" charset="-120"/>
                        </a:rPr>
                        <a:t>اختيار أداة التعليم المناسبة</a:t>
                      </a:r>
                      <a:endParaRPr lang="en-US" sz="1600" kern="1200" dirty="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3934683733"/>
                  </a:ext>
                </a:extLst>
              </a:tr>
              <a:tr h="473769">
                <a:tc>
                  <a:txBody>
                    <a:bodyPr/>
                    <a:lstStyle/>
                    <a:p>
                      <a:pPr algn="r" rtl="1">
                        <a:lnSpc>
                          <a:spcPct val="150000"/>
                        </a:lnSpc>
                        <a:spcAft>
                          <a:spcPts val="1200"/>
                        </a:spcAft>
                      </a:pPr>
                      <a:r>
                        <a:rPr lang="ar-SA" sz="1600" kern="1200">
                          <a:solidFill>
                            <a:srgbClr val="2E3C4E"/>
                          </a:solidFill>
                          <a:latin typeface="GE SS Two Light" pitchFamily="34" charset="0"/>
                          <a:ea typeface="GE SS Two Light" pitchFamily="34" charset="-122"/>
                          <a:cs typeface="GE SS Two Light" pitchFamily="34" charset="-120"/>
                        </a:rPr>
                        <a:t>يختار أداة تقييم قادرة على جمع الدليل المناسب على تحقق التعلم المستهدف.</a:t>
                      </a:r>
                      <a:endParaRPr lang="en-US" sz="1600" kern="120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Aft>
                          <a:spcPts val="1200"/>
                        </a:spcAft>
                      </a:pPr>
                      <a:r>
                        <a:rPr lang="ar-SA" sz="1600" kern="1200" dirty="0">
                          <a:solidFill>
                            <a:srgbClr val="2E3C4E"/>
                          </a:solidFill>
                          <a:latin typeface="GE SS Two Light" pitchFamily="34" charset="0"/>
                          <a:ea typeface="GE SS Two Light" pitchFamily="34" charset="-122"/>
                          <a:cs typeface="GE SS Two Light" pitchFamily="34" charset="-120"/>
                        </a:rPr>
                        <a:t>اختيار أداة التقييم المناسبة</a:t>
                      </a:r>
                      <a:endParaRPr lang="en-US" sz="1600" kern="1200" dirty="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197159018"/>
                  </a:ext>
                </a:extLst>
              </a:tr>
              <a:tr h="500089">
                <a:tc>
                  <a:txBody>
                    <a:bodyPr/>
                    <a:lstStyle/>
                    <a:p>
                      <a:pPr algn="r" rtl="1">
                        <a:lnSpc>
                          <a:spcPct val="150000"/>
                        </a:lnSpc>
                        <a:spcAft>
                          <a:spcPts val="1200"/>
                        </a:spcAft>
                      </a:pPr>
                      <a:r>
                        <a:rPr lang="ar-SA" sz="1600" kern="1200">
                          <a:solidFill>
                            <a:srgbClr val="2E3C4E"/>
                          </a:solidFill>
                          <a:latin typeface="GE SS Two Light" pitchFamily="34" charset="0"/>
                          <a:ea typeface="GE SS Two Light" pitchFamily="34" charset="-122"/>
                          <a:cs typeface="GE SS Two Light" pitchFamily="34" charset="-120"/>
                        </a:rPr>
                        <a:t>يوضح العلاقة بين ما يُراد أن يتعلمه المتدرب والدليل المطلوب والأداة المختارة.</a:t>
                      </a:r>
                      <a:endParaRPr lang="en-US" sz="1600" kern="120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Aft>
                          <a:spcPts val="1200"/>
                        </a:spcAft>
                      </a:pPr>
                      <a:r>
                        <a:rPr lang="ar-SA" sz="1600" kern="1200" dirty="0">
                          <a:solidFill>
                            <a:srgbClr val="2E3C4E"/>
                          </a:solidFill>
                          <a:latin typeface="GE SS Two Light" pitchFamily="34" charset="0"/>
                          <a:ea typeface="GE SS Two Light" pitchFamily="34" charset="-122"/>
                          <a:cs typeface="GE SS Two Light" pitchFamily="34" charset="-120"/>
                        </a:rPr>
                        <a:t>الربط بين هدف التعلم والأداة</a:t>
                      </a:r>
                      <a:endParaRPr lang="en-US" sz="1600" kern="1200" dirty="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754137272"/>
                  </a:ext>
                </a:extLst>
              </a:tr>
              <a:tr h="464995">
                <a:tc>
                  <a:txBody>
                    <a:bodyPr/>
                    <a:lstStyle/>
                    <a:p>
                      <a:pPr algn="r" rtl="1">
                        <a:lnSpc>
                          <a:spcPct val="150000"/>
                        </a:lnSpc>
                        <a:spcAft>
                          <a:spcPts val="1200"/>
                        </a:spcAft>
                      </a:pPr>
                      <a:r>
                        <a:rPr lang="ar-SA" sz="1600" kern="1200" dirty="0">
                          <a:solidFill>
                            <a:srgbClr val="2E3C4E"/>
                          </a:solidFill>
                          <a:latin typeface="GE SS Two Light" pitchFamily="34" charset="0"/>
                          <a:ea typeface="GE SS Two Light" pitchFamily="34" charset="-122"/>
                          <a:cs typeface="GE SS Two Light" pitchFamily="34" charset="-120"/>
                        </a:rPr>
                        <a:t>يقدم سببًا منطقيًا ومهنيًا لاختيار كل أداة، وليس مجرد اختيارها بناءً على التفضيل الشخصي.</a:t>
                      </a:r>
                      <a:endParaRPr lang="en-US" sz="1600" kern="1200" dirty="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Aft>
                          <a:spcPts val="1200"/>
                        </a:spcAft>
                      </a:pPr>
                      <a:r>
                        <a:rPr lang="ar-SA" sz="1600" kern="1200" dirty="0">
                          <a:solidFill>
                            <a:srgbClr val="2E3C4E"/>
                          </a:solidFill>
                          <a:latin typeface="GE SS Two Light" pitchFamily="34" charset="0"/>
                          <a:ea typeface="GE SS Two Light" pitchFamily="34" charset="-122"/>
                          <a:cs typeface="GE SS Two Light" pitchFamily="34" charset="-120"/>
                        </a:rPr>
                        <a:t>تبرير اختيار الأدوات</a:t>
                      </a:r>
                      <a:endParaRPr lang="en-US" sz="1600" kern="1200" dirty="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524129251"/>
                  </a:ext>
                </a:extLst>
              </a:tr>
              <a:tr h="570277">
                <a:tc>
                  <a:txBody>
                    <a:bodyPr/>
                    <a:lstStyle/>
                    <a:p>
                      <a:pPr algn="r" rtl="1">
                        <a:lnSpc>
                          <a:spcPct val="150000"/>
                        </a:lnSpc>
                        <a:spcAft>
                          <a:spcPts val="1200"/>
                        </a:spcAft>
                      </a:pPr>
                      <a:r>
                        <a:rPr lang="ar-SA" sz="1600" kern="1200" dirty="0">
                          <a:solidFill>
                            <a:srgbClr val="2E3C4E"/>
                          </a:solidFill>
                          <a:latin typeface="GE SS Two Light" pitchFamily="34" charset="0"/>
                          <a:ea typeface="GE SS Two Light" pitchFamily="34" charset="-122"/>
                          <a:cs typeface="GE SS Two Light" pitchFamily="34" charset="-120"/>
                        </a:rPr>
                        <a:t>يحدد درجة ملاءمة الأداة (عالية/متوسطة/منخفضة) بما يتسق مع خصائص الكفاية وبُعد </a:t>
                      </a:r>
                      <a:r>
                        <a:rPr lang="en-US" sz="1600" kern="1200" dirty="0">
                          <a:solidFill>
                            <a:srgbClr val="2E3C4E"/>
                          </a:solidFill>
                          <a:latin typeface="Myriad "/>
                          <a:ea typeface="GE SS Two Light" pitchFamily="34" charset="-122"/>
                          <a:cs typeface="GE SS Two Light" pitchFamily="34" charset="-120"/>
                        </a:rPr>
                        <a:t>K-S-A</a:t>
                      </a:r>
                      <a:r>
                        <a:rPr lang="ar-SA" sz="1600" kern="1200" dirty="0">
                          <a:solidFill>
                            <a:srgbClr val="2E3C4E"/>
                          </a:solidFill>
                          <a:latin typeface="GE SS Two Light" pitchFamily="34" charset="0"/>
                          <a:ea typeface="GE SS Two Light" pitchFamily="34" charset="-122"/>
                          <a:cs typeface="GE SS Two Light" pitchFamily="34" charset="-120"/>
                        </a:rPr>
                        <a:t>.</a:t>
                      </a:r>
                      <a:endParaRPr lang="en-US" sz="1600" kern="1200" dirty="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Aft>
                          <a:spcPts val="1200"/>
                        </a:spcAft>
                      </a:pPr>
                      <a:r>
                        <a:rPr lang="ar-SA" sz="1600" kern="1200" dirty="0">
                          <a:solidFill>
                            <a:srgbClr val="2E3C4E"/>
                          </a:solidFill>
                          <a:latin typeface="GE SS Two Light" pitchFamily="34" charset="0"/>
                          <a:ea typeface="GE SS Two Light" pitchFamily="34" charset="-122"/>
                          <a:cs typeface="GE SS Two Light" pitchFamily="34" charset="-120"/>
                        </a:rPr>
                        <a:t>تحديد درجة الملاءمة</a:t>
                      </a:r>
                      <a:endParaRPr lang="en-US" sz="1600" kern="1200" dirty="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736170804"/>
                  </a:ext>
                </a:extLst>
              </a:tr>
              <a:tr h="438674">
                <a:tc>
                  <a:txBody>
                    <a:bodyPr/>
                    <a:lstStyle/>
                    <a:p>
                      <a:pPr algn="r" rtl="1">
                        <a:lnSpc>
                          <a:spcPct val="150000"/>
                        </a:lnSpc>
                        <a:spcAft>
                          <a:spcPts val="1200"/>
                        </a:spcAft>
                      </a:pPr>
                      <a:r>
                        <a:rPr lang="ar-SA" sz="1600" kern="1200" dirty="0">
                          <a:solidFill>
                            <a:srgbClr val="2E3C4E"/>
                          </a:solidFill>
                          <a:latin typeface="GE SS Two Light" pitchFamily="34" charset="0"/>
                          <a:ea typeface="GE SS Two Light" pitchFamily="34" charset="-122"/>
                          <a:cs typeface="GE SS Two Light" pitchFamily="34" charset="-120"/>
                        </a:rPr>
                        <a:t>يحدد الحالات التي يتطلب فيها التعلم أو التقييم استخدام أكثر من أداة للحصول على دليل كافٍ.</a:t>
                      </a:r>
                      <a:endParaRPr lang="en-US" sz="1600" kern="1200" dirty="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Aft>
                          <a:spcPts val="1200"/>
                        </a:spcAft>
                      </a:pPr>
                      <a:r>
                        <a:rPr lang="ar-SA" sz="1600" kern="1200" dirty="0">
                          <a:solidFill>
                            <a:srgbClr val="2E3C4E"/>
                          </a:solidFill>
                          <a:latin typeface="GE SS Two Light" pitchFamily="34" charset="0"/>
                          <a:ea typeface="GE SS Two Light" pitchFamily="34" charset="-122"/>
                          <a:cs typeface="GE SS Two Light" pitchFamily="34" charset="-120"/>
                        </a:rPr>
                        <a:t>القدرة على دمج الأدوات</a:t>
                      </a:r>
                      <a:endParaRPr lang="en-US" sz="1600" kern="1200" dirty="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766249562"/>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359DDF"/>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376</TotalTime>
  <Words>8815</Words>
  <Application>Microsoft Office PowerPoint</Application>
  <PresentationFormat>Widescreen</PresentationFormat>
  <Paragraphs>1067</Paragraphs>
  <Slides>85</Slides>
  <Notes>71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85</vt:i4>
      </vt:variant>
    </vt:vector>
  </HeadingPairs>
  <TitlesOfParts>
    <vt:vector size="92" baseType="lpstr">
      <vt:lpstr>Myriad </vt:lpstr>
      <vt:lpstr>GE SS Two Light</vt:lpstr>
      <vt:lpstr>WinSoft Pro</vt:lpstr>
      <vt:lpstr>WinSoft Pro Medium</vt:lpstr>
      <vt:lpstr>Arial</vt:lpstr>
      <vt:lpstr>Myriad Headline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user</dc:creator>
  <cp:lastModifiedBy>Knowledge beam</cp:lastModifiedBy>
  <cp:revision>99</cp:revision>
  <dcterms:created xsi:type="dcterms:W3CDTF">2026-09-03T02:34:02Z</dcterms:created>
  <dcterms:modified xsi:type="dcterms:W3CDTF">2026-09-06T06:56:01Z</dcterms:modified>
</cp:coreProperties>
</file>