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8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Lst>
  <p:sldSz cx="12192000" cy="6858000"/>
  <p:notesSz cx="6858000" cy="12192000"/>
  <p:embeddedFontLst>
    <p:embeddedFont>
      <p:font typeface="GE SS Two Light" panose="020A0503020102020204" pitchFamily="18" charset="-78"/>
      <p:regular r:id="rId87"/>
    </p:embeddedFont>
    <p:embeddedFont>
      <p:font typeface="WinSoft Pro Medium" panose="020B0600060200000000" pitchFamily="34" charset="-78"/>
      <p:regular r:id="rId8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5" d="100"/>
          <a:sy n="85" d="100"/>
        </p:scale>
        <p:origin x="56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2.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5056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png"/><Relationship Id="rId7" Type="http://schemas.openxmlformats.org/officeDocument/2006/relationships/image" Target="../media/image30.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png"/><Relationship Id="rId9"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2.png"/><Relationship Id="rId7" Type="http://schemas.openxmlformats.org/officeDocument/2006/relationships/image" Target="../media/image36.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3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svg"/></Relationships>
</file>

<file path=ppt/slides/_rels/slide20.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3.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6.svg"/><Relationship Id="rId5" Type="http://schemas.openxmlformats.org/officeDocument/2006/relationships/image" Target="../media/image55.sv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61.svg"/></Relationships>
</file>

<file path=ppt/slides/_rels/slide28.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4.svg"/></Relationships>
</file>

<file path=ppt/slides/_rels/slide29.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67.svg"/><Relationship Id="rId4" Type="http://schemas.openxmlformats.org/officeDocument/2006/relationships/image" Target="../media/image66.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4.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svg"/><Relationship Id="rId7" Type="http://schemas.openxmlformats.org/officeDocument/2006/relationships/image" Target="../media/image74.sv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73.svg"/><Relationship Id="rId5" Type="http://schemas.openxmlformats.org/officeDocument/2006/relationships/image" Target="../media/image72.svg"/><Relationship Id="rId4" Type="http://schemas.openxmlformats.org/officeDocument/2006/relationships/image" Target="../media/image71.sv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0.sv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79.svg"/><Relationship Id="rId5" Type="http://schemas.openxmlformats.org/officeDocument/2006/relationships/image" Target="../media/image78.svg"/><Relationship Id="rId4" Type="http://schemas.openxmlformats.org/officeDocument/2006/relationships/image" Target="../media/image77.png"/></Relationships>
</file>

<file path=ppt/slides/_rels/slide37.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83.svg"/><Relationship Id="rId4" Type="http://schemas.openxmlformats.org/officeDocument/2006/relationships/image" Target="../media/image82.svg"/></Relationships>
</file>

<file path=ppt/slides/_rels/slide3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42.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87.svg"/><Relationship Id="rId7" Type="http://schemas.openxmlformats.org/officeDocument/2006/relationships/image" Target="../media/image74.sv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73.svg"/><Relationship Id="rId5" Type="http://schemas.openxmlformats.org/officeDocument/2006/relationships/image" Target="../media/image89.svg"/><Relationship Id="rId4" Type="http://schemas.openxmlformats.org/officeDocument/2006/relationships/image" Target="../media/image88.sv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93.svg"/><Relationship Id="rId5" Type="http://schemas.openxmlformats.org/officeDocument/2006/relationships/image" Target="../media/image92.svg"/><Relationship Id="rId4" Type="http://schemas.openxmlformats.org/officeDocument/2006/relationships/image" Target="../media/image91.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5.sv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97.sv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00.svg"/><Relationship Id="rId5" Type="http://schemas.openxmlformats.org/officeDocument/2006/relationships/image" Target="../media/image99.svg"/><Relationship Id="rId4" Type="http://schemas.openxmlformats.org/officeDocument/2006/relationships/image" Target="../media/image98.png"/></Relationships>
</file>

<file path=ppt/slides/_rels/slide50.xml.rels><?xml version="1.0" encoding="UTF-8" standalone="yes"?>
<Relationships xmlns="http://schemas.openxmlformats.org/package/2006/relationships"><Relationship Id="rId3" Type="http://schemas.openxmlformats.org/officeDocument/2006/relationships/image" Target="../media/image101.svg"/><Relationship Id="rId7" Type="http://schemas.openxmlformats.org/officeDocument/2006/relationships/image" Target="../media/image105.sv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04.svg"/><Relationship Id="rId5" Type="http://schemas.openxmlformats.org/officeDocument/2006/relationships/image" Target="../media/image103.svg"/><Relationship Id="rId4" Type="http://schemas.openxmlformats.org/officeDocument/2006/relationships/image" Target="../media/image102.svg"/></Relationships>
</file>

<file path=ppt/slides/_rels/slide51.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svg"/><Relationship Id="rId7" Type="http://schemas.openxmlformats.org/officeDocument/2006/relationships/image" Target="../media/image110.sv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09.svg"/><Relationship Id="rId5" Type="http://schemas.openxmlformats.org/officeDocument/2006/relationships/image" Target="../media/image108.svg"/><Relationship Id="rId4" Type="http://schemas.openxmlformats.org/officeDocument/2006/relationships/image" Target="../media/image107.sv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15.svg"/><Relationship Id="rId5" Type="http://schemas.openxmlformats.org/officeDocument/2006/relationships/image" Target="../media/image114.png"/><Relationship Id="rId10" Type="http://schemas.openxmlformats.org/officeDocument/2006/relationships/image" Target="../media/image119.svg"/><Relationship Id="rId4" Type="http://schemas.openxmlformats.org/officeDocument/2006/relationships/image" Target="../media/image113.svg"/><Relationship Id="rId9" Type="http://schemas.openxmlformats.org/officeDocument/2006/relationships/image" Target="../media/image118.png"/></Relationships>
</file>

<file path=ppt/slides/_rels/slide54.xml.rels><?xml version="1.0" encoding="UTF-8" standalone="yes"?>
<Relationships xmlns="http://schemas.openxmlformats.org/package/2006/relationships"><Relationship Id="rId3" Type="http://schemas.openxmlformats.org/officeDocument/2006/relationships/image" Target="../media/image120.sv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122.svg"/><Relationship Id="rId4" Type="http://schemas.openxmlformats.org/officeDocument/2006/relationships/image" Target="../media/image121.sv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23.sv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58.xml.rels><?xml version="1.0" encoding="UTF-8" standalone="yes"?>
<Relationships xmlns="http://schemas.openxmlformats.org/package/2006/relationships"><Relationship Id="rId8" Type="http://schemas.openxmlformats.org/officeDocument/2006/relationships/image" Target="../media/image130.svg"/><Relationship Id="rId3" Type="http://schemas.openxmlformats.org/officeDocument/2006/relationships/image" Target="../media/image125.svg"/><Relationship Id="rId7" Type="http://schemas.openxmlformats.org/officeDocument/2006/relationships/image" Target="../media/image129.sv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128.svg"/><Relationship Id="rId5" Type="http://schemas.openxmlformats.org/officeDocument/2006/relationships/image" Target="../media/image127.svg"/><Relationship Id="rId4" Type="http://schemas.openxmlformats.org/officeDocument/2006/relationships/image" Target="../media/image126.sv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133.svg"/><Relationship Id="rId5" Type="http://schemas.openxmlformats.org/officeDocument/2006/relationships/image" Target="../media/image132.svg"/><Relationship Id="rId4" Type="http://schemas.openxmlformats.org/officeDocument/2006/relationships/image" Target="../media/image131.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135.png"/><Relationship Id="rId4" Type="http://schemas.openxmlformats.org/officeDocument/2006/relationships/image" Target="../media/image134.png"/></Relationships>
</file>

<file path=ppt/slides/_rels/slide61.xml.rels><?xml version="1.0" encoding="UTF-8" standalone="yes"?>
<Relationships xmlns="http://schemas.openxmlformats.org/package/2006/relationships"><Relationship Id="rId8" Type="http://schemas.openxmlformats.org/officeDocument/2006/relationships/image" Target="../media/image141.svg"/><Relationship Id="rId3" Type="http://schemas.openxmlformats.org/officeDocument/2006/relationships/image" Target="../media/image136.svg"/><Relationship Id="rId7" Type="http://schemas.openxmlformats.org/officeDocument/2006/relationships/image" Target="../media/image140.sv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139.svg"/><Relationship Id="rId5" Type="http://schemas.openxmlformats.org/officeDocument/2006/relationships/image" Target="../media/image138.svg"/><Relationship Id="rId4" Type="http://schemas.openxmlformats.org/officeDocument/2006/relationships/image" Target="../media/image137.svg"/><Relationship Id="rId9" Type="http://schemas.openxmlformats.org/officeDocument/2006/relationships/image" Target="../media/image142.svg"/></Relationships>
</file>

<file path=ppt/slides/_rels/slide6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149.svg"/><Relationship Id="rId3" Type="http://schemas.openxmlformats.org/officeDocument/2006/relationships/image" Target="../media/image144.svg"/><Relationship Id="rId7" Type="http://schemas.openxmlformats.org/officeDocument/2006/relationships/image" Target="../media/image148.sv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47.svg"/><Relationship Id="rId5" Type="http://schemas.openxmlformats.org/officeDocument/2006/relationships/image" Target="../media/image146.svg"/><Relationship Id="rId10" Type="http://schemas.openxmlformats.org/officeDocument/2006/relationships/image" Target="../media/image150.svg"/><Relationship Id="rId4" Type="http://schemas.openxmlformats.org/officeDocument/2006/relationships/image" Target="../media/image145.svg"/><Relationship Id="rId9" Type="http://schemas.openxmlformats.org/officeDocument/2006/relationships/image" Target="../media/image30.svg"/></Relationships>
</file>

<file path=ppt/slides/_rels/slide65.xml.rels><?xml version="1.0" encoding="UTF-8" standalone="yes"?>
<Relationships xmlns="http://schemas.openxmlformats.org/package/2006/relationships"><Relationship Id="rId8" Type="http://schemas.openxmlformats.org/officeDocument/2006/relationships/image" Target="../media/image156.svg"/><Relationship Id="rId3" Type="http://schemas.openxmlformats.org/officeDocument/2006/relationships/image" Target="../media/image151.svg"/><Relationship Id="rId7" Type="http://schemas.openxmlformats.org/officeDocument/2006/relationships/image" Target="../media/image155.sv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154.svg"/><Relationship Id="rId5" Type="http://schemas.openxmlformats.org/officeDocument/2006/relationships/image" Target="../media/image153.svg"/><Relationship Id="rId4" Type="http://schemas.openxmlformats.org/officeDocument/2006/relationships/image" Target="../media/image152.svg"/><Relationship Id="rId9" Type="http://schemas.openxmlformats.org/officeDocument/2006/relationships/image" Target="../media/image157.png"/></Relationships>
</file>

<file path=ppt/slides/_rels/slide66.xml.rels><?xml version="1.0" encoding="UTF-8" standalone="yes"?>
<Relationships xmlns="http://schemas.openxmlformats.org/package/2006/relationships"><Relationship Id="rId8" Type="http://schemas.openxmlformats.org/officeDocument/2006/relationships/image" Target="../media/image163.svg"/><Relationship Id="rId3" Type="http://schemas.openxmlformats.org/officeDocument/2006/relationships/image" Target="../media/image158.svg"/><Relationship Id="rId7" Type="http://schemas.openxmlformats.org/officeDocument/2006/relationships/image" Target="../media/image162.sv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161.svg"/><Relationship Id="rId5" Type="http://schemas.openxmlformats.org/officeDocument/2006/relationships/image" Target="../media/image160.svg"/><Relationship Id="rId4" Type="http://schemas.openxmlformats.org/officeDocument/2006/relationships/image" Target="../media/image159.sv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65.sv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166.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67.sv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6.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97.svg"/></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168.png"/></Relationships>
</file>

<file path=ppt/slides/_rels/slide78.xml.rels><?xml version="1.0" encoding="UTF-8" standalone="yes"?>
<Relationships xmlns="http://schemas.openxmlformats.org/package/2006/relationships"><Relationship Id="rId8" Type="http://schemas.openxmlformats.org/officeDocument/2006/relationships/image" Target="../media/image174.svg"/><Relationship Id="rId3" Type="http://schemas.openxmlformats.org/officeDocument/2006/relationships/image" Target="../media/image169.svg"/><Relationship Id="rId7" Type="http://schemas.openxmlformats.org/officeDocument/2006/relationships/image" Target="../media/image173.sv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172.svg"/><Relationship Id="rId5" Type="http://schemas.openxmlformats.org/officeDocument/2006/relationships/image" Target="../media/image171.svg"/><Relationship Id="rId4" Type="http://schemas.openxmlformats.org/officeDocument/2006/relationships/image" Target="../media/image170.svg"/></Relationships>
</file>

<file path=ppt/slides/_rels/slide79.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75.svg"/><Relationship Id="rId7" Type="http://schemas.openxmlformats.org/officeDocument/2006/relationships/image" Target="../media/image164.pn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178.svg"/><Relationship Id="rId5" Type="http://schemas.openxmlformats.org/officeDocument/2006/relationships/image" Target="../media/image177.svg"/><Relationship Id="rId4" Type="http://schemas.openxmlformats.org/officeDocument/2006/relationships/image" Target="../media/image176.sv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23.sv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179.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1690489"/>
            <a:ext cx="3476935" cy="3477022"/>
          </a:xfrm>
          <a:prstGeom prst="rect">
            <a:avLst/>
          </a:prstGeom>
        </p:spPr>
      </p:pic>
      <p:sp>
        <p:nvSpPr>
          <p:cNvPr id="4" name="Text 0"/>
          <p:cNvSpPr/>
          <p:nvPr/>
        </p:nvSpPr>
        <p:spPr>
          <a:xfrm>
            <a:off x="631908" y="1743968"/>
            <a:ext cx="635599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دليل المتدرّب — وحدة</a:t>
            </a:r>
            <a:r>
              <a:rPr lang="en-US" altLang="en-US" sz="2300" dirty="0">
                <a:solidFill>
                  <a:srgbClr val="2E3C4E"/>
                </a:solidFill>
                <a:latin typeface="Myriad Headline" panose="020B0500000000000000" pitchFamily="34" charset="0"/>
                <a:ea typeface="GE SS Two Light" pitchFamily="34" charset="-122"/>
                <a:cs typeface="GE SS Two Light" pitchFamily="34" charset="-120"/>
              </a:rPr>
              <a:t>U.8.2 </a:t>
            </a:r>
            <a:endParaRPr lang="ar-SA" sz="2300" dirty="0"/>
          </a:p>
        </p:txBody>
      </p:sp>
      <p:sp>
        <p:nvSpPr>
          <p:cNvPr id="5" name="Text 1"/>
          <p:cNvSpPr/>
          <p:nvPr/>
        </p:nvSpPr>
        <p:spPr>
          <a:xfrm>
            <a:off x="631908" y="2205335"/>
            <a:ext cx="6355993" cy="2227064"/>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التدريب والتقييم المبتكر والمرن في التعليم والتدريب التقني والمهني</a:t>
            </a:r>
            <a:endParaRPr lang="ar-SA" sz="4650" dirty="0"/>
          </a:p>
        </p:txBody>
      </p:sp>
      <p:sp>
        <p:nvSpPr>
          <p:cNvPr id="6" name="Shape 2"/>
          <p:cNvSpPr/>
          <p:nvPr/>
        </p:nvSpPr>
        <p:spPr>
          <a:xfrm>
            <a:off x="3946922" y="4770934"/>
            <a:ext cx="3040979" cy="342999"/>
          </a:xfrm>
          <a:prstGeom prst="roundRect">
            <a:avLst>
              <a:gd name="adj" fmla="val 49999"/>
            </a:avLst>
          </a:prstGeom>
          <a:solidFill>
            <a:srgbClr val="D4E9F7"/>
          </a:solidFill>
          <a:ln/>
        </p:spPr>
      </p:sp>
      <p:sp>
        <p:nvSpPr>
          <p:cNvPr id="7" name="Text 3"/>
          <p:cNvSpPr/>
          <p:nvPr/>
        </p:nvSpPr>
        <p:spPr>
          <a:xfrm>
            <a:off x="3472669" y="4838601"/>
            <a:ext cx="337990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المجمّع التدريبي: نماذج حديثة للتدريب والتقييم</a:t>
            </a:r>
            <a:endParaRPr lang="ar-SA"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31908" y="606557"/>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مرحبًا بكم في رحلة التعلّم</a:t>
            </a:r>
            <a:endParaRPr lang="ar-SA" sz="4650" dirty="0"/>
          </a:p>
        </p:txBody>
      </p:sp>
      <p:sp>
        <p:nvSpPr>
          <p:cNvPr id="3" name="Text 1"/>
          <p:cNvSpPr/>
          <p:nvPr/>
        </p:nvSpPr>
        <p:spPr>
          <a:xfrm>
            <a:off x="631908" y="2323890"/>
            <a:ext cx="5188614" cy="371177"/>
          </a:xfrm>
          <a:prstGeom prst="rect">
            <a:avLst/>
          </a:prstGeom>
          <a:noFill/>
          <a:ln/>
        </p:spPr>
        <p:txBody>
          <a:bodyPr wrap="none" lIns="0" tIns="0" rIns="0" bIns="0" rtlCol="0" anchor="t"/>
          <a:lstStyle/>
          <a:p>
            <a:pPr marL="0" indent="0" algn="r" rtl="1">
              <a:lnSpc>
                <a:spcPct val="104000"/>
              </a:lnSpc>
              <a:buNone/>
            </a:pPr>
            <a:r>
              <a:rPr lang="ar-SA" altLang="en-US" sz="2800" dirty="0">
                <a:latin typeface="GE SS Two Light" pitchFamily="34" charset="0"/>
                <a:ea typeface="GE SS Two Light" pitchFamily="34" charset="-122"/>
                <a:cs typeface="GE SS Two Light" pitchFamily="34" charset="-120"/>
              </a:rPr>
              <a:t>لن تكونوا متلقّين فقط</a:t>
            </a:r>
            <a:endParaRPr lang="ar-SA" sz="2800" dirty="0"/>
          </a:p>
        </p:txBody>
      </p:sp>
      <p:sp>
        <p:nvSpPr>
          <p:cNvPr id="4" name="Text 2"/>
          <p:cNvSpPr/>
          <p:nvPr/>
        </p:nvSpPr>
        <p:spPr>
          <a:xfrm>
            <a:off x="631908" y="2973699"/>
            <a:ext cx="5188614" cy="3758405"/>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latin typeface="WinSoft Pro Medium" pitchFamily="34" charset="0"/>
                <a:ea typeface="WinSoft Pro Medium" pitchFamily="34" charset="-122"/>
                <a:cs typeface="WinSoft Pro Medium" pitchFamily="34" charset="-120"/>
              </a:rPr>
              <a:t>ستشاركون وتستكشفون وتحلّلون وتطبّقون من خلال أنشطة متنوعة، وستنتقلون خطوة بخطوة من تمييز نموذج التدريب إلى نقد النماذج القائمة واستكشاف البدائل، ثم تصميم نموذج مختار وإعداد خطة موجزة له، وصولًا إلى تصميم مخطط لبرنامج الاعتراف بالتّعلّم المسبق.</a:t>
            </a:r>
            <a:endParaRPr lang="ar-SA" sz="2400" dirty="0"/>
          </a:p>
        </p:txBody>
      </p:sp>
      <p:sp>
        <p:nvSpPr>
          <p:cNvPr id="5" name="Shape 3"/>
          <p:cNvSpPr/>
          <p:nvPr/>
        </p:nvSpPr>
        <p:spPr>
          <a:xfrm>
            <a:off x="6215006" y="1961322"/>
            <a:ext cx="5513646" cy="4426226"/>
          </a:xfrm>
          <a:prstGeom prst="roundRect">
            <a:avLst>
              <a:gd name="adj" fmla="val 21927"/>
            </a:avLst>
          </a:prstGeom>
          <a:solidFill>
            <a:srgbClr val="75BAE6"/>
          </a:solidFill>
          <a:ln/>
        </p:spPr>
      </p:sp>
      <p:sp>
        <p:nvSpPr>
          <p:cNvPr id="6" name="Text 4"/>
          <p:cNvSpPr/>
          <p:nvPr/>
        </p:nvSpPr>
        <p:spPr>
          <a:xfrm>
            <a:off x="6440624" y="2323890"/>
            <a:ext cx="5062411"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ما هذه الوحدة؟</a:t>
            </a:r>
            <a:endParaRPr lang="ar-SA" sz="2800" dirty="0">
              <a:solidFill>
                <a:schemeClr val="bg1"/>
              </a:solidFill>
            </a:endParaRPr>
          </a:p>
        </p:txBody>
      </p:sp>
      <p:sp>
        <p:nvSpPr>
          <p:cNvPr id="7" name="Text 5"/>
          <p:cNvSpPr/>
          <p:nvPr/>
        </p:nvSpPr>
        <p:spPr>
          <a:xfrm>
            <a:off x="6440624" y="2973699"/>
            <a:ext cx="5062411" cy="3056040"/>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دليل المتدرّب لوحدة U.8.2 رفيقكم في رحلة تعلّم تساعدكم على فهم نماذج التدريب والتقييم، وتقييم جدوى إدخال نماذج أكثر ابتكارًا ومرونة، وتصميمها، وتصميم برامج الاعتراف بالتّعلّم المسبق.</a:t>
            </a:r>
            <a:endParaRPr lang="ar-SA" sz="24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250851"/>
            <a:ext cx="6355993"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فرص التعلّم خلال الوحدة</a:t>
            </a:r>
            <a:endParaRPr lang="ar-SA" sz="4650" dirty="0"/>
          </a:p>
        </p:txBody>
      </p:sp>
      <p:sp>
        <p:nvSpPr>
          <p:cNvPr id="5" name="Shape 1"/>
          <p:cNvSpPr/>
          <p:nvPr/>
        </p:nvSpPr>
        <p:spPr>
          <a:xfrm>
            <a:off x="8494599" y="2331740"/>
            <a:ext cx="3065187" cy="2134243"/>
          </a:xfrm>
          <a:prstGeom prst="roundRect">
            <a:avLst>
              <a:gd name="adj" fmla="val 19849"/>
            </a:avLst>
          </a:prstGeom>
          <a:solidFill>
            <a:srgbClr val="00AEEF"/>
          </a:solidFill>
          <a:ln w="12700">
            <a:solidFill>
              <a:srgbClr val="0094D5"/>
            </a:solidFill>
            <a:prstDash val="solid"/>
          </a:ln>
        </p:spPr>
      </p:sp>
      <p:sp>
        <p:nvSpPr>
          <p:cNvPr id="6" name="Text 2"/>
          <p:cNvSpPr/>
          <p:nvPr/>
        </p:nvSpPr>
        <p:spPr>
          <a:xfrm>
            <a:off x="8732917" y="2570063"/>
            <a:ext cx="2588552"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FFFFFF"/>
                </a:solidFill>
                <a:latin typeface="GE SS Two Light" pitchFamily="34" charset="0"/>
                <a:ea typeface="GE SS Two Light" pitchFamily="34" charset="-122"/>
                <a:cs typeface="GE SS Two Light" pitchFamily="34" charset="-120"/>
              </a:rPr>
              <a:t>تعلّم ميسّر وذاتي</a:t>
            </a:r>
            <a:endParaRPr lang="ar-SA" sz="2400" dirty="0"/>
          </a:p>
        </p:txBody>
      </p:sp>
      <p:sp>
        <p:nvSpPr>
          <p:cNvPr id="7" name="Text 3"/>
          <p:cNvSpPr/>
          <p:nvPr/>
        </p:nvSpPr>
        <p:spPr>
          <a:xfrm>
            <a:off x="8732917" y="3076575"/>
            <a:ext cx="2588552" cy="1217129"/>
          </a:xfrm>
          <a:prstGeom prst="rect">
            <a:avLst/>
          </a:prstGeom>
          <a:noFill/>
          <a:ln/>
        </p:spPr>
        <p:txBody>
          <a:bodyPr wrap="square" lIns="0" tIns="0" rIns="0" bIns="0" rtlCol="0" anchor="t">
            <a:normAutofit fontScale="92500"/>
          </a:bodyPr>
          <a:lstStyle/>
          <a:p>
            <a:pPr marL="0" indent="0" algn="ctr" rtl="1">
              <a:lnSpc>
                <a:spcPct val="133000"/>
              </a:lnSpc>
              <a:buNone/>
            </a:pPr>
            <a:r>
              <a:rPr lang="ar-SA" altLang="en-US" sz="2400" dirty="0">
                <a:solidFill>
                  <a:srgbClr val="FFFFFF"/>
                </a:solidFill>
                <a:latin typeface="WinSoft Pro Medium" pitchFamily="34" charset="0"/>
                <a:ea typeface="WinSoft Pro Medium" pitchFamily="34" charset="-122"/>
                <a:cs typeface="WinSoft Pro Medium" pitchFamily="34" charset="-120"/>
              </a:rPr>
              <a:t>فرص للتعلم الميسّر والتّعلّم الذاتي بأساليب متنوعة.</a:t>
            </a:r>
            <a:endParaRPr lang="ar-SA" sz="2400" dirty="0"/>
          </a:p>
        </p:txBody>
      </p:sp>
      <p:sp>
        <p:nvSpPr>
          <p:cNvPr id="8" name="Shape 4"/>
          <p:cNvSpPr/>
          <p:nvPr/>
        </p:nvSpPr>
        <p:spPr>
          <a:xfrm>
            <a:off x="5203794" y="2331740"/>
            <a:ext cx="3065187" cy="2134243"/>
          </a:xfrm>
          <a:prstGeom prst="roundRect">
            <a:avLst>
              <a:gd name="adj" fmla="val 19849"/>
            </a:avLst>
          </a:prstGeom>
          <a:solidFill>
            <a:srgbClr val="00AEEF"/>
          </a:solidFill>
          <a:ln w="12700">
            <a:solidFill>
              <a:srgbClr val="0094D5"/>
            </a:solidFill>
            <a:prstDash val="solid"/>
          </a:ln>
        </p:spPr>
      </p:sp>
      <p:sp>
        <p:nvSpPr>
          <p:cNvPr id="9" name="Text 5"/>
          <p:cNvSpPr/>
          <p:nvPr/>
        </p:nvSpPr>
        <p:spPr>
          <a:xfrm>
            <a:off x="5442112" y="2570063"/>
            <a:ext cx="2588552"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FFFFFF"/>
                </a:solidFill>
                <a:latin typeface="GE SS Two Light" pitchFamily="34" charset="0"/>
                <a:ea typeface="GE SS Two Light" pitchFamily="34" charset="-122"/>
                <a:cs typeface="GE SS Two Light" pitchFamily="34" charset="-120"/>
              </a:rPr>
              <a:t>عمل فردي وجماعي</a:t>
            </a:r>
            <a:endParaRPr lang="ar-SA" sz="2400" dirty="0"/>
          </a:p>
        </p:txBody>
      </p:sp>
      <p:sp>
        <p:nvSpPr>
          <p:cNvPr id="10" name="Text 6"/>
          <p:cNvSpPr/>
          <p:nvPr/>
        </p:nvSpPr>
        <p:spPr>
          <a:xfrm>
            <a:off x="5442112" y="3076575"/>
            <a:ext cx="2588552" cy="1217129"/>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FFFFFF"/>
                </a:solidFill>
                <a:latin typeface="WinSoft Pro Medium" pitchFamily="34" charset="0"/>
                <a:ea typeface="WinSoft Pro Medium" pitchFamily="34" charset="-122"/>
                <a:cs typeface="WinSoft Pro Medium" pitchFamily="34" charset="-120"/>
              </a:rPr>
              <a:t>العمل بصورة فردية وثنائية وجماعية لتعزيز التعلّم.</a:t>
            </a:r>
            <a:endParaRPr lang="ar-SA" sz="2400" dirty="0"/>
          </a:p>
        </p:txBody>
      </p:sp>
      <p:sp>
        <p:nvSpPr>
          <p:cNvPr id="11" name="Shape 7"/>
          <p:cNvSpPr/>
          <p:nvPr/>
        </p:nvSpPr>
        <p:spPr>
          <a:xfrm>
            <a:off x="4386470" y="5044713"/>
            <a:ext cx="7407965" cy="1344315"/>
          </a:xfrm>
          <a:prstGeom prst="roundRect">
            <a:avLst>
              <a:gd name="adj" fmla="val 25182"/>
            </a:avLst>
          </a:prstGeom>
          <a:solidFill>
            <a:srgbClr val="00AEEF"/>
          </a:solidFill>
          <a:ln w="12700">
            <a:solidFill>
              <a:srgbClr val="0094D5"/>
            </a:solidFill>
            <a:prstDash val="solid"/>
          </a:ln>
        </p:spPr>
      </p:sp>
      <p:sp>
        <p:nvSpPr>
          <p:cNvPr id="12" name="Text 8"/>
          <p:cNvSpPr/>
          <p:nvPr/>
        </p:nvSpPr>
        <p:spPr>
          <a:xfrm>
            <a:off x="4532243" y="5283037"/>
            <a:ext cx="7027544"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FFFFFF"/>
                </a:solidFill>
                <a:latin typeface="GE SS Two Light" pitchFamily="34" charset="0"/>
                <a:ea typeface="GE SS Two Light" pitchFamily="34" charset="-122"/>
                <a:cs typeface="GE SS Two Light" pitchFamily="34" charset="-120"/>
              </a:rPr>
              <a:t>مشاركة وتغذية راجعة</a:t>
            </a:r>
            <a:endParaRPr lang="ar-SA" sz="2400" dirty="0"/>
          </a:p>
        </p:txBody>
      </p:sp>
      <p:sp>
        <p:nvSpPr>
          <p:cNvPr id="13" name="Text 9"/>
          <p:cNvSpPr/>
          <p:nvPr/>
        </p:nvSpPr>
        <p:spPr>
          <a:xfrm>
            <a:off x="5680429" y="5759480"/>
            <a:ext cx="5879358"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FFFFFF"/>
                </a:solidFill>
                <a:latin typeface="WinSoft Pro Medium" pitchFamily="34" charset="0"/>
                <a:ea typeface="WinSoft Pro Medium" pitchFamily="34" charset="-122"/>
                <a:cs typeface="WinSoft Pro Medium" pitchFamily="34" charset="-120"/>
              </a:rPr>
              <a:t>مشاركة الأفكار مع الزملاء والاستفادة من التغذية الراجعة لتطوير المخرجات.</a:t>
            </a:r>
            <a:endParaRPr lang="ar-SA"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1908" y="859890"/>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برنامج التطوير المهني أثناء الخدمة (</a:t>
            </a:r>
            <a:r>
              <a:rPr lang="ar-SA" altLang="en-US" sz="4650" dirty="0">
                <a:solidFill>
                  <a:srgbClr val="2E3C4E"/>
                </a:solidFill>
                <a:latin typeface="Myriad Headline" panose="020B0500000000000000" pitchFamily="34" charset="0"/>
                <a:ea typeface="GE SS Two Light" pitchFamily="34" charset="-122"/>
                <a:cs typeface="GE SS Two Light" pitchFamily="34" charset="-120"/>
              </a:rPr>
              <a:t>PDP</a:t>
            </a:r>
            <a:r>
              <a:rPr lang="ar-SA" altLang="en-US" sz="4650" dirty="0">
                <a:solidFill>
                  <a:srgbClr val="2E3C4E"/>
                </a:solidFill>
                <a:latin typeface="GE SS Two Light" pitchFamily="34" charset="0"/>
                <a:ea typeface="GE SS Two Light" pitchFamily="34" charset="-122"/>
                <a:cs typeface="GE SS Two Light" pitchFamily="34" charset="-120"/>
              </a:rPr>
              <a:t>)</a:t>
            </a:r>
            <a:endParaRPr lang="ar-SA" sz="4650" dirty="0"/>
          </a:p>
        </p:txBody>
      </p:sp>
      <p:sp>
        <p:nvSpPr>
          <p:cNvPr id="3" name="Text 1"/>
          <p:cNvSpPr/>
          <p:nvPr/>
        </p:nvSpPr>
        <p:spPr>
          <a:xfrm>
            <a:off x="631908" y="2053591"/>
            <a:ext cx="10927878" cy="722313"/>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يهدف البرنامج لموظفي التعليم والتدريب التقني والمهني في الأونروا إلى تحديث معارفهم ومهاراتهم ومواكبة التطورات في منظومة التعليم والتدريب التقني والمهني ومتطلبات سوق العمل.</a:t>
            </a:r>
            <a:endParaRPr lang="ar-SA" sz="2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39727" y="3146921"/>
            <a:ext cx="564144" cy="564158"/>
          </a:xfrm>
          <a:prstGeom prst="rect">
            <a:avLst/>
          </a:prstGeom>
        </p:spPr>
      </p:pic>
      <p:sp>
        <p:nvSpPr>
          <p:cNvPr id="5" name="Text 2"/>
          <p:cNvSpPr/>
          <p:nvPr/>
        </p:nvSpPr>
        <p:spPr>
          <a:xfrm>
            <a:off x="8517651" y="3718917"/>
            <a:ext cx="2608296" cy="371177"/>
          </a:xfrm>
          <a:prstGeom prst="rect">
            <a:avLst/>
          </a:prstGeom>
          <a:noFill/>
          <a:ln/>
        </p:spPr>
        <p:txBody>
          <a:bodyPr wrap="none" lIns="0" tIns="0" rIns="0" bIns="0" rtlCol="0" anchor="t"/>
          <a:lstStyle/>
          <a:p>
            <a:pPr marL="0" indent="0" algn="r" rtl="1">
              <a:lnSpc>
                <a:spcPct val="104000"/>
              </a:lnSpc>
              <a:buNone/>
            </a:pPr>
            <a:r>
              <a:rPr lang="en-US" altLang="en-US" sz="2400" b="1" dirty="0">
                <a:solidFill>
                  <a:srgbClr val="384653"/>
                </a:solidFill>
                <a:latin typeface="Myriad Headline" panose="020B0500000000000000" pitchFamily="34" charset="0"/>
                <a:ea typeface="GE SS Two Light" pitchFamily="34" charset="-122"/>
                <a:cs typeface="GE SS Two Light" pitchFamily="34" charset="-120"/>
              </a:rPr>
              <a:t>33 </a:t>
            </a:r>
            <a:r>
              <a:rPr lang="ar-SA" altLang="en-US" sz="2400" b="1" dirty="0">
                <a:solidFill>
                  <a:srgbClr val="384653"/>
                </a:solidFill>
                <a:latin typeface="GE SS Two Light" pitchFamily="34" charset="0"/>
                <a:ea typeface="GE SS Two Light" pitchFamily="34" charset="-122"/>
                <a:cs typeface="GE SS Two Light" pitchFamily="34" charset="-120"/>
              </a:rPr>
              <a:t>وحدة تعلّمية</a:t>
            </a:r>
            <a:endParaRPr lang="ar-SA" sz="2400" b="1" dirty="0"/>
          </a:p>
        </p:txBody>
      </p:sp>
      <p:sp>
        <p:nvSpPr>
          <p:cNvPr id="6" name="Text 3"/>
          <p:cNvSpPr/>
          <p:nvPr/>
        </p:nvSpPr>
        <p:spPr>
          <a:xfrm>
            <a:off x="8517651" y="4225429"/>
            <a:ext cx="2608296" cy="2241632"/>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موزّعة على 10 مجمّعات تدريبية رئيسة تغطي الجوانب التربوية والإدارية والفنية.</a:t>
            </a:r>
            <a:endParaRPr lang="ar-SA" sz="24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03093" y="3087092"/>
            <a:ext cx="564144" cy="564158"/>
          </a:xfrm>
          <a:prstGeom prst="rect">
            <a:avLst/>
          </a:prstGeom>
        </p:spPr>
      </p:pic>
      <p:sp>
        <p:nvSpPr>
          <p:cNvPr id="8" name="Text 4"/>
          <p:cNvSpPr/>
          <p:nvPr/>
        </p:nvSpPr>
        <p:spPr>
          <a:xfrm>
            <a:off x="4780967" y="3718917"/>
            <a:ext cx="2608396" cy="371177"/>
          </a:xfrm>
          <a:prstGeom prst="rect">
            <a:avLst/>
          </a:prstGeom>
          <a:noFill/>
          <a:ln/>
        </p:spPr>
        <p:txBody>
          <a:bodyPr wrap="none" lIns="0" tIns="0" rIns="0" bIns="0" rtlCol="0" anchor="t"/>
          <a:lstStyle/>
          <a:p>
            <a:pPr marL="0" indent="0" algn="r" rtl="1">
              <a:lnSpc>
                <a:spcPct val="104000"/>
              </a:lnSpc>
              <a:buNone/>
            </a:pPr>
            <a:r>
              <a:rPr lang="en-US" altLang="en-US" sz="2400" b="1" dirty="0">
                <a:solidFill>
                  <a:srgbClr val="384653"/>
                </a:solidFill>
                <a:latin typeface="Myriad Headline" panose="020B0500000000000000" pitchFamily="34" charset="0"/>
                <a:ea typeface="GE SS Two Light" pitchFamily="34" charset="-122"/>
                <a:cs typeface="GE SS Two Light" pitchFamily="34" charset="-120"/>
              </a:rPr>
              <a:t>25</a:t>
            </a:r>
            <a:r>
              <a:rPr lang="ar-SA" altLang="en-US" sz="2400" b="1" dirty="0">
                <a:solidFill>
                  <a:srgbClr val="384653"/>
                </a:solidFill>
                <a:latin typeface="GE SS Two Light" pitchFamily="34" charset="0"/>
                <a:ea typeface="GE SS Two Light" pitchFamily="34" charset="-122"/>
                <a:cs typeface="GE SS Two Light" pitchFamily="34" charset="-120"/>
              </a:rPr>
              <a:t>ساعة لكل وحدة</a:t>
            </a:r>
            <a:endParaRPr lang="ar-SA" sz="2400" b="1" dirty="0"/>
          </a:p>
        </p:txBody>
      </p:sp>
      <p:sp>
        <p:nvSpPr>
          <p:cNvPr id="9" name="Text 5"/>
          <p:cNvSpPr/>
          <p:nvPr/>
        </p:nvSpPr>
        <p:spPr>
          <a:xfrm>
            <a:off x="4780967" y="4225429"/>
            <a:ext cx="2608396" cy="2241632"/>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تُقدَّم عبر التّعلّم الذاتي أو الميسّر عبر الإنترنت أو الوجاهي وفق طبيعة كل وحدة.</a:t>
            </a:r>
            <a:endParaRPr lang="ar-SA" sz="24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66459" y="2965331"/>
            <a:ext cx="564144" cy="564158"/>
          </a:xfrm>
          <a:prstGeom prst="rect">
            <a:avLst/>
          </a:prstGeom>
        </p:spPr>
      </p:pic>
      <p:sp>
        <p:nvSpPr>
          <p:cNvPr id="11" name="Text 6"/>
          <p:cNvSpPr/>
          <p:nvPr/>
        </p:nvSpPr>
        <p:spPr>
          <a:xfrm>
            <a:off x="1044384" y="3718917"/>
            <a:ext cx="2608296"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ثلاث سنوات للإكمال</a:t>
            </a:r>
            <a:endParaRPr lang="ar-SA" sz="2400" b="1" dirty="0"/>
          </a:p>
        </p:txBody>
      </p:sp>
      <p:sp>
        <p:nvSpPr>
          <p:cNvPr id="12" name="Text 7"/>
          <p:cNvSpPr/>
          <p:nvPr/>
        </p:nvSpPr>
        <p:spPr>
          <a:xfrm>
            <a:off x="1044384" y="4225429"/>
            <a:ext cx="2608296" cy="2241632"/>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يُكمل الموظفون المتطلبات الإلزامية خلال السنوات الثلاث الأولى مع إمكانية التمديد لأربع سنوات.</a:t>
            </a:r>
            <a:endParaRPr lang="ar-SA"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31908" y="762198"/>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متطلبات إكمال البرنامج</a:t>
            </a:r>
            <a:endParaRPr lang="ar-SA" sz="3700" dirty="0"/>
          </a:p>
        </p:txBody>
      </p:sp>
      <p:pic>
        <p:nvPicPr>
          <p:cNvPr id="3" name="Image 0" descr="preencoded.png"/>
          <p:cNvPicPr>
            <a:picLocks noChangeAspect="1"/>
          </p:cNvPicPr>
          <p:nvPr/>
        </p:nvPicPr>
        <p:blipFill>
          <a:blip r:embed="rId3"/>
          <a:stretch>
            <a:fillRect/>
          </a:stretch>
        </p:blipFill>
        <p:spPr>
          <a:xfrm>
            <a:off x="2537654" y="1644948"/>
            <a:ext cx="7116386" cy="4450755"/>
          </a:xfrm>
          <a:prstGeom prst="rect">
            <a:avLst/>
          </a:prstGeom>
        </p:spPr>
      </p:pic>
      <p:sp>
        <p:nvSpPr>
          <p:cNvPr id="4" name="Text 1"/>
          <p:cNvSpPr/>
          <p:nvPr/>
        </p:nvSpPr>
        <p:spPr>
          <a:xfrm>
            <a:off x="7842925" y="3687888"/>
            <a:ext cx="2324033" cy="258858"/>
          </a:xfrm>
          <a:prstGeom prst="rect">
            <a:avLst/>
          </a:prstGeom>
          <a:noFill/>
          <a:ln/>
        </p:spPr>
        <p:txBody>
          <a:bodyPr wrap="none" lIns="0" tIns="0" rIns="0" bIns="0" rtlCol="0" anchor="t"/>
          <a:lstStyle/>
          <a:p>
            <a:pPr marL="0" indent="0" algn="l"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اجتياز التقييمات</a:t>
            </a:r>
            <a:endParaRPr lang="ar-SA" sz="2800" dirty="0"/>
          </a:p>
        </p:txBody>
      </p:sp>
      <p:sp>
        <p:nvSpPr>
          <p:cNvPr id="5" name="Text 2"/>
          <p:cNvSpPr/>
          <p:nvPr/>
        </p:nvSpPr>
        <p:spPr>
          <a:xfrm>
            <a:off x="4933829" y="5654448"/>
            <a:ext cx="2324033" cy="258858"/>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إكمال الأنشطة</a:t>
            </a:r>
            <a:endParaRPr lang="ar-SA" sz="2800" dirty="0"/>
          </a:p>
        </p:txBody>
      </p:sp>
      <p:sp>
        <p:nvSpPr>
          <p:cNvPr id="6" name="Text 3"/>
          <p:cNvSpPr/>
          <p:nvPr/>
        </p:nvSpPr>
        <p:spPr>
          <a:xfrm>
            <a:off x="1311965" y="3642458"/>
            <a:ext cx="2869325" cy="517716"/>
          </a:xfrm>
          <a:prstGeom prst="rect">
            <a:avLst/>
          </a:prstGeom>
          <a:noFill/>
          <a:ln/>
        </p:spPr>
        <p:txBody>
          <a:bodyPr wrap="square" lIns="0" tIns="0" rIns="0" bIns="0" rtlCol="0" anchor="t">
            <a:noAutofit/>
          </a:bodyPr>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الحضور والمشاركة</a:t>
            </a:r>
            <a:endParaRPr lang="ar-SA" sz="2800" dirty="0"/>
          </a:p>
        </p:txBody>
      </p:sp>
      <p:sp>
        <p:nvSpPr>
          <p:cNvPr id="7" name="Text 4"/>
          <p:cNvSpPr/>
          <p:nvPr/>
        </p:nvSpPr>
        <p:spPr>
          <a:xfrm>
            <a:off x="4361976" y="1720536"/>
            <a:ext cx="3467741" cy="517716"/>
          </a:xfrm>
          <a:prstGeom prst="rect">
            <a:avLst/>
          </a:prstGeom>
          <a:noFill/>
          <a:ln/>
        </p:spPr>
        <p:txBody>
          <a:bodyPr wrap="square" lIns="0" tIns="0" rIns="0" bIns="0" rtlCol="0" anchor="t">
            <a:noAutofit/>
          </a:bodyPr>
          <a:lstStyle/>
          <a:p>
            <a:pPr marL="0" indent="0" algn="ct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التسجيل في الوحدات</a:t>
            </a:r>
            <a:endParaRPr lang="ar-SA"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2527399"/>
            <a:ext cx="6355993" cy="742355"/>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تعليمات الوحدة التدريبية</a:t>
            </a:r>
            <a:endParaRPr lang="ar-SA" sz="4650" dirty="0"/>
          </a:p>
        </p:txBody>
      </p:sp>
      <p:sp>
        <p:nvSpPr>
          <p:cNvPr id="5" name="Text 1"/>
          <p:cNvSpPr/>
          <p:nvPr/>
        </p:nvSpPr>
        <p:spPr>
          <a:xfrm>
            <a:off x="5203794" y="3608288"/>
            <a:ext cx="6355993" cy="722313"/>
          </a:xfrm>
          <a:prstGeom prst="rect">
            <a:avLst/>
          </a:prstGeom>
          <a:noFill/>
          <a:ln/>
        </p:spPr>
        <p:txBody>
          <a:bodyPr wrap="square" lIns="0" tIns="0" rIns="0" bIns="0" rtlCol="0" anchor="t">
            <a:noAutofit/>
          </a:bodyPr>
          <a:lstStyle/>
          <a:p>
            <a:pPr marL="0" indent="0" algn="ctr" rtl="1">
              <a:lnSpc>
                <a:spcPct val="133000"/>
              </a:lnSpc>
              <a:buNone/>
            </a:pPr>
            <a:r>
              <a:rPr lang="ar-SA" altLang="en-US" sz="3200" dirty="0">
                <a:solidFill>
                  <a:srgbClr val="384653"/>
                </a:solidFill>
                <a:latin typeface="WinSoft Pro Medium" pitchFamily="34" charset="0"/>
                <a:ea typeface="WinSoft Pro Medium" pitchFamily="34" charset="-122"/>
                <a:cs typeface="WinSoft Pro Medium" pitchFamily="34" charset="-120"/>
              </a:rPr>
              <a:t>لتحقيق أقصى استفادة، اجعل رحلتك التعليمية تجربة نشطة قائمة على المشاركة والاستكشاف والتطبيق.</a:t>
            </a:r>
            <a:endParaRPr lang="ar-SA"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31908" y="93394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توصيات للمتدرّب</a:t>
            </a:r>
            <a:endParaRPr lang="ar-SA" sz="4650" dirty="0"/>
          </a:p>
        </p:txBody>
      </p:sp>
      <p:sp>
        <p:nvSpPr>
          <p:cNvPr id="3" name="Shape 1"/>
          <p:cNvSpPr/>
          <p:nvPr/>
        </p:nvSpPr>
        <p:spPr>
          <a:xfrm>
            <a:off x="11051998" y="2127647"/>
            <a:ext cx="507789" cy="507802"/>
          </a:xfrm>
          <a:prstGeom prst="ellipse">
            <a:avLst/>
          </a:prstGeom>
          <a:solidFill>
            <a:srgbClr val="00AEEF"/>
          </a:solidFill>
          <a:ln w="12700">
            <a:solidFill>
              <a:srgbClr val="0094D5"/>
            </a:solidFill>
            <a:prstDash val="solid"/>
          </a:ln>
        </p:spPr>
      </p:sp>
      <p:sp>
        <p:nvSpPr>
          <p:cNvPr id="4" name="Text 2"/>
          <p:cNvSpPr/>
          <p:nvPr/>
        </p:nvSpPr>
        <p:spPr>
          <a:xfrm>
            <a:off x="8105275" y="2205137"/>
            <a:ext cx="2721105"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ابدأ بعقل منفتح</a:t>
            </a:r>
            <a:endParaRPr lang="ar-SA" sz="2400" b="1" dirty="0"/>
          </a:p>
        </p:txBody>
      </p:sp>
      <p:sp>
        <p:nvSpPr>
          <p:cNvPr id="5" name="Text 3"/>
          <p:cNvSpPr/>
          <p:nvPr/>
        </p:nvSpPr>
        <p:spPr>
          <a:xfrm>
            <a:off x="8105275" y="2711648"/>
            <a:ext cx="2721105" cy="1277256"/>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اترك مساحة للتعلم واكتشاف أفكار وتجارب جديدة دون افتراضات مسبقة.</a:t>
            </a:r>
            <a:endParaRPr lang="ar-SA" sz="2000" dirty="0"/>
          </a:p>
        </p:txBody>
      </p:sp>
      <p:sp>
        <p:nvSpPr>
          <p:cNvPr id="6" name="Shape 4"/>
          <p:cNvSpPr/>
          <p:nvPr/>
        </p:nvSpPr>
        <p:spPr>
          <a:xfrm>
            <a:off x="7315414" y="2127647"/>
            <a:ext cx="507789" cy="507802"/>
          </a:xfrm>
          <a:prstGeom prst="ellipse">
            <a:avLst/>
          </a:prstGeom>
          <a:solidFill>
            <a:srgbClr val="00AEEF"/>
          </a:solidFill>
          <a:ln w="12700">
            <a:solidFill>
              <a:srgbClr val="0094D5"/>
            </a:solidFill>
            <a:prstDash val="solid"/>
          </a:ln>
        </p:spPr>
      </p:sp>
      <p:sp>
        <p:nvSpPr>
          <p:cNvPr id="7" name="Text 5"/>
          <p:cNvSpPr/>
          <p:nvPr/>
        </p:nvSpPr>
        <p:spPr>
          <a:xfrm>
            <a:off x="4368591" y="2205137"/>
            <a:ext cx="2721205"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كن حاضرًا بتركيز</a:t>
            </a:r>
            <a:endParaRPr lang="ar-SA" sz="2400" b="1" dirty="0"/>
          </a:p>
        </p:txBody>
      </p:sp>
      <p:sp>
        <p:nvSpPr>
          <p:cNvPr id="8" name="Text 6"/>
          <p:cNvSpPr/>
          <p:nvPr/>
        </p:nvSpPr>
        <p:spPr>
          <a:xfrm>
            <a:off x="4368591" y="2711648"/>
            <a:ext cx="2721205" cy="1915883"/>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احرص على المشاركة في الأنشطة والنقاشات، فتعلّمك الحقيقي يبدأ من تفاعلك.</a:t>
            </a:r>
            <a:endParaRPr lang="ar-SA" sz="2000" dirty="0"/>
          </a:p>
        </p:txBody>
      </p:sp>
      <p:sp>
        <p:nvSpPr>
          <p:cNvPr id="9" name="Shape 7"/>
          <p:cNvSpPr/>
          <p:nvPr/>
        </p:nvSpPr>
        <p:spPr>
          <a:xfrm>
            <a:off x="3578731" y="2127647"/>
            <a:ext cx="507789" cy="507802"/>
          </a:xfrm>
          <a:prstGeom prst="ellipse">
            <a:avLst/>
          </a:prstGeom>
          <a:solidFill>
            <a:srgbClr val="00AEEF"/>
          </a:solidFill>
          <a:ln w="12700">
            <a:solidFill>
              <a:srgbClr val="0094D5"/>
            </a:solidFill>
            <a:prstDash val="solid"/>
          </a:ln>
        </p:spPr>
      </p:sp>
      <p:sp>
        <p:nvSpPr>
          <p:cNvPr id="10" name="Text 8"/>
          <p:cNvSpPr/>
          <p:nvPr/>
        </p:nvSpPr>
        <p:spPr>
          <a:xfrm>
            <a:off x="632008" y="2205137"/>
            <a:ext cx="2721105"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تعلّم من الآخرين</a:t>
            </a:r>
            <a:endParaRPr lang="ar-SA" sz="2400" b="1" dirty="0"/>
          </a:p>
        </p:txBody>
      </p:sp>
      <p:sp>
        <p:nvSpPr>
          <p:cNvPr id="11" name="Text 9"/>
          <p:cNvSpPr/>
          <p:nvPr/>
        </p:nvSpPr>
        <p:spPr>
          <a:xfrm>
            <a:off x="632008" y="2711648"/>
            <a:ext cx="2721105" cy="1915883"/>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كل زميل يحمل خبرات مختلفة؛ استمع إليها وشارك خبراتك لتوسيع معارفك.</a:t>
            </a:r>
            <a:endParaRPr lang="ar-SA" sz="2000" dirty="0"/>
          </a:p>
        </p:txBody>
      </p:sp>
      <p:sp>
        <p:nvSpPr>
          <p:cNvPr id="12" name="Shape 10"/>
          <p:cNvSpPr/>
          <p:nvPr/>
        </p:nvSpPr>
        <p:spPr>
          <a:xfrm>
            <a:off x="11051998" y="4246463"/>
            <a:ext cx="507789" cy="507802"/>
          </a:xfrm>
          <a:prstGeom prst="ellipse">
            <a:avLst/>
          </a:prstGeom>
          <a:solidFill>
            <a:srgbClr val="00AEEF"/>
          </a:solidFill>
          <a:ln w="12700">
            <a:solidFill>
              <a:srgbClr val="0094D5"/>
            </a:solidFill>
            <a:prstDash val="solid"/>
          </a:ln>
        </p:spPr>
      </p:sp>
      <p:sp>
        <p:nvSpPr>
          <p:cNvPr id="13" name="Text 11"/>
          <p:cNvSpPr/>
          <p:nvPr/>
        </p:nvSpPr>
        <p:spPr>
          <a:xfrm>
            <a:off x="8105275" y="4323953"/>
            <a:ext cx="2721105"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وثّق رحلة تعلّمك</a:t>
            </a:r>
            <a:endParaRPr lang="ar-SA" sz="2400" b="1" dirty="0"/>
          </a:p>
        </p:txBody>
      </p:sp>
      <p:sp>
        <p:nvSpPr>
          <p:cNvPr id="14" name="Text 12"/>
          <p:cNvSpPr/>
          <p:nvPr/>
        </p:nvSpPr>
        <p:spPr>
          <a:xfrm>
            <a:off x="8105275" y="4830465"/>
            <a:ext cx="2721105" cy="1915883"/>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دوّن الأفكار والملاحظات التي تلفت انتباهك واحتفظ بما يفيدك في ممارستك المهنية.</a:t>
            </a:r>
            <a:endParaRPr lang="ar-SA" sz="2000" dirty="0"/>
          </a:p>
        </p:txBody>
      </p:sp>
      <p:sp>
        <p:nvSpPr>
          <p:cNvPr id="15" name="Shape 13"/>
          <p:cNvSpPr/>
          <p:nvPr/>
        </p:nvSpPr>
        <p:spPr>
          <a:xfrm>
            <a:off x="7315414" y="4246463"/>
            <a:ext cx="507789" cy="507802"/>
          </a:xfrm>
          <a:prstGeom prst="ellipse">
            <a:avLst/>
          </a:prstGeom>
          <a:solidFill>
            <a:srgbClr val="00AEEF"/>
          </a:solidFill>
          <a:ln w="12700">
            <a:solidFill>
              <a:srgbClr val="0094D5"/>
            </a:solidFill>
            <a:prstDash val="solid"/>
          </a:ln>
        </p:spPr>
      </p:sp>
      <p:sp>
        <p:nvSpPr>
          <p:cNvPr id="16" name="Text 14"/>
          <p:cNvSpPr/>
          <p:nvPr/>
        </p:nvSpPr>
        <p:spPr>
          <a:xfrm>
            <a:off x="4368591" y="4323953"/>
            <a:ext cx="2721205" cy="742355"/>
          </a:xfrm>
          <a:prstGeom prst="rect">
            <a:avLst/>
          </a:prstGeom>
          <a:noFill/>
          <a:ln/>
        </p:spPr>
        <p:txBody>
          <a:bodyPr wrap="square" lIns="0" tIns="0" rIns="0" bIns="0" rtlCol="0" anchor="t">
            <a:normAutofit lnSpcReduction="10000"/>
          </a:bodyPr>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شارك باحترام ومسؤولية</a:t>
            </a:r>
            <a:endParaRPr lang="ar-SA" sz="2400" b="1" dirty="0"/>
          </a:p>
        </p:txBody>
      </p:sp>
      <p:sp>
        <p:nvSpPr>
          <p:cNvPr id="17" name="Text 15"/>
          <p:cNvSpPr/>
          <p:nvPr/>
        </p:nvSpPr>
        <p:spPr>
          <a:xfrm>
            <a:off x="4368591" y="5201642"/>
            <a:ext cx="2721205" cy="1277256"/>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التزم بقواعد الحوار وامنح الجميع مساحة للتعبير والمشاركة.</a:t>
            </a:r>
            <a:endParaRPr lang="ar-SA" sz="2000" dirty="0"/>
          </a:p>
        </p:txBody>
      </p:sp>
      <p:sp>
        <p:nvSpPr>
          <p:cNvPr id="18" name="Shape 16"/>
          <p:cNvSpPr/>
          <p:nvPr/>
        </p:nvSpPr>
        <p:spPr>
          <a:xfrm>
            <a:off x="3578731" y="4246463"/>
            <a:ext cx="507789" cy="507802"/>
          </a:xfrm>
          <a:prstGeom prst="ellipse">
            <a:avLst/>
          </a:prstGeom>
          <a:solidFill>
            <a:srgbClr val="00AEEF"/>
          </a:solidFill>
          <a:ln w="12700">
            <a:solidFill>
              <a:srgbClr val="0094D5"/>
            </a:solidFill>
            <a:prstDash val="solid"/>
          </a:ln>
        </p:spPr>
      </p:sp>
      <p:sp>
        <p:nvSpPr>
          <p:cNvPr id="19" name="Text 17"/>
          <p:cNvSpPr/>
          <p:nvPr/>
        </p:nvSpPr>
        <p:spPr>
          <a:xfrm>
            <a:off x="632008" y="4323953"/>
            <a:ext cx="2721105"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أنجز مهامك باهتمام</a:t>
            </a:r>
            <a:endParaRPr lang="ar-SA" sz="2400" b="1" dirty="0"/>
          </a:p>
        </p:txBody>
      </p:sp>
      <p:sp>
        <p:nvSpPr>
          <p:cNvPr id="20" name="Text 18"/>
          <p:cNvSpPr/>
          <p:nvPr/>
        </p:nvSpPr>
        <p:spPr>
          <a:xfrm>
            <a:off x="632008" y="4830465"/>
            <a:ext cx="2721105" cy="1915883"/>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تعامل مع الأنشطة والتكليفات باعتبارها فرصًا للتطبيق والتطوير وابذل جهدك فيها.</a:t>
            </a:r>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872430"/>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لماذا هذه الوحدة مهمة لك؟</a:t>
            </a:r>
            <a:endParaRPr lang="ar-SA" sz="4650" dirty="0"/>
          </a:p>
        </p:txBody>
      </p:sp>
      <p:sp>
        <p:nvSpPr>
          <p:cNvPr id="5" name="Text 1"/>
          <p:cNvSpPr/>
          <p:nvPr/>
        </p:nvSpPr>
        <p:spPr>
          <a:xfrm>
            <a:off x="631908" y="2949575"/>
            <a:ext cx="6017467" cy="976213"/>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منظومة التعليم والتدريب التقني والمهني الديناميكية، لا يُعد تبنّي الابتكار والحفاظ على المرونة أمرين اختياريين، بل هما أمران أساسيان.</a:t>
            </a:r>
            <a:endParaRPr lang="ar-SA" sz="2000" dirty="0"/>
          </a:p>
        </p:txBody>
      </p:sp>
      <p:sp>
        <p:nvSpPr>
          <p:cNvPr id="6" name="Shape 2"/>
          <p:cNvSpPr/>
          <p:nvPr/>
        </p:nvSpPr>
        <p:spPr>
          <a:xfrm>
            <a:off x="6962502" y="2695674"/>
            <a:ext cx="25399" cy="1230114"/>
          </a:xfrm>
          <a:prstGeom prst="roundRect">
            <a:avLst>
              <a:gd name="adj" fmla="val 50001"/>
            </a:avLst>
          </a:prstGeom>
          <a:solidFill>
            <a:srgbClr val="75BAE6"/>
          </a:solidFill>
          <a:ln/>
        </p:spPr>
      </p:sp>
      <p:sp>
        <p:nvSpPr>
          <p:cNvPr id="7" name="Text 3"/>
          <p:cNvSpPr/>
          <p:nvPr/>
        </p:nvSpPr>
        <p:spPr>
          <a:xfrm>
            <a:off x="631908" y="4179689"/>
            <a:ext cx="6355993" cy="2440530"/>
          </a:xfrm>
          <a:prstGeom prst="rect">
            <a:avLst/>
          </a:prstGeom>
          <a:noFill/>
          <a:ln/>
        </p:spPr>
        <p:txBody>
          <a:bodyPr wrap="square" lIns="0" tIns="0" rIns="0" bIns="0" rtlCol="0" anchor="t">
            <a:noAutofit/>
          </a:bodyPr>
          <a:lstStyle/>
          <a:p>
            <a:pPr marL="0" indent="0" algn="justLow"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مع استمرار تطور مجال تنمية المهارات مدفوعًا بتغيّر متطلبات سوق العمل والتقدم التكنولوجي السريع، يجب على أنظمة التعليم والتدريب التقني والمهني أن تتكيّف باستمرار لتظل ملائمة وفعّالة. من دون التكيّف الاستباقي، تواجه مؤسسات التعليم والتدريب التقني والمهني خطر التقادم والانفصال عن الاحتياجات الفعلية لأصحاب العمل، مما يضر بقابلية الخريجين للتوظيف.</a:t>
            </a:r>
            <a:endParaRPr lang="ar-SA"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31908" y="1375668"/>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النتاجات التمكينية للوحدة</a:t>
            </a:r>
            <a:endParaRPr lang="ar-SA" sz="4650" dirty="0"/>
          </a:p>
        </p:txBody>
      </p:sp>
      <p:sp>
        <p:nvSpPr>
          <p:cNvPr id="3" name="Shape 1"/>
          <p:cNvSpPr/>
          <p:nvPr/>
        </p:nvSpPr>
        <p:spPr>
          <a:xfrm>
            <a:off x="631908" y="2738636"/>
            <a:ext cx="10927878" cy="25400"/>
          </a:xfrm>
          <a:prstGeom prst="roundRect">
            <a:avLst>
              <a:gd name="adj" fmla="val 49999"/>
            </a:avLst>
          </a:prstGeom>
          <a:solidFill>
            <a:srgbClr val="000000">
              <a:alpha val="8000"/>
            </a:srgbClr>
          </a:solidFill>
          <a:ln/>
        </p:spPr>
      </p:sp>
      <p:sp>
        <p:nvSpPr>
          <p:cNvPr id="4" name="Shape 2"/>
          <p:cNvSpPr/>
          <p:nvPr/>
        </p:nvSpPr>
        <p:spPr>
          <a:xfrm>
            <a:off x="9819831" y="2738636"/>
            <a:ext cx="25399" cy="677069"/>
          </a:xfrm>
          <a:prstGeom prst="roundRect">
            <a:avLst>
              <a:gd name="adj" fmla="val 50001"/>
            </a:avLst>
          </a:prstGeom>
          <a:solidFill>
            <a:srgbClr val="0094D5"/>
          </a:solidFill>
          <a:ln/>
        </p:spPr>
      </p:sp>
      <p:sp>
        <p:nvSpPr>
          <p:cNvPr id="5" name="Shape 3"/>
          <p:cNvSpPr/>
          <p:nvPr/>
        </p:nvSpPr>
        <p:spPr>
          <a:xfrm>
            <a:off x="9747899" y="2654002"/>
            <a:ext cx="169263" cy="169267"/>
          </a:xfrm>
          <a:prstGeom prst="ellipse">
            <a:avLst/>
          </a:prstGeom>
          <a:solidFill>
            <a:srgbClr val="00AEEF"/>
          </a:solidFill>
          <a:ln/>
        </p:spPr>
      </p:sp>
      <p:sp>
        <p:nvSpPr>
          <p:cNvPr id="6" name="Shape 4"/>
          <p:cNvSpPr/>
          <p:nvPr/>
        </p:nvSpPr>
        <p:spPr>
          <a:xfrm>
            <a:off x="8105275" y="3415705"/>
            <a:ext cx="3454512" cy="2818659"/>
          </a:xfrm>
          <a:prstGeom prst="roundRect">
            <a:avLst>
              <a:gd name="adj" fmla="val 19849"/>
            </a:avLst>
          </a:prstGeom>
          <a:solidFill>
            <a:srgbClr val="00AEEF"/>
          </a:solidFill>
          <a:ln w="12700">
            <a:solidFill>
              <a:srgbClr val="00AEEF"/>
            </a:solidFill>
            <a:prstDash val="solid"/>
          </a:ln>
        </p:spPr>
      </p:sp>
      <p:sp>
        <p:nvSpPr>
          <p:cNvPr id="7" name="Text 5"/>
          <p:cNvSpPr/>
          <p:nvPr/>
        </p:nvSpPr>
        <p:spPr>
          <a:xfrm>
            <a:off x="8343592" y="3654028"/>
            <a:ext cx="2977877" cy="371177"/>
          </a:xfrm>
          <a:prstGeom prst="rect">
            <a:avLst/>
          </a:prstGeom>
          <a:noFill/>
          <a:ln/>
        </p:spPr>
        <p:txBody>
          <a:bodyPr wrap="none" lIns="0" tIns="0" rIns="0" bIns="0" rtlCol="0" anchor="t"/>
          <a:lstStyle/>
          <a:p>
            <a:pPr marL="0" indent="0" algn="ctr" rtl="1">
              <a:lnSpc>
                <a:spcPct val="104000"/>
              </a:lnSpc>
              <a:buNone/>
            </a:pPr>
            <a:r>
              <a:rPr lang="ar-SA" altLang="en-US" sz="3200" dirty="0">
                <a:solidFill>
                  <a:srgbClr val="FFFFFF"/>
                </a:solidFill>
                <a:latin typeface="GE SS Two Light" pitchFamily="34" charset="0"/>
                <a:ea typeface="GE SS Two Light" pitchFamily="34" charset="-122"/>
                <a:cs typeface="GE SS Two Light" pitchFamily="34" charset="-120"/>
              </a:rPr>
              <a:t>النتاج الأول</a:t>
            </a:r>
            <a:endParaRPr lang="ar-SA" sz="3200" dirty="0"/>
          </a:p>
        </p:txBody>
      </p:sp>
      <p:sp>
        <p:nvSpPr>
          <p:cNvPr id="8" name="Text 6"/>
          <p:cNvSpPr/>
          <p:nvPr/>
        </p:nvSpPr>
        <p:spPr>
          <a:xfrm>
            <a:off x="8343592" y="4160540"/>
            <a:ext cx="2977877" cy="1670417"/>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FFFFFF"/>
                </a:solidFill>
                <a:latin typeface="WinSoft Pro Medium" pitchFamily="34" charset="0"/>
                <a:ea typeface="WinSoft Pro Medium" pitchFamily="34" charset="-122"/>
                <a:cs typeface="WinSoft Pro Medium" pitchFamily="34" charset="-120"/>
              </a:rPr>
              <a:t>تقييم جدوى إدخال نماذج مبتكرة ومرنة للتدريب التقني والمهني.</a:t>
            </a:r>
            <a:endParaRPr lang="ar-SA" sz="2400" dirty="0"/>
          </a:p>
        </p:txBody>
      </p:sp>
      <p:sp>
        <p:nvSpPr>
          <p:cNvPr id="9" name="Shape 7"/>
          <p:cNvSpPr/>
          <p:nvPr/>
        </p:nvSpPr>
        <p:spPr>
          <a:xfrm>
            <a:off x="6083247" y="2738636"/>
            <a:ext cx="25399" cy="677069"/>
          </a:xfrm>
          <a:prstGeom prst="roundRect">
            <a:avLst>
              <a:gd name="adj" fmla="val 50001"/>
            </a:avLst>
          </a:prstGeom>
          <a:solidFill>
            <a:srgbClr val="0094D5"/>
          </a:solidFill>
          <a:ln/>
        </p:spPr>
      </p:sp>
      <p:sp>
        <p:nvSpPr>
          <p:cNvPr id="10" name="Shape 8"/>
          <p:cNvSpPr/>
          <p:nvPr/>
        </p:nvSpPr>
        <p:spPr>
          <a:xfrm>
            <a:off x="6011315" y="2654002"/>
            <a:ext cx="169263" cy="169267"/>
          </a:xfrm>
          <a:prstGeom prst="ellipse">
            <a:avLst/>
          </a:prstGeom>
          <a:solidFill>
            <a:srgbClr val="00AEEF"/>
          </a:solidFill>
          <a:ln/>
        </p:spPr>
      </p:sp>
      <p:sp>
        <p:nvSpPr>
          <p:cNvPr id="11" name="Shape 9"/>
          <p:cNvSpPr/>
          <p:nvPr/>
        </p:nvSpPr>
        <p:spPr>
          <a:xfrm>
            <a:off x="4368591" y="3415705"/>
            <a:ext cx="3454611" cy="2818659"/>
          </a:xfrm>
          <a:prstGeom prst="roundRect">
            <a:avLst>
              <a:gd name="adj" fmla="val 19849"/>
            </a:avLst>
          </a:prstGeom>
          <a:solidFill>
            <a:srgbClr val="00AEEF"/>
          </a:solidFill>
          <a:ln w="12700">
            <a:solidFill>
              <a:srgbClr val="00AEEF"/>
            </a:solidFill>
            <a:prstDash val="solid"/>
          </a:ln>
        </p:spPr>
      </p:sp>
      <p:sp>
        <p:nvSpPr>
          <p:cNvPr id="12" name="Text 10"/>
          <p:cNvSpPr/>
          <p:nvPr/>
        </p:nvSpPr>
        <p:spPr>
          <a:xfrm>
            <a:off x="4606909" y="3654028"/>
            <a:ext cx="2977976" cy="371177"/>
          </a:xfrm>
          <a:prstGeom prst="rect">
            <a:avLst/>
          </a:prstGeom>
          <a:noFill/>
          <a:ln/>
        </p:spPr>
        <p:txBody>
          <a:bodyPr wrap="none" lIns="0" tIns="0" rIns="0" bIns="0" rtlCol="0" anchor="t"/>
          <a:lstStyle/>
          <a:p>
            <a:pPr marL="0" indent="0" algn="ctr" rtl="1">
              <a:lnSpc>
                <a:spcPct val="104000"/>
              </a:lnSpc>
              <a:buNone/>
            </a:pPr>
            <a:r>
              <a:rPr lang="ar-SA" altLang="en-US" sz="3200" dirty="0">
                <a:solidFill>
                  <a:srgbClr val="FFFFFF"/>
                </a:solidFill>
                <a:latin typeface="GE SS Two Light" pitchFamily="34" charset="0"/>
                <a:ea typeface="GE SS Two Light" pitchFamily="34" charset="-122"/>
                <a:cs typeface="GE SS Two Light" pitchFamily="34" charset="-120"/>
              </a:rPr>
              <a:t>النتاج الثاني</a:t>
            </a:r>
            <a:endParaRPr lang="ar-SA" sz="3200" dirty="0"/>
          </a:p>
        </p:txBody>
      </p:sp>
      <p:sp>
        <p:nvSpPr>
          <p:cNvPr id="13" name="Text 11"/>
          <p:cNvSpPr/>
          <p:nvPr/>
        </p:nvSpPr>
        <p:spPr>
          <a:xfrm>
            <a:off x="4606909" y="4160540"/>
            <a:ext cx="2977976" cy="1670417"/>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FFFFFF"/>
                </a:solidFill>
                <a:latin typeface="WinSoft Pro Medium" pitchFamily="34" charset="0"/>
                <a:ea typeface="WinSoft Pro Medium" pitchFamily="34" charset="-122"/>
                <a:cs typeface="WinSoft Pro Medium" pitchFamily="34" charset="-120"/>
              </a:rPr>
              <a:t>تصميم نماذج مختارة مبتكرة ومرنة للتدريب التقني والمهني.</a:t>
            </a:r>
            <a:endParaRPr lang="ar-SA" sz="2400" dirty="0"/>
          </a:p>
        </p:txBody>
      </p:sp>
      <p:sp>
        <p:nvSpPr>
          <p:cNvPr id="14" name="Shape 12"/>
          <p:cNvSpPr/>
          <p:nvPr/>
        </p:nvSpPr>
        <p:spPr>
          <a:xfrm>
            <a:off x="2346564" y="2738636"/>
            <a:ext cx="25399" cy="677069"/>
          </a:xfrm>
          <a:prstGeom prst="roundRect">
            <a:avLst>
              <a:gd name="adj" fmla="val 50001"/>
            </a:avLst>
          </a:prstGeom>
          <a:solidFill>
            <a:srgbClr val="0094D5"/>
          </a:solidFill>
          <a:ln/>
        </p:spPr>
      </p:sp>
      <p:sp>
        <p:nvSpPr>
          <p:cNvPr id="15" name="Shape 13"/>
          <p:cNvSpPr/>
          <p:nvPr/>
        </p:nvSpPr>
        <p:spPr>
          <a:xfrm>
            <a:off x="2274632" y="2654002"/>
            <a:ext cx="169263" cy="169267"/>
          </a:xfrm>
          <a:prstGeom prst="ellipse">
            <a:avLst/>
          </a:prstGeom>
          <a:solidFill>
            <a:srgbClr val="00AEEF"/>
          </a:solidFill>
          <a:ln/>
        </p:spPr>
      </p:sp>
      <p:sp>
        <p:nvSpPr>
          <p:cNvPr id="16" name="Shape 14"/>
          <p:cNvSpPr/>
          <p:nvPr/>
        </p:nvSpPr>
        <p:spPr>
          <a:xfrm>
            <a:off x="632008" y="3415705"/>
            <a:ext cx="3454512" cy="2818659"/>
          </a:xfrm>
          <a:prstGeom prst="roundRect">
            <a:avLst>
              <a:gd name="adj" fmla="val 16381"/>
            </a:avLst>
          </a:prstGeom>
          <a:solidFill>
            <a:srgbClr val="00AEEF"/>
          </a:solidFill>
          <a:ln w="12700">
            <a:solidFill>
              <a:srgbClr val="00AEEF"/>
            </a:solidFill>
            <a:prstDash val="solid"/>
          </a:ln>
        </p:spPr>
      </p:sp>
      <p:sp>
        <p:nvSpPr>
          <p:cNvPr id="17" name="Text 15"/>
          <p:cNvSpPr/>
          <p:nvPr/>
        </p:nvSpPr>
        <p:spPr>
          <a:xfrm>
            <a:off x="870325" y="3654028"/>
            <a:ext cx="2977877" cy="371177"/>
          </a:xfrm>
          <a:prstGeom prst="rect">
            <a:avLst/>
          </a:prstGeom>
          <a:noFill/>
          <a:ln/>
        </p:spPr>
        <p:txBody>
          <a:bodyPr wrap="none" lIns="0" tIns="0" rIns="0" bIns="0" rtlCol="0" anchor="t"/>
          <a:lstStyle/>
          <a:p>
            <a:pPr marL="0" indent="0" algn="ctr" rtl="1">
              <a:lnSpc>
                <a:spcPct val="104000"/>
              </a:lnSpc>
              <a:buNone/>
            </a:pPr>
            <a:r>
              <a:rPr lang="ar-SA" altLang="en-US" sz="3200" dirty="0">
                <a:solidFill>
                  <a:srgbClr val="FFFFFF"/>
                </a:solidFill>
                <a:latin typeface="GE SS Two Light" pitchFamily="34" charset="0"/>
                <a:ea typeface="GE SS Two Light" pitchFamily="34" charset="-122"/>
                <a:cs typeface="GE SS Two Light" pitchFamily="34" charset="-120"/>
              </a:rPr>
              <a:t>النتاج الثالث</a:t>
            </a:r>
            <a:endParaRPr lang="ar-SA" sz="3200" dirty="0"/>
          </a:p>
        </p:txBody>
      </p:sp>
      <p:sp>
        <p:nvSpPr>
          <p:cNvPr id="18" name="Text 16"/>
          <p:cNvSpPr/>
          <p:nvPr/>
        </p:nvSpPr>
        <p:spPr>
          <a:xfrm>
            <a:off x="870325" y="4160540"/>
            <a:ext cx="2977877" cy="2505624"/>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FFFFFF"/>
                </a:solidFill>
                <a:latin typeface="WinSoft Pro Medium" pitchFamily="34" charset="0"/>
                <a:ea typeface="WinSoft Pro Medium" pitchFamily="34" charset="-122"/>
                <a:cs typeface="WinSoft Pro Medium" pitchFamily="34" charset="-120"/>
              </a:rPr>
              <a:t>تصميم برامج الاعتراف بالتّعلّم المسبق (RPL) لقطاع التعليم والتدريب التقني والمهني.</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31908" y="1197074"/>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دور المتعلم</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95643" y="2390775"/>
            <a:ext cx="564144" cy="564158"/>
          </a:xfrm>
          <a:prstGeom prst="rect">
            <a:avLst/>
          </a:prstGeom>
        </p:spPr>
      </p:pic>
      <p:sp>
        <p:nvSpPr>
          <p:cNvPr id="4" name="Text 1"/>
          <p:cNvSpPr/>
          <p:nvPr/>
        </p:nvSpPr>
        <p:spPr>
          <a:xfrm>
            <a:off x="6236933" y="2390775"/>
            <a:ext cx="4476638"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الفئة المستهدفة</a:t>
            </a:r>
            <a:endParaRPr lang="ar-SA" sz="2800" b="1" dirty="0"/>
          </a:p>
        </p:txBody>
      </p:sp>
      <p:sp>
        <p:nvSpPr>
          <p:cNvPr id="5" name="Text 2"/>
          <p:cNvSpPr/>
          <p:nvPr/>
        </p:nvSpPr>
        <p:spPr>
          <a:xfrm>
            <a:off x="6236933" y="2897287"/>
            <a:ext cx="4476638" cy="1399276"/>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مديرو مراكز التعليم والتدريب التقني والمهني، ونواب المديرين، ورؤساء الأقسام، وكبار المدرّبين لدى الأونروا.</a:t>
            </a:r>
            <a:endParaRPr lang="ar-SA" sz="20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90717" y="2390775"/>
            <a:ext cx="564144" cy="564158"/>
          </a:xfrm>
          <a:prstGeom prst="rect">
            <a:avLst/>
          </a:prstGeom>
        </p:spPr>
      </p:pic>
      <p:sp>
        <p:nvSpPr>
          <p:cNvPr id="7" name="Text 3"/>
          <p:cNvSpPr/>
          <p:nvPr/>
        </p:nvSpPr>
        <p:spPr>
          <a:xfrm>
            <a:off x="631908" y="2390775"/>
            <a:ext cx="4476737"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المشاركة المعرفية</a:t>
            </a:r>
            <a:endParaRPr lang="ar-SA" sz="2800" b="1" dirty="0"/>
          </a:p>
        </p:txBody>
      </p:sp>
      <p:sp>
        <p:nvSpPr>
          <p:cNvPr id="8" name="Text 4"/>
          <p:cNvSpPr/>
          <p:nvPr/>
        </p:nvSpPr>
        <p:spPr>
          <a:xfrm>
            <a:off x="631908" y="2897287"/>
            <a:ext cx="4476737" cy="1399276"/>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تمييز مفهوم نموذج التدريب ونموذج التقييم، ونقد النماذج القائمة في ضوء احتياجات سوق العمل.</a:t>
            </a:r>
            <a:endParaRPr lang="ar-SA" sz="20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95643" y="4402247"/>
            <a:ext cx="564144" cy="564158"/>
          </a:xfrm>
          <a:prstGeom prst="rect">
            <a:avLst/>
          </a:prstGeom>
        </p:spPr>
      </p:pic>
      <p:sp>
        <p:nvSpPr>
          <p:cNvPr id="10" name="Text 5"/>
          <p:cNvSpPr/>
          <p:nvPr/>
        </p:nvSpPr>
        <p:spPr>
          <a:xfrm>
            <a:off x="6236933" y="4402247"/>
            <a:ext cx="4476638"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الاستكشاف والتصميم</a:t>
            </a:r>
            <a:endParaRPr lang="ar-SA" sz="2800" b="1" dirty="0"/>
          </a:p>
        </p:txBody>
      </p:sp>
      <p:sp>
        <p:nvSpPr>
          <p:cNvPr id="11" name="Text 6"/>
          <p:cNvSpPr/>
          <p:nvPr/>
        </p:nvSpPr>
        <p:spPr>
          <a:xfrm>
            <a:off x="6236933" y="4908759"/>
            <a:ext cx="4476638" cy="1399276"/>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استكشاف البدائل المبتكرة والمرنة، وتوظيف الخبرات التدريبية في تقييم جدوى هذه النماذج وتصميمها.</a:t>
            </a:r>
            <a:endParaRPr lang="ar-SA" sz="20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90717" y="4402247"/>
            <a:ext cx="564144" cy="564158"/>
          </a:xfrm>
          <a:prstGeom prst="rect">
            <a:avLst/>
          </a:prstGeom>
        </p:spPr>
      </p:pic>
      <p:sp>
        <p:nvSpPr>
          <p:cNvPr id="13" name="Text 7"/>
          <p:cNvSpPr/>
          <p:nvPr/>
        </p:nvSpPr>
        <p:spPr>
          <a:xfrm>
            <a:off x="631908" y="4402247"/>
            <a:ext cx="4476737"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التفاعل والتطوير</a:t>
            </a:r>
            <a:endParaRPr lang="ar-SA" sz="2800" b="1" dirty="0"/>
          </a:p>
        </p:txBody>
      </p:sp>
      <p:sp>
        <p:nvSpPr>
          <p:cNvPr id="14" name="Text 8"/>
          <p:cNvSpPr/>
          <p:nvPr/>
        </p:nvSpPr>
        <p:spPr>
          <a:xfrm>
            <a:off x="631908" y="4908759"/>
            <a:ext cx="4476737" cy="2098913"/>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المشاركة في الأنشطة والتطبيقات ودراسات الحالة والمناقشات، وتبادل الخبرات مع الزملاء، والاستفادة من التغذية الراجعة.</a:t>
            </a:r>
            <a:endParaRPr lang="ar-SA"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31908" y="137765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دور الميسّر</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95643" y="2571353"/>
            <a:ext cx="564144" cy="564158"/>
          </a:xfrm>
          <a:prstGeom prst="rect">
            <a:avLst/>
          </a:prstGeom>
        </p:spPr>
      </p:pic>
      <p:sp>
        <p:nvSpPr>
          <p:cNvPr id="4" name="Text 1"/>
          <p:cNvSpPr/>
          <p:nvPr/>
        </p:nvSpPr>
        <p:spPr>
          <a:xfrm>
            <a:off x="6236933" y="2571353"/>
            <a:ext cx="4476638"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تهيئة بيئة التعلّم</a:t>
            </a:r>
            <a:endParaRPr lang="ar-SA" sz="2800" b="1" dirty="0"/>
          </a:p>
        </p:txBody>
      </p:sp>
      <p:sp>
        <p:nvSpPr>
          <p:cNvPr id="5" name="Text 2"/>
          <p:cNvSpPr/>
          <p:nvPr/>
        </p:nvSpPr>
        <p:spPr>
          <a:xfrm>
            <a:off x="6236933" y="3077865"/>
            <a:ext cx="4476638" cy="1669272"/>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تهيئة بيئة تعلم تفاعليّة وآمنة تشجّع المشاركين على تمييز النماذج عن الاستراتيجيات والأدوات، ونقدها وتصميمها.</a:t>
            </a:r>
            <a:endParaRPr lang="ar-SA" sz="20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90717" y="2571353"/>
            <a:ext cx="564144" cy="564158"/>
          </a:xfrm>
          <a:prstGeom prst="rect">
            <a:avLst/>
          </a:prstGeom>
        </p:spPr>
      </p:pic>
      <p:sp>
        <p:nvSpPr>
          <p:cNvPr id="7" name="Text 3"/>
          <p:cNvSpPr/>
          <p:nvPr/>
        </p:nvSpPr>
        <p:spPr>
          <a:xfrm>
            <a:off x="631908" y="2571353"/>
            <a:ext cx="4476737"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تيسير النقاشات والأنشطة</a:t>
            </a:r>
            <a:endParaRPr lang="ar-SA" sz="2800" b="1" dirty="0"/>
          </a:p>
        </p:txBody>
      </p:sp>
      <p:sp>
        <p:nvSpPr>
          <p:cNvPr id="8" name="Text 4"/>
          <p:cNvSpPr/>
          <p:nvPr/>
        </p:nvSpPr>
        <p:spPr>
          <a:xfrm>
            <a:off x="631908" y="3077865"/>
            <a:ext cx="4476737" cy="1669272"/>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تيسير النقاشات والأنشطة ودراسات الحالة، وطرح أسئلة تأمّليّة وتحليليّة تربط المفاهيم بالممارسة.</a:t>
            </a:r>
            <a:endParaRPr lang="ar-SA" sz="20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95643" y="4450303"/>
            <a:ext cx="564144" cy="564158"/>
          </a:xfrm>
          <a:prstGeom prst="rect">
            <a:avLst/>
          </a:prstGeom>
        </p:spPr>
      </p:pic>
      <p:sp>
        <p:nvSpPr>
          <p:cNvPr id="10" name="Text 5"/>
          <p:cNvSpPr/>
          <p:nvPr/>
        </p:nvSpPr>
        <p:spPr>
          <a:xfrm>
            <a:off x="6236933" y="4450303"/>
            <a:ext cx="4476638"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توظيف خبرات المشاركين</a:t>
            </a:r>
            <a:endParaRPr lang="ar-SA" sz="2800" b="1" dirty="0"/>
          </a:p>
        </p:txBody>
      </p:sp>
      <p:sp>
        <p:nvSpPr>
          <p:cNvPr id="11" name="Text 6"/>
          <p:cNvSpPr/>
          <p:nvPr/>
        </p:nvSpPr>
        <p:spPr>
          <a:xfrm>
            <a:off x="6236933" y="4956815"/>
            <a:ext cx="4476638" cy="1669272"/>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الاستفادة من خبرات المشاركين وتجاربهم الميدانية لإثراء النقاش وتعميق الفهم.</a:t>
            </a:r>
            <a:endParaRPr lang="ar-SA" sz="20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90717" y="4450303"/>
            <a:ext cx="564144" cy="564158"/>
          </a:xfrm>
          <a:prstGeom prst="rect">
            <a:avLst/>
          </a:prstGeom>
        </p:spPr>
      </p:pic>
      <p:sp>
        <p:nvSpPr>
          <p:cNvPr id="13" name="Text 7"/>
          <p:cNvSpPr/>
          <p:nvPr/>
        </p:nvSpPr>
        <p:spPr>
          <a:xfrm>
            <a:off x="631908" y="4450303"/>
            <a:ext cx="4476737"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التغذية الراجعة والدعم</a:t>
            </a:r>
            <a:endParaRPr lang="ar-SA" sz="2800" b="1" dirty="0"/>
          </a:p>
        </p:txBody>
      </p:sp>
      <p:sp>
        <p:nvSpPr>
          <p:cNvPr id="14" name="Text 8"/>
          <p:cNvSpPr/>
          <p:nvPr/>
        </p:nvSpPr>
        <p:spPr>
          <a:xfrm>
            <a:off x="631908" y="4956815"/>
            <a:ext cx="4476737" cy="1669272"/>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التغذية الراجعة البنّاءة على مخرجات المشاركين، ودعمهم في الانتقال من الفهم إلى التصميم.</a:t>
            </a:r>
            <a:endParaRPr lang="ar-SA"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31908" y="109358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أساليب وأدوات التقييم</a:t>
            </a:r>
            <a:endParaRPr lang="ar-SA" sz="4650" dirty="0"/>
          </a:p>
        </p:txBody>
      </p:sp>
      <p:sp>
        <p:nvSpPr>
          <p:cNvPr id="3" name="Text 1"/>
          <p:cNvSpPr/>
          <p:nvPr/>
        </p:nvSpPr>
        <p:spPr>
          <a:xfrm>
            <a:off x="22324" y="2287290"/>
            <a:ext cx="11537463"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يستند تقييم التّعلّم إلى نهج التقييم القائم على الكفايات، ويقوم على إثبات كل متدرّب لإتقانه الفردي وفق معايير الأداء المحدّدة.</a:t>
            </a:r>
            <a:endParaRPr lang="ar-SA" sz="2000" dirty="0"/>
          </a:p>
        </p:txBody>
      </p:sp>
      <p:sp>
        <p:nvSpPr>
          <p:cNvPr id="4" name="Shape 2"/>
          <p:cNvSpPr/>
          <p:nvPr/>
        </p:nvSpPr>
        <p:spPr>
          <a:xfrm>
            <a:off x="8067572" y="2902347"/>
            <a:ext cx="3492214" cy="1705471"/>
          </a:xfrm>
          <a:prstGeom prst="roundRect">
            <a:avLst>
              <a:gd name="adj" fmla="val 19849"/>
            </a:avLst>
          </a:prstGeom>
          <a:solidFill>
            <a:srgbClr val="00AEEF"/>
          </a:solidFill>
          <a:ln w="12700">
            <a:solidFill>
              <a:srgbClr val="0094D5"/>
            </a:solidFill>
            <a:prstDash val="solid"/>
          </a:ln>
        </p:spPr>
      </p:sp>
      <p:sp>
        <p:nvSpPr>
          <p:cNvPr id="5" name="Text 3"/>
          <p:cNvSpPr/>
          <p:nvPr/>
        </p:nvSpPr>
        <p:spPr>
          <a:xfrm>
            <a:off x="8305890" y="3140670"/>
            <a:ext cx="3015579"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FFFFFF"/>
                </a:solidFill>
                <a:latin typeface="GE SS Two Light" pitchFamily="34" charset="0"/>
                <a:ea typeface="GE SS Two Light" pitchFamily="34" charset="-122"/>
                <a:cs typeface="GE SS Two Light" pitchFamily="34" charset="-120"/>
              </a:rPr>
              <a:t>المشاركة الفاعلة</a:t>
            </a:r>
            <a:endParaRPr lang="ar-SA" sz="2800" dirty="0"/>
          </a:p>
        </p:txBody>
      </p:sp>
      <p:sp>
        <p:nvSpPr>
          <p:cNvPr id="6" name="Text 4"/>
          <p:cNvSpPr/>
          <p:nvPr/>
        </p:nvSpPr>
        <p:spPr>
          <a:xfrm>
            <a:off x="8305890" y="3647182"/>
            <a:ext cx="3015579" cy="1584596"/>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FFFFFF"/>
                </a:solidFill>
                <a:latin typeface="WinSoft Pro Medium" pitchFamily="34" charset="0"/>
                <a:ea typeface="WinSoft Pro Medium" pitchFamily="34" charset="-122"/>
                <a:cs typeface="WinSoft Pro Medium" pitchFamily="34" charset="-120"/>
              </a:rPr>
              <a:t>في الأنشطة والمناقشات وتحليل دراسات الحالة.</a:t>
            </a:r>
            <a:endParaRPr lang="ar-SA" sz="2000" dirty="0"/>
          </a:p>
        </p:txBody>
      </p:sp>
      <p:sp>
        <p:nvSpPr>
          <p:cNvPr id="7" name="Shape 5"/>
          <p:cNvSpPr/>
          <p:nvPr/>
        </p:nvSpPr>
        <p:spPr>
          <a:xfrm>
            <a:off x="4349740" y="2902347"/>
            <a:ext cx="3492214" cy="1705471"/>
          </a:xfrm>
          <a:prstGeom prst="roundRect">
            <a:avLst>
              <a:gd name="adj" fmla="val 19849"/>
            </a:avLst>
          </a:prstGeom>
          <a:solidFill>
            <a:srgbClr val="00AEEF"/>
          </a:solidFill>
          <a:ln w="12700">
            <a:solidFill>
              <a:srgbClr val="0094D5"/>
            </a:solidFill>
            <a:prstDash val="solid"/>
          </a:ln>
        </p:spPr>
      </p:sp>
      <p:sp>
        <p:nvSpPr>
          <p:cNvPr id="8" name="Text 6"/>
          <p:cNvSpPr/>
          <p:nvPr/>
        </p:nvSpPr>
        <p:spPr>
          <a:xfrm>
            <a:off x="4588058" y="3140670"/>
            <a:ext cx="3015579"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FFFFFF"/>
                </a:solidFill>
                <a:latin typeface="GE SS Two Light" pitchFamily="34" charset="0"/>
                <a:ea typeface="GE SS Two Light" pitchFamily="34" charset="-122"/>
                <a:cs typeface="GE SS Two Light" pitchFamily="34" charset="-120"/>
              </a:rPr>
              <a:t>أوراق العمل</a:t>
            </a:r>
            <a:endParaRPr lang="ar-SA" sz="2800" dirty="0"/>
          </a:p>
        </p:txBody>
      </p:sp>
      <p:sp>
        <p:nvSpPr>
          <p:cNvPr id="9" name="Text 7"/>
          <p:cNvSpPr/>
          <p:nvPr/>
        </p:nvSpPr>
        <p:spPr>
          <a:xfrm>
            <a:off x="4588058" y="3647181"/>
            <a:ext cx="3015579" cy="792297"/>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FFFFFF"/>
                </a:solidFill>
                <a:latin typeface="WinSoft Pro Medium" pitchFamily="34" charset="0"/>
                <a:ea typeface="WinSoft Pro Medium" pitchFamily="34" charset="-122"/>
                <a:cs typeface="WinSoft Pro Medium" pitchFamily="34" charset="-120"/>
              </a:rPr>
              <a:t>إنجاز أوراق العمل والمخرجات التطبيقية.</a:t>
            </a:r>
            <a:endParaRPr lang="ar-SA" sz="2000" dirty="0"/>
          </a:p>
        </p:txBody>
      </p:sp>
      <p:sp>
        <p:nvSpPr>
          <p:cNvPr id="10" name="Shape 8"/>
          <p:cNvSpPr/>
          <p:nvPr/>
        </p:nvSpPr>
        <p:spPr>
          <a:xfrm>
            <a:off x="631908" y="2902347"/>
            <a:ext cx="3492214" cy="1705471"/>
          </a:xfrm>
          <a:prstGeom prst="roundRect">
            <a:avLst>
              <a:gd name="adj" fmla="val 19849"/>
            </a:avLst>
          </a:prstGeom>
          <a:solidFill>
            <a:srgbClr val="00AEEF"/>
          </a:solidFill>
          <a:ln w="12700">
            <a:solidFill>
              <a:srgbClr val="0094D5"/>
            </a:solidFill>
            <a:prstDash val="solid"/>
          </a:ln>
        </p:spPr>
      </p:sp>
      <p:sp>
        <p:nvSpPr>
          <p:cNvPr id="11" name="Text 9"/>
          <p:cNvSpPr/>
          <p:nvPr/>
        </p:nvSpPr>
        <p:spPr>
          <a:xfrm>
            <a:off x="870226" y="3140670"/>
            <a:ext cx="3015579"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FFFFFF"/>
                </a:solidFill>
                <a:latin typeface="GE SS Two Light" pitchFamily="34" charset="0"/>
                <a:ea typeface="GE SS Two Light" pitchFamily="34" charset="-122"/>
                <a:cs typeface="GE SS Two Light" pitchFamily="34" charset="-120"/>
              </a:rPr>
              <a:t>العروض الموجّهة</a:t>
            </a:r>
            <a:endParaRPr lang="ar-SA" sz="2800" dirty="0"/>
          </a:p>
        </p:txBody>
      </p:sp>
      <p:sp>
        <p:nvSpPr>
          <p:cNvPr id="12" name="Text 10"/>
          <p:cNvSpPr/>
          <p:nvPr/>
        </p:nvSpPr>
        <p:spPr>
          <a:xfrm>
            <a:off x="870226" y="3647181"/>
            <a:ext cx="3015579" cy="792297"/>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FFFFFF"/>
                </a:solidFill>
                <a:latin typeface="WinSoft Pro Medium" pitchFamily="34" charset="0"/>
                <a:ea typeface="WinSoft Pro Medium" pitchFamily="34" charset="-122"/>
                <a:cs typeface="WinSoft Pro Medium" pitchFamily="34" charset="-120"/>
              </a:rPr>
              <a:t>عروض موجّهة بالمعايير أمام الزملاء.</a:t>
            </a:r>
            <a:endParaRPr lang="ar-SA" sz="2000" dirty="0"/>
          </a:p>
        </p:txBody>
      </p:sp>
      <p:sp>
        <p:nvSpPr>
          <p:cNvPr id="13" name="Shape 11"/>
          <p:cNvSpPr/>
          <p:nvPr/>
        </p:nvSpPr>
        <p:spPr>
          <a:xfrm>
            <a:off x="631908" y="5246029"/>
            <a:ext cx="10927878" cy="902593"/>
          </a:xfrm>
          <a:prstGeom prst="roundRect">
            <a:avLst>
              <a:gd name="adj" fmla="val 37506"/>
            </a:avLst>
          </a:prstGeom>
          <a:solidFill>
            <a:srgbClr val="D4E9F7"/>
          </a:solidFill>
          <a:ln/>
        </p:spPr>
      </p:sp>
      <p:pic>
        <p:nvPicPr>
          <p:cNvPr id="14" name="Image 0" descr="preencoded.png"/>
          <p:cNvPicPr>
            <a:picLocks noChangeAspect="1"/>
          </p:cNvPicPr>
          <p:nvPr/>
        </p:nvPicPr>
        <p:blipFill>
          <a:blip r:embed="rId3"/>
          <a:stretch>
            <a:fillRect/>
          </a:stretch>
        </p:blipFill>
        <p:spPr>
          <a:xfrm>
            <a:off x="857526" y="5571863"/>
            <a:ext cx="282072" cy="225623"/>
          </a:xfrm>
          <a:prstGeom prst="rect">
            <a:avLst/>
          </a:prstGeom>
        </p:spPr>
      </p:pic>
      <p:sp>
        <p:nvSpPr>
          <p:cNvPr id="15" name="Text 12"/>
          <p:cNvSpPr/>
          <p:nvPr/>
        </p:nvSpPr>
        <p:spPr>
          <a:xfrm>
            <a:off x="755631" y="5528008"/>
            <a:ext cx="10578538"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يُعدّ المشارك كفيًّا عند استيفائه معايير الأداء المحدّدة وإظهاره القدرة على توظيف المفاهيم في مواقف واقعية.</a:t>
            </a:r>
            <a:endParaRPr lang="ar-SA"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Shape 0"/>
          <p:cNvSpPr/>
          <p:nvPr/>
        </p:nvSpPr>
        <p:spPr>
          <a:xfrm>
            <a:off x="6021336" y="1077516"/>
            <a:ext cx="966565" cy="342999"/>
          </a:xfrm>
          <a:prstGeom prst="roundRect">
            <a:avLst>
              <a:gd name="adj" fmla="val 49999"/>
            </a:avLst>
          </a:prstGeom>
          <a:solidFill>
            <a:srgbClr val="D4E9F7"/>
          </a:solidFill>
          <a:ln/>
        </p:spPr>
      </p:sp>
      <p:sp>
        <p:nvSpPr>
          <p:cNvPr id="5" name="Text 1"/>
          <p:cNvSpPr/>
          <p:nvPr/>
        </p:nvSpPr>
        <p:spPr>
          <a:xfrm>
            <a:off x="5547082" y="1145183"/>
            <a:ext cx="1305488"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الفصل الأول</a:t>
            </a:r>
            <a:endParaRPr lang="ar-SA" sz="1400" dirty="0"/>
          </a:p>
        </p:txBody>
      </p:sp>
      <p:sp>
        <p:nvSpPr>
          <p:cNvPr id="6" name="Text 2"/>
          <p:cNvSpPr/>
          <p:nvPr/>
        </p:nvSpPr>
        <p:spPr>
          <a:xfrm>
            <a:off x="631908" y="1510705"/>
            <a:ext cx="6355993" cy="1024533"/>
          </a:xfrm>
          <a:prstGeom prst="rect">
            <a:avLst/>
          </a:prstGeom>
          <a:noFill/>
          <a:ln/>
        </p:spPr>
        <p:txBody>
          <a:bodyPr wrap="none" lIns="0" tIns="0" rIns="0" bIns="0" rtlCol="0" anchor="t"/>
          <a:lstStyle/>
          <a:p>
            <a:pPr marL="0" indent="0" algn="r" rtl="1">
              <a:lnSpc>
                <a:spcPct val="104000"/>
              </a:lnSpc>
              <a:buNone/>
            </a:pPr>
            <a:r>
              <a:rPr lang="ar-SA" altLang="en-US" sz="6450" dirty="0">
                <a:solidFill>
                  <a:srgbClr val="2E3C4E"/>
                </a:solidFill>
                <a:latin typeface="GE SS Two Light" pitchFamily="34" charset="0"/>
                <a:ea typeface="GE SS Two Light" pitchFamily="34" charset="-122"/>
                <a:cs typeface="GE SS Two Light" pitchFamily="34" charset="-120"/>
              </a:rPr>
              <a:t>النتاج التمكيني</a:t>
            </a:r>
            <a:r>
              <a:rPr lang="en-US" altLang="en-US" sz="6450" dirty="0">
                <a:solidFill>
                  <a:srgbClr val="2E3C4E"/>
                </a:solidFill>
                <a:latin typeface="Myriad Headline" panose="020B0500000000000000" pitchFamily="34" charset="0"/>
                <a:ea typeface="GE SS Two Light" pitchFamily="34" charset="-122"/>
                <a:cs typeface="GE SS Two Light" pitchFamily="34" charset="-120"/>
              </a:rPr>
              <a:t>1 </a:t>
            </a:r>
            <a:endParaRPr lang="ar-SA" sz="6450" dirty="0"/>
          </a:p>
        </p:txBody>
      </p:sp>
      <p:sp>
        <p:nvSpPr>
          <p:cNvPr id="7" name="Text 3"/>
          <p:cNvSpPr/>
          <p:nvPr/>
        </p:nvSpPr>
        <p:spPr>
          <a:xfrm>
            <a:off x="631908" y="2873772"/>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تقييم جدوى إدخال نماذج مبتكرة ومرنة للتدريب</a:t>
            </a:r>
            <a:endParaRPr lang="ar-SA" sz="4650" dirty="0"/>
          </a:p>
        </p:txBody>
      </p:sp>
      <p:sp>
        <p:nvSpPr>
          <p:cNvPr id="8" name="Text 4"/>
          <p:cNvSpPr/>
          <p:nvPr/>
        </p:nvSpPr>
        <p:spPr>
          <a:xfrm>
            <a:off x="631908" y="4697016"/>
            <a:ext cx="6355993" cy="1083469"/>
          </a:xfrm>
          <a:prstGeom prst="rect">
            <a:avLst/>
          </a:prstGeom>
          <a:noFill/>
          <a:ln/>
        </p:spPr>
        <p:txBody>
          <a:bodyPr wrap="square" lIns="0" tIns="0" rIns="0" bIns="0" rtlCol="0" anchor="t">
            <a:noAutofit/>
          </a:bodyPr>
          <a:lstStyle/>
          <a:p>
            <a:pPr marL="0" indent="0" algn="ct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يتحقق هذا النتاج من خلال نشاطين متتاليين: في الأول تبني المعرفة اللازمة ثم تنقد النموذج القائم في مركزك، وفي الثاني تستكشف بدائل أكثر ابتكارًا ومرونة وتوصي بأنسبها لسياق الأونروا.</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31908" y="791865"/>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النشاط </a:t>
            </a:r>
            <a:r>
              <a:rPr lang="en-US" altLang="en-US" sz="3950" dirty="0">
                <a:solidFill>
                  <a:srgbClr val="2E3C4E"/>
                </a:solidFill>
                <a:latin typeface="Myriad Headline" panose="020B0500000000000000" pitchFamily="34" charset="0"/>
                <a:ea typeface="GE SS Two Light" pitchFamily="34" charset="-122"/>
                <a:cs typeface="GE SS Two Light" pitchFamily="34" charset="-120"/>
              </a:rPr>
              <a:t>1.1</a:t>
            </a:r>
            <a:r>
              <a:rPr lang="ar-SA" altLang="en-US" sz="3950" dirty="0">
                <a:solidFill>
                  <a:srgbClr val="2E3C4E"/>
                </a:solidFill>
                <a:latin typeface="GE SS Two Light" pitchFamily="34" charset="0"/>
                <a:ea typeface="GE SS Two Light" pitchFamily="34" charset="-122"/>
                <a:cs typeface="GE SS Two Light" pitchFamily="34" charset="-120"/>
              </a:rPr>
              <a:t>: نقد نماذج التدريب الحالية</a:t>
            </a:r>
            <a:endParaRPr lang="ar-SA" sz="3950" dirty="0"/>
          </a:p>
        </p:txBody>
      </p:sp>
      <p:sp>
        <p:nvSpPr>
          <p:cNvPr id="3" name="Shape 1"/>
          <p:cNvSpPr/>
          <p:nvPr/>
        </p:nvSpPr>
        <p:spPr>
          <a:xfrm>
            <a:off x="493799" y="1667470"/>
            <a:ext cx="5506205" cy="4398566"/>
          </a:xfrm>
          <a:prstGeom prst="roundRect">
            <a:avLst>
              <a:gd name="adj" fmla="val 10467"/>
            </a:avLst>
          </a:prstGeom>
          <a:solidFill>
            <a:srgbClr val="75BAE6"/>
          </a:solidFill>
          <a:ln/>
        </p:spPr>
        <p:txBody>
          <a:bodyPr/>
          <a:lstStyle/>
          <a:p>
            <a:endParaRPr lang="en-US"/>
          </a:p>
        </p:txBody>
      </p:sp>
      <p:sp>
        <p:nvSpPr>
          <p:cNvPr id="4" name="Text 2"/>
          <p:cNvSpPr/>
          <p:nvPr/>
        </p:nvSpPr>
        <p:spPr>
          <a:xfrm>
            <a:off x="685584" y="1830487"/>
            <a:ext cx="5122635" cy="315516"/>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ما ستكون قادرًا عليه</a:t>
            </a:r>
            <a:endParaRPr lang="ar-SA" sz="2800" b="1"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28707" y="2329359"/>
            <a:ext cx="479512" cy="479524"/>
          </a:xfrm>
          <a:prstGeom prst="rect">
            <a:avLst/>
          </a:prstGeom>
        </p:spPr>
      </p:pic>
      <p:sp>
        <p:nvSpPr>
          <p:cNvPr id="6" name="Text 3"/>
          <p:cNvSpPr/>
          <p:nvPr/>
        </p:nvSpPr>
        <p:spPr>
          <a:xfrm>
            <a:off x="685584" y="3012678"/>
            <a:ext cx="5122635"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تمييز مفهوم نموذج التدريب ونموذج التقييم</a:t>
            </a:r>
            <a:endParaRPr lang="ar-SA" sz="20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28707" y="3622477"/>
            <a:ext cx="479512" cy="479524"/>
          </a:xfrm>
          <a:prstGeom prst="rect">
            <a:avLst/>
          </a:prstGeom>
        </p:spPr>
      </p:pic>
      <p:sp>
        <p:nvSpPr>
          <p:cNvPr id="8" name="Text 4"/>
          <p:cNvSpPr/>
          <p:nvPr/>
        </p:nvSpPr>
        <p:spPr>
          <a:xfrm>
            <a:off x="685584" y="4305796"/>
            <a:ext cx="5122635" cy="283766"/>
          </a:xfrm>
          <a:prstGeom prst="rect">
            <a:avLst/>
          </a:prstGeom>
          <a:noFill/>
          <a:ln/>
        </p:spPr>
        <p:txBody>
          <a:bodyPr wrap="none" lIns="0" tIns="0" rIns="0" bIns="0" rtlCol="0" anchor="t"/>
          <a:lstStyle/>
          <a:p>
            <a:pPr marL="0" indent="0" algn="ctr" rtl="1">
              <a:lnSpc>
                <a:spcPct val="12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تحليل النموذج القائم في مركزك وقياسه مقابل احتياجات سوق</a:t>
            </a:r>
            <a:endParaRPr lang="en-US" altLang="en-US" sz="2000" dirty="0">
              <a:solidFill>
                <a:srgbClr val="000000"/>
              </a:solidFill>
              <a:latin typeface="WinSoft Pro Medium" pitchFamily="34" charset="0"/>
              <a:ea typeface="WinSoft Pro Medium" pitchFamily="34" charset="-122"/>
              <a:cs typeface="WinSoft Pro Medium" pitchFamily="34" charset="-120"/>
            </a:endParaRPr>
          </a:p>
          <a:p>
            <a:pPr marL="0" indent="0" algn="ctr" rtl="1">
              <a:lnSpc>
                <a:spcPct val="12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 العمل</a:t>
            </a:r>
            <a:endParaRPr lang="ar-SA" sz="20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28707" y="4915595"/>
            <a:ext cx="479512" cy="479524"/>
          </a:xfrm>
          <a:prstGeom prst="rect">
            <a:avLst/>
          </a:prstGeom>
        </p:spPr>
      </p:pic>
      <p:sp>
        <p:nvSpPr>
          <p:cNvPr id="10" name="Text 5"/>
          <p:cNvSpPr/>
          <p:nvPr/>
        </p:nvSpPr>
        <p:spPr>
          <a:xfrm>
            <a:off x="685584" y="5598914"/>
            <a:ext cx="5122635"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اقتراح إرشادات لتحسين النموذج</a:t>
            </a:r>
            <a:endParaRPr lang="ar-SA" sz="2000" dirty="0"/>
          </a:p>
        </p:txBody>
      </p:sp>
      <p:sp>
        <p:nvSpPr>
          <p:cNvPr id="11" name="Text 6"/>
          <p:cNvSpPr/>
          <p:nvPr/>
        </p:nvSpPr>
        <p:spPr>
          <a:xfrm>
            <a:off x="6336149" y="1830487"/>
            <a:ext cx="5229987" cy="315516"/>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تفاصيل النشاط</a:t>
            </a:r>
            <a:endParaRPr lang="ar-SA" sz="2800" b="1"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086624" y="2329359"/>
            <a:ext cx="479512" cy="479524"/>
          </a:xfrm>
          <a:prstGeom prst="rect">
            <a:avLst/>
          </a:prstGeom>
        </p:spPr>
      </p:pic>
      <p:sp>
        <p:nvSpPr>
          <p:cNvPr id="13" name="Text 7"/>
          <p:cNvSpPr/>
          <p:nvPr/>
        </p:nvSpPr>
        <p:spPr>
          <a:xfrm>
            <a:off x="6336149" y="3012678"/>
            <a:ext cx="5229987"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المدة: ثلاث ساعات</a:t>
            </a:r>
            <a:endParaRPr lang="ar-SA" sz="20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86624" y="3622477"/>
            <a:ext cx="479512" cy="479524"/>
          </a:xfrm>
          <a:prstGeom prst="rect">
            <a:avLst/>
          </a:prstGeom>
        </p:spPr>
      </p:pic>
      <p:sp>
        <p:nvSpPr>
          <p:cNvPr id="15" name="Text 8"/>
          <p:cNvSpPr/>
          <p:nvPr/>
        </p:nvSpPr>
        <p:spPr>
          <a:xfrm>
            <a:off x="6336149" y="4305796"/>
            <a:ext cx="5229987"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التنفيذ: تعلّم ميسّر عبر الإنترنت</a:t>
            </a:r>
            <a:endParaRPr lang="ar-SA" sz="2000"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86624" y="4915595"/>
            <a:ext cx="479512" cy="479524"/>
          </a:xfrm>
          <a:prstGeom prst="rect">
            <a:avLst/>
          </a:prstGeom>
        </p:spPr>
      </p:pic>
      <p:sp>
        <p:nvSpPr>
          <p:cNvPr id="17" name="Text 9"/>
          <p:cNvSpPr/>
          <p:nvPr/>
        </p:nvSpPr>
        <p:spPr>
          <a:xfrm>
            <a:off x="6336149" y="5598914"/>
            <a:ext cx="5229987"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يتضمن: عرض تمهيدي، مشاهدة فيديو، دراسة حالة، ثم تطبيق فردي</a:t>
            </a:r>
            <a:endParaRPr lang="ar-SA"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1633" y="800795"/>
            <a:ext cx="3504120" cy="5256312"/>
          </a:xfrm>
          <a:prstGeom prst="rect">
            <a:avLst/>
          </a:prstGeom>
        </p:spPr>
      </p:pic>
      <p:sp>
        <p:nvSpPr>
          <p:cNvPr id="4" name="Text 0"/>
          <p:cNvSpPr/>
          <p:nvPr/>
        </p:nvSpPr>
        <p:spPr>
          <a:xfrm>
            <a:off x="631908" y="869454"/>
            <a:ext cx="6355993"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نموذج التدريب: التعريف</a:t>
            </a:r>
            <a:endParaRPr lang="ar-SA" sz="3950" dirty="0"/>
          </a:p>
        </p:txBody>
      </p:sp>
      <p:pic>
        <p:nvPicPr>
          <p:cNvPr id="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08389" y="1745059"/>
            <a:ext cx="479512" cy="479524"/>
          </a:xfrm>
          <a:prstGeom prst="rect">
            <a:avLst/>
          </a:prstGeom>
        </p:spPr>
      </p:pic>
      <p:sp>
        <p:nvSpPr>
          <p:cNvPr id="6" name="Text 1"/>
          <p:cNvSpPr/>
          <p:nvPr/>
        </p:nvSpPr>
        <p:spPr>
          <a:xfrm>
            <a:off x="3911800" y="2428379"/>
            <a:ext cx="3076101" cy="315516"/>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أين يتم التدريب</a:t>
            </a:r>
            <a:endParaRPr lang="ar-SA" sz="2000" b="1" dirty="0"/>
          </a:p>
        </p:txBody>
      </p:sp>
      <p:sp>
        <p:nvSpPr>
          <p:cNvPr id="7" name="Text 2"/>
          <p:cNvSpPr/>
          <p:nvPr/>
        </p:nvSpPr>
        <p:spPr>
          <a:xfrm>
            <a:off x="3911800" y="2841724"/>
            <a:ext cx="3076101" cy="1467919"/>
          </a:xfrm>
          <a:prstGeom prst="rect">
            <a:avLst/>
          </a:prstGeom>
          <a:noFill/>
          <a:ln/>
        </p:spPr>
        <p:txBody>
          <a:bodyPr wrap="square" lIns="0" tIns="0" rIns="0" bIns="0" rtlCol="0" anchor="t">
            <a:normAutofit/>
          </a:bodyPr>
          <a:lstStyle/>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موقع التدريب وبيئته سواء أكان في المركز أم في بيئة العمل أم مدمجًا.</a:t>
            </a:r>
            <a:endParaRPr lang="ar-SA" dirty="0"/>
          </a:p>
        </p:txBody>
      </p:sp>
      <p:pic>
        <p:nvPicPr>
          <p:cNvPr id="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28497" y="1745059"/>
            <a:ext cx="479512" cy="479524"/>
          </a:xfrm>
          <a:prstGeom prst="rect">
            <a:avLst/>
          </a:prstGeom>
        </p:spPr>
      </p:pic>
      <p:sp>
        <p:nvSpPr>
          <p:cNvPr id="9" name="Text 3"/>
          <p:cNvSpPr/>
          <p:nvPr/>
        </p:nvSpPr>
        <p:spPr>
          <a:xfrm>
            <a:off x="631908" y="2428379"/>
            <a:ext cx="3076101" cy="315516"/>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كيف يُنظَّم ويُقدَّم</a:t>
            </a:r>
            <a:endParaRPr lang="ar-SA" sz="2000" b="1" dirty="0"/>
          </a:p>
        </p:txBody>
      </p:sp>
      <p:sp>
        <p:nvSpPr>
          <p:cNvPr id="10" name="Text 4"/>
          <p:cNvSpPr/>
          <p:nvPr/>
        </p:nvSpPr>
        <p:spPr>
          <a:xfrm>
            <a:off x="631908" y="2841723"/>
            <a:ext cx="3076101" cy="733961"/>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الهيكل التنظيمي وآليات تقديم </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23000"/>
              </a:lnSpc>
              <a:buNone/>
            </a:pPr>
            <a:r>
              <a:rPr lang="ar-JO" altLang="en-US" sz="2000" dirty="0">
                <a:solidFill>
                  <a:srgbClr val="384653"/>
                </a:solidFill>
                <a:latin typeface="WinSoft Pro Medium" pitchFamily="34" charset="0"/>
                <a:ea typeface="WinSoft Pro Medium" pitchFamily="34" charset="-122"/>
                <a:cs typeface="WinSoft Pro Medium" pitchFamily="34" charset="-120"/>
              </a:rPr>
              <a:t>ا</a:t>
            </a:r>
            <a:r>
              <a:rPr lang="ar-SA" altLang="en-US" sz="2000" dirty="0">
                <a:solidFill>
                  <a:srgbClr val="384653"/>
                </a:solidFill>
                <a:latin typeface="WinSoft Pro Medium" pitchFamily="34" charset="0"/>
                <a:ea typeface="WinSoft Pro Medium" pitchFamily="34" charset="-122"/>
                <a:cs typeface="WinSoft Pro Medium" pitchFamily="34" charset="-120"/>
              </a:rPr>
              <a:t>لتدريب وإدارته.</a:t>
            </a:r>
            <a:endParaRPr lang="ar-SA" sz="2000" dirty="0"/>
          </a:p>
        </p:txBody>
      </p:sp>
      <p:pic>
        <p:nvPicPr>
          <p:cNvPr id="1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08389" y="3814800"/>
            <a:ext cx="479512" cy="479524"/>
          </a:xfrm>
          <a:prstGeom prst="rect">
            <a:avLst/>
          </a:prstGeom>
        </p:spPr>
      </p:pic>
      <p:sp>
        <p:nvSpPr>
          <p:cNvPr id="12" name="Text 5"/>
          <p:cNvSpPr/>
          <p:nvPr/>
        </p:nvSpPr>
        <p:spPr>
          <a:xfrm>
            <a:off x="3911800" y="4498120"/>
            <a:ext cx="3076101" cy="315516"/>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توزيع الأدوار</a:t>
            </a:r>
            <a:endParaRPr lang="ar-SA" sz="2000" b="1" dirty="0"/>
          </a:p>
        </p:txBody>
      </p:sp>
      <p:sp>
        <p:nvSpPr>
          <p:cNvPr id="13" name="Text 6"/>
          <p:cNvSpPr/>
          <p:nvPr/>
        </p:nvSpPr>
        <p:spPr>
          <a:xfrm>
            <a:off x="3911800" y="4911464"/>
            <a:ext cx="3076101" cy="733961"/>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الأدوار بين المتدرّب والمدرّب وصاحب</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العمل.</a:t>
            </a:r>
            <a:endParaRPr lang="ar-SA" sz="2000" dirty="0"/>
          </a:p>
        </p:txBody>
      </p:sp>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28497" y="3814800"/>
            <a:ext cx="479512" cy="479524"/>
          </a:xfrm>
          <a:prstGeom prst="rect">
            <a:avLst/>
          </a:prstGeom>
        </p:spPr>
      </p:pic>
      <p:sp>
        <p:nvSpPr>
          <p:cNvPr id="15" name="Text 7"/>
          <p:cNvSpPr/>
          <p:nvPr/>
        </p:nvSpPr>
        <p:spPr>
          <a:xfrm>
            <a:off x="631908" y="4498120"/>
            <a:ext cx="3076101" cy="315516"/>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الحوكمة والجودة</a:t>
            </a:r>
            <a:endParaRPr lang="ar-SA" sz="2000" b="1" dirty="0"/>
          </a:p>
        </p:txBody>
      </p:sp>
      <p:sp>
        <p:nvSpPr>
          <p:cNvPr id="16" name="Text 8"/>
          <p:cNvSpPr/>
          <p:nvPr/>
        </p:nvSpPr>
        <p:spPr>
          <a:xfrm>
            <a:off x="631908" y="4911464"/>
            <a:ext cx="3076101" cy="733961"/>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آليات منح الشهادات وضمان</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الجودة والمساءلة.</a:t>
            </a:r>
            <a:endParaRPr lang="ar-SA" sz="2000" dirty="0"/>
          </a:p>
        </p:txBody>
      </p:sp>
      <p:sp>
        <p:nvSpPr>
          <p:cNvPr id="17" name="Shape 9"/>
          <p:cNvSpPr/>
          <p:nvPr/>
        </p:nvSpPr>
        <p:spPr>
          <a:xfrm>
            <a:off x="631908" y="5935179"/>
            <a:ext cx="6355993" cy="689372"/>
          </a:xfrm>
          <a:prstGeom prst="roundRect">
            <a:avLst>
              <a:gd name="adj" fmla="val 41741"/>
            </a:avLst>
          </a:prstGeom>
          <a:solidFill>
            <a:srgbClr val="D4E9F7"/>
          </a:solidFill>
          <a:ln/>
        </p:spPr>
      </p:sp>
      <p:pic>
        <p:nvPicPr>
          <p:cNvPr id="18" name="Image 6" descr="preencoded.png"/>
          <p:cNvPicPr>
            <a:picLocks noChangeAspect="1"/>
          </p:cNvPicPr>
          <p:nvPr/>
        </p:nvPicPr>
        <p:blipFill>
          <a:blip r:embed="rId9"/>
          <a:stretch>
            <a:fillRect/>
          </a:stretch>
        </p:blipFill>
        <p:spPr>
          <a:xfrm>
            <a:off x="823693" y="6168740"/>
            <a:ext cx="239707" cy="191790"/>
          </a:xfrm>
          <a:prstGeom prst="rect">
            <a:avLst/>
          </a:prstGeom>
        </p:spPr>
      </p:pic>
      <p:sp>
        <p:nvSpPr>
          <p:cNvPr id="19" name="Text 10"/>
          <p:cNvSpPr/>
          <p:nvPr/>
        </p:nvSpPr>
        <p:spPr>
          <a:xfrm>
            <a:off x="645600" y="6146118"/>
            <a:ext cx="6150516"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هو البنية الناظمة التي تعمل الاستراتيجيات والأدوات وعناصر تصميم المنهج داخلها.</a:t>
            </a:r>
            <a:endParaRPr lang="ar-SA"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95843" y="800795"/>
            <a:ext cx="3504120" cy="5256312"/>
          </a:xfrm>
          <a:prstGeom prst="rect">
            <a:avLst/>
          </a:prstGeom>
        </p:spPr>
      </p:pic>
      <p:sp>
        <p:nvSpPr>
          <p:cNvPr id="4" name="Text 0"/>
          <p:cNvSpPr/>
          <p:nvPr/>
        </p:nvSpPr>
        <p:spPr>
          <a:xfrm>
            <a:off x="5203794" y="1011337"/>
            <a:ext cx="6355993"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نموذج التقييم: التعريف</a:t>
            </a:r>
            <a:endParaRPr lang="ar-SA" sz="3950" dirty="0"/>
          </a:p>
        </p:txBody>
      </p:sp>
      <p:pic>
        <p:nvPicPr>
          <p:cNvPr id="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80274" y="1886942"/>
            <a:ext cx="479512" cy="479524"/>
          </a:xfrm>
          <a:prstGeom prst="rect">
            <a:avLst/>
          </a:prstGeom>
        </p:spPr>
      </p:pic>
      <p:sp>
        <p:nvSpPr>
          <p:cNvPr id="6" name="Text 1"/>
          <p:cNvSpPr/>
          <p:nvPr/>
        </p:nvSpPr>
        <p:spPr>
          <a:xfrm>
            <a:off x="8483685" y="2570262"/>
            <a:ext cx="3076101" cy="315516"/>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مصادر الأدلة</a:t>
            </a:r>
            <a:endParaRPr lang="ar-SA" sz="2000" b="1" dirty="0"/>
          </a:p>
        </p:txBody>
      </p:sp>
      <p:sp>
        <p:nvSpPr>
          <p:cNvPr id="7" name="Text 2"/>
          <p:cNvSpPr/>
          <p:nvPr/>
        </p:nvSpPr>
        <p:spPr>
          <a:xfrm>
            <a:off x="8483685" y="2983607"/>
            <a:ext cx="3076101" cy="283766"/>
          </a:xfrm>
          <a:prstGeom prst="rect">
            <a:avLst/>
          </a:prstGeom>
          <a:noFill/>
          <a:ln/>
        </p:spPr>
        <p:txBody>
          <a:bodyPr wrap="none" lIns="0" tIns="0" rIns="0" bIns="0" rtlCol="0" anchor="t"/>
          <a:lstStyle/>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من أين تُستمد أدلة الكفاية وكيف</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 تُجمع وتُوثَّق.</a:t>
            </a:r>
            <a:endParaRPr lang="ar-SA" dirty="0"/>
          </a:p>
        </p:txBody>
      </p:sp>
      <p:pic>
        <p:nvPicPr>
          <p:cNvPr id="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00383" y="1886942"/>
            <a:ext cx="479512" cy="479524"/>
          </a:xfrm>
          <a:prstGeom prst="rect">
            <a:avLst/>
          </a:prstGeom>
        </p:spPr>
      </p:pic>
      <p:sp>
        <p:nvSpPr>
          <p:cNvPr id="9" name="Text 3"/>
          <p:cNvSpPr/>
          <p:nvPr/>
        </p:nvSpPr>
        <p:spPr>
          <a:xfrm>
            <a:off x="5203794" y="2570262"/>
            <a:ext cx="3076101" cy="315516"/>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من يُقيّم</a:t>
            </a:r>
            <a:endParaRPr lang="ar-SA" sz="2000" b="1" dirty="0"/>
          </a:p>
        </p:txBody>
      </p:sp>
      <p:sp>
        <p:nvSpPr>
          <p:cNvPr id="10" name="Text 4"/>
          <p:cNvSpPr/>
          <p:nvPr/>
        </p:nvSpPr>
        <p:spPr>
          <a:xfrm>
            <a:off x="5203794" y="2983607"/>
            <a:ext cx="3076101" cy="283766"/>
          </a:xfrm>
          <a:prstGeom prst="rect">
            <a:avLst/>
          </a:prstGeom>
          <a:noFill/>
          <a:ln/>
        </p:spPr>
        <p:txBody>
          <a:bodyPr wrap="none" lIns="0" tIns="0" rIns="0" bIns="0" rtlCol="0" anchor="t"/>
          <a:lstStyle/>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المقيّم وصلاحياته وأدواره في العملية التقييمية.</a:t>
            </a:r>
            <a:endParaRPr lang="ar-SA" dirty="0"/>
          </a:p>
        </p:txBody>
      </p:sp>
      <p:pic>
        <p:nvPicPr>
          <p:cNvPr id="1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80274" y="3964465"/>
            <a:ext cx="479512" cy="479524"/>
          </a:xfrm>
          <a:prstGeom prst="rect">
            <a:avLst/>
          </a:prstGeom>
        </p:spPr>
      </p:pic>
      <p:sp>
        <p:nvSpPr>
          <p:cNvPr id="12" name="Text 5"/>
          <p:cNvSpPr/>
          <p:nvPr/>
        </p:nvSpPr>
        <p:spPr>
          <a:xfrm>
            <a:off x="8483685" y="4647785"/>
            <a:ext cx="3076101" cy="315516"/>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أين ومتى</a:t>
            </a:r>
            <a:endParaRPr lang="ar-SA" sz="2000" b="1" dirty="0"/>
          </a:p>
        </p:txBody>
      </p:sp>
      <p:sp>
        <p:nvSpPr>
          <p:cNvPr id="13" name="Text 6"/>
          <p:cNvSpPr/>
          <p:nvPr/>
        </p:nvSpPr>
        <p:spPr>
          <a:xfrm>
            <a:off x="8483685" y="5061130"/>
            <a:ext cx="3076101" cy="283766"/>
          </a:xfrm>
          <a:prstGeom prst="rect">
            <a:avLst/>
          </a:prstGeom>
          <a:noFill/>
          <a:ln/>
        </p:spPr>
        <p:txBody>
          <a:bodyPr wrap="none" lIns="0" tIns="0" rIns="0" bIns="0" rtlCol="0" anchor="t"/>
          <a:lstStyle/>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موقع التقييم وتوقيته ضمن مسار</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 التدريب.</a:t>
            </a:r>
            <a:endParaRPr lang="ar-SA" dirty="0"/>
          </a:p>
        </p:txBody>
      </p:sp>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00383" y="3964465"/>
            <a:ext cx="479512" cy="479524"/>
          </a:xfrm>
          <a:prstGeom prst="rect">
            <a:avLst/>
          </a:prstGeom>
        </p:spPr>
      </p:pic>
      <p:sp>
        <p:nvSpPr>
          <p:cNvPr id="15" name="Text 7"/>
          <p:cNvSpPr/>
          <p:nvPr/>
        </p:nvSpPr>
        <p:spPr>
          <a:xfrm>
            <a:off x="5203794" y="4647785"/>
            <a:ext cx="3076101" cy="315516"/>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قواعد الحكم والاعتراف</a:t>
            </a:r>
            <a:endParaRPr lang="ar-SA" sz="2000" b="1" dirty="0"/>
          </a:p>
        </p:txBody>
      </p:sp>
      <p:sp>
        <p:nvSpPr>
          <p:cNvPr id="16" name="Text 8"/>
          <p:cNvSpPr/>
          <p:nvPr/>
        </p:nvSpPr>
        <p:spPr>
          <a:xfrm>
            <a:off x="5203794" y="5061130"/>
            <a:ext cx="3076101" cy="283766"/>
          </a:xfrm>
          <a:prstGeom prst="rect">
            <a:avLst/>
          </a:prstGeom>
          <a:noFill/>
          <a:ln/>
        </p:spPr>
        <p:txBody>
          <a:bodyPr wrap="none" lIns="0" tIns="0" rIns="0" bIns="0" rtlCol="0" anchor="t"/>
          <a:lstStyle/>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معايير إصدار الحكم ومنح الاعتراف وضمان الجودة.</a:t>
            </a:r>
            <a:endParaRPr lang="ar-SA" dirty="0"/>
          </a:p>
        </p:txBody>
      </p:sp>
      <p:sp>
        <p:nvSpPr>
          <p:cNvPr id="17" name="Shape 9"/>
          <p:cNvSpPr/>
          <p:nvPr/>
        </p:nvSpPr>
        <p:spPr>
          <a:xfrm>
            <a:off x="5203794" y="5846305"/>
            <a:ext cx="6355993" cy="689372"/>
          </a:xfrm>
          <a:prstGeom prst="roundRect">
            <a:avLst>
              <a:gd name="adj" fmla="val 41741"/>
            </a:avLst>
          </a:prstGeom>
          <a:solidFill>
            <a:srgbClr val="D4E9F7"/>
          </a:solidFill>
          <a:ln/>
        </p:spPr>
      </p:sp>
      <p:pic>
        <p:nvPicPr>
          <p:cNvPr id="18" name="Image 6" descr="preencoded.png"/>
          <p:cNvPicPr>
            <a:picLocks noChangeAspect="1"/>
          </p:cNvPicPr>
          <p:nvPr/>
        </p:nvPicPr>
        <p:blipFill>
          <a:blip r:embed="rId9"/>
          <a:stretch>
            <a:fillRect/>
          </a:stretch>
        </p:blipFill>
        <p:spPr>
          <a:xfrm>
            <a:off x="5395579" y="6079866"/>
            <a:ext cx="239707" cy="191790"/>
          </a:xfrm>
          <a:prstGeom prst="rect">
            <a:avLst/>
          </a:prstGeom>
        </p:spPr>
      </p:pic>
      <p:sp>
        <p:nvSpPr>
          <p:cNvPr id="19" name="Text 10"/>
          <p:cNvSpPr/>
          <p:nvPr/>
        </p:nvSpPr>
        <p:spPr>
          <a:xfrm>
            <a:off x="5217486" y="6057244"/>
            <a:ext cx="6150516"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هو بنية ناظمة تختلف عن أداة التقييم المفردة كالاختبار أو ملف الإنجاز، التي تعمل داخله.</a:t>
            </a:r>
            <a:endParaRPr lang="ar-SA"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31908" y="828393"/>
            <a:ext cx="10927878" cy="1336080"/>
          </a:xfrm>
          <a:prstGeom prst="rect">
            <a:avLst/>
          </a:prstGeom>
          <a:noFill/>
          <a:ln/>
        </p:spPr>
        <p:txBody>
          <a:bodyPr wrap="square" lIns="0" tIns="0" rIns="0" bIns="0" rtlCol="0" anchor="t">
            <a:normAutofit/>
          </a:bodyPr>
          <a:lstStyle/>
          <a:p>
            <a:pPr marL="0" indent="0" algn="r" rtl="1">
              <a:lnSpc>
                <a:spcPct val="104000"/>
              </a:lnSpc>
              <a:buNone/>
            </a:pPr>
            <a:r>
              <a:rPr lang="ar-SA" altLang="en-US" sz="3800" dirty="0">
                <a:solidFill>
                  <a:srgbClr val="2E3C4E"/>
                </a:solidFill>
                <a:latin typeface="GE SS Two Light" pitchFamily="34" charset="0"/>
                <a:ea typeface="GE SS Two Light" pitchFamily="34" charset="-122"/>
                <a:cs typeface="GE SS Two Light" pitchFamily="34" charset="-120"/>
              </a:rPr>
              <a:t>أنواع نماذج التدريب في التعليم والتدريب التقني والمهني</a:t>
            </a:r>
            <a:endParaRPr lang="ar-SA" sz="3800" dirty="0"/>
          </a:p>
        </p:txBody>
      </p:sp>
      <p:sp>
        <p:nvSpPr>
          <p:cNvPr id="3" name="Shape 1"/>
          <p:cNvSpPr/>
          <p:nvPr/>
        </p:nvSpPr>
        <p:spPr>
          <a:xfrm>
            <a:off x="8038998" y="2293836"/>
            <a:ext cx="3520788" cy="3802162"/>
          </a:xfrm>
          <a:prstGeom prst="roundRect">
            <a:avLst>
              <a:gd name="adj" fmla="val 11068"/>
            </a:avLst>
          </a:prstGeom>
          <a:solidFill>
            <a:srgbClr val="FFFFFF"/>
          </a:solidFill>
          <a:ln w="25399">
            <a:solidFill>
              <a:srgbClr val="00AEEF"/>
            </a:solidFill>
            <a:prstDash val="solid"/>
          </a:ln>
        </p:spPr>
      </p:sp>
      <p:sp>
        <p:nvSpPr>
          <p:cNvPr id="4" name="Text 2"/>
          <p:cNvSpPr/>
          <p:nvPr/>
        </p:nvSpPr>
        <p:spPr>
          <a:xfrm>
            <a:off x="8267493" y="2522337"/>
            <a:ext cx="3063798" cy="668139"/>
          </a:xfrm>
          <a:prstGeom prst="rect">
            <a:avLst/>
          </a:prstGeom>
          <a:noFill/>
          <a:ln/>
        </p:spPr>
        <p:txBody>
          <a:bodyPr wrap="square" lIns="0" tIns="0" rIns="0" bIns="0" rtlCol="0" anchor="t">
            <a:normAutofit fontScale="85000" lnSpcReduction="10000"/>
          </a:bodyPr>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التدريب القائم على المدرسة (التدريب المؤسسي)</a:t>
            </a:r>
            <a:endParaRPr lang="ar-SA" sz="2400" b="1" dirty="0"/>
          </a:p>
        </p:txBody>
      </p:sp>
      <p:sp>
        <p:nvSpPr>
          <p:cNvPr id="5" name="Text 3"/>
          <p:cNvSpPr/>
          <p:nvPr/>
        </p:nvSpPr>
        <p:spPr>
          <a:xfrm>
            <a:off x="8267493" y="3300113"/>
            <a:ext cx="3063798" cy="1478839"/>
          </a:xfrm>
          <a:prstGeom prst="rect">
            <a:avLst/>
          </a:prstGeom>
          <a:noFill/>
          <a:ln/>
        </p:spPr>
        <p:txBody>
          <a:bodyPr wrap="square" lIns="0" tIns="0" rIns="0" bIns="0" rtlCol="0" anchor="t">
            <a:normAutofit/>
          </a:bodyPr>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يقع التدريب كاملاً داخل المركز الذي يتحمل الجزء الأكبر من تنظيم التّعلّم وتقديمه وتقييمه.</a:t>
            </a:r>
            <a:endParaRPr lang="ar-SA" sz="2000" dirty="0"/>
          </a:p>
        </p:txBody>
      </p:sp>
      <p:sp>
        <p:nvSpPr>
          <p:cNvPr id="6" name="Shape 4"/>
          <p:cNvSpPr/>
          <p:nvPr/>
        </p:nvSpPr>
        <p:spPr>
          <a:xfrm>
            <a:off x="4335453" y="2293836"/>
            <a:ext cx="3520788" cy="3802162"/>
          </a:xfrm>
          <a:prstGeom prst="roundRect">
            <a:avLst>
              <a:gd name="adj" fmla="val 11068"/>
            </a:avLst>
          </a:prstGeom>
          <a:solidFill>
            <a:srgbClr val="FFFFFF"/>
          </a:solidFill>
          <a:ln w="25399">
            <a:solidFill>
              <a:srgbClr val="00AEEF"/>
            </a:solidFill>
            <a:prstDash val="solid"/>
          </a:ln>
        </p:spPr>
      </p:sp>
      <p:sp>
        <p:nvSpPr>
          <p:cNvPr id="7" name="Text 5"/>
          <p:cNvSpPr/>
          <p:nvPr/>
        </p:nvSpPr>
        <p:spPr>
          <a:xfrm>
            <a:off x="4731027" y="2504659"/>
            <a:ext cx="3013216" cy="351748"/>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التّعلّم القائم على العمل</a:t>
            </a:r>
            <a:endParaRPr lang="ar-SA" sz="2400" b="1" dirty="0"/>
          </a:p>
        </p:txBody>
      </p:sp>
      <p:sp>
        <p:nvSpPr>
          <p:cNvPr id="8" name="Text 6"/>
          <p:cNvSpPr/>
          <p:nvPr/>
        </p:nvSpPr>
        <p:spPr>
          <a:xfrm>
            <a:off x="4563948" y="2966043"/>
            <a:ext cx="3063798" cy="2957677"/>
          </a:xfrm>
          <a:prstGeom prst="rect">
            <a:avLst/>
          </a:prstGeom>
          <a:noFill/>
          <a:ln/>
        </p:spPr>
        <p:txBody>
          <a:bodyPr wrap="square" lIns="0" tIns="0" rIns="0" bIns="0" rtlCol="0" anchor="t">
            <a:normAutofit lnSpcReduction="10000"/>
          </a:bodyPr>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مظلة تنضوي تحتها نماذج عدة يتوزع فيها التّعلّم بين المركز وموقع العمل الفعلي، كالتلمذة المهنية والنظام المزدوج والتدريب الداخلي والتدريب التعاوني، وتتمايز فيما بينها بحسب نسبة التّعلّم في موقع العمل وطبيعة العقد وتوزيع أدوار المركز وصاحب العمل.</a:t>
            </a:r>
            <a:endParaRPr lang="ar-SA" sz="2000" dirty="0"/>
          </a:p>
        </p:txBody>
      </p:sp>
      <p:sp>
        <p:nvSpPr>
          <p:cNvPr id="9" name="Shape 7"/>
          <p:cNvSpPr/>
          <p:nvPr/>
        </p:nvSpPr>
        <p:spPr>
          <a:xfrm>
            <a:off x="631908" y="2293836"/>
            <a:ext cx="3520788" cy="3802162"/>
          </a:xfrm>
          <a:prstGeom prst="roundRect">
            <a:avLst>
              <a:gd name="adj" fmla="val 11068"/>
            </a:avLst>
          </a:prstGeom>
          <a:solidFill>
            <a:srgbClr val="FFFFFF"/>
          </a:solidFill>
          <a:ln w="25399">
            <a:solidFill>
              <a:srgbClr val="00AEEF"/>
            </a:solidFill>
            <a:prstDash val="solid"/>
          </a:ln>
        </p:spPr>
      </p:sp>
      <p:sp>
        <p:nvSpPr>
          <p:cNvPr id="10" name="Text 8"/>
          <p:cNvSpPr/>
          <p:nvPr/>
        </p:nvSpPr>
        <p:spPr>
          <a:xfrm>
            <a:off x="860403" y="2522337"/>
            <a:ext cx="3063798" cy="668139"/>
          </a:xfrm>
          <a:prstGeom prst="rect">
            <a:avLst/>
          </a:prstGeom>
          <a:noFill/>
          <a:ln/>
        </p:spPr>
        <p:txBody>
          <a:bodyPr wrap="square" lIns="0" tIns="0" rIns="0" bIns="0" rtlCol="0" anchor="t">
            <a:noAutofit/>
          </a:bodyPr>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التدريب القائم على الكفايات</a:t>
            </a:r>
            <a:endParaRPr lang="ar-SA" sz="2400" b="1" dirty="0"/>
          </a:p>
        </p:txBody>
      </p:sp>
      <p:sp>
        <p:nvSpPr>
          <p:cNvPr id="11" name="Text 9"/>
          <p:cNvSpPr/>
          <p:nvPr/>
        </p:nvSpPr>
        <p:spPr>
          <a:xfrm>
            <a:off x="860403" y="3300113"/>
            <a:ext cx="3063798" cy="1478839"/>
          </a:xfrm>
          <a:prstGeom prst="rect">
            <a:avLst/>
          </a:prstGeom>
          <a:noFill/>
          <a:ln/>
        </p:spPr>
        <p:txBody>
          <a:bodyPr wrap="square" lIns="0" tIns="0" rIns="0" bIns="0" rtlCol="0" anchor="t">
            <a:noAutofit/>
          </a:bodyPr>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يستمد كفاياته ومعايير هذه الكفايات من سوق العمل، ويشترط إتقان الفرد لهذه الكفايات وفق معايير سوق العمل هذه.</a:t>
            </a:r>
            <a:endParaRPr lang="ar-SA"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63120622"/>
              </p:ext>
            </p:extLst>
          </p:nvPr>
        </p:nvGraphicFramePr>
        <p:xfrm>
          <a:off x="571500" y="1738154"/>
          <a:ext cx="11155680" cy="3954434"/>
        </p:xfrm>
        <a:graphic>
          <a:graphicData uri="http://schemas.openxmlformats.org/drawingml/2006/table">
            <a:tbl>
              <a:tblPr bandRow="1">
                <a:tableStyleId>{5C22544A-7EE6-4342-B048-85BDC9FD1C3A}</a:tableStyleId>
              </a:tblPr>
              <a:tblGrid>
                <a:gridCol w="5023388">
                  <a:extLst>
                    <a:ext uri="{9D8B030D-6E8A-4147-A177-3AD203B41FA5}">
                      <a16:colId xmlns:a16="http://schemas.microsoft.com/office/drawing/2014/main" val="3931307506"/>
                    </a:ext>
                  </a:extLst>
                </a:gridCol>
                <a:gridCol w="6132292">
                  <a:extLst>
                    <a:ext uri="{9D8B030D-6E8A-4147-A177-3AD203B41FA5}">
                      <a16:colId xmlns:a16="http://schemas.microsoft.com/office/drawing/2014/main" val="2541949887"/>
                    </a:ext>
                  </a:extLst>
                </a:gridCol>
              </a:tblGrid>
              <a:tr h="754034">
                <a:tc>
                  <a:txBody>
                    <a:bodyPr/>
                    <a:lstStyle/>
                    <a:p>
                      <a:pPr algn="ctr" rtl="1">
                        <a:spcAft>
                          <a:spcPts val="0"/>
                        </a:spcAft>
                      </a:pPr>
                      <a:r>
                        <a:rPr lang="ar-SA" sz="3600" kern="1200" dirty="0">
                          <a:solidFill>
                            <a:schemeClr val="bg1"/>
                          </a:solidFill>
                          <a:latin typeface="WinSoft Pro Medium" pitchFamily="34" charset="0"/>
                          <a:ea typeface="WinSoft Pro Medium" pitchFamily="34" charset="-122"/>
                          <a:cs typeface="WinSoft Pro Medium" pitchFamily="34" charset="-120"/>
                        </a:rPr>
                        <a:t>- نموذج التقييم</a:t>
                      </a:r>
                      <a:endParaRPr lang="en-US" sz="36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spcAft>
                          <a:spcPts val="0"/>
                        </a:spcAft>
                      </a:pPr>
                      <a:r>
                        <a:rPr lang="ar-SA" sz="3600" kern="1200" dirty="0">
                          <a:solidFill>
                            <a:schemeClr val="bg1"/>
                          </a:solidFill>
                          <a:latin typeface="WinSoft Pro Medium" pitchFamily="34" charset="0"/>
                          <a:ea typeface="WinSoft Pro Medium" pitchFamily="34" charset="-122"/>
                          <a:cs typeface="WinSoft Pro Medium" pitchFamily="34" charset="-120"/>
                        </a:rPr>
                        <a:t>- نموذج التدريب</a:t>
                      </a:r>
                      <a:endParaRPr lang="en-US" sz="36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925251398"/>
                  </a:ext>
                </a:extLst>
              </a:tr>
              <a:tr h="190500">
                <a:tc>
                  <a:txBody>
                    <a:bodyPr/>
                    <a:lstStyle/>
                    <a:p>
                      <a:pPr indent="152400" algn="ctr" rtl="1">
                        <a:spcAft>
                          <a:spcPts val="0"/>
                        </a:spcAft>
                      </a:pPr>
                      <a:r>
                        <a:rPr lang="ar-SA" sz="3000" b="0" kern="1200" dirty="0">
                          <a:solidFill>
                            <a:srgbClr val="384653"/>
                          </a:solidFill>
                          <a:latin typeface="WinSoft Pro Medium" pitchFamily="34" charset="0"/>
                          <a:ea typeface="WinSoft Pro Medium" pitchFamily="34" charset="-122"/>
                          <a:cs typeface="WinSoft Pro Medium" pitchFamily="34" charset="-120"/>
                        </a:rPr>
                        <a:t>من أين تُستمد أدلة الإتقان</a:t>
                      </a:r>
                      <a:endParaRPr lang="en-US" sz="3000" b="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304800" algn="ctr" rtl="1">
                        <a:spcAft>
                          <a:spcPts val="0"/>
                        </a:spcAft>
                      </a:pPr>
                      <a:r>
                        <a:rPr lang="ar-SA" sz="3000" b="0" kern="1200" dirty="0">
                          <a:solidFill>
                            <a:srgbClr val="384653"/>
                          </a:solidFill>
                          <a:latin typeface="WinSoft Pro Medium" pitchFamily="34" charset="0"/>
                          <a:ea typeface="WinSoft Pro Medium" pitchFamily="34" charset="-122"/>
                          <a:cs typeface="WinSoft Pro Medium" pitchFamily="34" charset="-120"/>
                        </a:rPr>
                        <a:t>أين يتم التدريب</a:t>
                      </a:r>
                      <a:endParaRPr lang="en-US" sz="3000" b="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9099157"/>
                  </a:ext>
                </a:extLst>
              </a:tr>
              <a:tr h="190500">
                <a:tc>
                  <a:txBody>
                    <a:bodyPr/>
                    <a:lstStyle/>
                    <a:p>
                      <a:pPr indent="152400" algn="ctr" rtl="1">
                        <a:spcAft>
                          <a:spcPts val="0"/>
                        </a:spcAft>
                      </a:pPr>
                      <a:r>
                        <a:rPr lang="ar-SA" sz="3000" b="0" kern="1200" dirty="0">
                          <a:solidFill>
                            <a:srgbClr val="384653"/>
                          </a:solidFill>
                          <a:latin typeface="WinSoft Pro Medium" pitchFamily="34" charset="0"/>
                          <a:ea typeface="WinSoft Pro Medium" pitchFamily="34" charset="-122"/>
                          <a:cs typeface="WinSoft Pro Medium" pitchFamily="34" charset="-120"/>
                        </a:rPr>
                        <a:t>من يقيّم</a:t>
                      </a:r>
                      <a:endParaRPr lang="en-US" sz="3000" b="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304800" algn="ctr" rtl="1">
                        <a:spcAft>
                          <a:spcPts val="0"/>
                        </a:spcAft>
                      </a:pPr>
                      <a:r>
                        <a:rPr lang="ar-SA" sz="3000" b="0" kern="1200" dirty="0">
                          <a:solidFill>
                            <a:srgbClr val="384653"/>
                          </a:solidFill>
                          <a:latin typeface="WinSoft Pro Medium" pitchFamily="34" charset="0"/>
                          <a:ea typeface="WinSoft Pro Medium" pitchFamily="34" charset="-122"/>
                          <a:cs typeface="WinSoft Pro Medium" pitchFamily="34" charset="-120"/>
                        </a:rPr>
                        <a:t>كيف يُنظَّم ويُقدَّم</a:t>
                      </a:r>
                      <a:endParaRPr lang="en-US" sz="3000" b="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7749938"/>
                  </a:ext>
                </a:extLst>
              </a:tr>
              <a:tr h="190500">
                <a:tc>
                  <a:txBody>
                    <a:bodyPr/>
                    <a:lstStyle/>
                    <a:p>
                      <a:pPr indent="152400" algn="ctr" rtl="1">
                        <a:spcAft>
                          <a:spcPts val="0"/>
                        </a:spcAft>
                      </a:pPr>
                      <a:r>
                        <a:rPr lang="ar-SA" sz="3000" b="0" kern="1200">
                          <a:solidFill>
                            <a:srgbClr val="384653"/>
                          </a:solidFill>
                          <a:latin typeface="WinSoft Pro Medium" pitchFamily="34" charset="0"/>
                          <a:ea typeface="WinSoft Pro Medium" pitchFamily="34" charset="-122"/>
                          <a:cs typeface="WinSoft Pro Medium" pitchFamily="34" charset="-120"/>
                        </a:rPr>
                        <a:t> أين ومتى يجري التقييم</a:t>
                      </a:r>
                      <a:endParaRPr lang="en-US" sz="3000" b="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304800" algn="ctr" rtl="1">
                        <a:spcAft>
                          <a:spcPts val="0"/>
                        </a:spcAft>
                      </a:pPr>
                      <a:r>
                        <a:rPr lang="ar-SA" sz="3000" b="0" kern="1200" dirty="0">
                          <a:solidFill>
                            <a:srgbClr val="384653"/>
                          </a:solidFill>
                          <a:latin typeface="WinSoft Pro Medium" pitchFamily="34" charset="0"/>
                          <a:ea typeface="WinSoft Pro Medium" pitchFamily="34" charset="-122"/>
                          <a:cs typeface="WinSoft Pro Medium" pitchFamily="34" charset="-120"/>
                        </a:rPr>
                        <a:t>من يديره ويقدّمه</a:t>
                      </a:r>
                      <a:endParaRPr lang="en-US" sz="3000" b="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62798"/>
                  </a:ext>
                </a:extLst>
              </a:tr>
              <a:tr h="113506">
                <a:tc>
                  <a:txBody>
                    <a:bodyPr/>
                    <a:lstStyle/>
                    <a:p>
                      <a:pPr indent="152400" algn="ctr" rtl="1">
                        <a:spcAft>
                          <a:spcPts val="0"/>
                        </a:spcAft>
                      </a:pPr>
                      <a:r>
                        <a:rPr lang="ar-SA" sz="3000" b="0" kern="1200">
                          <a:solidFill>
                            <a:srgbClr val="384653"/>
                          </a:solidFill>
                          <a:latin typeface="WinSoft Pro Medium" pitchFamily="34" charset="0"/>
                          <a:ea typeface="WinSoft Pro Medium" pitchFamily="34" charset="-122"/>
                          <a:cs typeface="WinSoft Pro Medium" pitchFamily="34" charset="-120"/>
                        </a:rPr>
                        <a:t>بأي قواعد يصدر الحكم ويُمنح الاعتراف</a:t>
                      </a:r>
                      <a:endParaRPr lang="en-US" sz="3000" b="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304800" algn="ctr" rtl="1">
                        <a:spcAft>
                          <a:spcPts val="0"/>
                        </a:spcAft>
                      </a:pPr>
                      <a:r>
                        <a:rPr lang="ar-SA" sz="3000" b="0" kern="1200" dirty="0">
                          <a:solidFill>
                            <a:srgbClr val="384653"/>
                          </a:solidFill>
                          <a:latin typeface="WinSoft Pro Medium" pitchFamily="34" charset="0"/>
                          <a:ea typeface="WinSoft Pro Medium" pitchFamily="34" charset="-122"/>
                          <a:cs typeface="WinSoft Pro Medium" pitchFamily="34" charset="-120"/>
                        </a:rPr>
                        <a:t>كيف تتوزع الأدوار بين المتدرّب والمدرّب وصاحب العمل</a:t>
                      </a:r>
                      <a:endParaRPr lang="en-US" sz="3000" b="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458509"/>
                  </a:ext>
                </a:extLst>
              </a:tr>
              <a:tr h="190500">
                <a:tc>
                  <a:txBody>
                    <a:bodyPr/>
                    <a:lstStyle/>
                    <a:p>
                      <a:pPr indent="152400" algn="ctr" rtl="1">
                        <a:spcAft>
                          <a:spcPts val="0"/>
                        </a:spcAft>
                      </a:pPr>
                      <a:r>
                        <a:rPr lang="ar-SA" sz="3000" b="0" kern="1200">
                          <a:solidFill>
                            <a:srgbClr val="384653"/>
                          </a:solidFill>
                          <a:latin typeface="WinSoft Pro Medium" pitchFamily="34" charset="0"/>
                          <a:ea typeface="WinSoft Pro Medium" pitchFamily="34" charset="-122"/>
                          <a:cs typeface="WinSoft Pro Medium" pitchFamily="34" charset="-120"/>
                        </a:rPr>
                        <a:t>آلية ضمان الجودة</a:t>
                      </a:r>
                      <a:endParaRPr lang="en-US" sz="3000" b="0" kern="1200">
                        <a:solidFill>
                          <a:srgbClr val="384653"/>
                        </a:solidFill>
                        <a:latin typeface="WinSoft Pro Medium" pitchFamily="34" charset="0"/>
                        <a:ea typeface="WinSoft Pro Medium" pitchFamily="34" charset="-122"/>
                        <a:cs typeface="WinSoft Pro Medium" pitchFamily="34" charset="-12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304800" algn="ctr" rtl="1">
                        <a:spcAft>
                          <a:spcPts val="0"/>
                        </a:spcAft>
                      </a:pPr>
                      <a:r>
                        <a:rPr lang="ar-SA" sz="3000" b="0" kern="1200" dirty="0">
                          <a:solidFill>
                            <a:srgbClr val="384653"/>
                          </a:solidFill>
                          <a:latin typeface="WinSoft Pro Medium" pitchFamily="34" charset="0"/>
                          <a:ea typeface="WinSoft Pro Medium" pitchFamily="34" charset="-122"/>
                          <a:cs typeface="WinSoft Pro Medium" pitchFamily="34" charset="-120"/>
                        </a:rPr>
                        <a:t>آليات الحوكمة</a:t>
                      </a:r>
                      <a:endParaRPr lang="en-US" sz="3000" b="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2102828"/>
                  </a:ext>
                </a:extLst>
              </a:tr>
              <a:tr h="190500">
                <a:tc>
                  <a:txBody>
                    <a:bodyPr/>
                    <a:lstStyle/>
                    <a:p>
                      <a:pPr algn="ctr">
                        <a:spcAft>
                          <a:spcPts val="0"/>
                        </a:spcAft>
                      </a:pPr>
                      <a:r>
                        <a:rPr lang="en-US" sz="3000" b="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304800" algn="ctr" rtl="1">
                        <a:spcAft>
                          <a:spcPts val="0"/>
                        </a:spcAft>
                      </a:pPr>
                      <a:r>
                        <a:rPr lang="ar-SA" sz="3000" b="0" kern="1200" dirty="0">
                          <a:solidFill>
                            <a:srgbClr val="384653"/>
                          </a:solidFill>
                          <a:latin typeface="WinSoft Pro Medium" pitchFamily="34" charset="0"/>
                          <a:ea typeface="WinSoft Pro Medium" pitchFamily="34" charset="-122"/>
                          <a:cs typeface="WinSoft Pro Medium" pitchFamily="34" charset="-120"/>
                        </a:rPr>
                        <a:t>آليات منح الشهادات</a:t>
                      </a:r>
                      <a:endParaRPr lang="en-US" sz="3000" b="0" kern="1200" dirty="0">
                        <a:solidFill>
                          <a:srgbClr val="384653"/>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5065047"/>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31908" y="806351"/>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ابتكارية النموذج: ما المقصود بها؟</a:t>
            </a:r>
            <a:endParaRPr lang="ar-SA" sz="4200" dirty="0"/>
          </a:p>
        </p:txBody>
      </p:sp>
      <p:sp>
        <p:nvSpPr>
          <p:cNvPr id="3" name="Text 1"/>
          <p:cNvSpPr/>
          <p:nvPr/>
        </p:nvSpPr>
        <p:spPr>
          <a:xfrm>
            <a:off x="631908" y="1799133"/>
            <a:ext cx="10623284" cy="926009"/>
          </a:xfrm>
          <a:prstGeom prst="rect">
            <a:avLst/>
          </a:prstGeom>
          <a:noFill/>
          <a:ln/>
        </p:spPr>
        <p:txBody>
          <a:bodyPr wrap="square" lIns="0" tIns="0" rIns="0" bIns="0" rtlCol="0" anchor="t">
            <a:noAutofit/>
          </a:bodyPr>
          <a:lstStyle/>
          <a:p>
            <a:pPr marL="0" indent="0" algn="just"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الابتكار بشكل عام هو إدخال بنية تدريبية أو تقييمية جديدة أو محسّنة تنظم التدريب أو التقييم على نحو أفضل مما تحقّقه النماذج التقليدية، سواء بإعادة توزيع مواقع التّعلّم أو أدوار الأطراف أو مسارات التقدم نحو الكفاية، وهو لا يشترط اختراعاً من العدم، فقد يكون تبنياً ذكياً لنموذج قائم في سياق جديد، أو إعادة تصميم لبنية قائمة لتغدو أكفأ.</a:t>
            </a:r>
            <a:endParaRPr lang="ar-SA" sz="2000" dirty="0"/>
          </a:p>
        </p:txBody>
      </p:sp>
      <p:sp>
        <p:nvSpPr>
          <p:cNvPr id="4" name="Shape 2"/>
          <p:cNvSpPr/>
          <p:nvPr/>
        </p:nvSpPr>
        <p:spPr>
          <a:xfrm>
            <a:off x="11534387" y="1748532"/>
            <a:ext cx="25399" cy="1337171"/>
          </a:xfrm>
          <a:prstGeom prst="roundRect">
            <a:avLst>
              <a:gd name="adj" fmla="val 50001"/>
            </a:avLst>
          </a:prstGeom>
          <a:solidFill>
            <a:srgbClr val="75BAE6"/>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51998" y="3291284"/>
            <a:ext cx="507789" cy="507802"/>
          </a:xfrm>
          <a:prstGeom prst="rect">
            <a:avLst/>
          </a:prstGeom>
        </p:spPr>
      </p:pic>
      <p:sp>
        <p:nvSpPr>
          <p:cNvPr id="6" name="Text 3"/>
          <p:cNvSpPr/>
          <p:nvPr/>
        </p:nvSpPr>
        <p:spPr>
          <a:xfrm>
            <a:off x="8069557" y="4027587"/>
            <a:ext cx="3490230" cy="334070"/>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هل حسّن نتاجات التّعلّم؟</a:t>
            </a:r>
            <a:endParaRPr lang="ar-SA" sz="2400" b="1" dirty="0"/>
          </a:p>
        </p:txBody>
      </p:sp>
      <p:sp>
        <p:nvSpPr>
          <p:cNvPr id="7" name="Text 4"/>
          <p:cNvSpPr/>
          <p:nvPr/>
        </p:nvSpPr>
        <p:spPr>
          <a:xfrm>
            <a:off x="8069557" y="4471293"/>
            <a:ext cx="3490230" cy="841177"/>
          </a:xfrm>
          <a:prstGeom prst="rect">
            <a:avLst/>
          </a:prstGeom>
          <a:noFill/>
          <a:ln/>
        </p:spPr>
        <p:txBody>
          <a:bodyPr wrap="square" lIns="0" tIns="0" rIns="0" bIns="0" rtlCol="0" anchor="t">
            <a:normAutofit/>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قياس الأثر الفعلي على مستوى إتقان المتدرّبين وكفاياتهم.</a:t>
            </a:r>
            <a:endParaRPr lang="ar-SA"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33273" y="3291284"/>
            <a:ext cx="507789" cy="507802"/>
          </a:xfrm>
          <a:prstGeom prst="rect">
            <a:avLst/>
          </a:prstGeom>
        </p:spPr>
      </p:pic>
      <p:sp>
        <p:nvSpPr>
          <p:cNvPr id="9" name="Text 5"/>
          <p:cNvSpPr/>
          <p:nvPr/>
        </p:nvSpPr>
        <p:spPr>
          <a:xfrm>
            <a:off x="4350733" y="4027587"/>
            <a:ext cx="3490329" cy="334070"/>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هل خفّض الكلفة والوقت؟</a:t>
            </a:r>
            <a:endParaRPr lang="ar-SA" sz="2400" b="1" dirty="0"/>
          </a:p>
        </p:txBody>
      </p:sp>
      <p:sp>
        <p:nvSpPr>
          <p:cNvPr id="10" name="Text 6"/>
          <p:cNvSpPr/>
          <p:nvPr/>
        </p:nvSpPr>
        <p:spPr>
          <a:xfrm>
            <a:off x="4350733" y="4471292"/>
            <a:ext cx="3490329" cy="420589"/>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تحقيق الكفاءة في الموارد والجهد المبذول.</a:t>
            </a:r>
            <a:endParaRPr lang="ar-SA" sz="20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14449" y="3291284"/>
            <a:ext cx="507789" cy="507802"/>
          </a:xfrm>
          <a:prstGeom prst="rect">
            <a:avLst/>
          </a:prstGeom>
        </p:spPr>
      </p:pic>
      <p:sp>
        <p:nvSpPr>
          <p:cNvPr id="12" name="Text 7"/>
          <p:cNvSpPr/>
          <p:nvPr/>
        </p:nvSpPr>
        <p:spPr>
          <a:xfrm>
            <a:off x="632008" y="4027587"/>
            <a:ext cx="3490230" cy="334070"/>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هل وسّع الوصول؟</a:t>
            </a:r>
            <a:endParaRPr lang="ar-SA" sz="2400" b="1" dirty="0"/>
          </a:p>
        </p:txBody>
      </p:sp>
      <p:sp>
        <p:nvSpPr>
          <p:cNvPr id="13" name="Text 8"/>
          <p:cNvSpPr/>
          <p:nvPr/>
        </p:nvSpPr>
        <p:spPr>
          <a:xfrm>
            <a:off x="632008" y="4471292"/>
            <a:ext cx="3490230" cy="420589"/>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إتاحة التدريب لفئات أوسع وأكثر تنوعًا.</a:t>
            </a:r>
            <a:endParaRPr lang="ar-SA" sz="2000" dirty="0"/>
          </a:p>
        </p:txBody>
      </p:sp>
      <p:sp>
        <p:nvSpPr>
          <p:cNvPr id="14" name="Shape 9"/>
          <p:cNvSpPr/>
          <p:nvPr/>
        </p:nvSpPr>
        <p:spPr>
          <a:xfrm>
            <a:off x="631908" y="5586552"/>
            <a:ext cx="10927878" cy="757337"/>
          </a:xfrm>
          <a:prstGeom prst="roundRect">
            <a:avLst>
              <a:gd name="adj" fmla="val 40230"/>
            </a:avLst>
          </a:prstGeom>
          <a:solidFill>
            <a:srgbClr val="D4E9F7"/>
          </a:solidFill>
          <a:ln/>
        </p:spPr>
      </p:sp>
      <p:pic>
        <p:nvPicPr>
          <p:cNvPr id="15" name="Image 3" descr="preencoded.png"/>
          <p:cNvPicPr>
            <a:picLocks noChangeAspect="1"/>
          </p:cNvPicPr>
          <p:nvPr/>
        </p:nvPicPr>
        <p:blipFill>
          <a:blip r:embed="rId6"/>
          <a:stretch>
            <a:fillRect/>
          </a:stretch>
        </p:blipFill>
        <p:spPr>
          <a:xfrm>
            <a:off x="835004" y="5851764"/>
            <a:ext cx="253894" cy="203101"/>
          </a:xfrm>
          <a:prstGeom prst="rect">
            <a:avLst/>
          </a:prstGeom>
        </p:spPr>
      </p:pic>
      <p:sp>
        <p:nvSpPr>
          <p:cNvPr id="16" name="Text 10"/>
          <p:cNvSpPr/>
          <p:nvPr/>
        </p:nvSpPr>
        <p:spPr>
          <a:xfrm>
            <a:off x="682409" y="5820014"/>
            <a:ext cx="10674281" cy="308670"/>
          </a:xfrm>
          <a:prstGeom prst="rect">
            <a:avLst/>
          </a:prstGeom>
          <a:noFill/>
          <a:ln/>
        </p:spPr>
        <p:txBody>
          <a:bodyPr wrap="none" lIns="0" tIns="0" rIns="0" bIns="0" rtlCol="0" anchor="t"/>
          <a:lstStyle/>
          <a:p>
            <a:pPr marL="0" indent="0" algn="r" rtl="1">
              <a:lnSpc>
                <a:spcPct val="127000"/>
              </a:lnSpc>
              <a:buNone/>
            </a:pPr>
            <a:r>
              <a:rPr lang="ar-SA" altLang="en-US" dirty="0">
                <a:solidFill>
                  <a:srgbClr val="000000"/>
                </a:solidFill>
                <a:latin typeface="WinSoft Pro Medium" pitchFamily="34" charset="0"/>
                <a:ea typeface="WinSoft Pro Medium" pitchFamily="34" charset="-122"/>
                <a:cs typeface="WinSoft Pro Medium" pitchFamily="34" charset="-120"/>
              </a:rPr>
              <a:t>العبرة إذن ليست بجدة الفكرة في ذاتها بل بما تضيفه من قيمة: هل حسّن التغيير نتاجات التّعلّم، أو خفّض الكلفة والوقت، أو وسّع الوصول؟</a:t>
            </a: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31908" y="1045468"/>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مؤشرات ابتكار النموذج</a:t>
            </a:r>
            <a:endParaRPr lang="ar-SA" sz="39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25902" y="2002532"/>
            <a:ext cx="3533885" cy="2407097"/>
          </a:xfrm>
          <a:prstGeom prst="rect">
            <a:avLst/>
          </a:prstGeom>
        </p:spPr>
      </p:pic>
      <p:sp>
        <p:nvSpPr>
          <p:cNvPr id="5" name="Text 1"/>
          <p:cNvSpPr/>
          <p:nvPr/>
        </p:nvSpPr>
        <p:spPr>
          <a:xfrm>
            <a:off x="8243086" y="2769791"/>
            <a:ext cx="3099516" cy="315516"/>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تغيير حقيقي في البنية</a:t>
            </a:r>
            <a:endParaRPr lang="ar-SA" sz="2400" b="1" dirty="0"/>
          </a:p>
        </p:txBody>
      </p:sp>
      <p:sp>
        <p:nvSpPr>
          <p:cNvPr id="6" name="Text 2"/>
          <p:cNvSpPr/>
          <p:nvPr/>
        </p:nvSpPr>
        <p:spPr>
          <a:xfrm>
            <a:off x="8243086" y="3183136"/>
            <a:ext cx="3099516" cy="1226493"/>
          </a:xfrm>
          <a:prstGeom prst="rect">
            <a:avLst/>
          </a:prstGeom>
          <a:noFill/>
          <a:ln/>
        </p:spPr>
        <p:txBody>
          <a:bodyPr wrap="square" lIns="0" tIns="0" rIns="0" bIns="0" rtlCol="0" anchor="t">
            <a:normAutofit/>
          </a:bodyPr>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أن يكون التغيير حقيقيًا في طريقة تنظيم التدريب أو التقييم لا في الأداة أو الأسلوب وحدهما.</a:t>
            </a:r>
            <a:endParaRPr lang="ar-SA" sz="200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28905" y="2002532"/>
            <a:ext cx="3533984" cy="2407097"/>
          </a:xfrm>
          <a:prstGeom prst="rect">
            <a:avLst/>
          </a:prstGeom>
        </p:spPr>
      </p:pic>
      <p:sp>
        <p:nvSpPr>
          <p:cNvPr id="9" name="Text 3"/>
          <p:cNvSpPr/>
          <p:nvPr/>
        </p:nvSpPr>
        <p:spPr>
          <a:xfrm>
            <a:off x="4546089" y="2769791"/>
            <a:ext cx="3099615" cy="315516"/>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أثر ملموس على المنظومة</a:t>
            </a:r>
            <a:endParaRPr lang="ar-SA" sz="2400" b="1" dirty="0"/>
          </a:p>
        </p:txBody>
      </p:sp>
      <p:sp>
        <p:nvSpPr>
          <p:cNvPr id="10" name="Text 4"/>
          <p:cNvSpPr/>
          <p:nvPr/>
        </p:nvSpPr>
        <p:spPr>
          <a:xfrm>
            <a:off x="4546089" y="3183136"/>
            <a:ext cx="3099615" cy="1226493"/>
          </a:xfrm>
          <a:prstGeom prst="rect">
            <a:avLst/>
          </a:prstGeom>
          <a:noFill/>
          <a:ln/>
        </p:spPr>
        <p:txBody>
          <a:bodyPr wrap="square" lIns="0" tIns="0" rIns="0" bIns="0" rtlCol="0" anchor="t">
            <a:normAutofit/>
          </a:bodyPr>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أن يترك أثرًا ملموسًا على النتائج أو الكلفة أو الوصول أو الجودة.</a:t>
            </a:r>
            <a:endParaRPr lang="ar-SA" sz="2000" dirty="0"/>
          </a:p>
        </p:txBody>
      </p:sp>
      <p:pic>
        <p:nvPicPr>
          <p:cNvPr id="11"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002532"/>
            <a:ext cx="3533984" cy="2407097"/>
          </a:xfrm>
          <a:prstGeom prst="rect">
            <a:avLst/>
          </a:prstGeom>
        </p:spPr>
      </p:pic>
      <p:sp>
        <p:nvSpPr>
          <p:cNvPr id="13" name="Text 5"/>
          <p:cNvSpPr/>
          <p:nvPr/>
        </p:nvSpPr>
        <p:spPr>
          <a:xfrm>
            <a:off x="849093" y="2769791"/>
            <a:ext cx="3099615" cy="315516"/>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معالجة فجوة فعلية</a:t>
            </a:r>
            <a:endParaRPr lang="ar-SA" sz="2400" b="1" dirty="0"/>
          </a:p>
        </p:txBody>
      </p:sp>
      <p:sp>
        <p:nvSpPr>
          <p:cNvPr id="14" name="Text 6"/>
          <p:cNvSpPr/>
          <p:nvPr/>
        </p:nvSpPr>
        <p:spPr>
          <a:xfrm>
            <a:off x="849093" y="3183136"/>
            <a:ext cx="3099615" cy="1226493"/>
          </a:xfrm>
          <a:prstGeom prst="rect">
            <a:avLst/>
          </a:prstGeom>
          <a:noFill/>
          <a:ln/>
        </p:spPr>
        <p:txBody>
          <a:bodyPr wrap="square" lIns="0" tIns="0" rIns="0" bIns="0" rtlCol="0" anchor="t">
            <a:normAutofit/>
          </a:bodyPr>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أن يعالج فجوةً فعليّةً في المنظومة لا أن يكون تغييرًا لذاته.</a:t>
            </a:r>
            <a:endParaRPr lang="ar-SA" sz="2000" dirty="0"/>
          </a:p>
        </p:txBody>
      </p:sp>
      <p:pic>
        <p:nvPicPr>
          <p:cNvPr id="15" name="Image 6"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7403" y="4626818"/>
            <a:ext cx="5382383" cy="1681559"/>
          </a:xfrm>
          <a:prstGeom prst="rect">
            <a:avLst/>
          </a:prstGeom>
        </p:spPr>
      </p:pic>
      <p:sp>
        <p:nvSpPr>
          <p:cNvPr id="17" name="Text 7"/>
          <p:cNvSpPr/>
          <p:nvPr/>
        </p:nvSpPr>
        <p:spPr>
          <a:xfrm>
            <a:off x="6394588" y="5394077"/>
            <a:ext cx="4948014" cy="315516"/>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قابلية التطبيق</a:t>
            </a:r>
            <a:endParaRPr lang="ar-SA" sz="2400" b="1" dirty="0"/>
          </a:p>
        </p:txBody>
      </p:sp>
      <p:sp>
        <p:nvSpPr>
          <p:cNvPr id="18" name="Text 8"/>
          <p:cNvSpPr/>
          <p:nvPr/>
        </p:nvSpPr>
        <p:spPr>
          <a:xfrm>
            <a:off x="6394588" y="5807422"/>
            <a:ext cx="4948014" cy="283766"/>
          </a:xfrm>
          <a:prstGeom prst="rect">
            <a:avLst/>
          </a:prstGeom>
          <a:noFill/>
          <a:ln/>
        </p:spPr>
        <p:txBody>
          <a:bodyPr wrap="none" lIns="0" tIns="0" rIns="0" bIns="0" rtlCol="0" anchor="t"/>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أن يكون قابلًا للتطبيق ضمن الموارد والبيئة المتاحة.</a:t>
            </a:r>
            <a:endParaRPr lang="ar-SA" sz="2000" dirty="0"/>
          </a:p>
        </p:txBody>
      </p:sp>
      <p:pic>
        <p:nvPicPr>
          <p:cNvPr id="19" name="Image 8"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4626818"/>
            <a:ext cx="5382483" cy="1681559"/>
          </a:xfrm>
          <a:prstGeom prst="rect">
            <a:avLst/>
          </a:prstGeom>
        </p:spPr>
      </p:pic>
      <p:sp>
        <p:nvSpPr>
          <p:cNvPr id="21" name="Text 9"/>
          <p:cNvSpPr/>
          <p:nvPr/>
        </p:nvSpPr>
        <p:spPr>
          <a:xfrm>
            <a:off x="849093" y="5394077"/>
            <a:ext cx="4948114" cy="315516"/>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القدرة على الاستمرار</a:t>
            </a:r>
            <a:endParaRPr lang="ar-SA" sz="2400" b="1" dirty="0"/>
          </a:p>
        </p:txBody>
      </p:sp>
      <p:sp>
        <p:nvSpPr>
          <p:cNvPr id="22" name="Text 10"/>
          <p:cNvSpPr/>
          <p:nvPr/>
        </p:nvSpPr>
        <p:spPr>
          <a:xfrm>
            <a:off x="849093" y="5807422"/>
            <a:ext cx="4948114" cy="283766"/>
          </a:xfrm>
          <a:prstGeom prst="rect">
            <a:avLst/>
          </a:prstGeom>
          <a:noFill/>
          <a:ln/>
        </p:spPr>
        <p:txBody>
          <a:bodyPr wrap="none" lIns="0" tIns="0" rIns="0" bIns="0" rtlCol="0" anchor="t"/>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أن تكون له قدرة على الاستمرار لا أن يكون تجربة عابرة.</a:t>
            </a:r>
            <a:endParaRPr lang="ar-SA"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631908" y="921147"/>
            <a:ext cx="10927878"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مثال توضيحي: ابتكار في الاستراتيجية أم في النموذج؟</a:t>
            </a:r>
            <a:endParaRPr lang="ar-SA" sz="4650" dirty="0"/>
          </a:p>
        </p:txBody>
      </p:sp>
      <p:sp>
        <p:nvSpPr>
          <p:cNvPr id="3" name="Text 1"/>
          <p:cNvSpPr/>
          <p:nvPr/>
        </p:nvSpPr>
        <p:spPr>
          <a:xfrm>
            <a:off x="631908" y="2768537"/>
            <a:ext cx="5188614" cy="371177"/>
          </a:xfrm>
          <a:prstGeom prst="rect">
            <a:avLst/>
          </a:prstGeom>
          <a:noFill/>
          <a:ln/>
        </p:spPr>
        <p:txBody>
          <a:bodyPr wrap="none" lIns="0" tIns="0" rIns="0" bIns="0" rtlCol="0" anchor="t"/>
          <a:lstStyle/>
          <a:p>
            <a:pPr marL="0" indent="0" algn="ctr" rtl="1">
              <a:lnSpc>
                <a:spcPct val="104000"/>
              </a:lnSpc>
              <a:buNone/>
            </a:pPr>
            <a:r>
              <a:rPr lang="ar-SA" altLang="en-US" sz="2800" dirty="0">
                <a:latin typeface="GE SS Two Light" pitchFamily="34" charset="0"/>
                <a:ea typeface="GE SS Two Light" pitchFamily="34" charset="-122"/>
                <a:cs typeface="GE SS Two Light" pitchFamily="34" charset="-120"/>
              </a:rPr>
              <a:t>ابتكار في الاستراتيجية فقط</a:t>
            </a:r>
            <a:endParaRPr lang="ar-SA" sz="2800" dirty="0"/>
          </a:p>
        </p:txBody>
      </p:sp>
      <p:sp>
        <p:nvSpPr>
          <p:cNvPr id="4" name="Text 2"/>
          <p:cNvSpPr/>
          <p:nvPr/>
        </p:nvSpPr>
        <p:spPr>
          <a:xfrm>
            <a:off x="309965" y="3365338"/>
            <a:ext cx="5679423" cy="2973470"/>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latin typeface="WinSoft Pro Medium" pitchFamily="34" charset="0"/>
                <a:ea typeface="WinSoft Pro Medium" pitchFamily="34" charset="-122"/>
                <a:cs typeface="WinSoft Pro Medium" pitchFamily="34" charset="-120"/>
              </a:rPr>
              <a:t>تأمل مركزًا كان يعلّم اللحام عبر محاضرات نظرية طويلة تسبق العمل في الورشة، فأدخل محاكاة رقمية يتدرّب عليها المتدرّب قبل استخدام المعدات الفعلية. هذا التغيير ابتكار في استراتيجية التقديم لا في النموذج؛ فقد قلّل استهلاك المواد والمخاطر وحسّن جاهزية المتدرّب، لكن البنية الناظمة بقيت كما هي، والتدريب ما زال قائمًا على المؤسسة بالأدوار ومواقع التّعلّم نفسها.</a:t>
            </a:r>
            <a:endParaRPr lang="ar-SA" sz="2000" dirty="0"/>
          </a:p>
        </p:txBody>
      </p:sp>
      <p:sp>
        <p:nvSpPr>
          <p:cNvPr id="5" name="Shape 3"/>
          <p:cNvSpPr/>
          <p:nvPr/>
        </p:nvSpPr>
        <p:spPr>
          <a:xfrm>
            <a:off x="6215006" y="2744391"/>
            <a:ext cx="5513646" cy="3904382"/>
          </a:xfrm>
          <a:prstGeom prst="roundRect">
            <a:avLst>
              <a:gd name="adj" fmla="val 16966"/>
            </a:avLst>
          </a:prstGeom>
          <a:solidFill>
            <a:srgbClr val="75BAE6"/>
          </a:solidFill>
          <a:ln/>
        </p:spPr>
      </p:sp>
      <p:sp>
        <p:nvSpPr>
          <p:cNvPr id="6" name="Text 4"/>
          <p:cNvSpPr/>
          <p:nvPr/>
        </p:nvSpPr>
        <p:spPr>
          <a:xfrm>
            <a:off x="6440624" y="2970014"/>
            <a:ext cx="5062411"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ابتكار في النموذج</a:t>
            </a:r>
            <a:endParaRPr lang="ar-SA" sz="2800" dirty="0">
              <a:solidFill>
                <a:schemeClr val="bg1"/>
              </a:solidFill>
            </a:endParaRPr>
          </a:p>
        </p:txBody>
      </p:sp>
      <p:sp>
        <p:nvSpPr>
          <p:cNvPr id="7" name="Text 5"/>
          <p:cNvSpPr/>
          <p:nvPr/>
        </p:nvSpPr>
        <p:spPr>
          <a:xfrm>
            <a:off x="6440624" y="3566815"/>
            <a:ext cx="5062411" cy="2849483"/>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لو أن المركز قرّر بدلًا من ذلك أن ينقل جزءًا من التدريب إلى ورش أصحاب العمل، وأن يجعل المتدرّب يتنقل بين المركز وموقع العمل وفق مسار متدرّج معترف به، لكان ذلك ابتكارًا في النموذج، لأنه أعاد تنظيم البنية نفسها وانتقل بها من نموذج قائم على المؤسسة إلى نموذج قائم على العمل.</a:t>
            </a:r>
            <a:endParaRPr lang="ar-SA" sz="2000"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2156222"/>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مرونة النموذج: المفهوم والأبعاد</a:t>
            </a:r>
            <a:endParaRPr lang="ar-SA" sz="4650" dirty="0"/>
          </a:p>
        </p:txBody>
      </p:sp>
      <p:sp>
        <p:nvSpPr>
          <p:cNvPr id="5" name="Text 1"/>
          <p:cNvSpPr/>
          <p:nvPr/>
        </p:nvSpPr>
        <p:spPr>
          <a:xfrm>
            <a:off x="631908" y="3979466"/>
            <a:ext cx="6355993" cy="722313"/>
          </a:xfrm>
          <a:prstGeom prst="rect">
            <a:avLst/>
          </a:prstGeom>
          <a:noFill/>
          <a:ln/>
        </p:spPr>
        <p:txBody>
          <a:bodyPr wrap="square" lIns="0" tIns="0" rIns="0" bIns="0" rtlCol="0" anchor="t">
            <a:noAutofit/>
          </a:bodyPr>
          <a:lstStyle/>
          <a:p>
            <a:pPr marL="0" indent="0" algn="ctr" rtl="1">
              <a:lnSpc>
                <a:spcPct val="133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مرونة النموذج هي قدرته على التكيّف مع اختلاف ظروف المتعلمين وسوق العمل دون أن يفقد تماسكه، وهي صفة في البنية نفسها لا مجرد تنويع في الوسائل.</a:t>
            </a:r>
            <a:endParaRPr lang="ar-SA"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631908" y="919758"/>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أبعاد مرونة النموذج الأربعة</a:t>
            </a:r>
            <a:endParaRPr lang="ar-SA" sz="4650" dirty="0"/>
          </a:p>
        </p:txBody>
      </p:sp>
      <p:sp>
        <p:nvSpPr>
          <p:cNvPr id="3" name="Text 1"/>
          <p:cNvSpPr/>
          <p:nvPr/>
        </p:nvSpPr>
        <p:spPr>
          <a:xfrm>
            <a:off x="7817751" y="2460822"/>
            <a:ext cx="3213119" cy="371177"/>
          </a:xfrm>
          <a:prstGeom prst="rect">
            <a:avLst/>
          </a:prstGeom>
          <a:noFill/>
          <a:ln/>
        </p:spPr>
        <p:txBody>
          <a:bodyPr wrap="none" lIns="0" tIns="0" rIns="0" bIns="0" rtlCol="0" anchor="t"/>
          <a:lstStyle/>
          <a:p>
            <a:pPr marL="0" indent="0" algn="l"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مرونة في الزمان</a:t>
            </a:r>
            <a:endParaRPr lang="ar-SA" sz="2400" b="1" dirty="0"/>
          </a:p>
        </p:txBody>
      </p:sp>
      <p:sp>
        <p:nvSpPr>
          <p:cNvPr id="4" name="Text 2"/>
          <p:cNvSpPr/>
          <p:nvPr/>
        </p:nvSpPr>
        <p:spPr>
          <a:xfrm>
            <a:off x="8077726" y="2967335"/>
            <a:ext cx="3213119" cy="953736"/>
          </a:xfrm>
          <a:prstGeom prst="rect">
            <a:avLst/>
          </a:prstGeom>
          <a:noFill/>
          <a:ln/>
        </p:spPr>
        <p:txBody>
          <a:bodyPr wrap="square" lIns="0" tIns="0" rIns="0" bIns="0" rtlCol="0" anchor="t">
            <a:normAutofit fontScale="92500"/>
          </a:bodyPr>
          <a:lstStyle/>
          <a:p>
            <a:pPr marL="0" indent="0" algn="l"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تنويع توقيت التدريب بين صباحي ومسائي ومكثف وموزّع وفق وتيرة المتعلّم.</a:t>
            </a:r>
            <a:endParaRPr lang="ar-SA" sz="2000" dirty="0"/>
          </a:p>
        </p:txBody>
      </p:sp>
      <p:pic>
        <p:nvPicPr>
          <p:cNvPr id="5" name="Image 0" descr="preencoded.png"/>
          <p:cNvPicPr>
            <a:picLocks noChangeAspect="1"/>
          </p:cNvPicPr>
          <p:nvPr/>
        </p:nvPicPr>
        <p:blipFill>
          <a:blip r:embed="rId3"/>
          <a:stretch>
            <a:fillRect/>
          </a:stretch>
        </p:blipFill>
        <p:spPr>
          <a:xfrm>
            <a:off x="4183454" y="2113459"/>
            <a:ext cx="3824688" cy="3824784"/>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73405" y="2910384"/>
            <a:ext cx="337633" cy="337641"/>
          </a:xfrm>
          <a:prstGeom prst="rect">
            <a:avLst/>
          </a:prstGeom>
        </p:spPr>
      </p:pic>
      <p:sp>
        <p:nvSpPr>
          <p:cNvPr id="7" name="Text 3"/>
          <p:cNvSpPr/>
          <p:nvPr/>
        </p:nvSpPr>
        <p:spPr>
          <a:xfrm>
            <a:off x="1071079" y="2460823"/>
            <a:ext cx="3213020"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مرونة في المكان</a:t>
            </a:r>
            <a:endParaRPr lang="ar-SA" sz="2400" b="1" dirty="0"/>
          </a:p>
        </p:txBody>
      </p:sp>
      <p:sp>
        <p:nvSpPr>
          <p:cNvPr id="8" name="Text 4"/>
          <p:cNvSpPr/>
          <p:nvPr/>
        </p:nvSpPr>
        <p:spPr>
          <a:xfrm>
            <a:off x="801171" y="2976317"/>
            <a:ext cx="3213020" cy="953736"/>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تعدّد مواقع التدريب بين المركز الرئيس والفرعي والتّعلّم عن بعد وموقع العمل.</a:t>
            </a:r>
            <a:endParaRPr lang="ar-SA" sz="2000" dirty="0"/>
          </a:p>
        </p:txBody>
      </p:sp>
      <p:pic>
        <p:nvPicPr>
          <p:cNvPr id="9" name="Image 2" descr="preencoded.png"/>
          <p:cNvPicPr>
            <a:picLocks noChangeAspect="1"/>
          </p:cNvPicPr>
          <p:nvPr/>
        </p:nvPicPr>
        <p:blipFill>
          <a:blip r:embed="rId5"/>
          <a:stretch>
            <a:fillRect/>
          </a:stretch>
        </p:blipFill>
        <p:spPr>
          <a:xfrm>
            <a:off x="4183454" y="2113459"/>
            <a:ext cx="3824688" cy="3824784"/>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80359" y="2910384"/>
            <a:ext cx="337633" cy="337641"/>
          </a:xfrm>
          <a:prstGeom prst="rect">
            <a:avLst/>
          </a:prstGeom>
        </p:spPr>
      </p:pic>
      <p:sp>
        <p:nvSpPr>
          <p:cNvPr id="11" name="Text 5"/>
          <p:cNvSpPr/>
          <p:nvPr/>
        </p:nvSpPr>
        <p:spPr>
          <a:xfrm>
            <a:off x="970235" y="4723110"/>
            <a:ext cx="3213020"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مرونة في أسلوب التقديم</a:t>
            </a:r>
            <a:endParaRPr lang="ar-SA" sz="2400" b="1" dirty="0"/>
          </a:p>
        </p:txBody>
      </p:sp>
      <p:sp>
        <p:nvSpPr>
          <p:cNvPr id="12" name="Text 6"/>
          <p:cNvSpPr/>
          <p:nvPr/>
        </p:nvSpPr>
        <p:spPr>
          <a:xfrm>
            <a:off x="1313061" y="5265384"/>
            <a:ext cx="3213020" cy="476867"/>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بين الوجاهي وعبر الإنترنت والمدمج والذاتي.</a:t>
            </a:r>
            <a:endParaRPr lang="ar-SA" sz="2000" dirty="0"/>
          </a:p>
        </p:txBody>
      </p:sp>
      <p:pic>
        <p:nvPicPr>
          <p:cNvPr id="13" name="Image 4" descr="preencoded.png"/>
          <p:cNvPicPr>
            <a:picLocks noChangeAspect="1"/>
          </p:cNvPicPr>
          <p:nvPr/>
        </p:nvPicPr>
        <p:blipFill>
          <a:blip r:embed="rId7"/>
          <a:stretch>
            <a:fillRect/>
          </a:stretch>
        </p:blipFill>
        <p:spPr>
          <a:xfrm>
            <a:off x="4183454" y="2113459"/>
            <a:ext cx="3824688" cy="3824784"/>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980359" y="4803477"/>
            <a:ext cx="337633" cy="337641"/>
          </a:xfrm>
          <a:prstGeom prst="rect">
            <a:avLst/>
          </a:prstGeom>
        </p:spPr>
      </p:pic>
      <p:sp>
        <p:nvSpPr>
          <p:cNvPr id="15" name="Text 7"/>
          <p:cNvSpPr/>
          <p:nvPr/>
        </p:nvSpPr>
        <p:spPr>
          <a:xfrm>
            <a:off x="8008646" y="4723110"/>
            <a:ext cx="3213119" cy="371177"/>
          </a:xfrm>
          <a:prstGeom prst="rect">
            <a:avLst/>
          </a:prstGeom>
          <a:noFill/>
          <a:ln/>
        </p:spPr>
        <p:txBody>
          <a:bodyPr wrap="none" lIns="0" tIns="0" rIns="0" bIns="0" rtlCol="0" anchor="t"/>
          <a:lstStyle/>
          <a:p>
            <a:pPr marL="0" indent="0" algn="l"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مرونة في الوتيرة والمسار</a:t>
            </a:r>
            <a:endParaRPr lang="ar-SA" sz="2400" b="1" dirty="0"/>
          </a:p>
        </p:txBody>
      </p:sp>
      <p:sp>
        <p:nvSpPr>
          <p:cNvPr id="16" name="Text 8"/>
          <p:cNvSpPr/>
          <p:nvPr/>
        </p:nvSpPr>
        <p:spPr>
          <a:xfrm>
            <a:off x="7548809" y="5263099"/>
            <a:ext cx="3213119" cy="476867"/>
          </a:xfrm>
          <a:prstGeom prst="rect">
            <a:avLst/>
          </a:prstGeom>
          <a:noFill/>
          <a:ln/>
        </p:spPr>
        <p:txBody>
          <a:bodyPr wrap="none" lIns="0" tIns="0" rIns="0" bIns="0" rtlCol="0" anchor="t"/>
          <a:lstStyle/>
          <a:p>
            <a:pPr marL="0" indent="0" algn="l"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تنوّع سرعة التقدم ونقاط الدخول والخروج.</a:t>
            </a:r>
            <a:endParaRPr lang="ar-SA" sz="2000" dirty="0"/>
          </a:p>
        </p:txBody>
      </p:sp>
      <p:pic>
        <p:nvPicPr>
          <p:cNvPr id="17" name="Image 6" descr="preencoded.png"/>
          <p:cNvPicPr>
            <a:picLocks noChangeAspect="1"/>
          </p:cNvPicPr>
          <p:nvPr/>
        </p:nvPicPr>
        <p:blipFill>
          <a:blip r:embed="rId9"/>
          <a:stretch>
            <a:fillRect/>
          </a:stretch>
        </p:blipFill>
        <p:spPr>
          <a:xfrm>
            <a:off x="4183454" y="2113459"/>
            <a:ext cx="3824688" cy="3824784"/>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873405" y="4803477"/>
            <a:ext cx="337633" cy="33764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721743"/>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المرونة أداة عدالة وشمول: التوضيح</a:t>
            </a:r>
            <a:endParaRPr lang="ar-SA" sz="4650" dirty="0"/>
          </a:p>
        </p:txBody>
      </p:sp>
      <p:sp>
        <p:nvSpPr>
          <p:cNvPr id="5" name="Text 1"/>
          <p:cNvSpPr/>
          <p:nvPr/>
        </p:nvSpPr>
        <p:spPr>
          <a:xfrm>
            <a:off x="631908" y="3798887"/>
            <a:ext cx="6017467" cy="1083469"/>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ترتبط المرونة ارتباطًا وثيقًا بالشمول، إذ تفتح كل درجة منها الباب أمام فئة كانت تجد صعوبة في الالتحاق بالنمط التقليدي الجامد؛ فهي في جوهرها أداة عدالة توسّع الوصول لا مجرد ترف تنظيمي.</a:t>
            </a:r>
            <a:endParaRPr lang="ar-SA" sz="2400" dirty="0"/>
          </a:p>
        </p:txBody>
      </p:sp>
      <p:sp>
        <p:nvSpPr>
          <p:cNvPr id="6" name="Shape 2"/>
          <p:cNvSpPr/>
          <p:nvPr/>
        </p:nvSpPr>
        <p:spPr>
          <a:xfrm>
            <a:off x="6962502" y="3544987"/>
            <a:ext cx="25399" cy="1591270"/>
          </a:xfrm>
          <a:prstGeom prst="roundRect">
            <a:avLst>
              <a:gd name="adj" fmla="val 50001"/>
            </a:avLst>
          </a:prstGeom>
          <a:solidFill>
            <a:srgbClr val="75BAE6"/>
          </a:solidFill>
          <a:ln/>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90287" y="794048"/>
            <a:ext cx="3513050" cy="5269805"/>
          </a:xfrm>
          <a:prstGeom prst="rect">
            <a:avLst/>
          </a:prstGeom>
        </p:spPr>
      </p:pic>
      <p:sp>
        <p:nvSpPr>
          <p:cNvPr id="4" name="Text 0"/>
          <p:cNvSpPr/>
          <p:nvPr/>
        </p:nvSpPr>
        <p:spPr>
          <a:xfrm>
            <a:off x="5203794" y="858540"/>
            <a:ext cx="6355993"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المرونة أداة عدالة وشمول</a:t>
            </a:r>
            <a:endParaRPr lang="ar-SA" sz="3700" dirty="0"/>
          </a:p>
        </p:txBody>
      </p:sp>
      <p:sp>
        <p:nvSpPr>
          <p:cNvPr id="5" name="Shape 1"/>
          <p:cNvSpPr/>
          <p:nvPr/>
        </p:nvSpPr>
        <p:spPr>
          <a:xfrm>
            <a:off x="5203794" y="1669058"/>
            <a:ext cx="6355993" cy="2222996"/>
          </a:xfrm>
          <a:prstGeom prst="roundRect">
            <a:avLst>
              <a:gd name="adj" fmla="val 12183"/>
            </a:avLst>
          </a:prstGeom>
          <a:solidFill>
            <a:srgbClr val="00AEEF"/>
          </a:solidFill>
          <a:ln w="6350">
            <a:solidFill>
              <a:srgbClr val="00AEEF"/>
            </a:solidFill>
            <a:prstDash val="solid"/>
          </a:ln>
        </p:spPr>
      </p:sp>
      <p:sp>
        <p:nvSpPr>
          <p:cNvPr id="6" name="Shape 2"/>
          <p:cNvSpPr/>
          <p:nvPr/>
        </p:nvSpPr>
        <p:spPr>
          <a:xfrm>
            <a:off x="10831341" y="1855887"/>
            <a:ext cx="541622" cy="541635"/>
          </a:xfrm>
          <a:prstGeom prst="ellipse">
            <a:avLst/>
          </a:prstGeom>
          <a:solidFill>
            <a:srgbClr val="00AEEF"/>
          </a:solidFill>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94894" y="1810719"/>
            <a:ext cx="710725" cy="710742"/>
          </a:xfrm>
          <a:prstGeom prst="rect">
            <a:avLst/>
          </a:prstGeom>
        </p:spPr>
      </p:pic>
      <p:sp>
        <p:nvSpPr>
          <p:cNvPr id="8" name="Text 3"/>
          <p:cNvSpPr/>
          <p:nvPr/>
        </p:nvSpPr>
        <p:spPr>
          <a:xfrm>
            <a:off x="4558382" y="1970962"/>
            <a:ext cx="598234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مثال: المتدرّبة ذات الأطفال</a:t>
            </a:r>
            <a:endParaRPr lang="ar-SA" sz="2400" dirty="0">
              <a:solidFill>
                <a:schemeClr val="bg1"/>
              </a:solidFill>
            </a:endParaRPr>
          </a:p>
        </p:txBody>
      </p:sp>
      <p:sp>
        <p:nvSpPr>
          <p:cNvPr id="9" name="Text 4"/>
          <p:cNvSpPr/>
          <p:nvPr/>
        </p:nvSpPr>
        <p:spPr>
          <a:xfrm>
            <a:off x="5390618" y="2429421"/>
            <a:ext cx="5982344" cy="1748657"/>
          </a:xfrm>
          <a:prstGeom prst="rect">
            <a:avLst/>
          </a:prstGeom>
          <a:noFill/>
          <a:ln/>
        </p:spPr>
        <p:txBody>
          <a:bodyPr wrap="square" lIns="0" tIns="0" rIns="0" bIns="0" rtlCol="0" anchor="t">
            <a:normAutofit/>
          </a:bodyPr>
          <a:lstStyle/>
          <a:p>
            <a:pPr marL="0" indent="0" algn="r" rtl="1">
              <a:lnSpc>
                <a:spcPct val="12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متدرّبة لديها أطفال لا تستطيع حضور تدريب صباحي يومي في مركز بعيد. يوفّر لها النموذج المرن مسارًا مدمجًا تدرس فيه الوحدات النظرية عبر الإنترنت في وقتها الخاص وتحضر جلسات عملية مكثفة مرةً أسبوعيًا.</a:t>
            </a:r>
            <a:endParaRPr lang="ar-SA" sz="2000" dirty="0">
              <a:solidFill>
                <a:schemeClr val="bg1"/>
              </a:solidFill>
            </a:endParaRPr>
          </a:p>
        </p:txBody>
      </p:sp>
      <p:sp>
        <p:nvSpPr>
          <p:cNvPr id="10" name="Shape 5"/>
          <p:cNvSpPr/>
          <p:nvPr/>
        </p:nvSpPr>
        <p:spPr>
          <a:xfrm>
            <a:off x="5203794" y="4036417"/>
            <a:ext cx="6355993" cy="1963043"/>
          </a:xfrm>
          <a:prstGeom prst="roundRect">
            <a:avLst>
              <a:gd name="adj" fmla="val 13796"/>
            </a:avLst>
          </a:prstGeom>
          <a:solidFill>
            <a:srgbClr val="00AEEF"/>
          </a:solidFill>
          <a:ln w="6350">
            <a:solidFill>
              <a:srgbClr val="00AEEF"/>
            </a:solidFill>
            <a:prstDash val="solid"/>
          </a:ln>
        </p:spPr>
      </p:sp>
      <p:sp>
        <p:nvSpPr>
          <p:cNvPr id="11" name="Shape 6"/>
          <p:cNvSpPr/>
          <p:nvPr/>
        </p:nvSpPr>
        <p:spPr>
          <a:xfrm>
            <a:off x="10831341" y="4223246"/>
            <a:ext cx="541622" cy="541635"/>
          </a:xfrm>
          <a:prstGeom prst="ellipse">
            <a:avLst/>
          </a:prstGeom>
          <a:solidFill>
            <a:srgbClr val="00AEEF"/>
          </a:solidFill>
          <a:ln/>
        </p:spPr>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94894" y="4178078"/>
            <a:ext cx="710725" cy="710742"/>
          </a:xfrm>
          <a:prstGeom prst="rect">
            <a:avLst/>
          </a:prstGeom>
        </p:spPr>
      </p:pic>
      <p:sp>
        <p:nvSpPr>
          <p:cNvPr id="13" name="Text 7"/>
          <p:cNvSpPr/>
          <p:nvPr/>
        </p:nvSpPr>
        <p:spPr>
          <a:xfrm>
            <a:off x="4558382" y="4347283"/>
            <a:ext cx="598234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المرونة في نموذج الكفايات</a:t>
            </a:r>
            <a:endParaRPr lang="ar-SA" sz="2400" dirty="0">
              <a:solidFill>
                <a:schemeClr val="bg1"/>
              </a:solidFill>
            </a:endParaRPr>
          </a:p>
        </p:txBody>
      </p:sp>
      <p:sp>
        <p:nvSpPr>
          <p:cNvPr id="14" name="Text 8"/>
          <p:cNvSpPr/>
          <p:nvPr/>
        </p:nvSpPr>
        <p:spPr>
          <a:xfrm>
            <a:off x="5390618" y="4796779"/>
            <a:ext cx="5982344" cy="1165771"/>
          </a:xfrm>
          <a:prstGeom prst="rect">
            <a:avLst/>
          </a:prstGeom>
          <a:noFill/>
          <a:ln/>
        </p:spPr>
        <p:txBody>
          <a:bodyPr wrap="square" lIns="0" tIns="0" rIns="0" bIns="0" rtlCol="0" anchor="t">
            <a:normAutofit/>
          </a:bodyPr>
          <a:lstStyle/>
          <a:p>
            <a:pPr marL="0" indent="0" algn="r" rtl="1">
              <a:lnSpc>
                <a:spcPct val="12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ربط التقدم بإثبات إتقان الكفاية لا بزمن موحّد: من يبلغ المعيار مبكرًا ينتقل للكفاية التالية، ومن يحتاج ممارسة أطول يواصل حتى يبلغه.</a:t>
            </a:r>
            <a:endParaRPr lang="ar-SA" sz="2000"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90287" y="794048"/>
            <a:ext cx="3513050" cy="5269805"/>
          </a:xfrm>
          <a:prstGeom prst="rect">
            <a:avLst/>
          </a:prstGeom>
        </p:spPr>
      </p:pic>
      <p:sp>
        <p:nvSpPr>
          <p:cNvPr id="4" name="Text 0"/>
          <p:cNvSpPr/>
          <p:nvPr/>
        </p:nvSpPr>
        <p:spPr>
          <a:xfrm>
            <a:off x="5203794" y="593645"/>
            <a:ext cx="6355993"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المرونة في نموذج الكفايات</a:t>
            </a:r>
            <a:endParaRPr lang="ar-SA" sz="3700" dirty="0"/>
          </a:p>
        </p:txBody>
      </p:sp>
      <p:sp>
        <p:nvSpPr>
          <p:cNvPr id="5" name="Text 1"/>
          <p:cNvSpPr/>
          <p:nvPr/>
        </p:nvSpPr>
        <p:spPr>
          <a:xfrm>
            <a:off x="5203794" y="1566584"/>
            <a:ext cx="6085231" cy="1439644"/>
          </a:xfrm>
          <a:prstGeom prst="rect">
            <a:avLst/>
          </a:prstGeom>
          <a:noFill/>
          <a:ln/>
        </p:spPr>
        <p:txBody>
          <a:bodyPr wrap="square" lIns="0" tIns="0" rIns="0" bIns="0" rtlCol="0" anchor="t">
            <a:noAutofit/>
          </a:bodyPr>
          <a:lstStyle/>
          <a:p>
            <a:pPr marL="0" indent="0" algn="justLow"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يظهر البعد الآخر للمرونة في نموذج التدريب القائم على الكفايات، إذا تم ربط التقدم بإثبات إتقان الكفاية وفق معيار الأداء لا بزمن موحّد يقضيه الجميع؛ فمن يبلغ المعيار مبكرًا ينتقل إلى الكفاية التالية، ومن يحتاج ممارسة أطول يواصل حتى يبلغه، والحكم في الحالين مستند إلى المعيار ذاته.</a:t>
            </a:r>
            <a:endParaRPr lang="ar-SA" sz="2000" dirty="0"/>
          </a:p>
        </p:txBody>
      </p:sp>
      <p:sp>
        <p:nvSpPr>
          <p:cNvPr id="6" name="Shape 2"/>
          <p:cNvSpPr/>
          <p:nvPr/>
        </p:nvSpPr>
        <p:spPr>
          <a:xfrm>
            <a:off x="11534387" y="1404163"/>
            <a:ext cx="25399" cy="1104702"/>
          </a:xfrm>
          <a:prstGeom prst="roundRect">
            <a:avLst>
              <a:gd name="adj" fmla="val 50001"/>
            </a:avLst>
          </a:prstGeom>
          <a:solidFill>
            <a:srgbClr val="75BAE6"/>
          </a:solidFill>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04844" y="3340951"/>
            <a:ext cx="797109" cy="797128"/>
          </a:xfrm>
          <a:prstGeom prst="rect">
            <a:avLst/>
          </a:prstGeom>
        </p:spPr>
      </p:pic>
      <p:sp>
        <p:nvSpPr>
          <p:cNvPr id="8" name="Text 3"/>
          <p:cNvSpPr/>
          <p:nvPr/>
        </p:nvSpPr>
        <p:spPr>
          <a:xfrm>
            <a:off x="8472077" y="4202013"/>
            <a:ext cx="3087709" cy="296863"/>
          </a:xfrm>
          <a:prstGeom prst="rect">
            <a:avLst/>
          </a:prstGeom>
          <a:noFill/>
          <a:ln/>
        </p:spPr>
        <p:txBody>
          <a:bodyPr wrap="none" lIns="0" tIns="0" rIns="0" bIns="0" rtlCol="0" anchor="t"/>
          <a:lstStyle/>
          <a:p>
            <a:pPr marL="0" indent="0" algn="r" rtl="1">
              <a:lnSpc>
                <a:spcPct val="104000"/>
              </a:lnSpc>
              <a:buNone/>
            </a:pPr>
            <a:r>
              <a:rPr lang="ar-SA" altLang="en-US" b="1" dirty="0">
                <a:solidFill>
                  <a:srgbClr val="384653"/>
                </a:solidFill>
                <a:latin typeface="GE SS Two Light" pitchFamily="34" charset="0"/>
                <a:ea typeface="GE SS Two Light" pitchFamily="34" charset="-122"/>
                <a:cs typeface="GE SS Two Light" pitchFamily="34" charset="-120"/>
              </a:rPr>
              <a:t>مرونة مضمّنة في بنية النموذج</a:t>
            </a:r>
            <a:endParaRPr lang="ar-SA" b="1" dirty="0"/>
          </a:p>
        </p:txBody>
      </p:sp>
      <p:sp>
        <p:nvSpPr>
          <p:cNvPr id="9" name="Text 4"/>
          <p:cNvSpPr/>
          <p:nvPr/>
        </p:nvSpPr>
        <p:spPr>
          <a:xfrm>
            <a:off x="8472077" y="4585494"/>
            <a:ext cx="3087709" cy="1818660"/>
          </a:xfrm>
          <a:prstGeom prst="rect">
            <a:avLst/>
          </a:prstGeom>
          <a:noFill/>
          <a:ln/>
        </p:spPr>
        <p:txBody>
          <a:bodyPr wrap="square" lIns="0" tIns="0" rIns="0" bIns="0" rtlCol="0" anchor="t">
            <a:normAutofit/>
          </a:bodyPr>
          <a:lstStyle/>
          <a:p>
            <a:pPr marL="0" indent="0" algn="justLow"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فكّ ارتباط التقدم بالزّمن الثابت وربطه بإثبات الكفاية هو ما يتيح لكل متدرّب أن يسير وفق قدرته، وهي سمة بنيوية لا إجراء تنظيمي منفصل.</a:t>
            </a:r>
            <a:endParaRPr lang="ar-SA" sz="20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36660" y="3340951"/>
            <a:ext cx="797109" cy="797128"/>
          </a:xfrm>
          <a:prstGeom prst="rect">
            <a:avLst/>
          </a:prstGeom>
        </p:spPr>
      </p:pic>
      <p:sp>
        <p:nvSpPr>
          <p:cNvPr id="11" name="Text 5"/>
          <p:cNvSpPr/>
          <p:nvPr/>
        </p:nvSpPr>
        <p:spPr>
          <a:xfrm>
            <a:off x="5203794" y="4202013"/>
            <a:ext cx="3087809" cy="296863"/>
          </a:xfrm>
          <a:prstGeom prst="rect">
            <a:avLst/>
          </a:prstGeom>
          <a:noFill/>
          <a:ln/>
        </p:spPr>
        <p:txBody>
          <a:bodyPr wrap="none" lIns="0" tIns="0" rIns="0" bIns="0" rtlCol="0" anchor="t"/>
          <a:lstStyle/>
          <a:p>
            <a:pPr marL="0" indent="0" algn="r" rtl="1">
              <a:lnSpc>
                <a:spcPct val="104000"/>
              </a:lnSpc>
              <a:buNone/>
            </a:pPr>
            <a:r>
              <a:rPr lang="ar-SA" altLang="en-US" b="1" dirty="0">
                <a:solidFill>
                  <a:srgbClr val="384653"/>
                </a:solidFill>
                <a:latin typeface="GE SS Two Light" pitchFamily="34" charset="0"/>
                <a:ea typeface="GE SS Two Light" pitchFamily="34" charset="-122"/>
                <a:cs typeface="GE SS Two Light" pitchFamily="34" charset="-120"/>
              </a:rPr>
              <a:t>الاعتراف التدريجي بالكفايات</a:t>
            </a:r>
            <a:endParaRPr lang="ar-SA" b="1" dirty="0"/>
          </a:p>
        </p:txBody>
      </p:sp>
      <p:sp>
        <p:nvSpPr>
          <p:cNvPr id="12" name="Text 6"/>
          <p:cNvSpPr/>
          <p:nvPr/>
        </p:nvSpPr>
        <p:spPr>
          <a:xfrm>
            <a:off x="5203794" y="4585494"/>
            <a:ext cx="3087809" cy="1818660"/>
          </a:xfrm>
          <a:prstGeom prst="rect">
            <a:avLst/>
          </a:prstGeom>
          <a:noFill/>
          <a:ln/>
        </p:spPr>
        <p:txBody>
          <a:bodyPr wrap="square" lIns="0" tIns="0" rIns="0" bIns="0" rtlCol="0" anchor="t">
            <a:normAutofit/>
          </a:bodyPr>
          <a:lstStyle/>
          <a:p>
            <a:pPr marL="0" indent="0" algn="justLow"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من صور مرونة المسار أن يمنح النموذج المتعلم اعترافًا بكل كفاية يتقنها على حدة بدل انتظار نهاية البرنامج، مما يرفع الدافعية ويقلل التسرب.</a:t>
            </a:r>
            <a:endParaRPr lang="ar-SA"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631908" y="462195"/>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فوائد النماذج المبتكرة والمرنة</a:t>
            </a:r>
            <a:endParaRPr lang="ar-SA" sz="3700" dirty="0"/>
          </a:p>
        </p:txBody>
      </p:sp>
      <p:sp>
        <p:nvSpPr>
          <p:cNvPr id="3" name="Text 1"/>
          <p:cNvSpPr/>
          <p:nvPr/>
        </p:nvSpPr>
        <p:spPr>
          <a:xfrm>
            <a:off x="631908" y="1344944"/>
            <a:ext cx="10927878" cy="519906"/>
          </a:xfrm>
          <a:prstGeom prst="rect">
            <a:avLst/>
          </a:prstGeom>
          <a:noFill/>
          <a:ln/>
        </p:spPr>
        <p:txBody>
          <a:bodyPr wrap="square" lIns="0" tIns="0" rIns="0" bIns="0" rtlCol="0" anchor="t">
            <a:noAutofit/>
          </a:bodyPr>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إن أثر النماذج المبتكرة والمرنة يمتد إلى المتعلّم والمنظومة وسوق العمل معاً، شريطة أن ننتبه إلى أن هذه الفوائد تنشأ من تغيير في بنية النموذج لا من مجرد إدخال أداة أو تبديل أسلوب تقديم داخله.</a:t>
            </a:r>
            <a:endParaRPr lang="ar-SA" sz="2000" dirty="0"/>
          </a:p>
        </p:txBody>
      </p:sp>
      <p:sp>
        <p:nvSpPr>
          <p:cNvPr id="4" name="Shape 2"/>
          <p:cNvSpPr/>
          <p:nvPr/>
        </p:nvSpPr>
        <p:spPr>
          <a:xfrm>
            <a:off x="6168077" y="2306241"/>
            <a:ext cx="5391710" cy="1963043"/>
          </a:xfrm>
          <a:prstGeom prst="roundRect">
            <a:avLst>
              <a:gd name="adj" fmla="val 13796"/>
            </a:avLst>
          </a:prstGeom>
          <a:solidFill>
            <a:srgbClr val="00AEEF"/>
          </a:solidFill>
          <a:ln w="6350">
            <a:solidFill>
              <a:srgbClr val="00AEEF"/>
            </a:solidFill>
            <a:prstDash val="solid"/>
          </a:ln>
        </p:spPr>
      </p:sp>
      <p:sp>
        <p:nvSpPr>
          <p:cNvPr id="5" name="Shape 3"/>
          <p:cNvSpPr/>
          <p:nvPr/>
        </p:nvSpPr>
        <p:spPr>
          <a:xfrm>
            <a:off x="10831341" y="2493070"/>
            <a:ext cx="541622" cy="541635"/>
          </a:xfrm>
          <a:prstGeom prst="ellipse">
            <a:avLst/>
          </a:prstGeom>
          <a:solidFill>
            <a:srgbClr val="00AEEF"/>
          </a:solidFill>
          <a:ln/>
        </p:spPr>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3739" y="2411697"/>
            <a:ext cx="690544" cy="690561"/>
          </a:xfrm>
          <a:prstGeom prst="rect">
            <a:avLst/>
          </a:prstGeom>
        </p:spPr>
      </p:pic>
      <p:sp>
        <p:nvSpPr>
          <p:cNvPr id="7" name="Text 4"/>
          <p:cNvSpPr/>
          <p:nvPr/>
        </p:nvSpPr>
        <p:spPr>
          <a:xfrm>
            <a:off x="5456877" y="2574634"/>
            <a:ext cx="5018061" cy="296863"/>
          </a:xfrm>
          <a:prstGeom prst="rect">
            <a:avLst/>
          </a:prstGeom>
          <a:noFill/>
          <a:ln/>
        </p:spPr>
        <p:txBody>
          <a:bodyPr wrap="none" lIns="0" tIns="0" rIns="0" bIns="0" rtlCol="0" anchor="t"/>
          <a:lstStyle/>
          <a:p>
            <a:pPr marL="0" indent="0" algn="r" rtl="1">
              <a:lnSpc>
                <a:spcPct val="104000"/>
              </a:lnSpc>
              <a:buNone/>
            </a:pPr>
            <a:r>
              <a:rPr lang="ar-SA" altLang="en-US" sz="2400" b="1" dirty="0">
                <a:solidFill>
                  <a:schemeClr val="bg1"/>
                </a:solidFill>
                <a:latin typeface="GE SS Two Light" pitchFamily="34" charset="0"/>
                <a:ea typeface="GE SS Two Light" pitchFamily="34" charset="-122"/>
                <a:cs typeface="GE SS Two Light" pitchFamily="34" charset="-120"/>
              </a:rPr>
              <a:t>معدلات الإقبال والاستبقاء</a:t>
            </a:r>
            <a:endParaRPr lang="ar-SA" sz="2400" b="1" dirty="0">
              <a:solidFill>
                <a:schemeClr val="bg1"/>
              </a:solidFill>
            </a:endParaRPr>
          </a:p>
        </p:txBody>
      </p:sp>
      <p:sp>
        <p:nvSpPr>
          <p:cNvPr id="8" name="Text 5"/>
          <p:cNvSpPr/>
          <p:nvPr/>
        </p:nvSpPr>
        <p:spPr>
          <a:xfrm>
            <a:off x="6354901" y="2973615"/>
            <a:ext cx="5018061" cy="1276823"/>
          </a:xfrm>
          <a:prstGeom prst="rect">
            <a:avLst/>
          </a:prstGeom>
          <a:noFill/>
          <a:ln/>
        </p:spPr>
        <p:txBody>
          <a:bodyPr wrap="square" lIns="0" tIns="0" rIns="0" bIns="0" rtlCol="0" anchor="t">
            <a:normAutofit/>
          </a:bodyPr>
          <a:lstStyle/>
          <a:p>
            <a:pPr marL="0" indent="0" algn="r" rtl="1">
              <a:lnSpc>
                <a:spcPct val="12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بنية النموذج المرن تتيح خيارات تجذب متعلمين جددًا وتقلّل التسرّب، فترتفع معدلات الإقبال والاستبقاء.</a:t>
            </a:r>
            <a:endParaRPr lang="ar-SA" sz="2400" dirty="0">
              <a:solidFill>
                <a:schemeClr val="bg1"/>
              </a:solidFill>
            </a:endParaRPr>
          </a:p>
        </p:txBody>
      </p:sp>
      <p:sp>
        <p:nvSpPr>
          <p:cNvPr id="9" name="Shape 6"/>
          <p:cNvSpPr/>
          <p:nvPr/>
        </p:nvSpPr>
        <p:spPr>
          <a:xfrm>
            <a:off x="631908" y="2306241"/>
            <a:ext cx="5391809" cy="1963043"/>
          </a:xfrm>
          <a:prstGeom prst="roundRect">
            <a:avLst>
              <a:gd name="adj" fmla="val 13796"/>
            </a:avLst>
          </a:prstGeom>
          <a:solidFill>
            <a:srgbClr val="00AEEF"/>
          </a:solidFill>
          <a:ln w="6350">
            <a:solidFill>
              <a:srgbClr val="00AEEF"/>
            </a:solidFill>
            <a:prstDash val="solid"/>
          </a:ln>
        </p:spPr>
      </p:sp>
      <p:sp>
        <p:nvSpPr>
          <p:cNvPr id="10" name="Shape 7"/>
          <p:cNvSpPr/>
          <p:nvPr/>
        </p:nvSpPr>
        <p:spPr>
          <a:xfrm>
            <a:off x="5295271" y="2493070"/>
            <a:ext cx="541622" cy="541635"/>
          </a:xfrm>
          <a:prstGeom prst="ellipse">
            <a:avLst/>
          </a:prstGeom>
          <a:solidFill>
            <a:srgbClr val="00AEEF"/>
          </a:solidFill>
          <a:ln/>
        </p:spPr>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57669" y="2411697"/>
            <a:ext cx="690544" cy="690561"/>
          </a:xfrm>
          <a:prstGeom prst="rect">
            <a:avLst/>
          </a:prstGeom>
        </p:spPr>
      </p:pic>
      <p:sp>
        <p:nvSpPr>
          <p:cNvPr id="12" name="Text 8"/>
          <p:cNvSpPr/>
          <p:nvPr/>
        </p:nvSpPr>
        <p:spPr>
          <a:xfrm>
            <a:off x="-235995" y="2561048"/>
            <a:ext cx="5018160" cy="296863"/>
          </a:xfrm>
          <a:prstGeom prst="rect">
            <a:avLst/>
          </a:prstGeom>
          <a:noFill/>
          <a:ln/>
        </p:spPr>
        <p:txBody>
          <a:bodyPr wrap="none" lIns="0" tIns="0" rIns="0" bIns="0" rtlCol="0" anchor="t"/>
          <a:lstStyle/>
          <a:p>
            <a:pPr marL="0" indent="0" algn="r" rtl="1">
              <a:lnSpc>
                <a:spcPct val="104000"/>
              </a:lnSpc>
              <a:buNone/>
            </a:pPr>
            <a:r>
              <a:rPr lang="ar-SA" altLang="en-US" sz="2400" b="1" dirty="0">
                <a:solidFill>
                  <a:schemeClr val="bg1"/>
                </a:solidFill>
                <a:latin typeface="GE SS Two Light" pitchFamily="34" charset="0"/>
                <a:ea typeface="GE SS Two Light" pitchFamily="34" charset="-122"/>
                <a:cs typeface="GE SS Two Light" pitchFamily="34" charset="-120"/>
              </a:rPr>
              <a:t>نتائج التّعلّم</a:t>
            </a:r>
            <a:endParaRPr lang="ar-SA" sz="2400" b="1" dirty="0">
              <a:solidFill>
                <a:schemeClr val="bg1"/>
              </a:solidFill>
            </a:endParaRPr>
          </a:p>
        </p:txBody>
      </p:sp>
      <p:sp>
        <p:nvSpPr>
          <p:cNvPr id="13" name="Text 9"/>
          <p:cNvSpPr/>
          <p:nvPr/>
        </p:nvSpPr>
        <p:spPr>
          <a:xfrm>
            <a:off x="818733" y="2973616"/>
            <a:ext cx="5018160" cy="638412"/>
          </a:xfrm>
          <a:prstGeom prst="rect">
            <a:avLst/>
          </a:prstGeom>
          <a:noFill/>
          <a:ln/>
        </p:spPr>
        <p:txBody>
          <a:bodyPr wrap="none" lIns="0" tIns="0" rIns="0" bIns="0" rtlCol="0" anchor="t"/>
          <a:lstStyle/>
          <a:p>
            <a:pPr marL="0" indent="0" algn="r" rtl="1">
              <a:lnSpc>
                <a:spcPct val="12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تنظيم الأدوار ومسارات التقدم يرفع الفهم والاحتفاظ </a:t>
            </a:r>
            <a:endParaRPr lang="ar-JO" altLang="en-US" sz="24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2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بالمهارة، فتتحسّن نتائج التّعلّم.</a:t>
            </a:r>
            <a:endParaRPr lang="ar-SA" sz="2400" dirty="0">
              <a:solidFill>
                <a:schemeClr val="bg1"/>
              </a:solidFill>
            </a:endParaRPr>
          </a:p>
        </p:txBody>
      </p:sp>
      <p:sp>
        <p:nvSpPr>
          <p:cNvPr id="14" name="Shape 10"/>
          <p:cNvSpPr/>
          <p:nvPr/>
        </p:nvSpPr>
        <p:spPr>
          <a:xfrm>
            <a:off x="631908" y="4413647"/>
            <a:ext cx="10927878" cy="1703090"/>
          </a:xfrm>
          <a:prstGeom prst="roundRect">
            <a:avLst>
              <a:gd name="adj" fmla="val 15902"/>
            </a:avLst>
          </a:prstGeom>
          <a:solidFill>
            <a:srgbClr val="00AEEF"/>
          </a:solidFill>
          <a:ln w="6350">
            <a:solidFill>
              <a:srgbClr val="00AEEF"/>
            </a:solidFill>
            <a:prstDash val="solid"/>
          </a:ln>
        </p:spPr>
      </p:sp>
      <p:sp>
        <p:nvSpPr>
          <p:cNvPr id="15" name="Shape 11"/>
          <p:cNvSpPr/>
          <p:nvPr/>
        </p:nvSpPr>
        <p:spPr>
          <a:xfrm>
            <a:off x="10831341" y="4600476"/>
            <a:ext cx="541622" cy="541635"/>
          </a:xfrm>
          <a:prstGeom prst="ellipse">
            <a:avLst/>
          </a:prstGeom>
          <a:solidFill>
            <a:srgbClr val="00AEEF"/>
          </a:solidFill>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93739" y="4519103"/>
            <a:ext cx="690544" cy="690561"/>
          </a:xfrm>
          <a:prstGeom prst="rect">
            <a:avLst/>
          </a:prstGeom>
        </p:spPr>
      </p:pic>
      <p:sp>
        <p:nvSpPr>
          <p:cNvPr id="17" name="Text 12"/>
          <p:cNvSpPr/>
          <p:nvPr/>
        </p:nvSpPr>
        <p:spPr>
          <a:xfrm>
            <a:off x="-79292" y="4682040"/>
            <a:ext cx="10554230" cy="296863"/>
          </a:xfrm>
          <a:prstGeom prst="rect">
            <a:avLst/>
          </a:prstGeom>
          <a:noFill/>
          <a:ln/>
        </p:spPr>
        <p:txBody>
          <a:bodyPr wrap="none" lIns="0" tIns="0" rIns="0" bIns="0" rtlCol="0" anchor="t"/>
          <a:lstStyle/>
          <a:p>
            <a:pPr marL="0" indent="0" algn="r" rtl="1">
              <a:lnSpc>
                <a:spcPct val="104000"/>
              </a:lnSpc>
              <a:buNone/>
            </a:pPr>
            <a:r>
              <a:rPr lang="ar-SA" altLang="en-US" sz="2400" b="1" dirty="0">
                <a:solidFill>
                  <a:schemeClr val="bg1"/>
                </a:solidFill>
                <a:latin typeface="GE SS Two Light" pitchFamily="34" charset="0"/>
                <a:ea typeface="GE SS Two Light" pitchFamily="34" charset="-122"/>
                <a:cs typeface="GE SS Two Light" pitchFamily="34" charset="-120"/>
              </a:rPr>
              <a:t>الكلفة والوقت</a:t>
            </a:r>
            <a:endParaRPr lang="ar-SA" sz="2400" b="1" dirty="0">
              <a:solidFill>
                <a:schemeClr val="bg1"/>
              </a:solidFill>
            </a:endParaRPr>
          </a:p>
        </p:txBody>
      </p:sp>
      <p:sp>
        <p:nvSpPr>
          <p:cNvPr id="18" name="Text 13"/>
          <p:cNvSpPr/>
          <p:nvPr/>
        </p:nvSpPr>
        <p:spPr>
          <a:xfrm>
            <a:off x="818733" y="5081023"/>
            <a:ext cx="10554230" cy="638412"/>
          </a:xfrm>
          <a:prstGeom prst="rect">
            <a:avLst/>
          </a:prstGeom>
          <a:noFill/>
          <a:ln/>
        </p:spPr>
        <p:txBody>
          <a:bodyPr wrap="none" lIns="0" tIns="0" rIns="0" bIns="0" rtlCol="0" anchor="t"/>
          <a:lstStyle/>
          <a:p>
            <a:pPr marL="0" indent="0" algn="r" rtl="1">
              <a:lnSpc>
                <a:spcPct val="12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إعادة توزيع مواقع التّعلّم وموارده تقلّل الاستهلاك وتختصر زمن التأهل، فتنخفض الكلفة والوقت.</a:t>
            </a:r>
            <a:endParaRPr lang="ar-SA" sz="2400" dirty="0">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631908" y="1528068"/>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فوائد النماذج المبتكرة والمرنة</a:t>
            </a:r>
            <a:endParaRPr lang="ar-SA" sz="4650" dirty="0"/>
          </a:p>
        </p:txBody>
      </p:sp>
      <p:sp>
        <p:nvSpPr>
          <p:cNvPr id="3" name="Shape 1"/>
          <p:cNvSpPr/>
          <p:nvPr/>
        </p:nvSpPr>
        <p:spPr>
          <a:xfrm>
            <a:off x="6208656" y="2721769"/>
            <a:ext cx="5351130" cy="3338068"/>
          </a:xfrm>
          <a:prstGeom prst="roundRect">
            <a:avLst>
              <a:gd name="adj" fmla="val 12979"/>
            </a:avLst>
          </a:prstGeom>
          <a:solidFill>
            <a:srgbClr val="00AEEF"/>
          </a:solidFill>
          <a:ln w="12700">
            <a:solidFill>
              <a:srgbClr val="00AEEF"/>
            </a:solidFill>
            <a:prstDash val="solid"/>
          </a:ln>
        </p:spPr>
      </p:sp>
      <p:sp>
        <p:nvSpPr>
          <p:cNvPr id="4" name="Shape 2"/>
          <p:cNvSpPr/>
          <p:nvPr/>
        </p:nvSpPr>
        <p:spPr>
          <a:xfrm>
            <a:off x="10644417" y="2960092"/>
            <a:ext cx="677052" cy="677069"/>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58188" y="2995216"/>
            <a:ext cx="677052" cy="677070"/>
          </a:xfrm>
          <a:prstGeom prst="rect">
            <a:avLst/>
          </a:prstGeom>
        </p:spPr>
      </p:pic>
      <p:sp>
        <p:nvSpPr>
          <p:cNvPr id="6" name="Text 3"/>
          <p:cNvSpPr/>
          <p:nvPr/>
        </p:nvSpPr>
        <p:spPr>
          <a:xfrm>
            <a:off x="5345376" y="3097958"/>
            <a:ext cx="4874495"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مواكبة سوق العمل</a:t>
            </a:r>
            <a:endParaRPr lang="ar-SA" sz="2800" b="1" dirty="0">
              <a:solidFill>
                <a:schemeClr val="bg1"/>
              </a:solidFill>
            </a:endParaRPr>
          </a:p>
        </p:txBody>
      </p:sp>
      <p:sp>
        <p:nvSpPr>
          <p:cNvPr id="7" name="Text 4"/>
          <p:cNvSpPr/>
          <p:nvPr/>
        </p:nvSpPr>
        <p:spPr>
          <a:xfrm>
            <a:off x="6446973" y="4204706"/>
            <a:ext cx="4874495" cy="1287585"/>
          </a:xfrm>
          <a:prstGeom prst="rect">
            <a:avLst/>
          </a:prstGeom>
          <a:noFill/>
          <a:ln/>
        </p:spPr>
        <p:txBody>
          <a:bodyPr wrap="square" lIns="0" tIns="0" rIns="0" bIns="0" rtlCol="0" anchor="t">
            <a:normAutofit/>
          </a:bodyPr>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قدرة النموذج على التكيّف تجعله أسرع مواكبةً لتغيّر المهارات المطلوبة في سوق العمل.</a:t>
            </a:r>
            <a:endParaRPr lang="ar-SA" sz="2400" dirty="0">
              <a:solidFill>
                <a:schemeClr val="bg1"/>
              </a:solidFill>
            </a:endParaRPr>
          </a:p>
        </p:txBody>
      </p:sp>
      <p:sp>
        <p:nvSpPr>
          <p:cNvPr id="8" name="Shape 5"/>
          <p:cNvSpPr/>
          <p:nvPr/>
        </p:nvSpPr>
        <p:spPr>
          <a:xfrm>
            <a:off x="631908" y="2721769"/>
            <a:ext cx="5351130" cy="3338068"/>
          </a:xfrm>
          <a:prstGeom prst="roundRect">
            <a:avLst>
              <a:gd name="adj" fmla="val 12979"/>
            </a:avLst>
          </a:prstGeom>
          <a:solidFill>
            <a:srgbClr val="00AEEF"/>
          </a:solidFill>
          <a:ln w="12700">
            <a:solidFill>
              <a:srgbClr val="00AEEF"/>
            </a:solidFill>
            <a:prstDash val="solid"/>
          </a:ln>
        </p:spPr>
      </p:sp>
      <p:sp>
        <p:nvSpPr>
          <p:cNvPr id="9" name="Shape 6"/>
          <p:cNvSpPr/>
          <p:nvPr/>
        </p:nvSpPr>
        <p:spPr>
          <a:xfrm>
            <a:off x="5067669" y="2960092"/>
            <a:ext cx="677052" cy="677069"/>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81440" y="2995216"/>
            <a:ext cx="677052" cy="677070"/>
          </a:xfrm>
          <a:prstGeom prst="rect">
            <a:avLst/>
          </a:prstGeom>
        </p:spPr>
      </p:pic>
      <p:sp>
        <p:nvSpPr>
          <p:cNvPr id="11" name="Text 7"/>
          <p:cNvSpPr/>
          <p:nvPr/>
        </p:nvSpPr>
        <p:spPr>
          <a:xfrm>
            <a:off x="-131909" y="3243411"/>
            <a:ext cx="4874495"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العدالة والشمول</a:t>
            </a:r>
            <a:endParaRPr lang="ar-SA" sz="2800" b="1" dirty="0">
              <a:solidFill>
                <a:schemeClr val="bg1"/>
              </a:solidFill>
            </a:endParaRPr>
          </a:p>
        </p:txBody>
      </p:sp>
      <p:sp>
        <p:nvSpPr>
          <p:cNvPr id="12" name="Text 8"/>
          <p:cNvSpPr/>
          <p:nvPr/>
        </p:nvSpPr>
        <p:spPr>
          <a:xfrm>
            <a:off x="870226" y="4206377"/>
            <a:ext cx="4874495" cy="1287585"/>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توسيع الوصول يفتح الباب أمام فئات كانت مستبعدة، فيتعزّز بعدا العدالة والشمول.</a:t>
            </a:r>
            <a:endParaRPr lang="ar-SA" sz="2400"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631908" y="1115020"/>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لماذا لم يعد الابتكار خيارًا؟</a:t>
            </a:r>
            <a:endParaRPr lang="ar-SA" sz="4200" dirty="0"/>
          </a:p>
        </p:txBody>
      </p:sp>
      <p:sp>
        <p:nvSpPr>
          <p:cNvPr id="3" name="Text 1"/>
          <p:cNvSpPr/>
          <p:nvPr/>
        </p:nvSpPr>
        <p:spPr>
          <a:xfrm>
            <a:off x="22324" y="2262783"/>
            <a:ext cx="11232869" cy="308670"/>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النموذج الذي لا يتكيّف مع تغيّر سوق العمل والتقدم التكنولوجي يواجه خطر التقادم والانفصال عن الاحتياجات الفعلية لأصحاب العمل.</a:t>
            </a:r>
            <a:endParaRPr lang="ar-SA" sz="2000" dirty="0"/>
          </a:p>
        </p:txBody>
      </p:sp>
      <p:sp>
        <p:nvSpPr>
          <p:cNvPr id="4" name="Shape 2"/>
          <p:cNvSpPr/>
          <p:nvPr/>
        </p:nvSpPr>
        <p:spPr>
          <a:xfrm>
            <a:off x="11534387" y="2057202"/>
            <a:ext cx="25399" cy="719832"/>
          </a:xfrm>
          <a:prstGeom prst="roundRect">
            <a:avLst>
              <a:gd name="adj" fmla="val 50001"/>
            </a:avLst>
          </a:prstGeom>
          <a:solidFill>
            <a:srgbClr val="75BAE6"/>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52750" y="2982615"/>
            <a:ext cx="507789" cy="507802"/>
          </a:xfrm>
          <a:prstGeom prst="rect">
            <a:avLst/>
          </a:prstGeom>
        </p:spPr>
      </p:pic>
      <p:sp>
        <p:nvSpPr>
          <p:cNvPr id="6" name="Text 3"/>
          <p:cNvSpPr/>
          <p:nvPr/>
        </p:nvSpPr>
        <p:spPr>
          <a:xfrm>
            <a:off x="8069557" y="3718917"/>
            <a:ext cx="3490230" cy="334070"/>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ضعف الجاذبية</a:t>
            </a:r>
            <a:endParaRPr lang="ar-SA" sz="2400" b="1" dirty="0"/>
          </a:p>
        </p:txBody>
      </p:sp>
      <p:sp>
        <p:nvSpPr>
          <p:cNvPr id="7" name="Text 4"/>
          <p:cNvSpPr/>
          <p:nvPr/>
        </p:nvSpPr>
        <p:spPr>
          <a:xfrm>
            <a:off x="8069557" y="4162623"/>
            <a:ext cx="3490230" cy="1267742"/>
          </a:xfrm>
          <a:prstGeom prst="rect">
            <a:avLst/>
          </a:prstGeom>
          <a:noFill/>
          <a:ln/>
        </p:spPr>
        <p:txBody>
          <a:bodyPr wrap="square" lIns="0" tIns="0" rIns="0" bIns="0" rtlCol="0" anchor="t">
            <a:normAutofit/>
          </a:bodyPr>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الانفصال عن سوق العمل يقلّل من جاذبية مسارات التدريب للطلبة المحتملين.</a:t>
            </a:r>
            <a:endParaRPr lang="ar-SA" sz="20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34025" y="2982615"/>
            <a:ext cx="507789" cy="507802"/>
          </a:xfrm>
          <a:prstGeom prst="rect">
            <a:avLst/>
          </a:prstGeom>
        </p:spPr>
      </p:pic>
      <p:sp>
        <p:nvSpPr>
          <p:cNvPr id="9" name="Text 5"/>
          <p:cNvSpPr/>
          <p:nvPr/>
        </p:nvSpPr>
        <p:spPr>
          <a:xfrm>
            <a:off x="4350733" y="3718917"/>
            <a:ext cx="3490329" cy="334070"/>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ضعف الكفايات</a:t>
            </a:r>
            <a:endParaRPr lang="ar-SA" sz="2400" b="1" dirty="0"/>
          </a:p>
        </p:txBody>
      </p:sp>
      <p:sp>
        <p:nvSpPr>
          <p:cNvPr id="10" name="Text 6"/>
          <p:cNvSpPr/>
          <p:nvPr/>
        </p:nvSpPr>
        <p:spPr>
          <a:xfrm>
            <a:off x="4350733" y="4162623"/>
            <a:ext cx="3490329" cy="1267742"/>
          </a:xfrm>
          <a:prstGeom prst="rect">
            <a:avLst/>
          </a:prstGeom>
          <a:noFill/>
          <a:ln/>
        </p:spPr>
        <p:txBody>
          <a:bodyPr wrap="square" lIns="0" tIns="0" rIns="0" bIns="0" rtlCol="0" anchor="t">
            <a:normAutofit/>
          </a:bodyPr>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يضعف قدرة النظام على تزويد المتعلمين بالكفايات المطلوبة فعلاً في بيئة العمل.</a:t>
            </a:r>
            <a:endParaRPr lang="ar-SA" sz="20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619364" y="2982615"/>
            <a:ext cx="507789" cy="507802"/>
          </a:xfrm>
          <a:prstGeom prst="rect">
            <a:avLst/>
          </a:prstGeom>
        </p:spPr>
      </p:pic>
      <p:sp>
        <p:nvSpPr>
          <p:cNvPr id="12" name="Text 7"/>
          <p:cNvSpPr/>
          <p:nvPr/>
        </p:nvSpPr>
        <p:spPr>
          <a:xfrm>
            <a:off x="632008" y="3718917"/>
            <a:ext cx="3490230" cy="334070"/>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ضعف قابلية التوظيف</a:t>
            </a:r>
            <a:endParaRPr lang="ar-SA" sz="2400" b="1" dirty="0"/>
          </a:p>
        </p:txBody>
      </p:sp>
      <p:sp>
        <p:nvSpPr>
          <p:cNvPr id="13" name="Text 8"/>
          <p:cNvSpPr/>
          <p:nvPr/>
        </p:nvSpPr>
        <p:spPr>
          <a:xfrm>
            <a:off x="632008" y="4162623"/>
            <a:ext cx="3490230" cy="1267742"/>
          </a:xfrm>
          <a:prstGeom prst="rect">
            <a:avLst/>
          </a:prstGeom>
          <a:noFill/>
          <a:ln/>
        </p:spPr>
        <p:txBody>
          <a:bodyPr wrap="square" lIns="0" tIns="0" rIns="0" bIns="0" rtlCol="0" anchor="t">
            <a:normAutofit/>
          </a:bodyPr>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يضرّ في النهاية بقابلية الخريجين للتوظيف ومكانة المنظومة.</a:t>
            </a:r>
            <a:endParaRPr lang="ar-SA" sz="2000" dirty="0"/>
          </a:p>
        </p:txBody>
      </p:sp>
      <p:sp>
        <p:nvSpPr>
          <p:cNvPr id="14" name="Shape 9"/>
          <p:cNvSpPr/>
          <p:nvPr/>
        </p:nvSpPr>
        <p:spPr>
          <a:xfrm>
            <a:off x="631908" y="5402783"/>
            <a:ext cx="10927878" cy="757337"/>
          </a:xfrm>
          <a:prstGeom prst="roundRect">
            <a:avLst>
              <a:gd name="adj" fmla="val 40230"/>
            </a:avLst>
          </a:prstGeom>
          <a:solidFill>
            <a:srgbClr val="00B0F0"/>
          </a:solidFill>
          <a:ln/>
        </p:spPr>
      </p:sp>
      <p:sp>
        <p:nvSpPr>
          <p:cNvPr id="16" name="Text 10"/>
          <p:cNvSpPr/>
          <p:nvPr/>
        </p:nvSpPr>
        <p:spPr>
          <a:xfrm>
            <a:off x="682409" y="5605248"/>
            <a:ext cx="10674281" cy="308670"/>
          </a:xfrm>
          <a:prstGeom prst="rect">
            <a:avLst/>
          </a:prstGeom>
          <a:noFill/>
          <a:ln/>
        </p:spPr>
        <p:txBody>
          <a:bodyPr wrap="none" lIns="0" tIns="0" rIns="0" bIns="0" rtlCol="0" anchor="t"/>
          <a:lstStyle/>
          <a:p>
            <a:pPr marL="0" indent="0" algn="r" rtl="1">
              <a:lnSpc>
                <a:spcPct val="127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لم يعد تبنّي النماذج المبتكرة والمرنة خيارًا كمالياً، بل شرطاً لبقاء المنظومة ملائمةً وفعّالة.</a:t>
            </a:r>
            <a:endParaRPr lang="ar-SA" sz="2400" dirty="0"/>
          </a:p>
        </p:txBody>
      </p:sp>
      <p:pic>
        <p:nvPicPr>
          <p:cNvPr id="18" name="Image 3" descr="preencoded.png">
            <a:extLst>
              <a:ext uri="{FF2B5EF4-FFF2-40B4-BE49-F238E27FC236}">
                <a16:creationId xmlns:a16="http://schemas.microsoft.com/office/drawing/2014/main" id="{11BA4A96-7B4B-8BDB-CCB0-88C92081DE5C}"/>
              </a:ext>
            </a:extLst>
          </p:cNvPr>
          <p:cNvPicPr>
            <a:picLocks noChangeAspect="1"/>
          </p:cNvPicPr>
          <p:nvPr/>
        </p:nvPicPr>
        <p:blipFill>
          <a:blip r:embed="rId6"/>
          <a:stretch>
            <a:fillRect/>
          </a:stretch>
        </p:blipFill>
        <p:spPr>
          <a:xfrm>
            <a:off x="835004" y="5556482"/>
            <a:ext cx="253894" cy="20310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631908" y="921544"/>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التطبيق: نقد النموذج القائم في مركزك</a:t>
            </a:r>
            <a:endParaRPr lang="ar-SA" sz="3950" dirty="0"/>
          </a:p>
        </p:txBody>
      </p:sp>
      <p:sp>
        <p:nvSpPr>
          <p:cNvPr id="3" name="Text 1"/>
          <p:cNvSpPr/>
          <p:nvPr/>
        </p:nvSpPr>
        <p:spPr>
          <a:xfrm>
            <a:off x="22324" y="1878608"/>
            <a:ext cx="11537463" cy="283766"/>
          </a:xfrm>
          <a:prstGeom prst="rect">
            <a:avLst/>
          </a:prstGeom>
          <a:noFill/>
          <a:ln/>
        </p:spPr>
        <p:txBody>
          <a:bodyPr wrap="none" lIns="0" tIns="0" rIns="0" bIns="0" rtlCol="0" anchor="t"/>
          <a:lstStyle/>
          <a:p>
            <a:pPr marL="0" indent="0" algn="r" rtl="1">
              <a:lnSpc>
                <a:spcPct val="12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بعد أن بنيت المعرفة اللازمة، انتقل الآن إلى نقد النموذج القائم فعلاً في مركزك، متدرجًا في العمل على النحو الآتي:</a:t>
            </a:r>
            <a:endParaRPr lang="ar-SA" sz="2400" dirty="0"/>
          </a:p>
        </p:txBody>
      </p:sp>
      <p:sp>
        <p:nvSpPr>
          <p:cNvPr id="4" name="Shape 2"/>
          <p:cNvSpPr/>
          <p:nvPr/>
        </p:nvSpPr>
        <p:spPr>
          <a:xfrm>
            <a:off x="6177403" y="3148290"/>
            <a:ext cx="5382383" cy="25400"/>
          </a:xfrm>
          <a:prstGeom prst="rect">
            <a:avLst/>
          </a:prstGeom>
          <a:solidFill>
            <a:srgbClr val="00AEEF"/>
          </a:solidFill>
          <a:ln/>
        </p:spPr>
      </p:sp>
      <p:sp>
        <p:nvSpPr>
          <p:cNvPr id="5" name="Text 3"/>
          <p:cNvSpPr/>
          <p:nvPr/>
        </p:nvSpPr>
        <p:spPr>
          <a:xfrm>
            <a:off x="6177403" y="2792909"/>
            <a:ext cx="5382383" cy="315516"/>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مراجعة النموذج القائم</a:t>
            </a:r>
            <a:endParaRPr lang="ar-SA" sz="2400" b="1" dirty="0"/>
          </a:p>
        </p:txBody>
      </p:sp>
      <p:sp>
        <p:nvSpPr>
          <p:cNvPr id="6" name="Text 4"/>
          <p:cNvSpPr/>
          <p:nvPr/>
        </p:nvSpPr>
        <p:spPr>
          <a:xfrm>
            <a:off x="6177403" y="3206254"/>
            <a:ext cx="5382383" cy="1621235"/>
          </a:xfrm>
          <a:prstGeom prst="rect">
            <a:avLst/>
          </a:prstGeom>
          <a:noFill/>
          <a:ln/>
        </p:spPr>
        <p:txBody>
          <a:bodyPr wrap="square" lIns="0" tIns="0" rIns="0" bIns="0" rtlCol="0" anchor="t">
            <a:noAutofit/>
          </a:bodyPr>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استعن بورقة العمل (1.1) وحدّد عناصر نموذج التدريب (أين يتم التدريب، وكيف يُنظَّم ويُقدَّم، ومن يديره، وكيف تتوزع الأدوار، وآليات الحوكمة ومنح الشهادات وضمان الجودة)، وعناصر نموذج التقييم (من أين تُستمد أدلة الإتقان، ومن يقيّم، وأين ومتى، وبأي قواعد يصدر الحكم ويُمنح الاعتراف وتُضمن جودته).</a:t>
            </a:r>
            <a:endParaRPr lang="ar-SA" sz="2000" dirty="0"/>
          </a:p>
        </p:txBody>
      </p:sp>
      <p:sp>
        <p:nvSpPr>
          <p:cNvPr id="7" name="Shape 5"/>
          <p:cNvSpPr/>
          <p:nvPr/>
        </p:nvSpPr>
        <p:spPr>
          <a:xfrm>
            <a:off x="631908" y="3148290"/>
            <a:ext cx="5382483" cy="25400"/>
          </a:xfrm>
          <a:prstGeom prst="rect">
            <a:avLst/>
          </a:prstGeom>
          <a:solidFill>
            <a:srgbClr val="00AEEF"/>
          </a:solidFill>
          <a:ln/>
        </p:spPr>
      </p:sp>
      <p:sp>
        <p:nvSpPr>
          <p:cNvPr id="8" name="Text 6"/>
          <p:cNvSpPr/>
          <p:nvPr/>
        </p:nvSpPr>
        <p:spPr>
          <a:xfrm>
            <a:off x="631908" y="2792909"/>
            <a:ext cx="5382483" cy="315516"/>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تحليل النموذج</a:t>
            </a:r>
            <a:endParaRPr lang="ar-SA" sz="2400" b="1" dirty="0"/>
          </a:p>
        </p:txBody>
      </p:sp>
      <p:sp>
        <p:nvSpPr>
          <p:cNvPr id="9" name="Text 7"/>
          <p:cNvSpPr/>
          <p:nvPr/>
        </p:nvSpPr>
        <p:spPr>
          <a:xfrm>
            <a:off x="631908" y="3206254"/>
            <a:ext cx="5382483" cy="810617"/>
          </a:xfrm>
          <a:prstGeom prst="rect">
            <a:avLst/>
          </a:prstGeom>
          <a:noFill/>
          <a:ln/>
        </p:spPr>
        <p:txBody>
          <a:bodyPr wrap="square" lIns="0" tIns="0" rIns="0" bIns="0" rtlCol="0" anchor="t">
            <a:noAutofit/>
          </a:bodyPr>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سجّل ميّزتين رئيستين على الأقل وعيبين رئيسين على الأقل، مستنداً إلى عناصر النموذج لا إلى انطباع عام.</a:t>
            </a:r>
            <a:endParaRPr lang="ar-SA" sz="2000" dirty="0"/>
          </a:p>
        </p:txBody>
      </p:sp>
      <p:sp>
        <p:nvSpPr>
          <p:cNvPr id="10" name="Shape 8"/>
          <p:cNvSpPr/>
          <p:nvPr/>
        </p:nvSpPr>
        <p:spPr>
          <a:xfrm>
            <a:off x="631908" y="5729732"/>
            <a:ext cx="10927878" cy="25400"/>
          </a:xfrm>
          <a:prstGeom prst="rect">
            <a:avLst/>
          </a:prstGeom>
          <a:solidFill>
            <a:srgbClr val="00AEEF"/>
          </a:solidFill>
          <a:ln/>
        </p:spPr>
      </p:sp>
      <p:sp>
        <p:nvSpPr>
          <p:cNvPr id="11" name="Text 9"/>
          <p:cNvSpPr/>
          <p:nvPr/>
        </p:nvSpPr>
        <p:spPr>
          <a:xfrm>
            <a:off x="631908" y="5374348"/>
            <a:ext cx="10927878" cy="315516"/>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قياس النموذج مقابل سوق العمل</a:t>
            </a:r>
            <a:endParaRPr lang="ar-SA" sz="2400" b="1" dirty="0"/>
          </a:p>
        </p:txBody>
      </p:sp>
      <p:sp>
        <p:nvSpPr>
          <p:cNvPr id="12" name="Text 10"/>
          <p:cNvSpPr/>
          <p:nvPr/>
        </p:nvSpPr>
        <p:spPr>
          <a:xfrm>
            <a:off x="631908" y="5787692"/>
            <a:ext cx="10927878" cy="405309"/>
          </a:xfrm>
          <a:prstGeom prst="rect">
            <a:avLst/>
          </a:prstGeom>
          <a:noFill/>
          <a:ln/>
        </p:spPr>
        <p:txBody>
          <a:bodyPr wrap="none" lIns="0" tIns="0" rIns="0" bIns="0" rtlCol="0" anchor="t"/>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حدّد فجوتين على الأقل ترتبطان بسوق العمل المحلي في تخصصك، مرتبطتين بالسياق لا بعبارات عامة.</a:t>
            </a:r>
            <a:endParaRPr lang="ar-SA"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631908" y="1176536"/>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التطبيق: نقد النموذج القائم في مركزك </a:t>
            </a:r>
            <a:endParaRPr lang="ar-SA" sz="4200" dirty="0"/>
          </a:p>
        </p:txBody>
      </p:sp>
      <p:sp>
        <p:nvSpPr>
          <p:cNvPr id="3" name="Text 1"/>
          <p:cNvSpPr/>
          <p:nvPr/>
        </p:nvSpPr>
        <p:spPr>
          <a:xfrm>
            <a:off x="22324" y="2210098"/>
            <a:ext cx="11537463" cy="308670"/>
          </a:xfrm>
          <a:prstGeom prst="rect">
            <a:avLst/>
          </a:prstGeom>
          <a:noFill/>
          <a:ln/>
        </p:spPr>
        <p:txBody>
          <a:bodyPr wrap="none" lIns="0" tIns="0" rIns="0" bIns="0" rtlCol="0" anchor="t"/>
          <a:lstStyle/>
          <a:p>
            <a:pPr marL="0" indent="0" algn="r" rtl="1">
              <a:lnSpc>
                <a:spcPct val="12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تكملةً للخطوات السابقة:</a:t>
            </a:r>
            <a:endParaRPr lang="ar-SA" sz="2400" dirty="0"/>
          </a:p>
        </p:txBody>
      </p:sp>
      <p:sp>
        <p:nvSpPr>
          <p:cNvPr id="4" name="Shape 2"/>
          <p:cNvSpPr/>
          <p:nvPr/>
        </p:nvSpPr>
        <p:spPr>
          <a:xfrm>
            <a:off x="6187226" y="3088955"/>
            <a:ext cx="5372561" cy="25400"/>
          </a:xfrm>
          <a:prstGeom prst="rect">
            <a:avLst/>
          </a:prstGeom>
          <a:solidFill>
            <a:srgbClr val="00AEEF"/>
          </a:solidFill>
          <a:ln/>
        </p:spPr>
      </p:sp>
      <p:sp>
        <p:nvSpPr>
          <p:cNvPr id="5" name="Text 3"/>
          <p:cNvSpPr/>
          <p:nvPr/>
        </p:nvSpPr>
        <p:spPr>
          <a:xfrm>
            <a:off x="6187226" y="2703368"/>
            <a:ext cx="5372561" cy="334070"/>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اقتراح إرشادات التحسين</a:t>
            </a:r>
            <a:endParaRPr lang="ar-SA" sz="2400" b="1" dirty="0"/>
          </a:p>
        </p:txBody>
      </p:sp>
      <p:sp>
        <p:nvSpPr>
          <p:cNvPr id="6" name="Text 4"/>
          <p:cNvSpPr/>
          <p:nvPr/>
        </p:nvSpPr>
        <p:spPr>
          <a:xfrm>
            <a:off x="6187226" y="3147074"/>
            <a:ext cx="5372561" cy="1240433"/>
          </a:xfrm>
          <a:prstGeom prst="rect">
            <a:avLst/>
          </a:prstGeom>
          <a:noFill/>
          <a:ln/>
        </p:spPr>
        <p:txBody>
          <a:bodyPr wrap="square" lIns="0" tIns="0" rIns="0" bIns="0" rtlCol="0" anchor="t">
            <a:normAutofit/>
          </a:bodyPr>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اقترح ثلاث إرشادات تحسين على الأقل، تربط كل واحدة منها منطقياً بعيب أو فجوة حدّدتها، وتكون قابلة للتطبيق في سياق مراكز الأونروا.</a:t>
            </a:r>
            <a:endParaRPr lang="ar-SA" sz="2000" dirty="0"/>
          </a:p>
        </p:txBody>
      </p:sp>
      <p:sp>
        <p:nvSpPr>
          <p:cNvPr id="7" name="Shape 5"/>
          <p:cNvSpPr/>
          <p:nvPr/>
        </p:nvSpPr>
        <p:spPr>
          <a:xfrm>
            <a:off x="631908" y="3088955"/>
            <a:ext cx="5372561" cy="25400"/>
          </a:xfrm>
          <a:prstGeom prst="rect">
            <a:avLst/>
          </a:prstGeom>
          <a:solidFill>
            <a:srgbClr val="00AEEF"/>
          </a:solidFill>
          <a:ln/>
        </p:spPr>
      </p:sp>
      <p:sp>
        <p:nvSpPr>
          <p:cNvPr id="8" name="Text 6"/>
          <p:cNvSpPr/>
          <p:nvPr/>
        </p:nvSpPr>
        <p:spPr>
          <a:xfrm>
            <a:off x="631908" y="2703368"/>
            <a:ext cx="5372561" cy="334070"/>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توثيق النتائج وتسليمها</a:t>
            </a:r>
            <a:endParaRPr lang="ar-SA" sz="2400" b="1" dirty="0"/>
          </a:p>
        </p:txBody>
      </p:sp>
      <p:sp>
        <p:nvSpPr>
          <p:cNvPr id="9" name="Text 7"/>
          <p:cNvSpPr/>
          <p:nvPr/>
        </p:nvSpPr>
        <p:spPr>
          <a:xfrm>
            <a:off x="631908" y="3147074"/>
            <a:ext cx="5372561" cy="620218"/>
          </a:xfrm>
          <a:prstGeom prst="rect">
            <a:avLst/>
          </a:prstGeom>
          <a:noFill/>
          <a:ln/>
        </p:spPr>
        <p:txBody>
          <a:bodyPr wrap="none" lIns="0" tIns="0" rIns="0" bIns="0" rtlCol="0" anchor="t"/>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دوّن نتائجك في ورقة العمل (1.1) وسلّمها.</a:t>
            </a:r>
            <a:endParaRPr lang="ar-SA" sz="2000" dirty="0"/>
          </a:p>
        </p:txBody>
      </p:sp>
      <p:sp>
        <p:nvSpPr>
          <p:cNvPr id="10" name="Shape 8"/>
          <p:cNvSpPr/>
          <p:nvPr/>
        </p:nvSpPr>
        <p:spPr>
          <a:xfrm>
            <a:off x="631908" y="4558528"/>
            <a:ext cx="10927878" cy="1800941"/>
          </a:xfrm>
          <a:prstGeom prst="roundRect">
            <a:avLst>
              <a:gd name="adj" fmla="val 28581"/>
            </a:avLst>
          </a:prstGeom>
          <a:solidFill>
            <a:srgbClr val="D4E9F7"/>
          </a:solidFill>
          <a:ln/>
        </p:spPr>
      </p:sp>
      <p:pic>
        <p:nvPicPr>
          <p:cNvPr id="11" name="Image 0" descr="preencoded.png"/>
          <p:cNvPicPr>
            <a:picLocks noChangeAspect="1"/>
          </p:cNvPicPr>
          <p:nvPr/>
        </p:nvPicPr>
        <p:blipFill>
          <a:blip r:embed="rId3"/>
          <a:stretch>
            <a:fillRect/>
          </a:stretch>
        </p:blipFill>
        <p:spPr>
          <a:xfrm>
            <a:off x="835004" y="4823740"/>
            <a:ext cx="253894" cy="203101"/>
          </a:xfrm>
          <a:prstGeom prst="rect">
            <a:avLst/>
          </a:prstGeom>
        </p:spPr>
      </p:pic>
      <p:sp>
        <p:nvSpPr>
          <p:cNvPr id="12" name="Text 9"/>
          <p:cNvSpPr/>
          <p:nvPr/>
        </p:nvSpPr>
        <p:spPr>
          <a:xfrm>
            <a:off x="1291994" y="4791990"/>
            <a:ext cx="10064697" cy="617339"/>
          </a:xfrm>
          <a:prstGeom prst="rect">
            <a:avLst/>
          </a:prstGeom>
          <a:noFill/>
          <a:ln/>
        </p:spPr>
        <p:txBody>
          <a:bodyPr wrap="square" lIns="0" tIns="0" rIns="0" bIns="0" rtlCol="0" anchor="t">
            <a:noAutofit/>
          </a:bodyPr>
          <a:lstStyle/>
          <a:p>
            <a:pPr marL="0" indent="0" algn="r" rtl="1">
              <a:lnSpc>
                <a:spcPct val="127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تستعين في هذا التطبيق بـ: ورقة العمل (1.1) في حقيبة الأدوات، والمحتوى المعرفي السابق، ووثيقة النموذج القائم لدى مركزك إن توافرت. وتخرج منه بورقة عمل مكتملة تحوي: تحليلاً للنموذج القائم بقوّته وضعفه، وفجوتين على الأقل مقابل سوق العمل، وثلاث إرشادات تحسين مرتبطة بالعيوب.</a:t>
            </a:r>
            <a:endParaRPr lang="ar-SA"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631908" y="352922"/>
            <a:ext cx="10927878" cy="386060"/>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2E3C4E"/>
                </a:solidFill>
                <a:latin typeface="GE SS Two Light" pitchFamily="34" charset="0"/>
                <a:ea typeface="GE SS Two Light" pitchFamily="34" charset="-122"/>
                <a:cs typeface="GE SS Two Light" pitchFamily="34" charset="-120"/>
              </a:rPr>
              <a:t>كيف يُقيَّم عملك؟</a:t>
            </a:r>
            <a:endParaRPr lang="ar-SA" sz="3200" dirty="0"/>
          </a:p>
        </p:txBody>
      </p:sp>
      <p:sp>
        <p:nvSpPr>
          <p:cNvPr id="3" name="Text 1"/>
          <p:cNvSpPr/>
          <p:nvPr/>
        </p:nvSpPr>
        <p:spPr>
          <a:xfrm>
            <a:off x="631908" y="983917"/>
            <a:ext cx="10927878" cy="387350"/>
          </a:xfrm>
          <a:prstGeom prst="rect">
            <a:avLst/>
          </a:prstGeom>
          <a:noFill/>
          <a:ln/>
        </p:spPr>
        <p:txBody>
          <a:bodyPr wrap="square" lIns="0" tIns="0" rIns="0" bIns="0" rtlCol="0" anchor="t">
            <a:noAutofit/>
          </a:bodyPr>
          <a:lstStyle/>
          <a:p>
            <a:pPr marL="0" indent="0" algn="r" rtl="1">
              <a:lnSpc>
                <a:spcPct val="11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يُقيَّم إنجازك في هذا النشاط تقييمًا فرديًا قائمًا على الكفاية، وفق قائمة التدقيق (1.1) أدناه، وستحصل على تغذية راجعة مكتوبة تعينك على تطوير عملك. واطّلاعك على معايير التقييم قبل أن تبدأ يساعدك على توجيه جهدك في الاتجاه الصحيح.</a:t>
            </a:r>
            <a:endParaRPr lang="ar-SA" sz="2000" dirty="0"/>
          </a:p>
        </p:txBody>
      </p:sp>
      <p:graphicFrame>
        <p:nvGraphicFramePr>
          <p:cNvPr id="4" name="Table 3"/>
          <p:cNvGraphicFramePr>
            <a:graphicFrameLocks noGrp="1"/>
          </p:cNvGraphicFramePr>
          <p:nvPr>
            <p:extLst>
              <p:ext uri="{D42A27DB-BD31-4B8C-83A1-F6EECF244321}">
                <p14:modId xmlns:p14="http://schemas.microsoft.com/office/powerpoint/2010/main" val="1347733996"/>
              </p:ext>
            </p:extLst>
          </p:nvPr>
        </p:nvGraphicFramePr>
        <p:xfrm>
          <a:off x="1155985" y="2078246"/>
          <a:ext cx="9879724" cy="4038600"/>
        </p:xfrm>
        <a:graphic>
          <a:graphicData uri="http://schemas.openxmlformats.org/drawingml/2006/table">
            <a:tbl>
              <a:tblPr rtl="1" bandRow="1">
                <a:tableStyleId>{5C22544A-7EE6-4342-B048-85BDC9FD1C3A}</a:tableStyleId>
              </a:tblPr>
              <a:tblGrid>
                <a:gridCol w="7171921">
                  <a:extLst>
                    <a:ext uri="{9D8B030D-6E8A-4147-A177-3AD203B41FA5}">
                      <a16:colId xmlns:a16="http://schemas.microsoft.com/office/drawing/2014/main" val="1499294665"/>
                    </a:ext>
                  </a:extLst>
                </a:gridCol>
                <a:gridCol w="887506">
                  <a:extLst>
                    <a:ext uri="{9D8B030D-6E8A-4147-A177-3AD203B41FA5}">
                      <a16:colId xmlns:a16="http://schemas.microsoft.com/office/drawing/2014/main" val="258890079"/>
                    </a:ext>
                  </a:extLst>
                </a:gridCol>
                <a:gridCol w="923364">
                  <a:extLst>
                    <a:ext uri="{9D8B030D-6E8A-4147-A177-3AD203B41FA5}">
                      <a16:colId xmlns:a16="http://schemas.microsoft.com/office/drawing/2014/main" val="3372234899"/>
                    </a:ext>
                  </a:extLst>
                </a:gridCol>
                <a:gridCol w="896933">
                  <a:extLst>
                    <a:ext uri="{9D8B030D-6E8A-4147-A177-3AD203B41FA5}">
                      <a16:colId xmlns:a16="http://schemas.microsoft.com/office/drawing/2014/main" val="2599764465"/>
                    </a:ext>
                  </a:extLst>
                </a:gridCol>
              </a:tblGrid>
              <a:tr h="0">
                <a:tc>
                  <a:txBody>
                    <a:bodyPr/>
                    <a:lstStyle/>
                    <a:p>
                      <a:pPr algn="ct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المعيار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متقن</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غير متقن بعد</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مجالات التحسين </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98406548"/>
                  </a:ext>
                </a:extLst>
              </a:tr>
              <a:tr h="0">
                <a:tc>
                  <a:txBody>
                    <a:bodyPr/>
                    <a:lstStyle/>
                    <a:p>
                      <a:pPr algn="r" rtl="1">
                        <a:lnSpc>
                          <a:spcPct val="125000"/>
                        </a:lnSpc>
                        <a:spcAft>
                          <a:spcPts val="0"/>
                        </a:spcAft>
                      </a:pPr>
                      <a:r>
                        <a:rPr lang="ar-SA" sz="1700" kern="1200" dirty="0">
                          <a:solidFill>
                            <a:schemeClr val="bg1"/>
                          </a:solidFill>
                          <a:latin typeface="WinSoft Pro Medium" pitchFamily="34" charset="0"/>
                          <a:ea typeface="WinSoft Pro Medium" pitchFamily="34" charset="-122"/>
                          <a:cs typeface="WinSoft Pro Medium" pitchFamily="34" charset="-120"/>
                        </a:rPr>
                        <a:t>تحدد عناصر نموذجي التدريب والتقييم القائمين حالياً في مركزك وفق مفهوم نموذج التدريب ونموذج التقييم.</a:t>
                      </a:r>
                      <a:endParaRPr lang="en-US" sz="17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40020385"/>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تذكر ميزتين رئيستين على الأقل للنموذج.</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9351669"/>
                  </a:ext>
                </a:extLst>
              </a:tr>
              <a:tr h="0">
                <a:tc>
                  <a:txBody>
                    <a:bodyPr/>
                    <a:lstStyle/>
                    <a:p>
                      <a:pPr algn="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تذكر عيبين رئيسين على الأقل للنموذج.</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2630203"/>
                  </a:ext>
                </a:extLst>
              </a:tr>
              <a:tr h="0">
                <a:tc>
                  <a:txBody>
                    <a:bodyPr/>
                    <a:lstStyle/>
                    <a:p>
                      <a:pPr algn="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تحدّد الفجوات مقابل احتياجات سوق العمل بشكل واقعي ومرتبط بالسياق.</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87733251"/>
                  </a:ext>
                </a:extLst>
              </a:tr>
              <a:tr h="0">
                <a:tc>
                  <a:txBody>
                    <a:bodyPr/>
                    <a:lstStyle/>
                    <a:p>
                      <a:pPr algn="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تقترح ثلاثة إرشادات تحسين على الأقل.</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0105536"/>
                  </a:ext>
                </a:extLst>
              </a:tr>
              <a:tr h="0">
                <a:tc>
                  <a:txBody>
                    <a:bodyPr/>
                    <a:lstStyle/>
                    <a:p>
                      <a:pPr algn="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تربط الإرشادات المقترحة منطقياً بالعيوب التي حدّدتها</a:t>
                      </a:r>
                      <a:r>
                        <a:rPr lang="en-US" sz="2000" kern="1200">
                          <a:solidFill>
                            <a:schemeClr val="bg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1829038"/>
                  </a:ext>
                </a:extLst>
              </a:tr>
              <a:tr h="0">
                <a:tc>
                  <a:txBody>
                    <a:bodyPr/>
                    <a:lstStyle/>
                    <a:p>
                      <a:pPr algn="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الإرشادات التي اقترحتها واقعية وقابلة للتطبيق في سياق مراكز الأونروا.</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332512"/>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631908" y="1017290"/>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تحقق من تعلّمك — النشاط</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1.1</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7572" y="2210991"/>
            <a:ext cx="3492214" cy="2486516"/>
          </a:xfrm>
          <a:prstGeom prst="rect">
            <a:avLst/>
          </a:prstGeom>
        </p:spPr>
      </p:pic>
      <p:sp>
        <p:nvSpPr>
          <p:cNvPr id="4" name="Text 1"/>
          <p:cNvSpPr/>
          <p:nvPr/>
        </p:nvSpPr>
        <p:spPr>
          <a:xfrm>
            <a:off x="8318590" y="2462014"/>
            <a:ext cx="2888582"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b="1" dirty="0">
                <a:solidFill>
                  <a:srgbClr val="384653"/>
                </a:solidFill>
                <a:latin typeface="GE SS Two Light" pitchFamily="34" charset="0"/>
                <a:ea typeface="GE SS Two Light" pitchFamily="34" charset="-122"/>
                <a:cs typeface="GE SS Two Light" pitchFamily="34" charset="-120"/>
              </a:rPr>
              <a:t>هل أقدر على تحديد نقاط القوة والضعف؟</a:t>
            </a:r>
            <a:endParaRPr lang="ar-SA" sz="2300" b="1" dirty="0"/>
          </a:p>
        </p:txBody>
      </p:sp>
      <p:sp>
        <p:nvSpPr>
          <p:cNvPr id="5" name="Text 2"/>
          <p:cNvSpPr/>
          <p:nvPr/>
        </p:nvSpPr>
        <p:spPr>
          <a:xfrm>
            <a:off x="8318590" y="3339703"/>
            <a:ext cx="2888582" cy="1460897"/>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بالاستناد إلى عناصر النموذج لا إلى انطباع عام.</a:t>
            </a:r>
            <a:endParaRPr lang="ar-SA" sz="20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9740" y="2210991"/>
            <a:ext cx="3492214" cy="2486516"/>
          </a:xfrm>
          <a:prstGeom prst="rect">
            <a:avLst/>
          </a:prstGeom>
        </p:spPr>
      </p:pic>
      <p:sp>
        <p:nvSpPr>
          <p:cNvPr id="7" name="Text 3"/>
          <p:cNvSpPr/>
          <p:nvPr/>
        </p:nvSpPr>
        <p:spPr>
          <a:xfrm>
            <a:off x="4600758" y="2462014"/>
            <a:ext cx="2888582"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b="1" dirty="0">
                <a:solidFill>
                  <a:srgbClr val="384653"/>
                </a:solidFill>
                <a:latin typeface="GE SS Two Light" pitchFamily="34" charset="0"/>
                <a:ea typeface="GE SS Two Light" pitchFamily="34" charset="-122"/>
                <a:cs typeface="GE SS Two Light" pitchFamily="34" charset="-120"/>
              </a:rPr>
              <a:t>هل أربط الفجوة باحتياج فعلي؟</a:t>
            </a:r>
            <a:endParaRPr lang="ar-SA" sz="2300" b="1" dirty="0"/>
          </a:p>
        </p:txBody>
      </p:sp>
      <p:sp>
        <p:nvSpPr>
          <p:cNvPr id="8" name="Text 4"/>
          <p:cNvSpPr/>
          <p:nvPr/>
        </p:nvSpPr>
        <p:spPr>
          <a:xfrm>
            <a:off x="4600758" y="3339702"/>
            <a:ext cx="2888582" cy="730447"/>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سوق العمل المحلي في تخصصي.</a:t>
            </a:r>
            <a:endParaRPr lang="ar-SA" sz="20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210991"/>
            <a:ext cx="3492214" cy="2486516"/>
          </a:xfrm>
          <a:prstGeom prst="rect">
            <a:avLst/>
          </a:prstGeom>
        </p:spPr>
      </p:pic>
      <p:sp>
        <p:nvSpPr>
          <p:cNvPr id="10" name="Text 5"/>
          <p:cNvSpPr/>
          <p:nvPr/>
        </p:nvSpPr>
        <p:spPr>
          <a:xfrm>
            <a:off x="882926" y="2462014"/>
            <a:ext cx="2888582" cy="1113532"/>
          </a:xfrm>
          <a:prstGeom prst="rect">
            <a:avLst/>
          </a:prstGeom>
          <a:noFill/>
          <a:ln/>
        </p:spPr>
        <p:txBody>
          <a:bodyPr wrap="square" lIns="0" tIns="0" rIns="0" bIns="0" rtlCol="0" anchor="t">
            <a:normAutofit/>
          </a:bodyPr>
          <a:lstStyle/>
          <a:p>
            <a:pPr marL="0" indent="0" algn="ctr" rtl="1">
              <a:lnSpc>
                <a:spcPct val="104000"/>
              </a:lnSpc>
              <a:buNone/>
            </a:pPr>
            <a:r>
              <a:rPr lang="ar-SA" altLang="en-US" sz="2300" b="1" dirty="0">
                <a:solidFill>
                  <a:srgbClr val="384653"/>
                </a:solidFill>
                <a:latin typeface="GE SS Two Light" pitchFamily="34" charset="0"/>
                <a:ea typeface="GE SS Two Light" pitchFamily="34" charset="-122"/>
                <a:cs typeface="GE SS Two Light" pitchFamily="34" charset="-120"/>
              </a:rPr>
              <a:t>هل ترتبط إرشادات التحسين بعيب أو فجوة محدّدة؟</a:t>
            </a:r>
            <a:endParaRPr lang="ar-SA" sz="2300" b="1" dirty="0"/>
          </a:p>
        </p:txBody>
      </p:sp>
      <p:sp>
        <p:nvSpPr>
          <p:cNvPr id="11" name="Text 6"/>
          <p:cNvSpPr/>
          <p:nvPr/>
        </p:nvSpPr>
        <p:spPr>
          <a:xfrm>
            <a:off x="882926" y="3710880"/>
            <a:ext cx="2888582" cy="1460897"/>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وهل هي قابلة للتطبيق في سياق الأونروا؟</a:t>
            </a:r>
            <a:endParaRPr lang="ar-SA" sz="2000" dirty="0"/>
          </a:p>
        </p:txBody>
      </p:sp>
      <p:sp>
        <p:nvSpPr>
          <p:cNvPr id="12" name="Shape 7"/>
          <p:cNvSpPr/>
          <p:nvPr/>
        </p:nvSpPr>
        <p:spPr>
          <a:xfrm>
            <a:off x="631908" y="5214096"/>
            <a:ext cx="10927878" cy="902593"/>
          </a:xfrm>
          <a:prstGeom prst="roundRect">
            <a:avLst>
              <a:gd name="adj" fmla="val 37506"/>
            </a:avLst>
          </a:prstGeom>
          <a:solidFill>
            <a:srgbClr val="00B0F0"/>
          </a:solidFill>
          <a:ln/>
        </p:spPr>
      </p:sp>
      <p:pic>
        <p:nvPicPr>
          <p:cNvPr id="13" name="Image 3" descr="preencoded.png"/>
          <p:cNvPicPr>
            <a:picLocks noChangeAspect="1"/>
          </p:cNvPicPr>
          <p:nvPr/>
        </p:nvPicPr>
        <p:blipFill>
          <a:blip r:embed="rId4"/>
          <a:stretch>
            <a:fillRect/>
          </a:stretch>
        </p:blipFill>
        <p:spPr>
          <a:xfrm>
            <a:off x="857526" y="5539931"/>
            <a:ext cx="282072" cy="225623"/>
          </a:xfrm>
          <a:prstGeom prst="rect">
            <a:avLst/>
          </a:prstGeom>
        </p:spPr>
      </p:pic>
      <p:sp>
        <p:nvSpPr>
          <p:cNvPr id="14" name="Text 8"/>
          <p:cNvSpPr/>
          <p:nvPr/>
        </p:nvSpPr>
        <p:spPr>
          <a:xfrm>
            <a:off x="755631" y="5496076"/>
            <a:ext cx="1057853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إن تحقّق لك ذلك فقد بلغت ناتج النشاط: ورقة عمل (1.1) تحمل نقدًا منهجيًا للنموذج القائم وإرشادات تحسين قابلة للتطبيق.</a:t>
            </a:r>
            <a:endParaRPr lang="ar-SA" sz="1750" dirty="0">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631908" y="1014214"/>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النشاط </a:t>
            </a:r>
            <a:r>
              <a:rPr lang="en-US" altLang="en-US" sz="3700" dirty="0">
                <a:solidFill>
                  <a:srgbClr val="2E3C4E"/>
                </a:solidFill>
                <a:latin typeface="Myriad Headline" panose="020B0500000000000000" pitchFamily="34" charset="0"/>
                <a:ea typeface="GE SS Two Light" pitchFamily="34" charset="-122"/>
                <a:cs typeface="GE SS Two Light" pitchFamily="34" charset="-120"/>
              </a:rPr>
              <a:t>1.2</a:t>
            </a:r>
            <a:r>
              <a:rPr lang="ar-SA" altLang="en-US" sz="3700" dirty="0">
                <a:solidFill>
                  <a:srgbClr val="2E3C4E"/>
                </a:solidFill>
                <a:latin typeface="GE SS Two Light" pitchFamily="34" charset="0"/>
                <a:ea typeface="GE SS Two Light" pitchFamily="34" charset="-122"/>
                <a:cs typeface="GE SS Two Light" pitchFamily="34" charset="-120"/>
              </a:rPr>
              <a:t>: استكشاف نماذج التدريب المبتكرة والمرنة</a:t>
            </a:r>
            <a:endParaRPr lang="ar-SA" sz="3700" dirty="0"/>
          </a:p>
        </p:txBody>
      </p:sp>
      <p:sp>
        <p:nvSpPr>
          <p:cNvPr id="3" name="Shape 1"/>
          <p:cNvSpPr/>
          <p:nvPr/>
        </p:nvSpPr>
        <p:spPr>
          <a:xfrm>
            <a:off x="385482" y="1824732"/>
            <a:ext cx="5620178" cy="3625810"/>
          </a:xfrm>
          <a:prstGeom prst="roundRect">
            <a:avLst>
              <a:gd name="adj" fmla="val 10781"/>
            </a:avLst>
          </a:prstGeom>
          <a:solidFill>
            <a:srgbClr val="75BAE6"/>
          </a:solidFill>
          <a:ln/>
        </p:spPr>
      </p:sp>
      <p:sp>
        <p:nvSpPr>
          <p:cNvPr id="4" name="Text 2"/>
          <p:cNvSpPr/>
          <p:nvPr/>
        </p:nvSpPr>
        <p:spPr>
          <a:xfrm>
            <a:off x="682310" y="1969095"/>
            <a:ext cx="5142875" cy="296863"/>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ما ستكون قادرًا عليه</a:t>
            </a:r>
            <a:endParaRPr lang="ar-SA" sz="2400" b="1"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23349" y="2834939"/>
            <a:ext cx="451335" cy="451346"/>
          </a:xfrm>
          <a:prstGeom prst="rect">
            <a:avLst/>
          </a:prstGeom>
        </p:spPr>
      </p:pic>
      <p:sp>
        <p:nvSpPr>
          <p:cNvPr id="6" name="Text 3"/>
          <p:cNvSpPr/>
          <p:nvPr/>
        </p:nvSpPr>
        <p:spPr>
          <a:xfrm>
            <a:off x="50502" y="2856236"/>
            <a:ext cx="5142875" cy="259953"/>
          </a:xfrm>
          <a:prstGeom prst="rect">
            <a:avLst/>
          </a:prstGeom>
          <a:noFill/>
          <a:ln/>
        </p:spPr>
        <p:txBody>
          <a:bodyPr wrap="none" lIns="0" tIns="0" rIns="0" bIns="0" rtlCol="0" anchor="t"/>
          <a:lstStyle/>
          <a:p>
            <a:pPr marL="0" indent="0" algn="r" rtl="1">
              <a:lnSpc>
                <a:spcPct val="120000"/>
              </a:lnSpc>
              <a:buNone/>
            </a:pPr>
            <a:r>
              <a:rPr lang="ar-SA" altLang="en-US" sz="2200" dirty="0">
                <a:solidFill>
                  <a:srgbClr val="000000"/>
                </a:solidFill>
                <a:latin typeface="WinSoft Pro Medium" pitchFamily="34" charset="0"/>
                <a:ea typeface="WinSoft Pro Medium" pitchFamily="34" charset="-122"/>
                <a:cs typeface="WinSoft Pro Medium" pitchFamily="34" charset="-120"/>
              </a:rPr>
              <a:t>استكشاف نماذج مبتكرة ومرنة وشرحها بمثال تطبيقي</a:t>
            </a:r>
            <a:endParaRPr lang="ar-SA" sz="22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73851" y="3608983"/>
            <a:ext cx="451335" cy="451346"/>
          </a:xfrm>
          <a:prstGeom prst="rect">
            <a:avLst/>
          </a:prstGeom>
        </p:spPr>
      </p:pic>
      <p:sp>
        <p:nvSpPr>
          <p:cNvPr id="8" name="Text 4"/>
          <p:cNvSpPr/>
          <p:nvPr/>
        </p:nvSpPr>
        <p:spPr>
          <a:xfrm>
            <a:off x="50502" y="3591170"/>
            <a:ext cx="5142875" cy="259953"/>
          </a:xfrm>
          <a:prstGeom prst="rect">
            <a:avLst/>
          </a:prstGeom>
          <a:noFill/>
          <a:ln/>
        </p:spPr>
        <p:txBody>
          <a:bodyPr wrap="none" lIns="0" tIns="0" rIns="0" bIns="0" rtlCol="0" anchor="t"/>
          <a:lstStyle/>
          <a:p>
            <a:pPr marL="0" indent="0" algn="r" rtl="1">
              <a:lnSpc>
                <a:spcPct val="120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مناقشة مزايا إدخالها وعيوبه في برامج الأونروا</a:t>
            </a:r>
            <a:endParaRPr lang="ar-SA" sz="24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73850" y="4433937"/>
            <a:ext cx="451335" cy="451346"/>
          </a:xfrm>
          <a:prstGeom prst="rect">
            <a:avLst/>
          </a:prstGeom>
        </p:spPr>
      </p:pic>
      <p:sp>
        <p:nvSpPr>
          <p:cNvPr id="10" name="Text 5"/>
          <p:cNvSpPr/>
          <p:nvPr/>
        </p:nvSpPr>
        <p:spPr>
          <a:xfrm>
            <a:off x="50501" y="4460720"/>
            <a:ext cx="5142875" cy="259953"/>
          </a:xfrm>
          <a:prstGeom prst="rect">
            <a:avLst/>
          </a:prstGeom>
          <a:noFill/>
          <a:ln/>
        </p:spPr>
        <p:txBody>
          <a:bodyPr wrap="none" lIns="0" tIns="0" rIns="0" bIns="0" rtlCol="0" anchor="t"/>
          <a:lstStyle/>
          <a:p>
            <a:pPr marL="0" indent="0" algn="r" rtl="1">
              <a:lnSpc>
                <a:spcPct val="120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اختيار نموذجين إلى ثلاثة للتوصية بإدخالها</a:t>
            </a:r>
            <a:endParaRPr lang="ar-SA" sz="2400" dirty="0"/>
          </a:p>
        </p:txBody>
      </p:sp>
      <p:sp>
        <p:nvSpPr>
          <p:cNvPr id="11" name="Text 6"/>
          <p:cNvSpPr/>
          <p:nvPr/>
        </p:nvSpPr>
        <p:spPr>
          <a:xfrm>
            <a:off x="6322457" y="1969095"/>
            <a:ext cx="5243679" cy="296863"/>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تفاصيل النشاط</a:t>
            </a:r>
            <a:endParaRPr lang="ar-SA" sz="2400" b="1"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14802" y="2840755"/>
            <a:ext cx="451335" cy="451346"/>
          </a:xfrm>
          <a:prstGeom prst="rect">
            <a:avLst/>
          </a:prstGeom>
        </p:spPr>
      </p:pic>
      <p:sp>
        <p:nvSpPr>
          <p:cNvPr id="13" name="Text 7"/>
          <p:cNvSpPr/>
          <p:nvPr/>
        </p:nvSpPr>
        <p:spPr>
          <a:xfrm>
            <a:off x="5690649" y="2800750"/>
            <a:ext cx="5243679" cy="259953"/>
          </a:xfrm>
          <a:prstGeom prst="rect">
            <a:avLst/>
          </a:prstGeom>
          <a:noFill/>
          <a:ln/>
        </p:spPr>
        <p:txBody>
          <a:bodyPr wrap="none" lIns="0" tIns="0" rIns="0" bIns="0" rtlCol="0" anchor="t"/>
          <a:lstStyle/>
          <a:p>
            <a:pPr marL="0" indent="0" algn="r" rtl="1">
              <a:lnSpc>
                <a:spcPct val="12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المدة: خمس ساعات</a:t>
            </a:r>
            <a:endParaRPr lang="ar-SA" sz="24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14802" y="3608983"/>
            <a:ext cx="451335" cy="451346"/>
          </a:xfrm>
          <a:prstGeom prst="rect">
            <a:avLst/>
          </a:prstGeom>
        </p:spPr>
      </p:pic>
      <p:sp>
        <p:nvSpPr>
          <p:cNvPr id="15" name="Text 8"/>
          <p:cNvSpPr/>
          <p:nvPr/>
        </p:nvSpPr>
        <p:spPr>
          <a:xfrm>
            <a:off x="5690649" y="3554809"/>
            <a:ext cx="5243679" cy="259953"/>
          </a:xfrm>
          <a:prstGeom prst="rect">
            <a:avLst/>
          </a:prstGeom>
          <a:noFill/>
          <a:ln/>
        </p:spPr>
        <p:txBody>
          <a:bodyPr wrap="none" lIns="0" tIns="0" rIns="0" bIns="0" rtlCol="0" anchor="t"/>
          <a:lstStyle/>
          <a:p>
            <a:pPr marL="0" indent="0" algn="r" rtl="1">
              <a:lnSpc>
                <a:spcPct val="12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التنفيذ: تعلّم ميسّر عبر الإنترنت</a:t>
            </a:r>
            <a:endParaRPr lang="ar-SA" sz="2400"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114802" y="4475820"/>
            <a:ext cx="451335" cy="451346"/>
          </a:xfrm>
          <a:prstGeom prst="rect">
            <a:avLst/>
          </a:prstGeom>
        </p:spPr>
      </p:pic>
      <p:sp>
        <p:nvSpPr>
          <p:cNvPr id="17" name="Text 9"/>
          <p:cNvSpPr/>
          <p:nvPr/>
        </p:nvSpPr>
        <p:spPr>
          <a:xfrm>
            <a:off x="5690649" y="4439305"/>
            <a:ext cx="5243679" cy="259953"/>
          </a:xfrm>
          <a:prstGeom prst="rect">
            <a:avLst/>
          </a:prstGeom>
          <a:noFill/>
          <a:ln/>
        </p:spPr>
        <p:txBody>
          <a:bodyPr wrap="none" lIns="0" tIns="0" rIns="0" bIns="0" rtlCol="0" anchor="t"/>
          <a:lstStyle/>
          <a:p>
            <a:pPr marL="0" indent="0" algn="r" rtl="1">
              <a:lnSpc>
                <a:spcPct val="120000"/>
              </a:lnSpc>
              <a:buNone/>
            </a:pPr>
            <a:r>
              <a:rPr lang="ar-SA" altLang="en-US" sz="2200" dirty="0">
                <a:solidFill>
                  <a:srgbClr val="384653"/>
                </a:solidFill>
                <a:latin typeface="WinSoft Pro Medium" pitchFamily="34" charset="0"/>
                <a:ea typeface="WinSoft Pro Medium" pitchFamily="34" charset="-122"/>
                <a:cs typeface="WinSoft Pro Medium" pitchFamily="34" charset="-120"/>
              </a:rPr>
              <a:t>يتضمن: عرض تمهيدي، عمل ثنائي، عرض ومناقشة</a:t>
            </a:r>
            <a:endParaRPr lang="ar-SA" sz="2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936129"/>
            <a:ext cx="6355993"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نموذج التّعلّم المدمج</a:t>
            </a:r>
            <a:endParaRPr lang="ar-SA" sz="4650" dirty="0"/>
          </a:p>
        </p:txBody>
      </p:sp>
      <p:sp>
        <p:nvSpPr>
          <p:cNvPr id="5" name="Text 1"/>
          <p:cNvSpPr/>
          <p:nvPr/>
        </p:nvSpPr>
        <p:spPr>
          <a:xfrm>
            <a:off x="631908" y="2017018"/>
            <a:ext cx="6355993" cy="2133004"/>
          </a:xfrm>
          <a:prstGeom prst="rect">
            <a:avLst/>
          </a:prstGeom>
          <a:noFill/>
          <a:ln/>
        </p:spPr>
        <p:txBody>
          <a:bodyPr wrap="square" lIns="0" tIns="0" rIns="0" bIns="0" rtlCol="0" anchor="t">
            <a:normAutofit/>
          </a:bodyPr>
          <a:lstStyle/>
          <a:p>
            <a:pPr marL="0" indent="0" algn="just" rtl="1">
              <a:lnSpc>
                <a:spcPct val="133000"/>
              </a:lnSpc>
              <a:buNone/>
            </a:pPr>
            <a:r>
              <a:rPr lang="ar-SA" altLang="en-US" sz="2000" b="1" dirty="0">
                <a:latin typeface="WinSoft Pro Medium" pitchFamily="34" charset="0"/>
                <a:ea typeface="WinSoft Pro Medium" pitchFamily="34" charset="-122"/>
                <a:cs typeface="WinSoft Pro Medium" pitchFamily="34" charset="-120"/>
              </a:rPr>
              <a:t>التّعلّم المدمج (Blended Learning)</a:t>
            </a:r>
            <a:r>
              <a:rPr lang="ar-SA" altLang="en-US" sz="2000" dirty="0">
                <a:latin typeface="WinSoft Pro Medium" pitchFamily="34" charset="0"/>
                <a:ea typeface="WinSoft Pro Medium" pitchFamily="34" charset="-122"/>
                <a:cs typeface="WinSoft Pro Medium" pitchFamily="34" charset="-120"/>
              </a:rPr>
              <a:t> مزيج مقصود ومخطط بين التّعلّم عبر الإنترنت والتّعلّم الوجاهي، توزّع فيه المهارات وأنشطة التقييم بين النمطين بحسب طبيعة المهارة.</a:t>
            </a:r>
            <a:endParaRPr lang="ar-SA" sz="2000" dirty="0"/>
          </a:p>
        </p:txBody>
      </p:sp>
      <p:sp>
        <p:nvSpPr>
          <p:cNvPr id="6" name="Text 2"/>
          <p:cNvSpPr/>
          <p:nvPr/>
        </p:nvSpPr>
        <p:spPr>
          <a:xfrm>
            <a:off x="631908" y="3494313"/>
            <a:ext cx="6229743" cy="2181663"/>
          </a:xfrm>
          <a:prstGeom prst="rect">
            <a:avLst/>
          </a:prstGeom>
          <a:noFill/>
          <a:ln/>
        </p:spPr>
        <p:txBody>
          <a:bodyPr wrap="square" lIns="0" tIns="0" rIns="0" bIns="0" rtlCol="0" anchor="t">
            <a:normAutofit/>
          </a:bodyPr>
          <a:lstStyle/>
          <a:p>
            <a:pPr marL="0" indent="0" algn="just" rtl="1">
              <a:lnSpc>
                <a:spcPct val="133000"/>
              </a:lnSpc>
              <a:buNone/>
            </a:pPr>
            <a:r>
              <a:rPr lang="ar-SA" altLang="en-US" sz="2000" dirty="0">
                <a:latin typeface="WinSoft Pro Medium" pitchFamily="34" charset="0"/>
                <a:ea typeface="WinSoft Pro Medium" pitchFamily="34" charset="-122"/>
                <a:cs typeface="WinSoft Pro Medium" pitchFamily="34" charset="-120"/>
              </a:rPr>
              <a:t>مثال: في تدريب صيانة أجهزة التكييف، يدرس المتدرّب المبادئ النظرية عبر وحدات رقمية قصيرة، ثم يأتي إلى الورشة ليطبّق التشخيص والصيانة على جهاز فعلي بحضور المدرّب.</a:t>
            </a:r>
            <a:endParaRPr lang="ar-SA" sz="2000" dirty="0"/>
          </a:p>
        </p:txBody>
      </p:sp>
      <p:sp>
        <p:nvSpPr>
          <p:cNvPr id="7" name="Shape 3"/>
          <p:cNvSpPr/>
          <p:nvPr/>
        </p:nvSpPr>
        <p:spPr>
          <a:xfrm>
            <a:off x="6962502" y="3354388"/>
            <a:ext cx="25399" cy="1591270"/>
          </a:xfrm>
          <a:prstGeom prst="roundRect">
            <a:avLst>
              <a:gd name="adj" fmla="val 50001"/>
            </a:avLst>
          </a:prstGeom>
          <a:solidFill>
            <a:srgbClr val="75BAE6"/>
          </a:solidFill>
          <a:ln/>
        </p:spPr>
      </p:sp>
      <p:sp>
        <p:nvSpPr>
          <p:cNvPr id="8" name="Text 4"/>
          <p:cNvSpPr/>
          <p:nvPr/>
        </p:nvSpPr>
        <p:spPr>
          <a:xfrm>
            <a:off x="631908" y="5199559"/>
            <a:ext cx="6355993" cy="1422003"/>
          </a:xfrm>
          <a:prstGeom prst="rect">
            <a:avLst/>
          </a:prstGeom>
          <a:noFill/>
          <a:ln/>
        </p:spPr>
        <p:txBody>
          <a:bodyPr wrap="square" lIns="0" tIns="0" rIns="0" bIns="0" rtlCol="0" anchor="t">
            <a:noAutofit/>
          </a:bodyPr>
          <a:lstStyle/>
          <a:p>
            <a:pPr marL="0" indent="0" algn="just" rtl="1">
              <a:lnSpc>
                <a:spcPct val="133000"/>
              </a:lnSpc>
              <a:buNone/>
            </a:pPr>
            <a:r>
              <a:rPr lang="ar-SA" altLang="en-US" sz="2000" dirty="0">
                <a:latin typeface="WinSoft Pro Medium" pitchFamily="34" charset="0"/>
                <a:ea typeface="WinSoft Pro Medium" pitchFamily="34" charset="-122"/>
                <a:cs typeface="WinSoft Pro Medium" pitchFamily="34" charset="-120"/>
              </a:rPr>
              <a:t>قيمته الأصيلة: توسيع الوصول لمن كانت الظروف تقصيه، كمتدرّب في منطقة نائية يجد فرصة لدراسة الجزء النظري عن بعد وحضور جلسات عملية مركّزة على فترات متباعدة.</a:t>
            </a:r>
            <a:endParaRPr lang="ar-SA"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1513" y="780554"/>
            <a:ext cx="3531107" cy="5296793"/>
          </a:xfrm>
          <a:prstGeom prst="rect">
            <a:avLst/>
          </a:prstGeom>
        </p:spPr>
      </p:pic>
      <p:sp>
        <p:nvSpPr>
          <p:cNvPr id="4" name="Text 0"/>
          <p:cNvSpPr/>
          <p:nvPr/>
        </p:nvSpPr>
        <p:spPr>
          <a:xfrm>
            <a:off x="631908" y="852884"/>
            <a:ext cx="6355993"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نموذج المؤهلات المصغرة</a:t>
            </a:r>
            <a:endParaRPr lang="ar-SA" sz="3250" dirty="0"/>
          </a:p>
        </p:txBody>
      </p:sp>
      <p:sp>
        <p:nvSpPr>
          <p:cNvPr id="5" name="Text 1"/>
          <p:cNvSpPr/>
          <p:nvPr/>
        </p:nvSpPr>
        <p:spPr>
          <a:xfrm>
            <a:off x="868837" y="1662609"/>
            <a:ext cx="6119064" cy="429617"/>
          </a:xfrm>
          <a:prstGeom prst="rect">
            <a:avLst/>
          </a:prstGeom>
          <a:noFill/>
          <a:ln/>
        </p:spPr>
        <p:txBody>
          <a:bodyPr wrap="square" lIns="0" tIns="0" rIns="0" bIns="0" rtlCol="0" anchor="t">
            <a:noAutofit/>
          </a:bodyPr>
          <a:lstStyle/>
          <a:p>
            <a:pPr marL="0" indent="0" algn="r">
              <a:lnSpc>
                <a:spcPct val="11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Micro-credentials</a:t>
            </a:r>
            <a:r>
              <a:rPr lang="ar-SA" altLang="en-US" sz="2000" dirty="0">
                <a:solidFill>
                  <a:srgbClr val="384653"/>
                </a:solidFill>
                <a:latin typeface="WinSoft Pro Medium" pitchFamily="34" charset="0"/>
                <a:ea typeface="WinSoft Pro Medium" pitchFamily="34" charset="-122"/>
                <a:cs typeface="WinSoft Pro Medium" pitchFamily="34" charset="-120"/>
              </a:rPr>
              <a:t> أداة اعتراف تمنح اعتمادًا مستقلًا يوثّق إتقان المتعلم لكفاية أو نتاجات محدّدة قُيّمت وفق معايير واضحة ومعلنة.</a:t>
            </a:r>
            <a:endParaRPr lang="ar-SA" sz="2000" dirty="0"/>
          </a:p>
        </p:txBody>
      </p:sp>
      <p:sp>
        <p:nvSpPr>
          <p:cNvPr id="6" name="Shape 2"/>
          <p:cNvSpPr/>
          <p:nvPr/>
        </p:nvSpPr>
        <p:spPr>
          <a:xfrm>
            <a:off x="631908" y="1538288"/>
            <a:ext cx="19050" cy="678259"/>
          </a:xfrm>
          <a:prstGeom prst="roundRect">
            <a:avLst>
              <a:gd name="adj" fmla="val 49999"/>
            </a:avLst>
          </a:prstGeom>
          <a:solidFill>
            <a:srgbClr val="75BAE6"/>
          </a:solidFill>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1866" y="2906882"/>
            <a:ext cx="394881" cy="394891"/>
          </a:xfrm>
          <a:prstGeom prst="rect">
            <a:avLst/>
          </a:prstGeom>
        </p:spPr>
      </p:pic>
      <p:sp>
        <p:nvSpPr>
          <p:cNvPr id="8" name="Text 3"/>
          <p:cNvSpPr/>
          <p:nvPr/>
        </p:nvSpPr>
        <p:spPr>
          <a:xfrm>
            <a:off x="0" y="2979858"/>
            <a:ext cx="6355993" cy="259755"/>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التجزئة إلى كفايات مستقلة</a:t>
            </a:r>
            <a:endParaRPr lang="ar-SA" sz="2000" b="1" dirty="0"/>
          </a:p>
        </p:txBody>
      </p:sp>
      <p:sp>
        <p:nvSpPr>
          <p:cNvPr id="9" name="Text 4"/>
          <p:cNvSpPr/>
          <p:nvPr/>
        </p:nvSpPr>
        <p:spPr>
          <a:xfrm>
            <a:off x="631908" y="3363934"/>
            <a:ext cx="6355993" cy="214809"/>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يُجزَّأ البرنامج إلى كفايات قابلة للتقييم بذاتها، كل منها وحدة مستقلة معترف بها.</a:t>
            </a:r>
            <a:endParaRPr lang="ar-SA" sz="20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61865" y="4096177"/>
            <a:ext cx="394881" cy="394891"/>
          </a:xfrm>
          <a:prstGeom prst="rect">
            <a:avLst/>
          </a:prstGeom>
        </p:spPr>
      </p:pic>
      <p:sp>
        <p:nvSpPr>
          <p:cNvPr id="11" name="Text 5"/>
          <p:cNvSpPr/>
          <p:nvPr/>
        </p:nvSpPr>
        <p:spPr>
          <a:xfrm>
            <a:off x="0" y="4234389"/>
            <a:ext cx="6355993" cy="259755"/>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شهادة عن كل كفاية</a:t>
            </a:r>
            <a:endParaRPr lang="ar-SA" sz="2000" b="1" dirty="0"/>
          </a:p>
        </p:txBody>
      </p:sp>
      <p:sp>
        <p:nvSpPr>
          <p:cNvPr id="12" name="Text 6"/>
          <p:cNvSpPr/>
          <p:nvPr/>
        </p:nvSpPr>
        <p:spPr>
          <a:xfrm>
            <a:off x="631908" y="4625737"/>
            <a:ext cx="6355993" cy="214809"/>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ينال المتعلم شهادة مصغرة عن كل كفاية يتقنها، توثّق إنجازه بشكل مستقل.</a:t>
            </a:r>
            <a:endParaRPr lang="ar-SA" sz="2000"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61864" y="5346168"/>
            <a:ext cx="394881" cy="394891"/>
          </a:xfrm>
          <a:prstGeom prst="rect">
            <a:avLst/>
          </a:prstGeom>
        </p:spPr>
      </p:pic>
      <p:sp>
        <p:nvSpPr>
          <p:cNvPr id="14" name="Text 7"/>
          <p:cNvSpPr/>
          <p:nvPr/>
        </p:nvSpPr>
        <p:spPr>
          <a:xfrm>
            <a:off x="-1" y="5415507"/>
            <a:ext cx="6355993" cy="259755"/>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مثال تطبيقي</a:t>
            </a:r>
            <a:endParaRPr lang="ar-SA" sz="2000" b="1" dirty="0"/>
          </a:p>
        </p:txBody>
      </p:sp>
      <p:sp>
        <p:nvSpPr>
          <p:cNvPr id="15" name="Text 8"/>
          <p:cNvSpPr/>
          <p:nvPr/>
        </p:nvSpPr>
        <p:spPr>
          <a:xfrm>
            <a:off x="631908" y="5806856"/>
            <a:ext cx="6355993" cy="214809"/>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برنامج إعداد كهربائي المباني يُجزَّأ إلى كفايات مثل تركيب لوحة توزيع فرعية أو اختبار ا</a:t>
            </a:r>
            <a:endParaRPr lang="en-US"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لعزل والتأريض.</a:t>
            </a:r>
            <a:endParaRPr lang="ar-SA" sz="2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631908" y="776684"/>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نموذج التدريب القائم على الكفايات</a:t>
            </a:r>
            <a:endParaRPr lang="ar-SA" sz="4400" dirty="0"/>
          </a:p>
        </p:txBody>
      </p:sp>
      <p:sp>
        <p:nvSpPr>
          <p:cNvPr id="3" name="Text 1"/>
          <p:cNvSpPr/>
          <p:nvPr/>
        </p:nvSpPr>
        <p:spPr>
          <a:xfrm>
            <a:off x="631908" y="2016522"/>
            <a:ext cx="10606318" cy="668933"/>
          </a:xfrm>
          <a:prstGeom prst="rect">
            <a:avLst/>
          </a:prstGeom>
          <a:noFill/>
          <a:ln/>
        </p:spPr>
        <p:txBody>
          <a:bodyPr wrap="square" lIns="0" tIns="0" rIns="0" bIns="0" rtlCol="0" anchor="t">
            <a:no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التدريب القائم على الكفايات (</a:t>
            </a:r>
            <a:r>
              <a:rPr lang="ar-SA" altLang="en-US" sz="2000" b="1" dirty="0">
                <a:solidFill>
                  <a:srgbClr val="384653"/>
                </a:solidFill>
                <a:latin typeface="WinSoft Pro Medium" pitchFamily="34" charset="0"/>
                <a:ea typeface="WinSoft Pro Medium" pitchFamily="34" charset="-122"/>
                <a:cs typeface="WinSoft Pro Medium" pitchFamily="34" charset="-120"/>
              </a:rPr>
              <a:t>Competency-Based Training</a:t>
            </a:r>
            <a:r>
              <a:rPr lang="ar-SA" altLang="en-US" sz="2000" dirty="0">
                <a:solidFill>
                  <a:srgbClr val="384653"/>
                </a:solidFill>
                <a:latin typeface="WinSoft Pro Medium" pitchFamily="34" charset="0"/>
                <a:ea typeface="WinSoft Pro Medium" pitchFamily="34" charset="-122"/>
                <a:cs typeface="WinSoft Pro Medium" pitchFamily="34" charset="-120"/>
              </a:rPr>
              <a:t>) نظام هيكلي للتدريب والتقييم يمكّن الأفراد من اكتساب المهارات والمعارف والاتجاهات اللازمة لأداء الأنشطة المهنية وفق معايير محدّدة مشتقّة من متطلبات سوق العمل.</a:t>
            </a:r>
            <a:endParaRPr lang="ar-SA" sz="2000" dirty="0"/>
          </a:p>
        </p:txBody>
      </p:sp>
      <p:sp>
        <p:nvSpPr>
          <p:cNvPr id="4" name="Shape 2"/>
          <p:cNvSpPr/>
          <p:nvPr/>
        </p:nvSpPr>
        <p:spPr>
          <a:xfrm>
            <a:off x="11534387" y="1787426"/>
            <a:ext cx="25399" cy="1127125"/>
          </a:xfrm>
          <a:prstGeom prst="roundRect">
            <a:avLst>
              <a:gd name="adj" fmla="val 50001"/>
            </a:avLst>
          </a:prstGeom>
          <a:solidFill>
            <a:srgbClr val="75BAE6"/>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98421" y="3327849"/>
            <a:ext cx="535966" cy="535980"/>
          </a:xfrm>
          <a:prstGeom prst="rect">
            <a:avLst/>
          </a:prstGeom>
        </p:spPr>
      </p:pic>
      <p:sp>
        <p:nvSpPr>
          <p:cNvPr id="6" name="Text 3"/>
          <p:cNvSpPr/>
          <p:nvPr/>
        </p:nvSpPr>
        <p:spPr>
          <a:xfrm>
            <a:off x="7360779" y="3414709"/>
            <a:ext cx="3472867"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معيار النجاح</a:t>
            </a:r>
            <a:endParaRPr lang="ar-SA" sz="2200" dirty="0"/>
          </a:p>
        </p:txBody>
      </p:sp>
      <p:sp>
        <p:nvSpPr>
          <p:cNvPr id="7" name="Text 4"/>
          <p:cNvSpPr/>
          <p:nvPr/>
        </p:nvSpPr>
        <p:spPr>
          <a:xfrm>
            <a:off x="8086920" y="3862035"/>
            <a:ext cx="3472867" cy="2694003"/>
          </a:xfrm>
          <a:prstGeom prst="rect">
            <a:avLst/>
          </a:prstGeom>
          <a:noFill/>
          <a:ln/>
        </p:spPr>
        <p:txBody>
          <a:bodyPr wrap="square" lIns="0" tIns="0" rIns="0" bIns="0" rtlCol="0" anchor="t">
            <a:norm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مثال: كفاية إدخال بيانات العملاء والتحقّق من دقّتها في نظام رقمي، حيث يكون معيار النجاح إنجاز نموذج مكتمل خالٍ من الأخطاء ضمن نسبة دقّة محدّدة مسبقًا؛ فمن يبلغ المعيار يُعدّ كفيًّا في هذه الكفاية.</a:t>
            </a:r>
            <a:endParaRPr lang="ar-SA" sz="20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70964" y="3327849"/>
            <a:ext cx="535966" cy="535980"/>
          </a:xfrm>
          <a:prstGeom prst="rect">
            <a:avLst/>
          </a:prstGeom>
        </p:spPr>
      </p:pic>
      <p:sp>
        <p:nvSpPr>
          <p:cNvPr id="9" name="Text 5"/>
          <p:cNvSpPr/>
          <p:nvPr/>
        </p:nvSpPr>
        <p:spPr>
          <a:xfrm>
            <a:off x="3568908" y="3414709"/>
            <a:ext cx="3472867"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المسارات المرنة</a:t>
            </a:r>
            <a:endParaRPr lang="ar-SA" sz="2200" dirty="0"/>
          </a:p>
        </p:txBody>
      </p:sp>
      <p:sp>
        <p:nvSpPr>
          <p:cNvPr id="10" name="Text 6"/>
          <p:cNvSpPr/>
          <p:nvPr/>
        </p:nvSpPr>
        <p:spPr>
          <a:xfrm>
            <a:off x="4359464" y="3862035"/>
            <a:ext cx="3472867" cy="2155203"/>
          </a:xfrm>
          <a:prstGeom prst="rect">
            <a:avLst/>
          </a:prstGeom>
          <a:noFill/>
          <a:ln/>
        </p:spPr>
        <p:txBody>
          <a:bodyPr wrap="square" lIns="0" tIns="0" rIns="0" bIns="0" rtlCol="0" anchor="t">
            <a:norm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إذا صُمّم النموذج على نحو مجزّأ قائم على الوحدات (modular)، أتاح مسارات دخول وخروج متعددة ومرنة، بحيث يمكن للمتدرّب الالتحاق بالوحدات المناسبة لاحتياجاته وإثبات إتقانه لكل وحدة وفق معاييرها.</a:t>
            </a:r>
            <a:endParaRPr lang="ar-SA" sz="20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81608" y="3327849"/>
            <a:ext cx="535966" cy="535980"/>
          </a:xfrm>
          <a:prstGeom prst="rect">
            <a:avLst/>
          </a:prstGeom>
        </p:spPr>
      </p:pic>
      <p:sp>
        <p:nvSpPr>
          <p:cNvPr id="12" name="Text 7"/>
          <p:cNvSpPr/>
          <p:nvPr/>
        </p:nvSpPr>
        <p:spPr>
          <a:xfrm>
            <a:off x="-133247" y="3387374"/>
            <a:ext cx="3472966"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الاعتراف التدريجي</a:t>
            </a:r>
            <a:endParaRPr lang="ar-SA" sz="2200" dirty="0"/>
          </a:p>
        </p:txBody>
      </p:sp>
      <p:sp>
        <p:nvSpPr>
          <p:cNvPr id="13" name="Text 8"/>
          <p:cNvSpPr/>
          <p:nvPr/>
        </p:nvSpPr>
        <p:spPr>
          <a:xfrm>
            <a:off x="631908" y="3862036"/>
            <a:ext cx="3472966" cy="1616402"/>
          </a:xfrm>
          <a:prstGeom prst="rect">
            <a:avLst/>
          </a:prstGeom>
          <a:noFill/>
          <a:ln/>
        </p:spPr>
        <p:txBody>
          <a:bodyPr wrap="square" lIns="0" tIns="0" rIns="0" bIns="0" rtlCol="0" anchor="t">
            <a:norm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يمكن للمتدرّب الحصول على اعتراف بما أتقنه دون اشتراط إكمال البرنامج بأكمله، وفق ترتيبات الاعتماد المعتمدة.</a:t>
            </a:r>
            <a:endParaRPr lang="ar-SA"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631908" y="711895"/>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التطبيق: استكشاف البدائل والتوصية</a:t>
            </a:r>
            <a:endParaRPr lang="ar-SA" sz="3950" dirty="0"/>
          </a:p>
        </p:txBody>
      </p:sp>
      <p:pic>
        <p:nvPicPr>
          <p:cNvPr id="3" name="Image 0" descr="preencoded.png"/>
          <p:cNvPicPr>
            <a:picLocks noChangeAspect="1"/>
          </p:cNvPicPr>
          <p:nvPr/>
        </p:nvPicPr>
        <p:blipFill>
          <a:blip r:embed="rId3"/>
          <a:stretch>
            <a:fillRect/>
          </a:stretch>
        </p:blipFill>
        <p:spPr>
          <a:xfrm>
            <a:off x="2659264" y="2276001"/>
            <a:ext cx="6873471" cy="3640705"/>
          </a:xfrm>
          <a:prstGeom prst="rect">
            <a:avLst/>
          </a:prstGeom>
        </p:spPr>
      </p:pic>
      <p:sp>
        <p:nvSpPr>
          <p:cNvPr id="4" name="Text 1"/>
          <p:cNvSpPr/>
          <p:nvPr/>
        </p:nvSpPr>
        <p:spPr>
          <a:xfrm>
            <a:off x="7061957" y="4868765"/>
            <a:ext cx="2199767" cy="275032"/>
          </a:xfrm>
          <a:prstGeom prst="rect">
            <a:avLst/>
          </a:prstGeom>
          <a:noFill/>
          <a:ln/>
        </p:spPr>
        <p:txBody>
          <a:bodyPr wrap="none" lIns="0" tIns="0" rIns="0" bIns="0" rtlCol="0" anchor="t"/>
          <a:lstStyle/>
          <a:p>
            <a:pPr marL="0" indent="0" algn="l"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استكشاف نموذجان</a:t>
            </a:r>
            <a:endParaRPr lang="ar-SA" sz="2800" b="1" dirty="0"/>
          </a:p>
        </p:txBody>
      </p:sp>
      <p:sp>
        <p:nvSpPr>
          <p:cNvPr id="5" name="Text 2"/>
          <p:cNvSpPr/>
          <p:nvPr/>
        </p:nvSpPr>
        <p:spPr>
          <a:xfrm>
            <a:off x="7061957" y="5348738"/>
            <a:ext cx="2238517" cy="193321"/>
          </a:xfrm>
          <a:prstGeom prst="rect">
            <a:avLst/>
          </a:prstGeom>
          <a:noFill/>
          <a:ln/>
        </p:spPr>
        <p:txBody>
          <a:bodyPr wrap="none" lIns="0" tIns="0" rIns="0" bIns="0" rtlCol="0" anchor="t"/>
          <a:lstStyle/>
          <a:p>
            <a:pPr marL="0" indent="0" algn="l" rtl="1">
              <a:lnSpc>
                <a:spcPct val="96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استخدم ورقة العمل 1.2 مع زميل.</a:t>
            </a:r>
            <a:endParaRPr lang="ar-SA" sz="2400" dirty="0"/>
          </a:p>
        </p:txBody>
      </p:sp>
      <p:sp>
        <p:nvSpPr>
          <p:cNvPr id="6" name="Text 3"/>
          <p:cNvSpPr/>
          <p:nvPr/>
        </p:nvSpPr>
        <p:spPr>
          <a:xfrm>
            <a:off x="7879341" y="2403345"/>
            <a:ext cx="2199767" cy="275032"/>
          </a:xfrm>
          <a:prstGeom prst="rect">
            <a:avLst/>
          </a:prstGeom>
          <a:noFill/>
          <a:ln/>
        </p:spPr>
        <p:txBody>
          <a:bodyPr wrap="none" lIns="0" tIns="0" rIns="0" bIns="0" rtlCol="0" anchor="t"/>
          <a:lstStyle/>
          <a:p>
            <a:pPr marL="0" indent="0" algn="l"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تحليل المزايا</a:t>
            </a:r>
            <a:endParaRPr lang="ar-SA" sz="2800" b="1" dirty="0"/>
          </a:p>
        </p:txBody>
      </p:sp>
      <p:sp>
        <p:nvSpPr>
          <p:cNvPr id="7" name="Text 4"/>
          <p:cNvSpPr/>
          <p:nvPr/>
        </p:nvSpPr>
        <p:spPr>
          <a:xfrm>
            <a:off x="7879341" y="2883319"/>
            <a:ext cx="2238517" cy="193321"/>
          </a:xfrm>
          <a:prstGeom prst="rect">
            <a:avLst/>
          </a:prstGeom>
          <a:noFill/>
          <a:ln/>
        </p:spPr>
        <p:txBody>
          <a:bodyPr wrap="none" lIns="0" tIns="0" rIns="0" bIns="0" rtlCol="0" anchor="t"/>
          <a:lstStyle/>
          <a:p>
            <a:pPr marL="0" indent="0" algn="l" rtl="1">
              <a:lnSpc>
                <a:spcPct val="96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قيّم الفوائد والعيوب في سياق الأونروا.</a:t>
            </a:r>
            <a:endParaRPr lang="ar-SA" sz="2400" dirty="0"/>
          </a:p>
        </p:txBody>
      </p:sp>
      <p:sp>
        <p:nvSpPr>
          <p:cNvPr id="8" name="Text 5"/>
          <p:cNvSpPr/>
          <p:nvPr/>
        </p:nvSpPr>
        <p:spPr>
          <a:xfrm>
            <a:off x="2902328" y="2403345"/>
            <a:ext cx="2199766" cy="275032"/>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تحضير العرض</a:t>
            </a:r>
            <a:endParaRPr lang="ar-SA" sz="2800" b="1" dirty="0"/>
          </a:p>
        </p:txBody>
      </p:sp>
      <p:sp>
        <p:nvSpPr>
          <p:cNvPr id="9" name="Text 6"/>
          <p:cNvSpPr/>
          <p:nvPr/>
        </p:nvSpPr>
        <p:spPr>
          <a:xfrm>
            <a:off x="2863578" y="2883319"/>
            <a:ext cx="2238516" cy="193321"/>
          </a:xfrm>
          <a:prstGeom prst="rect">
            <a:avLst/>
          </a:prstGeom>
          <a:noFill/>
          <a:ln/>
        </p:spPr>
        <p:txBody>
          <a:bodyPr wrap="none" lIns="0" tIns="0" rIns="0" bIns="0" rtlCol="0" anchor="t"/>
          <a:lstStyle/>
          <a:p>
            <a:pPr marL="0" indent="0" algn="r" rtl="1">
              <a:lnSpc>
                <a:spcPct val="96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جهّز عرضاً منظماً مع أمثلة تطبيقية.</a:t>
            </a:r>
            <a:endParaRPr lang="ar-SA" sz="2400" dirty="0"/>
          </a:p>
        </p:txBody>
      </p:sp>
      <p:sp>
        <p:nvSpPr>
          <p:cNvPr id="10" name="Text 7"/>
          <p:cNvSpPr/>
          <p:nvPr/>
        </p:nvSpPr>
        <p:spPr>
          <a:xfrm>
            <a:off x="2112810" y="4868910"/>
            <a:ext cx="2199766" cy="275032"/>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تقديم وتسليم</a:t>
            </a:r>
            <a:endParaRPr lang="ar-SA" sz="2800" b="1" dirty="0"/>
          </a:p>
        </p:txBody>
      </p:sp>
      <p:sp>
        <p:nvSpPr>
          <p:cNvPr id="11" name="Text 8"/>
          <p:cNvSpPr/>
          <p:nvPr/>
        </p:nvSpPr>
        <p:spPr>
          <a:xfrm>
            <a:off x="2074059" y="5348884"/>
            <a:ext cx="2238516" cy="193321"/>
          </a:xfrm>
          <a:prstGeom prst="rect">
            <a:avLst/>
          </a:prstGeom>
          <a:noFill/>
          <a:ln/>
        </p:spPr>
        <p:txBody>
          <a:bodyPr wrap="none" lIns="0" tIns="0" rIns="0" bIns="0" rtlCol="0" anchor="t"/>
          <a:lstStyle/>
          <a:p>
            <a:pPr marL="0" indent="0" algn="r" rtl="1">
              <a:lnSpc>
                <a:spcPct val="96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عرض للزملاء وتسليم ورقة العمل.</a:t>
            </a:r>
            <a:endParaRPr lang="ar-SA" sz="2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631908" y="786606"/>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معايير تقييم النشاط</a:t>
            </a:r>
            <a:r>
              <a:rPr lang="en-US" altLang="en-US" sz="4200" dirty="0">
                <a:solidFill>
                  <a:srgbClr val="2E3C4E"/>
                </a:solidFill>
                <a:latin typeface="Myriad Headline" panose="020B0500000000000000" pitchFamily="34" charset="0"/>
                <a:ea typeface="GE SS Two Light" pitchFamily="34" charset="-122"/>
                <a:cs typeface="GE SS Two Light" pitchFamily="34" charset="-120"/>
              </a:rPr>
              <a:t>1.2 </a:t>
            </a:r>
            <a:endParaRPr lang="ar-SA" sz="4200" dirty="0"/>
          </a:p>
        </p:txBody>
      </p:sp>
      <p:sp>
        <p:nvSpPr>
          <p:cNvPr id="4" name="Shape 1"/>
          <p:cNvSpPr/>
          <p:nvPr/>
        </p:nvSpPr>
        <p:spPr>
          <a:xfrm>
            <a:off x="631908" y="5612457"/>
            <a:ext cx="10927878" cy="757337"/>
          </a:xfrm>
          <a:prstGeom prst="roundRect">
            <a:avLst>
              <a:gd name="adj" fmla="val 40230"/>
            </a:avLst>
          </a:prstGeom>
          <a:solidFill>
            <a:srgbClr val="D4E9F7"/>
          </a:solidFill>
          <a:ln/>
        </p:spPr>
      </p:sp>
      <p:pic>
        <p:nvPicPr>
          <p:cNvPr id="5" name="Image 0" descr="preencoded.png"/>
          <p:cNvPicPr>
            <a:picLocks noChangeAspect="1"/>
          </p:cNvPicPr>
          <p:nvPr/>
        </p:nvPicPr>
        <p:blipFill>
          <a:blip r:embed="rId3"/>
          <a:stretch>
            <a:fillRect/>
          </a:stretch>
        </p:blipFill>
        <p:spPr>
          <a:xfrm>
            <a:off x="835004" y="5877669"/>
            <a:ext cx="253894" cy="203101"/>
          </a:xfrm>
          <a:prstGeom prst="rect">
            <a:avLst/>
          </a:prstGeom>
        </p:spPr>
      </p:pic>
      <p:sp>
        <p:nvSpPr>
          <p:cNvPr id="6" name="Text 2"/>
          <p:cNvSpPr/>
          <p:nvPr/>
        </p:nvSpPr>
        <p:spPr>
          <a:xfrm>
            <a:off x="682409" y="5845919"/>
            <a:ext cx="10674281" cy="308670"/>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الاختيار النهائي جماعي من بين جميع النماذج المعروضة أمام الجميع، لا فردي من نماذج المجموعة الواحدة فقط.</a:t>
            </a:r>
            <a:endParaRPr lang="ar-SA" sz="2000" dirty="0"/>
          </a:p>
        </p:txBody>
      </p:sp>
      <p:graphicFrame>
        <p:nvGraphicFramePr>
          <p:cNvPr id="3" name="Table 2"/>
          <p:cNvGraphicFramePr>
            <a:graphicFrameLocks noGrp="1"/>
          </p:cNvGraphicFramePr>
          <p:nvPr>
            <p:extLst>
              <p:ext uri="{D42A27DB-BD31-4B8C-83A1-F6EECF244321}">
                <p14:modId xmlns:p14="http://schemas.microsoft.com/office/powerpoint/2010/main" val="3325327893"/>
              </p:ext>
            </p:extLst>
          </p:nvPr>
        </p:nvGraphicFramePr>
        <p:xfrm>
          <a:off x="342901" y="1578471"/>
          <a:ext cx="11734799" cy="3619500"/>
        </p:xfrm>
        <a:graphic>
          <a:graphicData uri="http://schemas.openxmlformats.org/drawingml/2006/table">
            <a:tbl>
              <a:tblPr rtl="1" bandRow="1">
                <a:tableStyleId>{5C22544A-7EE6-4342-B048-85BDC9FD1C3A}</a:tableStyleId>
              </a:tblPr>
              <a:tblGrid>
                <a:gridCol w="8572500">
                  <a:extLst>
                    <a:ext uri="{9D8B030D-6E8A-4147-A177-3AD203B41FA5}">
                      <a16:colId xmlns:a16="http://schemas.microsoft.com/office/drawing/2014/main" val="1974712649"/>
                    </a:ext>
                  </a:extLst>
                </a:gridCol>
                <a:gridCol w="932329">
                  <a:extLst>
                    <a:ext uri="{9D8B030D-6E8A-4147-A177-3AD203B41FA5}">
                      <a16:colId xmlns:a16="http://schemas.microsoft.com/office/drawing/2014/main" val="2860224621"/>
                    </a:ext>
                  </a:extLst>
                </a:gridCol>
                <a:gridCol w="959224">
                  <a:extLst>
                    <a:ext uri="{9D8B030D-6E8A-4147-A177-3AD203B41FA5}">
                      <a16:colId xmlns:a16="http://schemas.microsoft.com/office/drawing/2014/main" val="1592822886"/>
                    </a:ext>
                  </a:extLst>
                </a:gridCol>
                <a:gridCol w="1270746">
                  <a:extLst>
                    <a:ext uri="{9D8B030D-6E8A-4147-A177-3AD203B41FA5}">
                      <a16:colId xmlns:a16="http://schemas.microsoft.com/office/drawing/2014/main" val="834750189"/>
                    </a:ext>
                  </a:extLst>
                </a:gridCol>
              </a:tblGrid>
              <a:tr h="0">
                <a:tc>
                  <a:txBody>
                    <a:bodyPr/>
                    <a:lstStyle/>
                    <a:p>
                      <a:pPr algn="ctr" rtl="1">
                        <a:lnSpc>
                          <a:spcPct val="125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المعيار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متقن</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غير متقن بعد</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مجالات التحسين</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484307049"/>
                  </a:ext>
                </a:extLst>
              </a:tr>
              <a:tr h="0">
                <a:tc>
                  <a:txBody>
                    <a:bodyPr/>
                    <a:lstStyle/>
                    <a:p>
                      <a:pPr algn="r" rtl="1">
                        <a:lnSpc>
                          <a:spcPct val="125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يستكشف ن نموذجين مبتكرين ومرنيين.</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550" kern="1200" dirty="0">
                          <a:solidFill>
                            <a:schemeClr val="bg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550" kern="1200">
                          <a:solidFill>
                            <a:schemeClr val="bg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550" kern="1200">
                          <a:solidFill>
                            <a:schemeClr val="bg1"/>
                          </a:solidFill>
                          <a:latin typeface="WinSoft Pro Medium" pitchFamily="34" charset="0"/>
                          <a:ea typeface="WinSoft Pro Medium" pitchFamily="34" charset="-122"/>
                          <a:cs typeface="WinSoft Pro Medium" pitchFamily="34" charset="-120"/>
                        </a:rPr>
                        <a:t> </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69518772"/>
                  </a:ext>
                </a:extLst>
              </a:tr>
              <a:tr h="0">
                <a:tc>
                  <a:txBody>
                    <a:bodyPr/>
                    <a:lstStyle/>
                    <a:p>
                      <a:pPr algn="r" rtl="1">
                        <a:lnSpc>
                          <a:spcPct val="125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يشرح كل نموذج بوضوح مع مثال تطبيقي.</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550" kern="1200" dirty="0">
                          <a:solidFill>
                            <a:schemeClr val="bg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550" kern="1200" dirty="0">
                          <a:solidFill>
                            <a:schemeClr val="bg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550" kern="1200">
                          <a:solidFill>
                            <a:schemeClr val="bg1"/>
                          </a:solidFill>
                          <a:latin typeface="WinSoft Pro Medium" pitchFamily="34" charset="0"/>
                          <a:ea typeface="WinSoft Pro Medium" pitchFamily="34" charset="-122"/>
                          <a:cs typeface="WinSoft Pro Medium" pitchFamily="34" charset="-120"/>
                        </a:rPr>
                        <a:t> </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6485126"/>
                  </a:ext>
                </a:extLst>
              </a:tr>
              <a:tr h="0">
                <a:tc>
                  <a:txBody>
                    <a:bodyPr/>
                    <a:lstStyle/>
                    <a:p>
                      <a:pPr algn="r" rtl="1">
                        <a:lnSpc>
                          <a:spcPct val="125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يحلّل مزايا كل نموذج وعيوبه في سياق الأونروا لا بعبارات عامة.</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550" kern="1200" dirty="0">
                          <a:solidFill>
                            <a:schemeClr val="bg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550" kern="1200" dirty="0">
                          <a:solidFill>
                            <a:schemeClr val="bg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550" kern="1200">
                          <a:solidFill>
                            <a:schemeClr val="bg1"/>
                          </a:solidFill>
                          <a:latin typeface="WinSoft Pro Medium" pitchFamily="34" charset="0"/>
                          <a:ea typeface="WinSoft Pro Medium" pitchFamily="34" charset="-122"/>
                          <a:cs typeface="WinSoft Pro Medium" pitchFamily="34" charset="-120"/>
                        </a:rPr>
                        <a:t> </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5333845"/>
                  </a:ext>
                </a:extLst>
              </a:tr>
              <a:tr h="0">
                <a:tc>
                  <a:txBody>
                    <a:bodyPr/>
                    <a:lstStyle/>
                    <a:p>
                      <a:pPr algn="r" rtl="1">
                        <a:lnSpc>
                          <a:spcPct val="125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يقدم عرضاً منظماً وواضحاً أمام الزملاء.</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550" kern="1200">
                          <a:solidFill>
                            <a:schemeClr val="bg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550" kern="1200" dirty="0">
                          <a:solidFill>
                            <a:schemeClr val="bg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550" kern="1200" dirty="0">
                          <a:solidFill>
                            <a:schemeClr val="bg1"/>
                          </a:solidFill>
                          <a:latin typeface="WinSoft Pro Medium" pitchFamily="34" charset="0"/>
                          <a:ea typeface="WinSoft Pro Medium" pitchFamily="34" charset="-122"/>
                          <a:cs typeface="WinSoft Pro Medium" pitchFamily="34" charset="-120"/>
                        </a:rPr>
                        <a:t> </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3978958"/>
                  </a:ext>
                </a:extLst>
              </a:tr>
              <a:tr h="0">
                <a:tc>
                  <a:txBody>
                    <a:bodyPr/>
                    <a:lstStyle/>
                    <a:p>
                      <a:pPr algn="just" rtl="1">
                        <a:lnSpc>
                          <a:spcPct val="125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يختار مع الزملاء نموذجين إلى ثلاثة ويبرر الاختيار بمعايير واضحة -</a:t>
                      </a:r>
                      <a:endParaRPr lang="en-US" sz="1800" kern="1200" dirty="0">
                        <a:solidFill>
                          <a:schemeClr val="bg1"/>
                        </a:solidFill>
                        <a:latin typeface="WinSoft Pro Medium" pitchFamily="34" charset="0"/>
                        <a:ea typeface="WinSoft Pro Medium" pitchFamily="34" charset="-122"/>
                        <a:cs typeface="WinSoft Pro Medium" pitchFamily="34" charset="-120"/>
                      </a:endParaRPr>
                    </a:p>
                    <a:p>
                      <a:pPr algn="just" rtl="1">
                        <a:lnSpc>
                          <a:spcPct val="125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(توضيح: تستكشف كل مجموعة نموذجين اثنين، ثم تُناقَش جميع النماذج المعروضة أمام الجميع، ويخرج النقاش الجماعي بنموذجين إلى ثلاثة هي الأنسب لسياق الأونروا؛ فالاختيار جماعي لا فردي من بين نماذج المجموعة الواحدة فقط.)</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0">
                        <a:lnSpc>
                          <a:spcPct val="125000"/>
                        </a:lnSpc>
                        <a:spcAft>
                          <a:spcPts val="0"/>
                        </a:spcAft>
                      </a:pPr>
                      <a:r>
                        <a:rPr lang="en-US" sz="1550" kern="1200">
                          <a:solidFill>
                            <a:schemeClr val="bg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550" kern="1200" dirty="0">
                          <a:solidFill>
                            <a:schemeClr val="bg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550" kern="1200" dirty="0">
                          <a:solidFill>
                            <a:schemeClr val="bg1"/>
                          </a:solidFill>
                          <a:latin typeface="WinSoft Pro Medium" pitchFamily="34" charset="0"/>
                          <a:ea typeface="WinSoft Pro Medium" pitchFamily="34" charset="-122"/>
                          <a:cs typeface="WinSoft Pro Medium" pitchFamily="34" charset="-120"/>
                        </a:rPr>
                        <a:t> </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9147791"/>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631908" y="1388467"/>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تحقق من تعلّمك —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1.2</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8656" y="2582168"/>
            <a:ext cx="5351130" cy="1369715"/>
          </a:xfrm>
          <a:prstGeom prst="rect">
            <a:avLst/>
          </a:prstGeom>
        </p:spPr>
      </p:pic>
      <p:sp>
        <p:nvSpPr>
          <p:cNvPr id="4" name="Text 1"/>
          <p:cNvSpPr/>
          <p:nvPr/>
        </p:nvSpPr>
        <p:spPr>
          <a:xfrm>
            <a:off x="6459674" y="2833191"/>
            <a:ext cx="474749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أشرح كل نموذج بمثال تطبيقي؟</a:t>
            </a:r>
            <a:endParaRPr lang="ar-SA" sz="2300" dirty="0"/>
          </a:p>
        </p:txBody>
      </p:sp>
      <p:sp>
        <p:nvSpPr>
          <p:cNvPr id="5" name="Text 2"/>
          <p:cNvSpPr/>
          <p:nvPr/>
        </p:nvSpPr>
        <p:spPr>
          <a:xfrm>
            <a:off x="6459674" y="3339703"/>
            <a:ext cx="474749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من واقع التعليم والتدريب التقني والمهني.</a:t>
            </a:r>
            <a:endParaRPr lang="ar-SA" sz="17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582168"/>
            <a:ext cx="5351130" cy="1369715"/>
          </a:xfrm>
          <a:prstGeom prst="rect">
            <a:avLst/>
          </a:prstGeom>
        </p:spPr>
      </p:pic>
      <p:sp>
        <p:nvSpPr>
          <p:cNvPr id="7" name="Text 3"/>
          <p:cNvSpPr/>
          <p:nvPr/>
        </p:nvSpPr>
        <p:spPr>
          <a:xfrm>
            <a:off x="882926" y="2833191"/>
            <a:ext cx="474749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بنيت اختياري على معايير واضحة؟</a:t>
            </a:r>
            <a:endParaRPr lang="ar-SA" sz="2300" dirty="0"/>
          </a:p>
        </p:txBody>
      </p:sp>
      <p:sp>
        <p:nvSpPr>
          <p:cNvPr id="8" name="Text 4"/>
          <p:cNvSpPr/>
          <p:nvPr/>
        </p:nvSpPr>
        <p:spPr>
          <a:xfrm>
            <a:off x="882926" y="3339703"/>
            <a:ext cx="474749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لا على انطباع عام أو تفضيل شخصي.</a:t>
            </a:r>
            <a:endParaRPr lang="ar-SA" sz="1750" dirty="0"/>
          </a:p>
        </p:txBody>
      </p:sp>
      <p:sp>
        <p:nvSpPr>
          <p:cNvPr id="9" name="Shape 5"/>
          <p:cNvSpPr/>
          <p:nvPr/>
        </p:nvSpPr>
        <p:spPr>
          <a:xfrm>
            <a:off x="631908" y="4411975"/>
            <a:ext cx="10927878" cy="1263749"/>
          </a:xfrm>
          <a:prstGeom prst="roundRect">
            <a:avLst>
              <a:gd name="adj" fmla="val 26787"/>
            </a:avLst>
          </a:prstGeom>
          <a:solidFill>
            <a:srgbClr val="00B0F0"/>
          </a:solidFill>
          <a:ln/>
        </p:spPr>
      </p:sp>
      <p:pic>
        <p:nvPicPr>
          <p:cNvPr id="10" name="Image 2" descr="preencoded.png"/>
          <p:cNvPicPr>
            <a:picLocks noChangeAspect="1"/>
          </p:cNvPicPr>
          <p:nvPr/>
        </p:nvPicPr>
        <p:blipFill>
          <a:blip r:embed="rId4"/>
          <a:stretch>
            <a:fillRect/>
          </a:stretch>
        </p:blipFill>
        <p:spPr>
          <a:xfrm>
            <a:off x="857526" y="4737809"/>
            <a:ext cx="282072" cy="225623"/>
          </a:xfrm>
          <a:prstGeom prst="rect">
            <a:avLst/>
          </a:prstGeom>
        </p:spPr>
      </p:pic>
      <p:sp>
        <p:nvSpPr>
          <p:cNvPr id="11" name="Text 6"/>
          <p:cNvSpPr/>
          <p:nvPr/>
        </p:nvSpPr>
        <p:spPr>
          <a:xfrm>
            <a:off x="1365216" y="4693954"/>
            <a:ext cx="9968953"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إن تحقّق لك ذلك فقد بلغت ناتج النشاط: ورقة عمل (1.2) وعرض جماعي يوصي بنموذجين إلى ثلاثة نماذج مبتكرة ومرنة مناسبة لسياق الأونروا.</a:t>
            </a:r>
            <a:endParaRPr lang="ar-SA" sz="1750" dirty="0">
              <a:solidFill>
                <a:schemeClr val="bg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8479" y="814388"/>
            <a:ext cx="3486063" cy="5229225"/>
          </a:xfrm>
          <a:prstGeom prst="rect">
            <a:avLst/>
          </a:prstGeom>
        </p:spPr>
      </p:pic>
      <p:sp>
        <p:nvSpPr>
          <p:cNvPr id="4" name="Shape 0"/>
          <p:cNvSpPr/>
          <p:nvPr/>
        </p:nvSpPr>
        <p:spPr>
          <a:xfrm>
            <a:off x="5998616" y="1226245"/>
            <a:ext cx="989285" cy="325834"/>
          </a:xfrm>
          <a:prstGeom prst="roundRect">
            <a:avLst>
              <a:gd name="adj" fmla="val 49999"/>
            </a:avLst>
          </a:prstGeom>
          <a:solidFill>
            <a:srgbClr val="D4E9F7"/>
          </a:solidFill>
          <a:ln/>
        </p:spPr>
      </p:sp>
      <p:sp>
        <p:nvSpPr>
          <p:cNvPr id="5" name="Text 1"/>
          <p:cNvSpPr/>
          <p:nvPr/>
        </p:nvSpPr>
        <p:spPr>
          <a:xfrm>
            <a:off x="5517615" y="1290538"/>
            <a:ext cx="1341702"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الفصل الثاني</a:t>
            </a:r>
            <a:endParaRPr lang="ar-SA" sz="1350" dirty="0"/>
          </a:p>
        </p:txBody>
      </p:sp>
      <p:sp>
        <p:nvSpPr>
          <p:cNvPr id="6" name="Text 2"/>
          <p:cNvSpPr/>
          <p:nvPr/>
        </p:nvSpPr>
        <p:spPr>
          <a:xfrm>
            <a:off x="631908" y="1633538"/>
            <a:ext cx="6355993" cy="973336"/>
          </a:xfrm>
          <a:prstGeom prst="rect">
            <a:avLst/>
          </a:prstGeom>
          <a:noFill/>
          <a:ln/>
        </p:spPr>
        <p:txBody>
          <a:bodyPr wrap="none" lIns="0" tIns="0" rIns="0" bIns="0" rtlCol="0" anchor="t"/>
          <a:lstStyle/>
          <a:p>
            <a:pPr marL="0" indent="0" algn="r" rtl="1">
              <a:lnSpc>
                <a:spcPct val="104000"/>
              </a:lnSpc>
              <a:buNone/>
            </a:pPr>
            <a:r>
              <a:rPr lang="ar-SA" altLang="en-US" sz="6100" dirty="0">
                <a:solidFill>
                  <a:srgbClr val="2E3C4E"/>
                </a:solidFill>
                <a:latin typeface="GE SS Two Light" pitchFamily="34" charset="0"/>
                <a:ea typeface="GE SS Two Light" pitchFamily="34" charset="-122"/>
                <a:cs typeface="GE SS Two Light" pitchFamily="34" charset="-120"/>
              </a:rPr>
              <a:t>النتاج التمكيني</a:t>
            </a:r>
            <a:r>
              <a:rPr lang="en-US" altLang="en-US" sz="6100" dirty="0">
                <a:solidFill>
                  <a:srgbClr val="2E3C4E"/>
                </a:solidFill>
                <a:latin typeface="Myriad Headline" panose="020B0500000000000000" pitchFamily="34" charset="0"/>
                <a:ea typeface="GE SS Two Light" pitchFamily="34" charset="-122"/>
                <a:cs typeface="GE SS Two Light" pitchFamily="34" charset="-120"/>
              </a:rPr>
              <a:t>2 </a:t>
            </a:r>
            <a:endParaRPr lang="ar-SA" sz="6100" dirty="0"/>
          </a:p>
        </p:txBody>
      </p:sp>
      <p:sp>
        <p:nvSpPr>
          <p:cNvPr id="7" name="Text 3"/>
          <p:cNvSpPr/>
          <p:nvPr/>
        </p:nvSpPr>
        <p:spPr>
          <a:xfrm>
            <a:off x="631908" y="2912368"/>
            <a:ext cx="6355993" cy="1410494"/>
          </a:xfrm>
          <a:prstGeom prst="rect">
            <a:avLst/>
          </a:prstGeom>
          <a:noFill/>
          <a:ln/>
        </p:spPr>
        <p:txBody>
          <a:bodyPr wrap="square" lIns="0" tIns="0" rIns="0" bIns="0" rtlCol="0" anchor="t">
            <a:normAutofit/>
          </a:bodyPr>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تصميم نماذج مختارة مبتكرة ومرنة للتدريب</a:t>
            </a:r>
            <a:endParaRPr lang="ar-SA" sz="4400" dirty="0"/>
          </a:p>
        </p:txBody>
      </p:sp>
      <p:sp>
        <p:nvSpPr>
          <p:cNvPr id="8" name="Text 4"/>
          <p:cNvSpPr/>
          <p:nvPr/>
        </p:nvSpPr>
        <p:spPr>
          <a:xfrm>
            <a:off x="631908" y="4628356"/>
            <a:ext cx="6355993" cy="1003399"/>
          </a:xfrm>
          <a:prstGeom prst="rect">
            <a:avLst/>
          </a:prstGeom>
          <a:noFill/>
          <a:ln/>
        </p:spPr>
        <p:txBody>
          <a:bodyPr wrap="square" lIns="0" tIns="0" rIns="0" bIns="0" rtlCol="0" anchor="t">
            <a:noAutofit/>
          </a:bodyPr>
          <a:lstStyle/>
          <a:p>
            <a:pPr marL="0" indent="0" algn="just"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بعد نقد النموذج القائم واستكشاف البدائل والتوصية بأنسبها، تنتقل هنا إلى تصميم النموذج المختار: تحديد عناصره في النشاط الأول، ثم ترجمتها إلى خطة موجزة كاملة قابلة للتنفيذ في النشاط الثاني.</a:t>
            </a:r>
            <a:endParaRPr lang="ar-SA"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631908" y="717252"/>
            <a:ext cx="10927878"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النشاط </a:t>
            </a:r>
            <a:r>
              <a:rPr lang="en-US" altLang="en-US" sz="3700" dirty="0">
                <a:solidFill>
                  <a:srgbClr val="2E3C4E"/>
                </a:solidFill>
                <a:latin typeface="Myriad Headline" panose="020B0500000000000000" pitchFamily="34" charset="0"/>
                <a:ea typeface="GE SS Two Light" pitchFamily="34" charset="-122"/>
                <a:cs typeface="GE SS Two Light" pitchFamily="34" charset="-120"/>
              </a:rPr>
              <a:t>2.1</a:t>
            </a:r>
            <a:r>
              <a:rPr lang="ar-SA" altLang="en-US" sz="3700" dirty="0">
                <a:solidFill>
                  <a:srgbClr val="2E3C4E"/>
                </a:solidFill>
                <a:latin typeface="GE SS Two Light" pitchFamily="34" charset="0"/>
                <a:ea typeface="GE SS Two Light" pitchFamily="34" charset="-122"/>
                <a:cs typeface="GE SS Two Light" pitchFamily="34" charset="-120"/>
              </a:rPr>
              <a:t>: تحديد عناصر تصميم نموذج التدريب والاتفاق عليها</a:t>
            </a:r>
            <a:endParaRPr lang="ar-SA" sz="3700" dirty="0"/>
          </a:p>
        </p:txBody>
      </p:sp>
      <p:sp>
        <p:nvSpPr>
          <p:cNvPr id="3" name="Shape 1"/>
          <p:cNvSpPr/>
          <p:nvPr/>
        </p:nvSpPr>
        <p:spPr>
          <a:xfrm>
            <a:off x="501835" y="2121694"/>
            <a:ext cx="5503824" cy="3552966"/>
          </a:xfrm>
          <a:prstGeom prst="roundRect">
            <a:avLst>
              <a:gd name="adj" fmla="val 10781"/>
            </a:avLst>
          </a:prstGeom>
          <a:solidFill>
            <a:srgbClr val="75BAE6"/>
          </a:solidFill>
          <a:ln/>
        </p:spPr>
        <p:txBody>
          <a:bodyPr/>
          <a:lstStyle/>
          <a:p>
            <a:endParaRPr lang="en-US" dirty="0"/>
          </a:p>
        </p:txBody>
      </p:sp>
      <p:sp>
        <p:nvSpPr>
          <p:cNvPr id="4" name="Text 2"/>
          <p:cNvSpPr/>
          <p:nvPr/>
        </p:nvSpPr>
        <p:spPr>
          <a:xfrm>
            <a:off x="682310" y="2266057"/>
            <a:ext cx="5142875" cy="296863"/>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ما ستكون قادرًا عليه</a:t>
            </a:r>
            <a:endParaRPr lang="ar-SA" sz="2400" b="1"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9043" y="3074927"/>
            <a:ext cx="451335" cy="451346"/>
          </a:xfrm>
          <a:prstGeom prst="rect">
            <a:avLst/>
          </a:prstGeom>
        </p:spPr>
      </p:pic>
      <p:sp>
        <p:nvSpPr>
          <p:cNvPr id="6" name="Text 3"/>
          <p:cNvSpPr/>
          <p:nvPr/>
        </p:nvSpPr>
        <p:spPr>
          <a:xfrm>
            <a:off x="94800" y="3055171"/>
            <a:ext cx="5142875" cy="259953"/>
          </a:xfrm>
          <a:prstGeom prst="rect">
            <a:avLst/>
          </a:prstGeom>
          <a:noFill/>
          <a:ln/>
        </p:spPr>
        <p:txBody>
          <a:bodyPr wrap="none" lIns="0" tIns="0" rIns="0" bIns="0" rtlCol="0" anchor="t"/>
          <a:lstStyle/>
          <a:p>
            <a:pPr marL="0" indent="0" algn="r" rtl="1">
              <a:lnSpc>
                <a:spcPct val="120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تحديد عناصر تصميم نموذج التدريب</a:t>
            </a:r>
            <a:endParaRPr lang="ar-SA" sz="24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73851" y="3977381"/>
            <a:ext cx="451335" cy="451346"/>
          </a:xfrm>
          <a:prstGeom prst="rect">
            <a:avLst/>
          </a:prstGeom>
        </p:spPr>
      </p:pic>
      <p:sp>
        <p:nvSpPr>
          <p:cNvPr id="8" name="Text 4"/>
          <p:cNvSpPr/>
          <p:nvPr/>
        </p:nvSpPr>
        <p:spPr>
          <a:xfrm>
            <a:off x="94799" y="3930948"/>
            <a:ext cx="5142875" cy="259953"/>
          </a:xfrm>
          <a:prstGeom prst="rect">
            <a:avLst/>
          </a:prstGeom>
          <a:noFill/>
          <a:ln/>
        </p:spPr>
        <p:txBody>
          <a:bodyPr wrap="none" lIns="0" tIns="0" rIns="0" bIns="0" rtlCol="0" anchor="t"/>
          <a:lstStyle/>
          <a:p>
            <a:pPr marL="0" indent="0" algn="r" rtl="1">
              <a:lnSpc>
                <a:spcPct val="120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مناقشة العناصر مع زملائك</a:t>
            </a:r>
            <a:endParaRPr lang="ar-SA" sz="24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70350" y="4771493"/>
            <a:ext cx="451335" cy="451346"/>
          </a:xfrm>
          <a:prstGeom prst="rect">
            <a:avLst/>
          </a:prstGeom>
        </p:spPr>
      </p:pic>
      <p:sp>
        <p:nvSpPr>
          <p:cNvPr id="10" name="Text 5"/>
          <p:cNvSpPr/>
          <p:nvPr/>
        </p:nvSpPr>
        <p:spPr>
          <a:xfrm>
            <a:off x="94798" y="4696594"/>
            <a:ext cx="5142875" cy="259953"/>
          </a:xfrm>
          <a:prstGeom prst="rect">
            <a:avLst/>
          </a:prstGeom>
          <a:noFill/>
          <a:ln/>
        </p:spPr>
        <p:txBody>
          <a:bodyPr wrap="none" lIns="0" tIns="0" rIns="0" bIns="0" rtlCol="0" anchor="t"/>
          <a:lstStyle/>
          <a:p>
            <a:pPr marL="0" indent="0" algn="r" rtl="1">
              <a:lnSpc>
                <a:spcPct val="120000"/>
              </a:lnSpc>
              <a:buNone/>
            </a:pPr>
            <a:r>
              <a:rPr lang="ar-SA" altLang="en-US" sz="2200" dirty="0">
                <a:solidFill>
                  <a:srgbClr val="000000"/>
                </a:solidFill>
                <a:latin typeface="WinSoft Pro Medium" pitchFamily="34" charset="0"/>
                <a:ea typeface="WinSoft Pro Medium" pitchFamily="34" charset="-122"/>
                <a:cs typeface="WinSoft Pro Medium" pitchFamily="34" charset="-120"/>
              </a:rPr>
              <a:t>الاتفاق على قائمة موحّدة وموثّقة لعناصر التصميم</a:t>
            </a:r>
            <a:endParaRPr lang="ar-SA" sz="2200" dirty="0"/>
          </a:p>
        </p:txBody>
      </p:sp>
      <p:sp>
        <p:nvSpPr>
          <p:cNvPr id="11" name="Text 6"/>
          <p:cNvSpPr/>
          <p:nvPr/>
        </p:nvSpPr>
        <p:spPr>
          <a:xfrm>
            <a:off x="6322457" y="2266057"/>
            <a:ext cx="5243679" cy="296863"/>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تفاصيل النشاط</a:t>
            </a:r>
            <a:endParaRPr lang="ar-SA" sz="2400" b="1"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14802" y="3083932"/>
            <a:ext cx="451335" cy="451346"/>
          </a:xfrm>
          <a:prstGeom prst="rect">
            <a:avLst/>
          </a:prstGeom>
        </p:spPr>
      </p:pic>
      <p:sp>
        <p:nvSpPr>
          <p:cNvPr id="13" name="Text 7"/>
          <p:cNvSpPr/>
          <p:nvPr/>
        </p:nvSpPr>
        <p:spPr>
          <a:xfrm>
            <a:off x="5689755" y="3037130"/>
            <a:ext cx="5243679" cy="259953"/>
          </a:xfrm>
          <a:prstGeom prst="rect">
            <a:avLst/>
          </a:prstGeom>
          <a:noFill/>
          <a:ln/>
        </p:spPr>
        <p:txBody>
          <a:bodyPr wrap="none" lIns="0" tIns="0" rIns="0" bIns="0" rtlCol="0" anchor="t"/>
          <a:lstStyle/>
          <a:p>
            <a:pPr marL="0" indent="0" algn="r" rtl="1">
              <a:lnSpc>
                <a:spcPct val="12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المدة: ثلاث ساعات</a:t>
            </a:r>
            <a:endParaRPr lang="ar-SA" sz="24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14802" y="3905945"/>
            <a:ext cx="451335" cy="451346"/>
          </a:xfrm>
          <a:prstGeom prst="rect">
            <a:avLst/>
          </a:prstGeom>
        </p:spPr>
      </p:pic>
      <p:sp>
        <p:nvSpPr>
          <p:cNvPr id="15" name="Text 8"/>
          <p:cNvSpPr/>
          <p:nvPr/>
        </p:nvSpPr>
        <p:spPr>
          <a:xfrm>
            <a:off x="5689756" y="3940823"/>
            <a:ext cx="5243679" cy="259953"/>
          </a:xfrm>
          <a:prstGeom prst="rect">
            <a:avLst/>
          </a:prstGeom>
          <a:noFill/>
          <a:ln/>
        </p:spPr>
        <p:txBody>
          <a:bodyPr wrap="none" lIns="0" tIns="0" rIns="0" bIns="0" rtlCol="0" anchor="t"/>
          <a:lstStyle/>
          <a:p>
            <a:pPr marL="0" indent="0" algn="r" rtl="1">
              <a:lnSpc>
                <a:spcPct val="12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التنفيذ: تعلّم ميسّر عبر الإنترنت</a:t>
            </a:r>
            <a:endParaRPr lang="ar-SA" sz="2400"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114802" y="4826571"/>
            <a:ext cx="451335" cy="451346"/>
          </a:xfrm>
          <a:prstGeom prst="rect">
            <a:avLst/>
          </a:prstGeom>
        </p:spPr>
      </p:pic>
      <p:sp>
        <p:nvSpPr>
          <p:cNvPr id="17" name="Text 9"/>
          <p:cNvSpPr/>
          <p:nvPr/>
        </p:nvSpPr>
        <p:spPr>
          <a:xfrm>
            <a:off x="5689756" y="4735045"/>
            <a:ext cx="5243679" cy="259953"/>
          </a:xfrm>
          <a:prstGeom prst="rect">
            <a:avLst/>
          </a:prstGeom>
          <a:noFill/>
          <a:ln/>
        </p:spPr>
        <p:txBody>
          <a:bodyPr wrap="none" lIns="0" tIns="0" rIns="0" bIns="0" rtlCol="0" anchor="t"/>
          <a:lstStyle/>
          <a:p>
            <a:pPr marL="0" indent="0" algn="r" rtl="1">
              <a:lnSpc>
                <a:spcPct val="12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يتضمن: عرض تمهيدي ثم عمل في مجموعات</a:t>
            </a:r>
            <a:endParaRPr lang="ar-SA"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1633" y="800795"/>
            <a:ext cx="3504120" cy="5256312"/>
          </a:xfrm>
          <a:prstGeom prst="rect">
            <a:avLst/>
          </a:prstGeom>
        </p:spPr>
      </p:pic>
      <p:sp>
        <p:nvSpPr>
          <p:cNvPr id="4" name="Text 0"/>
          <p:cNvSpPr/>
          <p:nvPr/>
        </p:nvSpPr>
        <p:spPr>
          <a:xfrm>
            <a:off x="631908" y="808570"/>
            <a:ext cx="6355993"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لماذا تحديد العناصر أولًا؟</a:t>
            </a:r>
            <a:endParaRPr lang="ar-SA" sz="3950" dirty="0"/>
          </a:p>
        </p:txBody>
      </p:sp>
      <p:sp>
        <p:nvSpPr>
          <p:cNvPr id="5" name="Text 1"/>
          <p:cNvSpPr/>
          <p:nvPr/>
        </p:nvSpPr>
        <p:spPr>
          <a:xfrm>
            <a:off x="631908" y="1867532"/>
            <a:ext cx="6068265" cy="567531"/>
          </a:xfrm>
          <a:prstGeom prst="rect">
            <a:avLst/>
          </a:prstGeom>
          <a:noFill/>
          <a:ln/>
        </p:spPr>
        <p:txBody>
          <a:bodyPr wrap="square" lIns="0" tIns="0" rIns="0" bIns="0" rtlCol="0" anchor="t">
            <a:noAutofit/>
          </a:bodyPr>
          <a:lstStyle/>
          <a:p>
            <a:pPr marL="0" indent="0" algn="just"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قبل أن تصمّم أي نموذج تدريب عليك أن تعرف عناصر تصميم النموذج، فتحديد العناصر هو الخطوة التي تُترجم فكرة النموذج المرن إلى تصميم منظّم قابل للتنفيذ والتقييم.</a:t>
            </a:r>
            <a:endParaRPr lang="ar-SA" dirty="0"/>
          </a:p>
        </p:txBody>
      </p:sp>
      <p:sp>
        <p:nvSpPr>
          <p:cNvPr id="6" name="Shape 2"/>
          <p:cNvSpPr/>
          <p:nvPr/>
        </p:nvSpPr>
        <p:spPr>
          <a:xfrm>
            <a:off x="6962502" y="1816695"/>
            <a:ext cx="25399" cy="934244"/>
          </a:xfrm>
          <a:prstGeom prst="roundRect">
            <a:avLst>
              <a:gd name="adj" fmla="val 50001"/>
            </a:avLst>
          </a:prstGeom>
          <a:solidFill>
            <a:srgbClr val="75BAE6"/>
          </a:solidFill>
          <a:ln/>
        </p:spPr>
      </p:sp>
      <p:sp>
        <p:nvSpPr>
          <p:cNvPr id="7" name="Text 3"/>
          <p:cNvSpPr/>
          <p:nvPr/>
        </p:nvSpPr>
        <p:spPr>
          <a:xfrm>
            <a:off x="631908" y="2934295"/>
            <a:ext cx="6355993" cy="851297"/>
          </a:xfrm>
          <a:prstGeom prst="rect">
            <a:avLst/>
          </a:prstGeom>
          <a:noFill/>
          <a:ln/>
        </p:spPr>
        <p:txBody>
          <a:bodyPr wrap="square" lIns="0" tIns="0" rIns="0" bIns="0" rtlCol="0" anchor="t">
            <a:normAutofit/>
          </a:bodyPr>
          <a:lstStyle/>
          <a:p>
            <a:pPr marL="0" indent="0" algn="just"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يقوم تصميم النموذج الفعّال على عدة عناصر رئيسة تشكّل الإطار الحاكم، يندرج تحت كل منها عناصر فرعيّة تفصّل جوانب التصميم والتنفيذ. الجدول الآتي يورد أمثلة لهذه العناصر وجوانب التصميم المتعلقة بها وأهميتها، وستعمل في المهمة التطبيقية مع زملائك لاستكمال بقية العناصر.</a:t>
            </a:r>
            <a:endParaRPr lang="ar-SA" sz="15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08389" y="4393016"/>
            <a:ext cx="479512" cy="479524"/>
          </a:xfrm>
          <a:prstGeom prst="rect">
            <a:avLst/>
          </a:prstGeom>
        </p:spPr>
      </p:pic>
      <p:sp>
        <p:nvSpPr>
          <p:cNvPr id="9" name="Text 4"/>
          <p:cNvSpPr/>
          <p:nvPr/>
        </p:nvSpPr>
        <p:spPr>
          <a:xfrm>
            <a:off x="3128736" y="4475020"/>
            <a:ext cx="3076101"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الإطار الحاكم</a:t>
            </a:r>
            <a:endParaRPr lang="ar-SA" sz="1950" dirty="0"/>
          </a:p>
        </p:txBody>
      </p:sp>
      <p:sp>
        <p:nvSpPr>
          <p:cNvPr id="10" name="Text 5"/>
          <p:cNvSpPr/>
          <p:nvPr/>
        </p:nvSpPr>
        <p:spPr>
          <a:xfrm>
            <a:off x="3911800" y="4954544"/>
            <a:ext cx="3076101" cy="851297"/>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عناصر رئيسة تشكّل الهيكل الناظم للنموذج، يندرج تحت كل منها عناصر فرعية تفصّل جوانب التصميم والتنفيذ.</a:t>
            </a:r>
            <a:endParaRPr lang="ar-SA" sz="150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28497" y="4393016"/>
            <a:ext cx="479512" cy="479524"/>
          </a:xfrm>
          <a:prstGeom prst="rect">
            <a:avLst/>
          </a:prstGeom>
        </p:spPr>
      </p:pic>
      <p:sp>
        <p:nvSpPr>
          <p:cNvPr id="12" name="Text 6"/>
          <p:cNvSpPr/>
          <p:nvPr/>
        </p:nvSpPr>
        <p:spPr>
          <a:xfrm>
            <a:off x="-250917" y="4475020"/>
            <a:ext cx="3076101"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العمل التشاركي</a:t>
            </a:r>
            <a:endParaRPr lang="ar-SA" sz="1950" dirty="0"/>
          </a:p>
        </p:txBody>
      </p:sp>
      <p:sp>
        <p:nvSpPr>
          <p:cNvPr id="13" name="Text 7"/>
          <p:cNvSpPr/>
          <p:nvPr/>
        </p:nvSpPr>
        <p:spPr>
          <a:xfrm>
            <a:off x="631908" y="4872540"/>
            <a:ext cx="3076101" cy="851297"/>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ستعمل مع زملائك في المهمة التطبيقية لاستكمال بقية العناصر والاتفاق على قائمة موحّدة وموثّقة.</a:t>
            </a:r>
            <a:endParaRPr lang="ar-SA" sz="15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631908" y="810121"/>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أمثلة على عناصر تصميم نموذج التدريب</a:t>
            </a:r>
            <a:endParaRPr lang="ar-SA" sz="4650" dirty="0"/>
          </a:p>
        </p:txBody>
      </p:sp>
      <p:sp>
        <p:nvSpPr>
          <p:cNvPr id="4" name="Text 1"/>
          <p:cNvSpPr/>
          <p:nvPr/>
        </p:nvSpPr>
        <p:spPr>
          <a:xfrm>
            <a:off x="631908" y="4964410"/>
            <a:ext cx="10927878" cy="1083469"/>
          </a:xfrm>
          <a:prstGeom prst="rect">
            <a:avLst/>
          </a:prstGeom>
          <a:noFill/>
          <a:ln/>
        </p:spPr>
        <p:txBody>
          <a:bodyPr wrap="square" lIns="0" tIns="0" rIns="0" bIns="0" rtlCol="0" anchor="t">
            <a:noAutofit/>
          </a:bodyPr>
          <a:lstStyle/>
          <a:p>
            <a:pPr marL="0" indent="0" algn="just"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على سبيل المثال فإن عنصر تصميم النموذج التدريبي المتعلق بنطاق النموذج وأهدافه - يجيب عن سؤال لماذا هذا النموذج ولمن، ومستوى تطبيقه - (على مستوى الأونروا كلها أم إقليم أم مركز أم برنامج تدريبي)، - وعنصر الأدوار والمسؤوليات يحدد أدوار كل المشاركين في العملية التدريبية من متدربين ومدربين وإدارة وأصحاب عمل وغيرهم ويحدد أدوار وجوانب المساءلة والمسؤوليات المختلفة.</a:t>
            </a:r>
            <a:endParaRPr lang="ar-SA" sz="2000" dirty="0"/>
          </a:p>
        </p:txBody>
      </p:sp>
      <p:graphicFrame>
        <p:nvGraphicFramePr>
          <p:cNvPr id="3" name="Table 2"/>
          <p:cNvGraphicFramePr>
            <a:graphicFrameLocks noGrp="1"/>
          </p:cNvGraphicFramePr>
          <p:nvPr>
            <p:extLst>
              <p:ext uri="{D42A27DB-BD31-4B8C-83A1-F6EECF244321}">
                <p14:modId xmlns:p14="http://schemas.microsoft.com/office/powerpoint/2010/main" val="1001742648"/>
              </p:ext>
            </p:extLst>
          </p:nvPr>
        </p:nvGraphicFramePr>
        <p:xfrm>
          <a:off x="1278682" y="1879597"/>
          <a:ext cx="9634329" cy="2743835"/>
        </p:xfrm>
        <a:graphic>
          <a:graphicData uri="http://schemas.openxmlformats.org/drawingml/2006/table">
            <a:tbl>
              <a:tblPr rtl="1" bandRow="1">
                <a:tableStyleId>{5C22544A-7EE6-4342-B048-85BDC9FD1C3A}</a:tableStyleId>
              </a:tblPr>
              <a:tblGrid>
                <a:gridCol w="2264479">
                  <a:extLst>
                    <a:ext uri="{9D8B030D-6E8A-4147-A177-3AD203B41FA5}">
                      <a16:colId xmlns:a16="http://schemas.microsoft.com/office/drawing/2014/main" val="2904191657"/>
                    </a:ext>
                  </a:extLst>
                </a:gridCol>
                <a:gridCol w="4168700">
                  <a:extLst>
                    <a:ext uri="{9D8B030D-6E8A-4147-A177-3AD203B41FA5}">
                      <a16:colId xmlns:a16="http://schemas.microsoft.com/office/drawing/2014/main" val="3175051549"/>
                    </a:ext>
                  </a:extLst>
                </a:gridCol>
                <a:gridCol w="3201150">
                  <a:extLst>
                    <a:ext uri="{9D8B030D-6E8A-4147-A177-3AD203B41FA5}">
                      <a16:colId xmlns:a16="http://schemas.microsoft.com/office/drawing/2014/main" val="3945402825"/>
                    </a:ext>
                  </a:extLst>
                </a:gridCol>
              </a:tblGrid>
              <a:tr h="0">
                <a:tc>
                  <a:txBody>
                    <a:bodyPr/>
                    <a:lstStyle/>
                    <a:p>
                      <a:pPr algn="r" rtl="1">
                        <a:lnSpc>
                          <a:spcPct val="133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عناصر تصميم نموذج التدريب</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33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جوانب التصميم </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33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الأهمية والمبررات</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560297627"/>
                  </a:ext>
                </a:extLst>
              </a:tr>
              <a:tr h="0">
                <a:tc>
                  <a:txBody>
                    <a:bodyPr/>
                    <a:lstStyle/>
                    <a:p>
                      <a:pPr algn="r" rtl="1">
                        <a:lnSpc>
                          <a:spcPct val="133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نطاق النموذج وأهدافه</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33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تعريف النموذج ونوعه، ومسوّغاته، والفئات والمهن المستهدفة، ومستوى التطبيق (الأونروا/الإقليم/المركز/البرنامج)</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33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يحدد لماذا هذا النموذج ولمن، ويُبنى عليه كل قرار لاحق.</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3262530"/>
                  </a:ext>
                </a:extLst>
              </a:tr>
              <a:tr h="0">
                <a:tc>
                  <a:txBody>
                    <a:bodyPr/>
                    <a:lstStyle/>
                    <a:p>
                      <a:pPr algn="r" rtl="1">
                        <a:lnSpc>
                          <a:spcPct val="133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الأدوار والمسؤوليات</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33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الإدارة والإشراف، والمدرّبون، وجهات التقييم، والشركاء وسوق العمل، والمتدرّبون</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33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يوزّع المهام والصلاحيات ويحدّد المسؤول عن كل مهمّة أو دور.</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6267049"/>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631908" y="839589"/>
            <a:ext cx="10927878" cy="1262063"/>
          </a:xfrm>
          <a:prstGeom prst="rect">
            <a:avLst/>
          </a:prstGeom>
          <a:noFill/>
          <a:ln/>
        </p:spPr>
        <p:txBody>
          <a:bodyPr wrap="square" lIns="0" tIns="0" rIns="0" bIns="0" rtlCol="0" anchor="t">
            <a:normAutofit/>
          </a:bodyPr>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التطبيق: تحديد عناصر تصميم نموذج التدريب وجوانب التصميم وأهميتها</a:t>
            </a:r>
            <a:endParaRPr lang="ar-SA" sz="3950" dirty="0"/>
          </a:p>
        </p:txBody>
      </p:sp>
      <p:sp>
        <p:nvSpPr>
          <p:cNvPr id="3" name="Shape 1"/>
          <p:cNvSpPr/>
          <p:nvPr/>
        </p:nvSpPr>
        <p:spPr>
          <a:xfrm>
            <a:off x="8025902" y="2952338"/>
            <a:ext cx="3533885" cy="25400"/>
          </a:xfrm>
          <a:prstGeom prst="rect">
            <a:avLst/>
          </a:prstGeom>
          <a:solidFill>
            <a:srgbClr val="00AEEF"/>
          </a:solidFill>
          <a:ln/>
        </p:spPr>
      </p:sp>
      <p:sp>
        <p:nvSpPr>
          <p:cNvPr id="4" name="Text 2"/>
          <p:cNvSpPr/>
          <p:nvPr/>
        </p:nvSpPr>
        <p:spPr>
          <a:xfrm>
            <a:off x="8025902" y="2587995"/>
            <a:ext cx="3533885" cy="315516"/>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العمل في المجموعة</a:t>
            </a:r>
            <a:endParaRPr lang="ar-SA" sz="2000" dirty="0"/>
          </a:p>
        </p:txBody>
      </p:sp>
      <p:sp>
        <p:nvSpPr>
          <p:cNvPr id="5" name="Text 3"/>
          <p:cNvSpPr/>
          <p:nvPr/>
        </p:nvSpPr>
        <p:spPr>
          <a:xfrm>
            <a:off x="8025902" y="3001341"/>
            <a:ext cx="3533885" cy="1337469"/>
          </a:xfrm>
          <a:prstGeom prst="rect">
            <a:avLst/>
          </a:prstGeom>
          <a:noFill/>
          <a:ln/>
        </p:spPr>
        <p:txBody>
          <a:bodyPr wrap="square" lIns="0" tIns="0" rIns="0" bIns="0" rtlCol="0" anchor="t">
            <a:normAutofit/>
          </a:bodyPr>
          <a:lstStyle/>
          <a:p>
            <a:pPr marL="0" indent="0" algn="ct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تحديد عناصر تصميم نموذج التدريب وجوانب التصميم وأهميتها، استئناساً بالجدول أعلاه، مضيفين إليه بقية العناصر التي ترون أهميتها في تصميم النموذج التدريبي.</a:t>
            </a:r>
            <a:endParaRPr lang="ar-SA" dirty="0"/>
          </a:p>
        </p:txBody>
      </p:sp>
      <p:sp>
        <p:nvSpPr>
          <p:cNvPr id="6" name="Shape 4"/>
          <p:cNvSpPr/>
          <p:nvPr/>
        </p:nvSpPr>
        <p:spPr>
          <a:xfrm>
            <a:off x="4328905" y="2952338"/>
            <a:ext cx="3533984" cy="25400"/>
          </a:xfrm>
          <a:prstGeom prst="rect">
            <a:avLst/>
          </a:prstGeom>
          <a:solidFill>
            <a:srgbClr val="00AEEF"/>
          </a:solidFill>
          <a:ln/>
        </p:spPr>
      </p:sp>
      <p:sp>
        <p:nvSpPr>
          <p:cNvPr id="7" name="Text 5"/>
          <p:cNvSpPr/>
          <p:nvPr/>
        </p:nvSpPr>
        <p:spPr>
          <a:xfrm>
            <a:off x="4328905" y="2587995"/>
            <a:ext cx="3533984" cy="315516"/>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التوثيق في ورقة العمل (</a:t>
            </a:r>
            <a:r>
              <a:rPr lang="ar-SA" altLang="en-US" sz="2000" dirty="0">
                <a:solidFill>
                  <a:srgbClr val="384653"/>
                </a:solidFill>
                <a:latin typeface="GE SS Two Light" pitchFamily="34" charset="0"/>
                <a:ea typeface="GE SS Two Light" pitchFamily="34" charset="-122"/>
              </a:rPr>
              <a:t>2.1</a:t>
            </a:r>
            <a:r>
              <a:rPr lang="ar-SA" altLang="en-US" sz="2000" dirty="0">
                <a:solidFill>
                  <a:srgbClr val="384653"/>
                </a:solidFill>
                <a:latin typeface="GE SS Two Light" pitchFamily="34" charset="0"/>
                <a:ea typeface="GE SS Two Light" pitchFamily="34" charset="-122"/>
                <a:cs typeface="GE SS Two Light" pitchFamily="34" charset="-120"/>
              </a:rPr>
              <a:t>)</a:t>
            </a:r>
            <a:endParaRPr lang="ar-SA" sz="2000" dirty="0"/>
          </a:p>
        </p:txBody>
      </p:sp>
      <p:sp>
        <p:nvSpPr>
          <p:cNvPr id="8" name="Text 6"/>
          <p:cNvSpPr/>
          <p:nvPr/>
        </p:nvSpPr>
        <p:spPr>
          <a:xfrm>
            <a:off x="4328905" y="3001341"/>
            <a:ext cx="3533984" cy="891645"/>
          </a:xfrm>
          <a:prstGeom prst="rect">
            <a:avLst/>
          </a:prstGeom>
          <a:noFill/>
          <a:ln/>
        </p:spPr>
        <p:txBody>
          <a:bodyPr wrap="square" lIns="0" tIns="0" rIns="0" bIns="0" rtlCol="0" anchor="t">
            <a:normAutofit/>
          </a:bodyPr>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وثّقوا العناصر التي حددتموها في ورقة العمل (2.1) في حقيبة الأدوات.</a:t>
            </a:r>
            <a:endParaRPr lang="ar-SA" sz="2000" dirty="0"/>
          </a:p>
        </p:txBody>
      </p:sp>
      <p:sp>
        <p:nvSpPr>
          <p:cNvPr id="9" name="Shape 7"/>
          <p:cNvSpPr/>
          <p:nvPr/>
        </p:nvSpPr>
        <p:spPr>
          <a:xfrm>
            <a:off x="631908" y="2952338"/>
            <a:ext cx="3533984" cy="25400"/>
          </a:xfrm>
          <a:prstGeom prst="rect">
            <a:avLst/>
          </a:prstGeom>
          <a:solidFill>
            <a:srgbClr val="00AEEF"/>
          </a:solidFill>
          <a:ln/>
        </p:spPr>
      </p:sp>
      <p:sp>
        <p:nvSpPr>
          <p:cNvPr id="10" name="Text 8"/>
          <p:cNvSpPr/>
          <p:nvPr/>
        </p:nvSpPr>
        <p:spPr>
          <a:xfrm>
            <a:off x="631908" y="2587995"/>
            <a:ext cx="3533984" cy="315516"/>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مناقشة داخل المجموعة والاتفاق</a:t>
            </a:r>
            <a:endParaRPr lang="ar-SA" sz="2000" dirty="0"/>
          </a:p>
        </p:txBody>
      </p:sp>
      <p:sp>
        <p:nvSpPr>
          <p:cNvPr id="11" name="Text 9"/>
          <p:cNvSpPr/>
          <p:nvPr/>
        </p:nvSpPr>
        <p:spPr>
          <a:xfrm>
            <a:off x="631908" y="3001341"/>
            <a:ext cx="3533984" cy="891645"/>
          </a:xfrm>
          <a:prstGeom prst="rect">
            <a:avLst/>
          </a:prstGeom>
          <a:noFill/>
          <a:ln/>
        </p:spPr>
        <p:txBody>
          <a:bodyPr wrap="square" lIns="0" tIns="0" rIns="0" bIns="0" rtlCol="0" anchor="t">
            <a:normAutofit fontScale="92500" lnSpcReduction="10000"/>
          </a:bodyPr>
          <a:lstStyle/>
          <a:p>
            <a:pPr marL="0" indent="0" algn="ct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ناقشوا هذه العناصر في مجموعاتكم، واتفقوا على مجموعة العناصر الأساسية لتصميم النموذج التدريبي.</a:t>
            </a:r>
            <a:endParaRPr lang="ar-SA" dirty="0"/>
          </a:p>
        </p:txBody>
      </p:sp>
      <p:sp>
        <p:nvSpPr>
          <p:cNvPr id="12" name="Shape 10"/>
          <p:cNvSpPr/>
          <p:nvPr/>
        </p:nvSpPr>
        <p:spPr>
          <a:xfrm>
            <a:off x="631908" y="4746923"/>
            <a:ext cx="10927878" cy="25400"/>
          </a:xfrm>
          <a:prstGeom prst="rect">
            <a:avLst/>
          </a:prstGeom>
          <a:solidFill>
            <a:srgbClr val="00AEEF"/>
          </a:solidFill>
          <a:ln/>
        </p:spPr>
      </p:sp>
      <p:sp>
        <p:nvSpPr>
          <p:cNvPr id="13" name="Text 11"/>
          <p:cNvSpPr/>
          <p:nvPr/>
        </p:nvSpPr>
        <p:spPr>
          <a:xfrm>
            <a:off x="631908" y="4391539"/>
            <a:ext cx="10927878" cy="315516"/>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مناقشة بين المجموعات</a:t>
            </a:r>
            <a:endParaRPr lang="ar-SA" sz="2000" dirty="0"/>
          </a:p>
        </p:txBody>
      </p:sp>
      <p:sp>
        <p:nvSpPr>
          <p:cNvPr id="14" name="Text 12"/>
          <p:cNvSpPr/>
          <p:nvPr/>
        </p:nvSpPr>
        <p:spPr>
          <a:xfrm>
            <a:off x="631908" y="4804884"/>
            <a:ext cx="10927878" cy="891645"/>
          </a:xfrm>
          <a:prstGeom prst="rect">
            <a:avLst/>
          </a:prstGeom>
          <a:noFill/>
          <a:ln/>
        </p:spPr>
        <p:txBody>
          <a:bodyPr wrap="square" lIns="0" tIns="0" rIns="0" bIns="0" rtlCol="0" anchor="t">
            <a:noAutofit/>
          </a:bodyPr>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ناقشوا هذه العناصر مع العناصر التي اتفق عليها زملاؤكم في المجموعات الأخرى للوصول إلى قائمة متفق عليها تمثل عناصر تصميم النموذج التدريبي وجوانب التصميم وأهميتها ومبرراتها في سياق التعليم والتدريب التقني والمهني في الأونروا.</a:t>
            </a:r>
            <a:endParaRPr lang="ar-SA"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631908" y="660003"/>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معايير تقييم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2.1</a:t>
            </a:r>
            <a:endParaRPr lang="ar-SA" sz="4400" dirty="0"/>
          </a:p>
        </p:txBody>
      </p:sp>
      <p:sp>
        <p:nvSpPr>
          <p:cNvPr id="4" name="Shape 1"/>
          <p:cNvSpPr/>
          <p:nvPr/>
        </p:nvSpPr>
        <p:spPr>
          <a:xfrm>
            <a:off x="631908" y="5354317"/>
            <a:ext cx="10927878" cy="828477"/>
          </a:xfrm>
          <a:prstGeom prst="roundRect">
            <a:avLst>
              <a:gd name="adj" fmla="val 38818"/>
            </a:avLst>
          </a:prstGeom>
          <a:solidFill>
            <a:srgbClr val="D4E9F7"/>
          </a:solidFill>
          <a:ln/>
        </p:spPr>
      </p:sp>
      <p:pic>
        <p:nvPicPr>
          <p:cNvPr id="5" name="Image 0" descr="preencoded.png"/>
          <p:cNvPicPr>
            <a:picLocks noChangeAspect="1"/>
          </p:cNvPicPr>
          <p:nvPr/>
        </p:nvPicPr>
        <p:blipFill>
          <a:blip r:embed="rId3"/>
          <a:stretch>
            <a:fillRect/>
          </a:stretch>
        </p:blipFill>
        <p:spPr>
          <a:xfrm>
            <a:off x="846216" y="5646219"/>
            <a:ext cx="267983" cy="214313"/>
          </a:xfrm>
          <a:prstGeom prst="rect">
            <a:avLst/>
          </a:prstGeom>
        </p:spPr>
      </p:pic>
      <p:sp>
        <p:nvSpPr>
          <p:cNvPr id="6" name="Text 2"/>
          <p:cNvSpPr/>
          <p:nvPr/>
        </p:nvSpPr>
        <p:spPr>
          <a:xfrm>
            <a:off x="718921" y="5611492"/>
            <a:ext cx="10626558"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000000"/>
                </a:solidFill>
                <a:latin typeface="WinSoft Pro Medium" pitchFamily="34" charset="0"/>
                <a:ea typeface="WinSoft Pro Medium" pitchFamily="34" charset="-122"/>
                <a:cs typeface="WinSoft Pro Medium" pitchFamily="34" charset="-120"/>
              </a:rPr>
              <a:t>مع أن العمل جماعي، يبقى الحكم على إتقانك فرديًا؛ فيراعى إسهامك في اتخاذ قرارات التصميم ومشاركتك في بلوغ الاتفاق.</a:t>
            </a:r>
            <a:endParaRPr lang="ar-SA" sz="1650" dirty="0"/>
          </a:p>
        </p:txBody>
      </p:sp>
      <p:graphicFrame>
        <p:nvGraphicFramePr>
          <p:cNvPr id="3" name="Table 2"/>
          <p:cNvGraphicFramePr>
            <a:graphicFrameLocks noGrp="1"/>
          </p:cNvGraphicFramePr>
          <p:nvPr>
            <p:extLst>
              <p:ext uri="{D42A27DB-BD31-4B8C-83A1-F6EECF244321}">
                <p14:modId xmlns:p14="http://schemas.microsoft.com/office/powerpoint/2010/main" val="653223315"/>
              </p:ext>
            </p:extLst>
          </p:nvPr>
        </p:nvGraphicFramePr>
        <p:xfrm>
          <a:off x="1336546" y="1579859"/>
          <a:ext cx="9835035" cy="3352800"/>
        </p:xfrm>
        <a:graphic>
          <a:graphicData uri="http://schemas.openxmlformats.org/drawingml/2006/table">
            <a:tbl>
              <a:tblPr rtl="1" bandRow="1">
                <a:tableStyleId>{5C22544A-7EE6-4342-B048-85BDC9FD1C3A}</a:tableStyleId>
              </a:tblPr>
              <a:tblGrid>
                <a:gridCol w="7038852">
                  <a:extLst>
                    <a:ext uri="{9D8B030D-6E8A-4147-A177-3AD203B41FA5}">
                      <a16:colId xmlns:a16="http://schemas.microsoft.com/office/drawing/2014/main" val="4196889741"/>
                    </a:ext>
                  </a:extLst>
                </a:gridCol>
                <a:gridCol w="977153">
                  <a:extLst>
                    <a:ext uri="{9D8B030D-6E8A-4147-A177-3AD203B41FA5}">
                      <a16:colId xmlns:a16="http://schemas.microsoft.com/office/drawing/2014/main" val="1762072738"/>
                    </a:ext>
                  </a:extLst>
                </a:gridCol>
                <a:gridCol w="914400">
                  <a:extLst>
                    <a:ext uri="{9D8B030D-6E8A-4147-A177-3AD203B41FA5}">
                      <a16:colId xmlns:a16="http://schemas.microsoft.com/office/drawing/2014/main" val="4190408212"/>
                    </a:ext>
                  </a:extLst>
                </a:gridCol>
                <a:gridCol w="904630">
                  <a:extLst>
                    <a:ext uri="{9D8B030D-6E8A-4147-A177-3AD203B41FA5}">
                      <a16:colId xmlns:a16="http://schemas.microsoft.com/office/drawing/2014/main" val="1263360374"/>
                    </a:ext>
                  </a:extLst>
                </a:gridCol>
              </a:tblGrid>
              <a:tr h="0">
                <a:tc>
                  <a:txBody>
                    <a:bodyPr/>
                    <a:lstStyle/>
                    <a:p>
                      <a:pPr algn="ct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المعيار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متقن</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غير متقن بعد</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مجالات التحسين</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265020458"/>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يسهم في تحديد عناصر تصميم نموذج التدريب</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6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6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65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8829644"/>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 يسهم في تحديد جوانب التصميم لكل عنصر من عناصر تصميم نموذج التدريب </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6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6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65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8258525"/>
                  </a:ext>
                </a:extLst>
              </a:tr>
              <a:tr h="0">
                <a:tc>
                  <a:txBody>
                    <a:bodyPr/>
                    <a:lstStyle/>
                    <a:p>
                      <a:pPr algn="r" rtl="1">
                        <a:lnSpc>
                          <a:spcPct val="125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يبرر أهمية كل عنصر من عناصر التصميم وجوانب التصميم المتعلقة في سياق التعليم والتدريب التقني والمهني في الأونروا</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6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6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65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2781444"/>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يشارك الزملاء في مناقشة عناصر وجوانب تصميم نموذج التدريب للوصول إلى اتفاق موثق.</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6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6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65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6444474"/>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631908" y="1244402"/>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تحقق من تعلّمك —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2.1</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7572" y="2438102"/>
            <a:ext cx="3492214" cy="3175496"/>
          </a:xfrm>
          <a:prstGeom prst="rect">
            <a:avLst/>
          </a:prstGeom>
        </p:spPr>
      </p:pic>
      <p:sp>
        <p:nvSpPr>
          <p:cNvPr id="4" name="Text 1"/>
          <p:cNvSpPr/>
          <p:nvPr/>
        </p:nvSpPr>
        <p:spPr>
          <a:xfrm>
            <a:off x="8318590" y="2689126"/>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حددت عناصر واضحة؟</a:t>
            </a:r>
            <a:endParaRPr lang="ar-SA" sz="2300" dirty="0"/>
          </a:p>
        </p:txBody>
      </p:sp>
      <p:sp>
        <p:nvSpPr>
          <p:cNvPr id="5" name="Text 2"/>
          <p:cNvSpPr/>
          <p:nvPr/>
        </p:nvSpPr>
        <p:spPr>
          <a:xfrm>
            <a:off x="8318590" y="3566815"/>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هل قمت بتحديد عناصر واضحة لتصميم نموذج التدريب؟</a:t>
            </a:r>
            <a:endParaRPr lang="ar-SA" sz="17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9740" y="2438102"/>
            <a:ext cx="3492214" cy="3175496"/>
          </a:xfrm>
          <a:prstGeom prst="rect">
            <a:avLst/>
          </a:prstGeom>
        </p:spPr>
      </p:pic>
      <p:sp>
        <p:nvSpPr>
          <p:cNvPr id="7" name="Text 3"/>
          <p:cNvSpPr/>
          <p:nvPr/>
        </p:nvSpPr>
        <p:spPr>
          <a:xfrm>
            <a:off x="4600758" y="2689126"/>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حددت جوانب التصميم؟</a:t>
            </a:r>
            <a:endParaRPr lang="ar-SA" sz="2300" dirty="0"/>
          </a:p>
        </p:txBody>
      </p:sp>
      <p:sp>
        <p:nvSpPr>
          <p:cNvPr id="8" name="Text 4"/>
          <p:cNvSpPr/>
          <p:nvPr/>
        </p:nvSpPr>
        <p:spPr>
          <a:xfrm>
            <a:off x="4600758" y="3566815"/>
            <a:ext cx="2888582" cy="1444625"/>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هل حددت جوانب التصميم لكل عنصر وكنت قادراً على تبرير أهمية كل عنصر وجانب تصميم وفق سياق التعليم والتدريب التقني والمهني في الأونروا؟</a:t>
            </a:r>
            <a:endParaRPr lang="ar-SA" sz="17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438102"/>
            <a:ext cx="3492214" cy="3175496"/>
          </a:xfrm>
          <a:prstGeom prst="rect">
            <a:avLst/>
          </a:prstGeom>
        </p:spPr>
      </p:pic>
      <p:sp>
        <p:nvSpPr>
          <p:cNvPr id="10" name="Text 5"/>
          <p:cNvSpPr/>
          <p:nvPr/>
        </p:nvSpPr>
        <p:spPr>
          <a:xfrm>
            <a:off x="882926" y="2689126"/>
            <a:ext cx="2888582"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بلغت ناتج النشاط؟</a:t>
            </a:r>
            <a:endParaRPr lang="ar-SA" sz="2300" dirty="0"/>
          </a:p>
        </p:txBody>
      </p:sp>
      <p:sp>
        <p:nvSpPr>
          <p:cNvPr id="11" name="Text 6"/>
          <p:cNvSpPr/>
          <p:nvPr/>
        </p:nvSpPr>
        <p:spPr>
          <a:xfrm>
            <a:off x="882926" y="3195638"/>
            <a:ext cx="2888582" cy="2166938"/>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إن تحقق لك ذلك فقد بلغت ناتج النشاط: قائمة عناصر تصميم نموذج التدريب موحّدة وموثّقة في ورقة العمل (2.1) مع جوانب التصميم لكل عنصر وأهميتها، تصلح أساسًا للخطة التي تبنيها في النشاط التالي.</a:t>
            </a:r>
            <a:endParaRPr lang="ar-SA" sz="17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631908" y="1180802"/>
            <a:ext cx="10927878" cy="1484709"/>
          </a:xfrm>
          <a:prstGeom prst="rect">
            <a:avLst/>
          </a:prstGeom>
          <a:noFill/>
          <a:ln/>
        </p:spPr>
        <p:txBody>
          <a:bodyPr wrap="square" lIns="0" tIns="0" rIns="0" bIns="0" rtlCol="0" anchor="t">
            <a:normAutofit lnSpcReduction="10000"/>
          </a:bodyPr>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2.2 </a:t>
            </a:r>
            <a:r>
              <a:rPr lang="ar-SA" altLang="en-US" sz="4650" dirty="0">
                <a:solidFill>
                  <a:srgbClr val="2E3C4E"/>
                </a:solidFill>
                <a:latin typeface="GE SS Two Light" pitchFamily="34" charset="0"/>
                <a:ea typeface="GE SS Two Light" pitchFamily="34" charset="-122"/>
                <a:cs typeface="GE SS Two Light" pitchFamily="34" charset="-120"/>
              </a:rPr>
              <a:t>: إعداد خطة موجزة لتصميم وتقديم النموذج المتفق عليه</a:t>
            </a:r>
            <a:endParaRPr lang="ar-SA" sz="4650" dirty="0"/>
          </a:p>
        </p:txBody>
      </p:sp>
      <p:sp>
        <p:nvSpPr>
          <p:cNvPr id="3" name="Shape 1"/>
          <p:cNvSpPr/>
          <p:nvPr/>
        </p:nvSpPr>
        <p:spPr>
          <a:xfrm>
            <a:off x="469392" y="3004045"/>
            <a:ext cx="5513646" cy="3330493"/>
          </a:xfrm>
          <a:prstGeom prst="roundRect">
            <a:avLst>
              <a:gd name="adj" fmla="val 20262"/>
            </a:avLst>
          </a:prstGeom>
          <a:solidFill>
            <a:srgbClr val="75BAE6"/>
          </a:solidFill>
          <a:ln/>
        </p:spPr>
      </p:sp>
      <p:sp>
        <p:nvSpPr>
          <p:cNvPr id="4" name="Text 2"/>
          <p:cNvSpPr/>
          <p:nvPr/>
        </p:nvSpPr>
        <p:spPr>
          <a:xfrm>
            <a:off x="695010" y="3229670"/>
            <a:ext cx="5062411"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chemeClr val="bg1"/>
                </a:solidFill>
                <a:latin typeface="GE SS Two Light" pitchFamily="34" charset="0"/>
                <a:ea typeface="GE SS Two Light" pitchFamily="34" charset="-122"/>
                <a:cs typeface="GE SS Two Light" pitchFamily="34" charset="-120"/>
              </a:rPr>
              <a:t>ما ستكون قادرًا عليه</a:t>
            </a:r>
            <a:endParaRPr lang="ar-SA" sz="2400" b="1" dirty="0">
              <a:solidFill>
                <a:schemeClr val="bg1"/>
              </a:solidFill>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3854748"/>
            <a:ext cx="564144" cy="564158"/>
          </a:xfrm>
          <a:prstGeom prst="rect">
            <a:avLst/>
          </a:prstGeom>
        </p:spPr>
      </p:pic>
      <p:sp>
        <p:nvSpPr>
          <p:cNvPr id="6" name="Text 3"/>
          <p:cNvSpPr/>
          <p:nvPr/>
        </p:nvSpPr>
        <p:spPr>
          <a:xfrm>
            <a:off x="695010" y="4539614"/>
            <a:ext cx="5062411" cy="722313"/>
          </a:xfrm>
          <a:prstGeom prst="rect">
            <a:avLst/>
          </a:prstGeom>
          <a:noFill/>
          <a:ln/>
        </p:spPr>
        <p:txBody>
          <a:bodyPr wrap="square" lIns="0" tIns="0" rIns="0" bIns="0" rtlCol="0" anchor="t">
            <a:noAutofit/>
          </a:bodyPr>
          <a:lstStyle/>
          <a:p>
            <a:pPr marL="0" indent="0" algn="just"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إعداد خطة موجزة كاملة لتصميم وتقديم أحد نماذج التدريب المبتكرة والمرنة التي اتفقتم عليها في النشاط السابق</a:t>
            </a:r>
            <a:endParaRPr lang="ar-SA" sz="2400" dirty="0">
              <a:solidFill>
                <a:schemeClr val="bg1"/>
              </a:solidFill>
            </a:endParaRPr>
          </a:p>
        </p:txBody>
      </p:sp>
      <p:sp>
        <p:nvSpPr>
          <p:cNvPr id="7" name="Text 4"/>
          <p:cNvSpPr/>
          <p:nvPr/>
        </p:nvSpPr>
        <p:spPr>
          <a:xfrm>
            <a:off x="6377522" y="3229670"/>
            <a:ext cx="5188614"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تفاصيل النشاط</a:t>
            </a:r>
            <a:endParaRPr lang="ar-SA" sz="2400" b="1"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01993" y="3854748"/>
            <a:ext cx="564144" cy="564158"/>
          </a:xfrm>
          <a:prstGeom prst="rect">
            <a:avLst/>
          </a:prstGeom>
        </p:spPr>
      </p:pic>
      <p:sp>
        <p:nvSpPr>
          <p:cNvPr id="9" name="Text 5"/>
          <p:cNvSpPr/>
          <p:nvPr/>
        </p:nvSpPr>
        <p:spPr>
          <a:xfrm>
            <a:off x="9112915" y="4539614"/>
            <a:ext cx="2453221" cy="48810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المدة: أربع ساعات</a:t>
            </a:r>
            <a:endParaRPr lang="ar-SA" sz="20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39056" y="3854748"/>
            <a:ext cx="564144" cy="564158"/>
          </a:xfrm>
          <a:prstGeom prst="rect">
            <a:avLst/>
          </a:prstGeom>
        </p:spPr>
      </p:pic>
      <p:sp>
        <p:nvSpPr>
          <p:cNvPr id="11" name="Text 6"/>
          <p:cNvSpPr/>
          <p:nvPr/>
        </p:nvSpPr>
        <p:spPr>
          <a:xfrm>
            <a:off x="7049879" y="4539614"/>
            <a:ext cx="2453321" cy="976214"/>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التنفيذ: عمل ثنائي على مهمّة مستقلّة بعد عرض تمهيدي</a:t>
            </a:r>
            <a:endParaRPr lang="ar-SA" sz="2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01597" y="807641"/>
            <a:ext cx="3494992" cy="5242719"/>
          </a:xfrm>
          <a:prstGeom prst="rect">
            <a:avLst/>
          </a:prstGeom>
        </p:spPr>
      </p:pic>
      <p:sp>
        <p:nvSpPr>
          <p:cNvPr id="4" name="Text 0"/>
          <p:cNvSpPr/>
          <p:nvPr/>
        </p:nvSpPr>
        <p:spPr>
          <a:xfrm>
            <a:off x="5203794" y="953790"/>
            <a:ext cx="6355993" cy="1336080"/>
          </a:xfrm>
          <a:prstGeom prst="rect">
            <a:avLst/>
          </a:prstGeom>
          <a:noFill/>
          <a:ln/>
        </p:spPr>
        <p:txBody>
          <a:bodyPr wrap="square" lIns="0" tIns="0" rIns="0" bIns="0" rtlCol="0" anchor="t">
            <a:normAutofit/>
          </a:bodyPr>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من «ماذا» إلى «كيف ومتى وبماذا»</a:t>
            </a:r>
            <a:endParaRPr lang="ar-SA" sz="4200" dirty="0"/>
          </a:p>
        </p:txBody>
      </p:sp>
      <p:sp>
        <p:nvSpPr>
          <p:cNvPr id="5" name="Text 1"/>
          <p:cNvSpPr/>
          <p:nvPr/>
        </p:nvSpPr>
        <p:spPr>
          <a:xfrm>
            <a:off x="5203794" y="2769592"/>
            <a:ext cx="6051399" cy="1184159"/>
          </a:xfrm>
          <a:prstGeom prst="rect">
            <a:avLst/>
          </a:prstGeom>
          <a:noFill/>
          <a:ln/>
        </p:spPr>
        <p:txBody>
          <a:bodyPr wrap="square" lIns="0" tIns="0" rIns="0" bIns="0" rtlCol="0" anchor="t">
            <a:normAutofit/>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في النشاط السابق حدّدت العناصر، أي ما الذي يتكوّن منه النموذج. وتنتقل هنا إلى ترجمة هذه العناصر إلى خطة موجزة كاملة، أي كيف سينفّذ النموذج فعلًا.</a:t>
            </a:r>
            <a:endParaRPr lang="ar-SA" dirty="0"/>
          </a:p>
        </p:txBody>
      </p:sp>
      <p:sp>
        <p:nvSpPr>
          <p:cNvPr id="6" name="Shape 2"/>
          <p:cNvSpPr/>
          <p:nvPr/>
        </p:nvSpPr>
        <p:spPr>
          <a:xfrm>
            <a:off x="11534387" y="2564011"/>
            <a:ext cx="25399" cy="1028502"/>
          </a:xfrm>
          <a:prstGeom prst="roundRect">
            <a:avLst>
              <a:gd name="adj" fmla="val 50001"/>
            </a:avLst>
          </a:prstGeom>
          <a:solidFill>
            <a:srgbClr val="75BAE6"/>
          </a:solidFill>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083806" y="3798094"/>
            <a:ext cx="507789" cy="507802"/>
          </a:xfrm>
          <a:prstGeom prst="rect">
            <a:avLst/>
          </a:prstGeom>
        </p:spPr>
      </p:pic>
      <p:sp>
        <p:nvSpPr>
          <p:cNvPr id="8" name="Text 3"/>
          <p:cNvSpPr/>
          <p:nvPr/>
        </p:nvSpPr>
        <p:spPr>
          <a:xfrm>
            <a:off x="8496087" y="4534396"/>
            <a:ext cx="3063699"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العناصر: قائمة مكوّنات</a:t>
            </a:r>
            <a:endParaRPr lang="ar-SA" sz="2100" dirty="0"/>
          </a:p>
        </p:txBody>
      </p:sp>
      <p:sp>
        <p:nvSpPr>
          <p:cNvPr id="9" name="Text 4"/>
          <p:cNvSpPr/>
          <p:nvPr/>
        </p:nvSpPr>
        <p:spPr>
          <a:xfrm>
            <a:off x="8496087" y="4978102"/>
            <a:ext cx="3063699" cy="1184159"/>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ما الذي يتكوّن منه النموذج — الإطار الهيكلي الذي حدّدته مع مجموعتك في النشاط السابق.</a:t>
            </a:r>
            <a:endParaRPr lang="ar-SA" sz="16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94388" y="3798094"/>
            <a:ext cx="507789" cy="507802"/>
          </a:xfrm>
          <a:prstGeom prst="rect">
            <a:avLst/>
          </a:prstGeom>
        </p:spPr>
      </p:pic>
      <p:sp>
        <p:nvSpPr>
          <p:cNvPr id="11" name="Text 5"/>
          <p:cNvSpPr/>
          <p:nvPr/>
        </p:nvSpPr>
        <p:spPr>
          <a:xfrm>
            <a:off x="5203794" y="4534396"/>
            <a:ext cx="3063798"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الخطة: وثيقة عمل تفصيلية</a:t>
            </a:r>
            <a:endParaRPr lang="ar-SA" sz="2100" dirty="0"/>
          </a:p>
        </p:txBody>
      </p:sp>
      <p:sp>
        <p:nvSpPr>
          <p:cNvPr id="12" name="Text 6"/>
          <p:cNvSpPr/>
          <p:nvPr/>
        </p:nvSpPr>
        <p:spPr>
          <a:xfrm>
            <a:off x="5203794" y="4978102"/>
            <a:ext cx="3063798" cy="1776239"/>
          </a:xfrm>
          <a:prstGeom prst="rect">
            <a:avLst/>
          </a:prstGeom>
          <a:noFill/>
          <a:ln/>
        </p:spPr>
        <p:txBody>
          <a:bodyPr wrap="square" lIns="0" tIns="0" rIns="0" bIns="0" rtlCol="0" anchor="t">
            <a:noAutofit/>
          </a:bodyPr>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كيف سينفّذ النموذج فعلًا — وثيقة تجعل النموذج قابلًا للتقديم، وتجيب عن: كيف؟ ومتى؟ وبماذا؟</a:t>
            </a:r>
            <a:endParaRPr lang="ar-SA" sz="2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19" name="Rectangle: Diagonal Corners Rounded 18">
            <a:extLst>
              <a:ext uri="{FF2B5EF4-FFF2-40B4-BE49-F238E27FC236}">
                <a16:creationId xmlns:a16="http://schemas.microsoft.com/office/drawing/2014/main" id="{BFA91E68-82EC-C862-3A73-4ACF2A3F6564}"/>
              </a:ext>
            </a:extLst>
          </p:cNvPr>
          <p:cNvSpPr/>
          <p:nvPr/>
        </p:nvSpPr>
        <p:spPr>
          <a:xfrm>
            <a:off x="632211" y="2151529"/>
            <a:ext cx="3113284" cy="2054684"/>
          </a:xfrm>
          <a:prstGeom prst="round2Diag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631908" y="483691"/>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مكوّنات الخطة الموجزة </a:t>
            </a:r>
            <a:endParaRPr lang="ar-SA" sz="3950" dirty="0"/>
          </a:p>
        </p:txBody>
      </p:sp>
      <p:sp>
        <p:nvSpPr>
          <p:cNvPr id="3" name="Text 1"/>
          <p:cNvSpPr/>
          <p:nvPr/>
        </p:nvSpPr>
        <p:spPr>
          <a:xfrm>
            <a:off x="22324" y="1359296"/>
            <a:ext cx="11537463" cy="506407"/>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تترجم الخطة الموجزة كل عنصر من عناصر التصميم إلى تفصيل عمليّ. وتشمل المكوّنات الآتية:</a:t>
            </a:r>
            <a:endParaRPr lang="ar-SA" sz="2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29891" y="2253010"/>
            <a:ext cx="479512" cy="479524"/>
          </a:xfrm>
          <a:prstGeom prst="rect">
            <a:avLst/>
          </a:prstGeom>
        </p:spPr>
      </p:pic>
      <p:sp>
        <p:nvSpPr>
          <p:cNvPr id="5" name="Text 2"/>
          <p:cNvSpPr/>
          <p:nvPr/>
        </p:nvSpPr>
        <p:spPr>
          <a:xfrm>
            <a:off x="7954472" y="2814538"/>
            <a:ext cx="3506700"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وصف النموذج وإطار الحوكمة</a:t>
            </a:r>
            <a:endParaRPr lang="ar-SA" sz="1950" dirty="0"/>
          </a:p>
        </p:txBody>
      </p:sp>
      <p:sp>
        <p:nvSpPr>
          <p:cNvPr id="6" name="Text 3"/>
          <p:cNvSpPr/>
          <p:nvPr/>
        </p:nvSpPr>
        <p:spPr>
          <a:xfrm>
            <a:off x="8199210" y="3193401"/>
            <a:ext cx="3506700" cy="1012812"/>
          </a:xfrm>
          <a:prstGeom prst="rect">
            <a:avLst/>
          </a:prstGeom>
          <a:noFill/>
          <a:ln/>
        </p:spPr>
        <p:txBody>
          <a:bodyPr wrap="square" lIns="0" tIns="0" rIns="0" bIns="0" rtlCol="0" anchor="t">
            <a:normAutofit/>
          </a:bodyPr>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وصف موجز للنموذج وفكرته الأساسية وإطار الحوكمة الذي يلتزم به ويُساءل أمامه.</a:t>
            </a:r>
            <a:endParaRPr lang="ar-SA" sz="20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91055" y="2290547"/>
            <a:ext cx="479512" cy="479524"/>
          </a:xfrm>
          <a:prstGeom prst="rect">
            <a:avLst/>
          </a:prstGeom>
        </p:spPr>
      </p:pic>
      <p:sp>
        <p:nvSpPr>
          <p:cNvPr id="8" name="Text 4"/>
          <p:cNvSpPr/>
          <p:nvPr/>
        </p:nvSpPr>
        <p:spPr>
          <a:xfrm>
            <a:off x="3356384" y="2814538"/>
            <a:ext cx="3506799"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الفئة المستهدفة</a:t>
            </a:r>
            <a:endParaRPr lang="ar-SA" sz="1950" dirty="0"/>
          </a:p>
        </p:txBody>
      </p:sp>
      <p:sp>
        <p:nvSpPr>
          <p:cNvPr id="9" name="Text 5"/>
          <p:cNvSpPr/>
          <p:nvPr/>
        </p:nvSpPr>
        <p:spPr>
          <a:xfrm>
            <a:off x="4138914" y="3193034"/>
            <a:ext cx="3506799" cy="1012812"/>
          </a:xfrm>
          <a:prstGeom prst="rect">
            <a:avLst/>
          </a:prstGeom>
          <a:noFill/>
          <a:ln/>
        </p:spPr>
        <p:txBody>
          <a:bodyPr wrap="square" lIns="0" tIns="0" rIns="0" bIns="0" rtlCol="0" anchor="t">
            <a:normAutofit/>
          </a:bodyPr>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الفئة المستهدفة بخصائصها ومستواها وظروفها.</a:t>
            </a:r>
            <a:endParaRPr lang="ar-SA" sz="20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42510" y="2253010"/>
            <a:ext cx="479512" cy="479524"/>
          </a:xfrm>
          <a:prstGeom prst="rect">
            <a:avLst/>
          </a:prstGeom>
        </p:spPr>
      </p:pic>
      <p:sp>
        <p:nvSpPr>
          <p:cNvPr id="11" name="Text 6"/>
          <p:cNvSpPr/>
          <p:nvPr/>
        </p:nvSpPr>
        <p:spPr>
          <a:xfrm>
            <a:off x="-110447" y="2862245"/>
            <a:ext cx="3506799"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توزيع الأدوار والمسؤوليات</a:t>
            </a:r>
            <a:endParaRPr lang="ar-SA" sz="1950" dirty="0"/>
          </a:p>
        </p:txBody>
      </p:sp>
      <p:sp>
        <p:nvSpPr>
          <p:cNvPr id="12" name="Text 7"/>
          <p:cNvSpPr/>
          <p:nvPr/>
        </p:nvSpPr>
        <p:spPr>
          <a:xfrm>
            <a:off x="632211" y="3221540"/>
            <a:ext cx="3020598" cy="506407"/>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توزيع الأدوار بين الإدارة والمدرّبين وجهات</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التقييم والشركاء.</a:t>
            </a:r>
            <a:endParaRPr lang="ar-SA" sz="20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862997" y="4733013"/>
            <a:ext cx="479512" cy="479524"/>
          </a:xfrm>
          <a:prstGeom prst="rect">
            <a:avLst/>
          </a:prstGeom>
        </p:spPr>
      </p:pic>
      <p:sp>
        <p:nvSpPr>
          <p:cNvPr id="14" name="Text 8"/>
          <p:cNvSpPr/>
          <p:nvPr/>
        </p:nvSpPr>
        <p:spPr>
          <a:xfrm>
            <a:off x="6462848" y="5276061"/>
            <a:ext cx="3506799"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النتاجات التّعلّمية</a:t>
            </a:r>
            <a:endParaRPr lang="ar-SA" sz="1950" dirty="0"/>
          </a:p>
        </p:txBody>
      </p:sp>
      <p:sp>
        <p:nvSpPr>
          <p:cNvPr id="15" name="Text 9"/>
          <p:cNvSpPr/>
          <p:nvPr/>
        </p:nvSpPr>
        <p:spPr>
          <a:xfrm>
            <a:off x="7349354" y="5593922"/>
            <a:ext cx="3506799" cy="851006"/>
          </a:xfrm>
          <a:prstGeom prst="rect">
            <a:avLst/>
          </a:prstGeom>
          <a:noFill/>
          <a:ln/>
        </p:spPr>
        <p:txBody>
          <a:bodyPr wrap="none" lIns="0" tIns="0" rIns="0" bIns="0" rtlCol="0" anchor="t"/>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صياغة النتاجات التّعلّمية المحدّدة القابلة</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للقياس.</a:t>
            </a:r>
            <a:endParaRPr lang="ar-SA" sz="20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15616" y="4685762"/>
            <a:ext cx="479512" cy="479524"/>
          </a:xfrm>
          <a:prstGeom prst="rect">
            <a:avLst/>
          </a:prstGeom>
        </p:spPr>
      </p:pic>
      <p:sp>
        <p:nvSpPr>
          <p:cNvPr id="17" name="Text 10"/>
          <p:cNvSpPr/>
          <p:nvPr/>
        </p:nvSpPr>
        <p:spPr>
          <a:xfrm>
            <a:off x="1593677" y="5219476"/>
            <a:ext cx="3506799"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منحى التقديم والتنفيذ</a:t>
            </a:r>
            <a:endParaRPr lang="ar-SA" sz="1950" dirty="0"/>
          </a:p>
        </p:txBody>
      </p:sp>
      <p:sp>
        <p:nvSpPr>
          <p:cNvPr id="18" name="Text 11"/>
          <p:cNvSpPr/>
          <p:nvPr/>
        </p:nvSpPr>
        <p:spPr>
          <a:xfrm>
            <a:off x="924128" y="5641661"/>
            <a:ext cx="5171872" cy="1300010"/>
          </a:xfrm>
          <a:prstGeom prst="rect">
            <a:avLst/>
          </a:prstGeom>
          <a:noFill/>
          <a:ln/>
        </p:spPr>
        <p:txBody>
          <a:bodyPr wrap="square" lIns="0" tIns="0" rIns="0" bIns="0" rtlCol="0" anchor="t">
            <a:noAutofit/>
          </a:bodyPr>
          <a:lstStyle/>
          <a:p>
            <a:pPr marL="0" indent="0" algn="ct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بيان منحى التقديم وأسلوبه مع مراعاة الشمول وإتاحة الوصول، وما يتّصل به من دعم للمتدرّبين في القبول والإرشاد والتشغيل.</a:t>
            </a:r>
            <a:endParaRPr lang="ar-SA" sz="2000" dirty="0"/>
          </a:p>
        </p:txBody>
      </p:sp>
      <p:sp>
        <p:nvSpPr>
          <p:cNvPr id="21" name="Rectangle: Diagonal Corners Rounded 20">
            <a:extLst>
              <a:ext uri="{FF2B5EF4-FFF2-40B4-BE49-F238E27FC236}">
                <a16:creationId xmlns:a16="http://schemas.microsoft.com/office/drawing/2014/main" id="{BF7F0ED8-DC84-84E1-7BF0-EA7D40EE7E46}"/>
              </a:ext>
            </a:extLst>
          </p:cNvPr>
          <p:cNvSpPr/>
          <p:nvPr/>
        </p:nvSpPr>
        <p:spPr>
          <a:xfrm>
            <a:off x="807396" y="4576617"/>
            <a:ext cx="5463171" cy="2003108"/>
          </a:xfrm>
          <a:prstGeom prst="round2Diag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Diagonal Corners Rounded 22">
            <a:extLst>
              <a:ext uri="{FF2B5EF4-FFF2-40B4-BE49-F238E27FC236}">
                <a16:creationId xmlns:a16="http://schemas.microsoft.com/office/drawing/2014/main" id="{7104D820-AB8B-F91E-D647-288F8732BCE2}"/>
              </a:ext>
            </a:extLst>
          </p:cNvPr>
          <p:cNvSpPr/>
          <p:nvPr/>
        </p:nvSpPr>
        <p:spPr>
          <a:xfrm>
            <a:off x="8093413" y="2110277"/>
            <a:ext cx="3612497" cy="2084678"/>
          </a:xfrm>
          <a:prstGeom prst="round2Diag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Diagonal Corners Rounded 24">
            <a:extLst>
              <a:ext uri="{FF2B5EF4-FFF2-40B4-BE49-F238E27FC236}">
                <a16:creationId xmlns:a16="http://schemas.microsoft.com/office/drawing/2014/main" id="{A7837331-9BC6-84FE-E648-9A2878C29E8B}"/>
              </a:ext>
            </a:extLst>
          </p:cNvPr>
          <p:cNvSpPr/>
          <p:nvPr/>
        </p:nvSpPr>
        <p:spPr>
          <a:xfrm>
            <a:off x="4270784" y="2151529"/>
            <a:ext cx="3335057" cy="2043426"/>
          </a:xfrm>
          <a:prstGeom prst="round2Diag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Diagonal Corners Rounded 26">
            <a:extLst>
              <a:ext uri="{FF2B5EF4-FFF2-40B4-BE49-F238E27FC236}">
                <a16:creationId xmlns:a16="http://schemas.microsoft.com/office/drawing/2014/main" id="{EA5A1036-F489-8A4A-E070-A20365FC8353}"/>
              </a:ext>
            </a:extLst>
          </p:cNvPr>
          <p:cNvSpPr/>
          <p:nvPr/>
        </p:nvSpPr>
        <p:spPr>
          <a:xfrm>
            <a:off x="7349354" y="4576618"/>
            <a:ext cx="3506799" cy="2003108"/>
          </a:xfrm>
          <a:prstGeom prst="round2Diag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nvSpPr>
        <p:spPr>
          <a:xfrm>
            <a:off x="631908" y="1205210"/>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مكوّنات الخطة الموجزة </a:t>
            </a:r>
            <a:endParaRPr lang="ar-SA" sz="3700" dirty="0"/>
          </a:p>
        </p:txBody>
      </p:sp>
      <p:sp>
        <p:nvSpPr>
          <p:cNvPr id="3" name="Text 1"/>
          <p:cNvSpPr/>
          <p:nvPr/>
        </p:nvSpPr>
        <p:spPr>
          <a:xfrm>
            <a:off x="22324" y="2087959"/>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تكملةً للمكوّنات السابقة:</a:t>
            </a:r>
            <a:endParaRPr lang="ar-SA" sz="1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8452" y="2510334"/>
            <a:ext cx="451335" cy="451346"/>
          </a:xfrm>
          <a:prstGeom prst="rect">
            <a:avLst/>
          </a:prstGeom>
        </p:spPr>
      </p:pic>
      <p:sp>
        <p:nvSpPr>
          <p:cNvPr id="5" name="Text 2"/>
          <p:cNvSpPr/>
          <p:nvPr/>
        </p:nvSpPr>
        <p:spPr>
          <a:xfrm>
            <a:off x="8037510" y="2510334"/>
            <a:ext cx="2890468"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الموارد اللازمة</a:t>
            </a:r>
            <a:endParaRPr lang="ar-SA" sz="1850" dirty="0"/>
          </a:p>
        </p:txBody>
      </p:sp>
      <p:sp>
        <p:nvSpPr>
          <p:cNvPr id="6" name="Text 3"/>
          <p:cNvSpPr/>
          <p:nvPr/>
        </p:nvSpPr>
        <p:spPr>
          <a:xfrm>
            <a:off x="8745722" y="2973484"/>
            <a:ext cx="2890468" cy="838299"/>
          </a:xfrm>
          <a:prstGeom prst="rect">
            <a:avLst/>
          </a:prstGeom>
          <a:noFill/>
          <a:ln/>
        </p:spPr>
        <p:txBody>
          <a:bodyPr wrap="square" lIns="0" tIns="0" rIns="0" bIns="0" rtlCol="0" anchor="t">
            <a:normAutofit/>
          </a:bodyPr>
          <a:lstStyle/>
          <a:p>
            <a:pPr marL="0" indent="0" algn="ct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حصر الموارد البشرية والمادية والتقنية اللازمة لتنفيذ النموذج.</a:t>
            </a:r>
            <a:endParaRPr lang="ar-SA" sz="20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05701" y="2510334"/>
            <a:ext cx="451335" cy="451346"/>
          </a:xfrm>
          <a:prstGeom prst="rect">
            <a:avLst/>
          </a:prstGeom>
        </p:spPr>
      </p:pic>
      <p:sp>
        <p:nvSpPr>
          <p:cNvPr id="8" name="Text 4"/>
          <p:cNvSpPr/>
          <p:nvPr/>
        </p:nvSpPr>
        <p:spPr>
          <a:xfrm>
            <a:off x="4334759" y="2510334"/>
            <a:ext cx="2890468"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الجدول الزمني</a:t>
            </a:r>
            <a:endParaRPr lang="ar-SA" sz="1850" dirty="0"/>
          </a:p>
        </p:txBody>
      </p:sp>
      <p:sp>
        <p:nvSpPr>
          <p:cNvPr id="9" name="Text 5"/>
          <p:cNvSpPr/>
          <p:nvPr/>
        </p:nvSpPr>
        <p:spPr>
          <a:xfrm>
            <a:off x="5088213" y="2885874"/>
            <a:ext cx="2890468" cy="784231"/>
          </a:xfrm>
          <a:prstGeom prst="rect">
            <a:avLst/>
          </a:prstGeom>
          <a:noFill/>
          <a:ln/>
        </p:spPr>
        <p:txBody>
          <a:bodyPr wrap="square" lIns="0" tIns="0" rIns="0" bIns="0" rtlCol="0" anchor="t">
            <a:normAutofit/>
          </a:bodyPr>
          <a:lstStyle/>
          <a:p>
            <a:pPr marL="0" indent="0" algn="ct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توزيع التدريب على مدد وجلسات ومراحل زمنية واضحة.</a:t>
            </a:r>
            <a:endParaRPr lang="ar-SA" sz="20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02950" y="2510334"/>
            <a:ext cx="451335" cy="451346"/>
          </a:xfrm>
          <a:prstGeom prst="rect">
            <a:avLst/>
          </a:prstGeom>
        </p:spPr>
      </p:pic>
      <p:sp>
        <p:nvSpPr>
          <p:cNvPr id="11" name="Text 6"/>
          <p:cNvSpPr/>
          <p:nvPr/>
        </p:nvSpPr>
        <p:spPr>
          <a:xfrm>
            <a:off x="631908" y="2510334"/>
            <a:ext cx="2890567"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آلية التقييم ومنح الشهادة</a:t>
            </a:r>
            <a:endParaRPr lang="ar-SA" sz="1850" dirty="0"/>
          </a:p>
        </p:txBody>
      </p:sp>
      <p:sp>
        <p:nvSpPr>
          <p:cNvPr id="12" name="Text 7"/>
          <p:cNvSpPr/>
          <p:nvPr/>
        </p:nvSpPr>
        <p:spPr>
          <a:xfrm>
            <a:off x="717177" y="2899072"/>
            <a:ext cx="3510948" cy="896368"/>
          </a:xfrm>
          <a:prstGeom prst="rect">
            <a:avLst/>
          </a:prstGeom>
          <a:noFill/>
          <a:ln/>
        </p:spPr>
        <p:txBody>
          <a:bodyPr wrap="square" lIns="0" tIns="0" rIns="0" bIns="0" rtlCol="0" anchor="t">
            <a:normAutofit/>
          </a:bodyPr>
          <a:lstStyle/>
          <a:p>
            <a:pPr marL="0" indent="0" algn="ct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آلية التقييم ومعايير الاجتياز وإجراءات منح الشهادة.</a:t>
            </a:r>
            <a:endParaRPr lang="ar-SA" sz="20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37502" y="4285953"/>
            <a:ext cx="451335" cy="451346"/>
          </a:xfrm>
          <a:prstGeom prst="rect">
            <a:avLst/>
          </a:prstGeom>
        </p:spPr>
      </p:pic>
      <p:sp>
        <p:nvSpPr>
          <p:cNvPr id="14" name="Text 8"/>
          <p:cNvSpPr/>
          <p:nvPr/>
        </p:nvSpPr>
        <p:spPr>
          <a:xfrm>
            <a:off x="6366560" y="4285953"/>
            <a:ext cx="2890468"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ضمان الجودة ومؤشرات النجاح</a:t>
            </a:r>
            <a:endParaRPr lang="ar-SA" sz="1850" dirty="0"/>
          </a:p>
        </p:txBody>
      </p:sp>
      <p:sp>
        <p:nvSpPr>
          <p:cNvPr id="15" name="Text 9"/>
          <p:cNvSpPr/>
          <p:nvPr/>
        </p:nvSpPr>
        <p:spPr>
          <a:xfrm>
            <a:off x="6366559" y="4669434"/>
            <a:ext cx="3629405" cy="838299"/>
          </a:xfrm>
          <a:prstGeom prst="rect">
            <a:avLst/>
          </a:prstGeom>
          <a:noFill/>
          <a:ln/>
        </p:spPr>
        <p:txBody>
          <a:bodyPr wrap="square" lIns="0" tIns="0" rIns="0" bIns="0" rtlCol="0" anchor="t">
            <a:normAutofit/>
          </a:bodyPr>
          <a:lstStyle/>
          <a:p>
            <a:pPr marL="0" indent="0" algn="ct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مؤشرات النجاح كنسب الاجتياز ورضا المتدرّبين وجهات العمل ومعدّلات التوظيف.</a:t>
            </a:r>
            <a:endParaRPr lang="ar-SA" sz="20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95048" y="4254725"/>
            <a:ext cx="451335" cy="451346"/>
          </a:xfrm>
          <a:prstGeom prst="rect">
            <a:avLst/>
          </a:prstGeom>
        </p:spPr>
      </p:pic>
      <p:sp>
        <p:nvSpPr>
          <p:cNvPr id="17" name="Text 10"/>
          <p:cNvSpPr/>
          <p:nvPr/>
        </p:nvSpPr>
        <p:spPr>
          <a:xfrm>
            <a:off x="1124006" y="4254725"/>
            <a:ext cx="2890567"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الاستدامة المالية</a:t>
            </a:r>
            <a:endParaRPr lang="ar-SA" sz="1850" dirty="0"/>
          </a:p>
        </p:txBody>
      </p:sp>
      <p:sp>
        <p:nvSpPr>
          <p:cNvPr id="18" name="Text 11"/>
          <p:cNvSpPr/>
          <p:nvPr/>
        </p:nvSpPr>
        <p:spPr>
          <a:xfrm>
            <a:off x="1755816" y="4699964"/>
            <a:ext cx="2890567" cy="828308"/>
          </a:xfrm>
          <a:prstGeom prst="rect">
            <a:avLst/>
          </a:prstGeom>
          <a:noFill/>
          <a:ln/>
        </p:spPr>
        <p:txBody>
          <a:bodyPr wrap="square" lIns="0" tIns="0" rIns="0" bIns="0" rtlCol="0" anchor="t">
            <a:normAutofit/>
          </a:bodyPr>
          <a:lstStyle/>
          <a:p>
            <a:pPr marL="0" indent="0" algn="ct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ما يكفل استدامة النموذج ماليًا على المدى البعيد.</a:t>
            </a:r>
            <a:endParaRPr lang="ar-SA" sz="2000" dirty="0"/>
          </a:p>
        </p:txBody>
      </p:sp>
      <p:sp>
        <p:nvSpPr>
          <p:cNvPr id="19" name="Shape 12"/>
          <p:cNvSpPr/>
          <p:nvPr/>
        </p:nvSpPr>
        <p:spPr>
          <a:xfrm>
            <a:off x="631908" y="5682755"/>
            <a:ext cx="10927878" cy="884337"/>
          </a:xfrm>
          <a:prstGeom prst="roundRect">
            <a:avLst>
              <a:gd name="adj" fmla="val 30624"/>
            </a:avLst>
          </a:prstGeom>
          <a:solidFill>
            <a:srgbClr val="D4E9F7"/>
          </a:solidFill>
          <a:ln/>
        </p:spPr>
      </p:sp>
      <p:pic>
        <p:nvPicPr>
          <p:cNvPr id="20" name="Image 5" descr="preencoded.png"/>
          <p:cNvPicPr>
            <a:picLocks noChangeAspect="1"/>
          </p:cNvPicPr>
          <p:nvPr/>
        </p:nvPicPr>
        <p:blipFill>
          <a:blip r:embed="rId8"/>
          <a:stretch>
            <a:fillRect/>
          </a:stretch>
        </p:blipFill>
        <p:spPr>
          <a:xfrm>
            <a:off x="812383" y="5885657"/>
            <a:ext cx="225618" cy="180479"/>
          </a:xfrm>
          <a:prstGeom prst="rect">
            <a:avLst/>
          </a:prstGeom>
        </p:spPr>
      </p:pic>
      <p:sp>
        <p:nvSpPr>
          <p:cNvPr id="21" name="Text 13"/>
          <p:cNvSpPr/>
          <p:nvPr/>
        </p:nvSpPr>
        <p:spPr>
          <a:xfrm>
            <a:off x="1218475" y="5872164"/>
            <a:ext cx="10160837" cy="519906"/>
          </a:xfrm>
          <a:prstGeom prst="rect">
            <a:avLst/>
          </a:prstGeom>
          <a:noFill/>
          <a:ln/>
        </p:spPr>
        <p:txBody>
          <a:bodyPr wrap="square" lIns="0" tIns="0" rIns="0" bIns="0" rtlCol="0" anchor="t">
            <a:noAutofit/>
          </a:bodyPr>
          <a:lstStyle/>
          <a:p>
            <a:pPr marL="0" indent="0" algn="r" rtl="1">
              <a:lnSpc>
                <a:spcPct val="120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لا تقاس الخطة بطولها بل بجودتها: واضحة لا لبس في مكوناتها، وواقعيّة ممكنة التنفيذ بالموارد المتاحة، وقابلة للتطبيق في سياق مراكز الأونروا، ومتّسقة داخليًا بحيث تنسجم مكوناتها معًا.</a:t>
            </a:r>
            <a:endParaRPr lang="ar-SA" sz="16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nvSpPr>
        <p:spPr>
          <a:xfrm>
            <a:off x="631908" y="724297"/>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مثال توضيحي: خطة نموذج تدريب مدمج</a:t>
            </a:r>
            <a:endParaRPr lang="ar-SA" sz="4400" dirty="0"/>
          </a:p>
        </p:txBody>
      </p:sp>
      <p:sp>
        <p:nvSpPr>
          <p:cNvPr id="3" name="Text 1"/>
          <p:cNvSpPr/>
          <p:nvPr/>
        </p:nvSpPr>
        <p:spPr>
          <a:xfrm>
            <a:off x="609600" y="1656523"/>
            <a:ext cx="10950186" cy="637213"/>
          </a:xfrm>
          <a:prstGeom prst="rect">
            <a:avLst/>
          </a:prstGeom>
          <a:noFill/>
          <a:ln/>
        </p:spPr>
        <p:txBody>
          <a:bodyPr wrap="square" lIns="0" tIns="0" rIns="0" bIns="0" rtlCol="0" anchor="t">
            <a:no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نموذج تدريب مدمج على مهنة مختارة يجمع محتوىً نظريًا رقميًا وجلسات عملية وجاهية، يخضع لإطار حوكمة يستند إلى السياسة التدريبية المعتمدة في المركز.</a:t>
            </a:r>
            <a:endParaRPr lang="ar-SA" sz="2000" dirty="0"/>
          </a:p>
        </p:txBody>
      </p:sp>
      <p:sp>
        <p:nvSpPr>
          <p:cNvPr id="4" name="Shape 2"/>
          <p:cNvSpPr/>
          <p:nvPr/>
        </p:nvSpPr>
        <p:spPr>
          <a:xfrm>
            <a:off x="6197643" y="2734866"/>
            <a:ext cx="5362143" cy="1597620"/>
          </a:xfrm>
          <a:prstGeom prst="roundRect">
            <a:avLst>
              <a:gd name="adj" fmla="val 20130"/>
            </a:avLst>
          </a:prstGeom>
          <a:solidFill>
            <a:srgbClr val="00AEEF"/>
          </a:solidFill>
          <a:ln w="12700">
            <a:solidFill>
              <a:srgbClr val="0094D5"/>
            </a:solidFill>
            <a:prstDash val="solid"/>
          </a:ln>
        </p:spPr>
      </p:sp>
      <p:sp>
        <p:nvSpPr>
          <p:cNvPr id="5" name="Text 3"/>
          <p:cNvSpPr/>
          <p:nvPr/>
        </p:nvSpPr>
        <p:spPr>
          <a:xfrm>
            <a:off x="6424650" y="2961878"/>
            <a:ext cx="4908130"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الفئة المستهدفة</a:t>
            </a:r>
            <a:endParaRPr lang="ar-SA" sz="2800" dirty="0">
              <a:solidFill>
                <a:schemeClr val="bg1"/>
              </a:solidFill>
            </a:endParaRPr>
          </a:p>
        </p:txBody>
      </p:sp>
      <p:sp>
        <p:nvSpPr>
          <p:cNvPr id="6" name="Text 4"/>
          <p:cNvSpPr/>
          <p:nvPr/>
        </p:nvSpPr>
        <p:spPr>
          <a:xfrm>
            <a:off x="6424650" y="3436541"/>
            <a:ext cx="4908130" cy="668933"/>
          </a:xfrm>
          <a:prstGeom prst="rect">
            <a:avLst/>
          </a:prstGeom>
          <a:noFill/>
          <a:ln/>
        </p:spPr>
        <p:txBody>
          <a:bodyPr wrap="square" lIns="0" tIns="0" rIns="0" bIns="0" rtlCol="0" anchor="t">
            <a:normAutofit fontScale="92500" lnSpcReduction="20000"/>
          </a:bodyPr>
          <a:lstStyle/>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شباب من المجتمع المحلي بمستويات مبتدئة، بعضهم يعمل بدوام جزئي.</a:t>
            </a:r>
            <a:endParaRPr lang="ar-SA" sz="2000" dirty="0">
              <a:solidFill>
                <a:schemeClr val="bg1"/>
              </a:solidFill>
            </a:endParaRPr>
          </a:p>
        </p:txBody>
      </p:sp>
      <p:sp>
        <p:nvSpPr>
          <p:cNvPr id="7" name="Shape 5"/>
          <p:cNvSpPr/>
          <p:nvPr/>
        </p:nvSpPr>
        <p:spPr>
          <a:xfrm>
            <a:off x="631908" y="2734866"/>
            <a:ext cx="5362143" cy="1597620"/>
          </a:xfrm>
          <a:prstGeom prst="roundRect">
            <a:avLst>
              <a:gd name="adj" fmla="val 20130"/>
            </a:avLst>
          </a:prstGeom>
          <a:solidFill>
            <a:srgbClr val="00AEEF"/>
          </a:solidFill>
          <a:ln w="12700">
            <a:solidFill>
              <a:srgbClr val="0094D5"/>
            </a:solidFill>
            <a:prstDash val="solid"/>
          </a:ln>
        </p:spPr>
      </p:sp>
      <p:sp>
        <p:nvSpPr>
          <p:cNvPr id="8" name="Text 6"/>
          <p:cNvSpPr/>
          <p:nvPr/>
        </p:nvSpPr>
        <p:spPr>
          <a:xfrm>
            <a:off x="858915" y="2961878"/>
            <a:ext cx="4908130"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الجدول الزمني</a:t>
            </a:r>
            <a:endParaRPr lang="ar-SA" sz="2800" dirty="0">
              <a:solidFill>
                <a:schemeClr val="bg1"/>
              </a:solidFill>
            </a:endParaRPr>
          </a:p>
        </p:txBody>
      </p:sp>
      <p:sp>
        <p:nvSpPr>
          <p:cNvPr id="9" name="Text 7"/>
          <p:cNvSpPr/>
          <p:nvPr/>
        </p:nvSpPr>
        <p:spPr>
          <a:xfrm>
            <a:off x="858915" y="3436541"/>
            <a:ext cx="4908130" cy="668933"/>
          </a:xfrm>
          <a:prstGeom prst="rect">
            <a:avLst/>
          </a:prstGeom>
          <a:noFill/>
          <a:ln/>
        </p:spPr>
        <p:txBody>
          <a:bodyPr wrap="square" lIns="0" tIns="0" rIns="0" bIns="0" rtlCol="0" anchor="t">
            <a:noAutofit/>
          </a:bodyPr>
          <a:lstStyle/>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أربعة أسابيع بوحدات نظرية ذاتية أسبوعية وجلسة عملية مكثفة أسبوعيًا.</a:t>
            </a:r>
            <a:endParaRPr lang="ar-SA" sz="2000" dirty="0">
              <a:solidFill>
                <a:schemeClr val="bg1"/>
              </a:solidFill>
            </a:endParaRPr>
          </a:p>
        </p:txBody>
      </p:sp>
      <p:sp>
        <p:nvSpPr>
          <p:cNvPr id="10" name="Shape 8"/>
          <p:cNvSpPr/>
          <p:nvPr/>
        </p:nvSpPr>
        <p:spPr>
          <a:xfrm>
            <a:off x="6197643" y="4536083"/>
            <a:ext cx="5362143" cy="1597620"/>
          </a:xfrm>
          <a:prstGeom prst="roundRect">
            <a:avLst>
              <a:gd name="adj" fmla="val 20130"/>
            </a:avLst>
          </a:prstGeom>
          <a:solidFill>
            <a:srgbClr val="00AEEF"/>
          </a:solidFill>
          <a:ln w="12700">
            <a:solidFill>
              <a:srgbClr val="0094D5"/>
            </a:solidFill>
            <a:prstDash val="solid"/>
          </a:ln>
        </p:spPr>
      </p:sp>
      <p:sp>
        <p:nvSpPr>
          <p:cNvPr id="11" name="Text 9"/>
          <p:cNvSpPr/>
          <p:nvPr/>
        </p:nvSpPr>
        <p:spPr>
          <a:xfrm>
            <a:off x="6424650" y="4763095"/>
            <a:ext cx="4908130"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ضمان الجودة</a:t>
            </a:r>
            <a:endParaRPr lang="ar-SA" sz="2800" dirty="0">
              <a:solidFill>
                <a:schemeClr val="bg1"/>
              </a:solidFill>
            </a:endParaRPr>
          </a:p>
        </p:txBody>
      </p:sp>
      <p:sp>
        <p:nvSpPr>
          <p:cNvPr id="12" name="Text 10"/>
          <p:cNvSpPr/>
          <p:nvPr/>
        </p:nvSpPr>
        <p:spPr>
          <a:xfrm>
            <a:off x="6424650" y="5237758"/>
            <a:ext cx="4908130" cy="334466"/>
          </a:xfrm>
          <a:prstGeom prst="rect">
            <a:avLst/>
          </a:prstGeom>
          <a:noFill/>
          <a:ln/>
        </p:spPr>
        <p:txBody>
          <a:bodyPr wrap="none" lIns="0" tIns="0" rIns="0" bIns="0" rtlCol="0" anchor="t"/>
          <a:lstStyle/>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نسبة اجتياز لا تقل عن 80%، ورضا المتدرّبين، وربط بفرص العمل.</a:t>
            </a:r>
            <a:endParaRPr lang="ar-SA" sz="2000" dirty="0">
              <a:solidFill>
                <a:schemeClr val="bg1"/>
              </a:solidFill>
            </a:endParaRPr>
          </a:p>
        </p:txBody>
      </p:sp>
      <p:sp>
        <p:nvSpPr>
          <p:cNvPr id="13" name="Shape 11"/>
          <p:cNvSpPr/>
          <p:nvPr/>
        </p:nvSpPr>
        <p:spPr>
          <a:xfrm>
            <a:off x="631908" y="4536083"/>
            <a:ext cx="5362143" cy="1597620"/>
          </a:xfrm>
          <a:prstGeom prst="roundRect">
            <a:avLst>
              <a:gd name="adj" fmla="val 20130"/>
            </a:avLst>
          </a:prstGeom>
          <a:solidFill>
            <a:srgbClr val="00AEEF"/>
          </a:solidFill>
          <a:ln w="12700">
            <a:solidFill>
              <a:srgbClr val="0094D5"/>
            </a:solidFill>
            <a:prstDash val="solid"/>
          </a:ln>
        </p:spPr>
      </p:sp>
      <p:sp>
        <p:nvSpPr>
          <p:cNvPr id="14" name="Text 12"/>
          <p:cNvSpPr/>
          <p:nvPr/>
        </p:nvSpPr>
        <p:spPr>
          <a:xfrm>
            <a:off x="858915" y="4763095"/>
            <a:ext cx="4908130"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الاستدامة</a:t>
            </a:r>
            <a:endParaRPr lang="ar-SA" sz="2800" dirty="0">
              <a:solidFill>
                <a:schemeClr val="bg1"/>
              </a:solidFill>
            </a:endParaRPr>
          </a:p>
        </p:txBody>
      </p:sp>
      <p:sp>
        <p:nvSpPr>
          <p:cNvPr id="15" name="Text 13"/>
          <p:cNvSpPr/>
          <p:nvPr/>
        </p:nvSpPr>
        <p:spPr>
          <a:xfrm>
            <a:off x="858915" y="5237758"/>
            <a:ext cx="4908130" cy="668933"/>
          </a:xfrm>
          <a:prstGeom prst="rect">
            <a:avLst/>
          </a:prstGeom>
          <a:noFill/>
          <a:ln/>
        </p:spPr>
        <p:txBody>
          <a:bodyPr wrap="square" lIns="0" tIns="0" rIns="0" bIns="0" rtlCol="0" anchor="t">
            <a:noAutofit/>
          </a:bodyPr>
          <a:lstStyle/>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تحديد كلفة البرنامج ومصادر تمويله المشترك بين المركز وشريك التشغيل.</a:t>
            </a:r>
            <a:endParaRPr lang="ar-SA" sz="2000" dirty="0">
              <a:solidFill>
                <a:schemeClr val="bg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nvSpPr>
        <p:spPr>
          <a:xfrm>
            <a:off x="631908" y="919758"/>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تكامل محاور الخطة الموجزة</a:t>
            </a:r>
            <a:endParaRPr lang="ar-SA" sz="4650" dirty="0"/>
          </a:p>
        </p:txBody>
      </p:sp>
      <p:sp>
        <p:nvSpPr>
          <p:cNvPr id="3" name="Text 1"/>
          <p:cNvSpPr/>
          <p:nvPr/>
        </p:nvSpPr>
        <p:spPr>
          <a:xfrm>
            <a:off x="7396474" y="2244705"/>
            <a:ext cx="3213119"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النطاق والحوكمة</a:t>
            </a:r>
            <a:endParaRPr lang="ar-SA" sz="2800" dirty="0"/>
          </a:p>
        </p:txBody>
      </p:sp>
      <p:sp>
        <p:nvSpPr>
          <p:cNvPr id="4" name="Text 2"/>
          <p:cNvSpPr/>
          <p:nvPr/>
        </p:nvSpPr>
        <p:spPr>
          <a:xfrm>
            <a:off x="7821020" y="2939457"/>
            <a:ext cx="3213119" cy="722313"/>
          </a:xfrm>
          <a:prstGeom prst="rect">
            <a:avLst/>
          </a:prstGeom>
          <a:noFill/>
          <a:ln/>
        </p:spPr>
        <p:txBody>
          <a:bodyPr wrap="square" lIns="0" tIns="0" rIns="0" bIns="0" rtlCol="0" anchor="t">
            <a:normAutofit fontScale="92500" lnSpcReduction="10000"/>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يحدّد الفئة والمهنة ويضبط الالتزام والمساءلة.</a:t>
            </a:r>
            <a:endParaRPr lang="ar-SA" sz="2000" dirty="0"/>
          </a:p>
        </p:txBody>
      </p:sp>
      <p:pic>
        <p:nvPicPr>
          <p:cNvPr id="5" name="Image 0" descr="preencoded.png"/>
          <p:cNvPicPr>
            <a:picLocks noChangeAspect="1"/>
          </p:cNvPicPr>
          <p:nvPr/>
        </p:nvPicPr>
        <p:blipFill>
          <a:blip r:embed="rId3"/>
          <a:stretch>
            <a:fillRect/>
          </a:stretch>
        </p:blipFill>
        <p:spPr>
          <a:xfrm>
            <a:off x="4183454" y="2113459"/>
            <a:ext cx="3824688" cy="3824784"/>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96602" y="2761655"/>
            <a:ext cx="337633" cy="337641"/>
          </a:xfrm>
          <a:prstGeom prst="rect">
            <a:avLst/>
          </a:prstGeom>
        </p:spPr>
      </p:pic>
      <p:sp>
        <p:nvSpPr>
          <p:cNvPr id="7" name="Text 3"/>
          <p:cNvSpPr/>
          <p:nvPr/>
        </p:nvSpPr>
        <p:spPr>
          <a:xfrm>
            <a:off x="1787430" y="2240211"/>
            <a:ext cx="3213020"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الأدوار والتصميم</a:t>
            </a:r>
            <a:endParaRPr lang="ar-SA" sz="2800" dirty="0"/>
          </a:p>
        </p:txBody>
      </p:sp>
      <p:sp>
        <p:nvSpPr>
          <p:cNvPr id="8" name="Text 4"/>
          <p:cNvSpPr/>
          <p:nvPr/>
        </p:nvSpPr>
        <p:spPr>
          <a:xfrm>
            <a:off x="1280088" y="2832000"/>
            <a:ext cx="3213020" cy="722313"/>
          </a:xfrm>
          <a:prstGeom prst="rect">
            <a:avLst/>
          </a:prstGeom>
          <a:noFill/>
          <a:ln/>
        </p:spPr>
        <p:txBody>
          <a:bodyPr wrap="square" lIns="0" tIns="0" rIns="0" bIns="0" rtlCol="0" anchor="t">
            <a:normAutofit fontScale="92500" lnSpcReduction="10000"/>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توزّع المسؤوليات بوضوح مع مراعاة الشمول والدّعم.</a:t>
            </a:r>
            <a:endParaRPr lang="ar-SA" sz="2000" dirty="0"/>
          </a:p>
        </p:txBody>
      </p:sp>
      <p:pic>
        <p:nvPicPr>
          <p:cNvPr id="9" name="Image 2" descr="preencoded.png"/>
          <p:cNvPicPr>
            <a:picLocks noChangeAspect="1"/>
          </p:cNvPicPr>
          <p:nvPr/>
        </p:nvPicPr>
        <p:blipFill>
          <a:blip r:embed="rId5"/>
          <a:stretch>
            <a:fillRect/>
          </a:stretch>
        </p:blipFill>
        <p:spPr>
          <a:xfrm>
            <a:off x="4183454" y="2113459"/>
            <a:ext cx="3824688" cy="3824784"/>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31634" y="3087191"/>
            <a:ext cx="337633" cy="337641"/>
          </a:xfrm>
          <a:prstGeom prst="rect">
            <a:avLst/>
          </a:prstGeom>
        </p:spPr>
      </p:pic>
      <p:sp>
        <p:nvSpPr>
          <p:cNvPr id="11" name="Text 5"/>
          <p:cNvSpPr/>
          <p:nvPr/>
        </p:nvSpPr>
        <p:spPr>
          <a:xfrm>
            <a:off x="1438933" y="4843965"/>
            <a:ext cx="3213020"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التقييم والجودة</a:t>
            </a:r>
            <a:endParaRPr lang="ar-SA" sz="2800" dirty="0"/>
          </a:p>
        </p:txBody>
      </p:sp>
      <p:sp>
        <p:nvSpPr>
          <p:cNvPr id="12" name="Text 6"/>
          <p:cNvSpPr/>
          <p:nvPr/>
        </p:nvSpPr>
        <p:spPr>
          <a:xfrm>
            <a:off x="1280088" y="5305332"/>
            <a:ext cx="3213020"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يقود إلى شهادة معتمدة ويُتابع بمؤشرات أداء.</a:t>
            </a:r>
            <a:endParaRPr lang="ar-SA" sz="2000" dirty="0"/>
          </a:p>
        </p:txBody>
      </p:sp>
      <p:pic>
        <p:nvPicPr>
          <p:cNvPr id="13" name="Image 4" descr="preencoded.png"/>
          <p:cNvPicPr>
            <a:picLocks noChangeAspect="1"/>
          </p:cNvPicPr>
          <p:nvPr/>
        </p:nvPicPr>
        <p:blipFill>
          <a:blip r:embed="rId7"/>
          <a:stretch>
            <a:fillRect/>
          </a:stretch>
        </p:blipFill>
        <p:spPr>
          <a:xfrm>
            <a:off x="4183454" y="2113459"/>
            <a:ext cx="3824688" cy="3824784"/>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157162" y="4952206"/>
            <a:ext cx="337633" cy="337641"/>
          </a:xfrm>
          <a:prstGeom prst="rect">
            <a:avLst/>
          </a:prstGeom>
        </p:spPr>
      </p:pic>
      <p:sp>
        <p:nvSpPr>
          <p:cNvPr id="15" name="Text 7"/>
          <p:cNvSpPr/>
          <p:nvPr/>
        </p:nvSpPr>
        <p:spPr>
          <a:xfrm>
            <a:off x="7165201" y="4778722"/>
            <a:ext cx="3213119"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الاستدامة</a:t>
            </a:r>
            <a:endParaRPr lang="ar-SA" sz="2800" dirty="0"/>
          </a:p>
        </p:txBody>
      </p:sp>
      <p:sp>
        <p:nvSpPr>
          <p:cNvPr id="16" name="Text 8"/>
          <p:cNvSpPr/>
          <p:nvPr/>
        </p:nvSpPr>
        <p:spPr>
          <a:xfrm>
            <a:off x="7658256" y="5236820"/>
            <a:ext cx="3213119"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تُبنى على تمويل واضح ومصادر مستدامة.</a:t>
            </a:r>
            <a:endParaRPr lang="ar-SA" sz="2000" dirty="0"/>
          </a:p>
        </p:txBody>
      </p:sp>
      <p:pic>
        <p:nvPicPr>
          <p:cNvPr id="17" name="Image 6" descr="preencoded.png"/>
          <p:cNvPicPr>
            <a:picLocks noChangeAspect="1"/>
          </p:cNvPicPr>
          <p:nvPr/>
        </p:nvPicPr>
        <p:blipFill>
          <a:blip r:embed="rId9"/>
          <a:stretch>
            <a:fillRect/>
          </a:stretch>
        </p:blipFill>
        <p:spPr>
          <a:xfrm>
            <a:off x="4183454" y="2113459"/>
            <a:ext cx="3824688" cy="3824784"/>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022131" y="4626670"/>
            <a:ext cx="337633" cy="337641"/>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nvSpPr>
        <p:spPr>
          <a:xfrm>
            <a:off x="631908" y="760611"/>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التطبيق: إعداد الخطة الموجزة</a:t>
            </a:r>
            <a:endParaRPr lang="ar-SA" sz="4400" dirty="0"/>
          </a:p>
        </p:txBody>
      </p:sp>
      <p:sp>
        <p:nvSpPr>
          <p:cNvPr id="3" name="Text 1"/>
          <p:cNvSpPr/>
          <p:nvPr/>
        </p:nvSpPr>
        <p:spPr>
          <a:xfrm>
            <a:off x="22324" y="1873151"/>
            <a:ext cx="1153746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تعمل الآن على إعداد خطة موجزة كاملة لتصميم وتقديم أحد نماذج التدريب المبتكرة والمرنة التي اتفقتم عليها في النشاط 1.2.</a:t>
            </a:r>
            <a:endParaRPr lang="ar-SA" sz="16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55370" y="2462287"/>
            <a:ext cx="535966" cy="535980"/>
          </a:xfrm>
          <a:prstGeom prst="rect">
            <a:avLst/>
          </a:prstGeom>
        </p:spPr>
      </p:pic>
      <p:sp>
        <p:nvSpPr>
          <p:cNvPr id="5" name="Text 2"/>
          <p:cNvSpPr/>
          <p:nvPr/>
        </p:nvSpPr>
        <p:spPr>
          <a:xfrm>
            <a:off x="8086920" y="3227288"/>
            <a:ext cx="3472867" cy="352524"/>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استعن بمخرجات النشاط 2.1</a:t>
            </a:r>
            <a:endParaRPr lang="ar-SA" sz="2400" dirty="0"/>
          </a:p>
        </p:txBody>
      </p:sp>
      <p:sp>
        <p:nvSpPr>
          <p:cNvPr id="6" name="Text 3"/>
          <p:cNvSpPr/>
          <p:nvPr/>
        </p:nvSpPr>
        <p:spPr>
          <a:xfrm>
            <a:off x="8086919" y="3578823"/>
            <a:ext cx="3472867" cy="668933"/>
          </a:xfrm>
          <a:prstGeom prst="rect">
            <a:avLst/>
          </a:prstGeom>
          <a:noFill/>
          <a:ln/>
        </p:spPr>
        <p:txBody>
          <a:bodyPr wrap="square" lIns="0" tIns="0" rIns="0" bIns="0" rtlCol="0" anchor="t">
            <a:normAutofit lnSpcReduction="10000"/>
          </a:bodyPr>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قائمة عناصر تصميم نموذج التدريب المتّفق عليها مع مجموعتك.</a:t>
            </a:r>
            <a:endParaRPr lang="ar-SA"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27864" y="2468812"/>
            <a:ext cx="535966" cy="535980"/>
          </a:xfrm>
          <a:prstGeom prst="rect">
            <a:avLst/>
          </a:prstGeom>
        </p:spPr>
      </p:pic>
      <p:sp>
        <p:nvSpPr>
          <p:cNvPr id="8" name="Text 4"/>
          <p:cNvSpPr/>
          <p:nvPr/>
        </p:nvSpPr>
        <p:spPr>
          <a:xfrm>
            <a:off x="4359464" y="3227288"/>
            <a:ext cx="3472867" cy="705048"/>
          </a:xfrm>
          <a:prstGeom prst="rect">
            <a:avLst/>
          </a:prstGeom>
          <a:noFill/>
          <a:ln/>
        </p:spPr>
        <p:txBody>
          <a:bodyPr wrap="square" lIns="0" tIns="0" rIns="0" bIns="0" rtlCol="0" anchor="t">
            <a:normAutofit lnSpcReduction="10000"/>
          </a:bodyPr>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استعن بورقة العمل (</a:t>
            </a:r>
            <a:r>
              <a:rPr lang="ar-SA" altLang="en-US" sz="2400" dirty="0">
                <a:solidFill>
                  <a:srgbClr val="384653"/>
                </a:solidFill>
                <a:latin typeface="GE SS Two Light" pitchFamily="34" charset="0"/>
                <a:ea typeface="GE SS Two Light" pitchFamily="34" charset="-122"/>
              </a:rPr>
              <a:t>2.2</a:t>
            </a:r>
            <a:r>
              <a:rPr lang="ar-SA" altLang="en-US" sz="2400" dirty="0">
                <a:solidFill>
                  <a:srgbClr val="384653"/>
                </a:solidFill>
                <a:latin typeface="GE SS Two Light" pitchFamily="34" charset="0"/>
                <a:ea typeface="GE SS Two Light" pitchFamily="34" charset="-122"/>
                <a:cs typeface="GE SS Two Light" pitchFamily="34" charset="-120"/>
              </a:rPr>
              <a:t>) وقالب الخطة</a:t>
            </a:r>
            <a:endParaRPr lang="ar-SA" sz="2400" dirty="0"/>
          </a:p>
        </p:txBody>
      </p:sp>
      <p:sp>
        <p:nvSpPr>
          <p:cNvPr id="9" name="Text 5"/>
          <p:cNvSpPr/>
          <p:nvPr/>
        </p:nvSpPr>
        <p:spPr>
          <a:xfrm>
            <a:off x="4104875" y="3890053"/>
            <a:ext cx="3472867" cy="668933"/>
          </a:xfrm>
          <a:prstGeom prst="rect">
            <a:avLst/>
          </a:prstGeom>
          <a:noFill/>
          <a:ln/>
        </p:spPr>
        <p:txBody>
          <a:bodyPr wrap="square" lIns="0" tIns="0" rIns="0" bIns="0" rtlCol="0" anchor="t">
            <a:normAutofit lnSpcReduction="10000"/>
          </a:bodyPr>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ورقة العمل (2.2) وقالب الخطة الموجودان في حقيبة الأدوات.</a:t>
            </a:r>
            <a:endParaRPr lang="ar-SA"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95912" y="2436713"/>
            <a:ext cx="535966" cy="535980"/>
          </a:xfrm>
          <a:prstGeom prst="rect">
            <a:avLst/>
          </a:prstGeom>
        </p:spPr>
      </p:pic>
      <p:sp>
        <p:nvSpPr>
          <p:cNvPr id="11" name="Text 6"/>
          <p:cNvSpPr/>
          <p:nvPr/>
        </p:nvSpPr>
        <p:spPr>
          <a:xfrm>
            <a:off x="1515505" y="3252937"/>
            <a:ext cx="2096780" cy="352524"/>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مخرج النشاط</a:t>
            </a:r>
            <a:endParaRPr lang="ar-SA" sz="2400" dirty="0"/>
          </a:p>
        </p:txBody>
      </p:sp>
      <p:sp>
        <p:nvSpPr>
          <p:cNvPr id="12" name="Text 7"/>
          <p:cNvSpPr/>
          <p:nvPr/>
        </p:nvSpPr>
        <p:spPr>
          <a:xfrm>
            <a:off x="512909" y="3579339"/>
            <a:ext cx="3472966" cy="1337866"/>
          </a:xfrm>
          <a:prstGeom prst="rect">
            <a:avLst/>
          </a:prstGeom>
          <a:noFill/>
          <a:ln/>
        </p:spPr>
        <p:txBody>
          <a:bodyPr wrap="square" lIns="0" tIns="0" rIns="0" bIns="0" rtlCol="0" anchor="t">
            <a:normAutofit lnSpcReduction="10000"/>
          </a:bodyPr>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خطة موجزة مكتملة تغطي جميع مكوّناتها: النطاق والحوكمة، الفئة المستهدفة، الأدوار، النتاجات، منحى التقديم، الموارد، الجدول الزمني، التقييم، ضمان الجودة، والاستدامة.</a:t>
            </a:r>
            <a:endParaRPr lang="ar-SA" dirty="0"/>
          </a:p>
        </p:txBody>
      </p:sp>
      <p:sp>
        <p:nvSpPr>
          <p:cNvPr id="13" name="Shape 8"/>
          <p:cNvSpPr/>
          <p:nvPr/>
        </p:nvSpPr>
        <p:spPr>
          <a:xfrm>
            <a:off x="631908" y="5268913"/>
            <a:ext cx="10927878" cy="828477"/>
          </a:xfrm>
          <a:prstGeom prst="roundRect">
            <a:avLst>
              <a:gd name="adj" fmla="val 38818"/>
            </a:avLst>
          </a:prstGeom>
          <a:solidFill>
            <a:srgbClr val="D4E9F7"/>
          </a:solidFill>
          <a:ln/>
        </p:spPr>
      </p:sp>
      <p:pic>
        <p:nvPicPr>
          <p:cNvPr id="14" name="Image 3" descr="preencoded.png"/>
          <p:cNvPicPr>
            <a:picLocks noChangeAspect="1"/>
          </p:cNvPicPr>
          <p:nvPr/>
        </p:nvPicPr>
        <p:blipFill>
          <a:blip r:embed="rId6"/>
          <a:stretch>
            <a:fillRect/>
          </a:stretch>
        </p:blipFill>
        <p:spPr>
          <a:xfrm>
            <a:off x="846216" y="5560814"/>
            <a:ext cx="267983" cy="214313"/>
          </a:xfrm>
          <a:prstGeom prst="rect">
            <a:avLst/>
          </a:prstGeom>
        </p:spPr>
      </p:pic>
      <p:sp>
        <p:nvSpPr>
          <p:cNvPr id="15" name="Text 9"/>
          <p:cNvSpPr/>
          <p:nvPr/>
        </p:nvSpPr>
        <p:spPr>
          <a:xfrm>
            <a:off x="718921" y="5526088"/>
            <a:ext cx="10626558" cy="334466"/>
          </a:xfrm>
          <a:prstGeom prst="rect">
            <a:avLst/>
          </a:prstGeom>
          <a:noFill/>
          <a:ln/>
        </p:spPr>
        <p:txBody>
          <a:bodyPr wrap="none" lIns="0" tIns="0" rIns="0" bIns="0" rtlCol="0" anchor="t"/>
          <a:lstStyle/>
          <a:p>
            <a:pPr marL="0" indent="0" algn="r" rtl="1">
              <a:lnSpc>
                <a:spcPct val="130000"/>
              </a:lnSpc>
              <a:buNone/>
            </a:pPr>
            <a:r>
              <a:rPr lang="ar-SA" altLang="en-US" dirty="0">
                <a:solidFill>
                  <a:srgbClr val="000000"/>
                </a:solidFill>
                <a:latin typeface="WinSoft Pro Medium" pitchFamily="34" charset="0"/>
                <a:ea typeface="WinSoft Pro Medium" pitchFamily="34" charset="-122"/>
                <a:cs typeface="WinSoft Pro Medium" pitchFamily="34" charset="-120"/>
              </a:rPr>
              <a:t>تنفّذ المهمة ثنائيًا بعد العرض التمهيدي.</a:t>
            </a:r>
            <a:endParaRPr lang="ar-SA"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nvSpPr>
        <p:spPr>
          <a:xfrm>
            <a:off x="631908" y="854075"/>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معايير تقييم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2.2</a:t>
            </a:r>
            <a:endParaRPr lang="ar-SA" sz="4650" dirty="0"/>
          </a:p>
        </p:txBody>
      </p:sp>
      <p:graphicFrame>
        <p:nvGraphicFramePr>
          <p:cNvPr id="3" name="Table 2"/>
          <p:cNvGraphicFramePr>
            <a:graphicFrameLocks noGrp="1"/>
          </p:cNvGraphicFramePr>
          <p:nvPr>
            <p:extLst>
              <p:ext uri="{D42A27DB-BD31-4B8C-83A1-F6EECF244321}">
                <p14:modId xmlns:p14="http://schemas.microsoft.com/office/powerpoint/2010/main" val="2009989723"/>
              </p:ext>
            </p:extLst>
          </p:nvPr>
        </p:nvGraphicFramePr>
        <p:xfrm>
          <a:off x="1623239" y="1744698"/>
          <a:ext cx="8945216" cy="4724400"/>
        </p:xfrm>
        <a:graphic>
          <a:graphicData uri="http://schemas.openxmlformats.org/drawingml/2006/table">
            <a:tbl>
              <a:tblPr rtl="1" bandRow="1">
                <a:tableStyleId>{5C22544A-7EE6-4342-B048-85BDC9FD1C3A}</a:tableStyleId>
              </a:tblPr>
              <a:tblGrid>
                <a:gridCol w="5160701">
                  <a:extLst>
                    <a:ext uri="{9D8B030D-6E8A-4147-A177-3AD203B41FA5}">
                      <a16:colId xmlns:a16="http://schemas.microsoft.com/office/drawing/2014/main" val="2325377883"/>
                    </a:ext>
                  </a:extLst>
                </a:gridCol>
                <a:gridCol w="1261505">
                  <a:extLst>
                    <a:ext uri="{9D8B030D-6E8A-4147-A177-3AD203B41FA5}">
                      <a16:colId xmlns:a16="http://schemas.microsoft.com/office/drawing/2014/main" val="4097797583"/>
                    </a:ext>
                  </a:extLst>
                </a:gridCol>
                <a:gridCol w="1261505">
                  <a:extLst>
                    <a:ext uri="{9D8B030D-6E8A-4147-A177-3AD203B41FA5}">
                      <a16:colId xmlns:a16="http://schemas.microsoft.com/office/drawing/2014/main" val="1371362224"/>
                    </a:ext>
                  </a:extLst>
                </a:gridCol>
                <a:gridCol w="1261505">
                  <a:extLst>
                    <a:ext uri="{9D8B030D-6E8A-4147-A177-3AD203B41FA5}">
                      <a16:colId xmlns:a16="http://schemas.microsoft.com/office/drawing/2014/main" val="1401719638"/>
                    </a:ext>
                  </a:extLst>
                </a:gridCol>
              </a:tblGrid>
              <a:tr h="0">
                <a:tc>
                  <a:txBody>
                    <a:bodyPr/>
                    <a:lstStyle/>
                    <a:p>
                      <a:pPr algn="r" rtl="1">
                        <a:lnSpc>
                          <a:spcPct val="125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المعيار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25000"/>
                        </a:lnSpc>
                        <a:spcAft>
                          <a:spcPts val="0"/>
                        </a:spcAft>
                      </a:pPr>
                      <a:r>
                        <a:rPr lang="ar-SA" sz="2400" kern="1200">
                          <a:solidFill>
                            <a:schemeClr val="bg1"/>
                          </a:solidFill>
                          <a:latin typeface="WinSoft Pro Medium" pitchFamily="34" charset="0"/>
                          <a:ea typeface="WinSoft Pro Medium" pitchFamily="34" charset="-122"/>
                          <a:cs typeface="WinSoft Pro Medium" pitchFamily="34" charset="-120"/>
                        </a:rPr>
                        <a:t>متقن </a:t>
                      </a:r>
                      <a:endParaRPr lang="en-US" sz="24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25000"/>
                        </a:lnSpc>
                        <a:spcAft>
                          <a:spcPts val="0"/>
                        </a:spcAft>
                      </a:pPr>
                      <a:r>
                        <a:rPr lang="ar-SA" sz="2400" kern="1200">
                          <a:solidFill>
                            <a:schemeClr val="bg1"/>
                          </a:solidFill>
                          <a:latin typeface="WinSoft Pro Medium" pitchFamily="34" charset="0"/>
                          <a:ea typeface="WinSoft Pro Medium" pitchFamily="34" charset="-122"/>
                          <a:cs typeface="WinSoft Pro Medium" pitchFamily="34" charset="-120"/>
                        </a:rPr>
                        <a:t>غير متقن بعد</a:t>
                      </a:r>
                      <a:endParaRPr lang="en-US" sz="24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25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مجالات التحسين</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862378055"/>
                  </a:ext>
                </a:extLst>
              </a:tr>
              <a:tr h="0">
                <a:tc>
                  <a:txBody>
                    <a:bodyPr/>
                    <a:lstStyle/>
                    <a:p>
                      <a:pPr algn="r" rtl="1">
                        <a:lnSpc>
                          <a:spcPct val="125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تغطي الخطة جميع مكونات التصميم المطلوبة</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80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25352532"/>
                  </a:ext>
                </a:extLst>
              </a:tr>
              <a:tr h="0">
                <a:tc>
                  <a:txBody>
                    <a:bodyPr/>
                    <a:lstStyle/>
                    <a:p>
                      <a:pPr algn="r" rtl="1">
                        <a:lnSpc>
                          <a:spcPct val="125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النتاجات التّعلّمية واضحة وقابلة للقياس</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8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4493622"/>
                  </a:ext>
                </a:extLst>
              </a:tr>
              <a:tr h="0">
                <a:tc>
                  <a:txBody>
                    <a:bodyPr/>
                    <a:lstStyle/>
                    <a:p>
                      <a:pPr algn="r" rtl="1">
                        <a:lnSpc>
                          <a:spcPct val="125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أسلوب التقديم والموارد متّسقان مع النتاجات</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8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8212312"/>
                  </a:ext>
                </a:extLst>
              </a:tr>
              <a:tr h="0">
                <a:tc>
                  <a:txBody>
                    <a:bodyPr/>
                    <a:lstStyle/>
                    <a:p>
                      <a:pPr algn="r" rtl="1">
                        <a:lnSpc>
                          <a:spcPct val="125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الخطة واقعية وقابلة للتطبيق في سياق مراكز الأونروا</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8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09622583"/>
                  </a:ext>
                </a:extLst>
              </a:tr>
              <a:tr h="0">
                <a:tc>
                  <a:txBody>
                    <a:bodyPr/>
                    <a:lstStyle/>
                    <a:p>
                      <a:pPr algn="r" rtl="1">
                        <a:lnSpc>
                          <a:spcPct val="125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تتضمن الخطة آلية تقييم</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80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8351541"/>
                  </a:ext>
                </a:extLst>
              </a:tr>
              <a:tr h="0">
                <a:tc>
                  <a:txBody>
                    <a:bodyPr/>
                    <a:lstStyle/>
                    <a:p>
                      <a:pPr algn="r" rtl="1">
                        <a:lnSpc>
                          <a:spcPct val="125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تتضمن الخطة مؤشرات نجاح </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8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4556862"/>
                  </a:ext>
                </a:extLst>
              </a:tr>
              <a:tr h="0">
                <a:tc>
                  <a:txBody>
                    <a:bodyPr/>
                    <a:lstStyle/>
                    <a:p>
                      <a:pPr algn="r" rtl="1">
                        <a:lnSpc>
                          <a:spcPct val="125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تتضمن الخطة اعتبارات استدامة</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1800" kern="1200">
                          <a:solidFill>
                            <a:schemeClr val="tx1"/>
                          </a:solidFill>
                          <a:latin typeface="WinSoft Pro Medium" pitchFamily="34" charset="0"/>
                          <a:ea typeface="WinSoft Pro Medium" pitchFamily="34" charset="-122"/>
                          <a:cs typeface="WinSoft Pro Medium" pitchFamily="34" charset="-120"/>
                        </a:rPr>
                        <a:t>☐</a:t>
                      </a:r>
                      <a:endParaRPr lang="en-US" sz="1800" kern="120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ar-SA" sz="1800" kern="1200">
                          <a:solidFill>
                            <a:schemeClr val="tx1"/>
                          </a:solidFill>
                          <a:latin typeface="WinSoft Pro Medium" pitchFamily="34" charset="0"/>
                          <a:ea typeface="WinSoft Pro Medium" pitchFamily="34" charset="-122"/>
                          <a:cs typeface="WinSoft Pro Medium" pitchFamily="34" charset="-120"/>
                        </a:rPr>
                        <a:t>☐</a:t>
                      </a:r>
                      <a:endParaRPr lang="en-US" sz="1800" kern="120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8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1782032"/>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nvSpPr>
        <p:spPr>
          <a:xfrm>
            <a:off x="631908" y="1022251"/>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تحقق من تعلّمك — النشاط</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2.2</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7572" y="2215952"/>
            <a:ext cx="3492214" cy="2102048"/>
          </a:xfrm>
          <a:prstGeom prst="rect">
            <a:avLst/>
          </a:prstGeom>
        </p:spPr>
      </p:pic>
      <p:sp>
        <p:nvSpPr>
          <p:cNvPr id="4" name="Text 1"/>
          <p:cNvSpPr/>
          <p:nvPr/>
        </p:nvSpPr>
        <p:spPr>
          <a:xfrm>
            <a:off x="8318590" y="2466975"/>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ترجمت كل عنصر إلى مكوّن عملي؟</a:t>
            </a:r>
            <a:endParaRPr lang="ar-SA" sz="2300" dirty="0"/>
          </a:p>
        </p:txBody>
      </p:sp>
      <p:sp>
        <p:nvSpPr>
          <p:cNvPr id="5" name="Text 2"/>
          <p:cNvSpPr/>
          <p:nvPr/>
        </p:nvSpPr>
        <p:spPr>
          <a:xfrm>
            <a:off x="8318590" y="3344664"/>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من عناصر التصميم إلى خطة قابلة للتنفيذ.</a:t>
            </a:r>
            <a:endParaRPr lang="ar-SA" sz="17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9740" y="2215952"/>
            <a:ext cx="3492214" cy="2102048"/>
          </a:xfrm>
          <a:prstGeom prst="rect">
            <a:avLst/>
          </a:prstGeom>
        </p:spPr>
      </p:pic>
      <p:sp>
        <p:nvSpPr>
          <p:cNvPr id="7" name="Text 3"/>
          <p:cNvSpPr/>
          <p:nvPr/>
        </p:nvSpPr>
        <p:spPr>
          <a:xfrm>
            <a:off x="4600758" y="2466975"/>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حقّقت المواءمة الداخلية؟</a:t>
            </a:r>
            <a:endParaRPr lang="ar-SA" sz="2300" dirty="0"/>
          </a:p>
        </p:txBody>
      </p:sp>
      <p:sp>
        <p:nvSpPr>
          <p:cNvPr id="8" name="Text 4"/>
          <p:cNvSpPr/>
          <p:nvPr/>
        </p:nvSpPr>
        <p:spPr>
          <a:xfrm>
            <a:off x="4600758" y="3344664"/>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بين النتاجات وأسلوب التقديم وأداة التقييم.</a:t>
            </a:r>
            <a:endParaRPr lang="ar-SA" sz="17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215952"/>
            <a:ext cx="3492214" cy="2102048"/>
          </a:xfrm>
          <a:prstGeom prst="rect">
            <a:avLst/>
          </a:prstGeom>
        </p:spPr>
      </p:pic>
      <p:sp>
        <p:nvSpPr>
          <p:cNvPr id="10" name="Text 5"/>
          <p:cNvSpPr/>
          <p:nvPr/>
        </p:nvSpPr>
        <p:spPr>
          <a:xfrm>
            <a:off x="882926" y="2466975"/>
            <a:ext cx="2888582"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خطّتي واقعية؟</a:t>
            </a:r>
            <a:endParaRPr lang="ar-SA" sz="2300" dirty="0"/>
          </a:p>
        </p:txBody>
      </p:sp>
      <p:sp>
        <p:nvSpPr>
          <p:cNvPr id="11" name="Text 6"/>
          <p:cNvSpPr/>
          <p:nvPr/>
        </p:nvSpPr>
        <p:spPr>
          <a:xfrm>
            <a:off x="882926" y="2973487"/>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قابلة للتطبيق في مركزي بالموارد المتاحة فعلًا.</a:t>
            </a:r>
            <a:endParaRPr lang="ar-SA" sz="1750" dirty="0"/>
          </a:p>
        </p:txBody>
      </p:sp>
      <p:sp>
        <p:nvSpPr>
          <p:cNvPr id="12" name="Shape 7"/>
          <p:cNvSpPr/>
          <p:nvPr/>
        </p:nvSpPr>
        <p:spPr>
          <a:xfrm>
            <a:off x="631908" y="4571901"/>
            <a:ext cx="10927878" cy="1263749"/>
          </a:xfrm>
          <a:prstGeom prst="roundRect">
            <a:avLst>
              <a:gd name="adj" fmla="val 26787"/>
            </a:avLst>
          </a:prstGeom>
          <a:solidFill>
            <a:srgbClr val="00B0F0"/>
          </a:solidFill>
          <a:ln/>
        </p:spPr>
      </p:sp>
      <p:pic>
        <p:nvPicPr>
          <p:cNvPr id="13" name="Image 3" descr="preencoded.png"/>
          <p:cNvPicPr>
            <a:picLocks noChangeAspect="1"/>
          </p:cNvPicPr>
          <p:nvPr/>
        </p:nvPicPr>
        <p:blipFill>
          <a:blip r:embed="rId4"/>
          <a:stretch>
            <a:fillRect/>
          </a:stretch>
        </p:blipFill>
        <p:spPr>
          <a:xfrm>
            <a:off x="857526" y="4897735"/>
            <a:ext cx="282072" cy="225623"/>
          </a:xfrm>
          <a:prstGeom prst="rect">
            <a:avLst/>
          </a:prstGeom>
        </p:spPr>
      </p:pic>
      <p:sp>
        <p:nvSpPr>
          <p:cNvPr id="14" name="Text 8"/>
          <p:cNvSpPr/>
          <p:nvPr/>
        </p:nvSpPr>
        <p:spPr>
          <a:xfrm>
            <a:off x="1365216" y="4853880"/>
            <a:ext cx="9968953"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إن تحقّق لك ذلك فقد بلغت ناتج النشاط: خطة موجزة كاملة لنموذج تدريب مبتكر ومرن، موثّقة في ورقة العمل (2.2) وقابلة للتنفيذ في سياق الأونروا.</a:t>
            </a:r>
            <a:endParaRPr lang="ar-SA" sz="1750" dirty="0">
              <a:solidFill>
                <a:schemeClr val="bg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01597" y="807641"/>
            <a:ext cx="3494992" cy="5242719"/>
          </a:xfrm>
          <a:prstGeom prst="rect">
            <a:avLst/>
          </a:prstGeom>
        </p:spPr>
      </p:pic>
      <p:sp>
        <p:nvSpPr>
          <p:cNvPr id="4" name="Shape 0"/>
          <p:cNvSpPr/>
          <p:nvPr/>
        </p:nvSpPr>
        <p:spPr>
          <a:xfrm>
            <a:off x="10598083" y="1371898"/>
            <a:ext cx="961703" cy="308670"/>
          </a:xfrm>
          <a:prstGeom prst="roundRect">
            <a:avLst>
              <a:gd name="adj" fmla="val 49999"/>
            </a:avLst>
          </a:prstGeom>
          <a:solidFill>
            <a:srgbClr val="D4E9F7"/>
          </a:solidFill>
          <a:ln/>
        </p:spPr>
      </p:sp>
      <p:sp>
        <p:nvSpPr>
          <p:cNvPr id="5" name="Text 1"/>
          <p:cNvSpPr/>
          <p:nvPr/>
        </p:nvSpPr>
        <p:spPr>
          <a:xfrm>
            <a:off x="10110336" y="1432818"/>
            <a:ext cx="1327613"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الفصل الثالث</a:t>
            </a:r>
            <a:endParaRPr lang="ar-SA" sz="1250" dirty="0"/>
          </a:p>
        </p:txBody>
      </p:sp>
      <p:sp>
        <p:nvSpPr>
          <p:cNvPr id="6" name="Text 2"/>
          <p:cNvSpPr/>
          <p:nvPr/>
        </p:nvSpPr>
        <p:spPr>
          <a:xfrm>
            <a:off x="5203794" y="1753592"/>
            <a:ext cx="6355993" cy="922040"/>
          </a:xfrm>
          <a:prstGeom prst="rect">
            <a:avLst/>
          </a:prstGeom>
          <a:noFill/>
          <a:ln/>
        </p:spPr>
        <p:txBody>
          <a:bodyPr wrap="none" lIns="0" tIns="0" rIns="0" bIns="0" rtlCol="0" anchor="t"/>
          <a:lstStyle/>
          <a:p>
            <a:pPr marL="0" indent="0" algn="r" rtl="1">
              <a:lnSpc>
                <a:spcPct val="104000"/>
              </a:lnSpc>
              <a:buNone/>
            </a:pPr>
            <a:r>
              <a:rPr lang="ar-SA" altLang="en-US" sz="5800" dirty="0">
                <a:solidFill>
                  <a:srgbClr val="2E3C4E"/>
                </a:solidFill>
                <a:latin typeface="GE SS Two Light" pitchFamily="34" charset="0"/>
                <a:ea typeface="GE SS Two Light" pitchFamily="34" charset="-122"/>
                <a:cs typeface="GE SS Two Light" pitchFamily="34" charset="-120"/>
              </a:rPr>
              <a:t>النتاج التمكيني</a:t>
            </a:r>
            <a:r>
              <a:rPr lang="en-US" altLang="en-US" sz="5800" dirty="0">
                <a:solidFill>
                  <a:srgbClr val="2E3C4E"/>
                </a:solidFill>
                <a:latin typeface="Myriad Headline" panose="020B0500000000000000" pitchFamily="34" charset="0"/>
                <a:ea typeface="GE SS Two Light" pitchFamily="34" charset="-122"/>
                <a:cs typeface="GE SS Two Light" pitchFamily="34" charset="-120"/>
              </a:rPr>
              <a:t>3</a:t>
            </a:r>
            <a:endParaRPr lang="ar-SA" sz="5800" dirty="0"/>
          </a:p>
        </p:txBody>
      </p:sp>
      <p:sp>
        <p:nvSpPr>
          <p:cNvPr id="7" name="Text 3"/>
          <p:cNvSpPr/>
          <p:nvPr/>
        </p:nvSpPr>
        <p:spPr>
          <a:xfrm>
            <a:off x="5203794" y="2949773"/>
            <a:ext cx="6355993" cy="1336080"/>
          </a:xfrm>
          <a:prstGeom prst="rect">
            <a:avLst/>
          </a:prstGeom>
          <a:noFill/>
          <a:ln/>
        </p:spPr>
        <p:txBody>
          <a:bodyPr wrap="square" lIns="0" tIns="0" rIns="0" bIns="0" rtlCol="0" anchor="t">
            <a:normAutofit/>
          </a:bodyPr>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تصميم برامج الاعتراف بالتّعلّم المسبق</a:t>
            </a:r>
            <a:endParaRPr lang="ar-SA" sz="4200" dirty="0"/>
          </a:p>
        </p:txBody>
      </p:sp>
      <p:sp>
        <p:nvSpPr>
          <p:cNvPr id="8" name="Text 4"/>
          <p:cNvSpPr/>
          <p:nvPr/>
        </p:nvSpPr>
        <p:spPr>
          <a:xfrm>
            <a:off x="5203794" y="4559995"/>
            <a:ext cx="6355993" cy="926009"/>
          </a:xfrm>
          <a:prstGeom prst="rect">
            <a:avLst/>
          </a:prstGeom>
          <a:noFill/>
          <a:ln/>
        </p:spPr>
        <p:txBody>
          <a:bodyPr wrap="square" lIns="0" tIns="0" rIns="0" bIns="0" rtlCol="0" anchor="t">
            <a:noAutofit/>
          </a:bodyPr>
          <a:lstStyle/>
          <a:p>
            <a:pPr marL="0" indent="0" algn="just"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الاعتراف بالتّعلّم المسبق أحد أبرز نماذج التقييم المرنة والمبتكرة، وقد أُفرد له نتاج مستقل لأنه يستحق مساحة من المناقشة أوسع. ستكون قادرًا على تصميم برنامج للاعتراف بالتّعلّم المسبق يخدم قطاع التعليم والتدريب التقني والمهني.</a:t>
            </a:r>
            <a:endParaRPr lang="ar-SA"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nvSpPr>
        <p:spPr>
          <a:xfrm>
            <a:off x="631908" y="649089"/>
            <a:ext cx="10927878" cy="1169194"/>
          </a:xfrm>
          <a:prstGeom prst="rect">
            <a:avLst/>
          </a:prstGeom>
          <a:noFill/>
          <a:ln/>
        </p:spPr>
        <p:txBody>
          <a:bodyPr wrap="square" lIns="0" tIns="0" rIns="0" bIns="0" rtlCol="0" anchor="t">
            <a:normAutofit/>
          </a:bodyPr>
          <a:lstStyle/>
          <a:p>
            <a:pPr marL="0" indent="0" algn="r" rtl="1">
              <a:lnSpc>
                <a:spcPct val="104000"/>
              </a:lnSpc>
              <a:buNone/>
            </a:pPr>
            <a:r>
              <a:rPr lang="ar-SA" altLang="en-US" sz="3650" dirty="0">
                <a:solidFill>
                  <a:srgbClr val="2E3C4E"/>
                </a:solidFill>
                <a:latin typeface="GE SS Two Light" pitchFamily="34" charset="0"/>
                <a:ea typeface="GE SS Two Light" pitchFamily="34" charset="-122"/>
                <a:cs typeface="GE SS Two Light" pitchFamily="34" charset="-120"/>
              </a:rPr>
              <a:t>النشاط </a:t>
            </a:r>
            <a:r>
              <a:rPr lang="en-US" altLang="en-US" sz="3650" dirty="0">
                <a:solidFill>
                  <a:srgbClr val="2E3C4E"/>
                </a:solidFill>
                <a:latin typeface="Myriad Headline" panose="020B0500000000000000" pitchFamily="34" charset="0"/>
                <a:ea typeface="GE SS Two Light" pitchFamily="34" charset="-122"/>
                <a:cs typeface="GE SS Two Light" pitchFamily="34" charset="-120"/>
              </a:rPr>
              <a:t>3.1</a:t>
            </a:r>
            <a:r>
              <a:rPr lang="ar-SA" altLang="en-US" sz="3650" dirty="0">
                <a:solidFill>
                  <a:srgbClr val="2E3C4E"/>
                </a:solidFill>
                <a:latin typeface="GE SS Two Light" pitchFamily="34" charset="0"/>
                <a:ea typeface="GE SS Two Light" pitchFamily="34" charset="-122"/>
                <a:cs typeface="GE SS Two Light" pitchFamily="34" charset="-120"/>
              </a:rPr>
              <a:t>: تقييم جدوى إدراج الاعتراف بالتّعلّم المسبق في الأونروا</a:t>
            </a:r>
            <a:endParaRPr lang="ar-SA" sz="3650" dirty="0"/>
          </a:p>
        </p:txBody>
      </p:sp>
      <p:sp>
        <p:nvSpPr>
          <p:cNvPr id="3" name="Shape 1"/>
          <p:cNvSpPr/>
          <p:nvPr/>
        </p:nvSpPr>
        <p:spPr>
          <a:xfrm>
            <a:off x="503919" y="2028130"/>
            <a:ext cx="5503130" cy="4180780"/>
          </a:xfrm>
          <a:prstGeom prst="roundRect">
            <a:avLst>
              <a:gd name="adj" fmla="val 10202"/>
            </a:avLst>
          </a:prstGeom>
          <a:solidFill>
            <a:srgbClr val="75BAE6"/>
          </a:solidFill>
          <a:ln/>
        </p:spPr>
        <p:txBody>
          <a:bodyPr/>
          <a:lstStyle/>
          <a:p>
            <a:endParaRPr lang="en-US" dirty="0"/>
          </a:p>
        </p:txBody>
      </p:sp>
      <p:sp>
        <p:nvSpPr>
          <p:cNvPr id="4" name="Text 2"/>
          <p:cNvSpPr/>
          <p:nvPr/>
        </p:nvSpPr>
        <p:spPr>
          <a:xfrm>
            <a:off x="681616" y="2168029"/>
            <a:ext cx="5147737" cy="292298"/>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ما ستكون قادرًا عليه</a:t>
            </a:r>
            <a:endParaRPr lang="ar-SA" sz="2400" b="1"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55248" y="3014762"/>
            <a:ext cx="444290" cy="444302"/>
          </a:xfrm>
          <a:prstGeom prst="rect">
            <a:avLst/>
          </a:prstGeom>
        </p:spPr>
      </p:pic>
      <p:sp>
        <p:nvSpPr>
          <p:cNvPr id="6" name="Text 3"/>
          <p:cNvSpPr/>
          <p:nvPr/>
        </p:nvSpPr>
        <p:spPr>
          <a:xfrm>
            <a:off x="0" y="3044080"/>
            <a:ext cx="5147737" cy="254099"/>
          </a:xfrm>
          <a:prstGeom prst="rect">
            <a:avLst/>
          </a:prstGeom>
          <a:noFill/>
          <a:ln/>
        </p:spPr>
        <p:txBody>
          <a:bodyPr wrap="none" lIns="0" tIns="0" rIns="0" bIns="0" rtlCol="0" anchor="t"/>
          <a:lstStyle/>
          <a:p>
            <a:pPr marL="0" indent="0" algn="r" rtl="1">
              <a:lnSpc>
                <a:spcPct val="119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فهم مفهوم الاعتراف بالتّعلّم المسبق ولبناته ومكوناته</a:t>
            </a:r>
            <a:endParaRPr lang="ar-SA" sz="20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85062" y="3770908"/>
            <a:ext cx="444290" cy="444302"/>
          </a:xfrm>
          <a:prstGeom prst="rect">
            <a:avLst/>
          </a:prstGeom>
        </p:spPr>
      </p:pic>
      <p:sp>
        <p:nvSpPr>
          <p:cNvPr id="8" name="Text 4"/>
          <p:cNvSpPr/>
          <p:nvPr/>
        </p:nvSpPr>
        <p:spPr>
          <a:xfrm>
            <a:off x="681616" y="3648520"/>
            <a:ext cx="4525749" cy="1231900"/>
          </a:xfrm>
          <a:prstGeom prst="rect">
            <a:avLst/>
          </a:prstGeom>
          <a:noFill/>
          <a:ln/>
        </p:spPr>
        <p:txBody>
          <a:bodyPr wrap="square" lIns="0" tIns="0" rIns="0" bIns="0" rtlCol="0" anchor="t">
            <a:normAutofit/>
          </a:bodyPr>
          <a:lstStyle/>
          <a:p>
            <a:pPr marL="0" indent="0" algn="just" rtl="1">
              <a:lnSpc>
                <a:spcPct val="119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تقييم جدوى إدخاله لبرامج التعليم والتدريب التقني والمهني في الأونروا من زاوية الدوافع التي تحمل مؤسسة كالأونروا على تبنّيه</a:t>
            </a:r>
            <a:endParaRPr lang="ar-SA" sz="20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85062" y="4729342"/>
            <a:ext cx="444290" cy="444302"/>
          </a:xfrm>
          <a:prstGeom prst="rect">
            <a:avLst/>
          </a:prstGeom>
        </p:spPr>
      </p:pic>
      <p:sp>
        <p:nvSpPr>
          <p:cNvPr id="10" name="Text 5"/>
          <p:cNvSpPr/>
          <p:nvPr/>
        </p:nvSpPr>
        <p:spPr>
          <a:xfrm>
            <a:off x="59628" y="4819204"/>
            <a:ext cx="5147737" cy="254099"/>
          </a:xfrm>
          <a:prstGeom prst="rect">
            <a:avLst/>
          </a:prstGeom>
          <a:noFill/>
          <a:ln/>
        </p:spPr>
        <p:txBody>
          <a:bodyPr wrap="none" lIns="0" tIns="0" rIns="0" bIns="0" rtlCol="0" anchor="t"/>
          <a:lstStyle/>
          <a:p>
            <a:pPr marL="0" indent="0" algn="r" rtl="1">
              <a:lnSpc>
                <a:spcPct val="119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تحديد تحدّياته وسبل معالجتها</a:t>
            </a:r>
            <a:endParaRPr lang="ar-SA" sz="2000" dirty="0"/>
          </a:p>
        </p:txBody>
      </p:sp>
      <p:sp>
        <p:nvSpPr>
          <p:cNvPr id="11" name="Text 6"/>
          <p:cNvSpPr/>
          <p:nvPr/>
        </p:nvSpPr>
        <p:spPr>
          <a:xfrm>
            <a:off x="6318985" y="2168029"/>
            <a:ext cx="5247152" cy="292298"/>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تفاصيل النشاط</a:t>
            </a:r>
            <a:endParaRPr lang="ar-SA" sz="2400" b="1"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15496" y="3014761"/>
            <a:ext cx="444290" cy="444302"/>
          </a:xfrm>
          <a:prstGeom prst="rect">
            <a:avLst/>
          </a:prstGeom>
        </p:spPr>
      </p:pic>
      <p:sp>
        <p:nvSpPr>
          <p:cNvPr id="13" name="Text 7"/>
          <p:cNvSpPr/>
          <p:nvPr/>
        </p:nvSpPr>
        <p:spPr>
          <a:xfrm>
            <a:off x="5651656" y="3109863"/>
            <a:ext cx="5247152" cy="254099"/>
          </a:xfrm>
          <a:prstGeom prst="rect">
            <a:avLst/>
          </a:prstGeom>
          <a:noFill/>
          <a:ln/>
        </p:spPr>
        <p:txBody>
          <a:bodyPr wrap="none" lIns="0" tIns="0" rIns="0" bIns="0" rtlCol="0" anchor="t"/>
          <a:lstStyle/>
          <a:p>
            <a:pPr marL="0" indent="0" algn="r" rtl="1">
              <a:lnSpc>
                <a:spcPct val="119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المدة: ست ساعات</a:t>
            </a:r>
            <a:endParaRPr lang="ar-SA" sz="20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21846" y="3770908"/>
            <a:ext cx="444290" cy="444302"/>
          </a:xfrm>
          <a:prstGeom prst="rect">
            <a:avLst/>
          </a:prstGeom>
        </p:spPr>
      </p:pic>
      <p:sp>
        <p:nvSpPr>
          <p:cNvPr id="15" name="Text 8"/>
          <p:cNvSpPr/>
          <p:nvPr/>
        </p:nvSpPr>
        <p:spPr>
          <a:xfrm>
            <a:off x="5696997" y="3834433"/>
            <a:ext cx="5247152" cy="254099"/>
          </a:xfrm>
          <a:prstGeom prst="rect">
            <a:avLst/>
          </a:prstGeom>
          <a:noFill/>
          <a:ln/>
        </p:spPr>
        <p:txBody>
          <a:bodyPr wrap="none" lIns="0" tIns="0" rIns="0" bIns="0" rtlCol="0" anchor="t"/>
          <a:lstStyle/>
          <a:p>
            <a:pPr marL="0" indent="0" algn="r" rtl="1">
              <a:lnSpc>
                <a:spcPct val="119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التنفيذ: تعلّم ميسّر عبر الإنترنت</a:t>
            </a:r>
            <a:endParaRPr lang="ar-SA" sz="2000"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115496" y="4819204"/>
            <a:ext cx="444290" cy="444302"/>
          </a:xfrm>
          <a:prstGeom prst="rect">
            <a:avLst/>
          </a:prstGeom>
        </p:spPr>
      </p:pic>
      <p:sp>
        <p:nvSpPr>
          <p:cNvPr id="17" name="Text 9"/>
          <p:cNvSpPr/>
          <p:nvPr/>
        </p:nvSpPr>
        <p:spPr>
          <a:xfrm>
            <a:off x="5651656" y="4819204"/>
            <a:ext cx="5247152" cy="254099"/>
          </a:xfrm>
          <a:prstGeom prst="rect">
            <a:avLst/>
          </a:prstGeom>
          <a:noFill/>
          <a:ln/>
        </p:spPr>
        <p:txBody>
          <a:bodyPr wrap="none" lIns="0" tIns="0" rIns="0" bIns="0" rtlCol="0" anchor="t"/>
          <a:lstStyle/>
          <a:p>
            <a:pPr marL="0" indent="0" algn="r" rtl="1">
              <a:lnSpc>
                <a:spcPct val="119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يتضمن: عرض تمهيدي ثم تطبيق ثنائي</a:t>
            </a:r>
            <a:endParaRPr lang="ar-SA" sz="2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8359" y="794048"/>
            <a:ext cx="3513050" cy="5269805"/>
          </a:xfrm>
          <a:prstGeom prst="rect">
            <a:avLst/>
          </a:prstGeom>
        </p:spPr>
      </p:pic>
      <p:sp>
        <p:nvSpPr>
          <p:cNvPr id="4" name="Text 0"/>
          <p:cNvSpPr/>
          <p:nvPr/>
        </p:nvSpPr>
        <p:spPr>
          <a:xfrm>
            <a:off x="631908" y="1214140"/>
            <a:ext cx="6355993"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ما هو الاعتراف بالتّعلّم المسبق؟</a:t>
            </a:r>
            <a:endParaRPr lang="ar-SA" sz="3700" dirty="0"/>
          </a:p>
        </p:txBody>
      </p:sp>
      <p:sp>
        <p:nvSpPr>
          <p:cNvPr id="5" name="Text 1"/>
          <p:cNvSpPr/>
          <p:nvPr/>
        </p:nvSpPr>
        <p:spPr>
          <a:xfrm>
            <a:off x="631908" y="2187079"/>
            <a:ext cx="6085231" cy="1039812"/>
          </a:xfrm>
          <a:prstGeom prst="rect">
            <a:avLst/>
          </a:prstGeom>
          <a:noFill/>
          <a:ln/>
        </p:spPr>
        <p:txBody>
          <a:bodyPr wrap="square" lIns="0" tIns="0" rIns="0" bIns="0" rtlCol="0" anchor="t">
            <a:noAutofit/>
          </a:bodyPr>
          <a:lstStyle/>
          <a:p>
            <a:pPr marL="0" indent="0" algn="just"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الاعتراف بالتّعلّم المسبق (Recognition of Prior Learning — RPL) عملية لتحديد الكفايات أو نتاجات التّعلّم من معارف ومهارات واتجاهات، وتوثيقها وتقييمها واعتمادها، سواء اكتُسبت عبر التعليم النظامي أو غير النظامي أو اللانظامي، ووفق المعايير المعتمدة، بغض النظر عن مكان اكتسابها أو طريقته أو زمانه، سواء عبر الخبرة العملية أو التّعلّم الذاتي أو التدريب اللانظامي.</a:t>
            </a:r>
            <a:endParaRPr lang="ar-SA" sz="1600" dirty="0"/>
          </a:p>
        </p:txBody>
      </p:sp>
      <p:sp>
        <p:nvSpPr>
          <p:cNvPr id="6" name="Shape 2"/>
          <p:cNvSpPr/>
          <p:nvPr/>
        </p:nvSpPr>
        <p:spPr>
          <a:xfrm>
            <a:off x="6962502" y="2024658"/>
            <a:ext cx="25399" cy="1364655"/>
          </a:xfrm>
          <a:prstGeom prst="roundRect">
            <a:avLst>
              <a:gd name="adj" fmla="val 50001"/>
            </a:avLst>
          </a:prstGeom>
          <a:solidFill>
            <a:srgbClr val="75BAE6"/>
          </a:solidFill>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32404" y="3551734"/>
            <a:ext cx="451335" cy="451346"/>
          </a:xfrm>
          <a:prstGeom prst="rect">
            <a:avLst/>
          </a:prstGeom>
        </p:spPr>
      </p:pic>
      <p:sp>
        <p:nvSpPr>
          <p:cNvPr id="8" name="Text 3"/>
          <p:cNvSpPr/>
          <p:nvPr/>
        </p:nvSpPr>
        <p:spPr>
          <a:xfrm>
            <a:off x="4196029" y="4183559"/>
            <a:ext cx="3087709" cy="296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جوهر الاعتراف بالتّعلّم المسبق</a:t>
            </a:r>
            <a:endParaRPr lang="ar-SA" sz="2000" dirty="0"/>
          </a:p>
        </p:txBody>
      </p:sp>
      <p:sp>
        <p:nvSpPr>
          <p:cNvPr id="9" name="Text 4"/>
          <p:cNvSpPr/>
          <p:nvPr/>
        </p:nvSpPr>
        <p:spPr>
          <a:xfrm>
            <a:off x="4196029" y="4567039"/>
            <a:ext cx="3087709" cy="779859"/>
          </a:xfrm>
          <a:prstGeom prst="rect">
            <a:avLst/>
          </a:prstGeom>
          <a:noFill/>
          <a:ln/>
        </p:spPr>
        <p:txBody>
          <a:bodyPr wrap="square" lIns="0" tIns="0" rIns="0" bIns="0" rtlCol="0" anchor="t">
            <a:normAutofit fontScale="92500" lnSpcReduction="10000"/>
          </a:bodyPr>
          <a:lstStyle/>
          <a:p>
            <a:pPr marL="0" indent="0" algn="just"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يقيّم ما يعرفه الشخص ويستطيع عمله فعلًا، بغض النظر عن كيفية تعلّمه أو أين حدث التعلّم، ويمنحه اعترافًا رسميًا معادلًا.</a:t>
            </a:r>
            <a:endParaRPr lang="ar-SA" sz="16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68382" y="3551734"/>
            <a:ext cx="451335" cy="451346"/>
          </a:xfrm>
          <a:prstGeom prst="rect">
            <a:avLst/>
          </a:prstGeom>
        </p:spPr>
      </p:pic>
      <p:sp>
        <p:nvSpPr>
          <p:cNvPr id="11" name="Text 5"/>
          <p:cNvSpPr/>
          <p:nvPr/>
        </p:nvSpPr>
        <p:spPr>
          <a:xfrm>
            <a:off x="631908" y="4183559"/>
            <a:ext cx="3087809" cy="593725"/>
          </a:xfrm>
          <a:prstGeom prst="rect">
            <a:avLst/>
          </a:prstGeom>
          <a:noFill/>
          <a:ln/>
        </p:spPr>
        <p:txBody>
          <a:bodyPr wrap="square" lIns="0" tIns="0" rIns="0" bIns="0" rtlCol="0" anchor="t">
            <a:normAutofit/>
          </a:bodyPr>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مسميات متعددة لمفهوم واحد</a:t>
            </a:r>
            <a:endParaRPr lang="ar-SA" dirty="0"/>
          </a:p>
        </p:txBody>
      </p:sp>
      <p:sp>
        <p:nvSpPr>
          <p:cNvPr id="12" name="Text 6"/>
          <p:cNvSpPr/>
          <p:nvPr/>
        </p:nvSpPr>
        <p:spPr>
          <a:xfrm>
            <a:off x="631908" y="4480422"/>
            <a:ext cx="3087809" cy="779859"/>
          </a:xfrm>
          <a:prstGeom prst="rect">
            <a:avLst/>
          </a:prstGeom>
          <a:noFill/>
          <a:ln/>
        </p:spPr>
        <p:txBody>
          <a:bodyPr wrap="square" lIns="0" tIns="0" rIns="0" bIns="0" rtlCol="0" anchor="t">
            <a:noAutofit/>
          </a:bodyPr>
          <a:lstStyle/>
          <a:p>
            <a:pPr marL="0" indent="0" algn="just"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قد يرد بمسميات مختلفة بحسب السياق والدولة، مثل APL أو APEL، لكن المصطلح الأكثر شيوعًا هو "الاعتراف بالتّعلّم المسبق (RPL)".</a:t>
            </a:r>
            <a:endParaRPr lang="ar-SA" sz="16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855663"/>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مثال توضيحي: الاعتراف بالخبرة العملية</a:t>
            </a:r>
            <a:endParaRPr lang="ar-SA" sz="4650" dirty="0"/>
          </a:p>
        </p:txBody>
      </p:sp>
      <p:sp>
        <p:nvSpPr>
          <p:cNvPr id="5" name="Text 1"/>
          <p:cNvSpPr/>
          <p:nvPr/>
        </p:nvSpPr>
        <p:spPr>
          <a:xfrm>
            <a:off x="631908" y="2678906"/>
            <a:ext cx="6355993" cy="1444625"/>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سيّدة أمضت سنوات طويلة في رعاية كبار السنّ دون مؤهل رسمي. تُقيَّم كفاياتها الفعلية عبر برنامج للاعتراف بالتّعلّم المسبق مقابل معايير مهنية معتمدة، فتنال اعترافًا يوفّر عليها سنوات من إعادة تعلّم ما تتقنه أصلًا، ويحوّل خبرةً غير معترف بها إلى كفاية معتمدة.</a:t>
            </a:r>
            <a:endParaRPr lang="ar-SA" sz="1750" dirty="0"/>
          </a:p>
        </p:txBody>
      </p:sp>
      <p:sp>
        <p:nvSpPr>
          <p:cNvPr id="6" name="Shape 2"/>
          <p:cNvSpPr/>
          <p:nvPr/>
        </p:nvSpPr>
        <p:spPr>
          <a:xfrm>
            <a:off x="631908" y="4377432"/>
            <a:ext cx="6355993" cy="1624905"/>
          </a:xfrm>
          <a:prstGeom prst="roundRect">
            <a:avLst>
              <a:gd name="adj" fmla="val 20834"/>
            </a:avLst>
          </a:prstGeom>
          <a:solidFill>
            <a:srgbClr val="B6D6FC"/>
          </a:solidFill>
          <a:ln/>
        </p:spPr>
      </p:sp>
      <p:pic>
        <p:nvPicPr>
          <p:cNvPr id="7" name="Image 2" descr="preencoded.png"/>
          <p:cNvPicPr>
            <a:picLocks noChangeAspect="1"/>
          </p:cNvPicPr>
          <p:nvPr/>
        </p:nvPicPr>
        <p:blipFill>
          <a:blip r:embed="rId5"/>
          <a:stretch>
            <a:fillRect/>
          </a:stretch>
        </p:blipFill>
        <p:spPr>
          <a:xfrm>
            <a:off x="857526" y="4703266"/>
            <a:ext cx="282072" cy="225623"/>
          </a:xfrm>
          <a:prstGeom prst="rect">
            <a:avLst/>
          </a:prstGeom>
        </p:spPr>
      </p:pic>
      <p:sp>
        <p:nvSpPr>
          <p:cNvPr id="8" name="Text 3"/>
          <p:cNvSpPr/>
          <p:nvPr/>
        </p:nvSpPr>
        <p:spPr>
          <a:xfrm>
            <a:off x="1272988" y="4659412"/>
            <a:ext cx="5489295"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000000"/>
                </a:solidFill>
                <a:latin typeface="WinSoft Pro Medium" pitchFamily="34" charset="0"/>
                <a:ea typeface="WinSoft Pro Medium" pitchFamily="34" charset="-122"/>
                <a:cs typeface="WinSoft Pro Medium" pitchFamily="34" charset="-120"/>
              </a:rPr>
              <a:t>لا يُفترض أن نتيجة الاعتراف مؤهّل نظامي دائمًا؛ فقد يفضي إلى شهادة مهنية أو رخصة أو اعتماد جزئي أو إعفاء من بعض متطلبات المهارات، وفق السياق الوطني أو المحلي.</a:t>
            </a:r>
            <a:endParaRPr lang="ar-SA" sz="175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nvSpPr>
        <p:spPr>
          <a:xfrm>
            <a:off x="631908" y="803374"/>
            <a:ext cx="10927878" cy="482501"/>
          </a:xfrm>
          <a:prstGeom prst="rect">
            <a:avLst/>
          </a:prstGeom>
          <a:noFill/>
          <a:ln/>
        </p:spPr>
        <p:txBody>
          <a:bodyPr wrap="none" lIns="0" tIns="0" rIns="0" bIns="0" rtlCol="0" anchor="t"/>
          <a:lstStyle/>
          <a:p>
            <a:pPr marL="0" indent="0" algn="r" rtl="1">
              <a:lnSpc>
                <a:spcPct val="104000"/>
              </a:lnSpc>
              <a:buNone/>
            </a:pPr>
            <a:r>
              <a:rPr lang="ar-SA" altLang="en-US" sz="3000" dirty="0">
                <a:solidFill>
                  <a:srgbClr val="2E3C4E"/>
                </a:solidFill>
                <a:latin typeface="GE SS Two Light" pitchFamily="34" charset="0"/>
                <a:ea typeface="GE SS Two Light" pitchFamily="34" charset="-122"/>
                <a:cs typeface="GE SS Two Light" pitchFamily="34" charset="-120"/>
              </a:rPr>
              <a:t>لبنات برنامج الاعتراف بالتّعلّم المسبق و وظائفها</a:t>
            </a:r>
            <a:endParaRPr lang="ar-SA" sz="3000" dirty="0"/>
          </a:p>
        </p:txBody>
      </p:sp>
      <p:sp>
        <p:nvSpPr>
          <p:cNvPr id="3" name="Shape 1"/>
          <p:cNvSpPr/>
          <p:nvPr/>
        </p:nvSpPr>
        <p:spPr>
          <a:xfrm>
            <a:off x="7980758" y="1428849"/>
            <a:ext cx="3579028" cy="1768277"/>
          </a:xfrm>
          <a:prstGeom prst="roundRect">
            <a:avLst>
              <a:gd name="adj" fmla="val 12444"/>
            </a:avLst>
          </a:prstGeom>
          <a:solidFill>
            <a:srgbClr val="00AEEF"/>
          </a:solidFill>
          <a:ln w="6350">
            <a:solidFill>
              <a:srgbClr val="00AEEF"/>
            </a:solidFill>
            <a:prstDash val="solid"/>
          </a:ln>
        </p:spPr>
      </p:sp>
      <p:sp>
        <p:nvSpPr>
          <p:cNvPr id="4" name="Shape 2"/>
          <p:cNvSpPr/>
          <p:nvPr/>
        </p:nvSpPr>
        <p:spPr>
          <a:xfrm>
            <a:off x="10966771" y="1581845"/>
            <a:ext cx="440024" cy="440035"/>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16192" y="1538679"/>
            <a:ext cx="517126" cy="517139"/>
          </a:xfrm>
          <a:prstGeom prst="rect">
            <a:avLst/>
          </a:prstGeom>
        </p:spPr>
      </p:pic>
      <p:sp>
        <p:nvSpPr>
          <p:cNvPr id="6" name="Text 3"/>
          <p:cNvSpPr/>
          <p:nvPr/>
        </p:nvSpPr>
        <p:spPr>
          <a:xfrm>
            <a:off x="7980758" y="1626901"/>
            <a:ext cx="3273045" cy="241201"/>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الأطر القانونية والتنظيمية</a:t>
            </a:r>
            <a:endParaRPr lang="ar-SA" dirty="0">
              <a:solidFill>
                <a:schemeClr val="bg1"/>
              </a:solidFill>
            </a:endParaRPr>
          </a:p>
        </p:txBody>
      </p:sp>
      <p:sp>
        <p:nvSpPr>
          <p:cNvPr id="7" name="Text 4"/>
          <p:cNvSpPr/>
          <p:nvPr/>
        </p:nvSpPr>
        <p:spPr>
          <a:xfrm>
            <a:off x="8133750" y="2018019"/>
            <a:ext cx="3273045" cy="938932"/>
          </a:xfrm>
          <a:prstGeom prst="rect">
            <a:avLst/>
          </a:prstGeom>
          <a:noFill/>
          <a:ln/>
        </p:spPr>
        <p:txBody>
          <a:bodyPr wrap="none" lIns="0" tIns="0" rIns="0" bIns="0" rtlCol="0" anchor="t"/>
          <a:lstStyle/>
          <a:p>
            <a:pPr marL="0" indent="0" algn="ctr" rtl="1">
              <a:lnSpc>
                <a:spcPct val="11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تمنح المنظومة شرعيتها وتنظّم عملها </a:t>
            </a:r>
            <a:endParaRPr lang="ar-JO" altLang="en-US" sz="2000"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وتضمن</a:t>
            </a:r>
            <a:r>
              <a:rPr lang="ar-JO" altLang="en-US" sz="2000"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الاعتراف</a:t>
            </a:r>
            <a:r>
              <a:rPr lang="ar-JO" altLang="en-US" sz="2000" dirty="0">
                <a:solidFill>
                  <a:schemeClr val="bg1"/>
                </a:solidFill>
                <a:latin typeface="WinSoft Pro Medium" pitchFamily="34" charset="0"/>
                <a:ea typeface="WinSoft Pro Medium" pitchFamily="34" charset="-122"/>
                <a:cs typeface="WinSoft Pro Medium" pitchFamily="34" charset="-120"/>
              </a:rPr>
              <a:t> </a:t>
            </a:r>
            <a:r>
              <a:rPr lang="ar-SA" altLang="en-US" sz="2000" dirty="0">
                <a:solidFill>
                  <a:schemeClr val="bg1"/>
                </a:solidFill>
                <a:latin typeface="WinSoft Pro Medium" pitchFamily="34" charset="0"/>
                <a:ea typeface="WinSoft Pro Medium" pitchFamily="34" charset="-122"/>
                <a:cs typeface="WinSoft Pro Medium" pitchFamily="34" charset="-120"/>
              </a:rPr>
              <a:t>مخرجاتها.</a:t>
            </a:r>
            <a:endParaRPr lang="ar-SA" sz="2000" dirty="0">
              <a:solidFill>
                <a:schemeClr val="bg1"/>
              </a:solidFill>
            </a:endParaRPr>
          </a:p>
        </p:txBody>
      </p:sp>
      <p:sp>
        <p:nvSpPr>
          <p:cNvPr id="8" name="Shape 5"/>
          <p:cNvSpPr/>
          <p:nvPr/>
        </p:nvSpPr>
        <p:spPr>
          <a:xfrm>
            <a:off x="4306383" y="1428849"/>
            <a:ext cx="3579028" cy="1768277"/>
          </a:xfrm>
          <a:prstGeom prst="roundRect">
            <a:avLst>
              <a:gd name="adj" fmla="val 12444"/>
            </a:avLst>
          </a:prstGeom>
          <a:solidFill>
            <a:srgbClr val="00AEEF"/>
          </a:solidFill>
          <a:ln w="6350">
            <a:solidFill>
              <a:srgbClr val="00AEEF"/>
            </a:solidFill>
            <a:prstDash val="solid"/>
          </a:ln>
        </p:spPr>
      </p:sp>
      <p:sp>
        <p:nvSpPr>
          <p:cNvPr id="9" name="Shape 6"/>
          <p:cNvSpPr/>
          <p:nvPr/>
        </p:nvSpPr>
        <p:spPr>
          <a:xfrm>
            <a:off x="7292396" y="1581845"/>
            <a:ext cx="440024" cy="440035"/>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41817" y="1538679"/>
            <a:ext cx="517126" cy="517139"/>
          </a:xfrm>
          <a:prstGeom prst="rect">
            <a:avLst/>
          </a:prstGeom>
        </p:spPr>
      </p:pic>
      <p:sp>
        <p:nvSpPr>
          <p:cNvPr id="11" name="Text 7"/>
          <p:cNvSpPr/>
          <p:nvPr/>
        </p:nvSpPr>
        <p:spPr>
          <a:xfrm>
            <a:off x="4338330" y="1626901"/>
            <a:ext cx="2954066" cy="482402"/>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إشراك أصحاب العمل والجهات ذات العلاقة</a:t>
            </a:r>
            <a:endParaRPr lang="ar-SA" dirty="0">
              <a:solidFill>
                <a:schemeClr val="bg1"/>
              </a:solidFill>
            </a:endParaRPr>
          </a:p>
        </p:txBody>
      </p:sp>
      <p:sp>
        <p:nvSpPr>
          <p:cNvPr id="12" name="Text 8"/>
          <p:cNvSpPr/>
          <p:nvPr/>
        </p:nvSpPr>
        <p:spPr>
          <a:xfrm>
            <a:off x="4459374" y="2259219"/>
            <a:ext cx="3273045" cy="1226656"/>
          </a:xfrm>
          <a:prstGeom prst="rect">
            <a:avLst/>
          </a:prstGeom>
          <a:noFill/>
          <a:ln/>
        </p:spPr>
        <p:txBody>
          <a:bodyPr wrap="square" lIns="0" tIns="0" rIns="0" bIns="0" rtlCol="0" anchor="t">
            <a:normAutofit/>
          </a:bodyPr>
          <a:lstStyle/>
          <a:p>
            <a:pPr marL="0" indent="0" algn="ctr" rtl="1">
              <a:lnSpc>
                <a:spcPct val="11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مشاركتهم في تحديد معايير الكفاية بما يكفل مواءمة الاعتراف لاحتياجات السوق.</a:t>
            </a:r>
            <a:endParaRPr lang="ar-SA" sz="2000" dirty="0">
              <a:solidFill>
                <a:schemeClr val="bg1"/>
              </a:solidFill>
            </a:endParaRPr>
          </a:p>
        </p:txBody>
      </p:sp>
      <p:sp>
        <p:nvSpPr>
          <p:cNvPr id="13" name="Shape 9"/>
          <p:cNvSpPr/>
          <p:nvPr/>
        </p:nvSpPr>
        <p:spPr>
          <a:xfrm>
            <a:off x="632008" y="1428849"/>
            <a:ext cx="3579028" cy="1768277"/>
          </a:xfrm>
          <a:prstGeom prst="roundRect">
            <a:avLst>
              <a:gd name="adj" fmla="val 12444"/>
            </a:avLst>
          </a:prstGeom>
          <a:solidFill>
            <a:srgbClr val="00AEEF"/>
          </a:solidFill>
          <a:ln w="6350">
            <a:solidFill>
              <a:srgbClr val="00AEEF"/>
            </a:solidFill>
            <a:prstDash val="solid"/>
          </a:ln>
        </p:spPr>
      </p:sp>
      <p:sp>
        <p:nvSpPr>
          <p:cNvPr id="14" name="Shape 10"/>
          <p:cNvSpPr/>
          <p:nvPr/>
        </p:nvSpPr>
        <p:spPr>
          <a:xfrm>
            <a:off x="3618020" y="1581845"/>
            <a:ext cx="440024" cy="440035"/>
          </a:xfrm>
          <a:prstGeom prst="ellipse">
            <a:avLst/>
          </a:prstGeom>
          <a:solidFill>
            <a:srgbClr val="00AEEF"/>
          </a:solidFill>
          <a:ln/>
        </p:spPr>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67441" y="1538679"/>
            <a:ext cx="517126" cy="517139"/>
          </a:xfrm>
          <a:prstGeom prst="rect">
            <a:avLst/>
          </a:prstGeom>
        </p:spPr>
      </p:pic>
      <p:sp>
        <p:nvSpPr>
          <p:cNvPr id="16" name="Text 11"/>
          <p:cNvSpPr/>
          <p:nvPr/>
        </p:nvSpPr>
        <p:spPr>
          <a:xfrm>
            <a:off x="784999" y="1626901"/>
            <a:ext cx="3273045" cy="241201"/>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الدعم المالي</a:t>
            </a:r>
            <a:endParaRPr lang="ar-SA" dirty="0">
              <a:solidFill>
                <a:schemeClr val="bg1"/>
              </a:solidFill>
            </a:endParaRPr>
          </a:p>
        </p:txBody>
      </p:sp>
      <p:sp>
        <p:nvSpPr>
          <p:cNvPr id="17" name="Text 12"/>
          <p:cNvSpPr/>
          <p:nvPr/>
        </p:nvSpPr>
        <p:spPr>
          <a:xfrm>
            <a:off x="784999" y="2018019"/>
            <a:ext cx="3273045" cy="613328"/>
          </a:xfrm>
          <a:prstGeom prst="rect">
            <a:avLst/>
          </a:prstGeom>
          <a:noFill/>
          <a:ln/>
        </p:spPr>
        <p:txBody>
          <a:bodyPr wrap="none" lIns="0" tIns="0" rIns="0" bIns="0" rtlCol="0" anchor="t"/>
          <a:lstStyle/>
          <a:p>
            <a:pPr marL="0" indent="0" algn="ctr" rtl="1">
              <a:lnSpc>
                <a:spcPct val="11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توفير الموارد التي تكفل استدامة المنظومة </a:t>
            </a:r>
            <a:endParaRPr lang="ar-JO" altLang="en-US" sz="2000"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وإتاحتها للمتقدمين.</a:t>
            </a:r>
            <a:endParaRPr lang="ar-SA" sz="2000" dirty="0">
              <a:solidFill>
                <a:schemeClr val="bg1"/>
              </a:solidFill>
            </a:endParaRPr>
          </a:p>
        </p:txBody>
      </p:sp>
      <p:sp>
        <p:nvSpPr>
          <p:cNvPr id="18" name="Shape 13"/>
          <p:cNvSpPr/>
          <p:nvPr/>
        </p:nvSpPr>
        <p:spPr>
          <a:xfrm>
            <a:off x="7980758" y="3292475"/>
            <a:ext cx="3579028" cy="1333401"/>
          </a:xfrm>
          <a:prstGeom prst="roundRect">
            <a:avLst>
              <a:gd name="adj" fmla="val 16502"/>
            </a:avLst>
          </a:prstGeom>
          <a:solidFill>
            <a:srgbClr val="00AEEF"/>
          </a:solidFill>
          <a:ln w="6350">
            <a:solidFill>
              <a:srgbClr val="00AEEF"/>
            </a:solidFill>
            <a:prstDash val="solid"/>
          </a:ln>
        </p:spPr>
      </p:sp>
      <p:sp>
        <p:nvSpPr>
          <p:cNvPr id="19" name="Shape 14"/>
          <p:cNvSpPr/>
          <p:nvPr/>
        </p:nvSpPr>
        <p:spPr>
          <a:xfrm>
            <a:off x="10966771" y="3445470"/>
            <a:ext cx="440024" cy="440035"/>
          </a:xfrm>
          <a:prstGeom prst="ellipse">
            <a:avLst/>
          </a:prstGeom>
          <a:solidFill>
            <a:srgbClr val="00AEEF"/>
          </a:solidFill>
          <a:ln/>
        </p:spPr>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16192" y="3402305"/>
            <a:ext cx="517126" cy="517139"/>
          </a:xfrm>
          <a:prstGeom prst="rect">
            <a:avLst/>
          </a:prstGeom>
        </p:spPr>
      </p:pic>
      <p:sp>
        <p:nvSpPr>
          <p:cNvPr id="21" name="Text 15"/>
          <p:cNvSpPr/>
          <p:nvPr/>
        </p:nvSpPr>
        <p:spPr>
          <a:xfrm>
            <a:off x="8133750" y="3490527"/>
            <a:ext cx="3273045" cy="241201"/>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الإدماج</a:t>
            </a:r>
            <a:endParaRPr lang="ar-SA" dirty="0">
              <a:solidFill>
                <a:schemeClr val="bg1"/>
              </a:solidFill>
            </a:endParaRPr>
          </a:p>
        </p:txBody>
      </p:sp>
      <p:sp>
        <p:nvSpPr>
          <p:cNvPr id="22" name="Text 16"/>
          <p:cNvSpPr/>
          <p:nvPr/>
        </p:nvSpPr>
        <p:spPr>
          <a:xfrm>
            <a:off x="8133750" y="3881644"/>
            <a:ext cx="3273045" cy="613328"/>
          </a:xfrm>
          <a:prstGeom prst="rect">
            <a:avLst/>
          </a:prstGeom>
          <a:noFill/>
          <a:ln/>
        </p:spPr>
        <p:txBody>
          <a:bodyPr wrap="none" lIns="0" tIns="0" rIns="0" bIns="0" rtlCol="0" anchor="t"/>
          <a:lstStyle/>
          <a:p>
            <a:pPr marL="0" indent="0" algn="ctr" rtl="1">
              <a:lnSpc>
                <a:spcPct val="11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ضمان عدالة الوصول وتمكين الفئات المهمّشة </a:t>
            </a:r>
            <a:endParaRPr lang="ar-JO" altLang="en-US" sz="2000"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من الاعتراف بكفاياتها.</a:t>
            </a:r>
            <a:endParaRPr lang="ar-SA" sz="2000" dirty="0">
              <a:solidFill>
                <a:schemeClr val="bg1"/>
              </a:solidFill>
            </a:endParaRPr>
          </a:p>
        </p:txBody>
      </p:sp>
      <p:sp>
        <p:nvSpPr>
          <p:cNvPr id="23" name="Shape 17"/>
          <p:cNvSpPr/>
          <p:nvPr/>
        </p:nvSpPr>
        <p:spPr>
          <a:xfrm>
            <a:off x="4306383" y="3292475"/>
            <a:ext cx="3579028" cy="1333401"/>
          </a:xfrm>
          <a:prstGeom prst="roundRect">
            <a:avLst>
              <a:gd name="adj" fmla="val 16502"/>
            </a:avLst>
          </a:prstGeom>
          <a:solidFill>
            <a:srgbClr val="00AEEF"/>
          </a:solidFill>
          <a:ln w="6350">
            <a:solidFill>
              <a:srgbClr val="00AEEF"/>
            </a:solidFill>
            <a:prstDash val="solid"/>
          </a:ln>
        </p:spPr>
      </p:sp>
      <p:sp>
        <p:nvSpPr>
          <p:cNvPr id="24" name="Shape 18"/>
          <p:cNvSpPr/>
          <p:nvPr/>
        </p:nvSpPr>
        <p:spPr>
          <a:xfrm>
            <a:off x="7292396" y="3445470"/>
            <a:ext cx="440024" cy="440035"/>
          </a:xfrm>
          <a:prstGeom prst="ellipse">
            <a:avLst/>
          </a:prstGeom>
          <a:solidFill>
            <a:srgbClr val="00AEEF"/>
          </a:solidFill>
          <a:ln/>
        </p:spPr>
      </p:sp>
      <p:pic>
        <p:nvPicPr>
          <p:cNvPr id="2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41817" y="3402305"/>
            <a:ext cx="517126" cy="517139"/>
          </a:xfrm>
          <a:prstGeom prst="rect">
            <a:avLst/>
          </a:prstGeom>
        </p:spPr>
      </p:pic>
      <p:sp>
        <p:nvSpPr>
          <p:cNvPr id="26" name="Text 19"/>
          <p:cNvSpPr/>
          <p:nvPr/>
        </p:nvSpPr>
        <p:spPr>
          <a:xfrm>
            <a:off x="4459374" y="3490527"/>
            <a:ext cx="3273045" cy="241201"/>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المتابعة والتقييم</a:t>
            </a:r>
            <a:endParaRPr lang="ar-SA" dirty="0">
              <a:solidFill>
                <a:schemeClr val="bg1"/>
              </a:solidFill>
            </a:endParaRPr>
          </a:p>
        </p:txBody>
      </p:sp>
      <p:sp>
        <p:nvSpPr>
          <p:cNvPr id="27" name="Text 20"/>
          <p:cNvSpPr/>
          <p:nvPr/>
        </p:nvSpPr>
        <p:spPr>
          <a:xfrm>
            <a:off x="4459374" y="3881644"/>
            <a:ext cx="3273045" cy="613328"/>
          </a:xfrm>
          <a:prstGeom prst="rect">
            <a:avLst/>
          </a:prstGeom>
          <a:noFill/>
          <a:ln/>
        </p:spPr>
        <p:txBody>
          <a:bodyPr wrap="none" lIns="0" tIns="0" rIns="0" bIns="0" rtlCol="0" anchor="t"/>
          <a:lstStyle/>
          <a:p>
            <a:pPr marL="0" indent="0" algn="ctr" rtl="1">
              <a:lnSpc>
                <a:spcPct val="11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متابعة تنفيذ المنظومة وقياس أثرها </a:t>
            </a:r>
            <a:endParaRPr lang="ar-JO" altLang="en-US" sz="2000"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ومراجعتها دوريًا.</a:t>
            </a:r>
            <a:endParaRPr lang="ar-SA" sz="2000" dirty="0">
              <a:solidFill>
                <a:schemeClr val="bg1"/>
              </a:solidFill>
            </a:endParaRPr>
          </a:p>
        </p:txBody>
      </p:sp>
      <p:sp>
        <p:nvSpPr>
          <p:cNvPr id="28" name="Shape 21"/>
          <p:cNvSpPr/>
          <p:nvPr/>
        </p:nvSpPr>
        <p:spPr>
          <a:xfrm>
            <a:off x="632008" y="3292475"/>
            <a:ext cx="3579028" cy="1333401"/>
          </a:xfrm>
          <a:prstGeom prst="roundRect">
            <a:avLst>
              <a:gd name="adj" fmla="val 16502"/>
            </a:avLst>
          </a:prstGeom>
          <a:solidFill>
            <a:srgbClr val="00AEEF"/>
          </a:solidFill>
          <a:ln w="6350">
            <a:solidFill>
              <a:srgbClr val="00AEEF"/>
            </a:solidFill>
            <a:prstDash val="solid"/>
          </a:ln>
        </p:spPr>
      </p:sp>
      <p:sp>
        <p:nvSpPr>
          <p:cNvPr id="29" name="Shape 22"/>
          <p:cNvSpPr/>
          <p:nvPr/>
        </p:nvSpPr>
        <p:spPr>
          <a:xfrm>
            <a:off x="3618020" y="3445470"/>
            <a:ext cx="440024" cy="440035"/>
          </a:xfrm>
          <a:prstGeom prst="ellipse">
            <a:avLst/>
          </a:prstGeom>
          <a:solidFill>
            <a:srgbClr val="00AEEF"/>
          </a:solidFill>
          <a:ln/>
        </p:spPr>
      </p:sp>
      <p:pic>
        <p:nvPicPr>
          <p:cNvPr id="30"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567441" y="3402305"/>
            <a:ext cx="517126" cy="517139"/>
          </a:xfrm>
          <a:prstGeom prst="rect">
            <a:avLst/>
          </a:prstGeom>
        </p:spPr>
      </p:pic>
      <p:sp>
        <p:nvSpPr>
          <p:cNvPr id="31" name="Text 23"/>
          <p:cNvSpPr/>
          <p:nvPr/>
        </p:nvSpPr>
        <p:spPr>
          <a:xfrm>
            <a:off x="784999" y="3490527"/>
            <a:ext cx="3273045" cy="241201"/>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ضمان الجودة</a:t>
            </a:r>
            <a:endParaRPr lang="ar-SA" dirty="0">
              <a:solidFill>
                <a:schemeClr val="bg1"/>
              </a:solidFill>
            </a:endParaRPr>
          </a:p>
        </p:txBody>
      </p:sp>
      <p:sp>
        <p:nvSpPr>
          <p:cNvPr id="32" name="Text 24"/>
          <p:cNvSpPr/>
          <p:nvPr/>
        </p:nvSpPr>
        <p:spPr>
          <a:xfrm>
            <a:off x="784999" y="3881644"/>
            <a:ext cx="3273045" cy="613328"/>
          </a:xfrm>
          <a:prstGeom prst="rect">
            <a:avLst/>
          </a:prstGeom>
          <a:noFill/>
          <a:ln/>
        </p:spPr>
        <p:txBody>
          <a:bodyPr wrap="none" lIns="0" tIns="0" rIns="0" bIns="0" rtlCol="0" anchor="t"/>
          <a:lstStyle/>
          <a:p>
            <a:pPr marL="0" indent="0" algn="ctr" rtl="1">
              <a:lnSpc>
                <a:spcPct val="11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كفالة موثوقيّة التقييم واتساقه ومصداقية</a:t>
            </a:r>
            <a:endParaRPr lang="ar-JO" altLang="en-US" sz="2000"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 الشهادات الممنوحة.</a:t>
            </a:r>
            <a:endParaRPr lang="ar-SA" sz="2000" dirty="0">
              <a:solidFill>
                <a:schemeClr val="bg1"/>
              </a:solidFill>
            </a:endParaRPr>
          </a:p>
        </p:txBody>
      </p:sp>
      <p:sp>
        <p:nvSpPr>
          <p:cNvPr id="33" name="Shape 25"/>
          <p:cNvSpPr/>
          <p:nvPr/>
        </p:nvSpPr>
        <p:spPr>
          <a:xfrm>
            <a:off x="2680447" y="4721225"/>
            <a:ext cx="6831106" cy="1333401"/>
          </a:xfrm>
          <a:prstGeom prst="roundRect">
            <a:avLst>
              <a:gd name="adj" fmla="val 16502"/>
            </a:avLst>
          </a:prstGeom>
          <a:solidFill>
            <a:srgbClr val="00AEEF"/>
          </a:solidFill>
          <a:ln w="6350">
            <a:solidFill>
              <a:srgbClr val="00AEEF"/>
            </a:solidFill>
            <a:prstDash val="solid"/>
          </a:ln>
        </p:spPr>
      </p:sp>
      <p:pic>
        <p:nvPicPr>
          <p:cNvPr id="35"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734942" y="4811853"/>
            <a:ext cx="517126" cy="517139"/>
          </a:xfrm>
          <a:prstGeom prst="rect">
            <a:avLst/>
          </a:prstGeom>
        </p:spPr>
      </p:pic>
      <p:sp>
        <p:nvSpPr>
          <p:cNvPr id="36" name="Text 27"/>
          <p:cNvSpPr/>
          <p:nvPr/>
        </p:nvSpPr>
        <p:spPr>
          <a:xfrm>
            <a:off x="784999" y="4919277"/>
            <a:ext cx="10621796" cy="241201"/>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بناء القدرات المؤسسية</a:t>
            </a:r>
            <a:endParaRPr lang="ar-SA" dirty="0">
              <a:solidFill>
                <a:schemeClr val="bg1"/>
              </a:solidFill>
            </a:endParaRPr>
          </a:p>
        </p:txBody>
      </p:sp>
      <p:sp>
        <p:nvSpPr>
          <p:cNvPr id="37" name="Text 28"/>
          <p:cNvSpPr/>
          <p:nvPr/>
        </p:nvSpPr>
        <p:spPr>
          <a:xfrm>
            <a:off x="784999" y="5310394"/>
            <a:ext cx="10621796" cy="613328"/>
          </a:xfrm>
          <a:prstGeom prst="rect">
            <a:avLst/>
          </a:prstGeom>
          <a:noFill/>
          <a:ln/>
        </p:spPr>
        <p:txBody>
          <a:bodyPr wrap="none" lIns="0" tIns="0" rIns="0" bIns="0" rtlCol="0" anchor="t"/>
          <a:lstStyle/>
          <a:p>
            <a:pPr marL="0" indent="0" algn="ctr" rtl="1">
              <a:lnSpc>
                <a:spcPct val="11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لبنة جامعة تسند سائر اللبنات بتطوير الكفاءات البشرية والنظم والإجراءات.</a:t>
            </a:r>
            <a:endParaRPr lang="ar-SA" sz="2000" dirty="0">
              <a:solidFill>
                <a:schemeClr val="bg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nvSpPr>
        <p:spPr>
          <a:xfrm>
            <a:off x="631908" y="652859"/>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المكوّنات التنفيذية لبرنامج الاعتراف</a:t>
            </a:r>
            <a:endParaRPr lang="ar-SA" sz="4200" dirty="0"/>
          </a:p>
        </p:txBody>
      </p:sp>
      <p:pic>
        <p:nvPicPr>
          <p:cNvPr id="3" name="Image 0" descr="preencoded.png"/>
          <p:cNvPicPr>
            <a:picLocks noChangeAspect="1"/>
          </p:cNvPicPr>
          <p:nvPr/>
        </p:nvPicPr>
        <p:blipFill>
          <a:blip r:embed="rId3"/>
          <a:stretch>
            <a:fillRect/>
          </a:stretch>
        </p:blipFill>
        <p:spPr>
          <a:xfrm>
            <a:off x="6095848" y="1686421"/>
            <a:ext cx="5463939" cy="812403"/>
          </a:xfrm>
          <a:prstGeom prst="rect">
            <a:avLst/>
          </a:prstGeom>
        </p:spPr>
      </p:pic>
      <p:sp>
        <p:nvSpPr>
          <p:cNvPr id="4" name="Text 1"/>
          <p:cNvSpPr/>
          <p:nvPr/>
        </p:nvSpPr>
        <p:spPr>
          <a:xfrm>
            <a:off x="6298943" y="1921825"/>
            <a:ext cx="5057748"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التخطيط للاعتراف</a:t>
            </a:r>
            <a:endParaRPr lang="ar-SA" sz="2800" dirty="0"/>
          </a:p>
        </p:txBody>
      </p:sp>
      <p:sp>
        <p:nvSpPr>
          <p:cNvPr id="5" name="Text 2"/>
          <p:cNvSpPr/>
          <p:nvPr/>
        </p:nvSpPr>
        <p:spPr>
          <a:xfrm>
            <a:off x="6298943" y="2603599"/>
            <a:ext cx="5057748" cy="617339"/>
          </a:xfrm>
          <a:prstGeom prst="rect">
            <a:avLst/>
          </a:prstGeom>
          <a:noFill/>
          <a:ln/>
        </p:spPr>
        <p:txBody>
          <a:bodyPr wrap="square" lIns="0" tIns="0" rIns="0" bIns="0" rtlCol="0" anchor="t">
            <a:normAutofit fontScale="92500" lnSpcReduction="10000"/>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إرساء الأطر القانونية، تقييم الاحتياجات، توفير المتطلبات المؤسسية، بناء القدرات.</a:t>
            </a:r>
            <a:endParaRPr lang="ar-SA" dirty="0"/>
          </a:p>
        </p:txBody>
      </p:sp>
      <p:pic>
        <p:nvPicPr>
          <p:cNvPr id="6" name="Image 1" descr="preencoded.png"/>
          <p:cNvPicPr>
            <a:picLocks noChangeAspect="1"/>
          </p:cNvPicPr>
          <p:nvPr/>
        </p:nvPicPr>
        <p:blipFill>
          <a:blip r:embed="rId3"/>
          <a:stretch>
            <a:fillRect/>
          </a:stretch>
        </p:blipFill>
        <p:spPr>
          <a:xfrm>
            <a:off x="631908" y="1686421"/>
            <a:ext cx="5463939" cy="812403"/>
          </a:xfrm>
          <a:prstGeom prst="rect">
            <a:avLst/>
          </a:prstGeom>
        </p:spPr>
      </p:pic>
      <p:sp>
        <p:nvSpPr>
          <p:cNvPr id="7" name="Text 3"/>
          <p:cNvSpPr/>
          <p:nvPr/>
        </p:nvSpPr>
        <p:spPr>
          <a:xfrm>
            <a:off x="835004" y="1877317"/>
            <a:ext cx="5057748"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تصميم التقييم</a:t>
            </a:r>
            <a:endParaRPr lang="ar-SA" sz="2800" dirty="0"/>
          </a:p>
        </p:txBody>
      </p:sp>
      <p:sp>
        <p:nvSpPr>
          <p:cNvPr id="8" name="Text 4"/>
          <p:cNvSpPr/>
          <p:nvPr/>
        </p:nvSpPr>
        <p:spPr>
          <a:xfrm>
            <a:off x="835004" y="2603599"/>
            <a:ext cx="5057748" cy="617339"/>
          </a:xfrm>
          <a:prstGeom prst="rect">
            <a:avLst/>
          </a:prstGeom>
          <a:noFill/>
          <a:ln/>
        </p:spPr>
        <p:txBody>
          <a:bodyPr wrap="square" lIns="0" tIns="0" rIns="0" bIns="0" rtlCol="0" anchor="t">
            <a:normAutofit fontScale="92500" lnSpcReduction="10000"/>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تطوير معايير التقييم، تحديد الأدلة واستراتيجيات التقييم، وضع قواعد بيانات تقييم المهارات.</a:t>
            </a:r>
            <a:endParaRPr lang="ar-SA" dirty="0"/>
          </a:p>
        </p:txBody>
      </p:sp>
      <p:pic>
        <p:nvPicPr>
          <p:cNvPr id="9" name="Image 2" descr="preencoded.png"/>
          <p:cNvPicPr>
            <a:picLocks noChangeAspect="1"/>
          </p:cNvPicPr>
          <p:nvPr/>
        </p:nvPicPr>
        <p:blipFill>
          <a:blip r:embed="rId3"/>
          <a:stretch>
            <a:fillRect/>
          </a:stretch>
        </p:blipFill>
        <p:spPr>
          <a:xfrm>
            <a:off x="6095848" y="3945731"/>
            <a:ext cx="5463939" cy="812403"/>
          </a:xfrm>
          <a:prstGeom prst="rect">
            <a:avLst/>
          </a:prstGeom>
        </p:spPr>
      </p:pic>
      <p:sp>
        <p:nvSpPr>
          <p:cNvPr id="10" name="Text 5"/>
          <p:cNvSpPr/>
          <p:nvPr/>
        </p:nvSpPr>
        <p:spPr>
          <a:xfrm>
            <a:off x="6298943" y="4184897"/>
            <a:ext cx="5057748"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التوعية والإرشاد</a:t>
            </a:r>
            <a:endParaRPr lang="ar-SA" sz="2800" dirty="0"/>
          </a:p>
        </p:txBody>
      </p:sp>
      <p:sp>
        <p:nvSpPr>
          <p:cNvPr id="11" name="Text 6"/>
          <p:cNvSpPr/>
          <p:nvPr/>
        </p:nvSpPr>
        <p:spPr>
          <a:xfrm>
            <a:off x="6298943" y="4997300"/>
            <a:ext cx="5057748" cy="617339"/>
          </a:xfrm>
          <a:prstGeom prst="rect">
            <a:avLst/>
          </a:prstGeom>
          <a:noFill/>
          <a:ln/>
        </p:spPr>
        <p:txBody>
          <a:bodyPr wrap="square" lIns="0" tIns="0" rIns="0" bIns="0" rtlCol="0" anchor="t">
            <a:normAutofit fontScale="92500" lnSpcReduction="10000"/>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بناء استراتيجية توعية، تقديم التوجيه، مساعدة المتقدمين على تجهيز أدلتهم.</a:t>
            </a:r>
            <a:endParaRPr lang="ar-SA" dirty="0"/>
          </a:p>
        </p:txBody>
      </p:sp>
      <p:pic>
        <p:nvPicPr>
          <p:cNvPr id="12" name="Image 3" descr="preencoded.png"/>
          <p:cNvPicPr>
            <a:picLocks noChangeAspect="1"/>
          </p:cNvPicPr>
          <p:nvPr/>
        </p:nvPicPr>
        <p:blipFill>
          <a:blip r:embed="rId3"/>
          <a:stretch>
            <a:fillRect/>
          </a:stretch>
        </p:blipFill>
        <p:spPr>
          <a:xfrm>
            <a:off x="631908" y="3945731"/>
            <a:ext cx="5463939" cy="812403"/>
          </a:xfrm>
          <a:prstGeom prst="rect">
            <a:avLst/>
          </a:prstGeom>
        </p:spPr>
      </p:pic>
      <p:sp>
        <p:nvSpPr>
          <p:cNvPr id="13" name="Text 7"/>
          <p:cNvSpPr/>
          <p:nvPr/>
        </p:nvSpPr>
        <p:spPr>
          <a:xfrm>
            <a:off x="835004" y="4184897"/>
            <a:ext cx="5057748"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التقييم ومنح الشهادات</a:t>
            </a:r>
            <a:endParaRPr lang="ar-SA" sz="2800" dirty="0"/>
          </a:p>
        </p:txBody>
      </p:sp>
      <p:sp>
        <p:nvSpPr>
          <p:cNvPr id="14" name="Text 8"/>
          <p:cNvSpPr/>
          <p:nvPr/>
        </p:nvSpPr>
        <p:spPr>
          <a:xfrm>
            <a:off x="835004" y="4997299"/>
            <a:ext cx="5057748" cy="617339"/>
          </a:xfrm>
          <a:prstGeom prst="rect">
            <a:avLst/>
          </a:prstGeom>
          <a:noFill/>
          <a:ln/>
        </p:spPr>
        <p:txBody>
          <a:bodyPr wrap="square" lIns="0" tIns="0" rIns="0" bIns="0" rtlCol="0" anchor="t">
            <a:no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توصيف المتقدمين، جمع الأدلة وتقييمها، منح الشهادة أو الإحالة إلى تدريب تكميلي.</a:t>
            </a:r>
            <a:endParaRPr lang="ar-SA"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nvSpPr>
        <p:spPr>
          <a:xfrm>
            <a:off x="631908" y="1282303"/>
            <a:ext cx="10927878"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حالة سميرة: تطبيق عملي للاعتراف بالتّعلّم المسبق </a:t>
            </a:r>
            <a:endParaRPr lang="ar-SA" sz="4650" dirty="0"/>
          </a:p>
        </p:txBody>
      </p:sp>
      <p:sp>
        <p:nvSpPr>
          <p:cNvPr id="3" name="Shape 1"/>
          <p:cNvSpPr/>
          <p:nvPr/>
        </p:nvSpPr>
        <p:spPr>
          <a:xfrm>
            <a:off x="469392" y="3105547"/>
            <a:ext cx="5513646" cy="2587041"/>
          </a:xfrm>
          <a:prstGeom prst="roundRect">
            <a:avLst>
              <a:gd name="adj" fmla="val 21927"/>
            </a:avLst>
          </a:prstGeom>
          <a:solidFill>
            <a:srgbClr val="75BAE6"/>
          </a:solidFill>
          <a:ln/>
        </p:spPr>
      </p:sp>
      <p:sp>
        <p:nvSpPr>
          <p:cNvPr id="4" name="Text 2"/>
          <p:cNvSpPr/>
          <p:nvPr/>
        </p:nvSpPr>
        <p:spPr>
          <a:xfrm>
            <a:off x="695010" y="3331170"/>
            <a:ext cx="5062411" cy="485542"/>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ما الذي تسعى إليه؟</a:t>
            </a:r>
            <a:endParaRPr lang="ar-SA" sz="2800" dirty="0">
              <a:solidFill>
                <a:schemeClr val="bg1"/>
              </a:solidFill>
            </a:endParaRPr>
          </a:p>
        </p:txBody>
      </p:sp>
      <p:sp>
        <p:nvSpPr>
          <p:cNvPr id="5" name="Text 3"/>
          <p:cNvSpPr/>
          <p:nvPr/>
        </p:nvSpPr>
        <p:spPr>
          <a:xfrm>
            <a:off x="695010" y="3927971"/>
            <a:ext cx="5062411" cy="1889733"/>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تتقدّم إلى برنامج للاعتراف بالتّعلّم المسبق أملًا في الحصول على اعتراف بكفاياتها يعادل المؤهل النظامي أو يقاربه، ليفتح لها بابًا إلى وظيفة نظامية أو الالتحاق ببرنامج تدريبي في مستوى متقدّم دون إعادة تعلّم ما تتقنه.</a:t>
            </a:r>
            <a:endParaRPr lang="ar-SA" sz="2000" dirty="0">
              <a:solidFill>
                <a:schemeClr val="bg1"/>
              </a:solidFill>
            </a:endParaRPr>
          </a:p>
        </p:txBody>
      </p:sp>
      <p:sp>
        <p:nvSpPr>
          <p:cNvPr id="6" name="Text 4"/>
          <p:cNvSpPr/>
          <p:nvPr/>
        </p:nvSpPr>
        <p:spPr>
          <a:xfrm>
            <a:off x="6377522" y="3331170"/>
            <a:ext cx="5188614" cy="597906"/>
          </a:xfrm>
          <a:prstGeom prst="rect">
            <a:avLst/>
          </a:prstGeom>
          <a:noFill/>
          <a:ln/>
        </p:spPr>
        <p:txBody>
          <a:bodyPr wrap="none" lIns="0" tIns="0" rIns="0" bIns="0" rtlCol="0" anchor="t"/>
          <a:lstStyle/>
          <a:p>
            <a:pPr marL="0" indent="0" algn="ctr" rtl="1">
              <a:lnSpc>
                <a:spcPct val="104000"/>
              </a:lnSpc>
              <a:buNone/>
            </a:pPr>
            <a:r>
              <a:rPr lang="ar-SA" altLang="en-US" sz="2400" dirty="0">
                <a:latin typeface="GE SS Two Light" pitchFamily="34" charset="0"/>
                <a:ea typeface="GE SS Two Light" pitchFamily="34" charset="-122"/>
                <a:cs typeface="GE SS Two Light" pitchFamily="34" charset="-120"/>
              </a:rPr>
              <a:t>من هي سميرة؟</a:t>
            </a:r>
            <a:endParaRPr lang="ar-SA" sz="2400" dirty="0"/>
          </a:p>
        </p:txBody>
      </p:sp>
      <p:sp>
        <p:nvSpPr>
          <p:cNvPr id="7" name="Text 5"/>
          <p:cNvSpPr/>
          <p:nvPr/>
        </p:nvSpPr>
        <p:spPr>
          <a:xfrm>
            <a:off x="6377522" y="3927971"/>
            <a:ext cx="5188614" cy="2327055"/>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latin typeface="WinSoft Pro Medium" pitchFamily="34" charset="0"/>
                <a:ea typeface="WinSoft Pro Medium" pitchFamily="34" charset="-122"/>
                <a:cs typeface="WinSoft Pro Medium" pitchFamily="34" charset="-120"/>
              </a:rPr>
              <a:t>سيّدة في الأربعين أمضت 12 سنة تعدّ المحتوى الرقمي وتدير حسابات مشروعات صغيرة: تصمّم المنشورات، تكتب المحتوى التسويقي، تحلّل تفاعل الجمهور، وتدير حملات إعلانية. اكتسبت كفاياتها بالممارسة والتّعلّم الذاتي دون مؤهل رسمي.</a:t>
            </a:r>
            <a:endParaRPr lang="ar-SA" sz="2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nvSpPr>
        <p:spPr>
          <a:xfrm>
            <a:off x="631908" y="738485"/>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حالة سميرة: ربط اللبنات والمكوّنات </a:t>
            </a:r>
            <a:endParaRPr lang="ar-SA" sz="3950" dirty="0"/>
          </a:p>
        </p:txBody>
      </p:sp>
      <p:sp>
        <p:nvSpPr>
          <p:cNvPr id="3" name="Text 1"/>
          <p:cNvSpPr/>
          <p:nvPr/>
        </p:nvSpPr>
        <p:spPr>
          <a:xfrm>
            <a:off x="66261" y="1616767"/>
            <a:ext cx="11493526" cy="243280"/>
          </a:xfrm>
          <a:prstGeom prst="rect">
            <a:avLst/>
          </a:prstGeom>
          <a:noFill/>
          <a:ln/>
        </p:spPr>
        <p:txBody>
          <a:bodyPr wrap="none" lIns="0" tIns="0" rIns="0" bIns="0" rtlCol="0" anchor="t"/>
          <a:lstStyle/>
          <a:p>
            <a:pPr marL="0" indent="0" algn="r" rtl="1">
              <a:lnSpc>
                <a:spcPct val="12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تجسّد حالة سميرة كيف تعمل لبنات برنامج الاعتراف ومكوّناته التنفيذية معاً:</a:t>
            </a:r>
            <a:endParaRPr lang="ar-SA" sz="2400" dirty="0"/>
          </a:p>
        </p:txBody>
      </p:sp>
      <p:sp>
        <p:nvSpPr>
          <p:cNvPr id="4" name="Shape 2"/>
          <p:cNvSpPr/>
          <p:nvPr/>
        </p:nvSpPr>
        <p:spPr>
          <a:xfrm>
            <a:off x="493799" y="2162671"/>
            <a:ext cx="5506205" cy="3956745"/>
          </a:xfrm>
          <a:prstGeom prst="roundRect">
            <a:avLst>
              <a:gd name="adj" fmla="val 11636"/>
            </a:avLst>
          </a:prstGeom>
          <a:solidFill>
            <a:srgbClr val="75BAE6"/>
          </a:solidFill>
          <a:ln/>
        </p:spPr>
      </p:sp>
      <p:sp>
        <p:nvSpPr>
          <p:cNvPr id="5" name="Text 3"/>
          <p:cNvSpPr/>
          <p:nvPr/>
        </p:nvSpPr>
        <p:spPr>
          <a:xfrm>
            <a:off x="685584" y="2325688"/>
            <a:ext cx="5122635" cy="31551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على مستوى المكوّنات</a:t>
            </a:r>
            <a:endParaRPr lang="ar-SA" sz="2400" dirty="0">
              <a:solidFill>
                <a:schemeClr val="bg1"/>
              </a:solidFill>
            </a:endParaRPr>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28707" y="2824559"/>
            <a:ext cx="479512" cy="479524"/>
          </a:xfrm>
          <a:prstGeom prst="rect">
            <a:avLst/>
          </a:prstGeom>
        </p:spPr>
      </p:pic>
      <p:sp>
        <p:nvSpPr>
          <p:cNvPr id="7" name="Text 4"/>
          <p:cNvSpPr/>
          <p:nvPr/>
        </p:nvSpPr>
        <p:spPr>
          <a:xfrm>
            <a:off x="3348847" y="3507879"/>
            <a:ext cx="2459373" cy="567531"/>
          </a:xfrm>
          <a:prstGeom prst="rect">
            <a:avLst/>
          </a:prstGeom>
          <a:noFill/>
          <a:ln/>
        </p:spPr>
        <p:txBody>
          <a:bodyPr wrap="square" lIns="0" tIns="0" rIns="0" bIns="0" rtlCol="0" anchor="t">
            <a:normAutofit fontScale="92500" lnSpcReduction="20000"/>
          </a:bodyPr>
          <a:lstStyle/>
          <a:p>
            <a:pPr marL="0" indent="0" algn="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التوعية تُعرّفها بأن خبرتها قابلة للاعتراف</a:t>
            </a:r>
            <a:endParaRPr lang="ar-SA" dirty="0">
              <a:solidFill>
                <a:schemeClr val="bg1"/>
              </a:solidFill>
            </a:endParaRPr>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65544" y="2824559"/>
            <a:ext cx="479512" cy="479524"/>
          </a:xfrm>
          <a:prstGeom prst="rect">
            <a:avLst/>
          </a:prstGeom>
        </p:spPr>
      </p:pic>
      <p:sp>
        <p:nvSpPr>
          <p:cNvPr id="9" name="Text 5"/>
          <p:cNvSpPr/>
          <p:nvPr/>
        </p:nvSpPr>
        <p:spPr>
          <a:xfrm>
            <a:off x="685584" y="3507879"/>
            <a:ext cx="2459472" cy="283766"/>
          </a:xfrm>
          <a:prstGeom prst="rect">
            <a:avLst/>
          </a:prstGeom>
          <a:noFill/>
          <a:ln/>
        </p:spPr>
        <p:txBody>
          <a:bodyPr wrap="none" lIns="0" tIns="0" rIns="0" bIns="0" rtlCol="0" anchor="t"/>
          <a:lstStyle/>
          <a:p>
            <a:pPr marL="0" indent="0" algn="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المرشد يوجّهها إلى تجهيز أدلتها</a:t>
            </a:r>
            <a:endParaRPr lang="ar-SA" dirty="0">
              <a:solidFill>
                <a:schemeClr val="bg1"/>
              </a:solidFill>
            </a:endParaRPr>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28707" y="4401443"/>
            <a:ext cx="479512" cy="479524"/>
          </a:xfrm>
          <a:prstGeom prst="rect">
            <a:avLst/>
          </a:prstGeom>
        </p:spPr>
      </p:pic>
      <p:sp>
        <p:nvSpPr>
          <p:cNvPr id="11" name="Text 6"/>
          <p:cNvSpPr/>
          <p:nvPr/>
        </p:nvSpPr>
        <p:spPr>
          <a:xfrm>
            <a:off x="3348847" y="5084763"/>
            <a:ext cx="2459373" cy="851297"/>
          </a:xfrm>
          <a:prstGeom prst="rect">
            <a:avLst/>
          </a:prstGeom>
          <a:noFill/>
          <a:ln/>
        </p:spPr>
        <p:txBody>
          <a:bodyPr wrap="square" lIns="0" tIns="0" rIns="0" bIns="0" rtlCol="0" anchor="t">
            <a:normAutofit fontScale="92500" lnSpcReduction="20000"/>
          </a:bodyPr>
          <a:lstStyle/>
          <a:p>
            <a:pPr marL="0" indent="0" algn="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تدخل عملية التقييم: تصنيف مبدئي، نماذج أعمال، اختبار عملي، تقييم مقابل المعايير</a:t>
            </a:r>
            <a:endParaRPr lang="ar-SA" dirty="0">
              <a:solidFill>
                <a:schemeClr val="bg1"/>
              </a:solidFill>
            </a:endParaRPr>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65544" y="4401443"/>
            <a:ext cx="479512" cy="479524"/>
          </a:xfrm>
          <a:prstGeom prst="rect">
            <a:avLst/>
          </a:prstGeom>
        </p:spPr>
      </p:pic>
      <p:sp>
        <p:nvSpPr>
          <p:cNvPr id="13" name="Text 7"/>
          <p:cNvSpPr/>
          <p:nvPr/>
        </p:nvSpPr>
        <p:spPr>
          <a:xfrm>
            <a:off x="685584" y="5084763"/>
            <a:ext cx="2459472" cy="567531"/>
          </a:xfrm>
          <a:prstGeom prst="rect">
            <a:avLst/>
          </a:prstGeom>
          <a:noFill/>
          <a:ln/>
        </p:spPr>
        <p:txBody>
          <a:bodyPr wrap="square" lIns="0" tIns="0" rIns="0" bIns="0" rtlCol="0" anchor="t">
            <a:normAutofit fontScale="92500"/>
          </a:bodyPr>
          <a:lstStyle/>
          <a:p>
            <a:pPr marL="0" indent="0" algn="r" rtl="1">
              <a:lnSpc>
                <a:spcPct val="12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تنال اعترافًا معادلًا، أو تُحال إلى تدريب قصير إن ظهرت فجوة في مهارة محدّدة</a:t>
            </a:r>
            <a:endParaRPr lang="ar-SA" sz="1600" dirty="0">
              <a:solidFill>
                <a:schemeClr val="bg1"/>
              </a:solidFill>
            </a:endParaRPr>
          </a:p>
        </p:txBody>
      </p:sp>
      <p:sp>
        <p:nvSpPr>
          <p:cNvPr id="14" name="Text 8"/>
          <p:cNvSpPr/>
          <p:nvPr/>
        </p:nvSpPr>
        <p:spPr>
          <a:xfrm>
            <a:off x="6336149" y="2325688"/>
            <a:ext cx="5229987" cy="315516"/>
          </a:xfrm>
          <a:prstGeom prst="rect">
            <a:avLst/>
          </a:prstGeom>
          <a:noFill/>
          <a:ln/>
        </p:spPr>
        <p:txBody>
          <a:bodyPr wrap="none" lIns="0" tIns="0" rIns="0" bIns="0" rtlCol="0" anchor="t"/>
          <a:lstStyle/>
          <a:p>
            <a:pPr marL="0" indent="0" algn="r" rtl="1">
              <a:lnSpc>
                <a:spcPct val="104000"/>
              </a:lnSpc>
              <a:buNone/>
            </a:pPr>
            <a:r>
              <a:rPr lang="ar-SA" altLang="en-US" sz="2400" dirty="0">
                <a:latin typeface="GE SS Two Light" pitchFamily="34" charset="0"/>
                <a:ea typeface="GE SS Two Light" pitchFamily="34" charset="-122"/>
                <a:cs typeface="GE SS Two Light" pitchFamily="34" charset="-120"/>
              </a:rPr>
              <a:t>على مستوى اللبنات</a:t>
            </a:r>
            <a:endParaRPr lang="ar-SA" sz="240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86624" y="2824559"/>
            <a:ext cx="479512" cy="479524"/>
          </a:xfrm>
          <a:prstGeom prst="rect">
            <a:avLst/>
          </a:prstGeom>
        </p:spPr>
      </p:pic>
      <p:sp>
        <p:nvSpPr>
          <p:cNvPr id="16" name="Text 9"/>
          <p:cNvSpPr/>
          <p:nvPr/>
        </p:nvSpPr>
        <p:spPr>
          <a:xfrm>
            <a:off x="9053088" y="3507879"/>
            <a:ext cx="2513049" cy="567531"/>
          </a:xfrm>
          <a:prstGeom prst="rect">
            <a:avLst/>
          </a:prstGeom>
          <a:noFill/>
          <a:ln/>
        </p:spPr>
        <p:txBody>
          <a:bodyPr wrap="square" lIns="0" tIns="0" rIns="0" bIns="0" rtlCol="0" anchor="t">
            <a:normAutofit fontScale="92500" lnSpcReduction="20000"/>
          </a:bodyPr>
          <a:lstStyle/>
          <a:p>
            <a:pPr marL="0" indent="0" algn="r" rtl="1">
              <a:lnSpc>
                <a:spcPct val="123000"/>
              </a:lnSpc>
              <a:buNone/>
            </a:pPr>
            <a:r>
              <a:rPr lang="ar-SA" altLang="en-US" dirty="0">
                <a:latin typeface="WinSoft Pro Medium" pitchFamily="34" charset="0"/>
                <a:ea typeface="WinSoft Pro Medium" pitchFamily="34" charset="-122"/>
                <a:cs typeface="WinSoft Pro Medium" pitchFamily="34" charset="-120"/>
              </a:rPr>
              <a:t>إطار يعترف بنتيجة تقييمها ويعادلها بما يناسب سياقها</a:t>
            </a:r>
            <a:endParaRPr lang="ar-SA" dirty="0"/>
          </a:p>
        </p:txBody>
      </p:sp>
      <p:pic>
        <p:nvPicPr>
          <p:cNvPr id="17"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69785" y="2824559"/>
            <a:ext cx="479512" cy="479524"/>
          </a:xfrm>
          <a:prstGeom prst="rect">
            <a:avLst/>
          </a:prstGeom>
        </p:spPr>
      </p:pic>
      <p:sp>
        <p:nvSpPr>
          <p:cNvPr id="18" name="Text 10"/>
          <p:cNvSpPr/>
          <p:nvPr/>
        </p:nvSpPr>
        <p:spPr>
          <a:xfrm>
            <a:off x="6336149" y="3454798"/>
            <a:ext cx="2513148" cy="567531"/>
          </a:xfrm>
          <a:prstGeom prst="rect">
            <a:avLst/>
          </a:prstGeom>
          <a:noFill/>
          <a:ln/>
        </p:spPr>
        <p:txBody>
          <a:bodyPr wrap="square" lIns="0" tIns="0" rIns="0" bIns="0" rtlCol="0" anchor="t">
            <a:noAutofit/>
          </a:bodyPr>
          <a:lstStyle/>
          <a:p>
            <a:pPr marL="0" indent="0" algn="r" rtl="1">
              <a:lnSpc>
                <a:spcPct val="123000"/>
              </a:lnSpc>
              <a:buNone/>
            </a:pPr>
            <a:r>
              <a:rPr lang="ar-SA" altLang="en-US" dirty="0">
                <a:latin typeface="WinSoft Pro Medium" pitchFamily="34" charset="0"/>
                <a:ea typeface="WinSoft Pro Medium" pitchFamily="34" charset="-122"/>
                <a:cs typeface="WinSoft Pro Medium" pitchFamily="34" charset="-120"/>
              </a:rPr>
              <a:t>أصحاب العمل يشاركون في تحديد معايير كفاية المهنة الرقمية</a:t>
            </a:r>
            <a:endParaRPr lang="ar-SA" dirty="0"/>
          </a:p>
        </p:txBody>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86624" y="4401443"/>
            <a:ext cx="479512" cy="479524"/>
          </a:xfrm>
          <a:prstGeom prst="rect">
            <a:avLst/>
          </a:prstGeom>
        </p:spPr>
      </p:pic>
      <p:sp>
        <p:nvSpPr>
          <p:cNvPr id="20" name="Text 11"/>
          <p:cNvSpPr/>
          <p:nvPr/>
        </p:nvSpPr>
        <p:spPr>
          <a:xfrm>
            <a:off x="9053088" y="5084763"/>
            <a:ext cx="2513049" cy="567531"/>
          </a:xfrm>
          <a:prstGeom prst="rect">
            <a:avLst/>
          </a:prstGeom>
          <a:noFill/>
          <a:ln/>
        </p:spPr>
        <p:txBody>
          <a:bodyPr wrap="square" lIns="0" tIns="0" rIns="0" bIns="0" rtlCol="0" anchor="t">
            <a:normAutofit fontScale="85000" lnSpcReduction="10000"/>
          </a:bodyPr>
          <a:lstStyle/>
          <a:p>
            <a:pPr marL="0" indent="0" algn="r" rtl="1">
              <a:lnSpc>
                <a:spcPct val="123000"/>
              </a:lnSpc>
              <a:buNone/>
            </a:pPr>
            <a:r>
              <a:rPr lang="ar-SA" altLang="en-US" dirty="0">
                <a:latin typeface="WinSoft Pro Medium" pitchFamily="34" charset="0"/>
                <a:ea typeface="WinSoft Pro Medium" pitchFamily="34" charset="-122"/>
                <a:cs typeface="WinSoft Pro Medium" pitchFamily="34" charset="-120"/>
              </a:rPr>
              <a:t>لبنة الإدماج تكفل وصول هذا الطريق إلى أمثالها ممن حُرموا التأهيل النظامي</a:t>
            </a:r>
            <a:endParaRPr lang="ar-SA" dirty="0"/>
          </a:p>
        </p:txBody>
      </p:sp>
      <p:pic>
        <p:nvPicPr>
          <p:cNvPr id="21"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369785" y="4401443"/>
            <a:ext cx="479512" cy="479524"/>
          </a:xfrm>
          <a:prstGeom prst="rect">
            <a:avLst/>
          </a:prstGeom>
        </p:spPr>
      </p:pic>
      <p:sp>
        <p:nvSpPr>
          <p:cNvPr id="22" name="Text 12"/>
          <p:cNvSpPr/>
          <p:nvPr/>
        </p:nvSpPr>
        <p:spPr>
          <a:xfrm>
            <a:off x="6336149" y="4980513"/>
            <a:ext cx="2513148" cy="567531"/>
          </a:xfrm>
          <a:prstGeom prst="rect">
            <a:avLst/>
          </a:prstGeom>
          <a:noFill/>
          <a:ln/>
        </p:spPr>
        <p:txBody>
          <a:bodyPr wrap="square" lIns="0" tIns="0" rIns="0" bIns="0" rtlCol="0" anchor="t">
            <a:noAutofit/>
          </a:bodyPr>
          <a:lstStyle/>
          <a:p>
            <a:pPr marL="0" indent="0" algn="r" rtl="1">
              <a:lnSpc>
                <a:spcPct val="123000"/>
              </a:lnSpc>
              <a:buNone/>
            </a:pPr>
            <a:r>
              <a:rPr lang="ar-SA" altLang="en-US" dirty="0">
                <a:latin typeface="WinSoft Pro Medium" pitchFamily="34" charset="0"/>
                <a:ea typeface="WinSoft Pro Medium" pitchFamily="34" charset="-122"/>
                <a:cs typeface="WinSoft Pro Medium" pitchFamily="34" charset="-120"/>
              </a:rPr>
              <a:t>ضمان الجودة يكفل موثوقية تقييمها ومصداقية اعترافها</a:t>
            </a:r>
            <a:endParaRPr lang="ar-SA"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nvSpPr>
        <p:spPr>
          <a:xfrm>
            <a:off x="631908" y="673100"/>
            <a:ext cx="10927878" cy="584597"/>
          </a:xfrm>
          <a:prstGeom prst="rect">
            <a:avLst/>
          </a:prstGeom>
          <a:noFill/>
          <a:ln/>
        </p:spPr>
        <p:txBody>
          <a:bodyPr wrap="none" lIns="0" tIns="0" rIns="0" bIns="0" rtlCol="0" anchor="t"/>
          <a:lstStyle/>
          <a:p>
            <a:pPr marL="0" indent="0" algn="r" rtl="1">
              <a:lnSpc>
                <a:spcPct val="104000"/>
              </a:lnSpc>
              <a:buNone/>
            </a:pPr>
            <a:r>
              <a:rPr lang="ar-SA" altLang="en-US" sz="3650" dirty="0">
                <a:solidFill>
                  <a:srgbClr val="2E3C4E"/>
                </a:solidFill>
                <a:latin typeface="GE SS Two Light" pitchFamily="34" charset="0"/>
                <a:ea typeface="GE SS Two Light" pitchFamily="34" charset="-122"/>
                <a:cs typeface="GE SS Two Light" pitchFamily="34" charset="-120"/>
              </a:rPr>
              <a:t>لماذا تُقبِل الأونروا على الاعتراف بالتّعلّم المسبق؟</a:t>
            </a:r>
            <a:endParaRPr lang="ar-SA" sz="3650" dirty="0"/>
          </a:p>
        </p:txBody>
      </p:sp>
      <p:sp>
        <p:nvSpPr>
          <p:cNvPr id="3" name="Text 1"/>
          <p:cNvSpPr/>
          <p:nvPr/>
        </p:nvSpPr>
        <p:spPr>
          <a:xfrm>
            <a:off x="22324" y="1537593"/>
            <a:ext cx="11537463" cy="254099"/>
          </a:xfrm>
          <a:prstGeom prst="rect">
            <a:avLst/>
          </a:prstGeom>
          <a:noFill/>
          <a:ln/>
        </p:spPr>
        <p:txBody>
          <a:bodyPr wrap="none" lIns="0" tIns="0" rIns="0" bIns="0" rtlCol="0" anchor="t"/>
          <a:lstStyle/>
          <a:p>
            <a:pPr marL="0" indent="0" algn="r" rtl="1">
              <a:lnSpc>
                <a:spcPct val="119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تشمل الفوائد العامة: تقصير مسار التأهل، ورفع كفاءة الموارد، ودعم العدالة والوصول، وتعزيز قيمة التّعلّم مدى الحياة.</a:t>
            </a:r>
            <a:endParaRPr lang="ar-SA" sz="13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0424" y="1949053"/>
            <a:ext cx="3549363" cy="1791990"/>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78497" y="2108895"/>
            <a:ext cx="213216" cy="213221"/>
          </a:xfrm>
          <a:prstGeom prst="rect">
            <a:avLst/>
          </a:prstGeom>
        </p:spPr>
      </p:pic>
      <p:sp>
        <p:nvSpPr>
          <p:cNvPr id="6" name="Text 2"/>
          <p:cNvSpPr/>
          <p:nvPr/>
        </p:nvSpPr>
        <p:spPr>
          <a:xfrm>
            <a:off x="8207170" y="2659856"/>
            <a:ext cx="3155871" cy="292298"/>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المحرك التشريعي</a:t>
            </a:r>
            <a:endParaRPr lang="ar-SA" sz="2000" dirty="0"/>
          </a:p>
        </p:txBody>
      </p:sp>
      <p:sp>
        <p:nvSpPr>
          <p:cNvPr id="7" name="Text 3"/>
          <p:cNvSpPr/>
          <p:nvPr/>
        </p:nvSpPr>
        <p:spPr>
          <a:xfrm>
            <a:off x="8207170" y="3036094"/>
            <a:ext cx="3155871" cy="508198"/>
          </a:xfrm>
          <a:prstGeom prst="rect">
            <a:avLst/>
          </a:prstGeom>
          <a:noFill/>
          <a:ln/>
        </p:spPr>
        <p:txBody>
          <a:bodyPr wrap="square" lIns="0" tIns="0" rIns="0" bIns="0" rtlCol="0" anchor="t">
            <a:normAutofit/>
          </a:bodyPr>
          <a:lstStyle/>
          <a:p>
            <a:pPr marL="0" indent="0" algn="ctr" rtl="1">
              <a:lnSpc>
                <a:spcPct val="119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حين تستلزم الترتيبات الوطنية في دولة الاستضافة الاعتراف بالخبرات المكتسبة أو تتيحه.</a:t>
            </a:r>
            <a:endParaRPr lang="ar-SA" sz="12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21166" y="1949053"/>
            <a:ext cx="3549363" cy="1791990"/>
          </a:xfrm>
          <a:prstGeom prst="rect">
            <a:avLst/>
          </a:prstGeom>
        </p:spPr>
      </p:pic>
      <p:pic>
        <p:nvPicPr>
          <p:cNvPr id="9"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89240" y="2108895"/>
            <a:ext cx="213216" cy="213221"/>
          </a:xfrm>
          <a:prstGeom prst="rect">
            <a:avLst/>
          </a:prstGeom>
        </p:spPr>
      </p:pic>
      <p:sp>
        <p:nvSpPr>
          <p:cNvPr id="10" name="Text 4"/>
          <p:cNvSpPr/>
          <p:nvPr/>
        </p:nvSpPr>
        <p:spPr>
          <a:xfrm>
            <a:off x="4517912" y="2659856"/>
            <a:ext cx="3155871" cy="292298"/>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التحول نحو الاقتصاد النظامي</a:t>
            </a:r>
            <a:endParaRPr lang="ar-SA" sz="2000" dirty="0"/>
          </a:p>
        </p:txBody>
      </p:sp>
      <p:sp>
        <p:nvSpPr>
          <p:cNvPr id="11" name="Text 5"/>
          <p:cNvSpPr/>
          <p:nvPr/>
        </p:nvSpPr>
        <p:spPr>
          <a:xfrm>
            <a:off x="4517912" y="3036094"/>
            <a:ext cx="3155871" cy="508198"/>
          </a:xfrm>
          <a:prstGeom prst="rect">
            <a:avLst/>
          </a:prstGeom>
          <a:noFill/>
          <a:ln/>
        </p:spPr>
        <p:txBody>
          <a:bodyPr wrap="square" lIns="0" tIns="0" rIns="0" bIns="0" rtlCol="0" anchor="t">
            <a:normAutofit/>
          </a:bodyPr>
          <a:lstStyle/>
          <a:p>
            <a:pPr marL="0" indent="0" algn="ctr" rtl="1">
              <a:lnSpc>
                <a:spcPct val="119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يفتح الاعتراف أمام العاملين في القطاع غير النظامي بابًا لتوثيق كفاياتهم والانتقال إلى العمل النظامي.</a:t>
            </a:r>
            <a:endParaRPr lang="ar-SA" sz="12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949053"/>
            <a:ext cx="3549363" cy="1791990"/>
          </a:xfrm>
          <a:prstGeom prst="rect">
            <a:avLst/>
          </a:prstGeom>
        </p:spPr>
      </p:pic>
      <p:pic>
        <p:nvPicPr>
          <p:cNvPr id="13"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99982" y="2108895"/>
            <a:ext cx="213216" cy="213221"/>
          </a:xfrm>
          <a:prstGeom prst="rect">
            <a:avLst/>
          </a:prstGeom>
        </p:spPr>
      </p:pic>
      <p:sp>
        <p:nvSpPr>
          <p:cNvPr id="14" name="Text 6"/>
          <p:cNvSpPr/>
          <p:nvPr/>
        </p:nvSpPr>
        <p:spPr>
          <a:xfrm>
            <a:off x="828654" y="2659856"/>
            <a:ext cx="3155871" cy="292298"/>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تحسين فرص التوظيف</a:t>
            </a:r>
            <a:endParaRPr lang="ar-SA" sz="2000" dirty="0"/>
          </a:p>
        </p:txBody>
      </p:sp>
      <p:sp>
        <p:nvSpPr>
          <p:cNvPr id="15" name="Text 7"/>
          <p:cNvSpPr/>
          <p:nvPr/>
        </p:nvSpPr>
        <p:spPr>
          <a:xfrm>
            <a:off x="828654" y="3036094"/>
            <a:ext cx="3155871" cy="254099"/>
          </a:xfrm>
          <a:prstGeom prst="rect">
            <a:avLst/>
          </a:prstGeom>
          <a:noFill/>
          <a:ln/>
        </p:spPr>
        <p:txBody>
          <a:bodyPr wrap="none" lIns="0" tIns="0" rIns="0" bIns="0" rtlCol="0" anchor="t"/>
          <a:lstStyle/>
          <a:p>
            <a:pPr marL="0" indent="0" algn="ctr" rtl="1">
              <a:lnSpc>
                <a:spcPct val="119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يمنح الاعتراف حاملَه وثيقةً تعزّز موقعه في سوق العمل.</a:t>
            </a:r>
            <a:endParaRPr lang="ar-SA" sz="1400" dirty="0"/>
          </a:p>
        </p:txBody>
      </p:sp>
      <p:pic>
        <p:nvPicPr>
          <p:cNvPr id="16" name="Image 6"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1908" y="3880941"/>
            <a:ext cx="10927878" cy="1537891"/>
          </a:xfrm>
          <a:prstGeom prst="rect">
            <a:avLst/>
          </a:prstGeom>
        </p:spPr>
      </p:pic>
      <p:pic>
        <p:nvPicPr>
          <p:cNvPr id="17" name="Image 7"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89240" y="4040783"/>
            <a:ext cx="213216" cy="213221"/>
          </a:xfrm>
          <a:prstGeom prst="rect">
            <a:avLst/>
          </a:prstGeom>
        </p:spPr>
      </p:pic>
      <p:sp>
        <p:nvSpPr>
          <p:cNvPr id="18" name="Text 8"/>
          <p:cNvSpPr/>
          <p:nvPr/>
        </p:nvSpPr>
        <p:spPr>
          <a:xfrm>
            <a:off x="828654" y="4591745"/>
            <a:ext cx="10534386" cy="292298"/>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توسيع القبول والالتحاق</a:t>
            </a:r>
            <a:endParaRPr lang="ar-SA" sz="2000" dirty="0"/>
          </a:p>
        </p:txBody>
      </p:sp>
      <p:sp>
        <p:nvSpPr>
          <p:cNvPr id="19" name="Text 9"/>
          <p:cNvSpPr/>
          <p:nvPr/>
        </p:nvSpPr>
        <p:spPr>
          <a:xfrm>
            <a:off x="828654" y="4967982"/>
            <a:ext cx="10534386" cy="254099"/>
          </a:xfrm>
          <a:prstGeom prst="rect">
            <a:avLst/>
          </a:prstGeom>
          <a:noFill/>
          <a:ln/>
        </p:spPr>
        <p:txBody>
          <a:bodyPr wrap="none" lIns="0" tIns="0" rIns="0" bIns="0" rtlCol="0" anchor="t"/>
          <a:lstStyle/>
          <a:p>
            <a:pPr marL="0" indent="0" algn="ctr" rtl="1">
              <a:lnSpc>
                <a:spcPct val="119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يُستفاد من الاعتراف في تقييم المتقدمين وتحديد مستوياتهم وفجواتهم عند دخول برامج التدريب.</a:t>
            </a:r>
            <a:endParaRPr lang="ar-SA" sz="1400" dirty="0"/>
          </a:p>
        </p:txBody>
      </p:sp>
      <p:sp>
        <p:nvSpPr>
          <p:cNvPr id="20" name="Shape 10"/>
          <p:cNvSpPr/>
          <p:nvPr/>
        </p:nvSpPr>
        <p:spPr>
          <a:xfrm>
            <a:off x="631908" y="5576193"/>
            <a:ext cx="10927878" cy="608608"/>
          </a:xfrm>
          <a:prstGeom prst="roundRect">
            <a:avLst>
              <a:gd name="adj" fmla="val 43803"/>
            </a:avLst>
          </a:prstGeom>
          <a:solidFill>
            <a:srgbClr val="D4E9F7"/>
          </a:solidFill>
          <a:ln/>
        </p:spPr>
      </p:sp>
      <p:pic>
        <p:nvPicPr>
          <p:cNvPr id="21" name="Image 8" descr="preencoded.png"/>
          <p:cNvPicPr>
            <a:picLocks noChangeAspect="1"/>
          </p:cNvPicPr>
          <p:nvPr/>
        </p:nvPicPr>
        <p:blipFill>
          <a:blip r:embed="rId9"/>
          <a:stretch>
            <a:fillRect/>
          </a:stretch>
        </p:blipFill>
        <p:spPr>
          <a:xfrm>
            <a:off x="809605" y="5776317"/>
            <a:ext cx="222145" cy="177701"/>
          </a:xfrm>
          <a:prstGeom prst="rect">
            <a:avLst/>
          </a:prstGeom>
        </p:spPr>
      </p:pic>
      <p:sp>
        <p:nvSpPr>
          <p:cNvPr id="22" name="Text 11"/>
          <p:cNvSpPr/>
          <p:nvPr/>
        </p:nvSpPr>
        <p:spPr>
          <a:xfrm>
            <a:off x="599862" y="5760442"/>
            <a:ext cx="10782229" cy="254099"/>
          </a:xfrm>
          <a:prstGeom prst="rect">
            <a:avLst/>
          </a:prstGeom>
          <a:noFill/>
          <a:ln/>
        </p:spPr>
        <p:txBody>
          <a:bodyPr wrap="none" lIns="0" tIns="0" rIns="0" bIns="0" rtlCol="0" anchor="t"/>
          <a:lstStyle/>
          <a:p>
            <a:pPr marL="0" indent="0" algn="r" rtl="1">
              <a:lnSpc>
                <a:spcPct val="119000"/>
              </a:lnSpc>
              <a:buNone/>
            </a:pPr>
            <a:r>
              <a:rPr lang="ar-SA" altLang="en-US" sz="1400" dirty="0">
                <a:solidFill>
                  <a:srgbClr val="000000"/>
                </a:solidFill>
                <a:latin typeface="WinSoft Pro Medium" pitchFamily="34" charset="0"/>
                <a:ea typeface="WinSoft Pro Medium" pitchFamily="34" charset="-122"/>
                <a:cs typeface="WinSoft Pro Medium" pitchFamily="34" charset="-120"/>
              </a:rPr>
              <a:t>بقدر ما تحضر هذه المحركات في سياق مركز بعينه يتحدّد ما إذا كان تبنّي الاعتراف مجديًا فيه، وأي صورة منه أنسب.</a:t>
            </a:r>
            <a:endParaRPr lang="ar-SA" sz="1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nvSpPr>
        <p:spPr>
          <a:xfrm>
            <a:off x="631908" y="687288"/>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الاعتراف بالتّعلّم المسبق في سياق الأونروا</a:t>
            </a:r>
            <a:endParaRPr lang="ar-SA" sz="3950" dirty="0"/>
          </a:p>
        </p:txBody>
      </p:sp>
      <p:sp>
        <p:nvSpPr>
          <p:cNvPr id="3" name="Text 1"/>
          <p:cNvSpPr/>
          <p:nvPr/>
        </p:nvSpPr>
        <p:spPr>
          <a:xfrm>
            <a:off x="631908" y="1746250"/>
            <a:ext cx="10640151" cy="567531"/>
          </a:xfrm>
          <a:prstGeom prst="rect">
            <a:avLst/>
          </a:prstGeom>
          <a:noFill/>
          <a:ln/>
        </p:spPr>
        <p:txBody>
          <a:bodyPr wrap="square" lIns="0" tIns="0" rIns="0" bIns="0" rtlCol="0" anchor="t">
            <a:noAutofit/>
          </a:bodyPr>
          <a:lstStyle/>
          <a:p>
            <a:pPr marL="0" indent="0" algn="r" rtl="1">
              <a:lnSpc>
                <a:spcPct val="12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الأونروا ليست جهة تنظيميّة وطنيّة، وإنما تطبّق الترتيبات والمعايير الوطنية المعتمدة في دول الاستضافة أو تستفيد منها. ولذا يُوظَّف الاعتراف بالتّعلّم المسبق في سياقها في مجالات مثل القبول والالتحاق ببرامج التدريب، استنادًا إلى الترتيبات الوطنية القائمة، بما يخدم المتعلمين ويوسّع فرص وصولهم.</a:t>
            </a:r>
            <a:endParaRPr lang="ar-SA" sz="1600" dirty="0"/>
          </a:p>
        </p:txBody>
      </p:sp>
      <p:sp>
        <p:nvSpPr>
          <p:cNvPr id="4" name="Shape 2"/>
          <p:cNvSpPr/>
          <p:nvPr/>
        </p:nvSpPr>
        <p:spPr>
          <a:xfrm>
            <a:off x="11534387" y="1562894"/>
            <a:ext cx="25399" cy="934244"/>
          </a:xfrm>
          <a:prstGeom prst="roundRect">
            <a:avLst>
              <a:gd name="adj" fmla="val 50001"/>
            </a:avLst>
          </a:prstGeom>
          <a:solidFill>
            <a:srgbClr val="75BAE6"/>
          </a:solidFill>
          <a:ln/>
        </p:spPr>
      </p:sp>
      <p:sp>
        <p:nvSpPr>
          <p:cNvPr id="5" name="Text 3"/>
          <p:cNvSpPr/>
          <p:nvPr/>
        </p:nvSpPr>
        <p:spPr>
          <a:xfrm>
            <a:off x="22324" y="2680494"/>
            <a:ext cx="11537463" cy="283766"/>
          </a:xfrm>
          <a:prstGeom prst="rect">
            <a:avLst/>
          </a:prstGeom>
          <a:noFill/>
          <a:ln/>
        </p:spPr>
        <p:txBody>
          <a:bodyPr wrap="none" lIns="0" tIns="0" rIns="0" bIns="0" rtlCol="0" anchor="t"/>
          <a:lstStyle/>
          <a:p>
            <a:pPr marL="0" indent="0" algn="r" rtl="1">
              <a:lnSpc>
                <a:spcPct val="12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ويقتضي إدراج خطط الاعتراف مراجعة التعليمات الفنيّة للتعليم المعتمدة في الأونروا، وبخاصة تعليمات تقييم المتدرّبين، لضمان اتساق الاعتراف مع الإطار التنظيمي القائم.</a:t>
            </a:r>
            <a:endParaRPr lang="ar-SA" sz="160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83628" y="3048821"/>
            <a:ext cx="610315" cy="610331"/>
          </a:xfrm>
          <a:prstGeom prst="rect">
            <a:avLst/>
          </a:prstGeom>
        </p:spPr>
      </p:pic>
      <p:sp>
        <p:nvSpPr>
          <p:cNvPr id="7" name="Shape 4"/>
          <p:cNvSpPr/>
          <p:nvPr/>
        </p:nvSpPr>
        <p:spPr>
          <a:xfrm>
            <a:off x="8025902" y="3743984"/>
            <a:ext cx="3533885" cy="25400"/>
          </a:xfrm>
          <a:prstGeom prst="rect">
            <a:avLst/>
          </a:prstGeom>
          <a:solidFill>
            <a:srgbClr val="00AEEF"/>
          </a:solidFill>
          <a:ln/>
        </p:spPr>
      </p:sp>
      <p:sp>
        <p:nvSpPr>
          <p:cNvPr id="8" name="Text 5"/>
          <p:cNvSpPr/>
          <p:nvPr/>
        </p:nvSpPr>
        <p:spPr>
          <a:xfrm>
            <a:off x="8025902" y="3890630"/>
            <a:ext cx="3533885"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مسارات التقييم البديلة</a:t>
            </a:r>
            <a:endParaRPr lang="ar-SA" sz="1950" dirty="0"/>
          </a:p>
        </p:txBody>
      </p:sp>
      <p:sp>
        <p:nvSpPr>
          <p:cNvPr id="9" name="Text 6"/>
          <p:cNvSpPr/>
          <p:nvPr/>
        </p:nvSpPr>
        <p:spPr>
          <a:xfrm>
            <a:off x="8025902" y="4303975"/>
            <a:ext cx="3533885"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الاعتراف بمسارات تقييم بديلة تعادل المسار النظامي في بلوغ الشهادة</a:t>
            </a:r>
            <a:endParaRPr lang="ar-SA" sz="1500" dirty="0"/>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86632" y="3048821"/>
            <a:ext cx="610315" cy="610331"/>
          </a:xfrm>
          <a:prstGeom prst="rect">
            <a:avLst/>
          </a:prstGeom>
        </p:spPr>
      </p:pic>
      <p:sp>
        <p:nvSpPr>
          <p:cNvPr id="11" name="Shape 7"/>
          <p:cNvSpPr/>
          <p:nvPr/>
        </p:nvSpPr>
        <p:spPr>
          <a:xfrm>
            <a:off x="4328905" y="3743984"/>
            <a:ext cx="3533984" cy="25400"/>
          </a:xfrm>
          <a:prstGeom prst="rect">
            <a:avLst/>
          </a:prstGeom>
          <a:solidFill>
            <a:srgbClr val="00AEEF"/>
          </a:solidFill>
          <a:ln/>
        </p:spPr>
      </p:sp>
      <p:sp>
        <p:nvSpPr>
          <p:cNvPr id="12" name="Text 8"/>
          <p:cNvSpPr/>
          <p:nvPr/>
        </p:nvSpPr>
        <p:spPr>
          <a:xfrm>
            <a:off x="4328905" y="3890630"/>
            <a:ext cx="3533984"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معادلة معايير الإتقان</a:t>
            </a:r>
            <a:endParaRPr lang="ar-SA" sz="1950" dirty="0"/>
          </a:p>
        </p:txBody>
      </p:sp>
      <p:sp>
        <p:nvSpPr>
          <p:cNvPr id="13" name="Text 9"/>
          <p:cNvSpPr/>
          <p:nvPr/>
        </p:nvSpPr>
        <p:spPr>
          <a:xfrm>
            <a:off x="4328905" y="4303975"/>
            <a:ext cx="3533984"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بيان كيفية معادلة معايير الإتقان</a:t>
            </a:r>
            <a:endParaRPr lang="ar-SA" sz="1500" dirty="0"/>
          </a:p>
        </p:txBody>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89635" y="3048821"/>
            <a:ext cx="610315" cy="610331"/>
          </a:xfrm>
          <a:prstGeom prst="rect">
            <a:avLst/>
          </a:prstGeom>
        </p:spPr>
      </p:pic>
      <p:sp>
        <p:nvSpPr>
          <p:cNvPr id="15" name="Shape 10"/>
          <p:cNvSpPr/>
          <p:nvPr/>
        </p:nvSpPr>
        <p:spPr>
          <a:xfrm>
            <a:off x="631908" y="3743984"/>
            <a:ext cx="3533984" cy="25400"/>
          </a:xfrm>
          <a:prstGeom prst="rect">
            <a:avLst/>
          </a:prstGeom>
          <a:solidFill>
            <a:srgbClr val="00AEEF"/>
          </a:solidFill>
          <a:ln/>
        </p:spPr>
      </p:sp>
      <p:sp>
        <p:nvSpPr>
          <p:cNvPr id="16" name="Text 11"/>
          <p:cNvSpPr/>
          <p:nvPr/>
        </p:nvSpPr>
        <p:spPr>
          <a:xfrm>
            <a:off x="631908" y="3890630"/>
            <a:ext cx="3533984"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أدوار المقيّمين</a:t>
            </a:r>
            <a:endParaRPr lang="ar-SA" sz="1950" dirty="0"/>
          </a:p>
        </p:txBody>
      </p:sp>
      <p:sp>
        <p:nvSpPr>
          <p:cNvPr id="17" name="Text 12"/>
          <p:cNvSpPr/>
          <p:nvPr/>
        </p:nvSpPr>
        <p:spPr>
          <a:xfrm>
            <a:off x="631908" y="4303975"/>
            <a:ext cx="3533984"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تحديد أدوار المقيّمين ومؤهلاتهم</a:t>
            </a:r>
            <a:endParaRPr lang="ar-SA" sz="1500" dirty="0"/>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83628" y="4783760"/>
            <a:ext cx="610315" cy="610331"/>
          </a:xfrm>
          <a:prstGeom prst="rect">
            <a:avLst/>
          </a:prstGeom>
        </p:spPr>
      </p:pic>
      <p:sp>
        <p:nvSpPr>
          <p:cNvPr id="19" name="Shape 13"/>
          <p:cNvSpPr/>
          <p:nvPr/>
        </p:nvSpPr>
        <p:spPr>
          <a:xfrm>
            <a:off x="8025902" y="5478923"/>
            <a:ext cx="3533885" cy="25400"/>
          </a:xfrm>
          <a:prstGeom prst="rect">
            <a:avLst/>
          </a:prstGeom>
          <a:solidFill>
            <a:srgbClr val="00AEEF"/>
          </a:solidFill>
          <a:ln/>
        </p:spPr>
      </p:sp>
      <p:sp>
        <p:nvSpPr>
          <p:cNvPr id="20" name="Text 14"/>
          <p:cNvSpPr/>
          <p:nvPr/>
        </p:nvSpPr>
        <p:spPr>
          <a:xfrm>
            <a:off x="8025902" y="5625569"/>
            <a:ext cx="3533885"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التوثيق ومنح الشهادة</a:t>
            </a:r>
            <a:endParaRPr lang="ar-SA" sz="1950" dirty="0"/>
          </a:p>
        </p:txBody>
      </p:sp>
      <p:sp>
        <p:nvSpPr>
          <p:cNvPr id="21" name="Text 15"/>
          <p:cNvSpPr/>
          <p:nvPr/>
        </p:nvSpPr>
        <p:spPr>
          <a:xfrm>
            <a:off x="8025902" y="6038914"/>
            <a:ext cx="3533885"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صيغة التوثيق ومنح الشهادة</a:t>
            </a:r>
            <a:endParaRPr lang="ar-SA" sz="1500" dirty="0"/>
          </a:p>
        </p:txBody>
      </p:sp>
      <p:pic>
        <p:nvPicPr>
          <p:cNvPr id="2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86632" y="4783760"/>
            <a:ext cx="610315" cy="610331"/>
          </a:xfrm>
          <a:prstGeom prst="rect">
            <a:avLst/>
          </a:prstGeom>
        </p:spPr>
      </p:pic>
      <p:sp>
        <p:nvSpPr>
          <p:cNvPr id="23" name="Shape 16"/>
          <p:cNvSpPr/>
          <p:nvPr/>
        </p:nvSpPr>
        <p:spPr>
          <a:xfrm>
            <a:off x="4328905" y="5478923"/>
            <a:ext cx="3533984" cy="25400"/>
          </a:xfrm>
          <a:prstGeom prst="rect">
            <a:avLst/>
          </a:prstGeom>
          <a:solidFill>
            <a:srgbClr val="00AEEF"/>
          </a:solidFill>
          <a:ln/>
        </p:spPr>
      </p:sp>
      <p:sp>
        <p:nvSpPr>
          <p:cNvPr id="24" name="Text 17"/>
          <p:cNvSpPr/>
          <p:nvPr/>
        </p:nvSpPr>
        <p:spPr>
          <a:xfrm>
            <a:off x="4328905" y="5625569"/>
            <a:ext cx="3533984"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آلية الإحالة</a:t>
            </a:r>
            <a:endParaRPr lang="ar-SA" sz="1950" dirty="0"/>
          </a:p>
        </p:txBody>
      </p:sp>
      <p:sp>
        <p:nvSpPr>
          <p:cNvPr id="25" name="Text 18"/>
          <p:cNvSpPr/>
          <p:nvPr/>
        </p:nvSpPr>
        <p:spPr>
          <a:xfrm>
            <a:off x="4328905" y="6038914"/>
            <a:ext cx="3533984"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آلية الإحالة عند ظهور فجوة</a:t>
            </a:r>
            <a:endParaRPr lang="ar-SA" sz="1500" dirty="0"/>
          </a:p>
        </p:txBody>
      </p:sp>
      <p:pic>
        <p:nvPicPr>
          <p:cNvPr id="2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189635" y="4783760"/>
            <a:ext cx="610315" cy="610331"/>
          </a:xfrm>
          <a:prstGeom prst="rect">
            <a:avLst/>
          </a:prstGeom>
        </p:spPr>
      </p:pic>
      <p:sp>
        <p:nvSpPr>
          <p:cNvPr id="27" name="Shape 19"/>
          <p:cNvSpPr/>
          <p:nvPr/>
        </p:nvSpPr>
        <p:spPr>
          <a:xfrm>
            <a:off x="631908" y="5478923"/>
            <a:ext cx="3533984" cy="25400"/>
          </a:xfrm>
          <a:prstGeom prst="rect">
            <a:avLst/>
          </a:prstGeom>
          <a:solidFill>
            <a:srgbClr val="00AEEF"/>
          </a:solidFill>
          <a:ln/>
        </p:spPr>
      </p:sp>
      <p:sp>
        <p:nvSpPr>
          <p:cNvPr id="28" name="Text 20"/>
          <p:cNvSpPr/>
          <p:nvPr/>
        </p:nvSpPr>
        <p:spPr>
          <a:xfrm>
            <a:off x="631908" y="5625569"/>
            <a:ext cx="3533984"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ضمان الجودة والطعون</a:t>
            </a:r>
            <a:endParaRPr lang="ar-SA" sz="1950" dirty="0"/>
          </a:p>
        </p:txBody>
      </p:sp>
      <p:sp>
        <p:nvSpPr>
          <p:cNvPr id="29" name="Text 21"/>
          <p:cNvSpPr/>
          <p:nvPr/>
        </p:nvSpPr>
        <p:spPr>
          <a:xfrm>
            <a:off x="631908" y="6038914"/>
            <a:ext cx="3533984"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إدراج الاعتراف ضمن آليات ضمان الجودة والطعون القائمة</a:t>
            </a:r>
            <a:endParaRPr lang="ar-SA" sz="15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nvSpPr>
        <p:spPr>
          <a:xfrm>
            <a:off x="631908" y="705247"/>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تحديات تطبيق الاعتراف بالتّعلّم المسبق</a:t>
            </a:r>
            <a:endParaRPr lang="ar-SA" sz="4650" dirty="0"/>
          </a:p>
        </p:txBody>
      </p:sp>
      <p:graphicFrame>
        <p:nvGraphicFramePr>
          <p:cNvPr id="3" name="Table 2"/>
          <p:cNvGraphicFramePr>
            <a:graphicFrameLocks noGrp="1"/>
          </p:cNvGraphicFramePr>
          <p:nvPr>
            <p:extLst>
              <p:ext uri="{D42A27DB-BD31-4B8C-83A1-F6EECF244321}">
                <p14:modId xmlns:p14="http://schemas.microsoft.com/office/powerpoint/2010/main" val="2102628013"/>
              </p:ext>
            </p:extLst>
          </p:nvPr>
        </p:nvGraphicFramePr>
        <p:xfrm>
          <a:off x="1137877" y="1784474"/>
          <a:ext cx="9915939" cy="4586288"/>
        </p:xfrm>
        <a:graphic>
          <a:graphicData uri="http://schemas.openxmlformats.org/drawingml/2006/table">
            <a:tbl>
              <a:tblPr rtl="1" bandRow="1">
                <a:tableStyleId>{5C22544A-7EE6-4342-B048-85BDC9FD1C3A}</a:tableStyleId>
              </a:tblPr>
              <a:tblGrid>
                <a:gridCol w="4044057">
                  <a:extLst>
                    <a:ext uri="{9D8B030D-6E8A-4147-A177-3AD203B41FA5}">
                      <a16:colId xmlns:a16="http://schemas.microsoft.com/office/drawing/2014/main" val="4042562620"/>
                    </a:ext>
                  </a:extLst>
                </a:gridCol>
                <a:gridCol w="5871882">
                  <a:extLst>
                    <a:ext uri="{9D8B030D-6E8A-4147-A177-3AD203B41FA5}">
                      <a16:colId xmlns:a16="http://schemas.microsoft.com/office/drawing/2014/main" val="4050684491"/>
                    </a:ext>
                  </a:extLst>
                </a:gridCol>
              </a:tblGrid>
              <a:tr h="0">
                <a:tc>
                  <a:txBody>
                    <a:bodyPr/>
                    <a:lstStyle/>
                    <a:p>
                      <a:pPr marL="0" indent="0" algn="ctr" defTabSz="914400" rtl="1" eaLnBrk="1" latinLnBrk="0" hangingPunct="1">
                        <a:lnSpc>
                          <a:spcPct val="123000"/>
                        </a:lnSpc>
                        <a:spcAft>
                          <a:spcPts val="0"/>
                        </a:spcAft>
                        <a:buNone/>
                      </a:pPr>
                      <a:r>
                        <a:rPr lang="ar-SA" sz="2400" kern="1200" dirty="0">
                          <a:solidFill>
                            <a:schemeClr val="bg1"/>
                          </a:solidFill>
                          <a:latin typeface="WinSoft Pro Medium" pitchFamily="34" charset="0"/>
                          <a:ea typeface="WinSoft Pro Medium" pitchFamily="34" charset="-122"/>
                          <a:cs typeface="WinSoft Pro Medium" pitchFamily="34" charset="-120"/>
                        </a:rPr>
                        <a:t>التحدي</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23000"/>
                        </a:lnSpc>
                        <a:spcAft>
                          <a:spcPts val="0"/>
                        </a:spcAft>
                        <a:buNone/>
                      </a:pPr>
                      <a:r>
                        <a:rPr lang="ar-SA" sz="2400" kern="1200" dirty="0">
                          <a:solidFill>
                            <a:schemeClr val="bg1"/>
                          </a:solidFill>
                          <a:latin typeface="WinSoft Pro Medium" pitchFamily="34" charset="0"/>
                          <a:ea typeface="WinSoft Pro Medium" pitchFamily="34" charset="-122"/>
                          <a:cs typeface="WinSoft Pro Medium" pitchFamily="34" charset="-120"/>
                        </a:rPr>
                        <a:t>إجراء المعالجة</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802661348"/>
                  </a:ext>
                </a:extLst>
              </a:tr>
              <a:tr h="0">
                <a:tc>
                  <a:txBody>
                    <a:bodyPr/>
                    <a:lstStyle/>
                    <a:p>
                      <a:pPr marL="0" indent="0" algn="r" defTabSz="914400" rtl="1" eaLnBrk="1" latinLnBrk="0" hangingPunct="1">
                        <a:lnSpc>
                          <a:spcPct val="123000"/>
                        </a:lnSpc>
                        <a:spcAft>
                          <a:spcPts val="0"/>
                        </a:spcAft>
                        <a:buNone/>
                      </a:pPr>
                      <a:r>
                        <a:rPr lang="ar-SA" sz="1800" kern="1200" dirty="0">
                          <a:solidFill>
                            <a:schemeClr val="tx1"/>
                          </a:solidFill>
                          <a:latin typeface="WinSoft Pro Medium" pitchFamily="34" charset="0"/>
                          <a:ea typeface="WinSoft Pro Medium" pitchFamily="34" charset="-122"/>
                          <a:cs typeface="WinSoft Pro Medium" pitchFamily="34" charset="-120"/>
                        </a:rPr>
                        <a:t>صعوبة توثيق الأدلة لدى العاملين في القطاع اللانظامي</a:t>
                      </a:r>
                      <a:endParaRPr lang="en-US" sz="180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23000"/>
                        </a:lnSpc>
                        <a:spcAft>
                          <a:spcPts val="0"/>
                        </a:spcAft>
                        <a:buNone/>
                      </a:pPr>
                      <a:r>
                        <a:rPr lang="ar-SA" sz="1800" kern="1200" dirty="0">
                          <a:solidFill>
                            <a:schemeClr val="tx1"/>
                          </a:solidFill>
                          <a:latin typeface="WinSoft Pro Medium" pitchFamily="34" charset="0"/>
                          <a:ea typeface="WinSoft Pro Medium" pitchFamily="34" charset="-122"/>
                          <a:cs typeface="WinSoft Pro Medium" pitchFamily="34" charset="-120"/>
                        </a:rPr>
                        <a:t>أساليب بديلة كالاختبار العملي وملف الإنجاز وشهادات أرباب العمل السابقين</a:t>
                      </a:r>
                      <a:endParaRPr lang="en-US" sz="180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2686489"/>
                  </a:ext>
                </a:extLst>
              </a:tr>
              <a:tr h="0">
                <a:tc>
                  <a:txBody>
                    <a:bodyPr/>
                    <a:lstStyle/>
                    <a:p>
                      <a:pPr marL="0" indent="0" algn="r" defTabSz="914400" rtl="1" eaLnBrk="1" latinLnBrk="0" hangingPunct="1">
                        <a:lnSpc>
                          <a:spcPct val="123000"/>
                        </a:lnSpc>
                        <a:spcAft>
                          <a:spcPts val="0"/>
                        </a:spcAft>
                        <a:buNone/>
                      </a:pPr>
                      <a:r>
                        <a:rPr lang="ar-SA" sz="1800" kern="1200" dirty="0">
                          <a:solidFill>
                            <a:schemeClr val="tx1"/>
                          </a:solidFill>
                          <a:latin typeface="WinSoft Pro Medium" pitchFamily="34" charset="0"/>
                          <a:ea typeface="WinSoft Pro Medium" pitchFamily="34" charset="-122"/>
                          <a:cs typeface="WinSoft Pro Medium" pitchFamily="34" charset="-120"/>
                        </a:rPr>
                        <a:t>ضمان موثوقية القرار التقييمي وعدالته</a:t>
                      </a:r>
                      <a:endParaRPr lang="en-US" sz="180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23000"/>
                        </a:lnSpc>
                        <a:spcAft>
                          <a:spcPts val="0"/>
                        </a:spcAft>
                        <a:buNone/>
                      </a:pPr>
                      <a:r>
                        <a:rPr lang="ar-SA" sz="1800" kern="1200" dirty="0">
                          <a:solidFill>
                            <a:schemeClr val="tx1"/>
                          </a:solidFill>
                          <a:latin typeface="WinSoft Pro Medium" pitchFamily="34" charset="0"/>
                          <a:ea typeface="WinSoft Pro Medium" pitchFamily="34" charset="-122"/>
                          <a:cs typeface="WinSoft Pro Medium" pitchFamily="34" charset="-120"/>
                        </a:rPr>
                        <a:t>معايير موحدة، وتعدّد المقيمين، وتعدّد أدلة الإثبات، وآلية للمراجعة والطعن</a:t>
                      </a:r>
                      <a:endParaRPr lang="en-US" sz="180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8432436"/>
                  </a:ext>
                </a:extLst>
              </a:tr>
              <a:tr h="0">
                <a:tc>
                  <a:txBody>
                    <a:bodyPr/>
                    <a:lstStyle/>
                    <a:p>
                      <a:pPr marL="0" indent="0" algn="r" defTabSz="914400" rtl="1" eaLnBrk="1" latinLnBrk="0" hangingPunct="1">
                        <a:lnSpc>
                          <a:spcPct val="123000"/>
                        </a:lnSpc>
                        <a:spcAft>
                          <a:spcPts val="0"/>
                        </a:spcAft>
                        <a:buNone/>
                      </a:pPr>
                      <a:r>
                        <a:rPr lang="ar-SA" sz="1800" kern="1200">
                          <a:solidFill>
                            <a:schemeClr val="tx1"/>
                          </a:solidFill>
                          <a:latin typeface="WinSoft Pro Medium" pitchFamily="34" charset="0"/>
                          <a:ea typeface="WinSoft Pro Medium" pitchFamily="34" charset="-122"/>
                          <a:cs typeface="WinSoft Pro Medium" pitchFamily="34" charset="-120"/>
                        </a:rPr>
                        <a:t>غياب معايير كفاية مرجعية واضحة</a:t>
                      </a:r>
                      <a:endParaRPr lang="en-US" sz="1800" kern="120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23000"/>
                        </a:lnSpc>
                        <a:spcAft>
                          <a:spcPts val="0"/>
                        </a:spcAft>
                        <a:buNone/>
                      </a:pPr>
                      <a:r>
                        <a:rPr lang="ar-SA" sz="1800" kern="1200" dirty="0">
                          <a:solidFill>
                            <a:schemeClr val="tx1"/>
                          </a:solidFill>
                          <a:latin typeface="WinSoft Pro Medium" pitchFamily="34" charset="0"/>
                          <a:ea typeface="WinSoft Pro Medium" pitchFamily="34" charset="-122"/>
                          <a:cs typeface="WinSoft Pro Medium" pitchFamily="34" charset="-120"/>
                        </a:rPr>
                        <a:t>الاستناد إلى المعايير المهنيّة المعتمدة</a:t>
                      </a:r>
                      <a:endParaRPr lang="en-US" sz="180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343648"/>
                  </a:ext>
                </a:extLst>
              </a:tr>
              <a:tr h="0">
                <a:tc>
                  <a:txBody>
                    <a:bodyPr/>
                    <a:lstStyle/>
                    <a:p>
                      <a:pPr marL="0" indent="0" algn="r" defTabSz="914400" rtl="1" eaLnBrk="1" latinLnBrk="0" hangingPunct="1">
                        <a:lnSpc>
                          <a:spcPct val="123000"/>
                        </a:lnSpc>
                        <a:spcAft>
                          <a:spcPts val="0"/>
                        </a:spcAft>
                        <a:buNone/>
                      </a:pPr>
                      <a:r>
                        <a:rPr lang="ar-SA" sz="1800" kern="1200">
                          <a:solidFill>
                            <a:schemeClr val="tx1"/>
                          </a:solidFill>
                          <a:latin typeface="WinSoft Pro Medium" pitchFamily="34" charset="0"/>
                          <a:ea typeface="WinSoft Pro Medium" pitchFamily="34" charset="-122"/>
                          <a:cs typeface="WinSoft Pro Medium" pitchFamily="34" charset="-120"/>
                        </a:rPr>
                        <a:t>ضعف الوعي بالبرنامج</a:t>
                      </a:r>
                      <a:endParaRPr lang="en-US" sz="1800" kern="120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23000"/>
                        </a:lnSpc>
                        <a:spcAft>
                          <a:spcPts val="0"/>
                        </a:spcAft>
                        <a:buNone/>
                      </a:pPr>
                      <a:r>
                        <a:rPr lang="ar-SA" sz="1800" kern="1200" dirty="0">
                          <a:solidFill>
                            <a:schemeClr val="tx1"/>
                          </a:solidFill>
                          <a:latin typeface="WinSoft Pro Medium" pitchFamily="34" charset="0"/>
                          <a:ea typeface="WinSoft Pro Medium" pitchFamily="34" charset="-122"/>
                          <a:cs typeface="WinSoft Pro Medium" pitchFamily="34" charset="-120"/>
                        </a:rPr>
                        <a:t>حملات توعية موجهةً عبر قنوات مناسبة</a:t>
                      </a:r>
                      <a:endParaRPr lang="en-US" sz="180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9328116"/>
                  </a:ext>
                </a:extLst>
              </a:tr>
              <a:tr h="0">
                <a:tc>
                  <a:txBody>
                    <a:bodyPr/>
                    <a:lstStyle/>
                    <a:p>
                      <a:pPr marL="0" indent="0" algn="r" defTabSz="914400" rtl="1" eaLnBrk="1" latinLnBrk="0" hangingPunct="1">
                        <a:lnSpc>
                          <a:spcPct val="123000"/>
                        </a:lnSpc>
                        <a:spcAft>
                          <a:spcPts val="0"/>
                        </a:spcAft>
                        <a:buNone/>
                      </a:pPr>
                      <a:r>
                        <a:rPr lang="ar-SA" sz="1800" kern="1200">
                          <a:solidFill>
                            <a:schemeClr val="tx1"/>
                          </a:solidFill>
                          <a:latin typeface="WinSoft Pro Medium" pitchFamily="34" charset="0"/>
                          <a:ea typeface="WinSoft Pro Medium" pitchFamily="34" charset="-122"/>
                          <a:cs typeface="WinSoft Pro Medium" pitchFamily="34" charset="-120"/>
                        </a:rPr>
                        <a:t>كلفة إنشاء المنظومة وتشغيلها</a:t>
                      </a:r>
                      <a:endParaRPr lang="en-US" sz="1800" kern="120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23000"/>
                        </a:lnSpc>
                        <a:spcAft>
                          <a:spcPts val="0"/>
                        </a:spcAft>
                        <a:buNone/>
                      </a:pPr>
                      <a:r>
                        <a:rPr lang="ar-SA" sz="1800" kern="1200" dirty="0">
                          <a:solidFill>
                            <a:schemeClr val="tx1"/>
                          </a:solidFill>
                          <a:latin typeface="WinSoft Pro Medium" pitchFamily="34" charset="0"/>
                          <a:ea typeface="WinSoft Pro Medium" pitchFamily="34" charset="-122"/>
                          <a:cs typeface="WinSoft Pro Medium" pitchFamily="34" charset="-120"/>
                        </a:rPr>
                        <a:t>تخطيط مالي واضح ومصادر تمويل مستدامة</a:t>
                      </a:r>
                      <a:endParaRPr lang="en-US" sz="180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1496280"/>
                  </a:ext>
                </a:extLst>
              </a:tr>
              <a:tr h="0">
                <a:tc>
                  <a:txBody>
                    <a:bodyPr/>
                    <a:lstStyle/>
                    <a:p>
                      <a:pPr marL="0" indent="0" algn="r" defTabSz="914400" rtl="1" eaLnBrk="1" latinLnBrk="0" hangingPunct="1">
                        <a:lnSpc>
                          <a:spcPct val="123000"/>
                        </a:lnSpc>
                        <a:spcAft>
                          <a:spcPts val="0"/>
                        </a:spcAft>
                        <a:buNone/>
                      </a:pPr>
                      <a:r>
                        <a:rPr lang="ar-SA" sz="1800" kern="1200">
                          <a:solidFill>
                            <a:schemeClr val="tx1"/>
                          </a:solidFill>
                          <a:latin typeface="WinSoft Pro Medium" pitchFamily="34" charset="0"/>
                          <a:ea typeface="WinSoft Pro Medium" pitchFamily="34" charset="-122"/>
                          <a:cs typeface="WinSoft Pro Medium" pitchFamily="34" charset="-120"/>
                        </a:rPr>
                        <a:t>ضعف القدرات المؤسّسيّة اللازمة للإدارة</a:t>
                      </a:r>
                      <a:endParaRPr lang="en-US" sz="1800" kern="120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23000"/>
                        </a:lnSpc>
                        <a:spcAft>
                          <a:spcPts val="0"/>
                        </a:spcAft>
                        <a:buNone/>
                      </a:pPr>
                      <a:r>
                        <a:rPr lang="ar-SA" sz="1800" kern="1200" dirty="0">
                          <a:solidFill>
                            <a:schemeClr val="tx1"/>
                          </a:solidFill>
                          <a:latin typeface="WinSoft Pro Medium" pitchFamily="34" charset="0"/>
                          <a:ea typeface="WinSoft Pro Medium" pitchFamily="34" charset="-122"/>
                          <a:cs typeface="WinSoft Pro Medium" pitchFamily="34" charset="-120"/>
                        </a:rPr>
                        <a:t>بناء منهجي لكفاءات العاملين ونظمهم وإجراءاتهم</a:t>
                      </a:r>
                      <a:endParaRPr lang="en-US" sz="180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3062924"/>
                  </a:ext>
                </a:extLst>
              </a:tr>
              <a:tr h="0">
                <a:tc>
                  <a:txBody>
                    <a:bodyPr/>
                    <a:lstStyle/>
                    <a:p>
                      <a:pPr marL="0" indent="0" algn="r" defTabSz="914400" rtl="1" eaLnBrk="1" latinLnBrk="0" hangingPunct="1">
                        <a:lnSpc>
                          <a:spcPct val="123000"/>
                        </a:lnSpc>
                        <a:spcAft>
                          <a:spcPts val="0"/>
                        </a:spcAft>
                        <a:buNone/>
                      </a:pPr>
                      <a:r>
                        <a:rPr lang="ar-SA" sz="1800" kern="1200">
                          <a:solidFill>
                            <a:schemeClr val="tx1"/>
                          </a:solidFill>
                          <a:latin typeface="WinSoft Pro Medium" pitchFamily="34" charset="0"/>
                          <a:ea typeface="WinSoft Pro Medium" pitchFamily="34" charset="-122"/>
                          <a:cs typeface="WinSoft Pro Medium" pitchFamily="34" charset="-120"/>
                        </a:rPr>
                        <a:t>ضمان التزام الشركاء وأصحاب العمل</a:t>
                      </a:r>
                      <a:endParaRPr lang="en-US" sz="1800" kern="120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23000"/>
                        </a:lnSpc>
                        <a:spcAft>
                          <a:spcPts val="0"/>
                        </a:spcAft>
                        <a:buNone/>
                      </a:pPr>
                      <a:r>
                        <a:rPr lang="ar-SA" sz="1800" kern="1200" dirty="0">
                          <a:solidFill>
                            <a:schemeClr val="tx1"/>
                          </a:solidFill>
                          <a:latin typeface="WinSoft Pro Medium" pitchFamily="34" charset="0"/>
                          <a:ea typeface="WinSoft Pro Medium" pitchFamily="34" charset="-122"/>
                          <a:cs typeface="WinSoft Pro Medium" pitchFamily="34" charset="-120"/>
                        </a:rPr>
                        <a:t>ترتيبات واضحة تحدّد أدوارهم والتزاماتهم</a:t>
                      </a:r>
                      <a:endParaRPr lang="en-US" sz="180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185883"/>
                  </a:ext>
                </a:extLst>
              </a:tr>
              <a:tr h="0">
                <a:tc>
                  <a:txBody>
                    <a:bodyPr/>
                    <a:lstStyle/>
                    <a:p>
                      <a:pPr marL="0" indent="0" algn="r" defTabSz="914400" rtl="1" eaLnBrk="1" latinLnBrk="0" hangingPunct="1">
                        <a:lnSpc>
                          <a:spcPct val="123000"/>
                        </a:lnSpc>
                        <a:spcAft>
                          <a:spcPts val="0"/>
                        </a:spcAft>
                        <a:buNone/>
                      </a:pPr>
                      <a:r>
                        <a:rPr lang="ar-SA" sz="1800" kern="1200">
                          <a:solidFill>
                            <a:schemeClr val="tx1"/>
                          </a:solidFill>
                          <a:latin typeface="WinSoft Pro Medium" pitchFamily="34" charset="0"/>
                          <a:ea typeface="WinSoft Pro Medium" pitchFamily="34" charset="-122"/>
                          <a:cs typeface="WinSoft Pro Medium" pitchFamily="34" charset="-120"/>
                        </a:rPr>
                        <a:t>المواءمة مع أنظمة المؤهلات حيث وُجدت</a:t>
                      </a:r>
                      <a:endParaRPr lang="en-US" sz="1800" kern="120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23000"/>
                        </a:lnSpc>
                        <a:spcAft>
                          <a:spcPts val="0"/>
                        </a:spcAft>
                        <a:buNone/>
                      </a:pPr>
                      <a:r>
                        <a:rPr lang="ar-SA" sz="1800" kern="1200" dirty="0">
                          <a:solidFill>
                            <a:schemeClr val="tx1"/>
                          </a:solidFill>
                          <a:latin typeface="WinSoft Pro Medium" pitchFamily="34" charset="0"/>
                          <a:ea typeface="WinSoft Pro Medium" pitchFamily="34" charset="-122"/>
                          <a:cs typeface="WinSoft Pro Medium" pitchFamily="34" charset="-120"/>
                        </a:rPr>
                        <a:t>مطابقة نتائج الاعتراف بمستويات هذه الأنظمة</a:t>
                      </a:r>
                      <a:endParaRPr lang="en-US" sz="180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725812"/>
                  </a:ext>
                </a:extLst>
              </a:tr>
              <a:tr h="0">
                <a:tc>
                  <a:txBody>
                    <a:bodyPr/>
                    <a:lstStyle/>
                    <a:p>
                      <a:pPr marL="0" indent="0" algn="r" defTabSz="914400" rtl="1" eaLnBrk="1" latinLnBrk="0" hangingPunct="1">
                        <a:lnSpc>
                          <a:spcPct val="123000"/>
                        </a:lnSpc>
                        <a:spcAft>
                          <a:spcPts val="0"/>
                        </a:spcAft>
                        <a:buNone/>
                      </a:pPr>
                      <a:r>
                        <a:rPr lang="ar-SA" sz="1800" kern="1200">
                          <a:solidFill>
                            <a:schemeClr val="tx1"/>
                          </a:solidFill>
                          <a:latin typeface="WinSoft Pro Medium" pitchFamily="34" charset="0"/>
                          <a:ea typeface="WinSoft Pro Medium" pitchFamily="34" charset="-122"/>
                          <a:cs typeface="WinSoft Pro Medium" pitchFamily="34" charset="-120"/>
                        </a:rPr>
                        <a:t>كلف التدريب المساند وإجراءاته</a:t>
                      </a:r>
                      <a:endParaRPr lang="en-US" sz="1800" kern="120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23000"/>
                        </a:lnSpc>
                        <a:spcAft>
                          <a:spcPts val="0"/>
                        </a:spcAft>
                        <a:buNone/>
                      </a:pPr>
                      <a:r>
                        <a:rPr lang="ar-SA" sz="1800" kern="1200" dirty="0">
                          <a:solidFill>
                            <a:schemeClr val="tx1"/>
                          </a:solidFill>
                          <a:latin typeface="WinSoft Pro Medium" pitchFamily="34" charset="0"/>
                          <a:ea typeface="WinSoft Pro Medium" pitchFamily="34" charset="-122"/>
                          <a:cs typeface="WinSoft Pro Medium" pitchFamily="34" charset="-120"/>
                        </a:rPr>
                        <a:t>تقديرها مسبقاً وإدراجها في تصميم البرنامج عند تضمين مسار معالجة الفجوات</a:t>
                      </a:r>
                      <a:endParaRPr lang="en-US" sz="1800" kern="1200" dirty="0">
                        <a:solidFill>
                          <a:schemeClr val="tx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2584065"/>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p:nvPr/>
        </p:nvSpPr>
        <p:spPr>
          <a:xfrm>
            <a:off x="631908" y="891580"/>
            <a:ext cx="10927878" cy="1336080"/>
          </a:xfrm>
          <a:prstGeom prst="rect">
            <a:avLst/>
          </a:prstGeom>
          <a:noFill/>
          <a:ln/>
        </p:spPr>
        <p:txBody>
          <a:bodyPr wrap="square" lIns="0" tIns="0" rIns="0" bIns="0" rtlCol="0" anchor="t">
            <a:normAutofit/>
          </a:bodyPr>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التطبيق: تقييم جدوى إدراج الاعتراف بالتّعلّم المسبق في مركزك </a:t>
            </a:r>
            <a:endParaRPr lang="ar-SA" sz="4200" dirty="0"/>
          </a:p>
        </p:txBody>
      </p:sp>
      <p:sp>
        <p:nvSpPr>
          <p:cNvPr id="3" name="Text 1"/>
          <p:cNvSpPr/>
          <p:nvPr/>
        </p:nvSpPr>
        <p:spPr>
          <a:xfrm>
            <a:off x="631908" y="2398646"/>
            <a:ext cx="10927878" cy="639598"/>
          </a:xfrm>
          <a:prstGeom prst="rect">
            <a:avLst/>
          </a:prstGeom>
          <a:noFill/>
          <a:ln/>
        </p:spPr>
        <p:txBody>
          <a:bodyPr wrap="square" lIns="0" tIns="0" rIns="0" bIns="0" rtlCol="0" anchor="t">
            <a:noAutofit/>
          </a:bodyPr>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بعد أن تعرّفت إلى لبنات الاعتراف بالتّعلّم المسبق ومكوّناته وفوائده والمحركات التي تبرّر تبنّيه، ورأيت تطبيقها في حالة سميرة، تنتقل الآن إلى إصدار حكم بشأن سياق مركزك تحديدًا:</a:t>
            </a:r>
            <a:endParaRPr lang="ar-SA" sz="2000" dirty="0"/>
          </a:p>
        </p:txBody>
      </p:sp>
      <p:sp>
        <p:nvSpPr>
          <p:cNvPr id="4" name="Shape 2"/>
          <p:cNvSpPr/>
          <p:nvPr/>
        </p:nvSpPr>
        <p:spPr>
          <a:xfrm>
            <a:off x="631908" y="3317390"/>
            <a:ext cx="10927878" cy="25400"/>
          </a:xfrm>
          <a:prstGeom prst="roundRect">
            <a:avLst>
              <a:gd name="adj" fmla="val 49999"/>
            </a:avLst>
          </a:prstGeom>
          <a:solidFill>
            <a:srgbClr val="000000">
              <a:alpha val="8000"/>
            </a:srgbClr>
          </a:solidFill>
          <a:ln/>
        </p:spPr>
      </p:sp>
      <p:sp>
        <p:nvSpPr>
          <p:cNvPr id="5" name="Shape 3"/>
          <p:cNvSpPr/>
          <p:nvPr/>
        </p:nvSpPr>
        <p:spPr>
          <a:xfrm>
            <a:off x="8872316" y="3317390"/>
            <a:ext cx="25399" cy="609302"/>
          </a:xfrm>
          <a:prstGeom prst="roundRect">
            <a:avLst>
              <a:gd name="adj" fmla="val 50001"/>
            </a:avLst>
          </a:prstGeom>
          <a:solidFill>
            <a:srgbClr val="0094D5"/>
          </a:solidFill>
          <a:ln/>
        </p:spPr>
      </p:sp>
      <p:sp>
        <p:nvSpPr>
          <p:cNvPr id="6" name="Shape 4"/>
          <p:cNvSpPr/>
          <p:nvPr/>
        </p:nvSpPr>
        <p:spPr>
          <a:xfrm>
            <a:off x="8808867" y="3241240"/>
            <a:ext cx="152297" cy="152301"/>
          </a:xfrm>
          <a:prstGeom prst="ellipse">
            <a:avLst/>
          </a:prstGeom>
          <a:solidFill>
            <a:srgbClr val="00AEEF"/>
          </a:solidFill>
          <a:ln/>
        </p:spPr>
      </p:sp>
      <p:sp>
        <p:nvSpPr>
          <p:cNvPr id="7" name="Shape 5"/>
          <p:cNvSpPr/>
          <p:nvPr/>
        </p:nvSpPr>
        <p:spPr>
          <a:xfrm>
            <a:off x="6210145" y="3926792"/>
            <a:ext cx="5349642" cy="2395274"/>
          </a:xfrm>
          <a:prstGeom prst="roundRect">
            <a:avLst>
              <a:gd name="adj" fmla="val 17034"/>
            </a:avLst>
          </a:prstGeom>
          <a:solidFill>
            <a:srgbClr val="00AEEF"/>
          </a:solidFill>
          <a:ln w="6350">
            <a:solidFill>
              <a:srgbClr val="00AEEF"/>
            </a:solidFill>
            <a:prstDash val="solid"/>
          </a:ln>
        </p:spPr>
      </p:sp>
      <p:sp>
        <p:nvSpPr>
          <p:cNvPr id="8" name="Text 6"/>
          <p:cNvSpPr/>
          <p:nvPr/>
        </p:nvSpPr>
        <p:spPr>
          <a:xfrm>
            <a:off x="6419590" y="4136243"/>
            <a:ext cx="4930751"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مراجعة المحركات الأربعة</a:t>
            </a:r>
            <a:endParaRPr lang="ar-SA" sz="2100" dirty="0">
              <a:solidFill>
                <a:schemeClr val="bg1"/>
              </a:solidFill>
            </a:endParaRPr>
          </a:p>
        </p:txBody>
      </p:sp>
      <p:sp>
        <p:nvSpPr>
          <p:cNvPr id="9" name="Text 7"/>
          <p:cNvSpPr/>
          <p:nvPr/>
        </p:nvSpPr>
        <p:spPr>
          <a:xfrm>
            <a:off x="6419590" y="4579949"/>
            <a:ext cx="4930751" cy="1516830"/>
          </a:xfrm>
          <a:prstGeom prst="rect">
            <a:avLst/>
          </a:prstGeom>
          <a:noFill/>
          <a:ln/>
        </p:spPr>
        <p:txBody>
          <a:bodyPr wrap="square" lIns="0" tIns="0" rIns="0" bIns="0" rtlCol="0" anchor="t">
            <a:normAutofit lnSpcReduction="10000"/>
          </a:bodyPr>
          <a:lstStyle/>
          <a:p>
            <a:pPr marL="0" indent="0" algn="ctr" rtl="1">
              <a:lnSpc>
                <a:spcPct val="12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راجع المحركات الأربعة (التشريعي، والتحول نحو الاقتصاد النظامي، وتحسين فرص التوظيف، وتوسيع القبول والالتحاق)، وحدّد لكل منها إن كان حاضرًا في سياق مركزك، مستندًا إلى مؤشر واقعيّ ملموس لا إلى انطباع عام.</a:t>
            </a:r>
            <a:endParaRPr lang="ar-SA" sz="2000" dirty="0">
              <a:solidFill>
                <a:schemeClr val="bg1"/>
              </a:solidFill>
            </a:endParaRPr>
          </a:p>
        </p:txBody>
      </p:sp>
      <p:sp>
        <p:nvSpPr>
          <p:cNvPr id="10" name="Shape 8"/>
          <p:cNvSpPr/>
          <p:nvPr/>
        </p:nvSpPr>
        <p:spPr>
          <a:xfrm>
            <a:off x="3294079" y="3317390"/>
            <a:ext cx="25399" cy="609302"/>
          </a:xfrm>
          <a:prstGeom prst="roundRect">
            <a:avLst>
              <a:gd name="adj" fmla="val 50001"/>
            </a:avLst>
          </a:prstGeom>
          <a:solidFill>
            <a:srgbClr val="0094D5"/>
          </a:solidFill>
          <a:ln/>
        </p:spPr>
      </p:sp>
      <p:sp>
        <p:nvSpPr>
          <p:cNvPr id="11" name="Shape 9"/>
          <p:cNvSpPr/>
          <p:nvPr/>
        </p:nvSpPr>
        <p:spPr>
          <a:xfrm>
            <a:off x="3230631" y="3241240"/>
            <a:ext cx="152297" cy="152301"/>
          </a:xfrm>
          <a:prstGeom prst="ellipse">
            <a:avLst/>
          </a:prstGeom>
          <a:solidFill>
            <a:srgbClr val="00AEEF"/>
          </a:solidFill>
          <a:ln/>
        </p:spPr>
      </p:sp>
      <p:sp>
        <p:nvSpPr>
          <p:cNvPr id="12" name="Shape 10"/>
          <p:cNvSpPr/>
          <p:nvPr/>
        </p:nvSpPr>
        <p:spPr>
          <a:xfrm>
            <a:off x="631908" y="3926792"/>
            <a:ext cx="5349741" cy="2395274"/>
          </a:xfrm>
          <a:prstGeom prst="roundRect">
            <a:avLst>
              <a:gd name="adj" fmla="val 17034"/>
            </a:avLst>
          </a:prstGeom>
          <a:solidFill>
            <a:srgbClr val="00AEEF"/>
          </a:solidFill>
          <a:ln w="6350">
            <a:solidFill>
              <a:srgbClr val="00AEEF"/>
            </a:solidFill>
            <a:prstDash val="solid"/>
          </a:ln>
        </p:spPr>
      </p:sp>
      <p:sp>
        <p:nvSpPr>
          <p:cNvPr id="13" name="Text 11"/>
          <p:cNvSpPr/>
          <p:nvPr/>
        </p:nvSpPr>
        <p:spPr>
          <a:xfrm>
            <a:off x="841354" y="4136243"/>
            <a:ext cx="4930850"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إصدار حكم مبرّر</a:t>
            </a:r>
            <a:endParaRPr lang="ar-SA" sz="2100" dirty="0">
              <a:solidFill>
                <a:schemeClr val="bg1"/>
              </a:solidFill>
            </a:endParaRPr>
          </a:p>
        </p:txBody>
      </p:sp>
      <p:sp>
        <p:nvSpPr>
          <p:cNvPr id="14" name="Text 12"/>
          <p:cNvSpPr/>
          <p:nvPr/>
        </p:nvSpPr>
        <p:spPr>
          <a:xfrm>
            <a:off x="841354" y="4579949"/>
            <a:ext cx="4930850" cy="1516830"/>
          </a:xfrm>
          <a:prstGeom prst="rect">
            <a:avLst/>
          </a:prstGeom>
          <a:noFill/>
          <a:ln/>
        </p:spPr>
        <p:txBody>
          <a:bodyPr wrap="square" lIns="0" tIns="0" rIns="0" bIns="0" rtlCol="0" anchor="t">
            <a:noAutofit/>
          </a:bodyPr>
          <a:lstStyle/>
          <a:p>
            <a:pPr marL="0" indent="0" algn="ctr" rtl="1">
              <a:lnSpc>
                <a:spcPct val="12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بناءً على حضور هذه المحركات أو غيابها، أصدر حكمًا مبررًا حول جدوى إدراج الاعتراف بالتّعلّم المسبق في مركزك الآن: مجدٍ، أم مجدٍ جزئيًا، أم غير مجدٍ حاليًا.</a:t>
            </a:r>
            <a:endParaRPr lang="ar-SA" sz="2000" dirty="0">
              <a:solidFill>
                <a:schemeClr val="bg1"/>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nvSpPr>
        <p:spPr>
          <a:xfrm>
            <a:off x="631908" y="774898"/>
            <a:ext cx="10927878" cy="1262063"/>
          </a:xfrm>
          <a:prstGeom prst="rect">
            <a:avLst/>
          </a:prstGeom>
          <a:noFill/>
          <a:ln/>
        </p:spPr>
        <p:txBody>
          <a:bodyPr wrap="square" lIns="0" tIns="0" rIns="0" bIns="0" rtlCol="0" anchor="t">
            <a:normAutofit/>
          </a:bodyPr>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التطبيق: تقييم جدوى إدراج الاعتراف بالتّعلّم المسبق في مركزك </a:t>
            </a:r>
            <a:endParaRPr lang="ar-SA" sz="3950" dirty="0"/>
          </a:p>
        </p:txBody>
      </p:sp>
      <p:sp>
        <p:nvSpPr>
          <p:cNvPr id="3" name="Text 1"/>
          <p:cNvSpPr/>
          <p:nvPr/>
        </p:nvSpPr>
        <p:spPr>
          <a:xfrm>
            <a:off x="22324" y="2362994"/>
            <a:ext cx="11537463" cy="283766"/>
          </a:xfrm>
          <a:prstGeom prst="rect">
            <a:avLst/>
          </a:prstGeom>
          <a:noFill/>
          <a:ln/>
        </p:spPr>
        <p:txBody>
          <a:bodyPr wrap="none" lIns="0" tIns="0" rIns="0" bIns="0" rtlCol="0" anchor="t"/>
          <a:lstStyle/>
          <a:p>
            <a:pPr marL="0" indent="0" algn="r" rtl="1">
              <a:lnSpc>
                <a:spcPct val="12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تكملةً للخطوات السابقة:</a:t>
            </a:r>
            <a:endParaRPr lang="ar-SA" sz="2400" dirty="0"/>
          </a:p>
        </p:txBody>
      </p:sp>
      <p:sp>
        <p:nvSpPr>
          <p:cNvPr id="4" name="Shape 2"/>
          <p:cNvSpPr/>
          <p:nvPr/>
        </p:nvSpPr>
        <p:spPr>
          <a:xfrm>
            <a:off x="631908" y="2973983"/>
            <a:ext cx="10927878" cy="25400"/>
          </a:xfrm>
          <a:prstGeom prst="roundRect">
            <a:avLst>
              <a:gd name="adj" fmla="val 49999"/>
            </a:avLst>
          </a:prstGeom>
          <a:solidFill>
            <a:srgbClr val="000000">
              <a:alpha val="8000"/>
            </a:srgbClr>
          </a:solidFill>
          <a:ln/>
        </p:spPr>
      </p:sp>
      <p:sp>
        <p:nvSpPr>
          <p:cNvPr id="5" name="Shape 3"/>
          <p:cNvSpPr/>
          <p:nvPr/>
        </p:nvSpPr>
        <p:spPr>
          <a:xfrm>
            <a:off x="8866065" y="2973983"/>
            <a:ext cx="25399" cy="575469"/>
          </a:xfrm>
          <a:prstGeom prst="roundRect">
            <a:avLst>
              <a:gd name="adj" fmla="val 50001"/>
            </a:avLst>
          </a:prstGeom>
          <a:solidFill>
            <a:srgbClr val="0094D5"/>
          </a:solidFill>
          <a:ln/>
        </p:spPr>
      </p:sp>
      <p:sp>
        <p:nvSpPr>
          <p:cNvPr id="6" name="Shape 4"/>
          <p:cNvSpPr/>
          <p:nvPr/>
        </p:nvSpPr>
        <p:spPr>
          <a:xfrm>
            <a:off x="8806833" y="2902049"/>
            <a:ext cx="143864" cy="143867"/>
          </a:xfrm>
          <a:prstGeom prst="ellipse">
            <a:avLst/>
          </a:prstGeom>
          <a:solidFill>
            <a:srgbClr val="00AEEF"/>
          </a:solidFill>
          <a:ln/>
        </p:spPr>
      </p:sp>
      <p:sp>
        <p:nvSpPr>
          <p:cNvPr id="7" name="Shape 5"/>
          <p:cNvSpPr/>
          <p:nvPr/>
        </p:nvSpPr>
        <p:spPr>
          <a:xfrm>
            <a:off x="6197743" y="3549452"/>
            <a:ext cx="5362044" cy="1821888"/>
          </a:xfrm>
          <a:prstGeom prst="roundRect">
            <a:avLst>
              <a:gd name="adj" fmla="val 17325"/>
            </a:avLst>
          </a:prstGeom>
          <a:solidFill>
            <a:srgbClr val="00AEEF"/>
          </a:solidFill>
          <a:ln w="6350">
            <a:solidFill>
              <a:srgbClr val="00AEEF"/>
            </a:solidFill>
            <a:prstDash val="solid"/>
          </a:ln>
        </p:spPr>
      </p:sp>
      <p:sp>
        <p:nvSpPr>
          <p:cNvPr id="8" name="Text 6"/>
          <p:cNvSpPr/>
          <p:nvPr/>
        </p:nvSpPr>
        <p:spPr>
          <a:xfrm>
            <a:off x="6395877" y="3747591"/>
            <a:ext cx="4965774" cy="315516"/>
          </a:xfrm>
          <a:prstGeom prst="rect">
            <a:avLst/>
          </a:prstGeom>
          <a:noFill/>
          <a:ln/>
        </p:spPr>
        <p:txBody>
          <a:bodyPr wrap="none" lIns="0" tIns="0" rIns="0" bIns="0" rtlCol="0" anchor="t"/>
          <a:lstStyle/>
          <a:p>
            <a:pPr marL="0" indent="0" algn="ct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تحديد صورة الاعتراف الأنسب</a:t>
            </a:r>
            <a:endParaRPr lang="ar-SA" sz="2000" dirty="0">
              <a:solidFill>
                <a:schemeClr val="bg1"/>
              </a:solidFill>
            </a:endParaRPr>
          </a:p>
        </p:txBody>
      </p:sp>
      <p:sp>
        <p:nvSpPr>
          <p:cNvPr id="9" name="Text 7"/>
          <p:cNvSpPr/>
          <p:nvPr/>
        </p:nvSpPr>
        <p:spPr>
          <a:xfrm>
            <a:off x="6395877" y="4160937"/>
            <a:ext cx="4965774" cy="1052447"/>
          </a:xfrm>
          <a:prstGeom prst="rect">
            <a:avLst/>
          </a:prstGeom>
          <a:noFill/>
          <a:ln/>
        </p:spPr>
        <p:txBody>
          <a:bodyPr wrap="square" lIns="0" tIns="0" rIns="0" bIns="0" rtlCol="0" anchor="t">
            <a:normAutofit/>
          </a:bodyPr>
          <a:lstStyle/>
          <a:p>
            <a:pPr marL="0" indent="0" algn="ctr" rtl="1">
              <a:lnSpc>
                <a:spcPct val="12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إن كان حكمك بالجدوى الكاملة أو الجزئية، حدّد صورة الاعتراف الأنسب لسياق مركزك، مستفيدًا ممّا أظهرته حالة سميرة من إمكان تدرّج الاعتراف بين معادلة كاملة للمؤهل النظامي ومقاربة له بحسب ما يتيحه السياق.</a:t>
            </a:r>
            <a:endParaRPr lang="ar-SA" sz="1600" dirty="0">
              <a:solidFill>
                <a:schemeClr val="bg1"/>
              </a:solidFill>
            </a:endParaRPr>
          </a:p>
        </p:txBody>
      </p:sp>
      <p:sp>
        <p:nvSpPr>
          <p:cNvPr id="10" name="Shape 8"/>
          <p:cNvSpPr/>
          <p:nvPr/>
        </p:nvSpPr>
        <p:spPr>
          <a:xfrm>
            <a:off x="3300231" y="2973983"/>
            <a:ext cx="25399" cy="575469"/>
          </a:xfrm>
          <a:prstGeom prst="roundRect">
            <a:avLst>
              <a:gd name="adj" fmla="val 50001"/>
            </a:avLst>
          </a:prstGeom>
          <a:solidFill>
            <a:srgbClr val="0094D5"/>
          </a:solidFill>
          <a:ln/>
        </p:spPr>
      </p:sp>
      <p:sp>
        <p:nvSpPr>
          <p:cNvPr id="11" name="Shape 9"/>
          <p:cNvSpPr/>
          <p:nvPr/>
        </p:nvSpPr>
        <p:spPr>
          <a:xfrm>
            <a:off x="3240999" y="2902049"/>
            <a:ext cx="143864" cy="143867"/>
          </a:xfrm>
          <a:prstGeom prst="ellipse">
            <a:avLst/>
          </a:prstGeom>
          <a:solidFill>
            <a:srgbClr val="00AEEF"/>
          </a:solidFill>
          <a:ln/>
        </p:spPr>
      </p:sp>
      <p:sp>
        <p:nvSpPr>
          <p:cNvPr id="12" name="Shape 10"/>
          <p:cNvSpPr/>
          <p:nvPr/>
        </p:nvSpPr>
        <p:spPr>
          <a:xfrm>
            <a:off x="631908" y="3549451"/>
            <a:ext cx="5362044" cy="1510621"/>
          </a:xfrm>
          <a:prstGeom prst="roundRect">
            <a:avLst>
              <a:gd name="adj" fmla="val 20894"/>
            </a:avLst>
          </a:prstGeom>
          <a:solidFill>
            <a:srgbClr val="00AEEF"/>
          </a:solidFill>
          <a:ln w="6350">
            <a:solidFill>
              <a:srgbClr val="00AEEF"/>
            </a:solidFill>
            <a:prstDash val="solid"/>
          </a:ln>
        </p:spPr>
      </p:sp>
      <p:sp>
        <p:nvSpPr>
          <p:cNvPr id="13" name="Text 11"/>
          <p:cNvSpPr/>
          <p:nvPr/>
        </p:nvSpPr>
        <p:spPr>
          <a:xfrm>
            <a:off x="830043" y="3747591"/>
            <a:ext cx="4965774" cy="315516"/>
          </a:xfrm>
          <a:prstGeom prst="rect">
            <a:avLst/>
          </a:prstGeom>
          <a:noFill/>
          <a:ln/>
        </p:spPr>
        <p:txBody>
          <a:bodyPr wrap="none" lIns="0" tIns="0" rIns="0" bIns="0" rtlCol="0" anchor="t"/>
          <a:lstStyle/>
          <a:p>
            <a:pPr marL="0" indent="0" algn="ct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النقاش مع زميل والتوثيق</a:t>
            </a:r>
            <a:endParaRPr lang="ar-SA" sz="2000" dirty="0">
              <a:solidFill>
                <a:schemeClr val="bg1"/>
              </a:solidFill>
            </a:endParaRPr>
          </a:p>
        </p:txBody>
      </p:sp>
      <p:sp>
        <p:nvSpPr>
          <p:cNvPr id="14" name="Text 12"/>
          <p:cNvSpPr/>
          <p:nvPr/>
        </p:nvSpPr>
        <p:spPr>
          <a:xfrm>
            <a:off x="830043" y="4160937"/>
            <a:ext cx="4965774" cy="701631"/>
          </a:xfrm>
          <a:prstGeom prst="rect">
            <a:avLst/>
          </a:prstGeom>
          <a:noFill/>
          <a:ln/>
        </p:spPr>
        <p:txBody>
          <a:bodyPr wrap="square" lIns="0" tIns="0" rIns="0" bIns="0" rtlCol="0" anchor="t">
            <a:noAutofit/>
          </a:bodyPr>
          <a:lstStyle/>
          <a:p>
            <a:pPr marL="0" indent="0" algn="ctr" rtl="1">
              <a:lnSpc>
                <a:spcPct val="12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ناقش حكمك مع زميل وعدّل ما يلزم في ضوء ملاحظاته، ثم وثّق حكمك ومبرراته في ورقة العمل (3.1).</a:t>
            </a:r>
            <a:endParaRPr lang="ar-SA" sz="1600" dirty="0">
              <a:solidFill>
                <a:schemeClr val="bg1"/>
              </a:solidFill>
            </a:endParaRPr>
          </a:p>
        </p:txBody>
      </p:sp>
      <p:sp>
        <p:nvSpPr>
          <p:cNvPr id="15" name="Shape 13"/>
          <p:cNvSpPr/>
          <p:nvPr/>
        </p:nvSpPr>
        <p:spPr>
          <a:xfrm>
            <a:off x="631908" y="5566007"/>
            <a:ext cx="10927878" cy="689372"/>
          </a:xfrm>
          <a:prstGeom prst="roundRect">
            <a:avLst>
              <a:gd name="adj" fmla="val 41741"/>
            </a:avLst>
          </a:prstGeom>
          <a:solidFill>
            <a:srgbClr val="D4E9F7"/>
          </a:solidFill>
          <a:ln/>
        </p:spPr>
      </p:sp>
      <p:pic>
        <p:nvPicPr>
          <p:cNvPr id="16" name="Image 0" descr="preencoded.png"/>
          <p:cNvPicPr>
            <a:picLocks noChangeAspect="1"/>
          </p:cNvPicPr>
          <p:nvPr/>
        </p:nvPicPr>
        <p:blipFill>
          <a:blip r:embed="rId3"/>
          <a:stretch>
            <a:fillRect/>
          </a:stretch>
        </p:blipFill>
        <p:spPr>
          <a:xfrm>
            <a:off x="823693" y="5799568"/>
            <a:ext cx="239707" cy="191790"/>
          </a:xfrm>
          <a:prstGeom prst="rect">
            <a:avLst/>
          </a:prstGeom>
        </p:spPr>
      </p:pic>
      <p:sp>
        <p:nvSpPr>
          <p:cNvPr id="17" name="Text 14"/>
          <p:cNvSpPr/>
          <p:nvPr/>
        </p:nvSpPr>
        <p:spPr>
          <a:xfrm>
            <a:off x="645600" y="5776946"/>
            <a:ext cx="10722401" cy="283766"/>
          </a:xfrm>
          <a:prstGeom prst="rect">
            <a:avLst/>
          </a:prstGeom>
          <a:noFill/>
          <a:ln/>
        </p:spPr>
        <p:txBody>
          <a:bodyPr wrap="none" lIns="0" tIns="0" rIns="0" bIns="0" rtlCol="0" anchor="t"/>
          <a:lstStyle/>
          <a:p>
            <a:pPr marL="0" indent="0" algn="r" rtl="1">
              <a:lnSpc>
                <a:spcPct val="123000"/>
              </a:lnSpc>
              <a:buNone/>
            </a:pPr>
            <a:r>
              <a:rPr lang="ar-SA" altLang="en-US" dirty="0">
                <a:solidFill>
                  <a:srgbClr val="000000"/>
                </a:solidFill>
                <a:latin typeface="WinSoft Pro Medium" pitchFamily="34" charset="0"/>
                <a:ea typeface="WinSoft Pro Medium" pitchFamily="34" charset="-122"/>
                <a:cs typeface="WinSoft Pro Medium" pitchFamily="34" charset="-120"/>
              </a:rPr>
              <a:t>تنفّذ النشاط بالنقاش العام مع الزملاء والمدرب بعد العرض التمهيدي، مستعينًا بما تناولته من محركات وفوائد وبحالة سميرة المثال.</a:t>
            </a:r>
            <a:endParaRPr lang="ar-SA"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nvSpPr>
        <p:spPr>
          <a:xfrm>
            <a:off x="631908" y="236571"/>
            <a:ext cx="10927878" cy="624819"/>
          </a:xfrm>
          <a:prstGeom prst="rect">
            <a:avLst/>
          </a:prstGeom>
          <a:noFill/>
          <a:ln/>
        </p:spPr>
        <p:txBody>
          <a:bodyPr wrap="none" lIns="0" tIns="0" rIns="0" bIns="0" rtlCol="0" anchor="t"/>
          <a:lstStyle/>
          <a:p>
            <a:pPr marL="0" indent="0" algn="r" rtl="1">
              <a:lnSpc>
                <a:spcPct val="104000"/>
              </a:lnSpc>
              <a:buNone/>
            </a:pPr>
            <a:r>
              <a:rPr lang="ar-SA" altLang="en-US" sz="3900" dirty="0">
                <a:solidFill>
                  <a:srgbClr val="2E3C4E"/>
                </a:solidFill>
                <a:latin typeface="GE SS Two Light" pitchFamily="34" charset="0"/>
                <a:ea typeface="GE SS Two Light" pitchFamily="34" charset="-122"/>
                <a:cs typeface="GE SS Two Light" pitchFamily="34" charset="-120"/>
              </a:rPr>
              <a:t>كيف يُقيَّم عملك؟ — النشاط</a:t>
            </a:r>
            <a:r>
              <a:rPr lang="en-US" altLang="en-US" sz="3900" dirty="0">
                <a:solidFill>
                  <a:srgbClr val="2E3C4E"/>
                </a:solidFill>
                <a:latin typeface="Myriad Headline" panose="020B0500000000000000" pitchFamily="34" charset="0"/>
                <a:ea typeface="GE SS Two Light" pitchFamily="34" charset="-122"/>
                <a:cs typeface="GE SS Two Light" pitchFamily="34" charset="-120"/>
              </a:rPr>
              <a:t>3.1</a:t>
            </a:r>
            <a:endParaRPr lang="ar-SA" sz="3900" dirty="0"/>
          </a:p>
        </p:txBody>
      </p:sp>
      <p:sp>
        <p:nvSpPr>
          <p:cNvPr id="3" name="Text 1"/>
          <p:cNvSpPr/>
          <p:nvPr/>
        </p:nvSpPr>
        <p:spPr>
          <a:xfrm>
            <a:off x="22324" y="1107432"/>
            <a:ext cx="11537463" cy="277416"/>
          </a:xfrm>
          <a:prstGeom prst="rect">
            <a:avLst/>
          </a:prstGeom>
          <a:noFill/>
          <a:ln/>
        </p:spPr>
        <p:txBody>
          <a:bodyPr wrap="none" lIns="0" tIns="0" rIns="0" bIns="0" rtlCol="0" anchor="t"/>
          <a:lstStyle/>
          <a:p>
            <a:pPr marL="0" indent="0" algn="r" rtl="1">
              <a:lnSpc>
                <a:spcPct val="122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يُقيَّم إنجازك بمراجعة ورقة العمل (3.1) وفق قائمة التدقيق (3.1) أدناه، تقييمًا فرديًا قائمًا على الكفاية:</a:t>
            </a:r>
            <a:endParaRPr lang="ar-SA" sz="2400" dirty="0"/>
          </a:p>
        </p:txBody>
      </p:sp>
      <p:sp>
        <p:nvSpPr>
          <p:cNvPr id="5" name="Shape 2"/>
          <p:cNvSpPr/>
          <p:nvPr/>
        </p:nvSpPr>
        <p:spPr>
          <a:xfrm>
            <a:off x="631908" y="5352585"/>
            <a:ext cx="10927878" cy="949226"/>
          </a:xfrm>
          <a:prstGeom prst="roundRect">
            <a:avLst>
              <a:gd name="adj" fmla="val 29840"/>
            </a:avLst>
          </a:prstGeom>
          <a:solidFill>
            <a:srgbClr val="D4E9F7"/>
          </a:solidFill>
          <a:ln/>
        </p:spPr>
      </p:sp>
      <p:pic>
        <p:nvPicPr>
          <p:cNvPr id="6" name="Image 0" descr="preencoded.png"/>
          <p:cNvPicPr>
            <a:picLocks noChangeAspect="1"/>
          </p:cNvPicPr>
          <p:nvPr/>
        </p:nvPicPr>
        <p:blipFill>
          <a:blip r:embed="rId3"/>
          <a:stretch>
            <a:fillRect/>
          </a:stretch>
        </p:blipFill>
        <p:spPr>
          <a:xfrm>
            <a:off x="820717" y="5616279"/>
            <a:ext cx="236036" cy="188813"/>
          </a:xfrm>
          <a:prstGeom prst="rect">
            <a:avLst/>
          </a:prstGeom>
        </p:spPr>
      </p:pic>
      <p:sp>
        <p:nvSpPr>
          <p:cNvPr id="7" name="Text 3"/>
          <p:cNvSpPr/>
          <p:nvPr/>
        </p:nvSpPr>
        <p:spPr>
          <a:xfrm>
            <a:off x="1245561" y="5597428"/>
            <a:ext cx="10125417" cy="554831"/>
          </a:xfrm>
          <a:prstGeom prst="rect">
            <a:avLst/>
          </a:prstGeom>
          <a:noFill/>
          <a:ln/>
        </p:spPr>
        <p:txBody>
          <a:bodyPr wrap="square" lIns="0" tIns="0" rIns="0" bIns="0" rtlCol="0" anchor="t">
            <a:normAutofit/>
          </a:bodyPr>
          <a:lstStyle/>
          <a:p>
            <a:pPr marL="0" indent="0" algn="r" rtl="1">
              <a:lnSpc>
                <a:spcPct val="122000"/>
              </a:lnSpc>
              <a:buNone/>
            </a:pPr>
            <a:r>
              <a:rPr lang="ar-SA" altLang="en-US" sz="1450" dirty="0">
                <a:solidFill>
                  <a:srgbClr val="000000"/>
                </a:solidFill>
                <a:latin typeface="WinSoft Pro Medium" pitchFamily="34" charset="0"/>
                <a:ea typeface="WinSoft Pro Medium" pitchFamily="34" charset="-122"/>
                <a:cs typeface="WinSoft Pro Medium" pitchFamily="34" charset="-120"/>
              </a:rPr>
              <a:t>تُعدّ كفيّاً (حققت الكفاية) لهذا النشاط عند استيفائك مستوى الإتقان وفق جميع معايير النشاط. وإن لم يتحقق ذلك، تُتاح لك فرصة المراجعة والتحسين للوصول لمستوى الإتقان.</a:t>
            </a:r>
            <a:endParaRPr lang="ar-SA" sz="1450" dirty="0"/>
          </a:p>
        </p:txBody>
      </p:sp>
      <p:graphicFrame>
        <p:nvGraphicFramePr>
          <p:cNvPr id="4" name="Table 3"/>
          <p:cNvGraphicFramePr>
            <a:graphicFrameLocks noGrp="1"/>
          </p:cNvGraphicFramePr>
          <p:nvPr>
            <p:extLst>
              <p:ext uri="{D42A27DB-BD31-4B8C-83A1-F6EECF244321}">
                <p14:modId xmlns:p14="http://schemas.microsoft.com/office/powerpoint/2010/main" val="1583890266"/>
              </p:ext>
            </p:extLst>
          </p:nvPr>
        </p:nvGraphicFramePr>
        <p:xfrm>
          <a:off x="820717" y="1966392"/>
          <a:ext cx="10739067" cy="2667000"/>
        </p:xfrm>
        <a:graphic>
          <a:graphicData uri="http://schemas.openxmlformats.org/drawingml/2006/table">
            <a:tbl>
              <a:tblPr rtl="1" bandRow="1">
                <a:tableStyleId>{5C22544A-7EE6-4342-B048-85BDC9FD1C3A}</a:tableStyleId>
              </a:tblPr>
              <a:tblGrid>
                <a:gridCol w="7955972">
                  <a:extLst>
                    <a:ext uri="{9D8B030D-6E8A-4147-A177-3AD203B41FA5}">
                      <a16:colId xmlns:a16="http://schemas.microsoft.com/office/drawing/2014/main" val="2659250451"/>
                    </a:ext>
                  </a:extLst>
                </a:gridCol>
                <a:gridCol w="950259">
                  <a:extLst>
                    <a:ext uri="{9D8B030D-6E8A-4147-A177-3AD203B41FA5}">
                      <a16:colId xmlns:a16="http://schemas.microsoft.com/office/drawing/2014/main" val="1871790694"/>
                    </a:ext>
                  </a:extLst>
                </a:gridCol>
                <a:gridCol w="923365">
                  <a:extLst>
                    <a:ext uri="{9D8B030D-6E8A-4147-A177-3AD203B41FA5}">
                      <a16:colId xmlns:a16="http://schemas.microsoft.com/office/drawing/2014/main" val="1153502409"/>
                    </a:ext>
                  </a:extLst>
                </a:gridCol>
                <a:gridCol w="909471">
                  <a:extLst>
                    <a:ext uri="{9D8B030D-6E8A-4147-A177-3AD203B41FA5}">
                      <a16:colId xmlns:a16="http://schemas.microsoft.com/office/drawing/2014/main" val="1003267843"/>
                    </a:ext>
                  </a:extLst>
                </a:gridCol>
              </a:tblGrid>
              <a:tr h="0">
                <a:tc>
                  <a:txBody>
                    <a:bodyPr/>
                    <a:lstStyle/>
                    <a:p>
                      <a:pPr algn="ct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المعيار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متقن </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غير متقن بعد</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مجالات التحسين</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249226889"/>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يحدّد حضور كل محرّك من المحركات الأربعة في سياق مركزه استنادًا إلى مؤشّر واقعيّ ملموس</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4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4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45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4524862"/>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يصدر حكمًا مبررًا حول جدوى إدراج الاعتراف بالتّعلّم المسبق في مركزه</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4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4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45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7641253"/>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يحدّد صورة الاعتراف الأنسب لسياق مركزه عند الحكم بالجدوى الكاملة أو الجزئية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4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4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45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970450"/>
                  </a:ext>
                </a:extLst>
              </a:tr>
              <a:tr h="0">
                <a:tc>
                  <a:txBody>
                    <a:bodyPr/>
                    <a:lstStyle/>
                    <a:p>
                      <a:pPr marL="0" algn="r" defTabSz="914400" rtl="1" eaLnBrk="1" latinLnBrk="0" hangingPunct="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يوثّق نقاشه مع زميله والتعديلات التي أجراها في ضوئه</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25000"/>
                        </a:lnSpc>
                        <a:spcAft>
                          <a:spcPts val="0"/>
                        </a:spcAft>
                      </a:pPr>
                      <a:r>
                        <a:rPr lang="en-US" sz="14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25000"/>
                        </a:lnSpc>
                        <a:spcAft>
                          <a:spcPts val="0"/>
                        </a:spcAft>
                      </a:pPr>
                      <a:r>
                        <a:rPr lang="en-US" sz="14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25000"/>
                        </a:lnSpc>
                        <a:spcAft>
                          <a:spcPts val="0"/>
                        </a:spcAft>
                      </a:pPr>
                      <a:r>
                        <a:rPr lang="en-US" sz="145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5489549"/>
                  </a:ext>
                </a:extLst>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p:nvPr/>
        </p:nvSpPr>
        <p:spPr>
          <a:xfrm>
            <a:off x="631908" y="1022251"/>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تحقّق من تعلّمك —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3.1</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7572" y="2215952"/>
            <a:ext cx="3492214" cy="2463205"/>
          </a:xfrm>
          <a:prstGeom prst="rect">
            <a:avLst/>
          </a:prstGeom>
        </p:spPr>
      </p:pic>
      <p:sp>
        <p:nvSpPr>
          <p:cNvPr id="4" name="Text 1"/>
          <p:cNvSpPr/>
          <p:nvPr/>
        </p:nvSpPr>
        <p:spPr>
          <a:xfrm>
            <a:off x="8318590" y="2466975"/>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تقرأ الفوائد من زاوية المحركات؟</a:t>
            </a:r>
            <a:endParaRPr lang="ar-SA" sz="2300" dirty="0"/>
          </a:p>
        </p:txBody>
      </p:sp>
      <p:sp>
        <p:nvSpPr>
          <p:cNvPr id="5" name="Text 2"/>
          <p:cNvSpPr/>
          <p:nvPr/>
        </p:nvSpPr>
        <p:spPr>
          <a:xfrm>
            <a:off x="8318590" y="3344664"/>
            <a:ext cx="2888582"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هل أقرأ فوائد الاعتراف من زاوية المحركات التي تحمل الأونروا على تبنّيه لا في المطلق؟</a:t>
            </a:r>
            <a:endParaRPr lang="ar-SA" sz="17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9740" y="2215952"/>
            <a:ext cx="3492214" cy="2463205"/>
          </a:xfrm>
          <a:prstGeom prst="rect">
            <a:avLst/>
          </a:prstGeom>
        </p:spPr>
      </p:pic>
      <p:sp>
        <p:nvSpPr>
          <p:cNvPr id="7" name="Text 3"/>
          <p:cNvSpPr/>
          <p:nvPr/>
        </p:nvSpPr>
        <p:spPr>
          <a:xfrm>
            <a:off x="4600758" y="2466975"/>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استندت إلى مؤشرات واقعية؟</a:t>
            </a:r>
            <a:endParaRPr lang="ar-SA" sz="2300" dirty="0"/>
          </a:p>
        </p:txBody>
      </p:sp>
      <p:sp>
        <p:nvSpPr>
          <p:cNvPr id="8" name="Text 4"/>
          <p:cNvSpPr/>
          <p:nvPr/>
        </p:nvSpPr>
        <p:spPr>
          <a:xfrm>
            <a:off x="4600758" y="3344664"/>
            <a:ext cx="2888582"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هل استندت في حكمي على جدوى الاعتراف في مركزي إلى مؤشرات واقعية لا إلى انطباع عام؟</a:t>
            </a:r>
            <a:endParaRPr lang="ar-SA" sz="17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215952"/>
            <a:ext cx="3492214" cy="2463205"/>
          </a:xfrm>
          <a:prstGeom prst="rect">
            <a:avLst/>
          </a:prstGeom>
        </p:spPr>
      </p:pic>
      <p:sp>
        <p:nvSpPr>
          <p:cNvPr id="10" name="Text 5"/>
          <p:cNvSpPr/>
          <p:nvPr/>
        </p:nvSpPr>
        <p:spPr>
          <a:xfrm>
            <a:off x="882926" y="2466975"/>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أدرك ارتباط النتيجة بالسياق؟</a:t>
            </a:r>
            <a:endParaRPr lang="ar-SA" sz="2300" dirty="0"/>
          </a:p>
        </p:txBody>
      </p:sp>
      <p:sp>
        <p:nvSpPr>
          <p:cNvPr id="11" name="Text 6"/>
          <p:cNvSpPr/>
          <p:nvPr/>
        </p:nvSpPr>
        <p:spPr>
          <a:xfrm>
            <a:off x="882926" y="3344664"/>
            <a:ext cx="2888582"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هل أدرك أن نتيجة الاعتراف مرتبطة بالسياق ولا تفترض وجود نظام مؤهلات وطني؟</a:t>
            </a:r>
            <a:endParaRPr lang="ar-SA" sz="1750" dirty="0"/>
          </a:p>
        </p:txBody>
      </p:sp>
      <p:sp>
        <p:nvSpPr>
          <p:cNvPr id="12" name="Shape 7"/>
          <p:cNvSpPr/>
          <p:nvPr/>
        </p:nvSpPr>
        <p:spPr>
          <a:xfrm>
            <a:off x="631908" y="4933057"/>
            <a:ext cx="10927878" cy="902593"/>
          </a:xfrm>
          <a:prstGeom prst="roundRect">
            <a:avLst>
              <a:gd name="adj" fmla="val 37506"/>
            </a:avLst>
          </a:prstGeom>
          <a:solidFill>
            <a:srgbClr val="D4E9F7"/>
          </a:solidFill>
          <a:ln/>
        </p:spPr>
      </p:sp>
      <p:pic>
        <p:nvPicPr>
          <p:cNvPr id="13" name="Image 3" descr="preencoded.png"/>
          <p:cNvPicPr>
            <a:picLocks noChangeAspect="1"/>
          </p:cNvPicPr>
          <p:nvPr/>
        </p:nvPicPr>
        <p:blipFill>
          <a:blip r:embed="rId4"/>
          <a:stretch>
            <a:fillRect/>
          </a:stretch>
        </p:blipFill>
        <p:spPr>
          <a:xfrm>
            <a:off x="857526" y="5258891"/>
            <a:ext cx="282072" cy="225623"/>
          </a:xfrm>
          <a:prstGeom prst="rect">
            <a:avLst/>
          </a:prstGeom>
        </p:spPr>
      </p:pic>
      <p:sp>
        <p:nvSpPr>
          <p:cNvPr id="14" name="Text 8"/>
          <p:cNvSpPr/>
          <p:nvPr/>
        </p:nvSpPr>
        <p:spPr>
          <a:xfrm>
            <a:off x="755631" y="5215037"/>
            <a:ext cx="1057853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000000"/>
                </a:solidFill>
                <a:latin typeface="WinSoft Pro Medium" pitchFamily="34" charset="0"/>
                <a:ea typeface="WinSoft Pro Medium" pitchFamily="34" charset="-122"/>
                <a:cs typeface="WinSoft Pro Medium" pitchFamily="34" charset="-120"/>
              </a:rPr>
              <a:t>إن تحقّق لك ذلك فقد بلغت ناتج النشاط: حكم مبرّر وموثّق حول جدوى إدراج الاعتراف بالتّعلّم المسبق في مركزك وصورته الأنسب له.</a:t>
            </a:r>
            <a:endParaRPr lang="ar-SA" sz="175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233587"/>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التطبيق: تحديد التحدّيات ومعالجتها في مركزك</a:t>
            </a:r>
            <a:endParaRPr lang="ar-SA" sz="4650" dirty="0"/>
          </a:p>
        </p:txBody>
      </p:sp>
      <p:sp>
        <p:nvSpPr>
          <p:cNvPr id="5" name="Text 1"/>
          <p:cNvSpPr/>
          <p:nvPr/>
        </p:nvSpPr>
        <p:spPr>
          <a:xfrm>
            <a:off x="631908" y="3310731"/>
            <a:ext cx="6017467" cy="722313"/>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ليست التحديات كلها بالقدر نفسه من الحضور أو الشدّة في كل سياق؛ فذلك يختلف من مركز لآخر تبعًا لموارده وقدراته وشركائه.</a:t>
            </a:r>
            <a:endParaRPr lang="ar-SA" sz="1750" dirty="0"/>
          </a:p>
        </p:txBody>
      </p:sp>
      <p:sp>
        <p:nvSpPr>
          <p:cNvPr id="6" name="Shape 2"/>
          <p:cNvSpPr/>
          <p:nvPr/>
        </p:nvSpPr>
        <p:spPr>
          <a:xfrm>
            <a:off x="6962502" y="3056830"/>
            <a:ext cx="25399" cy="1230114"/>
          </a:xfrm>
          <a:prstGeom prst="roundRect">
            <a:avLst>
              <a:gd name="adj" fmla="val 50001"/>
            </a:avLst>
          </a:prstGeom>
          <a:solidFill>
            <a:srgbClr val="75BAE6"/>
          </a:solidFill>
          <a:ln/>
        </p:spPr>
      </p:sp>
      <p:sp>
        <p:nvSpPr>
          <p:cNvPr id="7" name="Text 3"/>
          <p:cNvSpPr/>
          <p:nvPr/>
        </p:nvSpPr>
        <p:spPr>
          <a:xfrm>
            <a:off x="631908" y="4540845"/>
            <a:ext cx="6355993" cy="1083469"/>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حدّد النشاط السابق تسعة تحدّيات شائعة أمام الاعتراف بالتّعلّم المسبق وإجراءات معالجة كل منها. تنتقل الآن من فهم التحدّيات في العموم إلى تحديد أيّها يواجه مركزك تحديدًا، واختيار إجراء المعالجة الأنسب له.</a:t>
            </a:r>
            <a:endParaRPr lang="ar-SA" sz="175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p:nvPr/>
        </p:nvSpPr>
        <p:spPr>
          <a:xfrm>
            <a:off x="631908" y="129301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تحديد التحدّيات ومعالجتها في مركزك</a:t>
            </a:r>
            <a:endParaRPr lang="ar-SA" sz="4650" dirty="0"/>
          </a:p>
        </p:txBody>
      </p:sp>
      <p:sp>
        <p:nvSpPr>
          <p:cNvPr id="3" name="Text 1"/>
          <p:cNvSpPr/>
          <p:nvPr/>
        </p:nvSpPr>
        <p:spPr>
          <a:xfrm>
            <a:off x="631908" y="2486720"/>
            <a:ext cx="1092787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حدّد النشاط السابق تسعة تحدّيات شائعة أمام الاعتراف بالتّعلّم المسبق وإجراءات معالجة كل منها. ليست هذه التحديات كلها بالقدر نفسه من الحضور في كل سياق؛ فذلك يختلف من مركز لآخر تبعًا لموارده وقدراته وشركائه.</a:t>
            </a:r>
            <a:endParaRPr lang="ar-SA" sz="1750" dirty="0"/>
          </a:p>
        </p:txBody>
      </p:sp>
      <p:sp>
        <p:nvSpPr>
          <p:cNvPr id="4" name="Shape 2"/>
          <p:cNvSpPr/>
          <p:nvPr/>
        </p:nvSpPr>
        <p:spPr>
          <a:xfrm>
            <a:off x="8997030" y="3462933"/>
            <a:ext cx="2562756" cy="2102048"/>
          </a:xfrm>
          <a:prstGeom prst="roundRect">
            <a:avLst>
              <a:gd name="adj" fmla="val 16105"/>
            </a:avLst>
          </a:prstGeom>
          <a:solidFill>
            <a:srgbClr val="FFFFFF"/>
          </a:solidFill>
          <a:ln w="25399">
            <a:solidFill>
              <a:srgbClr val="00AEEF"/>
            </a:solidFill>
            <a:prstDash val="solid"/>
          </a:ln>
        </p:spPr>
      </p:sp>
      <p:sp>
        <p:nvSpPr>
          <p:cNvPr id="5" name="Text 3"/>
          <p:cNvSpPr/>
          <p:nvPr/>
        </p:nvSpPr>
        <p:spPr>
          <a:xfrm>
            <a:off x="9248048" y="3713956"/>
            <a:ext cx="2060722"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اختر ثلاثة تحديات</a:t>
            </a:r>
            <a:endParaRPr lang="ar-SA" sz="2300" dirty="0"/>
          </a:p>
        </p:txBody>
      </p:sp>
      <p:sp>
        <p:nvSpPr>
          <p:cNvPr id="6" name="Text 4"/>
          <p:cNvSpPr/>
          <p:nvPr/>
        </p:nvSpPr>
        <p:spPr>
          <a:xfrm>
            <a:off x="9248047" y="4581624"/>
            <a:ext cx="206072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الأكثر ترجيحًا في سياق مركزك تحديدًا.</a:t>
            </a:r>
            <a:endParaRPr lang="ar-SA" sz="1750" dirty="0"/>
          </a:p>
        </p:txBody>
      </p:sp>
      <p:sp>
        <p:nvSpPr>
          <p:cNvPr id="7" name="Shape 5"/>
          <p:cNvSpPr/>
          <p:nvPr/>
        </p:nvSpPr>
        <p:spPr>
          <a:xfrm>
            <a:off x="6208656" y="3462933"/>
            <a:ext cx="2562756" cy="2102048"/>
          </a:xfrm>
          <a:prstGeom prst="roundRect">
            <a:avLst>
              <a:gd name="adj" fmla="val 16105"/>
            </a:avLst>
          </a:prstGeom>
          <a:solidFill>
            <a:srgbClr val="FFFFFF"/>
          </a:solidFill>
          <a:ln w="25399">
            <a:solidFill>
              <a:srgbClr val="00AEEF"/>
            </a:solidFill>
            <a:prstDash val="solid"/>
          </a:ln>
        </p:spPr>
      </p:sp>
      <p:sp>
        <p:nvSpPr>
          <p:cNvPr id="8" name="Text 6"/>
          <p:cNvSpPr/>
          <p:nvPr/>
        </p:nvSpPr>
        <p:spPr>
          <a:xfrm>
            <a:off x="6459674" y="3713956"/>
            <a:ext cx="2060722"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بيّن مؤشرًا واقعيًا</a:t>
            </a:r>
            <a:endParaRPr lang="ar-SA" sz="2300" dirty="0"/>
          </a:p>
        </p:txBody>
      </p:sp>
      <p:sp>
        <p:nvSpPr>
          <p:cNvPr id="9" name="Text 7"/>
          <p:cNvSpPr/>
          <p:nvPr/>
        </p:nvSpPr>
        <p:spPr>
          <a:xfrm>
            <a:off x="6387956" y="4591645"/>
            <a:ext cx="206072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من واقع مركزك يدل على حضور كل تحدٍّ.</a:t>
            </a:r>
            <a:endParaRPr lang="ar-SA" sz="1750" dirty="0"/>
          </a:p>
        </p:txBody>
      </p:sp>
      <p:sp>
        <p:nvSpPr>
          <p:cNvPr id="10" name="Shape 8"/>
          <p:cNvSpPr/>
          <p:nvPr/>
        </p:nvSpPr>
        <p:spPr>
          <a:xfrm>
            <a:off x="3420282" y="3462933"/>
            <a:ext cx="2562756" cy="2102048"/>
          </a:xfrm>
          <a:prstGeom prst="roundRect">
            <a:avLst>
              <a:gd name="adj" fmla="val 16105"/>
            </a:avLst>
          </a:prstGeom>
          <a:solidFill>
            <a:srgbClr val="FFFFFF"/>
          </a:solidFill>
          <a:ln w="25399">
            <a:solidFill>
              <a:srgbClr val="00AEEF"/>
            </a:solidFill>
            <a:prstDash val="solid"/>
          </a:ln>
        </p:spPr>
      </p:sp>
      <p:sp>
        <p:nvSpPr>
          <p:cNvPr id="11" name="Text 9"/>
          <p:cNvSpPr/>
          <p:nvPr/>
        </p:nvSpPr>
        <p:spPr>
          <a:xfrm>
            <a:off x="3671300" y="3713956"/>
            <a:ext cx="2060722"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اقترح إجراء معالجة</a:t>
            </a:r>
            <a:endParaRPr lang="ar-SA" sz="2300" dirty="0"/>
          </a:p>
        </p:txBody>
      </p:sp>
      <p:sp>
        <p:nvSpPr>
          <p:cNvPr id="12" name="Text 10"/>
          <p:cNvSpPr/>
          <p:nvPr/>
        </p:nvSpPr>
        <p:spPr>
          <a:xfrm>
            <a:off x="3671300" y="4591645"/>
            <a:ext cx="206072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عمليًا محدّدًا يناسب سياق مركزك لا إجراءً عامًا.</a:t>
            </a:r>
            <a:endParaRPr lang="ar-SA" sz="1750" dirty="0"/>
          </a:p>
        </p:txBody>
      </p:sp>
      <p:sp>
        <p:nvSpPr>
          <p:cNvPr id="13" name="Shape 11"/>
          <p:cNvSpPr/>
          <p:nvPr/>
        </p:nvSpPr>
        <p:spPr>
          <a:xfrm>
            <a:off x="631908" y="3462933"/>
            <a:ext cx="2562756" cy="2102048"/>
          </a:xfrm>
          <a:prstGeom prst="roundRect">
            <a:avLst>
              <a:gd name="adj" fmla="val 16105"/>
            </a:avLst>
          </a:prstGeom>
          <a:solidFill>
            <a:srgbClr val="FFFFFF"/>
          </a:solidFill>
          <a:ln w="25399">
            <a:solidFill>
              <a:srgbClr val="00AEEF"/>
            </a:solidFill>
            <a:prstDash val="solid"/>
          </a:ln>
        </p:spPr>
      </p:sp>
      <p:sp>
        <p:nvSpPr>
          <p:cNvPr id="14" name="Text 12"/>
          <p:cNvSpPr/>
          <p:nvPr/>
        </p:nvSpPr>
        <p:spPr>
          <a:xfrm>
            <a:off x="882926" y="3713956"/>
            <a:ext cx="2060722"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ناقش مع زميل</a:t>
            </a:r>
            <a:endParaRPr lang="ar-SA" sz="2300" dirty="0"/>
          </a:p>
        </p:txBody>
      </p:sp>
      <p:sp>
        <p:nvSpPr>
          <p:cNvPr id="15" name="Text 13"/>
          <p:cNvSpPr/>
          <p:nvPr/>
        </p:nvSpPr>
        <p:spPr>
          <a:xfrm>
            <a:off x="631908" y="4513957"/>
            <a:ext cx="2311740"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وعدّل ما يلزم في ضوء ملاحظاته، ثم وثّق في ورقة العمل (3.2).</a:t>
            </a:r>
            <a:endParaRPr lang="ar-SA" sz="175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nvSpPr>
        <p:spPr>
          <a:xfrm>
            <a:off x="631908" y="747415"/>
            <a:ext cx="10927878" cy="631031"/>
          </a:xfrm>
          <a:prstGeom prst="rect">
            <a:avLst/>
          </a:prstGeom>
          <a:noFill/>
          <a:ln/>
        </p:spPr>
        <p:txBody>
          <a:bodyPr wrap="none" lIns="0" tIns="0" rIns="0" bIns="0" rtlCol="0" anchor="t"/>
          <a:lstStyle/>
          <a:p>
            <a:pPr algn="r" rtl="1">
              <a:lnSpc>
                <a:spcPct val="104000"/>
              </a:lnSpc>
            </a:pPr>
            <a:r>
              <a:rPr lang="ar-SA" altLang="en-US" sz="3950" dirty="0">
                <a:solidFill>
                  <a:srgbClr val="2E3C4E"/>
                </a:solidFill>
                <a:latin typeface="GE SS Two Light" pitchFamily="34" charset="0"/>
                <a:ea typeface="GE SS Two Light" pitchFamily="34" charset="-122"/>
                <a:cs typeface="GE SS Two Light" pitchFamily="34" charset="-120"/>
              </a:rPr>
              <a:t>كيف يُقيَّم عملك؟ — النشاط </a:t>
            </a:r>
            <a:r>
              <a:rPr lang="en-US" altLang="en-US" sz="4000" dirty="0">
                <a:solidFill>
                  <a:srgbClr val="2E3C4E"/>
                </a:solidFill>
                <a:latin typeface="Myriad Headline" panose="020B0500000000000000" pitchFamily="34" charset="0"/>
                <a:ea typeface="GE SS Two Light" pitchFamily="34" charset="-122"/>
                <a:cs typeface="GE SS Two Light" pitchFamily="34" charset="-120"/>
              </a:rPr>
              <a:t>3.1</a:t>
            </a:r>
            <a:r>
              <a:rPr lang="ar-SA" altLang="en-US" sz="3950" dirty="0">
                <a:solidFill>
                  <a:srgbClr val="2E3C4E"/>
                </a:solidFill>
                <a:latin typeface="GE SS Two Light" pitchFamily="34" charset="0"/>
                <a:ea typeface="GE SS Two Light" pitchFamily="34" charset="-122"/>
                <a:cs typeface="GE SS Two Light" pitchFamily="34" charset="-120"/>
              </a:rPr>
              <a:t> (تحديد التحدّيات)</a:t>
            </a:r>
            <a:endParaRPr lang="ar-SA" sz="3950" dirty="0"/>
          </a:p>
        </p:txBody>
      </p:sp>
      <p:sp>
        <p:nvSpPr>
          <p:cNvPr id="3" name="Text 1"/>
          <p:cNvSpPr/>
          <p:nvPr/>
        </p:nvSpPr>
        <p:spPr>
          <a:xfrm>
            <a:off x="22324" y="1704479"/>
            <a:ext cx="11537463"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يُقيَّم إنجازك بمراجعة ورقة العمل (3.2) وفق قائمة التدقيق (3.2) أدناه، تقييمًا فرديًا قائمًا على الكفاية:</a:t>
            </a:r>
            <a:endParaRPr lang="ar-SA" sz="2000" dirty="0"/>
          </a:p>
        </p:txBody>
      </p:sp>
      <p:sp>
        <p:nvSpPr>
          <p:cNvPr id="5" name="Shape 2"/>
          <p:cNvSpPr/>
          <p:nvPr/>
        </p:nvSpPr>
        <p:spPr>
          <a:xfrm>
            <a:off x="631908" y="5137448"/>
            <a:ext cx="10927878" cy="973138"/>
          </a:xfrm>
          <a:prstGeom prst="roundRect">
            <a:avLst>
              <a:gd name="adj" fmla="val 29569"/>
            </a:avLst>
          </a:prstGeom>
          <a:solidFill>
            <a:srgbClr val="D4E9F7"/>
          </a:solidFill>
          <a:ln/>
        </p:spPr>
      </p:sp>
      <p:pic>
        <p:nvPicPr>
          <p:cNvPr id="6" name="Image 0" descr="preencoded.png"/>
          <p:cNvPicPr>
            <a:picLocks noChangeAspect="1"/>
          </p:cNvPicPr>
          <p:nvPr/>
        </p:nvPicPr>
        <p:blipFill>
          <a:blip r:embed="rId3"/>
          <a:stretch>
            <a:fillRect/>
          </a:stretch>
        </p:blipFill>
        <p:spPr>
          <a:xfrm>
            <a:off x="823693" y="5371009"/>
            <a:ext cx="239707" cy="191790"/>
          </a:xfrm>
          <a:prstGeom prst="rect">
            <a:avLst/>
          </a:prstGeom>
        </p:spPr>
      </p:pic>
      <p:sp>
        <p:nvSpPr>
          <p:cNvPr id="7" name="Text 3"/>
          <p:cNvSpPr/>
          <p:nvPr/>
        </p:nvSpPr>
        <p:spPr>
          <a:xfrm>
            <a:off x="1255185" y="5348387"/>
            <a:ext cx="10112817" cy="567531"/>
          </a:xfrm>
          <a:prstGeom prst="rect">
            <a:avLst/>
          </a:prstGeom>
          <a:noFill/>
          <a:ln/>
        </p:spPr>
        <p:txBody>
          <a:bodyPr wrap="square" lIns="0" tIns="0" rIns="0" bIns="0" rtlCol="0" anchor="t">
            <a:noAutofit/>
          </a:bodyPr>
          <a:lstStyle/>
          <a:p>
            <a:pPr marL="0" indent="0" algn="r" rtl="1">
              <a:lnSpc>
                <a:spcPct val="123000"/>
              </a:lnSpc>
              <a:buNone/>
            </a:pPr>
            <a:r>
              <a:rPr lang="ar-SA" altLang="en-US" dirty="0">
                <a:solidFill>
                  <a:srgbClr val="000000"/>
                </a:solidFill>
                <a:latin typeface="WinSoft Pro Medium" pitchFamily="34" charset="0"/>
                <a:ea typeface="WinSoft Pro Medium" pitchFamily="34" charset="-122"/>
                <a:cs typeface="WinSoft Pro Medium" pitchFamily="34" charset="-120"/>
              </a:rPr>
              <a:t>تُعدّ كفيّاً (حققت الكفاية) لهذا النشاط عند استيفائك مستوى الإتقان وفق جميع معايير النشاط. وإن لم يتحقق ذلك، تُتاح لك فرصة المراجعة والتحسين للوصول لمستوى الإتقان.</a:t>
            </a:r>
            <a:endParaRPr lang="ar-SA" dirty="0"/>
          </a:p>
        </p:txBody>
      </p:sp>
      <p:graphicFrame>
        <p:nvGraphicFramePr>
          <p:cNvPr id="4" name="Table 3"/>
          <p:cNvGraphicFramePr>
            <a:graphicFrameLocks noGrp="1"/>
          </p:cNvGraphicFramePr>
          <p:nvPr>
            <p:extLst>
              <p:ext uri="{D42A27DB-BD31-4B8C-83A1-F6EECF244321}">
                <p14:modId xmlns:p14="http://schemas.microsoft.com/office/powerpoint/2010/main" val="2287323622"/>
              </p:ext>
            </p:extLst>
          </p:nvPr>
        </p:nvGraphicFramePr>
        <p:xfrm>
          <a:off x="823693" y="2514600"/>
          <a:ext cx="10927876" cy="2286000"/>
        </p:xfrm>
        <a:graphic>
          <a:graphicData uri="http://schemas.openxmlformats.org/drawingml/2006/table">
            <a:tbl>
              <a:tblPr rtl="1" bandRow="1">
                <a:tableStyleId>{5C22544A-7EE6-4342-B048-85BDC9FD1C3A}</a:tableStyleId>
              </a:tblPr>
              <a:tblGrid>
                <a:gridCol w="6304546">
                  <a:extLst>
                    <a:ext uri="{9D8B030D-6E8A-4147-A177-3AD203B41FA5}">
                      <a16:colId xmlns:a16="http://schemas.microsoft.com/office/drawing/2014/main" val="2282306803"/>
                    </a:ext>
                  </a:extLst>
                </a:gridCol>
                <a:gridCol w="1541110">
                  <a:extLst>
                    <a:ext uri="{9D8B030D-6E8A-4147-A177-3AD203B41FA5}">
                      <a16:colId xmlns:a16="http://schemas.microsoft.com/office/drawing/2014/main" val="3725851842"/>
                    </a:ext>
                  </a:extLst>
                </a:gridCol>
                <a:gridCol w="1541110">
                  <a:extLst>
                    <a:ext uri="{9D8B030D-6E8A-4147-A177-3AD203B41FA5}">
                      <a16:colId xmlns:a16="http://schemas.microsoft.com/office/drawing/2014/main" val="3413528195"/>
                    </a:ext>
                  </a:extLst>
                </a:gridCol>
                <a:gridCol w="1541110">
                  <a:extLst>
                    <a:ext uri="{9D8B030D-6E8A-4147-A177-3AD203B41FA5}">
                      <a16:colId xmlns:a16="http://schemas.microsoft.com/office/drawing/2014/main" val="2007454628"/>
                    </a:ext>
                  </a:extLst>
                </a:gridCol>
              </a:tblGrid>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المعيار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متقن </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غير متقن بعد</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مجالات التحسين</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784683064"/>
                  </a:ext>
                </a:extLst>
              </a:tr>
              <a:tr h="0">
                <a:tc>
                  <a:txBody>
                    <a:bodyPr/>
                    <a:lstStyle/>
                    <a:p>
                      <a:pPr algn="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يحدّد ثلاثة تحديات على الأقل مرجّحة الحدوث في سياق مركزه تحديدًا</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6247666"/>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يربط كل تحدٍّ بمؤشر واقعي ملموس من واقع مركزه</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5061686"/>
                  </a:ext>
                </a:extLst>
              </a:tr>
              <a:tr h="0">
                <a:tc>
                  <a:txBody>
                    <a:bodyPr/>
                    <a:lstStyle/>
                    <a:p>
                      <a:pPr algn="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يقترح لكل تحدٍّ إجراء معالجة عمليًا مناسبًا لسياقه لا معادًا حرفيًا من الجدول</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636324"/>
                  </a:ext>
                </a:extLst>
              </a:tr>
              <a:tr h="0">
                <a:tc>
                  <a:txBody>
                    <a:bodyPr/>
                    <a:lstStyle/>
                    <a:p>
                      <a:pPr algn="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يوثّق نقاشه مع زميله والتعديلات التي أجراها في ضوئه</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2000" kern="1200" dirty="0">
                          <a:solidFill>
                            <a:schemeClr val="tx1"/>
                          </a:solidFill>
                          <a:latin typeface="WinSoft Pro Medium" pitchFamily="34" charset="0"/>
                          <a:ea typeface="WinSoft Pro Medium" pitchFamily="34" charset="-122"/>
                          <a:cs typeface="WinSoft Pro Medium" pitchFamily="34" charset="-120"/>
                        </a:rPr>
                        <a:t> </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1642442"/>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p:nvPr/>
        </p:nvSpPr>
        <p:spPr>
          <a:xfrm>
            <a:off x="394447" y="831652"/>
            <a:ext cx="11165339" cy="1484709"/>
          </a:xfrm>
          <a:prstGeom prst="rect">
            <a:avLst/>
          </a:prstGeom>
          <a:noFill/>
          <a:ln/>
        </p:spPr>
        <p:txBody>
          <a:bodyPr wrap="square" lIns="0" tIns="0" rIns="0" bIns="0" rtlCol="0" anchor="t">
            <a:normAutofit/>
          </a:bodyPr>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تحقّق من تعلّمك —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3.1</a:t>
            </a:r>
            <a:r>
              <a:rPr lang="ar-SA" altLang="en-US" sz="4650" dirty="0">
                <a:solidFill>
                  <a:srgbClr val="2E3C4E"/>
                </a:solidFill>
                <a:latin typeface="GE SS Two Light" pitchFamily="34" charset="0"/>
                <a:ea typeface="GE SS Two Light" pitchFamily="34" charset="-122"/>
                <a:cs typeface="GE SS Two Light" pitchFamily="34" charset="-120"/>
              </a:rPr>
              <a:t> </a:t>
            </a:r>
            <a:r>
              <a:rPr lang="ar-SA" altLang="en-US" sz="3800" dirty="0">
                <a:solidFill>
                  <a:srgbClr val="2E3C4E"/>
                </a:solidFill>
                <a:latin typeface="GE SS Two Light" pitchFamily="34" charset="0"/>
                <a:ea typeface="GE SS Two Light" pitchFamily="34" charset="-122"/>
                <a:cs typeface="GE SS Two Light" pitchFamily="34" charset="-120"/>
              </a:rPr>
              <a:t>(تحديد</a:t>
            </a:r>
            <a:r>
              <a:rPr lang="ar-JO" altLang="en-US" sz="3800" dirty="0">
                <a:solidFill>
                  <a:srgbClr val="2E3C4E"/>
                </a:solidFill>
                <a:latin typeface="GE SS Two Light" pitchFamily="34" charset="0"/>
                <a:ea typeface="GE SS Two Light" pitchFamily="34" charset="-122"/>
                <a:cs typeface="GE SS Two Light" pitchFamily="34" charset="-120"/>
              </a:rPr>
              <a:t> </a:t>
            </a:r>
            <a:r>
              <a:rPr lang="ar-SA" altLang="en-US" sz="3800" dirty="0">
                <a:solidFill>
                  <a:srgbClr val="2E3C4E"/>
                </a:solidFill>
                <a:latin typeface="GE SS Two Light" pitchFamily="34" charset="0"/>
                <a:ea typeface="GE SS Two Light" pitchFamily="34" charset="-122"/>
                <a:cs typeface="GE SS Two Light" pitchFamily="34" charset="-120"/>
              </a:rPr>
              <a:t>التحدّيات)</a:t>
            </a:r>
            <a:endParaRPr lang="ar-SA" sz="38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8656" y="2704952"/>
            <a:ext cx="5351130" cy="1740892"/>
          </a:xfrm>
          <a:prstGeom prst="rect">
            <a:avLst/>
          </a:prstGeom>
        </p:spPr>
      </p:pic>
      <p:sp>
        <p:nvSpPr>
          <p:cNvPr id="4" name="Text 1"/>
          <p:cNvSpPr/>
          <p:nvPr/>
        </p:nvSpPr>
        <p:spPr>
          <a:xfrm>
            <a:off x="6459674" y="2955975"/>
            <a:ext cx="4747498"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ميّزت التحديات الأكثر ترجيحًا في مركزك؟</a:t>
            </a:r>
            <a:endParaRPr lang="ar-SA" sz="2300" dirty="0"/>
          </a:p>
        </p:txBody>
      </p:sp>
      <p:sp>
        <p:nvSpPr>
          <p:cNvPr id="5" name="Text 2"/>
          <p:cNvSpPr/>
          <p:nvPr/>
        </p:nvSpPr>
        <p:spPr>
          <a:xfrm>
            <a:off x="6459674" y="3833665"/>
            <a:ext cx="474749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هل ميّزت التحديات الأكثر ترجيحًا في سياق مركزك عن غيرها؟</a:t>
            </a:r>
            <a:endParaRPr lang="ar-SA" sz="17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704952"/>
            <a:ext cx="5351130" cy="1740892"/>
          </a:xfrm>
          <a:prstGeom prst="rect">
            <a:avLst/>
          </a:prstGeom>
        </p:spPr>
      </p:pic>
      <p:sp>
        <p:nvSpPr>
          <p:cNvPr id="7" name="Text 3"/>
          <p:cNvSpPr/>
          <p:nvPr/>
        </p:nvSpPr>
        <p:spPr>
          <a:xfrm>
            <a:off x="882926" y="2955975"/>
            <a:ext cx="474749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استندت إلى واقع ملموس؟</a:t>
            </a:r>
            <a:endParaRPr lang="ar-SA" sz="2300" dirty="0"/>
          </a:p>
        </p:txBody>
      </p:sp>
      <p:sp>
        <p:nvSpPr>
          <p:cNvPr id="8" name="Text 4"/>
          <p:cNvSpPr/>
          <p:nvPr/>
        </p:nvSpPr>
        <p:spPr>
          <a:xfrm>
            <a:off x="882926" y="3462487"/>
            <a:ext cx="474749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هل استندت في اختيار إجراءات المعالجة إلى واقع ملموس من مركزك لا إلى تعميم؟</a:t>
            </a:r>
            <a:endParaRPr lang="ar-SA" sz="1750" dirty="0"/>
          </a:p>
        </p:txBody>
      </p:sp>
      <p:sp>
        <p:nvSpPr>
          <p:cNvPr id="9" name="Shape 5"/>
          <p:cNvSpPr/>
          <p:nvPr/>
        </p:nvSpPr>
        <p:spPr>
          <a:xfrm>
            <a:off x="631908" y="4699745"/>
            <a:ext cx="10927878" cy="1263749"/>
          </a:xfrm>
          <a:prstGeom prst="roundRect">
            <a:avLst>
              <a:gd name="adj" fmla="val 26787"/>
            </a:avLst>
          </a:prstGeom>
          <a:solidFill>
            <a:srgbClr val="D4E9F7"/>
          </a:solidFill>
          <a:ln/>
        </p:spPr>
      </p:sp>
      <p:pic>
        <p:nvPicPr>
          <p:cNvPr id="10" name="Image 2" descr="preencoded.png"/>
          <p:cNvPicPr>
            <a:picLocks noChangeAspect="1"/>
          </p:cNvPicPr>
          <p:nvPr/>
        </p:nvPicPr>
        <p:blipFill>
          <a:blip r:embed="rId4"/>
          <a:stretch>
            <a:fillRect/>
          </a:stretch>
        </p:blipFill>
        <p:spPr>
          <a:xfrm>
            <a:off x="857526" y="5025579"/>
            <a:ext cx="282072" cy="225623"/>
          </a:xfrm>
          <a:prstGeom prst="rect">
            <a:avLst/>
          </a:prstGeom>
        </p:spPr>
      </p:pic>
      <p:sp>
        <p:nvSpPr>
          <p:cNvPr id="11" name="Text 6"/>
          <p:cNvSpPr/>
          <p:nvPr/>
        </p:nvSpPr>
        <p:spPr>
          <a:xfrm>
            <a:off x="1365216" y="4981725"/>
            <a:ext cx="9968953"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000000"/>
                </a:solidFill>
                <a:latin typeface="WinSoft Pro Medium" pitchFamily="34" charset="0"/>
                <a:ea typeface="WinSoft Pro Medium" pitchFamily="34" charset="-122"/>
                <a:cs typeface="WinSoft Pro Medium" pitchFamily="34" charset="-120"/>
              </a:rPr>
              <a:t>إن تحقّق لك ذلك فقد بلغت ناتج النشاط: قائمة موثّقة بثلاثة تحدّيات على الأقل مرتبطة بإجراءات معالجة ملائمة لسياق مركزك، تصلح مدخلًا لتصميم برنامج الاعتراف في النشاط التالي.</a:t>
            </a:r>
            <a:endParaRPr lang="ar-SA" sz="175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Text 0"/>
          <p:cNvSpPr/>
          <p:nvPr/>
        </p:nvSpPr>
        <p:spPr>
          <a:xfrm>
            <a:off x="631908" y="1180802"/>
            <a:ext cx="10927878" cy="1484709"/>
          </a:xfrm>
          <a:prstGeom prst="rect">
            <a:avLst/>
          </a:prstGeom>
          <a:noFill/>
          <a:ln/>
        </p:spPr>
        <p:txBody>
          <a:bodyPr wrap="square" lIns="0" tIns="0" rIns="0" bIns="0" rtlCol="0" anchor="t">
            <a:normAutofit lnSpcReduction="10000"/>
          </a:bodyPr>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3.2 </a:t>
            </a:r>
            <a:r>
              <a:rPr lang="ar-SA" altLang="en-US" sz="4650" dirty="0">
                <a:solidFill>
                  <a:srgbClr val="2E3C4E"/>
                </a:solidFill>
                <a:latin typeface="GE SS Two Light" pitchFamily="34" charset="0"/>
                <a:ea typeface="GE SS Two Light" pitchFamily="34" charset="-122"/>
                <a:cs typeface="GE SS Two Light" pitchFamily="34" charset="-120"/>
              </a:rPr>
              <a:t>: تصميم مخطط موجز لبرنامج الاعتراف بالتّعلّم المسبق</a:t>
            </a:r>
            <a:endParaRPr lang="ar-SA" sz="4650" dirty="0"/>
          </a:p>
        </p:txBody>
      </p:sp>
      <p:sp>
        <p:nvSpPr>
          <p:cNvPr id="3" name="Shape 1"/>
          <p:cNvSpPr/>
          <p:nvPr/>
        </p:nvSpPr>
        <p:spPr>
          <a:xfrm>
            <a:off x="469392" y="3004045"/>
            <a:ext cx="5513646" cy="3131711"/>
          </a:xfrm>
          <a:prstGeom prst="roundRect">
            <a:avLst>
              <a:gd name="adj" fmla="val 20262"/>
            </a:avLst>
          </a:prstGeom>
          <a:solidFill>
            <a:srgbClr val="75BAE6"/>
          </a:solidFill>
          <a:ln/>
        </p:spPr>
      </p:sp>
      <p:sp>
        <p:nvSpPr>
          <p:cNvPr id="4" name="Text 2"/>
          <p:cNvSpPr/>
          <p:nvPr/>
        </p:nvSpPr>
        <p:spPr>
          <a:xfrm>
            <a:off x="695010" y="3229670"/>
            <a:ext cx="5062411" cy="573852"/>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ما ستكون قادرًا عليه</a:t>
            </a:r>
            <a:endParaRPr lang="ar-SA" sz="2800" dirty="0">
              <a:solidFill>
                <a:schemeClr val="bg1"/>
              </a:solidFill>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44143" y="4005742"/>
            <a:ext cx="564144" cy="564158"/>
          </a:xfrm>
          <a:prstGeom prst="rect">
            <a:avLst/>
          </a:prstGeom>
        </p:spPr>
      </p:pic>
      <p:sp>
        <p:nvSpPr>
          <p:cNvPr id="6" name="Text 3"/>
          <p:cNvSpPr/>
          <p:nvPr/>
        </p:nvSpPr>
        <p:spPr>
          <a:xfrm>
            <a:off x="695010" y="4700984"/>
            <a:ext cx="5062411" cy="1116720"/>
          </a:xfrm>
          <a:prstGeom prst="rect">
            <a:avLst/>
          </a:prstGeom>
          <a:noFill/>
          <a:ln/>
        </p:spPr>
        <p:txBody>
          <a:bodyPr wrap="square" lIns="0" tIns="0" rIns="0" bIns="0" rtlCol="0" anchor="t">
            <a:normAutofit lnSpcReduction="10000"/>
          </a:bodyPr>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تصميم مخطط موجز كامل لبرنامج اعتراف بالتّعلّم المسبق لمجموعة مهارات أو مهنة مختارة، يغطّي جميع العمليات المطلوبة</a:t>
            </a:r>
            <a:endParaRPr lang="ar-SA" sz="2000" dirty="0">
              <a:solidFill>
                <a:schemeClr val="bg1"/>
              </a:solidFill>
            </a:endParaRPr>
          </a:p>
        </p:txBody>
      </p:sp>
      <p:sp>
        <p:nvSpPr>
          <p:cNvPr id="7" name="Text 4"/>
          <p:cNvSpPr/>
          <p:nvPr/>
        </p:nvSpPr>
        <p:spPr>
          <a:xfrm>
            <a:off x="6377522" y="3229670"/>
            <a:ext cx="5188614" cy="37117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تفاصيل النشاط</a:t>
            </a:r>
            <a:endParaRPr lang="ar-SA" sz="28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91640" y="4061226"/>
            <a:ext cx="564144" cy="564158"/>
          </a:xfrm>
          <a:prstGeom prst="rect">
            <a:avLst/>
          </a:prstGeom>
        </p:spPr>
      </p:pic>
      <p:sp>
        <p:nvSpPr>
          <p:cNvPr id="9" name="Text 5"/>
          <p:cNvSpPr/>
          <p:nvPr/>
        </p:nvSpPr>
        <p:spPr>
          <a:xfrm>
            <a:off x="9394987" y="4704462"/>
            <a:ext cx="2453221"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المدة: أربع ساعات</a:t>
            </a:r>
            <a:endParaRPr lang="ar-SA" sz="20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30842" y="4061226"/>
            <a:ext cx="564144" cy="564158"/>
          </a:xfrm>
          <a:prstGeom prst="rect">
            <a:avLst/>
          </a:prstGeom>
        </p:spPr>
      </p:pic>
      <p:sp>
        <p:nvSpPr>
          <p:cNvPr id="11" name="Text 6"/>
          <p:cNvSpPr/>
          <p:nvPr/>
        </p:nvSpPr>
        <p:spPr>
          <a:xfrm>
            <a:off x="7886254" y="4700984"/>
            <a:ext cx="2453321" cy="722313"/>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التنفيذ: عمل ثنائي على مهمة مستقلّة بعد عرض تمهيدي</a:t>
            </a:r>
            <a:endParaRPr lang="ar-SA" sz="2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414165"/>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من المفهوم إلى المخطّط: الخطوات الست</a:t>
            </a:r>
            <a:endParaRPr lang="ar-SA" sz="4650" dirty="0"/>
          </a:p>
        </p:txBody>
      </p:sp>
      <p:sp>
        <p:nvSpPr>
          <p:cNvPr id="5" name="Text 1"/>
          <p:cNvSpPr/>
          <p:nvPr/>
        </p:nvSpPr>
        <p:spPr>
          <a:xfrm>
            <a:off x="631908" y="3491309"/>
            <a:ext cx="6017467"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المخطّط هو الوثيقة التي تترجم مفهوم الاعتراف بالتّعلّم المسبق إلى عمليات فعليّة قابلة للتنفيذ، فتحوّله من فكرة إلى برنامج.</a:t>
            </a:r>
            <a:endParaRPr lang="ar-SA" sz="1750" dirty="0"/>
          </a:p>
        </p:txBody>
      </p:sp>
      <p:sp>
        <p:nvSpPr>
          <p:cNvPr id="6" name="Shape 2"/>
          <p:cNvSpPr/>
          <p:nvPr/>
        </p:nvSpPr>
        <p:spPr>
          <a:xfrm>
            <a:off x="6962502" y="3237409"/>
            <a:ext cx="25399" cy="1230114"/>
          </a:xfrm>
          <a:prstGeom prst="roundRect">
            <a:avLst>
              <a:gd name="adj" fmla="val 50001"/>
            </a:avLst>
          </a:prstGeom>
          <a:solidFill>
            <a:srgbClr val="75BAE6"/>
          </a:solidFill>
          <a:ln/>
        </p:spPr>
      </p:sp>
      <p:sp>
        <p:nvSpPr>
          <p:cNvPr id="7" name="Text 3"/>
          <p:cNvSpPr/>
          <p:nvPr/>
        </p:nvSpPr>
        <p:spPr>
          <a:xfrm>
            <a:off x="631908" y="4721423"/>
            <a:ext cx="6355993"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بعد أن فهمت مفهوم الاعتراف ولبناته ومكوّناته وفوائده وتحدّياته وسياقه في الأونروا، تنتقل هنا إلى تصميم مخطّطه عبر ستّ خطوات متسلسلة:</a:t>
            </a:r>
            <a:endParaRPr lang="ar-SA" sz="175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nvSpPr>
        <p:spPr>
          <a:xfrm>
            <a:off x="631908" y="985937"/>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الخطوات الست لتصميم مخطط الاعتراف بالتّعلّم المسبق</a:t>
            </a:r>
            <a:endParaRPr lang="ar-SA" sz="3500" dirty="0"/>
          </a:p>
        </p:txBody>
      </p:sp>
      <p:sp>
        <p:nvSpPr>
          <p:cNvPr id="3" name="Shape 1"/>
          <p:cNvSpPr/>
          <p:nvPr/>
        </p:nvSpPr>
        <p:spPr>
          <a:xfrm>
            <a:off x="8001792" y="1796554"/>
            <a:ext cx="3557995" cy="1855788"/>
          </a:xfrm>
          <a:prstGeom prst="roundRect">
            <a:avLst>
              <a:gd name="adj" fmla="val 13681"/>
            </a:avLst>
          </a:prstGeom>
          <a:solidFill>
            <a:srgbClr val="00AEEF"/>
          </a:solidFill>
          <a:ln w="6350">
            <a:solidFill>
              <a:srgbClr val="00AEEF"/>
            </a:solidFill>
            <a:prstDash val="solid"/>
          </a:ln>
        </p:spPr>
      </p:sp>
      <p:sp>
        <p:nvSpPr>
          <p:cNvPr id="4" name="Shape 2"/>
          <p:cNvSpPr/>
          <p:nvPr/>
        </p:nvSpPr>
        <p:spPr>
          <a:xfrm>
            <a:off x="9526944" y="1972171"/>
            <a:ext cx="507789" cy="507802"/>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18857" y="1972171"/>
            <a:ext cx="615877" cy="615893"/>
          </a:xfrm>
          <a:prstGeom prst="rect">
            <a:avLst/>
          </a:prstGeom>
        </p:spPr>
      </p:pic>
      <p:sp>
        <p:nvSpPr>
          <p:cNvPr id="6" name="Text 3"/>
          <p:cNvSpPr/>
          <p:nvPr/>
        </p:nvSpPr>
        <p:spPr>
          <a:xfrm>
            <a:off x="8177405" y="2606873"/>
            <a:ext cx="3206769" cy="556816"/>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تحديد مجموعة المهارات أو المهنة المستهدفة</a:t>
            </a:r>
            <a:endParaRPr lang="ar-SA" sz="2000" dirty="0">
              <a:solidFill>
                <a:schemeClr val="bg1"/>
              </a:solidFill>
            </a:endParaRPr>
          </a:p>
        </p:txBody>
      </p:sp>
      <p:sp>
        <p:nvSpPr>
          <p:cNvPr id="7" name="Text 4"/>
          <p:cNvSpPr/>
          <p:nvPr/>
        </p:nvSpPr>
        <p:spPr>
          <a:xfrm>
            <a:off x="8177405" y="3239790"/>
            <a:ext cx="3206769" cy="236934"/>
          </a:xfrm>
          <a:prstGeom prst="rect">
            <a:avLst/>
          </a:prstGeom>
          <a:noFill/>
          <a:ln/>
        </p:spPr>
        <p:txBody>
          <a:bodyPr wrap="none" lIns="0" tIns="0" rIns="0" bIns="0" rtlCol="0" anchor="t"/>
          <a:lstStyle/>
          <a:p>
            <a:pPr marL="0" indent="0" algn="ctr" rtl="1">
              <a:lnSpc>
                <a:spcPct val="11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بدقّة ووضوح. مثال: كهربائي إنشاءات.</a:t>
            </a:r>
            <a:endParaRPr lang="ar-SA" sz="1600" dirty="0">
              <a:solidFill>
                <a:schemeClr val="bg1"/>
              </a:solidFill>
            </a:endParaRPr>
          </a:p>
        </p:txBody>
      </p:sp>
      <p:sp>
        <p:nvSpPr>
          <p:cNvPr id="8" name="Shape 5"/>
          <p:cNvSpPr/>
          <p:nvPr/>
        </p:nvSpPr>
        <p:spPr>
          <a:xfrm>
            <a:off x="4316900" y="1796554"/>
            <a:ext cx="3557995" cy="1855788"/>
          </a:xfrm>
          <a:prstGeom prst="roundRect">
            <a:avLst>
              <a:gd name="adj" fmla="val 13681"/>
            </a:avLst>
          </a:prstGeom>
          <a:solidFill>
            <a:srgbClr val="00AEEF"/>
          </a:solidFill>
          <a:ln w="6350">
            <a:solidFill>
              <a:srgbClr val="00AEEF"/>
            </a:solidFill>
            <a:prstDash val="solid"/>
          </a:ln>
        </p:spPr>
      </p:sp>
      <p:sp>
        <p:nvSpPr>
          <p:cNvPr id="9" name="Shape 6"/>
          <p:cNvSpPr/>
          <p:nvPr/>
        </p:nvSpPr>
        <p:spPr>
          <a:xfrm>
            <a:off x="5842052" y="1972171"/>
            <a:ext cx="507789" cy="507802"/>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33965" y="1972171"/>
            <a:ext cx="615877" cy="615893"/>
          </a:xfrm>
          <a:prstGeom prst="rect">
            <a:avLst/>
          </a:prstGeom>
        </p:spPr>
      </p:pic>
      <p:sp>
        <p:nvSpPr>
          <p:cNvPr id="11" name="Text 7"/>
          <p:cNvSpPr/>
          <p:nvPr/>
        </p:nvSpPr>
        <p:spPr>
          <a:xfrm>
            <a:off x="4492513" y="2606873"/>
            <a:ext cx="3206769" cy="278408"/>
          </a:xfrm>
          <a:prstGeom prst="rect">
            <a:avLst/>
          </a:prstGeom>
          <a:noFill/>
          <a:ln/>
        </p:spPr>
        <p:txBody>
          <a:bodyPr wrap="none" lIns="0" tIns="0" rIns="0" bIns="0" rtlCol="0" anchor="t"/>
          <a:lstStyle/>
          <a:p>
            <a:pPr marL="0" indent="0" algn="ct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تحديد معايير الكفاية المرجعية</a:t>
            </a:r>
            <a:endParaRPr lang="ar-SA" sz="2000" dirty="0">
              <a:solidFill>
                <a:schemeClr val="bg1"/>
              </a:solidFill>
            </a:endParaRPr>
          </a:p>
        </p:txBody>
      </p:sp>
      <p:sp>
        <p:nvSpPr>
          <p:cNvPr id="12" name="Text 8"/>
          <p:cNvSpPr/>
          <p:nvPr/>
        </p:nvSpPr>
        <p:spPr>
          <a:xfrm>
            <a:off x="4492513" y="2961382"/>
            <a:ext cx="3206769" cy="473869"/>
          </a:xfrm>
          <a:prstGeom prst="rect">
            <a:avLst/>
          </a:prstGeom>
          <a:noFill/>
          <a:ln/>
        </p:spPr>
        <p:txBody>
          <a:bodyPr wrap="square" lIns="0" tIns="0" rIns="0" bIns="0" rtlCol="0" anchor="t">
            <a:normAutofit fontScale="92500" lnSpcReduction="20000"/>
          </a:bodyPr>
          <a:lstStyle/>
          <a:p>
            <a:pPr marL="0" indent="0" algn="ctr" rtl="1">
              <a:lnSpc>
                <a:spcPct val="11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محدّدة، قابلة للقياس، معتمدة. مثال: المعايير المهنية المعتمدة للكهرباء.</a:t>
            </a:r>
            <a:endParaRPr lang="ar-SA" sz="1600" dirty="0">
              <a:solidFill>
                <a:schemeClr val="bg1"/>
              </a:solidFill>
            </a:endParaRPr>
          </a:p>
        </p:txBody>
      </p:sp>
      <p:sp>
        <p:nvSpPr>
          <p:cNvPr id="13" name="Shape 9"/>
          <p:cNvSpPr/>
          <p:nvPr/>
        </p:nvSpPr>
        <p:spPr>
          <a:xfrm>
            <a:off x="631908" y="1796554"/>
            <a:ext cx="3558094" cy="1855788"/>
          </a:xfrm>
          <a:prstGeom prst="roundRect">
            <a:avLst>
              <a:gd name="adj" fmla="val 13681"/>
            </a:avLst>
          </a:prstGeom>
          <a:solidFill>
            <a:srgbClr val="00AEEF"/>
          </a:solidFill>
          <a:ln w="6350">
            <a:solidFill>
              <a:srgbClr val="00AEEF"/>
            </a:solidFill>
            <a:prstDash val="solid"/>
          </a:ln>
        </p:spPr>
      </p:sp>
      <p:sp>
        <p:nvSpPr>
          <p:cNvPr id="14" name="Shape 10"/>
          <p:cNvSpPr/>
          <p:nvPr/>
        </p:nvSpPr>
        <p:spPr>
          <a:xfrm>
            <a:off x="2157061" y="1972171"/>
            <a:ext cx="507789" cy="507802"/>
          </a:xfrm>
          <a:prstGeom prst="ellipse">
            <a:avLst/>
          </a:prstGeom>
          <a:solidFill>
            <a:srgbClr val="00AEEF"/>
          </a:solidFill>
          <a:ln/>
        </p:spPr>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48973" y="1972171"/>
            <a:ext cx="615877" cy="615893"/>
          </a:xfrm>
          <a:prstGeom prst="rect">
            <a:avLst/>
          </a:prstGeom>
        </p:spPr>
      </p:pic>
      <p:sp>
        <p:nvSpPr>
          <p:cNvPr id="16" name="Text 11"/>
          <p:cNvSpPr/>
          <p:nvPr/>
        </p:nvSpPr>
        <p:spPr>
          <a:xfrm>
            <a:off x="807521" y="2606873"/>
            <a:ext cx="3206868" cy="556816"/>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تصميم آلية توصيف المتقدمين وتصنيفهم</a:t>
            </a:r>
            <a:endParaRPr lang="ar-SA" sz="2000" dirty="0">
              <a:solidFill>
                <a:schemeClr val="bg1"/>
              </a:solidFill>
            </a:endParaRPr>
          </a:p>
        </p:txBody>
      </p:sp>
      <p:sp>
        <p:nvSpPr>
          <p:cNvPr id="17" name="Text 12"/>
          <p:cNvSpPr/>
          <p:nvPr/>
        </p:nvSpPr>
        <p:spPr>
          <a:xfrm>
            <a:off x="807521" y="3239790"/>
            <a:ext cx="3206868" cy="236934"/>
          </a:xfrm>
          <a:prstGeom prst="rect">
            <a:avLst/>
          </a:prstGeom>
          <a:noFill/>
          <a:ln/>
        </p:spPr>
        <p:txBody>
          <a:bodyPr wrap="none" lIns="0" tIns="0" rIns="0" bIns="0" rtlCol="0" anchor="t"/>
          <a:lstStyle/>
          <a:p>
            <a:pPr marL="0" indent="0" algn="ctr" rtl="1">
              <a:lnSpc>
                <a:spcPct val="11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مثال: استمارة خبرة ومقابلة تصنيف.</a:t>
            </a:r>
            <a:endParaRPr lang="ar-SA" sz="1600" dirty="0">
              <a:solidFill>
                <a:schemeClr val="bg1"/>
              </a:solidFill>
            </a:endParaRPr>
          </a:p>
        </p:txBody>
      </p:sp>
      <p:sp>
        <p:nvSpPr>
          <p:cNvPr id="18" name="Shape 13"/>
          <p:cNvSpPr/>
          <p:nvPr/>
        </p:nvSpPr>
        <p:spPr>
          <a:xfrm>
            <a:off x="8001792" y="3779242"/>
            <a:ext cx="3557995" cy="2092722"/>
          </a:xfrm>
          <a:prstGeom prst="roundRect">
            <a:avLst>
              <a:gd name="adj" fmla="val 12132"/>
            </a:avLst>
          </a:prstGeom>
          <a:solidFill>
            <a:srgbClr val="00AEEF"/>
          </a:solidFill>
          <a:ln w="6350">
            <a:solidFill>
              <a:srgbClr val="00AEEF"/>
            </a:solidFill>
            <a:prstDash val="solid"/>
          </a:ln>
        </p:spPr>
      </p:sp>
      <p:sp>
        <p:nvSpPr>
          <p:cNvPr id="19" name="Shape 14"/>
          <p:cNvSpPr/>
          <p:nvPr/>
        </p:nvSpPr>
        <p:spPr>
          <a:xfrm>
            <a:off x="9526944" y="3954859"/>
            <a:ext cx="507789" cy="507802"/>
          </a:xfrm>
          <a:prstGeom prst="ellipse">
            <a:avLst/>
          </a:prstGeom>
          <a:solidFill>
            <a:srgbClr val="00AEEF"/>
          </a:solidFill>
          <a:ln/>
        </p:spPr>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18857" y="3954859"/>
            <a:ext cx="615877" cy="615893"/>
          </a:xfrm>
          <a:prstGeom prst="rect">
            <a:avLst/>
          </a:prstGeom>
        </p:spPr>
      </p:pic>
      <p:sp>
        <p:nvSpPr>
          <p:cNvPr id="21" name="Text 15"/>
          <p:cNvSpPr/>
          <p:nvPr/>
        </p:nvSpPr>
        <p:spPr>
          <a:xfrm>
            <a:off x="8177405" y="4589562"/>
            <a:ext cx="3206769" cy="278408"/>
          </a:xfrm>
          <a:prstGeom prst="rect">
            <a:avLst/>
          </a:prstGeom>
          <a:noFill/>
          <a:ln/>
        </p:spPr>
        <p:txBody>
          <a:bodyPr wrap="none" lIns="0" tIns="0" rIns="0" bIns="0" rtlCol="0" anchor="t"/>
          <a:lstStyle/>
          <a:p>
            <a:pPr marL="0" indent="0" algn="ct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تحديد أدوات جمع الأدلة وأساليبه</a:t>
            </a:r>
            <a:endParaRPr lang="ar-SA" sz="2000" dirty="0">
              <a:solidFill>
                <a:schemeClr val="bg1"/>
              </a:solidFill>
            </a:endParaRPr>
          </a:p>
        </p:txBody>
      </p:sp>
      <p:sp>
        <p:nvSpPr>
          <p:cNvPr id="22" name="Text 16"/>
          <p:cNvSpPr/>
          <p:nvPr/>
        </p:nvSpPr>
        <p:spPr>
          <a:xfrm>
            <a:off x="8177405" y="4944070"/>
            <a:ext cx="3206769" cy="473869"/>
          </a:xfrm>
          <a:prstGeom prst="rect">
            <a:avLst/>
          </a:prstGeom>
          <a:noFill/>
          <a:ln/>
        </p:spPr>
        <p:txBody>
          <a:bodyPr wrap="square" lIns="0" tIns="0" rIns="0" bIns="0" rtlCol="0" anchor="t">
            <a:normAutofit fontScale="92500" lnSpcReduction="20000"/>
          </a:bodyPr>
          <a:lstStyle/>
          <a:p>
            <a:pPr marL="0" indent="0" algn="ctr" rtl="1">
              <a:lnSpc>
                <a:spcPct val="11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المناسبة للمهنة. مثال: ملف أعمال، اختبار عمليّ، شهادات أرباب عمل.</a:t>
            </a:r>
            <a:endParaRPr lang="ar-SA" sz="1600" dirty="0">
              <a:solidFill>
                <a:schemeClr val="bg1"/>
              </a:solidFill>
            </a:endParaRPr>
          </a:p>
        </p:txBody>
      </p:sp>
      <p:sp>
        <p:nvSpPr>
          <p:cNvPr id="23" name="Shape 17"/>
          <p:cNvSpPr/>
          <p:nvPr/>
        </p:nvSpPr>
        <p:spPr>
          <a:xfrm>
            <a:off x="4316900" y="3779242"/>
            <a:ext cx="3557995" cy="2092722"/>
          </a:xfrm>
          <a:prstGeom prst="roundRect">
            <a:avLst>
              <a:gd name="adj" fmla="val 12132"/>
            </a:avLst>
          </a:prstGeom>
          <a:solidFill>
            <a:srgbClr val="00AEEF"/>
          </a:solidFill>
          <a:ln w="6350">
            <a:solidFill>
              <a:srgbClr val="00AEEF"/>
            </a:solidFill>
            <a:prstDash val="solid"/>
          </a:ln>
        </p:spPr>
      </p:sp>
      <p:sp>
        <p:nvSpPr>
          <p:cNvPr id="24" name="Shape 18"/>
          <p:cNvSpPr/>
          <p:nvPr/>
        </p:nvSpPr>
        <p:spPr>
          <a:xfrm>
            <a:off x="5842052" y="3954859"/>
            <a:ext cx="507789" cy="507802"/>
          </a:xfrm>
          <a:prstGeom prst="ellipse">
            <a:avLst/>
          </a:prstGeom>
          <a:solidFill>
            <a:srgbClr val="00AEEF"/>
          </a:solidFill>
          <a:ln/>
        </p:spPr>
      </p:sp>
      <p:pic>
        <p:nvPicPr>
          <p:cNvPr id="2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733965" y="3954859"/>
            <a:ext cx="615877" cy="615893"/>
          </a:xfrm>
          <a:prstGeom prst="rect">
            <a:avLst/>
          </a:prstGeom>
        </p:spPr>
      </p:pic>
      <p:sp>
        <p:nvSpPr>
          <p:cNvPr id="26" name="Text 19"/>
          <p:cNvSpPr/>
          <p:nvPr/>
        </p:nvSpPr>
        <p:spPr>
          <a:xfrm>
            <a:off x="4492513" y="4589562"/>
            <a:ext cx="3206769" cy="278408"/>
          </a:xfrm>
          <a:prstGeom prst="rect">
            <a:avLst/>
          </a:prstGeom>
          <a:noFill/>
          <a:ln/>
        </p:spPr>
        <p:txBody>
          <a:bodyPr wrap="none" lIns="0" tIns="0" rIns="0" bIns="0" rtlCol="0" anchor="t"/>
          <a:lstStyle/>
          <a:p>
            <a:pPr marL="0" indent="0" algn="ct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تصميم آلية التقييم ومنح الشهادات</a:t>
            </a:r>
            <a:endParaRPr lang="ar-SA" sz="2000" dirty="0">
              <a:solidFill>
                <a:schemeClr val="bg1"/>
              </a:solidFill>
            </a:endParaRPr>
          </a:p>
        </p:txBody>
      </p:sp>
      <p:sp>
        <p:nvSpPr>
          <p:cNvPr id="27" name="Text 20"/>
          <p:cNvSpPr/>
          <p:nvPr/>
        </p:nvSpPr>
        <p:spPr>
          <a:xfrm>
            <a:off x="4492513" y="4944070"/>
            <a:ext cx="3206769" cy="236934"/>
          </a:xfrm>
          <a:prstGeom prst="rect">
            <a:avLst/>
          </a:prstGeom>
          <a:noFill/>
          <a:ln/>
        </p:spPr>
        <p:txBody>
          <a:bodyPr wrap="none" lIns="0" tIns="0" rIns="0" bIns="0" rtlCol="0" anchor="t"/>
          <a:lstStyle/>
          <a:p>
            <a:pPr marL="0" indent="0" algn="ctr" rtl="1">
              <a:lnSpc>
                <a:spcPct val="11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مثال: قائمة تدقيق عمليّة بمقيّمين اثنين.</a:t>
            </a:r>
            <a:endParaRPr lang="ar-SA" sz="1600" dirty="0">
              <a:solidFill>
                <a:schemeClr val="bg1"/>
              </a:solidFill>
            </a:endParaRPr>
          </a:p>
        </p:txBody>
      </p:sp>
      <p:sp>
        <p:nvSpPr>
          <p:cNvPr id="28" name="Shape 21"/>
          <p:cNvSpPr/>
          <p:nvPr/>
        </p:nvSpPr>
        <p:spPr>
          <a:xfrm>
            <a:off x="631908" y="3779242"/>
            <a:ext cx="3558094" cy="2092722"/>
          </a:xfrm>
          <a:prstGeom prst="roundRect">
            <a:avLst>
              <a:gd name="adj" fmla="val 12132"/>
            </a:avLst>
          </a:prstGeom>
          <a:solidFill>
            <a:srgbClr val="00AEEF"/>
          </a:solidFill>
          <a:ln w="6350">
            <a:solidFill>
              <a:srgbClr val="00AEEF"/>
            </a:solidFill>
            <a:prstDash val="solid"/>
          </a:ln>
        </p:spPr>
      </p:sp>
      <p:sp>
        <p:nvSpPr>
          <p:cNvPr id="29" name="Shape 22"/>
          <p:cNvSpPr/>
          <p:nvPr/>
        </p:nvSpPr>
        <p:spPr>
          <a:xfrm>
            <a:off x="2157061" y="3954859"/>
            <a:ext cx="507789" cy="507802"/>
          </a:xfrm>
          <a:prstGeom prst="ellipse">
            <a:avLst/>
          </a:prstGeom>
          <a:solidFill>
            <a:srgbClr val="00AEEF"/>
          </a:solidFill>
          <a:ln/>
        </p:spPr>
      </p:sp>
      <p:pic>
        <p:nvPicPr>
          <p:cNvPr id="30"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048973" y="3954859"/>
            <a:ext cx="615877" cy="615893"/>
          </a:xfrm>
          <a:prstGeom prst="rect">
            <a:avLst/>
          </a:prstGeom>
        </p:spPr>
      </p:pic>
      <p:sp>
        <p:nvSpPr>
          <p:cNvPr id="31" name="Text 23"/>
          <p:cNvSpPr/>
          <p:nvPr/>
        </p:nvSpPr>
        <p:spPr>
          <a:xfrm>
            <a:off x="807521" y="4589562"/>
            <a:ext cx="3206868" cy="556816"/>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تحديد مسار معالجة الفجوات التدريبية</a:t>
            </a:r>
            <a:endParaRPr lang="ar-SA" sz="2000" dirty="0">
              <a:solidFill>
                <a:schemeClr val="bg1"/>
              </a:solidFill>
            </a:endParaRPr>
          </a:p>
        </p:txBody>
      </p:sp>
      <p:sp>
        <p:nvSpPr>
          <p:cNvPr id="32" name="Text 24"/>
          <p:cNvSpPr/>
          <p:nvPr/>
        </p:nvSpPr>
        <p:spPr>
          <a:xfrm>
            <a:off x="807521" y="5222478"/>
            <a:ext cx="3206868" cy="473869"/>
          </a:xfrm>
          <a:prstGeom prst="rect">
            <a:avLst/>
          </a:prstGeom>
          <a:noFill/>
          <a:ln/>
        </p:spPr>
        <p:txBody>
          <a:bodyPr wrap="square" lIns="0" tIns="0" rIns="0" bIns="0" rtlCol="0" anchor="t">
            <a:noAutofit/>
          </a:bodyPr>
          <a:lstStyle/>
          <a:p>
            <a:pPr marL="0" indent="0" algn="ctr" rtl="1">
              <a:lnSpc>
                <a:spcPct val="11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لمن يحتاجها. مثال: إحالة إلى وحدات قصيرة في السلامة الكهربائية عند اللزوم.</a:t>
            </a:r>
            <a:endParaRPr lang="ar-SA" sz="1600" dirty="0">
              <a:solidFill>
                <a:schemeClr val="bg1"/>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p:nvPr/>
        </p:nvSpPr>
        <p:spPr>
          <a:xfrm>
            <a:off x="631908" y="668338"/>
            <a:ext cx="10927878" cy="584597"/>
          </a:xfrm>
          <a:prstGeom prst="rect">
            <a:avLst/>
          </a:prstGeom>
          <a:noFill/>
          <a:ln/>
        </p:spPr>
        <p:txBody>
          <a:bodyPr wrap="none" lIns="0" tIns="0" rIns="0" bIns="0" rtlCol="0" anchor="t"/>
          <a:lstStyle/>
          <a:p>
            <a:pPr marL="0" indent="0" algn="r" rtl="1">
              <a:lnSpc>
                <a:spcPct val="104000"/>
              </a:lnSpc>
              <a:buNone/>
            </a:pPr>
            <a:r>
              <a:rPr lang="ar-SA" altLang="en-US" sz="3650" dirty="0">
                <a:solidFill>
                  <a:srgbClr val="2E3C4E"/>
                </a:solidFill>
                <a:latin typeface="GE SS Two Light" pitchFamily="34" charset="0"/>
                <a:ea typeface="GE SS Two Light" pitchFamily="34" charset="-122"/>
                <a:cs typeface="GE SS Two Light" pitchFamily="34" charset="-120"/>
              </a:rPr>
              <a:t>ضمان موثوقية القرار التقييمي</a:t>
            </a:r>
            <a:endParaRPr lang="ar-SA" sz="3650" dirty="0"/>
          </a:p>
        </p:txBody>
      </p:sp>
      <p:sp>
        <p:nvSpPr>
          <p:cNvPr id="3" name="Text 1"/>
          <p:cNvSpPr/>
          <p:nvPr/>
        </p:nvSpPr>
        <p:spPr>
          <a:xfrm>
            <a:off x="22324" y="1690191"/>
            <a:ext cx="11270968" cy="254099"/>
          </a:xfrm>
          <a:prstGeom prst="rect">
            <a:avLst/>
          </a:prstGeom>
          <a:noFill/>
          <a:ln/>
        </p:spPr>
        <p:txBody>
          <a:bodyPr wrap="none" lIns="0" tIns="0" rIns="0" bIns="0" rtlCol="0" anchor="t"/>
          <a:lstStyle/>
          <a:p>
            <a:pPr marL="0" indent="0" algn="r" rtl="1">
              <a:lnSpc>
                <a:spcPct val="119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البرنامج الذي لا يضمن أن ينال متقدمان متكافئان النتيجة نفسها يفقد مصداقيته.</a:t>
            </a:r>
            <a:endParaRPr lang="ar-SA" dirty="0"/>
          </a:p>
        </p:txBody>
      </p:sp>
      <p:sp>
        <p:nvSpPr>
          <p:cNvPr id="4" name="Shape 2"/>
          <p:cNvSpPr/>
          <p:nvPr/>
        </p:nvSpPr>
        <p:spPr>
          <a:xfrm>
            <a:off x="11540737" y="1532830"/>
            <a:ext cx="19050" cy="568821"/>
          </a:xfrm>
          <a:prstGeom prst="roundRect">
            <a:avLst>
              <a:gd name="adj" fmla="val 49999"/>
            </a:avLst>
          </a:prstGeom>
          <a:solidFill>
            <a:srgbClr val="75BAE6"/>
          </a:solidFill>
          <a:ln/>
        </p:spPr>
      </p:sp>
      <p:sp>
        <p:nvSpPr>
          <p:cNvPr id="5" name="Text 3"/>
          <p:cNvSpPr/>
          <p:nvPr/>
        </p:nvSpPr>
        <p:spPr>
          <a:xfrm>
            <a:off x="22324" y="2259013"/>
            <a:ext cx="11537463" cy="254099"/>
          </a:xfrm>
          <a:prstGeom prst="rect">
            <a:avLst/>
          </a:prstGeom>
          <a:noFill/>
          <a:ln/>
        </p:spPr>
        <p:txBody>
          <a:bodyPr wrap="none" lIns="0" tIns="0" rIns="0" bIns="0" rtlCol="0" anchor="t"/>
          <a:lstStyle/>
          <a:p>
            <a:pPr marL="0" indent="0" algn="r" rtl="1">
              <a:lnSpc>
                <a:spcPct val="119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تظل موثوقية القرار التقييميّ وعدالته وصدقه من أهم اعتبارات التصميم، ويُصان ذلك بـ:</a:t>
            </a:r>
            <a:endParaRPr lang="ar-SA" dirty="0"/>
          </a:p>
        </p:txBody>
      </p:sp>
      <p:sp>
        <p:nvSpPr>
          <p:cNvPr id="6" name="Shape 4"/>
          <p:cNvSpPr/>
          <p:nvPr/>
        </p:nvSpPr>
        <p:spPr>
          <a:xfrm>
            <a:off x="631908" y="2870398"/>
            <a:ext cx="10927878" cy="19050"/>
          </a:xfrm>
          <a:prstGeom prst="roundRect">
            <a:avLst>
              <a:gd name="adj" fmla="val 49999"/>
            </a:avLst>
          </a:prstGeom>
          <a:solidFill>
            <a:srgbClr val="000000">
              <a:alpha val="8000"/>
            </a:srgbClr>
          </a:solidFill>
          <a:ln/>
        </p:spPr>
      </p:sp>
      <p:sp>
        <p:nvSpPr>
          <p:cNvPr id="7" name="Shape 5"/>
          <p:cNvSpPr/>
          <p:nvPr/>
        </p:nvSpPr>
        <p:spPr>
          <a:xfrm>
            <a:off x="10527441" y="2870398"/>
            <a:ext cx="19050" cy="533102"/>
          </a:xfrm>
          <a:prstGeom prst="roundRect">
            <a:avLst>
              <a:gd name="adj" fmla="val 49999"/>
            </a:avLst>
          </a:prstGeom>
          <a:solidFill>
            <a:srgbClr val="0094D5"/>
          </a:solidFill>
          <a:ln/>
        </p:spPr>
      </p:sp>
      <p:sp>
        <p:nvSpPr>
          <p:cNvPr id="8" name="Shape 6"/>
          <p:cNvSpPr/>
          <p:nvPr/>
        </p:nvSpPr>
        <p:spPr>
          <a:xfrm>
            <a:off x="10337045" y="2670473"/>
            <a:ext cx="399842" cy="399852"/>
          </a:xfrm>
          <a:prstGeom prst="ellipse">
            <a:avLst/>
          </a:prstGeom>
          <a:solidFill>
            <a:srgbClr val="00AEEF"/>
          </a:solidFill>
          <a:ln w="6350">
            <a:solidFill>
              <a:srgbClr val="0094D5"/>
            </a:solidFill>
            <a:prstDash val="solid"/>
          </a:ln>
        </p:spPr>
      </p:sp>
      <p:sp>
        <p:nvSpPr>
          <p:cNvPr id="9" name="Text 7"/>
          <p:cNvSpPr/>
          <p:nvPr/>
        </p:nvSpPr>
        <p:spPr>
          <a:xfrm>
            <a:off x="9691842" y="3581301"/>
            <a:ext cx="1690248" cy="584597"/>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تطبيق المعايير ذاتها</a:t>
            </a:r>
            <a:endParaRPr lang="ar-SA" sz="2400" dirty="0"/>
          </a:p>
        </p:txBody>
      </p:sp>
      <p:sp>
        <p:nvSpPr>
          <p:cNvPr id="10" name="Text 8"/>
          <p:cNvSpPr/>
          <p:nvPr/>
        </p:nvSpPr>
        <p:spPr>
          <a:xfrm>
            <a:off x="9691842" y="4107259"/>
            <a:ext cx="1690248" cy="254099"/>
          </a:xfrm>
          <a:prstGeom prst="rect">
            <a:avLst/>
          </a:prstGeom>
          <a:noFill/>
          <a:ln/>
        </p:spPr>
        <p:txBody>
          <a:bodyPr wrap="none" lIns="0" tIns="0" rIns="0" bIns="0" rtlCol="0" anchor="t"/>
          <a:lstStyle/>
          <a:p>
            <a:pPr marL="0" indent="0" algn="ctr" rtl="1">
              <a:lnSpc>
                <a:spcPct val="119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على الجميع دون تمييز.</a:t>
            </a:r>
            <a:endParaRPr lang="ar-SA" sz="1600" dirty="0"/>
          </a:p>
        </p:txBody>
      </p:sp>
      <p:sp>
        <p:nvSpPr>
          <p:cNvPr id="11" name="Shape 9"/>
          <p:cNvSpPr/>
          <p:nvPr/>
        </p:nvSpPr>
        <p:spPr>
          <a:xfrm>
            <a:off x="8306882" y="2870398"/>
            <a:ext cx="19050" cy="533102"/>
          </a:xfrm>
          <a:prstGeom prst="roundRect">
            <a:avLst>
              <a:gd name="adj" fmla="val 49999"/>
            </a:avLst>
          </a:prstGeom>
          <a:solidFill>
            <a:srgbClr val="0094D5"/>
          </a:solidFill>
          <a:ln/>
        </p:spPr>
      </p:sp>
      <p:sp>
        <p:nvSpPr>
          <p:cNvPr id="12" name="Shape 10"/>
          <p:cNvSpPr/>
          <p:nvPr/>
        </p:nvSpPr>
        <p:spPr>
          <a:xfrm>
            <a:off x="8116486" y="2670473"/>
            <a:ext cx="399842" cy="399852"/>
          </a:xfrm>
          <a:prstGeom prst="ellipse">
            <a:avLst/>
          </a:prstGeom>
          <a:solidFill>
            <a:srgbClr val="00AEEF"/>
          </a:solidFill>
          <a:ln w="6350">
            <a:solidFill>
              <a:srgbClr val="0094D5"/>
            </a:solidFill>
            <a:prstDash val="solid"/>
          </a:ln>
        </p:spPr>
      </p:sp>
      <p:sp>
        <p:nvSpPr>
          <p:cNvPr id="13" name="Text 11"/>
          <p:cNvSpPr/>
          <p:nvPr/>
        </p:nvSpPr>
        <p:spPr>
          <a:xfrm>
            <a:off x="7471283" y="3581301"/>
            <a:ext cx="1690248" cy="292298"/>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تعدّد أدلة الإثبات</a:t>
            </a:r>
            <a:endParaRPr lang="ar-SA" sz="2400" dirty="0"/>
          </a:p>
        </p:txBody>
      </p:sp>
      <p:sp>
        <p:nvSpPr>
          <p:cNvPr id="14" name="Text 12"/>
          <p:cNvSpPr/>
          <p:nvPr/>
        </p:nvSpPr>
        <p:spPr>
          <a:xfrm>
            <a:off x="7471283" y="4107259"/>
            <a:ext cx="1690248" cy="254099"/>
          </a:xfrm>
          <a:prstGeom prst="rect">
            <a:avLst/>
          </a:prstGeom>
          <a:noFill/>
          <a:ln/>
        </p:spPr>
        <p:txBody>
          <a:bodyPr wrap="none" lIns="0" tIns="0" rIns="0" bIns="0" rtlCol="0" anchor="t"/>
          <a:lstStyle/>
          <a:p>
            <a:pPr marL="0" indent="0" algn="ctr" rtl="1">
              <a:lnSpc>
                <a:spcPct val="119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بدل الاعتماد على دليل واحد.</a:t>
            </a:r>
            <a:endParaRPr lang="ar-SA" sz="1600" dirty="0"/>
          </a:p>
        </p:txBody>
      </p:sp>
      <p:sp>
        <p:nvSpPr>
          <p:cNvPr id="15" name="Shape 13"/>
          <p:cNvSpPr/>
          <p:nvPr/>
        </p:nvSpPr>
        <p:spPr>
          <a:xfrm>
            <a:off x="6086323" y="2870398"/>
            <a:ext cx="19050" cy="533102"/>
          </a:xfrm>
          <a:prstGeom prst="roundRect">
            <a:avLst>
              <a:gd name="adj" fmla="val 49999"/>
            </a:avLst>
          </a:prstGeom>
          <a:solidFill>
            <a:srgbClr val="0094D5"/>
          </a:solidFill>
          <a:ln/>
        </p:spPr>
      </p:sp>
      <p:sp>
        <p:nvSpPr>
          <p:cNvPr id="16" name="Shape 14"/>
          <p:cNvSpPr/>
          <p:nvPr/>
        </p:nvSpPr>
        <p:spPr>
          <a:xfrm>
            <a:off x="5895927" y="2670473"/>
            <a:ext cx="399842" cy="399852"/>
          </a:xfrm>
          <a:prstGeom prst="ellipse">
            <a:avLst/>
          </a:prstGeom>
          <a:solidFill>
            <a:srgbClr val="00AEEF"/>
          </a:solidFill>
          <a:ln w="6350">
            <a:solidFill>
              <a:srgbClr val="0094D5"/>
            </a:solidFill>
            <a:prstDash val="solid"/>
          </a:ln>
        </p:spPr>
      </p:sp>
      <p:sp>
        <p:nvSpPr>
          <p:cNvPr id="17" name="Text 15"/>
          <p:cNvSpPr/>
          <p:nvPr/>
        </p:nvSpPr>
        <p:spPr>
          <a:xfrm>
            <a:off x="5250723" y="3581301"/>
            <a:ext cx="1690248" cy="292298"/>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تعدّد المقيّمين</a:t>
            </a:r>
            <a:endParaRPr lang="ar-SA" sz="2400" dirty="0"/>
          </a:p>
        </p:txBody>
      </p:sp>
      <p:sp>
        <p:nvSpPr>
          <p:cNvPr id="18" name="Text 16"/>
          <p:cNvSpPr/>
          <p:nvPr/>
        </p:nvSpPr>
        <p:spPr>
          <a:xfrm>
            <a:off x="5289127" y="4165898"/>
            <a:ext cx="1690248" cy="508198"/>
          </a:xfrm>
          <a:prstGeom prst="rect">
            <a:avLst/>
          </a:prstGeom>
          <a:noFill/>
          <a:ln/>
        </p:spPr>
        <p:txBody>
          <a:bodyPr wrap="square" lIns="0" tIns="0" rIns="0" bIns="0" rtlCol="0" anchor="t">
            <a:normAutofit fontScale="92500" lnSpcReduction="10000"/>
          </a:bodyPr>
          <a:lstStyle/>
          <a:p>
            <a:pPr marL="0" indent="0" algn="ctr" rtl="1">
              <a:lnSpc>
                <a:spcPct val="119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أو مراجعة القرارات لضمان الاتساق.</a:t>
            </a:r>
            <a:endParaRPr lang="ar-SA" sz="1600" dirty="0"/>
          </a:p>
        </p:txBody>
      </p:sp>
      <p:sp>
        <p:nvSpPr>
          <p:cNvPr id="19" name="Shape 17"/>
          <p:cNvSpPr/>
          <p:nvPr/>
        </p:nvSpPr>
        <p:spPr>
          <a:xfrm>
            <a:off x="3865763" y="2870398"/>
            <a:ext cx="19050" cy="533102"/>
          </a:xfrm>
          <a:prstGeom prst="roundRect">
            <a:avLst>
              <a:gd name="adj" fmla="val 49999"/>
            </a:avLst>
          </a:prstGeom>
          <a:solidFill>
            <a:srgbClr val="0094D5"/>
          </a:solidFill>
          <a:ln/>
        </p:spPr>
      </p:sp>
      <p:sp>
        <p:nvSpPr>
          <p:cNvPr id="20" name="Shape 18"/>
          <p:cNvSpPr/>
          <p:nvPr/>
        </p:nvSpPr>
        <p:spPr>
          <a:xfrm>
            <a:off x="3675367" y="2670473"/>
            <a:ext cx="399842" cy="399852"/>
          </a:xfrm>
          <a:prstGeom prst="ellipse">
            <a:avLst/>
          </a:prstGeom>
          <a:solidFill>
            <a:srgbClr val="00AEEF"/>
          </a:solidFill>
          <a:ln w="6350">
            <a:solidFill>
              <a:srgbClr val="0094D5"/>
            </a:solidFill>
            <a:prstDash val="solid"/>
          </a:ln>
        </p:spPr>
      </p:sp>
      <p:sp>
        <p:nvSpPr>
          <p:cNvPr id="21" name="Text 19"/>
          <p:cNvSpPr/>
          <p:nvPr/>
        </p:nvSpPr>
        <p:spPr>
          <a:xfrm>
            <a:off x="3030164" y="3581301"/>
            <a:ext cx="1690248" cy="584597"/>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آلية للمراجعة والطعن</a:t>
            </a:r>
            <a:endParaRPr lang="ar-SA" sz="2400" dirty="0"/>
          </a:p>
        </p:txBody>
      </p:sp>
      <p:sp>
        <p:nvSpPr>
          <p:cNvPr id="22" name="Text 20"/>
          <p:cNvSpPr/>
          <p:nvPr/>
        </p:nvSpPr>
        <p:spPr>
          <a:xfrm>
            <a:off x="3030164" y="4165898"/>
            <a:ext cx="1690248" cy="508198"/>
          </a:xfrm>
          <a:prstGeom prst="rect">
            <a:avLst/>
          </a:prstGeom>
          <a:noFill/>
          <a:ln/>
        </p:spPr>
        <p:txBody>
          <a:bodyPr wrap="square" lIns="0" tIns="0" rIns="0" bIns="0" rtlCol="0" anchor="t">
            <a:normAutofit fontScale="92500" lnSpcReduction="10000"/>
          </a:bodyPr>
          <a:lstStyle/>
          <a:p>
            <a:pPr marL="0" indent="0" algn="ctr" rtl="1">
              <a:lnSpc>
                <a:spcPct val="119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ووجود آلية واضحة للمراجعة والطعن.</a:t>
            </a:r>
            <a:endParaRPr lang="ar-SA" sz="1600" dirty="0"/>
          </a:p>
        </p:txBody>
      </p:sp>
      <p:sp>
        <p:nvSpPr>
          <p:cNvPr id="23" name="Shape 21"/>
          <p:cNvSpPr/>
          <p:nvPr/>
        </p:nvSpPr>
        <p:spPr>
          <a:xfrm>
            <a:off x="1645204" y="2870398"/>
            <a:ext cx="19050" cy="533102"/>
          </a:xfrm>
          <a:prstGeom prst="roundRect">
            <a:avLst>
              <a:gd name="adj" fmla="val 49999"/>
            </a:avLst>
          </a:prstGeom>
          <a:solidFill>
            <a:srgbClr val="0094D5"/>
          </a:solidFill>
          <a:ln/>
        </p:spPr>
      </p:sp>
      <p:sp>
        <p:nvSpPr>
          <p:cNvPr id="24" name="Shape 22"/>
          <p:cNvSpPr/>
          <p:nvPr/>
        </p:nvSpPr>
        <p:spPr>
          <a:xfrm>
            <a:off x="1454808" y="2670473"/>
            <a:ext cx="399842" cy="399852"/>
          </a:xfrm>
          <a:prstGeom prst="ellipse">
            <a:avLst/>
          </a:prstGeom>
          <a:solidFill>
            <a:srgbClr val="00AEEF"/>
          </a:solidFill>
          <a:ln w="6350">
            <a:solidFill>
              <a:srgbClr val="0094D5"/>
            </a:solidFill>
            <a:prstDash val="solid"/>
          </a:ln>
        </p:spPr>
      </p:sp>
      <p:sp>
        <p:nvSpPr>
          <p:cNvPr id="25" name="Text 23"/>
          <p:cNvSpPr/>
          <p:nvPr/>
        </p:nvSpPr>
        <p:spPr>
          <a:xfrm>
            <a:off x="809605" y="3581301"/>
            <a:ext cx="1690248" cy="292298"/>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توثيق القرارات</a:t>
            </a:r>
            <a:endParaRPr lang="ar-SA" sz="2400" dirty="0"/>
          </a:p>
        </p:txBody>
      </p:sp>
      <p:sp>
        <p:nvSpPr>
          <p:cNvPr id="26" name="Text 24"/>
          <p:cNvSpPr/>
          <p:nvPr/>
        </p:nvSpPr>
        <p:spPr>
          <a:xfrm>
            <a:off x="771201" y="4128692"/>
            <a:ext cx="1690248" cy="254099"/>
          </a:xfrm>
          <a:prstGeom prst="rect">
            <a:avLst/>
          </a:prstGeom>
          <a:noFill/>
          <a:ln/>
        </p:spPr>
        <p:txBody>
          <a:bodyPr wrap="none" lIns="0" tIns="0" rIns="0" bIns="0" rtlCol="0" anchor="t"/>
          <a:lstStyle/>
          <a:p>
            <a:pPr marL="0" indent="0" algn="ctr" rtl="1">
              <a:lnSpc>
                <a:spcPct val="119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توثيق كل قرار ومبرراته.</a:t>
            </a:r>
            <a:endParaRPr lang="ar-SA" sz="1600" dirty="0"/>
          </a:p>
        </p:txBody>
      </p:sp>
      <p:sp>
        <p:nvSpPr>
          <p:cNvPr id="27" name="Text 25"/>
          <p:cNvSpPr/>
          <p:nvPr/>
        </p:nvSpPr>
        <p:spPr>
          <a:xfrm>
            <a:off x="631908" y="4915396"/>
            <a:ext cx="10927878" cy="508198"/>
          </a:xfrm>
          <a:prstGeom prst="rect">
            <a:avLst/>
          </a:prstGeom>
          <a:noFill/>
          <a:ln/>
        </p:spPr>
        <p:txBody>
          <a:bodyPr wrap="square" lIns="0" tIns="0" rIns="0" bIns="0" rtlCol="0" anchor="t">
            <a:noAutofit/>
          </a:bodyPr>
          <a:lstStyle/>
          <a:p>
            <a:pPr marL="0" indent="0" algn="r" rtl="1">
              <a:lnSpc>
                <a:spcPct val="119000"/>
              </a:lnSpc>
              <a:buNone/>
            </a:pPr>
            <a:r>
              <a:rPr lang="ar-SA" altLang="en-US" dirty="0">
                <a:solidFill>
                  <a:srgbClr val="384653"/>
                </a:solidFill>
                <a:latin typeface="WinSoft Pro Medium" pitchFamily="34" charset="0"/>
                <a:ea typeface="WinSoft Pro Medium" pitchFamily="34" charset="-122"/>
                <a:cs typeface="WinSoft Pro Medium" pitchFamily="34" charset="-120"/>
              </a:rPr>
              <a:t>لضمان موثوقيّة التقييم، يستخدم البرنامج قائمة تدقيق موحّدة، ويقيّم كل متقدّم مقيّمان مستقلان، وتُراجع الحالات الحدّيّة من مقيّم ثالث، وتوثَّق القرارات، فينال المتكافئون النتيجة ذاتها بصرف النظر عن المقيّم.</a:t>
            </a:r>
            <a:endParaRPr lang="ar-SA" dirty="0"/>
          </a:p>
        </p:txBody>
      </p:sp>
      <p:sp>
        <p:nvSpPr>
          <p:cNvPr id="28" name="Shape 26"/>
          <p:cNvSpPr/>
          <p:nvPr/>
        </p:nvSpPr>
        <p:spPr>
          <a:xfrm>
            <a:off x="631908" y="5580955"/>
            <a:ext cx="10927878" cy="608608"/>
          </a:xfrm>
          <a:prstGeom prst="roundRect">
            <a:avLst>
              <a:gd name="adj" fmla="val 43803"/>
            </a:avLst>
          </a:prstGeom>
          <a:solidFill>
            <a:srgbClr val="D4E9F7"/>
          </a:solidFill>
          <a:ln/>
        </p:spPr>
      </p:sp>
      <p:pic>
        <p:nvPicPr>
          <p:cNvPr id="29" name="Image 0" descr="preencoded.png"/>
          <p:cNvPicPr>
            <a:picLocks noChangeAspect="1"/>
          </p:cNvPicPr>
          <p:nvPr/>
        </p:nvPicPr>
        <p:blipFill>
          <a:blip r:embed="rId3"/>
          <a:stretch>
            <a:fillRect/>
          </a:stretch>
        </p:blipFill>
        <p:spPr>
          <a:xfrm>
            <a:off x="809605" y="5781080"/>
            <a:ext cx="222145" cy="177701"/>
          </a:xfrm>
          <a:prstGeom prst="rect">
            <a:avLst/>
          </a:prstGeom>
        </p:spPr>
      </p:pic>
      <p:sp>
        <p:nvSpPr>
          <p:cNvPr id="30" name="Text 27"/>
          <p:cNvSpPr/>
          <p:nvPr/>
        </p:nvSpPr>
        <p:spPr>
          <a:xfrm>
            <a:off x="599862" y="5765205"/>
            <a:ext cx="10782229" cy="254099"/>
          </a:xfrm>
          <a:prstGeom prst="rect">
            <a:avLst/>
          </a:prstGeom>
          <a:noFill/>
          <a:ln/>
        </p:spPr>
        <p:txBody>
          <a:bodyPr wrap="none" lIns="0" tIns="0" rIns="0" bIns="0" rtlCol="0" anchor="t"/>
          <a:lstStyle/>
          <a:p>
            <a:pPr marL="0" indent="0" algn="r" rtl="1">
              <a:lnSpc>
                <a:spcPct val="119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عند توافر إطار وطني للمؤهلات يحسن أن يحدّد المخطط المستوى المرجعي فيه والجهة المخولة بالاعتماد، على أن يبقى ذلك مرهونًا بتوافر الإطار في سياق التطبيق.</a:t>
            </a:r>
            <a:endParaRPr lang="ar-SA" sz="16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nvSpPr>
        <p:spPr>
          <a:xfrm>
            <a:off x="631908" y="659209"/>
            <a:ext cx="10927878" cy="621209"/>
          </a:xfrm>
          <a:prstGeom prst="rect">
            <a:avLst/>
          </a:prstGeom>
          <a:noFill/>
          <a:ln/>
        </p:spPr>
        <p:txBody>
          <a:bodyPr wrap="none" lIns="0" tIns="0" rIns="0" bIns="0" rtlCol="0" anchor="t"/>
          <a:lstStyle/>
          <a:p>
            <a:pPr marL="0" indent="0" algn="r" rtl="1">
              <a:lnSpc>
                <a:spcPct val="104000"/>
              </a:lnSpc>
              <a:buNone/>
            </a:pPr>
            <a:r>
              <a:rPr lang="ar-SA" altLang="en-US" sz="3900" dirty="0">
                <a:solidFill>
                  <a:srgbClr val="2E3C4E"/>
                </a:solidFill>
                <a:latin typeface="GE SS Two Light" pitchFamily="34" charset="0"/>
                <a:ea typeface="GE SS Two Light" pitchFamily="34" charset="-122"/>
                <a:cs typeface="GE SS Two Light" pitchFamily="34" charset="-120"/>
              </a:rPr>
              <a:t>التطبيق: تصميم المخطط الموجز</a:t>
            </a:r>
            <a:endParaRPr lang="ar-SA" sz="3900" dirty="0"/>
          </a:p>
        </p:txBody>
      </p:sp>
      <p:sp>
        <p:nvSpPr>
          <p:cNvPr id="3" name="Text 1"/>
          <p:cNvSpPr/>
          <p:nvPr/>
        </p:nvSpPr>
        <p:spPr>
          <a:xfrm>
            <a:off x="22324" y="1596330"/>
            <a:ext cx="11537463" cy="277416"/>
          </a:xfrm>
          <a:prstGeom prst="rect">
            <a:avLst/>
          </a:prstGeom>
          <a:noFill/>
          <a:ln/>
        </p:spPr>
        <p:txBody>
          <a:bodyPr wrap="none" lIns="0" tIns="0" rIns="0" bIns="0" rtlCol="0" anchor="t"/>
          <a:lstStyle/>
          <a:p>
            <a:pPr marL="0" indent="0" algn="r" rtl="1">
              <a:lnSpc>
                <a:spcPct val="122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تصمّم الآن مع زميلك مخططًا موجزًا لبرنامج اعتراف بالتّعلّم المسبق لمجموعة مهارات أو مهنة تختارانها، يغطّي الخطوات الست واعتبارات الجودة وسياق الأونروا.</a:t>
            </a:r>
            <a:endParaRPr lang="ar-SA" sz="14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87716" y="2365214"/>
            <a:ext cx="472071" cy="472083"/>
          </a:xfrm>
          <a:prstGeom prst="rect">
            <a:avLst/>
          </a:prstGeom>
        </p:spPr>
      </p:pic>
      <p:sp>
        <p:nvSpPr>
          <p:cNvPr id="5" name="Text 2"/>
          <p:cNvSpPr/>
          <p:nvPr/>
        </p:nvSpPr>
        <p:spPr>
          <a:xfrm>
            <a:off x="5525055" y="2472711"/>
            <a:ext cx="5365219" cy="3105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معايير الكفاية المرجعية</a:t>
            </a:r>
            <a:endParaRPr lang="ar-SA" sz="2400" dirty="0"/>
          </a:p>
        </p:txBody>
      </p:sp>
      <p:sp>
        <p:nvSpPr>
          <p:cNvPr id="6" name="Text 3"/>
          <p:cNvSpPr/>
          <p:nvPr/>
        </p:nvSpPr>
        <p:spPr>
          <a:xfrm>
            <a:off x="6194568" y="2803554"/>
            <a:ext cx="5365219" cy="277416"/>
          </a:xfrm>
          <a:prstGeom prst="rect">
            <a:avLst/>
          </a:prstGeom>
          <a:noFill/>
          <a:ln/>
        </p:spPr>
        <p:txBody>
          <a:bodyPr wrap="none" lIns="0" tIns="0" rIns="0" bIns="0" rtlCol="0" anchor="t"/>
          <a:lstStyle/>
          <a:p>
            <a:pPr marL="0" indent="0" algn="r" rtl="1">
              <a:lnSpc>
                <a:spcPct val="122000"/>
              </a:lnSpc>
              <a:buNone/>
            </a:pPr>
            <a:r>
              <a:rPr lang="ar-SA" altLang="en-US" dirty="0">
                <a:solidFill>
                  <a:srgbClr val="384653"/>
                </a:solidFill>
                <a:latin typeface="WinSoft Pro Medium" pitchFamily="34" charset="0"/>
                <a:ea typeface="WinSoft Pro Medium" pitchFamily="34" charset="-122"/>
                <a:cs typeface="WinSoft Pro Medium" pitchFamily="34" charset="-120"/>
              </a:rPr>
              <a:t>حدّدا صراحةً معايير الكفاية المرجعية المعتمدة للمهنة المختارة.</a:t>
            </a:r>
            <a:endParaRPr lang="ar-SA"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25056" y="2365214"/>
            <a:ext cx="472071" cy="472083"/>
          </a:xfrm>
          <a:prstGeom prst="rect">
            <a:avLst/>
          </a:prstGeom>
        </p:spPr>
      </p:pic>
      <p:sp>
        <p:nvSpPr>
          <p:cNvPr id="8" name="Text 4"/>
          <p:cNvSpPr/>
          <p:nvPr/>
        </p:nvSpPr>
        <p:spPr>
          <a:xfrm>
            <a:off x="-121127" y="2441351"/>
            <a:ext cx="5365219" cy="3105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أدوات جمع الأدلة</a:t>
            </a:r>
            <a:endParaRPr lang="ar-SA" sz="2400" dirty="0"/>
          </a:p>
        </p:txBody>
      </p:sp>
      <p:sp>
        <p:nvSpPr>
          <p:cNvPr id="9" name="Text 5"/>
          <p:cNvSpPr/>
          <p:nvPr/>
        </p:nvSpPr>
        <p:spPr>
          <a:xfrm>
            <a:off x="631908" y="2803554"/>
            <a:ext cx="5365219" cy="277416"/>
          </a:xfrm>
          <a:prstGeom prst="rect">
            <a:avLst/>
          </a:prstGeom>
          <a:noFill/>
          <a:ln/>
        </p:spPr>
        <p:txBody>
          <a:bodyPr wrap="none" lIns="0" tIns="0" rIns="0" bIns="0" rtlCol="0" anchor="t"/>
          <a:lstStyle/>
          <a:p>
            <a:pPr marL="0" indent="0" algn="r" rtl="1">
              <a:lnSpc>
                <a:spcPct val="122000"/>
              </a:lnSpc>
              <a:buNone/>
            </a:pPr>
            <a:r>
              <a:rPr lang="ar-SA" altLang="en-US" dirty="0">
                <a:solidFill>
                  <a:srgbClr val="384653"/>
                </a:solidFill>
                <a:latin typeface="WinSoft Pro Medium" pitchFamily="34" charset="0"/>
                <a:ea typeface="WinSoft Pro Medium" pitchFamily="34" charset="-122"/>
                <a:cs typeface="WinSoft Pro Medium" pitchFamily="34" charset="-120"/>
              </a:rPr>
              <a:t>اختارا أدوات جمع الأدلة المناسبة للمهنة لا أدوات عامة.</a:t>
            </a:r>
            <a:endParaRPr lang="ar-SA"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87716" y="3719612"/>
            <a:ext cx="472071" cy="472083"/>
          </a:xfrm>
          <a:prstGeom prst="rect">
            <a:avLst/>
          </a:prstGeom>
        </p:spPr>
      </p:pic>
      <p:sp>
        <p:nvSpPr>
          <p:cNvPr id="11" name="Text 6"/>
          <p:cNvSpPr/>
          <p:nvPr/>
        </p:nvSpPr>
        <p:spPr>
          <a:xfrm>
            <a:off x="5525056" y="3831404"/>
            <a:ext cx="5365219" cy="3105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آلية ضمان موثوقية القرار</a:t>
            </a:r>
            <a:endParaRPr lang="ar-SA" sz="2400" dirty="0"/>
          </a:p>
        </p:txBody>
      </p:sp>
      <p:sp>
        <p:nvSpPr>
          <p:cNvPr id="12" name="Text 7"/>
          <p:cNvSpPr/>
          <p:nvPr/>
        </p:nvSpPr>
        <p:spPr>
          <a:xfrm>
            <a:off x="6194568" y="4184843"/>
            <a:ext cx="5365219" cy="277416"/>
          </a:xfrm>
          <a:prstGeom prst="rect">
            <a:avLst/>
          </a:prstGeom>
          <a:noFill/>
          <a:ln/>
        </p:spPr>
        <p:txBody>
          <a:bodyPr wrap="none" lIns="0" tIns="0" rIns="0" bIns="0" rtlCol="0" anchor="t"/>
          <a:lstStyle/>
          <a:p>
            <a:pPr marL="0" indent="0" algn="r" rtl="1">
              <a:lnSpc>
                <a:spcPct val="122000"/>
              </a:lnSpc>
              <a:buNone/>
            </a:pPr>
            <a:r>
              <a:rPr lang="ar-SA" altLang="en-US" dirty="0">
                <a:solidFill>
                  <a:srgbClr val="384653"/>
                </a:solidFill>
                <a:latin typeface="WinSoft Pro Medium" pitchFamily="34" charset="0"/>
                <a:ea typeface="WinSoft Pro Medium" pitchFamily="34" charset="-122"/>
                <a:cs typeface="WinSoft Pro Medium" pitchFamily="34" charset="-120"/>
              </a:rPr>
              <a:t>بيّنا آلية ضمان موثوقية القرار التقييمي واتساقه.</a:t>
            </a:r>
            <a:endParaRPr lang="ar-SA"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25056" y="3719612"/>
            <a:ext cx="472071" cy="472083"/>
          </a:xfrm>
          <a:prstGeom prst="rect">
            <a:avLst/>
          </a:prstGeom>
        </p:spPr>
      </p:pic>
      <p:sp>
        <p:nvSpPr>
          <p:cNvPr id="14" name="Text 8"/>
          <p:cNvSpPr/>
          <p:nvPr/>
        </p:nvSpPr>
        <p:spPr>
          <a:xfrm>
            <a:off x="-121127" y="3745634"/>
            <a:ext cx="5365219" cy="3105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صورة نتيجة الاعتراف</a:t>
            </a:r>
            <a:endParaRPr lang="ar-SA" sz="2400" dirty="0"/>
          </a:p>
        </p:txBody>
      </p:sp>
      <p:sp>
        <p:nvSpPr>
          <p:cNvPr id="15" name="Text 9"/>
          <p:cNvSpPr/>
          <p:nvPr/>
        </p:nvSpPr>
        <p:spPr>
          <a:xfrm>
            <a:off x="631908" y="4184843"/>
            <a:ext cx="5365219" cy="277416"/>
          </a:xfrm>
          <a:prstGeom prst="rect">
            <a:avLst/>
          </a:prstGeom>
          <a:noFill/>
          <a:ln/>
        </p:spPr>
        <p:txBody>
          <a:bodyPr wrap="none" lIns="0" tIns="0" rIns="0" bIns="0" rtlCol="0" anchor="t"/>
          <a:lstStyle/>
          <a:p>
            <a:pPr marL="0" indent="0" algn="r" rtl="1">
              <a:lnSpc>
                <a:spcPct val="122000"/>
              </a:lnSpc>
              <a:buNone/>
            </a:pPr>
            <a:r>
              <a:rPr lang="ar-SA" altLang="en-US" dirty="0">
                <a:solidFill>
                  <a:srgbClr val="384653"/>
                </a:solidFill>
                <a:latin typeface="WinSoft Pro Medium" pitchFamily="34" charset="0"/>
                <a:ea typeface="WinSoft Pro Medium" pitchFamily="34" charset="-122"/>
                <a:cs typeface="WinSoft Pro Medium" pitchFamily="34" charset="-120"/>
              </a:rPr>
              <a:t>حدّدا صورة نتيجة الاعتراف الملائمة للسياق ومتطلباته.</a:t>
            </a:r>
            <a:endParaRPr lang="ar-SA" dirty="0"/>
          </a:p>
        </p:txBody>
      </p:sp>
      <p:sp>
        <p:nvSpPr>
          <p:cNvPr id="16" name="Shape 10"/>
          <p:cNvSpPr/>
          <p:nvPr/>
        </p:nvSpPr>
        <p:spPr>
          <a:xfrm>
            <a:off x="631908" y="5249565"/>
            <a:ext cx="10927878" cy="949226"/>
          </a:xfrm>
          <a:prstGeom prst="roundRect">
            <a:avLst>
              <a:gd name="adj" fmla="val 29840"/>
            </a:avLst>
          </a:prstGeom>
          <a:solidFill>
            <a:srgbClr val="D4E9F7"/>
          </a:solidFill>
          <a:ln/>
        </p:spPr>
      </p:sp>
      <p:pic>
        <p:nvPicPr>
          <p:cNvPr id="17" name="Image 4" descr="preencoded.png"/>
          <p:cNvPicPr>
            <a:picLocks noChangeAspect="1"/>
          </p:cNvPicPr>
          <p:nvPr/>
        </p:nvPicPr>
        <p:blipFill>
          <a:blip r:embed="rId7"/>
          <a:stretch>
            <a:fillRect/>
          </a:stretch>
        </p:blipFill>
        <p:spPr>
          <a:xfrm>
            <a:off x="820717" y="5473502"/>
            <a:ext cx="236036" cy="188813"/>
          </a:xfrm>
          <a:prstGeom prst="rect">
            <a:avLst/>
          </a:prstGeom>
        </p:spPr>
      </p:pic>
      <p:sp>
        <p:nvSpPr>
          <p:cNvPr id="18" name="Text 11"/>
          <p:cNvSpPr/>
          <p:nvPr/>
        </p:nvSpPr>
        <p:spPr>
          <a:xfrm>
            <a:off x="1245561" y="5454650"/>
            <a:ext cx="10125417" cy="554831"/>
          </a:xfrm>
          <a:prstGeom prst="rect">
            <a:avLst/>
          </a:prstGeom>
          <a:noFill/>
          <a:ln/>
        </p:spPr>
        <p:txBody>
          <a:bodyPr wrap="square" lIns="0" tIns="0" rIns="0" bIns="0" rtlCol="0" anchor="t">
            <a:normAutofit/>
          </a:bodyPr>
          <a:lstStyle/>
          <a:p>
            <a:pPr marL="0" indent="0" algn="r" rtl="1">
              <a:lnSpc>
                <a:spcPct val="122000"/>
              </a:lnSpc>
              <a:buNone/>
            </a:pPr>
            <a:r>
              <a:rPr lang="ar-SA" altLang="en-US" sz="1450" dirty="0">
                <a:solidFill>
                  <a:srgbClr val="000000"/>
                </a:solidFill>
                <a:latin typeface="WinSoft Pro Medium" pitchFamily="34" charset="0"/>
                <a:ea typeface="WinSoft Pro Medium" pitchFamily="34" charset="-122"/>
                <a:cs typeface="WinSoft Pro Medium" pitchFamily="34" charset="-120"/>
              </a:rPr>
              <a:t>ستنفّذان المهمّة مستعينين بورقة العمل (3.2) وقالب المخطط في حقيبة الأدوات، وبما تناولتماه من خطوات واعتبارات جودة. هذه العناصر الأربعة هي ما يميّز المخطط المهني عن الوصف النظري العام.</a:t>
            </a:r>
            <a:endParaRPr lang="ar-SA" sz="145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nvSpPr>
        <p:spPr>
          <a:xfrm>
            <a:off x="631908" y="994569"/>
            <a:ext cx="10927878"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معايير تقييم النشا</a:t>
            </a:r>
            <a:r>
              <a:rPr lang="ar-JO" altLang="en-US" sz="4200" dirty="0">
                <a:solidFill>
                  <a:srgbClr val="2E3C4E"/>
                </a:solidFill>
                <a:latin typeface="GE SS Two Light" pitchFamily="34" charset="0"/>
                <a:ea typeface="GE SS Two Light" pitchFamily="34" charset="-122"/>
                <a:cs typeface="GE SS Two Light" pitchFamily="34" charset="-120"/>
              </a:rPr>
              <a:t>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3.2</a:t>
            </a:r>
            <a:endParaRPr lang="ar-SA" sz="4200" dirty="0"/>
          </a:p>
        </p:txBody>
      </p:sp>
      <p:graphicFrame>
        <p:nvGraphicFramePr>
          <p:cNvPr id="3" name="Table 2"/>
          <p:cNvGraphicFramePr>
            <a:graphicFrameLocks noGrp="1"/>
          </p:cNvGraphicFramePr>
          <p:nvPr>
            <p:extLst>
              <p:ext uri="{D42A27DB-BD31-4B8C-83A1-F6EECF244321}">
                <p14:modId xmlns:p14="http://schemas.microsoft.com/office/powerpoint/2010/main" val="4121719919"/>
              </p:ext>
            </p:extLst>
          </p:nvPr>
        </p:nvGraphicFramePr>
        <p:xfrm>
          <a:off x="1358195" y="2229644"/>
          <a:ext cx="9475304" cy="3581400"/>
        </p:xfrm>
        <a:graphic>
          <a:graphicData uri="http://schemas.openxmlformats.org/drawingml/2006/table">
            <a:tbl>
              <a:tblPr rtl="1" bandRow="1">
                <a:tableStyleId>{5C22544A-7EE6-4342-B048-85BDC9FD1C3A}</a:tableStyleId>
              </a:tblPr>
              <a:tblGrid>
                <a:gridCol w="6781452">
                  <a:extLst>
                    <a:ext uri="{9D8B030D-6E8A-4147-A177-3AD203B41FA5}">
                      <a16:colId xmlns:a16="http://schemas.microsoft.com/office/drawing/2014/main" val="3483284273"/>
                    </a:ext>
                  </a:extLst>
                </a:gridCol>
                <a:gridCol w="842682">
                  <a:extLst>
                    <a:ext uri="{9D8B030D-6E8A-4147-A177-3AD203B41FA5}">
                      <a16:colId xmlns:a16="http://schemas.microsoft.com/office/drawing/2014/main" val="2680525930"/>
                    </a:ext>
                  </a:extLst>
                </a:gridCol>
                <a:gridCol w="959224">
                  <a:extLst>
                    <a:ext uri="{9D8B030D-6E8A-4147-A177-3AD203B41FA5}">
                      <a16:colId xmlns:a16="http://schemas.microsoft.com/office/drawing/2014/main" val="4043607724"/>
                    </a:ext>
                  </a:extLst>
                </a:gridCol>
                <a:gridCol w="891946">
                  <a:extLst>
                    <a:ext uri="{9D8B030D-6E8A-4147-A177-3AD203B41FA5}">
                      <a16:colId xmlns:a16="http://schemas.microsoft.com/office/drawing/2014/main" val="1475284528"/>
                    </a:ext>
                  </a:extLst>
                </a:gridCol>
              </a:tblGrid>
              <a:tr h="0">
                <a:tc>
                  <a:txBody>
                    <a:bodyPr/>
                    <a:lstStyle/>
                    <a:p>
                      <a:pPr algn="ct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المعيار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متقن </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a:solidFill>
                            <a:schemeClr val="bg1"/>
                          </a:solidFill>
                          <a:latin typeface="WinSoft Pro Medium" pitchFamily="34" charset="0"/>
                          <a:ea typeface="WinSoft Pro Medium" pitchFamily="34" charset="-122"/>
                          <a:cs typeface="WinSoft Pro Medium" pitchFamily="34" charset="-120"/>
                        </a:rPr>
                        <a:t>غير متقن بعد</a:t>
                      </a:r>
                      <a:endParaRPr lang="en-US" sz="2000" kern="120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مجالات التحسين</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074417690"/>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يغطي المخطط العمليات الست جميعها لتصميم برنامج الاعتراف</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7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8724005"/>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المخطط واضح ومنطقي الترتيب ويعكس تسلسلاً عملياً واقعياً</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7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5416958"/>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المخطط قابل للتطبيق فعلياً على مهنة أو مجموعة مهارات محدّدة لا وصف عام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7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9159259"/>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معايير الكفاية المرجعية محدّدة بدقة وقابلة للقياس.</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7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3451156"/>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أدوات جمع الأدلة متنوعة ومناسبة لطبيعة المهنة المختارة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7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7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1557583"/>
                  </a:ext>
                </a:extLst>
              </a:tr>
              <a:tr h="0">
                <a:tc>
                  <a:txBody>
                    <a:bodyPr/>
                    <a:lstStyle/>
                    <a:p>
                      <a:pPr algn="r" rtl="1">
                        <a:lnSpc>
                          <a:spcPct val="125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يحدد المخطط صورة نتيجة الاعتراف الملائمة للسياق وآلية ضمان الموثوقية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25000"/>
                        </a:lnSpc>
                        <a:spcAft>
                          <a:spcPts val="0"/>
                        </a:spcAft>
                      </a:pPr>
                      <a:r>
                        <a:rPr lang="en-US" sz="17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750" kern="120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25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a:t>
                      </a:r>
                    </a:p>
                  </a:txBody>
                  <a:tcPr marL="50800" marR="508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3651823"/>
                  </a:ext>
                </a:extLst>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nvSpPr>
        <p:spPr>
          <a:xfrm>
            <a:off x="631908" y="1202829"/>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تحقّق من تعلّمك —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3.2</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7572" y="2396530"/>
            <a:ext cx="3492214" cy="2102048"/>
          </a:xfrm>
          <a:prstGeom prst="rect">
            <a:avLst/>
          </a:prstGeom>
        </p:spPr>
      </p:pic>
      <p:sp>
        <p:nvSpPr>
          <p:cNvPr id="4" name="Text 1"/>
          <p:cNvSpPr/>
          <p:nvPr/>
        </p:nvSpPr>
        <p:spPr>
          <a:xfrm>
            <a:off x="8318590" y="2647553"/>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تغطي الخطوات الست تغطيةً مترابطة؟</a:t>
            </a:r>
            <a:endParaRPr lang="ar-SA" sz="2300" dirty="0"/>
          </a:p>
        </p:txBody>
      </p:sp>
      <p:sp>
        <p:nvSpPr>
          <p:cNvPr id="5" name="Text 2"/>
          <p:cNvSpPr/>
          <p:nvPr/>
        </p:nvSpPr>
        <p:spPr>
          <a:xfrm>
            <a:off x="8318590" y="3525242"/>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هل أغطي خطوات تصميم البرنامج الستّ تغطيةً مترابطةً؟</a:t>
            </a:r>
            <a:endParaRPr lang="ar-SA" sz="17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9740" y="2396530"/>
            <a:ext cx="3492214" cy="2102048"/>
          </a:xfrm>
          <a:prstGeom prst="rect">
            <a:avLst/>
          </a:prstGeom>
        </p:spPr>
      </p:pic>
      <p:sp>
        <p:nvSpPr>
          <p:cNvPr id="7" name="Text 3"/>
          <p:cNvSpPr/>
          <p:nvPr/>
        </p:nvSpPr>
        <p:spPr>
          <a:xfrm>
            <a:off x="4600758" y="2647553"/>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يقوم مخطّطك على أسس متينة؟</a:t>
            </a:r>
            <a:endParaRPr lang="ar-SA" sz="2300" dirty="0"/>
          </a:p>
        </p:txBody>
      </p:sp>
      <p:sp>
        <p:nvSpPr>
          <p:cNvPr id="8" name="Text 4"/>
          <p:cNvSpPr/>
          <p:nvPr/>
        </p:nvSpPr>
        <p:spPr>
          <a:xfrm>
            <a:off x="4600758" y="3525242"/>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هل يقوم مخطّطي على معايير كفاية محدّدة وأدوات أدلة متنوّعة؟</a:t>
            </a:r>
            <a:endParaRPr lang="ar-SA" sz="17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396530"/>
            <a:ext cx="3492214" cy="2102048"/>
          </a:xfrm>
          <a:prstGeom prst="rect">
            <a:avLst/>
          </a:prstGeom>
        </p:spPr>
      </p:pic>
      <p:sp>
        <p:nvSpPr>
          <p:cNvPr id="10" name="Text 5"/>
          <p:cNvSpPr/>
          <p:nvPr/>
        </p:nvSpPr>
        <p:spPr>
          <a:xfrm>
            <a:off x="882926" y="2647553"/>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هل صُنت موثوقية القرار التقييمي؟</a:t>
            </a:r>
            <a:endParaRPr lang="ar-SA" sz="2300" dirty="0"/>
          </a:p>
        </p:txBody>
      </p:sp>
      <p:sp>
        <p:nvSpPr>
          <p:cNvPr id="11" name="Text 6"/>
          <p:cNvSpPr/>
          <p:nvPr/>
        </p:nvSpPr>
        <p:spPr>
          <a:xfrm>
            <a:off x="882926" y="3525242"/>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هل صُنت موثوقيّة القرار التقييميّ في تصميمي؟</a:t>
            </a:r>
            <a:endParaRPr lang="ar-SA" sz="1750" dirty="0"/>
          </a:p>
        </p:txBody>
      </p:sp>
      <p:sp>
        <p:nvSpPr>
          <p:cNvPr id="12" name="Shape 7"/>
          <p:cNvSpPr/>
          <p:nvPr/>
        </p:nvSpPr>
        <p:spPr>
          <a:xfrm>
            <a:off x="631908" y="4752479"/>
            <a:ext cx="10927878" cy="902593"/>
          </a:xfrm>
          <a:prstGeom prst="roundRect">
            <a:avLst>
              <a:gd name="adj" fmla="val 37506"/>
            </a:avLst>
          </a:prstGeom>
          <a:solidFill>
            <a:srgbClr val="D4E9F7"/>
          </a:solidFill>
          <a:ln/>
        </p:spPr>
      </p:sp>
      <p:pic>
        <p:nvPicPr>
          <p:cNvPr id="13" name="Image 3" descr="preencoded.png"/>
          <p:cNvPicPr>
            <a:picLocks noChangeAspect="1"/>
          </p:cNvPicPr>
          <p:nvPr/>
        </p:nvPicPr>
        <p:blipFill>
          <a:blip r:embed="rId4"/>
          <a:stretch>
            <a:fillRect/>
          </a:stretch>
        </p:blipFill>
        <p:spPr>
          <a:xfrm>
            <a:off x="857526" y="5078313"/>
            <a:ext cx="282072" cy="225623"/>
          </a:xfrm>
          <a:prstGeom prst="rect">
            <a:avLst/>
          </a:prstGeom>
        </p:spPr>
      </p:pic>
      <p:sp>
        <p:nvSpPr>
          <p:cNvPr id="14" name="Text 8"/>
          <p:cNvSpPr/>
          <p:nvPr/>
        </p:nvSpPr>
        <p:spPr>
          <a:xfrm>
            <a:off x="755631" y="5034459"/>
            <a:ext cx="1057853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000000"/>
                </a:solidFill>
                <a:latin typeface="WinSoft Pro Medium" pitchFamily="34" charset="0"/>
                <a:ea typeface="WinSoft Pro Medium" pitchFamily="34" charset="-122"/>
                <a:cs typeface="WinSoft Pro Medium" pitchFamily="34" charset="-120"/>
              </a:rPr>
              <a:t>إن تحقّق لك ذلك فقد بلغت ناتج النشاط: مخطّط موجز كامل لبرنامج اعتراف بالتّعلّم المسبق لمهنة مختارة، موثّق في ورقة العمل (3.2).</a:t>
            </a:r>
            <a:endParaRPr lang="ar-SA" sz="175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Text 0"/>
          <p:cNvSpPr/>
          <p:nvPr/>
        </p:nvSpPr>
        <p:spPr>
          <a:xfrm>
            <a:off x="631908" y="913011"/>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اعتماد إتقان الوحدة</a:t>
            </a:r>
            <a:endParaRPr lang="ar-SA" sz="4650" dirty="0"/>
          </a:p>
        </p:txBody>
      </p:sp>
      <p:sp>
        <p:nvSpPr>
          <p:cNvPr id="3" name="Text 1"/>
          <p:cNvSpPr/>
          <p:nvPr/>
        </p:nvSpPr>
        <p:spPr>
          <a:xfrm>
            <a:off x="22324" y="2106712"/>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يُعتمد إتقانك للوحدة على مستويين متكاملين:</a:t>
            </a:r>
            <a:endParaRPr lang="ar-SA" sz="1750" dirty="0"/>
          </a:p>
        </p:txBody>
      </p:sp>
      <p:sp>
        <p:nvSpPr>
          <p:cNvPr id="4" name="Shape 2"/>
          <p:cNvSpPr/>
          <p:nvPr/>
        </p:nvSpPr>
        <p:spPr>
          <a:xfrm>
            <a:off x="631908" y="2721769"/>
            <a:ext cx="10927878" cy="1705471"/>
          </a:xfrm>
          <a:prstGeom prst="roundRect">
            <a:avLst>
              <a:gd name="adj" fmla="val 19849"/>
            </a:avLst>
          </a:prstGeom>
          <a:solidFill>
            <a:srgbClr val="00AEEF"/>
          </a:solidFill>
          <a:ln w="12700">
            <a:solidFill>
              <a:srgbClr val="0094D5"/>
            </a:solidFill>
            <a:prstDash val="solid"/>
          </a:ln>
        </p:spPr>
      </p:sp>
      <p:sp>
        <p:nvSpPr>
          <p:cNvPr id="6" name="Text 4"/>
          <p:cNvSpPr/>
          <p:nvPr/>
        </p:nvSpPr>
        <p:spPr>
          <a:xfrm>
            <a:off x="6321465" y="2960092"/>
            <a:ext cx="5000004"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مستوى كل نشاط</a:t>
            </a:r>
            <a:endParaRPr lang="ar-SA" sz="2300" dirty="0">
              <a:solidFill>
                <a:schemeClr val="bg1"/>
              </a:solidFill>
            </a:endParaRPr>
          </a:p>
        </p:txBody>
      </p:sp>
      <p:sp>
        <p:nvSpPr>
          <p:cNvPr id="7" name="Text 5"/>
          <p:cNvSpPr/>
          <p:nvPr/>
        </p:nvSpPr>
        <p:spPr>
          <a:xfrm>
            <a:off x="6321465" y="3466604"/>
            <a:ext cx="5000004"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يُحكم بتمكّنك وفق قائمة التدقيق الخاصة به ومعيار الإتقان المرافق لها، تقييمًا فرديًا قائمًا على الكفاية.</a:t>
            </a:r>
            <a:endParaRPr lang="ar-SA" sz="1750" dirty="0">
              <a:solidFill>
                <a:schemeClr val="bg1"/>
              </a:solidFill>
            </a:endParaRPr>
          </a:p>
        </p:txBody>
      </p:sp>
      <p:sp>
        <p:nvSpPr>
          <p:cNvPr id="10" name="Text 8"/>
          <p:cNvSpPr/>
          <p:nvPr/>
        </p:nvSpPr>
        <p:spPr>
          <a:xfrm>
            <a:off x="870226" y="2960092"/>
            <a:ext cx="5000004"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مستوى الوحدة</a:t>
            </a:r>
            <a:endParaRPr lang="ar-SA" sz="2300" dirty="0">
              <a:solidFill>
                <a:schemeClr val="bg1"/>
              </a:solidFill>
            </a:endParaRPr>
          </a:p>
        </p:txBody>
      </p:sp>
      <p:sp>
        <p:nvSpPr>
          <p:cNvPr id="11" name="Text 9"/>
          <p:cNvSpPr/>
          <p:nvPr/>
        </p:nvSpPr>
        <p:spPr>
          <a:xfrm>
            <a:off x="870226" y="3466604"/>
            <a:ext cx="5000004"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تُعدّ متقنًا عند إثباتك التمكّن في النتاجات التمكينية الثلاثة مجتمعة، أي حين تستوفي معيار الإتقان في نشاطَي كل نتاج.</a:t>
            </a:r>
            <a:endParaRPr lang="ar-SA" sz="1750" dirty="0">
              <a:solidFill>
                <a:schemeClr val="bg1"/>
              </a:solidFill>
            </a:endParaRPr>
          </a:p>
        </p:txBody>
      </p:sp>
      <p:sp>
        <p:nvSpPr>
          <p:cNvPr id="12" name="Shape 10"/>
          <p:cNvSpPr/>
          <p:nvPr/>
        </p:nvSpPr>
        <p:spPr>
          <a:xfrm>
            <a:off x="631908" y="4681141"/>
            <a:ext cx="10927878" cy="1263749"/>
          </a:xfrm>
          <a:prstGeom prst="roundRect">
            <a:avLst>
              <a:gd name="adj" fmla="val 26787"/>
            </a:avLst>
          </a:prstGeom>
          <a:solidFill>
            <a:srgbClr val="D4E9F7"/>
          </a:solidFill>
          <a:ln/>
        </p:spPr>
      </p:sp>
      <p:pic>
        <p:nvPicPr>
          <p:cNvPr id="13" name="Image 0" descr="preencoded.png"/>
          <p:cNvPicPr>
            <a:picLocks noChangeAspect="1"/>
          </p:cNvPicPr>
          <p:nvPr/>
        </p:nvPicPr>
        <p:blipFill>
          <a:blip r:embed="rId3"/>
          <a:stretch>
            <a:fillRect/>
          </a:stretch>
        </p:blipFill>
        <p:spPr>
          <a:xfrm>
            <a:off x="857526" y="5006975"/>
            <a:ext cx="282072" cy="225623"/>
          </a:xfrm>
          <a:prstGeom prst="rect">
            <a:avLst/>
          </a:prstGeom>
        </p:spPr>
      </p:pic>
      <p:sp>
        <p:nvSpPr>
          <p:cNvPr id="14" name="Text 11"/>
          <p:cNvSpPr/>
          <p:nvPr/>
        </p:nvSpPr>
        <p:spPr>
          <a:xfrm>
            <a:off x="1365216" y="4963120"/>
            <a:ext cx="9968953"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000000"/>
                </a:solidFill>
                <a:latin typeface="WinSoft Pro Medium" pitchFamily="34" charset="0"/>
                <a:ea typeface="WinSoft Pro Medium" pitchFamily="34" charset="-122"/>
                <a:cs typeface="WinSoft Pro Medium" pitchFamily="34" charset="-120"/>
              </a:rPr>
              <a:t>لا يُكتفى بإتقان بعض النتاجات دون بعض، لأن كفاية الوحدة تتحقّق بتكامل مخرجاتها الثلاثة. وحيثما لم يُستوفَ معيار الإتقان، تُتاح فرصة مراجعة العمل وإعادة تسليمه.</a:t>
            </a:r>
            <a:endParaRPr lang="ar-SA" sz="175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5105" y="807641"/>
            <a:ext cx="3494992" cy="5242719"/>
          </a:xfrm>
          <a:prstGeom prst="rect">
            <a:avLst/>
          </a:prstGeom>
        </p:spPr>
      </p:pic>
      <p:sp>
        <p:nvSpPr>
          <p:cNvPr id="4" name="Text 0"/>
          <p:cNvSpPr/>
          <p:nvPr/>
        </p:nvSpPr>
        <p:spPr>
          <a:xfrm>
            <a:off x="631908" y="641052"/>
            <a:ext cx="6355993" cy="1336080"/>
          </a:xfrm>
          <a:prstGeom prst="rect">
            <a:avLst/>
          </a:prstGeom>
          <a:noFill/>
          <a:ln/>
        </p:spPr>
        <p:txBody>
          <a:bodyPr wrap="square" lIns="0" tIns="0" rIns="0" bIns="0" rtlCol="0" anchor="t">
            <a:normAutofit/>
          </a:bodyPr>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في ختام رحلتكم مع وحدة</a:t>
            </a:r>
            <a:r>
              <a:rPr lang="en-US" altLang="en-US" sz="4200" dirty="0">
                <a:solidFill>
                  <a:srgbClr val="2E3C4E"/>
                </a:solidFill>
                <a:latin typeface="Myriad Headline" panose="020B0500000000000000" pitchFamily="34" charset="0"/>
                <a:ea typeface="GE SS Two Light" pitchFamily="34" charset="-122"/>
                <a:cs typeface="GE SS Two Light" pitchFamily="34" charset="-120"/>
              </a:rPr>
              <a:t>U.8.2</a:t>
            </a:r>
            <a:endParaRPr lang="ar-SA" sz="4200" dirty="0"/>
          </a:p>
        </p:txBody>
      </p:sp>
      <p:sp>
        <p:nvSpPr>
          <p:cNvPr id="5" name="Text 1"/>
          <p:cNvSpPr/>
          <p:nvPr/>
        </p:nvSpPr>
        <p:spPr>
          <a:xfrm>
            <a:off x="631908" y="2251273"/>
            <a:ext cx="6355993" cy="92600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لقد قطعتم رحلة متكاملة من تمييز نماذج التدريب والتقييم، إلى نقد النماذج القائمة واستكشاف البدائل المبتكرة، ثم تصميم نموذج مختار وإعداد خطة موجزة له، وصولًا إلى تصميم مخطط برنامج الاعتراف بالتّعلّم المسبق.</a:t>
            </a:r>
            <a:endParaRPr lang="ar-SA" sz="1550" dirty="0"/>
          </a:p>
        </p:txBody>
      </p:sp>
      <p:sp>
        <p:nvSpPr>
          <p:cNvPr id="6" name="Shape 2"/>
          <p:cNvSpPr/>
          <p:nvPr/>
        </p:nvSpPr>
        <p:spPr>
          <a:xfrm>
            <a:off x="631908" y="3382863"/>
            <a:ext cx="6355993" cy="1171277"/>
          </a:xfrm>
          <a:prstGeom prst="roundRect">
            <a:avLst>
              <a:gd name="adj" fmla="val 26012"/>
            </a:avLst>
          </a:prstGeom>
          <a:solidFill>
            <a:srgbClr val="00AEEF"/>
          </a:solidFill>
          <a:ln w="6350">
            <a:solidFill>
              <a:srgbClr val="0094D5"/>
            </a:solidFill>
            <a:prstDash val="solid"/>
          </a:ln>
        </p:spPr>
      </p:sp>
      <p:sp>
        <p:nvSpPr>
          <p:cNvPr id="7" name="Text 3"/>
          <p:cNvSpPr/>
          <p:nvPr/>
        </p:nvSpPr>
        <p:spPr>
          <a:xfrm>
            <a:off x="841354" y="3592314"/>
            <a:ext cx="5937101" cy="334070"/>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ما اكتسبتموه</a:t>
            </a:r>
            <a:endParaRPr lang="ar-SA" sz="2400" dirty="0">
              <a:solidFill>
                <a:schemeClr val="bg1"/>
              </a:solidFill>
            </a:endParaRPr>
          </a:p>
        </p:txBody>
      </p:sp>
      <p:sp>
        <p:nvSpPr>
          <p:cNvPr id="8" name="Text 4"/>
          <p:cNvSpPr/>
          <p:nvPr/>
        </p:nvSpPr>
        <p:spPr>
          <a:xfrm>
            <a:off x="841354" y="4036020"/>
            <a:ext cx="5937101" cy="308670"/>
          </a:xfrm>
          <a:prstGeom prst="rect">
            <a:avLst/>
          </a:prstGeom>
          <a:noFill/>
          <a:ln/>
        </p:spPr>
        <p:txBody>
          <a:bodyPr wrap="none" lIns="0" tIns="0" rIns="0" bIns="0" rtlCol="0" anchor="t"/>
          <a:lstStyle/>
          <a:p>
            <a:pPr marL="0" indent="0" algn="ctr" rtl="1">
              <a:lnSpc>
                <a:spcPct val="12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الثقة والقدرة على توظيف ما تعلّمتموه في ممارستكم المهنية اليومية.</a:t>
            </a:r>
            <a:endParaRPr lang="ar-SA" sz="1600" dirty="0">
              <a:solidFill>
                <a:schemeClr val="bg1"/>
              </a:solidFill>
            </a:endParaRPr>
          </a:p>
        </p:txBody>
      </p:sp>
      <p:sp>
        <p:nvSpPr>
          <p:cNvPr id="9" name="Shape 5"/>
          <p:cNvSpPr/>
          <p:nvPr/>
        </p:nvSpPr>
        <p:spPr>
          <a:xfrm>
            <a:off x="631908" y="4736902"/>
            <a:ext cx="6355993" cy="1479947"/>
          </a:xfrm>
          <a:prstGeom prst="roundRect">
            <a:avLst>
              <a:gd name="adj" fmla="val 20587"/>
            </a:avLst>
          </a:prstGeom>
          <a:solidFill>
            <a:srgbClr val="00AEEF"/>
          </a:solidFill>
          <a:ln w="6350">
            <a:solidFill>
              <a:srgbClr val="0094D5"/>
            </a:solidFill>
            <a:prstDash val="solid"/>
          </a:ln>
        </p:spPr>
      </p:sp>
      <p:sp>
        <p:nvSpPr>
          <p:cNvPr id="10" name="Text 6"/>
          <p:cNvSpPr/>
          <p:nvPr/>
        </p:nvSpPr>
        <p:spPr>
          <a:xfrm>
            <a:off x="841354" y="4946352"/>
            <a:ext cx="5937101" cy="334070"/>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الخطوة التالية</a:t>
            </a:r>
            <a:endParaRPr lang="ar-SA" sz="2400" dirty="0">
              <a:solidFill>
                <a:schemeClr val="bg1"/>
              </a:solidFill>
            </a:endParaRPr>
          </a:p>
        </p:txBody>
      </p:sp>
      <p:sp>
        <p:nvSpPr>
          <p:cNvPr id="11" name="Text 7"/>
          <p:cNvSpPr/>
          <p:nvPr/>
        </p:nvSpPr>
        <p:spPr>
          <a:xfrm>
            <a:off x="841354" y="5390059"/>
            <a:ext cx="5937101" cy="617339"/>
          </a:xfrm>
          <a:prstGeom prst="rect">
            <a:avLst/>
          </a:prstGeom>
          <a:noFill/>
          <a:ln/>
        </p:spPr>
        <p:txBody>
          <a:bodyPr wrap="square" lIns="0" tIns="0" rIns="0" bIns="0" rtlCol="0" anchor="t">
            <a:noAutofit/>
          </a:bodyPr>
          <a:lstStyle/>
          <a:p>
            <a:pPr marL="0" indent="0" algn="ctr" rtl="1">
              <a:lnSpc>
                <a:spcPct val="12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تطبيق هذه المعارف والمهارات في مراكزكم لتطوير منظومة التعليم والتدريب التقني والمهني في الأونروا.</a:t>
            </a:r>
            <a:endParaRPr lang="ar-SA" sz="1600"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TotalTime>
  <Words>7061</Words>
  <Application>Microsoft Office PowerPoint</Application>
  <PresentationFormat>Widescreen</PresentationFormat>
  <Paragraphs>901</Paragraphs>
  <Slides>84</Slides>
  <Notes>84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84</vt:i4>
      </vt:variant>
    </vt:vector>
  </HeadingPairs>
  <TitlesOfParts>
    <vt:vector size="89" baseType="lpstr">
      <vt:lpstr>GE SS Two Light</vt:lpstr>
      <vt:lpstr>WinSoft Pro Medium</vt:lpstr>
      <vt:lpstr>Myriad Headline</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user</dc:creator>
  <cp:lastModifiedBy>Knowledge beam</cp:lastModifiedBy>
  <cp:revision>115</cp:revision>
  <dcterms:created xsi:type="dcterms:W3CDTF">2026-09-24T06:10:16Z</dcterms:created>
  <dcterms:modified xsi:type="dcterms:W3CDTF">2026-09-24T10:47:45Z</dcterms:modified>
</cp:coreProperties>
</file>