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345" r:id="rId5"/>
    <p:sldId id="355" r:id="rId6"/>
    <p:sldId id="359" r:id="rId7"/>
    <p:sldId id="360" r:id="rId8"/>
    <p:sldId id="362" r:id="rId9"/>
    <p:sldId id="391" r:id="rId10"/>
    <p:sldId id="392" r:id="rId11"/>
    <p:sldId id="341" r:id="rId12"/>
  </p:sldIdLst>
  <p:sldSz cx="9144000" cy="6858000" type="screen4x3"/>
  <p:notesSz cx="7010400" cy="92964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 userDrawn="1">
          <p15:clr>
            <a:srgbClr val="A4A3A4"/>
          </p15:clr>
        </p15:guide>
        <p15:guide id="3" pos="55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a:srgbClr val="FF8000"/>
    <a:srgbClr val="CCFF66"/>
    <a:srgbClr val="FFCC66"/>
    <a:srgbClr val="060606"/>
    <a:srgbClr val="717171"/>
    <a:srgbClr val="6B6B6B"/>
    <a:srgbClr val="3B9B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81" d="100"/>
          <a:sy n="81" d="100"/>
        </p:scale>
        <p:origin x="1498" y="53"/>
      </p:cViewPr>
      <p:guideLst>
        <p:guide orient="horz" pos="2160"/>
        <p:guide pos="288"/>
        <p:guide pos="5568"/>
      </p:guideLst>
    </p:cSldViewPr>
  </p:slideViewPr>
  <p:outlineViewPr>
    <p:cViewPr>
      <p:scale>
        <a:sx n="33" d="100"/>
        <a:sy n="33" d="100"/>
      </p:scale>
      <p:origin x="0" y="474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wrap="square" lIns="93177" tIns="46589" rIns="93177" bIns="46589" numCol="1" anchor="t" anchorCtr="0" compatLnSpc="1">
            <a:prstTxWarp prst="textNoShape">
              <a:avLst/>
            </a:prstTxWarp>
          </a:bodyPr>
          <a:lstStyle>
            <a:lvl1pPr>
              <a:defRPr sz="1200">
                <a:latin typeface="Calibri" charset="0"/>
                <a:cs typeface="ＭＳ Ｐゴシック" charset="-128"/>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a:defRPr sz="1200">
                <a:latin typeface="Calibri" charset="0"/>
              </a:defRPr>
            </a:lvl1pPr>
          </a:lstStyle>
          <a:p>
            <a:fld id="{227D6A25-BBD6-4BC9-8DAD-DA85ED2ED006}" type="datetime1">
              <a:rPr lang="en-US"/>
              <a:pPr/>
              <a:t>8/8/2026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wrap="square" lIns="93177" tIns="46589" rIns="93177" bIns="46589"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wrap="square" lIns="93177" tIns="46589" rIns="93177" bIns="46589"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wrap="square" lIns="93177" tIns="46589" rIns="93177" bIns="46589" numCol="1" anchor="b" anchorCtr="0" compatLnSpc="1">
            <a:prstTxWarp prst="textNoShape">
              <a:avLst/>
            </a:prstTxWarp>
          </a:bodyPr>
          <a:lstStyle>
            <a:lvl1pPr>
              <a:defRPr sz="1200">
                <a:latin typeface="Calibri" charset="0"/>
                <a:cs typeface="ＭＳ Ｐゴシック" charset="-128"/>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a:defRPr sz="1200">
                <a:latin typeface="Calibri" charset="0"/>
              </a:defRPr>
            </a:lvl1pPr>
          </a:lstStyle>
          <a:p>
            <a:fld id="{12945B9B-AA74-43AB-8003-00C68C09DF8E}" type="slidenum">
              <a:rPr lang="en-US"/>
              <a:pPr/>
              <a:t>‹#›</a:t>
            </a:fld>
            <a:endParaRPr lang="en-US"/>
          </a:p>
        </p:txBody>
      </p:sp>
    </p:spTree>
    <p:extLst>
      <p:ext uri="{BB962C8B-B14F-4D97-AF65-F5344CB8AC3E}">
        <p14:creationId xmlns:p14="http://schemas.microsoft.com/office/powerpoint/2010/main" val="79529418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ＭＳ Ｐゴシック" pitchFamily="-106"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a:lstStyle/>
          <a:p>
            <a:pPr eaLnBrk="1" hangingPunct="1">
              <a:spcBef>
                <a:spcPct val="0"/>
              </a:spcBef>
            </a:pPr>
            <a:endParaRPr lang="en-US">
              <a:ea typeface="ＭＳ Ｐゴシック" charset="-128"/>
            </a:endParaRPr>
          </a:p>
        </p:txBody>
      </p:sp>
      <p:sp>
        <p:nvSpPr>
          <p:cNvPr id="33796" name="Slide Number Placeholder 3"/>
          <p:cNvSpPr txBox="1">
            <a:spLocks noGrp="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6D1E5C87-7434-4325-B1DE-76FAD280A721}" type="slidenum">
              <a:rPr lang="en-US" sz="1200">
                <a:latin typeface="Calibri" charset="0"/>
              </a:rPr>
              <a:pPr algn="r"/>
              <a:t>1</a:t>
            </a:fld>
            <a:endParaRPr lang="en-US" sz="1200">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pPr eaLnBrk="1" hangingPunct="1">
              <a:spcBef>
                <a:spcPct val="0"/>
              </a:spcBef>
            </a:pPr>
            <a:endParaRPr lang="en-US">
              <a:ea typeface="ＭＳ Ｐゴシック" charset="-128"/>
            </a:endParaRPr>
          </a:p>
        </p:txBody>
      </p:sp>
      <p:sp>
        <p:nvSpPr>
          <p:cNvPr id="35844" name="Slide Number Placeholder 3"/>
          <p:cNvSpPr txBox="1">
            <a:spLocks noGrp="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0D1C5CDA-01CA-41ED-8AC4-CF44CF4110B8}" type="slidenum">
              <a:rPr lang="en-US" sz="1200">
                <a:latin typeface="Calibri" charset="0"/>
              </a:rPr>
              <a:pPr algn="r"/>
              <a:t>2</a:t>
            </a:fld>
            <a:endParaRPr lang="en-US" sz="1200">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pPr eaLnBrk="1" hangingPunct="1">
              <a:spcBef>
                <a:spcPct val="0"/>
              </a:spcBef>
            </a:pPr>
            <a:endParaRPr lang="en-US">
              <a:ea typeface="ＭＳ Ｐゴシック" charset="-128"/>
            </a:endParaRPr>
          </a:p>
        </p:txBody>
      </p:sp>
      <p:sp>
        <p:nvSpPr>
          <p:cNvPr id="35844" name="Slide Number Placeholder 3"/>
          <p:cNvSpPr txBox="1">
            <a:spLocks noGrp="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0D1C5CDA-01CA-41ED-8AC4-CF44CF4110B8}" type="slidenum">
              <a:rPr lang="en-US" sz="1200">
                <a:latin typeface="Calibri" charset="0"/>
              </a:rPr>
              <a:pPr algn="r"/>
              <a:t>3</a:t>
            </a:fld>
            <a:endParaRPr lang="en-US" sz="1200">
              <a:latin typeface="Calibri" charset="0"/>
            </a:endParaRPr>
          </a:p>
        </p:txBody>
      </p:sp>
    </p:spTree>
    <p:extLst>
      <p:ext uri="{BB962C8B-B14F-4D97-AF65-F5344CB8AC3E}">
        <p14:creationId xmlns:p14="http://schemas.microsoft.com/office/powerpoint/2010/main" val="436867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pPr eaLnBrk="1" hangingPunct="1">
              <a:spcBef>
                <a:spcPct val="0"/>
              </a:spcBef>
            </a:pPr>
            <a:endParaRPr lang="en-US">
              <a:ea typeface="ＭＳ Ｐゴシック" charset="-128"/>
            </a:endParaRPr>
          </a:p>
        </p:txBody>
      </p:sp>
      <p:sp>
        <p:nvSpPr>
          <p:cNvPr id="35844" name="Slide Number Placeholder 3"/>
          <p:cNvSpPr txBox="1">
            <a:spLocks noGrp="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0D1C5CDA-01CA-41ED-8AC4-CF44CF4110B8}" type="slidenum">
              <a:rPr lang="en-US" sz="1200">
                <a:latin typeface="Calibri" charset="0"/>
              </a:rPr>
              <a:pPr algn="r"/>
              <a:t>4</a:t>
            </a:fld>
            <a:endParaRPr lang="en-US" sz="1200">
              <a:latin typeface="Calibri" charset="0"/>
            </a:endParaRPr>
          </a:p>
        </p:txBody>
      </p:sp>
    </p:spTree>
    <p:extLst>
      <p:ext uri="{BB962C8B-B14F-4D97-AF65-F5344CB8AC3E}">
        <p14:creationId xmlns:p14="http://schemas.microsoft.com/office/powerpoint/2010/main" val="738832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pPr eaLnBrk="1" hangingPunct="1">
              <a:spcBef>
                <a:spcPct val="0"/>
              </a:spcBef>
            </a:pPr>
            <a:endParaRPr lang="en-US">
              <a:ea typeface="ＭＳ Ｐゴシック" charset="-128"/>
            </a:endParaRPr>
          </a:p>
        </p:txBody>
      </p:sp>
      <p:sp>
        <p:nvSpPr>
          <p:cNvPr id="35844" name="Slide Number Placeholder 3"/>
          <p:cNvSpPr txBox="1">
            <a:spLocks noGrp="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0D1C5CDA-01CA-41ED-8AC4-CF44CF4110B8}" type="slidenum">
              <a:rPr lang="en-US" sz="1200">
                <a:latin typeface="Calibri" charset="0"/>
              </a:rPr>
              <a:pPr algn="r"/>
              <a:t>5</a:t>
            </a:fld>
            <a:endParaRPr lang="en-US" sz="1200">
              <a:latin typeface="Calibri" charset="0"/>
            </a:endParaRPr>
          </a:p>
        </p:txBody>
      </p:sp>
    </p:spTree>
    <p:extLst>
      <p:ext uri="{BB962C8B-B14F-4D97-AF65-F5344CB8AC3E}">
        <p14:creationId xmlns:p14="http://schemas.microsoft.com/office/powerpoint/2010/main" val="2082832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pPr eaLnBrk="1" hangingPunct="1">
              <a:spcBef>
                <a:spcPct val="0"/>
              </a:spcBef>
            </a:pPr>
            <a:endParaRPr lang="en-US">
              <a:ea typeface="ＭＳ Ｐゴシック" charset="-128"/>
            </a:endParaRPr>
          </a:p>
        </p:txBody>
      </p:sp>
      <p:sp>
        <p:nvSpPr>
          <p:cNvPr id="35844" name="Slide Number Placeholder 3"/>
          <p:cNvSpPr txBox="1">
            <a:spLocks noGrp="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0D1C5CDA-01CA-41ED-8AC4-CF44CF4110B8}" type="slidenum">
              <a:rPr lang="en-US" sz="1200">
                <a:latin typeface="Calibri" charset="0"/>
              </a:rPr>
              <a:pPr algn="r"/>
              <a:t>6</a:t>
            </a:fld>
            <a:endParaRPr lang="en-US" sz="1200">
              <a:latin typeface="Calibri" charset="0"/>
            </a:endParaRPr>
          </a:p>
        </p:txBody>
      </p:sp>
    </p:spTree>
    <p:extLst>
      <p:ext uri="{BB962C8B-B14F-4D97-AF65-F5344CB8AC3E}">
        <p14:creationId xmlns:p14="http://schemas.microsoft.com/office/powerpoint/2010/main" val="2003992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pPr eaLnBrk="1" hangingPunct="1">
              <a:spcBef>
                <a:spcPct val="0"/>
              </a:spcBef>
            </a:pPr>
            <a:endParaRPr lang="en-US">
              <a:ea typeface="ＭＳ Ｐゴシック" charset="-128"/>
            </a:endParaRPr>
          </a:p>
        </p:txBody>
      </p:sp>
      <p:sp>
        <p:nvSpPr>
          <p:cNvPr id="35844" name="Slide Number Placeholder 3"/>
          <p:cNvSpPr txBox="1">
            <a:spLocks noGrp="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0D1C5CDA-01CA-41ED-8AC4-CF44CF4110B8}" type="slidenum">
              <a:rPr lang="en-US" sz="1200">
                <a:latin typeface="Calibri" charset="0"/>
              </a:rPr>
              <a:pPr algn="r"/>
              <a:t>7</a:t>
            </a:fld>
            <a:endParaRPr lang="en-US" sz="1200">
              <a:latin typeface="Calibri" charset="0"/>
            </a:endParaRPr>
          </a:p>
        </p:txBody>
      </p:sp>
    </p:spTree>
    <p:extLst>
      <p:ext uri="{BB962C8B-B14F-4D97-AF65-F5344CB8AC3E}">
        <p14:creationId xmlns:p14="http://schemas.microsoft.com/office/powerpoint/2010/main" val="3142291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a:lstStyle/>
          <a:p>
            <a:r>
              <a:rPr lang="en-US">
                <a:ea typeface="ＭＳ Ｐゴシック" charset="-128"/>
              </a:rPr>
              <a:t>End Slide….issuing department can be changed</a:t>
            </a:r>
          </a:p>
        </p:txBody>
      </p:sp>
      <p:sp>
        <p:nvSpPr>
          <p:cNvPr id="25604" name="Slide Number Placeholder 3"/>
          <p:cNvSpPr>
            <a:spLocks noGrp="1"/>
          </p:cNvSpPr>
          <p:nvPr>
            <p:ph type="sldNum" sz="quarter" idx="5"/>
          </p:nvPr>
        </p:nvSpPr>
        <p:spPr bwMode="auto">
          <a:noFill/>
          <a:ln>
            <a:miter lim="800000"/>
            <a:headEnd/>
            <a:tailEnd/>
          </a:ln>
        </p:spPr>
        <p:txBody>
          <a:bodyPr/>
          <a:lstStyle/>
          <a:p>
            <a:fld id="{E75D489B-9289-47E4-A5B2-B8BC951749F1}" type="slidenum">
              <a:rPr lang="en-US"/>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D7486330-80C4-4958-97DA-CA42B6EA84CC}" type="datetime1">
              <a:rPr lang="en-US"/>
              <a:pPr/>
              <a:t>8/8/2026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46D857A-7741-49E2-98E7-7DCE6668943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F3CD218E-A9C8-4FC5-8367-1EB43C58A59B}" type="datetime1">
              <a:rPr lang="en-US"/>
              <a:pPr/>
              <a:t>8/8/2026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02F2FA7-F318-4668-93EB-C12DBDBC8FC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96A1C210-7E8C-4C16-95DA-A25EC4EE08E6}" type="datetime1">
              <a:rPr lang="en-US"/>
              <a:pPr/>
              <a:t>8/8/2026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72AA741-6249-4A8A-9D4F-183958670C2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003B6288-6537-419E-B87A-6EFBD74622BE}" type="datetime1">
              <a:rPr lang="en-US"/>
              <a:pPr/>
              <a:t>8/8/2026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B706859-24D2-4AAD-9545-2C4CEFED431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53C3A15E-38B1-4690-8B02-4465D8F2A3CC}" type="datetime1">
              <a:rPr lang="en-US"/>
              <a:pPr/>
              <a:t>8/8/2026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2E476440-D543-4A3C-B3AF-67CDE128C7F9}"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E48E4BAF-804D-4A78-B1D3-7E3668F6B276}" type="datetime1">
              <a:rPr lang="en-US"/>
              <a:pPr/>
              <a:t>8/8/2026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B26FEF90-DE8E-4D81-A4DA-747D203FE3E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BF05C5EE-137E-438F-82F0-1407EE9A2867}" type="datetime1">
              <a:rPr lang="en-US"/>
              <a:pPr/>
              <a:t>8/8/2026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C7E5529F-44D4-4241-989D-8F291C5C902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D32C5E9D-52B2-48B9-8CDC-2165979C45CD}" type="datetime1">
              <a:rPr lang="en-US"/>
              <a:pPr/>
              <a:t>8/8/2026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D254270-4B33-439B-94E5-EE630D9D88C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6919B959-BBFC-4243-B7C3-E84B7BA5A225}" type="datetime1">
              <a:rPr lang="en-US"/>
              <a:pPr/>
              <a:t>8/8/2026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9A58BDE-AC59-40D8-955B-EC1058845A7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7878A082-2478-4368-802D-73F9EFE0B32A}" type="datetime1">
              <a:rPr lang="en-US"/>
              <a:pPr/>
              <a:t>8/8/2026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2749622-A7A4-4742-8226-5315A3F1EA54}"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A8477BEE-C00A-4A6C-BB62-9DB36CB1F4AB}" type="datetime1">
              <a:rPr lang="en-US"/>
              <a:pPr/>
              <a:t>8/8/2026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8BFECEF-10B5-40B0-B774-EC6B4840F5D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latin typeface="Calibri" charset="0"/>
              </a:defRPr>
            </a:lvl1pPr>
          </a:lstStyle>
          <a:p>
            <a:fld id="{9145CFAD-75BA-4CCD-80DA-F8953FC3C9A9}" type="datetime1">
              <a:rPr lang="en-US"/>
              <a:pPr/>
              <a:t>8/8/2026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FFFFFF"/>
                </a:solidFill>
                <a:latin typeface="Calibri" charset="0"/>
                <a:cs typeface="ＭＳ Ｐゴシック" charset="-128"/>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charset="0"/>
              </a:defRPr>
            </a:lvl1pPr>
          </a:lstStyle>
          <a:p>
            <a:fld id="{DBF2F42F-2ADF-4EEA-88A3-0272ADCD114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06" charset="-128"/>
          <a:cs typeface="ＭＳ Ｐゴシック" pitchFamily="-106" charset="-128"/>
        </a:defRPr>
      </a:lvl1pPr>
      <a:lvl2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2pPr>
      <a:lvl3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3pPr>
      <a:lvl4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4pPr>
      <a:lvl5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5pPr>
      <a:lvl6pPr marL="4572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6pPr>
      <a:lvl7pPr marL="9144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7pPr>
      <a:lvl8pPr marL="13716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8pPr>
      <a:lvl9pPr marL="18288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106" charset="-128"/>
          <a:cs typeface="ＭＳ Ｐゴシック" pitchFamily="-106"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106"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106"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6"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6"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3"/>
          <p:cNvSpPr>
            <a:spLocks noGrp="1"/>
          </p:cNvSpPr>
          <p:nvPr>
            <p:ph type="title" idx="4294967295"/>
          </p:nvPr>
        </p:nvSpPr>
        <p:spPr>
          <a:xfrm>
            <a:off x="0" y="595313"/>
            <a:ext cx="9144000" cy="1004887"/>
          </a:xfrm>
          <a:solidFill>
            <a:srgbClr val="00AEEF"/>
          </a:solidFill>
        </p:spPr>
        <p:txBody>
          <a:bodyPr/>
          <a:lstStyle/>
          <a:p>
            <a:pPr eaLnBrk="1" hangingPunct="1"/>
            <a:r>
              <a:rPr lang="ar-SA" sz="4000" b="1" dirty="0">
                <a:solidFill>
                  <a:schemeClr val="bg1"/>
                </a:solidFill>
                <a:latin typeface="GE SS Two Light" panose="020A0503020102020204" pitchFamily="18" charset="-78"/>
                <a:ea typeface="GE SS Two Light" panose="020A0503020102020204" pitchFamily="18" charset="-78"/>
                <a:cs typeface="GE SS Two Light" panose="020A0503020102020204" pitchFamily="18" charset="-78"/>
              </a:rPr>
              <a:t>تدريب المدربين</a:t>
            </a:r>
            <a:br>
              <a:rPr lang="en-US" sz="3200" dirty="0">
                <a:solidFill>
                  <a:schemeClr val="bg1"/>
                </a:solidFill>
                <a:latin typeface="Century Gothic" charset="0"/>
                <a:ea typeface="ＭＳ Ｐゴシック" charset="-128"/>
              </a:rPr>
            </a:br>
            <a:r>
              <a:rPr lang="en-US" sz="2800" dirty="0">
                <a:solidFill>
                  <a:schemeClr val="bg1"/>
                </a:solidFill>
                <a:latin typeface="Century Gothic" charset="0"/>
                <a:ea typeface="ＭＳ Ｐゴシック" charset="-128"/>
              </a:rPr>
              <a:t>8-8 AUG 2026</a:t>
            </a:r>
          </a:p>
        </p:txBody>
      </p:sp>
      <p:pic>
        <p:nvPicPr>
          <p:cNvPr id="32771" name="Picture 4" descr="logo.png"/>
          <p:cNvPicPr>
            <a:picLocks noChangeAspect="1"/>
          </p:cNvPicPr>
          <p:nvPr/>
        </p:nvPicPr>
        <p:blipFill>
          <a:blip r:embed="rId3"/>
          <a:srcRect/>
          <a:stretch>
            <a:fillRect/>
          </a:stretch>
        </p:blipFill>
        <p:spPr bwMode="auto">
          <a:xfrm>
            <a:off x="304800" y="6118225"/>
            <a:ext cx="4648200" cy="493713"/>
          </a:xfrm>
          <a:prstGeom prst="rect">
            <a:avLst/>
          </a:prstGeom>
          <a:noFill/>
          <a:ln w="9525">
            <a:noFill/>
            <a:miter lim="800000"/>
            <a:headEnd/>
            <a:tailEnd/>
          </a:ln>
        </p:spPr>
      </p:pic>
      <p:pic>
        <p:nvPicPr>
          <p:cNvPr id="32772" name="Picture 6" descr="psh.png"/>
          <p:cNvPicPr>
            <a:picLocks noChangeAspect="1"/>
          </p:cNvPicPr>
          <p:nvPr/>
        </p:nvPicPr>
        <p:blipFill>
          <a:blip r:embed="rId4"/>
          <a:srcRect/>
          <a:stretch>
            <a:fillRect/>
          </a:stretch>
        </p:blipFill>
        <p:spPr bwMode="auto">
          <a:xfrm>
            <a:off x="6831013" y="6176963"/>
            <a:ext cx="1627187" cy="414337"/>
          </a:xfrm>
          <a:prstGeom prst="rect">
            <a:avLst/>
          </a:prstGeom>
          <a:noFill/>
          <a:ln w="9525">
            <a:noFill/>
            <a:miter lim="800000"/>
            <a:headEnd/>
            <a:tailEnd/>
          </a:ln>
        </p:spPr>
      </p:pic>
      <p:sp>
        <p:nvSpPr>
          <p:cNvPr id="5" name="Rectangle 4"/>
          <p:cNvSpPr txBox="1">
            <a:spLocks noChangeArrowheads="1"/>
          </p:cNvSpPr>
          <p:nvPr/>
        </p:nvSpPr>
        <p:spPr bwMode="auto">
          <a:xfrm>
            <a:off x="533400" y="3025775"/>
            <a:ext cx="80772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pitchFamily="-106" charset="-128"/>
                <a:cs typeface="ＭＳ Ｐゴシック" pitchFamily="-106" charset="-128"/>
              </a:defRPr>
            </a:lvl1pPr>
            <a:lvl2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2pPr>
            <a:lvl3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3pPr>
            <a:lvl4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4pPr>
            <a:lvl5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5pPr>
            <a:lvl6pPr marL="4572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6pPr>
            <a:lvl7pPr marL="9144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7pPr>
            <a:lvl8pPr marL="13716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8pPr>
            <a:lvl9pPr marL="18288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9pPr>
          </a:lstStyle>
          <a:p>
            <a:pPr rtl="1"/>
            <a:r>
              <a:rPr lang="ar-SA" sz="4000" b="1"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rPr>
              <a:t>وحدة التدريب الذاتي</a:t>
            </a:r>
            <a:endParaRPr lang="en-US" sz="4000" b="1"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endParaRPr>
          </a:p>
          <a:p>
            <a:pPr rtl="1"/>
            <a:r>
              <a:rPr lang="ar-SA" sz="4000" b="1"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rPr>
              <a:t> أساليب التدريب في تعليم الكبار</a:t>
            </a:r>
            <a:endParaRPr lang="en-US" sz="4000"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pic>
        <p:nvPicPr>
          <p:cNvPr id="6" name="Picture 3" descr="2011 LOGOS2.jpg"/>
          <p:cNvPicPr>
            <a:picLocks noChangeAspect="1"/>
          </p:cNvPicPr>
          <p:nvPr/>
        </p:nvPicPr>
        <p:blipFill>
          <a:blip r:embed="rId5"/>
          <a:srcRect t="17143" b="17714"/>
          <a:stretch>
            <a:fillRect/>
          </a:stretch>
        </p:blipFill>
        <p:spPr bwMode="auto">
          <a:xfrm>
            <a:off x="3733800" y="4670425"/>
            <a:ext cx="1571625" cy="14478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idx="4294967295"/>
          </p:nvPr>
        </p:nvSpPr>
        <p:spPr>
          <a:xfrm>
            <a:off x="0" y="595313"/>
            <a:ext cx="9144000" cy="638175"/>
          </a:xfrm>
          <a:solidFill>
            <a:srgbClr val="00AEEF"/>
          </a:solidFill>
        </p:spPr>
        <p:txBody>
          <a:bodyPr/>
          <a:lstStyle/>
          <a:p>
            <a:pPr rtl="1"/>
            <a:r>
              <a:rPr lang="ar-SA" sz="3200" dirty="0">
                <a:solidFill>
                  <a:schemeClr val="bg1"/>
                </a:solidFill>
                <a:latin typeface="GE SS Two Light" panose="020A0503020102020204" pitchFamily="18" charset="-78"/>
                <a:ea typeface="GE SS Two Light" panose="020A0503020102020204" pitchFamily="18" charset="-78"/>
                <a:cs typeface="GE SS Two Light" panose="020A0503020102020204" pitchFamily="18" charset="-78"/>
              </a:rPr>
              <a:t> أساليب التدريب في تعليم الكبار</a:t>
            </a:r>
            <a:endParaRPr lang="en-US" sz="3200" dirty="0">
              <a:solidFill>
                <a:schemeClr val="bg1"/>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pic>
        <p:nvPicPr>
          <p:cNvPr id="34819" name="Picture 4" descr="logo.png"/>
          <p:cNvPicPr>
            <a:picLocks noChangeAspect="1"/>
          </p:cNvPicPr>
          <p:nvPr/>
        </p:nvPicPr>
        <p:blipFill>
          <a:blip r:embed="rId3"/>
          <a:srcRect/>
          <a:stretch>
            <a:fillRect/>
          </a:stretch>
        </p:blipFill>
        <p:spPr bwMode="auto">
          <a:xfrm>
            <a:off x="304800" y="6118225"/>
            <a:ext cx="4648200" cy="493713"/>
          </a:xfrm>
          <a:prstGeom prst="rect">
            <a:avLst/>
          </a:prstGeom>
          <a:noFill/>
          <a:ln w="9525">
            <a:noFill/>
            <a:miter lim="800000"/>
            <a:headEnd/>
            <a:tailEnd/>
          </a:ln>
        </p:spPr>
      </p:pic>
      <p:pic>
        <p:nvPicPr>
          <p:cNvPr id="34820" name="Picture 6" descr="psh.png"/>
          <p:cNvPicPr>
            <a:picLocks noChangeAspect="1"/>
          </p:cNvPicPr>
          <p:nvPr/>
        </p:nvPicPr>
        <p:blipFill>
          <a:blip r:embed="rId4"/>
          <a:srcRect/>
          <a:stretch>
            <a:fillRect/>
          </a:stretch>
        </p:blipFill>
        <p:spPr bwMode="auto">
          <a:xfrm>
            <a:off x="6831013" y="6176963"/>
            <a:ext cx="1627187" cy="414337"/>
          </a:xfrm>
          <a:prstGeom prst="rect">
            <a:avLst/>
          </a:prstGeom>
          <a:noFill/>
          <a:ln w="9525">
            <a:noFill/>
            <a:miter lim="800000"/>
            <a:headEnd/>
            <a:tailEnd/>
          </a:ln>
        </p:spPr>
      </p:pic>
      <p:sp>
        <p:nvSpPr>
          <p:cNvPr id="5" name="Rectangle 3"/>
          <p:cNvSpPr txBox="1">
            <a:spLocks noChangeArrowheads="1"/>
          </p:cNvSpPr>
          <p:nvPr/>
        </p:nvSpPr>
        <p:spPr>
          <a:xfrm>
            <a:off x="228600" y="1600200"/>
            <a:ext cx="8686800" cy="411480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106" charset="-128"/>
                <a:cs typeface="ＭＳ Ｐゴシック" pitchFamily="-106"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106"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106"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6"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6"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rtl="1">
              <a:lnSpc>
                <a:spcPct val="150000"/>
              </a:lnSpc>
            </a:pPr>
            <a:r>
              <a:rPr lang="ar-SA"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rPr>
              <a:t>التعلّم الذاتي في برنامج إعداد المدربين</a:t>
            </a:r>
            <a:endParaRPr lang="en-US"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endParaRPr>
          </a:p>
          <a:p>
            <a:pPr marL="0" indent="0" algn="justLow" rtl="1">
              <a:buNone/>
            </a:pPr>
            <a:r>
              <a:rPr lang="ar-SA" sz="2000" dirty="0">
                <a:latin typeface="Century Gothic" panose="020B0502020202020204" pitchFamily="34" charset="0"/>
                <a:cs typeface="WinSoft Pro" panose="020B0600060200000000" pitchFamily="34" charset="-79"/>
              </a:rPr>
              <a:t>يمثل التعلّم الذاتي أحد المكونات الرئيسة في برامج إعداد المدربين الحديثة، إذ يتيح للمتدربين اكتساب المعارف والمفاهيم الأساسية بصورة مرنة، وفقًا لسرعة تعلمهم واحتياجاتهم الفردية. ويستند هذا التوجه إلى مبادئ تعليم الكبار، التي تؤكد أهمية التعلم الموجه ذاتيًا، وتحمّل المتعلم مسؤولية تعلمه، وربط المعرفة الجديدة بخبراته السابقة.</a:t>
            </a:r>
            <a:endParaRPr lang="en-US" sz="2000" dirty="0">
              <a:latin typeface="Century Gothic" panose="020B0502020202020204" pitchFamily="34" charset="0"/>
              <a:cs typeface="WinSoft Pro" panose="020B0600060200000000" pitchFamily="34" charset="-79"/>
            </a:endParaRPr>
          </a:p>
          <a:p>
            <a:pPr marL="0" indent="0" algn="justLow" rtl="1">
              <a:buNone/>
            </a:pPr>
            <a:r>
              <a:rPr lang="ar-SA" sz="2000" dirty="0">
                <a:latin typeface="Century Gothic" panose="020B0502020202020204" pitchFamily="34" charset="0"/>
                <a:cs typeface="WinSoft Pro" panose="020B0600060200000000" pitchFamily="34" charset="-79"/>
              </a:rPr>
              <a:t>وتهدف هذه الوحدة إلى تمكين المتدرب من بناء قاعدة معرفية راسخة في مجال تصميم البرامج التدريبية، وفهم الأسس النظرية والمنهجية التي تقوم عليها عملية التدريب، بما يؤهله للانتقال إلى مراحل التطبيق العملي بكفاءة. وقد صُممت بحيث تتضمن أهدافًا تعليمية واضحة، وأنشطة تعلّم متنوعة، ووسائل تقويم تقيس مدى تحقق نواتج التعلم.</a:t>
            </a:r>
            <a:endParaRPr lang="en-US" sz="2000" dirty="0">
              <a:latin typeface="Century Gothic" panose="020B0502020202020204" pitchFamily="34" charset="0"/>
              <a:cs typeface="WinSoft Pro" panose="020B0600060200000000" pitchFamily="34" charset="-79"/>
            </a:endParaRPr>
          </a:p>
          <a:p>
            <a:pPr marL="0" indent="0" algn="justLow" rtl="1">
              <a:buNone/>
            </a:pPr>
            <a:r>
              <a:rPr lang="ar-SA" sz="2000" dirty="0">
                <a:latin typeface="Century Gothic" panose="020B0502020202020204" pitchFamily="34" charset="0"/>
                <a:cs typeface="WinSoft Pro" panose="020B0600060200000000" pitchFamily="34" charset="-79"/>
              </a:rPr>
              <a:t>وتشير الأدبيات التربوية إلى أن التعلّم الذاتي يُعد من أكثر الأساليب كفاءة في تنمية المعرفة والفهم والمهارات العقلية العليا، خاصة عندما يُبنى على تصميم تعليمي منظم، ويشتمل على محتوى تفاعلي، وأنشطة تطبيقية، وأساليب تقويم بنائي وختامي. إلا أن فاعليته تقل عند استهداف المهارات الأدائية التي تتطلب الممارسة العملية والتفاعل الإنساني المباشر.</a:t>
            </a:r>
            <a:endParaRPr lang="en-US" sz="2000" dirty="0">
              <a:latin typeface="Century Gothic" panose="020B0502020202020204" pitchFamily="34" charset="0"/>
              <a:cs typeface="WinSoft Pro" panose="020B0600060200000000" pitchFamily="34" charset="-79"/>
            </a:endParaRPr>
          </a:p>
          <a:p>
            <a:pPr marL="457200" lvl="1" indent="0">
              <a:lnSpc>
                <a:spcPct val="150000"/>
              </a:lnSpc>
              <a:buNone/>
            </a:pPr>
            <a:endParaRPr lang="en-US" sz="1800" dirty="0"/>
          </a:p>
        </p:txBody>
      </p:sp>
    </p:spTree>
    <p:extLst>
      <p:ext uri="{BB962C8B-B14F-4D97-AF65-F5344CB8AC3E}">
        <p14:creationId xmlns:p14="http://schemas.microsoft.com/office/powerpoint/2010/main" val="143134500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idx="4294967295"/>
          </p:nvPr>
        </p:nvSpPr>
        <p:spPr>
          <a:xfrm>
            <a:off x="0" y="595313"/>
            <a:ext cx="9144000" cy="638175"/>
          </a:xfrm>
          <a:solidFill>
            <a:srgbClr val="00AEEF"/>
          </a:solidFill>
        </p:spPr>
        <p:txBody>
          <a:bodyPr/>
          <a:lstStyle/>
          <a:p>
            <a:pPr rtl="1"/>
            <a:r>
              <a:rPr lang="ar-SA" sz="3200" dirty="0">
                <a:solidFill>
                  <a:schemeClr val="bg1"/>
                </a:solidFill>
                <a:latin typeface="GE SS Two Light" panose="020A0503020102020204" pitchFamily="18" charset="-78"/>
                <a:ea typeface="GE SS Two Light" panose="020A0503020102020204" pitchFamily="18" charset="-78"/>
                <a:cs typeface="GE SS Two Light" panose="020A0503020102020204" pitchFamily="18" charset="-78"/>
              </a:rPr>
              <a:t> أساليب التدريب في تعليم الكبار</a:t>
            </a:r>
            <a:endParaRPr lang="en-US" sz="3200" dirty="0">
              <a:solidFill>
                <a:schemeClr val="bg1"/>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pic>
        <p:nvPicPr>
          <p:cNvPr id="34819" name="Picture 4" descr="logo.png"/>
          <p:cNvPicPr>
            <a:picLocks noChangeAspect="1"/>
          </p:cNvPicPr>
          <p:nvPr/>
        </p:nvPicPr>
        <p:blipFill>
          <a:blip r:embed="rId3"/>
          <a:srcRect/>
          <a:stretch>
            <a:fillRect/>
          </a:stretch>
        </p:blipFill>
        <p:spPr bwMode="auto">
          <a:xfrm>
            <a:off x="304800" y="6118225"/>
            <a:ext cx="4648200" cy="493713"/>
          </a:xfrm>
          <a:prstGeom prst="rect">
            <a:avLst/>
          </a:prstGeom>
          <a:noFill/>
          <a:ln w="9525">
            <a:noFill/>
            <a:miter lim="800000"/>
            <a:headEnd/>
            <a:tailEnd/>
          </a:ln>
        </p:spPr>
      </p:pic>
      <p:pic>
        <p:nvPicPr>
          <p:cNvPr id="34820" name="Picture 6" descr="psh.png"/>
          <p:cNvPicPr>
            <a:picLocks noChangeAspect="1"/>
          </p:cNvPicPr>
          <p:nvPr/>
        </p:nvPicPr>
        <p:blipFill>
          <a:blip r:embed="rId4"/>
          <a:srcRect/>
          <a:stretch>
            <a:fillRect/>
          </a:stretch>
        </p:blipFill>
        <p:spPr bwMode="auto">
          <a:xfrm>
            <a:off x="6831013" y="6176963"/>
            <a:ext cx="1627187" cy="414337"/>
          </a:xfrm>
          <a:prstGeom prst="rect">
            <a:avLst/>
          </a:prstGeom>
          <a:noFill/>
          <a:ln w="9525">
            <a:noFill/>
            <a:miter lim="800000"/>
            <a:headEnd/>
            <a:tailEnd/>
          </a:ln>
        </p:spPr>
      </p:pic>
      <p:sp>
        <p:nvSpPr>
          <p:cNvPr id="5" name="Rectangle 3"/>
          <p:cNvSpPr txBox="1">
            <a:spLocks noChangeArrowheads="1"/>
          </p:cNvSpPr>
          <p:nvPr/>
        </p:nvSpPr>
        <p:spPr>
          <a:xfrm>
            <a:off x="228600" y="1600200"/>
            <a:ext cx="8686800" cy="411480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106" charset="-128"/>
                <a:cs typeface="ＭＳ Ｐゴシック" pitchFamily="-106"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106"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106"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6"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6"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rtl="1"/>
            <a:r>
              <a:rPr lang="ar-SA"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rPr>
              <a:t>نواتج التعلّم التفصيلية</a:t>
            </a:r>
            <a:endParaRPr lang="en-US"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endParaRPr>
          </a:p>
          <a:p>
            <a:pPr marL="0" indent="0" algn="r" rtl="1">
              <a:buNone/>
            </a:pPr>
            <a:r>
              <a:rPr lang="ar-SA" sz="2000" dirty="0">
                <a:latin typeface="WinSoft Pro" panose="020B0600060200000000" pitchFamily="34" charset="-79"/>
                <a:cs typeface="WinSoft Pro" panose="020B0600060200000000" pitchFamily="34" charset="-79"/>
              </a:rPr>
              <a:t>بنهاية دراسة هذه الوحدة وتطبيق أنشطتها ذاتيًا، يُتوقع أن تكون قادرًا على</a:t>
            </a:r>
            <a:r>
              <a:rPr lang="ar-SA" sz="2000" dirty="0"/>
              <a:t>:</a:t>
            </a:r>
            <a:endParaRPr lang="en-US" sz="2000" dirty="0"/>
          </a:p>
          <a:p>
            <a:pPr marL="514350" indent="-171450" algn="r" rtl="1">
              <a:buFont typeface="+mj-lt"/>
              <a:buAutoNum type="arabicPeriod"/>
            </a:pPr>
            <a:r>
              <a:rPr lang="ar-SA" sz="1600" dirty="0">
                <a:latin typeface="WinSoft Pro" panose="020B0600060200000000" pitchFamily="34" charset="-79"/>
                <a:cs typeface="WinSoft Pro" panose="020B0600060200000000" pitchFamily="34" charset="-79"/>
              </a:rPr>
              <a:t>فهم المبادئ الأساسية لخصائص تعليم الكبار وتطبيقها في تخطيط وتنفيذ البرامج التدريبية.</a:t>
            </a:r>
            <a:endParaRPr lang="en-US" sz="1600" dirty="0">
              <a:latin typeface="WinSoft Pro" panose="020B0600060200000000" pitchFamily="34" charset="-79"/>
              <a:cs typeface="WinSoft Pro" panose="020B0600060200000000" pitchFamily="34" charset="-79"/>
            </a:endParaRPr>
          </a:p>
          <a:p>
            <a:pPr marL="514350" indent="-171450" algn="r" rtl="1">
              <a:buFont typeface="+mj-lt"/>
              <a:buAutoNum type="arabicPeriod"/>
            </a:pPr>
            <a:r>
              <a:rPr lang="ar-SA" sz="1600" dirty="0">
                <a:latin typeface="WinSoft Pro" panose="020B0600060200000000" pitchFamily="34" charset="-79"/>
                <a:cs typeface="WinSoft Pro" panose="020B0600060200000000" pitchFamily="34" charset="-79"/>
              </a:rPr>
              <a:t>توظيف منهجيات تدريب المدربين </a:t>
            </a:r>
            <a:r>
              <a:rPr lang="ar-SA" sz="1600" dirty="0">
                <a:solidFill>
                  <a:srgbClr val="00AEEF"/>
                </a:solidFill>
                <a:latin typeface="Myriad Pro" panose="020B0503030403020204" pitchFamily="34" charset="0"/>
                <a:cs typeface="WinSoft Pro" panose="020B0600060200000000" pitchFamily="34" charset="-79"/>
              </a:rPr>
              <a:t>(</a:t>
            </a:r>
            <a:r>
              <a:rPr lang="en-US" sz="1600" dirty="0" err="1">
                <a:solidFill>
                  <a:srgbClr val="00AEEF"/>
                </a:solidFill>
                <a:latin typeface="Myriad Pro" panose="020B0503030403020204" pitchFamily="34" charset="0"/>
                <a:cs typeface="WinSoft Pro" panose="020B0600060200000000" pitchFamily="34" charset="-79"/>
              </a:rPr>
              <a:t>ToT</a:t>
            </a:r>
            <a:r>
              <a:rPr lang="ar-SA" sz="1600" dirty="0">
                <a:solidFill>
                  <a:srgbClr val="00AEEF"/>
                </a:solidFill>
                <a:latin typeface="Myriad Pro" panose="020B0503030403020204" pitchFamily="34" charset="0"/>
                <a:cs typeface="WinSoft Pro" panose="020B0600060200000000" pitchFamily="34" charset="-79"/>
              </a:rPr>
              <a:t>) </a:t>
            </a:r>
            <a:r>
              <a:rPr lang="ar-SA" sz="1600" dirty="0">
                <a:latin typeface="WinSoft Pro" panose="020B0600060200000000" pitchFamily="34" charset="-79"/>
                <a:cs typeface="WinSoft Pro" panose="020B0600060200000000" pitchFamily="34" charset="-79"/>
              </a:rPr>
              <a:t>في تصميم وتنفيذ وتقييم البرامج التدريبية بفاعلية.</a:t>
            </a:r>
            <a:endParaRPr lang="en-US" sz="1600" dirty="0">
              <a:latin typeface="WinSoft Pro" panose="020B0600060200000000" pitchFamily="34" charset="-79"/>
              <a:cs typeface="WinSoft Pro" panose="020B0600060200000000" pitchFamily="34" charset="-79"/>
            </a:endParaRPr>
          </a:p>
          <a:p>
            <a:pPr marL="514350" indent="-171450" algn="r" rtl="1">
              <a:buFont typeface="+mj-lt"/>
              <a:buAutoNum type="arabicPeriod"/>
            </a:pPr>
            <a:r>
              <a:rPr lang="ar-SA" sz="1600" dirty="0">
                <a:latin typeface="WinSoft Pro" panose="020B0600060200000000" pitchFamily="34" charset="-79"/>
                <a:cs typeface="WinSoft Pro" panose="020B0600060200000000" pitchFamily="34" charset="-79"/>
              </a:rPr>
              <a:t>تصميم برامج وأنشطة تدريبية تتمحور حول المتعلم وتراعي احتياجات المتدربين وخلفياتهم المختلفة.</a:t>
            </a:r>
            <a:endParaRPr lang="en-US" sz="1600" dirty="0">
              <a:latin typeface="WinSoft Pro" panose="020B0600060200000000" pitchFamily="34" charset="-79"/>
              <a:cs typeface="WinSoft Pro" panose="020B0600060200000000" pitchFamily="34" charset="-79"/>
            </a:endParaRPr>
          </a:p>
          <a:p>
            <a:pPr marL="514350" indent="-171450" algn="r" rtl="1">
              <a:buFont typeface="+mj-lt"/>
              <a:buAutoNum type="arabicPeriod"/>
            </a:pPr>
            <a:r>
              <a:rPr lang="ar-SA" sz="1600" dirty="0">
                <a:latin typeface="WinSoft Pro" panose="020B0600060200000000" pitchFamily="34" charset="-79"/>
                <a:cs typeface="WinSoft Pro" panose="020B0600060200000000" pitchFamily="34" charset="-79"/>
              </a:rPr>
              <a:t>استخدام أساليب تيسير تدريبية تفاعلية تعزز مشاركة المتدربين، وتحفز التعلم النشط، وتدعم تبادل الخبرات.</a:t>
            </a:r>
            <a:endParaRPr lang="en-US" sz="1600" dirty="0">
              <a:latin typeface="WinSoft Pro" panose="020B0600060200000000" pitchFamily="34" charset="-79"/>
              <a:cs typeface="WinSoft Pro" panose="020B0600060200000000" pitchFamily="34" charset="-79"/>
            </a:endParaRPr>
          </a:p>
          <a:p>
            <a:pPr marL="514350" indent="-171450" algn="r" rtl="1">
              <a:buFont typeface="+mj-lt"/>
              <a:buAutoNum type="arabicPeriod"/>
            </a:pPr>
            <a:r>
              <a:rPr lang="ar-SA" sz="1600" dirty="0">
                <a:latin typeface="WinSoft Pro" panose="020B0600060200000000" pitchFamily="34" charset="-79"/>
                <a:cs typeface="WinSoft Pro" panose="020B0600060200000000" pitchFamily="34" charset="-79"/>
              </a:rPr>
              <a:t>تخطيط وتنفيذ جلسات تدريبية فعّالة باستخدام استراتيجيات وأدوات تدريب مناسبة لتحقيق مخرجات التعلم.</a:t>
            </a:r>
            <a:endParaRPr lang="en-US" sz="1600" dirty="0">
              <a:latin typeface="WinSoft Pro" panose="020B0600060200000000" pitchFamily="34" charset="-79"/>
              <a:cs typeface="WinSoft Pro" panose="020B0600060200000000" pitchFamily="34" charset="-79"/>
            </a:endParaRPr>
          </a:p>
          <a:p>
            <a:pPr marL="400050" indent="-228600" algn="r" rtl="1"/>
            <a:r>
              <a:rPr lang="ar-SA" sz="2000" b="1" dirty="0">
                <a:latin typeface="WinSoft Pro" panose="020B0600060200000000" pitchFamily="34" charset="-79"/>
                <a:cs typeface="WinSoft Pro" panose="020B0600060200000000" pitchFamily="34" charset="-79"/>
              </a:rPr>
              <a:t>قواعد التدريب لهذه الوحدة</a:t>
            </a:r>
            <a:endParaRPr lang="en-US" sz="2000" b="1" dirty="0">
              <a:latin typeface="WinSoft Pro" panose="020B0600060200000000" pitchFamily="34" charset="-79"/>
              <a:cs typeface="WinSoft Pro" panose="020B0600060200000000" pitchFamily="34" charset="-79"/>
            </a:endParaRPr>
          </a:p>
          <a:p>
            <a:pPr marL="400050" indent="-228600" algn="r" rtl="1"/>
            <a:r>
              <a:rPr lang="ar-SA" sz="2000" b="1" dirty="0">
                <a:latin typeface="WinSoft Pro" panose="020B0600060200000000" pitchFamily="34" charset="-79"/>
                <a:cs typeface="WinSoft Pro" panose="020B0600060200000000" pitchFamily="34" charset="-79"/>
              </a:rPr>
              <a:t>الالتزام بالتعلّم الذاتي الفعّال</a:t>
            </a:r>
            <a:r>
              <a:rPr lang="ar-SA" sz="2000" dirty="0">
                <a:latin typeface="WinSoft Pro" panose="020B0600060200000000" pitchFamily="34" charset="-79"/>
                <a:cs typeface="WinSoft Pro" panose="020B0600060200000000" pitchFamily="34" charset="-79"/>
              </a:rPr>
              <a:t>.</a:t>
            </a:r>
            <a:endParaRPr lang="en-US" sz="2000" dirty="0">
              <a:latin typeface="WinSoft Pro" panose="020B0600060200000000" pitchFamily="34" charset="-79"/>
              <a:cs typeface="WinSoft Pro" panose="020B0600060200000000" pitchFamily="34" charset="-79"/>
            </a:endParaRPr>
          </a:p>
          <a:p>
            <a:pPr marL="400050" indent="-228600" algn="r" rtl="1"/>
            <a:r>
              <a:rPr lang="ar-SA" sz="2000" b="1" dirty="0">
                <a:latin typeface="WinSoft Pro" panose="020B0600060200000000" pitchFamily="34" charset="-79"/>
                <a:cs typeface="WinSoft Pro" panose="020B0600060200000000" pitchFamily="34" charset="-79"/>
              </a:rPr>
              <a:t>المشاركة والتفاعل</a:t>
            </a:r>
            <a:endParaRPr lang="en-US" sz="2000" dirty="0">
              <a:latin typeface="WinSoft Pro" panose="020B0600060200000000" pitchFamily="34" charset="-79"/>
              <a:cs typeface="WinSoft Pro" panose="020B0600060200000000" pitchFamily="34" charset="-79"/>
            </a:endParaRPr>
          </a:p>
          <a:p>
            <a:pPr marL="400050" indent="-228600" algn="r" rtl="1"/>
            <a:r>
              <a:rPr lang="ar-SA" sz="2000" b="1" dirty="0">
                <a:latin typeface="WinSoft Pro" panose="020B0600060200000000" pitchFamily="34" charset="-79"/>
                <a:cs typeface="WinSoft Pro" panose="020B0600060200000000" pitchFamily="34" charset="-79"/>
              </a:rPr>
              <a:t>الالتزام بالتعلّم المتمحور حول المتعلم</a:t>
            </a:r>
            <a:endParaRPr lang="en-US" sz="2000" dirty="0">
              <a:latin typeface="WinSoft Pro" panose="020B0600060200000000" pitchFamily="34" charset="-79"/>
              <a:cs typeface="WinSoft Pro" panose="020B0600060200000000" pitchFamily="34" charset="-79"/>
            </a:endParaRPr>
          </a:p>
          <a:p>
            <a:pPr marL="400050" indent="-228600" algn="r" rtl="1"/>
            <a:r>
              <a:rPr lang="ar-SA" sz="2000" b="1" dirty="0">
                <a:latin typeface="WinSoft Pro" panose="020B0600060200000000" pitchFamily="34" charset="-79"/>
                <a:cs typeface="WinSoft Pro" panose="020B0600060200000000" pitchFamily="34" charset="-79"/>
              </a:rPr>
              <a:t>الالتزام بالتطبيق العملي</a:t>
            </a:r>
            <a:endParaRPr lang="en-US" sz="2000" dirty="0">
              <a:latin typeface="WinSoft Pro" panose="020B0600060200000000" pitchFamily="34" charset="-79"/>
              <a:cs typeface="WinSoft Pro" panose="020B0600060200000000" pitchFamily="34" charset="-79"/>
            </a:endParaRPr>
          </a:p>
          <a:p>
            <a:pPr marL="400050" indent="-228600" algn="r" rtl="1"/>
            <a:r>
              <a:rPr lang="ar-SA" sz="2000" b="1" dirty="0">
                <a:latin typeface="WinSoft Pro" panose="020B0600060200000000" pitchFamily="34" charset="-79"/>
                <a:cs typeface="WinSoft Pro" panose="020B0600060200000000" pitchFamily="34" charset="-79"/>
              </a:rPr>
              <a:t>الالتزام بالبحث عبر المراجع والإنترنت</a:t>
            </a:r>
            <a:endParaRPr lang="en-US" sz="2000" dirty="0">
              <a:latin typeface="WinSoft Pro" panose="020B0600060200000000" pitchFamily="34" charset="-79"/>
              <a:cs typeface="WinSoft Pro" panose="020B0600060200000000" pitchFamily="34" charset="-79"/>
            </a:endParaRPr>
          </a:p>
          <a:p>
            <a:pPr marL="400050" indent="-228600" algn="r" rtl="1"/>
            <a:r>
              <a:rPr lang="ar-SA" sz="2000" b="1" dirty="0">
                <a:latin typeface="WinSoft Pro" panose="020B0600060200000000" pitchFamily="34" charset="-79"/>
                <a:cs typeface="WinSoft Pro" panose="020B0600060200000000" pitchFamily="34" charset="-79"/>
              </a:rPr>
              <a:t>إدارة الوقت والالتزام بإكمال الوحدة</a:t>
            </a:r>
            <a:endParaRPr lang="en-US" sz="2000" dirty="0">
              <a:latin typeface="WinSoft Pro" panose="020B0600060200000000" pitchFamily="34" charset="-79"/>
              <a:cs typeface="WinSoft Pro" panose="020B0600060200000000" pitchFamily="34" charset="-79"/>
            </a:endParaRPr>
          </a:p>
          <a:p>
            <a:pPr indent="0" algn="r" rtl="1">
              <a:buNone/>
            </a:pPr>
            <a:endParaRPr lang="en-US" sz="1600" dirty="0">
              <a:latin typeface="WinSoft Pro" panose="020B0600060200000000" pitchFamily="34" charset="-79"/>
              <a:cs typeface="WinSoft Pro" panose="020B0600060200000000" pitchFamily="34" charset="-79"/>
            </a:endParaRPr>
          </a:p>
          <a:p>
            <a:pPr marL="0" indent="0" algn="r" rtl="1">
              <a:buNone/>
            </a:pPr>
            <a:endParaRPr lang="en-US" sz="1800" dirty="0">
              <a:latin typeface="WinSoft Pro" panose="020B0600060200000000" pitchFamily="34" charset="-79"/>
              <a:cs typeface="WinSoft Pro" panose="020B0600060200000000" pitchFamily="34" charset="-79"/>
            </a:endParaRPr>
          </a:p>
          <a:p>
            <a:pPr marL="0" indent="0" algn="r" rtl="1">
              <a:buNone/>
            </a:pPr>
            <a:endParaRPr lang="en-US" sz="1800" dirty="0">
              <a:latin typeface="WinSoft Pro" panose="020B0600060200000000" pitchFamily="34" charset="-79"/>
              <a:cs typeface="WinSoft Pro" panose="020B0600060200000000" pitchFamily="34" charset="-79"/>
            </a:endParaRPr>
          </a:p>
          <a:p>
            <a:pPr marL="0" indent="0" algn="r" rtl="1">
              <a:buNone/>
            </a:pPr>
            <a:endParaRPr lang="en-US" sz="1800" dirty="0">
              <a:latin typeface="WinSoft Pro" panose="020B0600060200000000" pitchFamily="34" charset="-79"/>
              <a:cs typeface="WinSoft Pro" panose="020B0600060200000000" pitchFamily="34" charset="-79"/>
            </a:endParaRPr>
          </a:p>
          <a:p>
            <a:pPr marL="0" indent="0" algn="r" rtl="1">
              <a:buNone/>
            </a:pPr>
            <a:endParaRPr lang="en-US" sz="1800" dirty="0">
              <a:latin typeface="WinSoft Pro" panose="020B0600060200000000" pitchFamily="34" charset="-79"/>
              <a:cs typeface="WinSoft Pro" panose="020B0600060200000000" pitchFamily="34" charset="-79"/>
            </a:endParaRPr>
          </a:p>
          <a:p>
            <a:pPr marL="457200" lvl="1" indent="0" algn="r" rtl="1">
              <a:lnSpc>
                <a:spcPct val="150000"/>
              </a:lnSpc>
              <a:buNone/>
            </a:pPr>
            <a:endParaRPr lang="en-US" sz="1600" dirty="0">
              <a:latin typeface="WinSoft Pro" panose="020B0600060200000000" pitchFamily="34" charset="-79"/>
              <a:cs typeface="WinSoft Pro" panose="020B0600060200000000" pitchFamily="34" charset="-79"/>
            </a:endParaRPr>
          </a:p>
          <a:p>
            <a:pPr marL="457200" lvl="1" indent="0">
              <a:lnSpc>
                <a:spcPct val="150000"/>
              </a:lnSpc>
              <a:buNone/>
            </a:pPr>
            <a:endParaRPr lang="en-US" sz="1800" dirty="0"/>
          </a:p>
        </p:txBody>
      </p:sp>
    </p:spTree>
    <p:extLst>
      <p:ext uri="{BB962C8B-B14F-4D97-AF65-F5344CB8AC3E}">
        <p14:creationId xmlns:p14="http://schemas.microsoft.com/office/powerpoint/2010/main" val="221062295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idx="4294967295"/>
          </p:nvPr>
        </p:nvSpPr>
        <p:spPr>
          <a:xfrm>
            <a:off x="0" y="595313"/>
            <a:ext cx="9144000" cy="638175"/>
          </a:xfrm>
          <a:solidFill>
            <a:srgbClr val="00AEEF"/>
          </a:solidFill>
        </p:spPr>
        <p:txBody>
          <a:bodyPr/>
          <a:lstStyle/>
          <a:p>
            <a:pPr rtl="1"/>
            <a:r>
              <a:rPr lang="ar-SA" sz="3200" dirty="0">
                <a:solidFill>
                  <a:schemeClr val="bg1"/>
                </a:solidFill>
                <a:latin typeface="GE SS Two Light" panose="020A0503020102020204" pitchFamily="18" charset="-78"/>
                <a:ea typeface="GE SS Two Light" panose="020A0503020102020204" pitchFamily="18" charset="-78"/>
                <a:cs typeface="GE SS Two Light" panose="020A0503020102020204" pitchFamily="18" charset="-78"/>
              </a:rPr>
              <a:t> أساليب التدريب في تعليم الكبار</a:t>
            </a:r>
            <a:endParaRPr lang="en-US" sz="3200" dirty="0">
              <a:solidFill>
                <a:schemeClr val="bg1"/>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pic>
        <p:nvPicPr>
          <p:cNvPr id="34819" name="Picture 4" descr="logo.png"/>
          <p:cNvPicPr>
            <a:picLocks noChangeAspect="1"/>
          </p:cNvPicPr>
          <p:nvPr/>
        </p:nvPicPr>
        <p:blipFill>
          <a:blip r:embed="rId3"/>
          <a:srcRect/>
          <a:stretch>
            <a:fillRect/>
          </a:stretch>
        </p:blipFill>
        <p:spPr bwMode="auto">
          <a:xfrm>
            <a:off x="304800" y="6118225"/>
            <a:ext cx="4648200" cy="493713"/>
          </a:xfrm>
          <a:prstGeom prst="rect">
            <a:avLst/>
          </a:prstGeom>
          <a:noFill/>
          <a:ln w="9525">
            <a:noFill/>
            <a:miter lim="800000"/>
            <a:headEnd/>
            <a:tailEnd/>
          </a:ln>
        </p:spPr>
      </p:pic>
      <p:pic>
        <p:nvPicPr>
          <p:cNvPr id="34820" name="Picture 6" descr="psh.png"/>
          <p:cNvPicPr>
            <a:picLocks noChangeAspect="1"/>
          </p:cNvPicPr>
          <p:nvPr/>
        </p:nvPicPr>
        <p:blipFill>
          <a:blip r:embed="rId4"/>
          <a:srcRect/>
          <a:stretch>
            <a:fillRect/>
          </a:stretch>
        </p:blipFill>
        <p:spPr bwMode="auto">
          <a:xfrm>
            <a:off x="6831013" y="6176963"/>
            <a:ext cx="1627187" cy="414337"/>
          </a:xfrm>
          <a:prstGeom prst="rect">
            <a:avLst/>
          </a:prstGeom>
          <a:noFill/>
          <a:ln w="9525">
            <a:noFill/>
            <a:miter lim="800000"/>
            <a:headEnd/>
            <a:tailEnd/>
          </a:ln>
        </p:spPr>
      </p:pic>
      <p:sp>
        <p:nvSpPr>
          <p:cNvPr id="5" name="Rectangle 3"/>
          <p:cNvSpPr txBox="1">
            <a:spLocks noChangeArrowheads="1"/>
          </p:cNvSpPr>
          <p:nvPr/>
        </p:nvSpPr>
        <p:spPr>
          <a:xfrm>
            <a:off x="228600" y="1600200"/>
            <a:ext cx="8686800" cy="411480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106" charset="-128"/>
                <a:cs typeface="ＭＳ Ｐゴシック" pitchFamily="-106"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106"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106"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6"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6"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rtl="1"/>
            <a:r>
              <a:rPr lang="ar-SA"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rPr>
              <a:t>ابدأ بنشاط كسر الجليد</a:t>
            </a:r>
            <a:endParaRPr lang="en-US"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endParaRPr>
          </a:p>
          <a:p>
            <a:pPr marL="0" indent="0" algn="r" rtl="1">
              <a:buNone/>
            </a:pPr>
            <a:r>
              <a:rPr lang="ar-SA" sz="2000" dirty="0">
                <a:latin typeface="WinSoft Pro" panose="020B0600060200000000" pitchFamily="34" charset="-79"/>
                <a:cs typeface="WinSoft Pro" panose="020B0600060200000000" pitchFamily="34" charset="-79"/>
              </a:rPr>
              <a:t>تُعد أنشطة كسر الجليد من أهم عناصر الجلسة الافتتاحية في البرامج التدريبية، خاصة في تدريب المدربين وتعليم الكبار، لأنها تساعد على بناء الألفة، وتقليل التوتر، ورفع مستوى المشاركة، وتهيئة المتدربين للتعلم.</a:t>
            </a:r>
            <a:endParaRPr lang="en-US" sz="2000" dirty="0">
              <a:latin typeface="WinSoft Pro" panose="020B0600060200000000" pitchFamily="34" charset="-79"/>
              <a:cs typeface="WinSoft Pro" panose="020B0600060200000000" pitchFamily="34" charset="-79"/>
            </a:endParaRPr>
          </a:p>
          <a:p>
            <a:pPr marL="0" indent="0" algn="r" rtl="1">
              <a:buNone/>
            </a:pPr>
            <a:r>
              <a:rPr lang="ar-SA" sz="2000" dirty="0">
                <a:solidFill>
                  <a:srgbClr val="00AEEF"/>
                </a:solidFill>
                <a:latin typeface="WinSoft Pro" panose="020B0600060200000000" pitchFamily="34" charset="-79"/>
                <a:cs typeface="WinSoft Pro" panose="020B0600060200000000" pitchFamily="34" charset="-79"/>
              </a:rPr>
              <a:t>أهداف أنشطة كسر الجليد</a:t>
            </a:r>
            <a:r>
              <a:rPr lang="en-US" sz="2000" dirty="0">
                <a:solidFill>
                  <a:srgbClr val="00AEEF"/>
                </a:solidFill>
                <a:latin typeface="WinSoft Pro" panose="020B0600060200000000" pitchFamily="34" charset="-79"/>
                <a:cs typeface="WinSoft Pro" panose="020B0600060200000000" pitchFamily="34" charset="-79"/>
              </a:rPr>
              <a:t>:</a:t>
            </a:r>
          </a:p>
          <a:p>
            <a:pPr marL="400050" indent="-171450" algn="r" rtl="1">
              <a:buFont typeface="+mj-lt"/>
              <a:buAutoNum type="arabicPeriod"/>
            </a:pPr>
            <a:r>
              <a:rPr lang="ar-SA" sz="1600" dirty="0">
                <a:latin typeface="WinSoft Pro" panose="020B0600060200000000" pitchFamily="34" charset="-79"/>
                <a:cs typeface="WinSoft Pro" panose="020B0600060200000000" pitchFamily="34" charset="-79"/>
              </a:rPr>
              <a:t>التعارف بين المشاركين والمدرب.</a:t>
            </a:r>
            <a:endParaRPr lang="en-US" sz="1600" dirty="0">
              <a:latin typeface="WinSoft Pro" panose="020B0600060200000000" pitchFamily="34" charset="-79"/>
              <a:cs typeface="WinSoft Pro" panose="020B0600060200000000" pitchFamily="34" charset="-79"/>
            </a:endParaRPr>
          </a:p>
          <a:p>
            <a:pPr marL="400050" indent="-171450" algn="r" rtl="1">
              <a:buFont typeface="+mj-lt"/>
              <a:buAutoNum type="arabicPeriod"/>
            </a:pPr>
            <a:r>
              <a:rPr lang="ar-SA" sz="1600" dirty="0">
                <a:latin typeface="WinSoft Pro" panose="020B0600060200000000" pitchFamily="34" charset="-79"/>
                <a:cs typeface="WinSoft Pro" panose="020B0600060200000000" pitchFamily="34" charset="-79"/>
              </a:rPr>
              <a:t>خلق بيئة تدريبية إيجابية.</a:t>
            </a:r>
            <a:endParaRPr lang="en-US" sz="1600" dirty="0">
              <a:latin typeface="WinSoft Pro" panose="020B0600060200000000" pitchFamily="34" charset="-79"/>
              <a:cs typeface="WinSoft Pro" panose="020B0600060200000000" pitchFamily="34" charset="-79"/>
            </a:endParaRPr>
          </a:p>
          <a:p>
            <a:pPr marL="400050" indent="-171450" algn="r" rtl="1">
              <a:buFont typeface="+mj-lt"/>
              <a:buAutoNum type="arabicPeriod"/>
            </a:pPr>
            <a:r>
              <a:rPr lang="ar-SA" sz="1600" dirty="0">
                <a:latin typeface="WinSoft Pro" panose="020B0600060200000000" pitchFamily="34" charset="-79"/>
                <a:cs typeface="WinSoft Pro" panose="020B0600060200000000" pitchFamily="34" charset="-79"/>
              </a:rPr>
              <a:t>تشجيع التواصل والتفاعل.</a:t>
            </a:r>
            <a:endParaRPr lang="en-US" sz="1600" dirty="0">
              <a:latin typeface="WinSoft Pro" panose="020B0600060200000000" pitchFamily="34" charset="-79"/>
              <a:cs typeface="WinSoft Pro" panose="020B0600060200000000" pitchFamily="34" charset="-79"/>
            </a:endParaRPr>
          </a:p>
          <a:p>
            <a:pPr marL="400050" indent="-171450" algn="r" rtl="1">
              <a:buFont typeface="+mj-lt"/>
              <a:buAutoNum type="arabicPeriod"/>
            </a:pPr>
            <a:r>
              <a:rPr lang="ar-SA" sz="1600" dirty="0">
                <a:latin typeface="WinSoft Pro" panose="020B0600060200000000" pitchFamily="34" charset="-79"/>
                <a:cs typeface="WinSoft Pro" panose="020B0600060200000000" pitchFamily="34" charset="-79"/>
              </a:rPr>
              <a:t>تقليل القلق والخوف من المشاركة.</a:t>
            </a:r>
            <a:endParaRPr lang="en-US" sz="1600" dirty="0">
              <a:latin typeface="WinSoft Pro" panose="020B0600060200000000" pitchFamily="34" charset="-79"/>
              <a:cs typeface="WinSoft Pro" panose="020B0600060200000000" pitchFamily="34" charset="-79"/>
            </a:endParaRPr>
          </a:p>
          <a:p>
            <a:pPr marL="400050" indent="-171450" algn="r" rtl="1">
              <a:buFont typeface="+mj-lt"/>
              <a:buAutoNum type="arabicPeriod"/>
            </a:pPr>
            <a:r>
              <a:rPr lang="ar-SA" sz="1600" dirty="0">
                <a:latin typeface="WinSoft Pro" panose="020B0600060200000000" pitchFamily="34" charset="-79"/>
                <a:cs typeface="WinSoft Pro" panose="020B0600060200000000" pitchFamily="34" charset="-79"/>
              </a:rPr>
              <a:t>تنشيط المتدربين ذهنيًا وجسديًا.</a:t>
            </a:r>
            <a:endParaRPr lang="en-US" sz="1600" dirty="0">
              <a:latin typeface="WinSoft Pro" panose="020B0600060200000000" pitchFamily="34" charset="-79"/>
              <a:cs typeface="WinSoft Pro" panose="020B0600060200000000" pitchFamily="34" charset="-79"/>
            </a:endParaRPr>
          </a:p>
          <a:p>
            <a:pPr marL="400050" indent="-171450" algn="r" rtl="1">
              <a:buFont typeface="+mj-lt"/>
              <a:buAutoNum type="arabicPeriod"/>
            </a:pPr>
            <a:r>
              <a:rPr lang="ar-SA" sz="1600" dirty="0">
                <a:latin typeface="WinSoft Pro" panose="020B0600060200000000" pitchFamily="34" charset="-79"/>
                <a:cs typeface="WinSoft Pro" panose="020B0600060200000000" pitchFamily="34" charset="-79"/>
              </a:rPr>
              <a:t>ربط المتدربين بموضوع البرنامج التدريبي.</a:t>
            </a:r>
            <a:endParaRPr lang="en-US" sz="1600" dirty="0">
              <a:latin typeface="WinSoft Pro" panose="020B0600060200000000" pitchFamily="34" charset="-79"/>
              <a:cs typeface="WinSoft Pro" panose="020B0600060200000000" pitchFamily="34" charset="-79"/>
            </a:endParaRPr>
          </a:p>
          <a:p>
            <a:pPr indent="0" algn="r" rtl="1">
              <a:buNone/>
            </a:pPr>
            <a:endParaRPr lang="en-US" sz="1600" dirty="0">
              <a:latin typeface="WinSoft Pro" panose="020B0600060200000000" pitchFamily="34" charset="-79"/>
              <a:cs typeface="WinSoft Pro" panose="020B0600060200000000" pitchFamily="34" charset="-79"/>
            </a:endParaRPr>
          </a:p>
          <a:p>
            <a:pPr marL="0" indent="0" algn="r" rtl="1">
              <a:buNone/>
            </a:pPr>
            <a:endParaRPr lang="en-US" sz="1800" dirty="0">
              <a:latin typeface="WinSoft Pro" panose="020B0600060200000000" pitchFamily="34" charset="-79"/>
              <a:cs typeface="WinSoft Pro" panose="020B0600060200000000" pitchFamily="34" charset="-79"/>
            </a:endParaRPr>
          </a:p>
          <a:p>
            <a:pPr marL="0" indent="0" algn="r" rtl="1">
              <a:buNone/>
            </a:pPr>
            <a:endParaRPr lang="en-US" sz="1800" dirty="0">
              <a:latin typeface="WinSoft Pro" panose="020B0600060200000000" pitchFamily="34" charset="-79"/>
              <a:cs typeface="WinSoft Pro" panose="020B0600060200000000" pitchFamily="34" charset="-79"/>
            </a:endParaRPr>
          </a:p>
          <a:p>
            <a:pPr marL="0" indent="0" algn="r" rtl="1">
              <a:buNone/>
            </a:pPr>
            <a:endParaRPr lang="en-US" sz="1800" dirty="0">
              <a:latin typeface="WinSoft Pro" panose="020B0600060200000000" pitchFamily="34" charset="-79"/>
              <a:cs typeface="WinSoft Pro" panose="020B0600060200000000" pitchFamily="34" charset="-79"/>
            </a:endParaRPr>
          </a:p>
          <a:p>
            <a:pPr marL="0" indent="0" algn="r" rtl="1">
              <a:buNone/>
            </a:pPr>
            <a:endParaRPr lang="en-US" sz="1800" dirty="0">
              <a:latin typeface="WinSoft Pro" panose="020B0600060200000000" pitchFamily="34" charset="-79"/>
              <a:cs typeface="WinSoft Pro" panose="020B0600060200000000" pitchFamily="34" charset="-79"/>
            </a:endParaRPr>
          </a:p>
          <a:p>
            <a:pPr marL="457200" lvl="1" indent="0" algn="r" rtl="1">
              <a:lnSpc>
                <a:spcPct val="150000"/>
              </a:lnSpc>
              <a:buNone/>
            </a:pPr>
            <a:endParaRPr lang="en-US" sz="1600" dirty="0">
              <a:latin typeface="WinSoft Pro" panose="020B0600060200000000" pitchFamily="34" charset="-79"/>
              <a:cs typeface="WinSoft Pro" panose="020B0600060200000000" pitchFamily="34" charset="-79"/>
            </a:endParaRPr>
          </a:p>
          <a:p>
            <a:pPr marL="457200" lvl="1" indent="0">
              <a:lnSpc>
                <a:spcPct val="150000"/>
              </a:lnSpc>
              <a:buNone/>
            </a:pPr>
            <a:endParaRPr lang="en-US" sz="1800" dirty="0"/>
          </a:p>
        </p:txBody>
      </p:sp>
      <p:sp>
        <p:nvSpPr>
          <p:cNvPr id="2" name="Rectangle 1"/>
          <p:cNvSpPr/>
          <p:nvPr/>
        </p:nvSpPr>
        <p:spPr>
          <a:xfrm>
            <a:off x="457200" y="2971800"/>
            <a:ext cx="2133600" cy="1524000"/>
          </a:xfrm>
          <a:prstGeom prst="rect">
            <a:avLst/>
          </a:prstGeom>
          <a:solidFill>
            <a:srgbClr val="00AE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algn="ctr" rtl="1">
              <a:spcBef>
                <a:spcPts val="0"/>
              </a:spcBef>
              <a:spcAft>
                <a:spcPts val="0"/>
              </a:spcAft>
            </a:pPr>
            <a:r>
              <a:rPr lang="ar-SA" sz="1600">
                <a:latin typeface="WinSoft Pro" panose="020B0600060200000000" pitchFamily="34" charset="-79"/>
                <a:cs typeface="WinSoft Pro" panose="020B0600060200000000" pitchFamily="34" charset="-79"/>
              </a:rPr>
              <a:t>الوقت التقديري للتعلم الإلكتروني — توجيه الافتتاح ونشاط كسر الجليد: 20 دقيقة</a:t>
            </a:r>
            <a:endParaRPr lang="en-US" sz="1600" dirty="0">
              <a:latin typeface="WinSoft Pro" panose="020B0600060200000000" pitchFamily="34" charset="-79"/>
              <a:ea typeface="Arial" panose="020B0604020202020204" pitchFamily="34" charset="0"/>
              <a:cs typeface="WinSoft Pro" panose="020B0600060200000000" pitchFamily="34" charset="-79"/>
            </a:endParaRPr>
          </a:p>
        </p:txBody>
      </p:sp>
      <p:sp>
        <p:nvSpPr>
          <p:cNvPr id="6" name="Rectangle 5"/>
          <p:cNvSpPr/>
          <p:nvPr/>
        </p:nvSpPr>
        <p:spPr>
          <a:xfrm>
            <a:off x="457200" y="5068570"/>
            <a:ext cx="8362950" cy="1049020"/>
          </a:xfrm>
          <a:prstGeom prst="rect">
            <a:avLst/>
          </a:prstGeom>
          <a:solidFill>
            <a:schemeClr val="bg1"/>
          </a:solidFill>
          <a:ln>
            <a:solidFill>
              <a:srgbClr val="00AEEF"/>
            </a:solidFill>
          </a:ln>
        </p:spPr>
        <p:style>
          <a:lnRef idx="1">
            <a:schemeClr val="accent1"/>
          </a:lnRef>
          <a:fillRef idx="3">
            <a:schemeClr val="accent1"/>
          </a:fillRef>
          <a:effectRef idx="2">
            <a:schemeClr val="accent1"/>
          </a:effectRef>
          <a:fontRef idx="minor">
            <a:schemeClr val="lt1"/>
          </a:fontRef>
        </p:style>
        <p:txBody>
          <a:bodyPr lIns="91440" rIns="182880" rtlCol="0" anchor="ctr"/>
          <a:lstStyle/>
          <a:p>
            <a:pPr marL="0" marR="0" algn="r" rtl="1">
              <a:spcBef>
                <a:spcPts val="0"/>
              </a:spcBef>
              <a:spcAft>
                <a:spcPts val="600"/>
              </a:spcAft>
            </a:pPr>
            <a:r>
              <a:rPr lang="ar-SA" sz="1600" dirty="0">
                <a:solidFill>
                  <a:srgbClr val="00AEEF"/>
                </a:solidFill>
                <a:latin typeface="WinSoft Pro" panose="020B0600060200000000" pitchFamily="34" charset="-79"/>
                <a:cs typeface="WinSoft Pro" panose="020B0600060200000000" pitchFamily="34" charset="-79"/>
              </a:rPr>
              <a:t>نشاط عملي: ابحث وطبّق</a:t>
            </a:r>
            <a:endParaRPr lang="en-US" sz="1600" dirty="0">
              <a:solidFill>
                <a:srgbClr val="00AEEF"/>
              </a:solidFill>
              <a:latin typeface="WinSoft Pro" panose="020B0600060200000000" pitchFamily="34" charset="-79"/>
              <a:cs typeface="WinSoft Pro" panose="020B0600060200000000" pitchFamily="34" charset="-79"/>
            </a:endParaRPr>
          </a:p>
          <a:p>
            <a:pPr marL="0" marR="0" algn="r" rtl="1">
              <a:spcBef>
                <a:spcPts val="0"/>
              </a:spcBef>
              <a:spcAft>
                <a:spcPts val="400"/>
              </a:spcAft>
            </a:pPr>
            <a:r>
              <a:rPr lang="ar-SA" sz="1600" dirty="0">
                <a:solidFill>
                  <a:srgbClr val="00AEEF"/>
                </a:solidFill>
                <a:latin typeface="WinSoft Pro" panose="020B0600060200000000" pitchFamily="34" charset="-79"/>
                <a:cs typeface="WinSoft Pro" panose="020B0600060200000000" pitchFamily="34" charset="-79"/>
              </a:rPr>
              <a:t>الهدف: ابحث في الإنترنت عن الطرق المختلفة لأنشطة كسر الجليد، واختر إحداها وطبّقها في ورشتك التدريبية.</a:t>
            </a:r>
            <a:endParaRPr lang="en-US" sz="1600" dirty="0">
              <a:solidFill>
                <a:srgbClr val="00AEEF"/>
              </a:solidFill>
              <a:latin typeface="WinSoft Pro" panose="020B0600060200000000" pitchFamily="34" charset="-79"/>
              <a:cs typeface="WinSoft Pro" panose="020B0600060200000000" pitchFamily="34" charset="-79"/>
            </a:endParaRPr>
          </a:p>
          <a:p>
            <a:pPr marL="0" marR="0" algn="r" rtl="1">
              <a:spcBef>
                <a:spcPts val="0"/>
              </a:spcBef>
              <a:spcAft>
                <a:spcPts val="400"/>
              </a:spcAft>
            </a:pPr>
            <a:r>
              <a:rPr lang="ar-SA" sz="1600" dirty="0">
                <a:solidFill>
                  <a:srgbClr val="00AEEF"/>
                </a:solidFill>
                <a:latin typeface="WinSoft Pro" panose="020B0600060200000000" pitchFamily="34" charset="-79"/>
                <a:cs typeface="WinSoft Pro" panose="020B0600060200000000" pitchFamily="34" charset="-79"/>
              </a:rPr>
              <a:t>الوقت: حسب اختيارك (يُقترح 10–15 دقيقة).</a:t>
            </a:r>
            <a:endParaRPr lang="en-US" sz="1600" dirty="0">
              <a:solidFill>
                <a:srgbClr val="00AEEF"/>
              </a:solidFill>
              <a:latin typeface="WinSoft Pro" panose="020B0600060200000000" pitchFamily="34" charset="-79"/>
              <a:ea typeface="Arial" panose="020B0604020202020204" pitchFamily="34" charset="0"/>
              <a:cs typeface="WinSoft Pro" panose="020B0600060200000000" pitchFamily="34" charset="-79"/>
            </a:endParaRPr>
          </a:p>
        </p:txBody>
      </p:sp>
    </p:spTree>
    <p:extLst>
      <p:ext uri="{BB962C8B-B14F-4D97-AF65-F5344CB8AC3E}">
        <p14:creationId xmlns:p14="http://schemas.microsoft.com/office/powerpoint/2010/main" val="15213033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idx="4294967295"/>
          </p:nvPr>
        </p:nvSpPr>
        <p:spPr>
          <a:xfrm>
            <a:off x="0" y="595313"/>
            <a:ext cx="9144000" cy="638175"/>
          </a:xfrm>
          <a:solidFill>
            <a:srgbClr val="00AEEF"/>
          </a:solidFill>
        </p:spPr>
        <p:txBody>
          <a:bodyPr/>
          <a:lstStyle/>
          <a:p>
            <a:pPr rtl="1"/>
            <a:r>
              <a:rPr lang="ar-SA" sz="3200" dirty="0">
                <a:solidFill>
                  <a:schemeClr val="bg1"/>
                </a:solidFill>
                <a:latin typeface="GE SS Two Light" panose="020A0503020102020204" pitchFamily="18" charset="-78"/>
                <a:ea typeface="GE SS Two Light" panose="020A0503020102020204" pitchFamily="18" charset="-78"/>
                <a:cs typeface="GE SS Two Light" panose="020A0503020102020204" pitchFamily="18" charset="-78"/>
              </a:rPr>
              <a:t> </a:t>
            </a:r>
            <a:r>
              <a:rPr lang="ar-SA" sz="3200" b="1" dirty="0">
                <a:solidFill>
                  <a:schemeClr val="bg1"/>
                </a:solidFill>
                <a:latin typeface="GE SS Two Light" panose="020A0503020102020204" pitchFamily="18" charset="-78"/>
                <a:ea typeface="GE SS Two Light" panose="020A0503020102020204" pitchFamily="18" charset="-78"/>
                <a:cs typeface="GE SS Two Light" panose="020A0503020102020204" pitchFamily="18" charset="-78"/>
              </a:rPr>
              <a:t>الجزء الأول: مبادئ تعليم الكبار</a:t>
            </a:r>
            <a:endParaRPr lang="en-US" sz="3200" b="1" dirty="0">
              <a:solidFill>
                <a:schemeClr val="bg1"/>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pic>
        <p:nvPicPr>
          <p:cNvPr id="34819" name="Picture 4" descr="logo.png"/>
          <p:cNvPicPr>
            <a:picLocks noChangeAspect="1"/>
          </p:cNvPicPr>
          <p:nvPr/>
        </p:nvPicPr>
        <p:blipFill>
          <a:blip r:embed="rId3"/>
          <a:srcRect/>
          <a:stretch>
            <a:fillRect/>
          </a:stretch>
        </p:blipFill>
        <p:spPr bwMode="auto">
          <a:xfrm>
            <a:off x="304800" y="6118225"/>
            <a:ext cx="4648200" cy="493713"/>
          </a:xfrm>
          <a:prstGeom prst="rect">
            <a:avLst/>
          </a:prstGeom>
          <a:noFill/>
          <a:ln w="9525">
            <a:noFill/>
            <a:miter lim="800000"/>
            <a:headEnd/>
            <a:tailEnd/>
          </a:ln>
        </p:spPr>
      </p:pic>
      <p:pic>
        <p:nvPicPr>
          <p:cNvPr id="34820" name="Picture 6" descr="psh.png"/>
          <p:cNvPicPr>
            <a:picLocks noChangeAspect="1"/>
          </p:cNvPicPr>
          <p:nvPr/>
        </p:nvPicPr>
        <p:blipFill>
          <a:blip r:embed="rId4"/>
          <a:srcRect/>
          <a:stretch>
            <a:fillRect/>
          </a:stretch>
        </p:blipFill>
        <p:spPr bwMode="auto">
          <a:xfrm>
            <a:off x="6831013" y="6176963"/>
            <a:ext cx="1627187" cy="414337"/>
          </a:xfrm>
          <a:prstGeom prst="rect">
            <a:avLst/>
          </a:prstGeom>
          <a:noFill/>
          <a:ln w="9525">
            <a:noFill/>
            <a:miter lim="800000"/>
            <a:headEnd/>
            <a:tailEnd/>
          </a:ln>
        </p:spPr>
      </p:pic>
      <p:sp>
        <p:nvSpPr>
          <p:cNvPr id="5" name="Rectangle 3"/>
          <p:cNvSpPr txBox="1">
            <a:spLocks noChangeArrowheads="1"/>
          </p:cNvSpPr>
          <p:nvPr/>
        </p:nvSpPr>
        <p:spPr>
          <a:xfrm>
            <a:off x="228600" y="1600200"/>
            <a:ext cx="8686800" cy="411480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106" charset="-128"/>
                <a:cs typeface="ＭＳ Ｐゴシック" pitchFamily="-106"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106"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106"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6"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6"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Low" rtl="1">
              <a:buNone/>
            </a:pPr>
            <a:r>
              <a:rPr lang="ar-SA" sz="2000" dirty="0">
                <a:latin typeface="WinSoft Pro" panose="020B0600060200000000" pitchFamily="34" charset="-79"/>
                <a:cs typeface="WinSoft Pro" panose="020B0600060200000000" pitchFamily="34" charset="-79"/>
              </a:rPr>
              <a:t>التدريب الفعال يتجاوز مجرد نقل المعلومات، فهو عملية منظمة تُمكّن المتعلمين من اكتساب المعارف، وتطوير المهارات العملية، وتبني الاتجاهات المهنية التي ترتقي بمستوى الأداء في مكان العمل.</a:t>
            </a:r>
            <a:endParaRPr lang="en-US"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endParaRPr>
          </a:p>
          <a:p>
            <a:pPr algn="r" rtl="1"/>
            <a:r>
              <a:rPr lang="ar-SA" b="1"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rPr>
              <a:t>خصائص تعليم الكبار</a:t>
            </a:r>
            <a:endParaRPr lang="en-US" b="1"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endParaRPr>
          </a:p>
          <a:p>
            <a:pPr marL="571500" lvl="0" indent="-228600" algn="justLow" rtl="1"/>
            <a:r>
              <a:rPr lang="ar-SA" sz="1600" dirty="0">
                <a:latin typeface="WinSoft Pro" panose="020B0600060200000000" pitchFamily="34" charset="-79"/>
                <a:cs typeface="WinSoft Pro" panose="020B0600060200000000" pitchFamily="34" charset="-79"/>
              </a:rPr>
              <a:t>الكبار محفزون ذاتيًا للتعلم طالما كانت الخبرات التعليمية منسجمة مع حاجاتهم وميولهم واهتماماتهم، وهذا يتطلب دراسة احتياجاتهم بصورة علمية دقيقة، وهنا لابد للمدرب من مساعدتهم على تحديد حاجاتهم واهتماماتهم التدريبية، وتعريضهم لخبرات وأنشطة تتناسب وتنسجم مع ميولهم وحاجاتهم.</a:t>
            </a:r>
            <a:endParaRPr lang="en-US" sz="1600" dirty="0">
              <a:latin typeface="WinSoft Pro" panose="020B0600060200000000" pitchFamily="34" charset="-79"/>
              <a:cs typeface="WinSoft Pro" panose="020B0600060200000000" pitchFamily="34" charset="-79"/>
            </a:endParaRPr>
          </a:p>
          <a:p>
            <a:pPr marL="571500" lvl="0" indent="-228600" algn="justLow" rtl="1"/>
            <a:r>
              <a:rPr lang="ar-SA" sz="1600" dirty="0">
                <a:latin typeface="WinSoft Pro" panose="020B0600060200000000" pitchFamily="34" charset="-79"/>
                <a:cs typeface="WinSoft Pro" panose="020B0600060200000000" pitchFamily="34" charset="-79"/>
              </a:rPr>
              <a:t>إن نزعة التدرب لدى الكبار مرتبطة بحياتهم وعملهم، لذا فالخبرات التعليمية لا بد أن تكون موجهة ومنظمة حياتيًا، وأن يرتبط التدريب بالعمل ومتطلباته.</a:t>
            </a:r>
            <a:endParaRPr lang="en-US" sz="1600" dirty="0">
              <a:latin typeface="WinSoft Pro" panose="020B0600060200000000" pitchFamily="34" charset="-79"/>
              <a:cs typeface="WinSoft Pro" panose="020B0600060200000000" pitchFamily="34" charset="-79"/>
            </a:endParaRPr>
          </a:p>
          <a:p>
            <a:pPr marL="571500" lvl="0" indent="-228600" algn="justLow" rtl="1"/>
            <a:r>
              <a:rPr lang="ar-SA" sz="1600" dirty="0">
                <a:latin typeface="WinSoft Pro" panose="020B0600060200000000" pitchFamily="34" charset="-79"/>
                <a:cs typeface="WinSoft Pro" panose="020B0600060200000000" pitchFamily="34" charset="-79"/>
              </a:rPr>
              <a:t>الخبرة والعمل المباشر من أغلى مصادر التعلم عند الكبار، وعليه تظل منهجية تحليل العمل للوصول إلى الخبرات والمهارات اللازمة للعمل أساسية في تصميم البرامج التدريبية.</a:t>
            </a:r>
            <a:endParaRPr lang="en-US" sz="1600" dirty="0">
              <a:latin typeface="WinSoft Pro" panose="020B0600060200000000" pitchFamily="34" charset="-79"/>
              <a:cs typeface="WinSoft Pro" panose="020B0600060200000000" pitchFamily="34" charset="-79"/>
            </a:endParaRPr>
          </a:p>
          <a:p>
            <a:pPr marL="571500" lvl="0" indent="-228600" algn="justLow" rtl="1"/>
            <a:r>
              <a:rPr lang="ar-SA" sz="1600" dirty="0">
                <a:latin typeface="WinSoft Pro" panose="020B0600060200000000" pitchFamily="34" charset="-79"/>
                <a:cs typeface="WinSoft Pro" panose="020B0600060200000000" pitchFamily="34" charset="-79"/>
              </a:rPr>
              <a:t>يتميز الكبار بإحساس عالٍ بالمسؤولية تجاه تعلمهم، ويحتاجون لمن يدعم هذا الإحساس بما يمكّنهم من ضبط وتوجيه أنماطهم السلوكية بفعل ذاتي، وبالتالي فإن أساليب الإملاء والتلقين لا تناسبهم بقدر ما يناسبهم الحوار وتبادل الخبرات.</a:t>
            </a:r>
            <a:endParaRPr lang="en-US" sz="1600" dirty="0">
              <a:latin typeface="WinSoft Pro" panose="020B0600060200000000" pitchFamily="34" charset="-79"/>
              <a:cs typeface="WinSoft Pro" panose="020B0600060200000000" pitchFamily="34" charset="-79"/>
            </a:endParaRPr>
          </a:p>
          <a:p>
            <a:pPr marL="571500" lvl="0" indent="-228600" algn="justLow" rtl="1"/>
            <a:r>
              <a:rPr lang="ar-SA" sz="1600" dirty="0">
                <a:latin typeface="WinSoft Pro" panose="020B0600060200000000" pitchFamily="34" charset="-79"/>
                <a:cs typeface="WinSoft Pro" panose="020B0600060200000000" pitchFamily="34" charset="-79"/>
              </a:rPr>
              <a:t>تتعمق الفردية وتزداد بين الأفراد كلما تقدم بهم العمر، وعليه فإن تعليم الكبار وتدريبهم مطالَب بأخذ هذه المسألة بعين الاعتبار.</a:t>
            </a:r>
            <a:endParaRPr lang="en-US" sz="1600" dirty="0">
              <a:latin typeface="WinSoft Pro" panose="020B0600060200000000" pitchFamily="34" charset="-79"/>
              <a:cs typeface="WinSoft Pro" panose="020B0600060200000000" pitchFamily="34" charset="-79"/>
            </a:endParaRPr>
          </a:p>
          <a:p>
            <a:pPr marL="571500" lvl="0" indent="-228600" algn="r" rtl="1"/>
            <a:r>
              <a:rPr lang="ar-SA" sz="1600" dirty="0">
                <a:latin typeface="WinSoft Pro" panose="020B0600060200000000" pitchFamily="34" charset="-79"/>
                <a:cs typeface="WinSoft Pro" panose="020B0600060200000000" pitchFamily="34" charset="-79"/>
              </a:rPr>
              <a:t>توظيف الخبرة كمورد تعليمي: يتوقعون إتاحة الفرص لهم لمشاركة معارفهم وتطبيقها أثناء الأنشطة التعليمية.</a:t>
            </a:r>
            <a:endParaRPr lang="en-US" sz="1600" dirty="0">
              <a:latin typeface="WinSoft Pro" panose="020B0600060200000000" pitchFamily="34" charset="-79"/>
              <a:cs typeface="WinSoft Pro" panose="020B0600060200000000" pitchFamily="34" charset="-79"/>
            </a:endParaRPr>
          </a:p>
          <a:p>
            <a:pPr indent="400050" algn="r" rtl="1">
              <a:buNone/>
            </a:pPr>
            <a:endParaRPr lang="en-US" sz="1800" dirty="0">
              <a:latin typeface="WinSoft Pro" panose="020B0600060200000000" pitchFamily="34" charset="-79"/>
              <a:cs typeface="WinSoft Pro" panose="020B0600060200000000" pitchFamily="34" charset="-79"/>
            </a:endParaRPr>
          </a:p>
          <a:p>
            <a:pPr marL="0" indent="0" algn="r" rtl="1">
              <a:buNone/>
            </a:pPr>
            <a:endParaRPr lang="en-US" sz="1800" dirty="0">
              <a:latin typeface="WinSoft Pro" panose="020B0600060200000000" pitchFamily="34" charset="-79"/>
              <a:cs typeface="WinSoft Pro" panose="020B0600060200000000" pitchFamily="34" charset="-79"/>
            </a:endParaRPr>
          </a:p>
          <a:p>
            <a:pPr marL="0" indent="0" algn="r" rtl="1">
              <a:buNone/>
            </a:pPr>
            <a:endParaRPr lang="en-US" sz="1800" dirty="0">
              <a:latin typeface="WinSoft Pro" panose="020B0600060200000000" pitchFamily="34" charset="-79"/>
              <a:cs typeface="WinSoft Pro" panose="020B0600060200000000" pitchFamily="34" charset="-79"/>
            </a:endParaRPr>
          </a:p>
          <a:p>
            <a:pPr marL="0" indent="0" algn="r" rtl="1">
              <a:buNone/>
            </a:pPr>
            <a:endParaRPr lang="en-US" sz="1800" dirty="0">
              <a:latin typeface="WinSoft Pro" panose="020B0600060200000000" pitchFamily="34" charset="-79"/>
              <a:cs typeface="WinSoft Pro" panose="020B0600060200000000" pitchFamily="34" charset="-79"/>
            </a:endParaRPr>
          </a:p>
          <a:p>
            <a:pPr marL="457200" lvl="1" indent="0" algn="r" rtl="1">
              <a:lnSpc>
                <a:spcPct val="150000"/>
              </a:lnSpc>
              <a:buNone/>
            </a:pPr>
            <a:endParaRPr lang="en-US" sz="1600" dirty="0">
              <a:latin typeface="WinSoft Pro" panose="020B0600060200000000" pitchFamily="34" charset="-79"/>
              <a:cs typeface="WinSoft Pro" panose="020B0600060200000000" pitchFamily="34" charset="-79"/>
            </a:endParaRPr>
          </a:p>
          <a:p>
            <a:pPr marL="457200" lvl="1" indent="0">
              <a:lnSpc>
                <a:spcPct val="150000"/>
              </a:lnSpc>
              <a:buNone/>
            </a:pPr>
            <a:endParaRPr lang="en-US" sz="1800" dirty="0"/>
          </a:p>
        </p:txBody>
      </p:sp>
      <p:sp>
        <p:nvSpPr>
          <p:cNvPr id="2" name="Rectangle 1"/>
          <p:cNvSpPr/>
          <p:nvPr/>
        </p:nvSpPr>
        <p:spPr>
          <a:xfrm>
            <a:off x="304800" y="2362200"/>
            <a:ext cx="4267200" cy="381000"/>
          </a:xfrm>
          <a:prstGeom prst="rect">
            <a:avLst/>
          </a:prstGeom>
          <a:solidFill>
            <a:srgbClr val="00AE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algn="ctr" rtl="1">
              <a:spcBef>
                <a:spcPts val="0"/>
              </a:spcBef>
              <a:spcAft>
                <a:spcPts val="0"/>
              </a:spcAft>
            </a:pPr>
            <a:r>
              <a:rPr lang="ar-SA" sz="1600" dirty="0">
                <a:latin typeface="WinSoft Pro" panose="020B0600060200000000" pitchFamily="34" charset="-79"/>
                <a:cs typeface="WinSoft Pro" panose="020B0600060200000000" pitchFamily="34" charset="-79"/>
              </a:rPr>
              <a:t>الوقت التقديري للتعلم الإلكتروني — الجزء الأول كاملًا: 135 دقيقة</a:t>
            </a:r>
            <a:endParaRPr lang="en-US" sz="1600" dirty="0">
              <a:latin typeface="WinSoft Pro" panose="020B0600060200000000" pitchFamily="34" charset="-79"/>
              <a:ea typeface="Arial" panose="020B0604020202020204" pitchFamily="34" charset="0"/>
              <a:cs typeface="WinSoft Pro" panose="020B0600060200000000" pitchFamily="34" charset="-79"/>
            </a:endParaRPr>
          </a:p>
        </p:txBody>
      </p:sp>
    </p:spTree>
    <p:extLst>
      <p:ext uri="{BB962C8B-B14F-4D97-AF65-F5344CB8AC3E}">
        <p14:creationId xmlns:p14="http://schemas.microsoft.com/office/powerpoint/2010/main" val="203783748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idx="4294967295"/>
          </p:nvPr>
        </p:nvSpPr>
        <p:spPr>
          <a:xfrm>
            <a:off x="0" y="595313"/>
            <a:ext cx="9144000" cy="638175"/>
          </a:xfrm>
          <a:solidFill>
            <a:srgbClr val="00AEEF"/>
          </a:solidFill>
        </p:spPr>
        <p:txBody>
          <a:bodyPr/>
          <a:lstStyle/>
          <a:p>
            <a:pPr rtl="1"/>
            <a:r>
              <a:rPr lang="ar-SA" sz="3200" dirty="0">
                <a:solidFill>
                  <a:schemeClr val="bg1"/>
                </a:solidFill>
                <a:latin typeface="GE SS Two Light" panose="020A0503020102020204" pitchFamily="18" charset="-78"/>
                <a:ea typeface="GE SS Two Light" panose="020A0503020102020204" pitchFamily="18" charset="-78"/>
                <a:cs typeface="GE SS Two Light" panose="020A0503020102020204" pitchFamily="18" charset="-78"/>
              </a:rPr>
              <a:t>التقييم </a:t>
            </a:r>
            <a:r>
              <a:rPr lang="ar-SA" sz="3200" dirty="0">
                <a:solidFill>
                  <a:schemeClr val="bg1"/>
                </a:solidFill>
                <a:latin typeface="Myriad Pro" panose="020B0503030403020204" pitchFamily="34" charset="0"/>
                <a:ea typeface="GE SS Two Light" panose="020A0503020102020204" pitchFamily="18" charset="-78"/>
                <a:cs typeface="GE SS Two Light" panose="020A0503020102020204" pitchFamily="18" charset="-78"/>
              </a:rPr>
              <a:t>(</a:t>
            </a:r>
            <a:r>
              <a:rPr lang="en-US" sz="3200" dirty="0">
                <a:solidFill>
                  <a:schemeClr val="bg1"/>
                </a:solidFill>
                <a:latin typeface="Myriad Pro" panose="020B0503030403020204" pitchFamily="34" charset="0"/>
                <a:ea typeface="GE SS Two Light" panose="020A0503020102020204" pitchFamily="18" charset="-78"/>
                <a:cs typeface="GE SS Two Light" panose="020A0503020102020204" pitchFamily="18" charset="-78"/>
              </a:rPr>
              <a:t> (Assessment</a:t>
            </a:r>
          </a:p>
        </p:txBody>
      </p:sp>
      <p:sp>
        <p:nvSpPr>
          <p:cNvPr id="5" name="Rectangle 3"/>
          <p:cNvSpPr txBox="1">
            <a:spLocks noChangeArrowheads="1"/>
          </p:cNvSpPr>
          <p:nvPr/>
        </p:nvSpPr>
        <p:spPr>
          <a:xfrm>
            <a:off x="457200" y="1600200"/>
            <a:ext cx="8458200" cy="510540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106" charset="-128"/>
                <a:cs typeface="ＭＳ Ｐゴシック" pitchFamily="-106"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106"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106"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6"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6"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rtl="1">
              <a:buNone/>
            </a:pPr>
            <a:r>
              <a:rPr lang="ar-SA" sz="2000" dirty="0">
                <a:solidFill>
                  <a:srgbClr val="00AEEF"/>
                </a:solidFill>
                <a:latin typeface="WinSoft Pro" panose="020B0600060200000000" pitchFamily="34" charset="-79"/>
                <a:cs typeface="WinSoft Pro" panose="020B0600060200000000" pitchFamily="34" charset="-79"/>
              </a:rPr>
              <a:t>مجالات تقييم الورشة</a:t>
            </a:r>
            <a:endParaRPr lang="en-US" sz="2000" dirty="0">
              <a:solidFill>
                <a:srgbClr val="00AEEF"/>
              </a:solidFill>
              <a:latin typeface="WinSoft Pro" panose="020B0600060200000000" pitchFamily="34" charset="-79"/>
              <a:cs typeface="WinSoft Pro" panose="020B0600060200000000" pitchFamily="34" charset="-79"/>
            </a:endParaRPr>
          </a:p>
          <a:p>
            <a:pPr marL="0" indent="0" algn="r" rtl="1">
              <a:buNone/>
            </a:pPr>
            <a:endParaRPr lang="ar-SA" sz="2000" dirty="0">
              <a:solidFill>
                <a:srgbClr val="00AEEF"/>
              </a:solidFill>
              <a:latin typeface="WinSoft Pro" panose="020B0600060200000000" pitchFamily="34" charset="-79"/>
              <a:ea typeface="GE SS Two Light" panose="020A0503020102020204" pitchFamily="18" charset="-78"/>
              <a:cs typeface="WinSoft Pro" panose="020B0600060200000000" pitchFamily="34" charset="-79"/>
            </a:endParaRPr>
          </a:p>
        </p:txBody>
      </p:sp>
      <p:graphicFrame>
        <p:nvGraphicFramePr>
          <p:cNvPr id="2" name="Table 1"/>
          <p:cNvGraphicFramePr>
            <a:graphicFrameLocks noGrp="1"/>
          </p:cNvGraphicFramePr>
          <p:nvPr>
            <p:extLst>
              <p:ext uri="{D42A27DB-BD31-4B8C-83A1-F6EECF244321}">
                <p14:modId xmlns:p14="http://schemas.microsoft.com/office/powerpoint/2010/main" val="1453740172"/>
              </p:ext>
            </p:extLst>
          </p:nvPr>
        </p:nvGraphicFramePr>
        <p:xfrm>
          <a:off x="1295400" y="2209800"/>
          <a:ext cx="6396990" cy="424180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661727338"/>
                    </a:ext>
                  </a:extLst>
                </a:gridCol>
                <a:gridCol w="1824990">
                  <a:extLst>
                    <a:ext uri="{9D8B030D-6E8A-4147-A177-3AD203B41FA5}">
                      <a16:colId xmlns:a16="http://schemas.microsoft.com/office/drawing/2014/main" val="1343664963"/>
                    </a:ext>
                  </a:extLst>
                </a:gridCol>
              </a:tblGrid>
              <a:tr h="370840">
                <a:tc>
                  <a:txBody>
                    <a:bodyPr/>
                    <a:lstStyle/>
                    <a:p>
                      <a:pPr marL="0" marR="0" algn="ctr" rtl="1">
                        <a:spcBef>
                          <a:spcPts val="0"/>
                        </a:spcBef>
                        <a:spcAft>
                          <a:spcPts val="700"/>
                        </a:spcAft>
                      </a:pPr>
                      <a:r>
                        <a:rPr lang="ar-SA" sz="1600" b="1" dirty="0">
                          <a:ln>
                            <a:solidFill>
                              <a:schemeClr val="bg1"/>
                            </a:solidFill>
                          </a:ln>
                          <a:effectLst/>
                          <a:latin typeface="WinSoft Pro" panose="020B0600060200000000" pitchFamily="34" charset="-79"/>
                          <a:ea typeface="Arial" panose="020B0604020202020204" pitchFamily="34" charset="0"/>
                          <a:cs typeface="WinSoft Pro" panose="020B0600060200000000" pitchFamily="34" charset="-79"/>
                        </a:rPr>
                        <a:t>مؤشرات التقييم</a:t>
                      </a:r>
                      <a:endParaRPr lang="en-US" sz="1600" b="1" dirty="0">
                        <a:ln>
                          <a:solidFill>
                            <a:schemeClr val="bg1"/>
                          </a:solidFill>
                        </a:ln>
                        <a:effectLst/>
                        <a:latin typeface="WinSoft Pro" panose="020B0600060200000000" pitchFamily="34" charset="-79"/>
                        <a:ea typeface="Arial" panose="020B0604020202020204" pitchFamily="34" charset="0"/>
                        <a:cs typeface="WinSoft Pro" panose="020B0600060200000000" pitchFamily="34" charset="-79"/>
                      </a:endParaRPr>
                    </a:p>
                  </a:txBody>
                  <a:tcPr marL="76200" marR="76200" marT="57150" marB="571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algn="ctr"/>
                      <a:r>
                        <a:rPr lang="ar-SA" sz="1600" b="1" kern="1200" dirty="0">
                          <a:ln>
                            <a:solidFill>
                              <a:schemeClr val="bg1"/>
                            </a:solidFill>
                          </a:ln>
                          <a:solidFill>
                            <a:schemeClr val="lt1"/>
                          </a:solidFill>
                          <a:effectLst/>
                          <a:latin typeface="WinSoft Pro" panose="020B0600060200000000" pitchFamily="34" charset="-79"/>
                          <a:ea typeface="+mn-ea"/>
                          <a:cs typeface="WinSoft Pro" panose="020B0600060200000000" pitchFamily="34" charset="-79"/>
                        </a:rPr>
                        <a:t>مجال التقييم</a:t>
                      </a:r>
                      <a:endParaRPr lang="en-US" sz="1600" dirty="0">
                        <a:ln>
                          <a:solidFill>
                            <a:schemeClr val="bg1"/>
                          </a:solidFill>
                        </a:ln>
                        <a:latin typeface="WinSoft Pro" panose="020B0600060200000000" pitchFamily="34" charset="-79"/>
                        <a:cs typeface="WinSoft Pro" panose="020B0600060200000000" pitchFamily="34" charset="-79"/>
                      </a:endParaRPr>
                    </a:p>
                  </a:txBody>
                  <a:tcP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extLst>
                  <a:ext uri="{0D108BD9-81ED-4DB2-BD59-A6C34878D82A}">
                    <a16:rowId xmlns:a16="http://schemas.microsoft.com/office/drawing/2014/main" val="2184843863"/>
                  </a:ext>
                </a:extLst>
              </a:tr>
              <a:tr h="370840">
                <a:tc>
                  <a:txBody>
                    <a:bodyPr/>
                    <a:lstStyle/>
                    <a:p>
                      <a:pPr marL="571500" indent="-171450" algn="r" rtl="1">
                        <a:buFont typeface="Arial" panose="020B0604020202020204" pitchFamily="34" charset="0"/>
                        <a:buChar char="•"/>
                      </a:pPr>
                      <a:r>
                        <a:rPr lang="ar-SA" sz="1600" kern="1200" dirty="0">
                          <a:solidFill>
                            <a:schemeClr val="dk1"/>
                          </a:solidFill>
                          <a:effectLst/>
                          <a:latin typeface="WinSoft Pro" panose="020B0600060200000000" pitchFamily="34" charset="-79"/>
                          <a:ea typeface="+mn-ea"/>
                          <a:cs typeface="WinSoft Pro" panose="020B0600060200000000" pitchFamily="34" charset="-79"/>
                        </a:rPr>
                        <a:t>وضوح الأهداف.</a:t>
                      </a:r>
                      <a:endParaRPr lang="en-US" sz="1600" kern="1200" dirty="0">
                        <a:solidFill>
                          <a:schemeClr val="dk1"/>
                        </a:solidFill>
                        <a:effectLst/>
                        <a:latin typeface="WinSoft Pro" panose="020B0600060200000000" pitchFamily="34" charset="-79"/>
                        <a:ea typeface="+mn-ea"/>
                        <a:cs typeface="WinSoft Pro" panose="020B0600060200000000" pitchFamily="34" charset="-79"/>
                      </a:endParaRPr>
                    </a:p>
                    <a:p>
                      <a:pPr marL="571500" indent="-171450" algn="r" rtl="1">
                        <a:buFont typeface="Arial" panose="020B0604020202020204" pitchFamily="34" charset="0"/>
                        <a:buChar char="•"/>
                      </a:pPr>
                      <a:r>
                        <a:rPr lang="ar-SA" sz="1600" kern="1200" dirty="0">
                          <a:solidFill>
                            <a:schemeClr val="dk1"/>
                          </a:solidFill>
                          <a:effectLst/>
                          <a:latin typeface="WinSoft Pro" panose="020B0600060200000000" pitchFamily="34" charset="-79"/>
                          <a:ea typeface="+mn-ea"/>
                          <a:cs typeface="WinSoft Pro" panose="020B0600060200000000" pitchFamily="34" charset="-79"/>
                        </a:rPr>
                        <a:t>مناسبة الموضوعات لاحتياجات المشاركين.</a:t>
                      </a:r>
                      <a:endParaRPr lang="en-US" sz="1600" kern="1200" dirty="0">
                        <a:solidFill>
                          <a:schemeClr val="dk1"/>
                        </a:solidFill>
                        <a:effectLst/>
                        <a:latin typeface="WinSoft Pro" panose="020B0600060200000000" pitchFamily="34" charset="-79"/>
                        <a:ea typeface="+mn-ea"/>
                        <a:cs typeface="WinSoft Pro" panose="020B0600060200000000" pitchFamily="34" charset="-79"/>
                      </a:endParaRPr>
                    </a:p>
                    <a:p>
                      <a:pPr marL="571500" indent="-171450" algn="r" rtl="1">
                        <a:buFont typeface="Arial" panose="020B0604020202020204" pitchFamily="34" charset="0"/>
                        <a:buChar char="•"/>
                      </a:pPr>
                      <a:r>
                        <a:rPr lang="ar-SA" sz="1600" kern="1200" dirty="0">
                          <a:solidFill>
                            <a:schemeClr val="dk1"/>
                          </a:solidFill>
                          <a:effectLst/>
                          <a:latin typeface="WinSoft Pro" panose="020B0600060200000000" pitchFamily="34" charset="-79"/>
                          <a:ea typeface="+mn-ea"/>
                          <a:cs typeface="WinSoft Pro" panose="020B0600060200000000" pitchFamily="34" charset="-79"/>
                        </a:rPr>
                        <a:t>ارتباط المحتوى بالتطبيق العملي.</a:t>
                      </a:r>
                      <a:endParaRPr lang="en-US" sz="1600" kern="1200" dirty="0">
                        <a:solidFill>
                          <a:schemeClr val="dk1"/>
                        </a:solidFill>
                        <a:effectLst/>
                        <a:latin typeface="WinSoft Pro" panose="020B0600060200000000" pitchFamily="34" charset="-79"/>
                        <a:ea typeface="+mn-ea"/>
                        <a:cs typeface="WinSoft Pro" panose="020B0600060200000000" pitchFamily="34" charset="-79"/>
                      </a:endParaRPr>
                    </a:p>
                  </a:txBody>
                  <a:tcP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chemeClr val="bg1"/>
                    </a:solidFill>
                  </a:tcPr>
                </a:tc>
                <a:tc>
                  <a:txBody>
                    <a:bodyPr/>
                    <a:lstStyle/>
                    <a:p>
                      <a:pPr marL="0" marR="0" algn="r" rtl="1">
                        <a:spcBef>
                          <a:spcPts val="0"/>
                        </a:spcBef>
                        <a:spcAft>
                          <a:spcPts val="700"/>
                        </a:spcAft>
                      </a:pPr>
                      <a:r>
                        <a:rPr lang="ar-SA" sz="1600" dirty="0">
                          <a:solidFill>
                            <a:srgbClr val="00AEEF"/>
                          </a:solidFill>
                          <a:effectLst/>
                          <a:latin typeface="Arial" panose="020B0604020202020204" pitchFamily="34" charset="0"/>
                          <a:ea typeface="Arial" panose="020B0604020202020204" pitchFamily="34" charset="0"/>
                          <a:cs typeface="WinSoft Pro" panose="020B0600060200000000" pitchFamily="34" charset="-79"/>
                        </a:rPr>
                        <a:t>المحتوى التدريبي</a:t>
                      </a:r>
                      <a:endParaRPr lang="en-US" sz="1600" dirty="0">
                        <a:solidFill>
                          <a:srgbClr val="00AEEF"/>
                        </a:solidFill>
                        <a:effectLst/>
                        <a:latin typeface="Arial" panose="020B0604020202020204" pitchFamily="34" charset="0"/>
                        <a:ea typeface="Arial" panose="020B0604020202020204" pitchFamily="34" charset="0"/>
                      </a:endParaRPr>
                    </a:p>
                  </a:txBody>
                  <a:tcPr marL="76200" marR="182880" marT="57150" marB="571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chemeClr val="bg1"/>
                    </a:solidFill>
                  </a:tcPr>
                </a:tc>
                <a:extLst>
                  <a:ext uri="{0D108BD9-81ED-4DB2-BD59-A6C34878D82A}">
                    <a16:rowId xmlns:a16="http://schemas.microsoft.com/office/drawing/2014/main" val="1869871556"/>
                  </a:ext>
                </a:extLst>
              </a:tr>
              <a:tr h="370840">
                <a:tc>
                  <a:txBody>
                    <a:bodyPr/>
                    <a:lstStyle/>
                    <a:p>
                      <a:pPr marL="571500" indent="-171450" algn="r" rtl="1">
                        <a:buFont typeface="Arial" panose="020B0604020202020204" pitchFamily="34" charset="0"/>
                        <a:buChar char="•"/>
                      </a:pPr>
                      <a:r>
                        <a:rPr lang="ar-SA" sz="1600" kern="1200" dirty="0">
                          <a:solidFill>
                            <a:schemeClr val="dk1"/>
                          </a:solidFill>
                          <a:effectLst/>
                          <a:latin typeface="WinSoft Pro" panose="020B0600060200000000" pitchFamily="34" charset="-79"/>
                          <a:ea typeface="+mn-ea"/>
                          <a:cs typeface="WinSoft Pro" panose="020B0600060200000000" pitchFamily="34" charset="-79"/>
                        </a:rPr>
                        <a:t>القدرة على الشرح والتوضيح.</a:t>
                      </a:r>
                      <a:endParaRPr lang="en-US" sz="1600" kern="1200" dirty="0">
                        <a:solidFill>
                          <a:schemeClr val="dk1"/>
                        </a:solidFill>
                        <a:effectLst/>
                        <a:latin typeface="WinSoft Pro" panose="020B0600060200000000" pitchFamily="34" charset="-79"/>
                        <a:ea typeface="+mn-ea"/>
                        <a:cs typeface="WinSoft Pro" panose="020B0600060200000000" pitchFamily="34" charset="-79"/>
                      </a:endParaRPr>
                    </a:p>
                    <a:p>
                      <a:pPr marL="571500" indent="-171450" algn="r" rtl="1">
                        <a:buFont typeface="Arial" panose="020B0604020202020204" pitchFamily="34" charset="0"/>
                        <a:buChar char="•"/>
                      </a:pPr>
                      <a:r>
                        <a:rPr lang="ar-SA" sz="1600" kern="1200" dirty="0">
                          <a:solidFill>
                            <a:schemeClr val="dk1"/>
                          </a:solidFill>
                          <a:effectLst/>
                          <a:latin typeface="WinSoft Pro" panose="020B0600060200000000" pitchFamily="34" charset="-79"/>
                          <a:ea typeface="+mn-ea"/>
                          <a:cs typeface="WinSoft Pro" panose="020B0600060200000000" pitchFamily="34" charset="-79"/>
                        </a:rPr>
                        <a:t>إدارة التفاعل والمناقشات.</a:t>
                      </a:r>
                      <a:endParaRPr lang="en-US" sz="1600" kern="1200" dirty="0">
                        <a:solidFill>
                          <a:schemeClr val="dk1"/>
                        </a:solidFill>
                        <a:effectLst/>
                        <a:latin typeface="WinSoft Pro" panose="020B0600060200000000" pitchFamily="34" charset="-79"/>
                        <a:ea typeface="+mn-ea"/>
                        <a:cs typeface="WinSoft Pro" panose="020B0600060200000000" pitchFamily="34" charset="-79"/>
                      </a:endParaRPr>
                    </a:p>
                    <a:p>
                      <a:pPr marL="571500" indent="-171450" algn="r" rtl="1">
                        <a:buFont typeface="Arial" panose="020B0604020202020204" pitchFamily="34" charset="0"/>
                        <a:buChar char="•"/>
                      </a:pPr>
                      <a:r>
                        <a:rPr lang="ar-SA" sz="1600" kern="1200" dirty="0">
                          <a:solidFill>
                            <a:schemeClr val="dk1"/>
                          </a:solidFill>
                          <a:effectLst/>
                          <a:latin typeface="WinSoft Pro" panose="020B0600060200000000" pitchFamily="34" charset="-79"/>
                          <a:ea typeface="+mn-ea"/>
                          <a:cs typeface="WinSoft Pro" panose="020B0600060200000000" pitchFamily="34" charset="-79"/>
                        </a:rPr>
                        <a:t>استخدام أساليب تدريب متنوعة.</a:t>
                      </a:r>
                      <a:endParaRPr lang="en-US" sz="1600" dirty="0">
                        <a:latin typeface="WinSoft Pro" panose="020B0600060200000000" pitchFamily="34" charset="-79"/>
                        <a:cs typeface="WinSoft Pro" panose="020B0600060200000000" pitchFamily="34" charset="-79"/>
                      </a:endParaRPr>
                    </a:p>
                  </a:txBody>
                  <a:tcP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chemeClr val="bg1"/>
                    </a:solidFill>
                  </a:tcPr>
                </a:tc>
                <a:tc>
                  <a:txBody>
                    <a:bodyPr/>
                    <a:lstStyle/>
                    <a:p>
                      <a:pPr marL="0" marR="0" algn="r" rtl="1">
                        <a:spcBef>
                          <a:spcPts val="0"/>
                        </a:spcBef>
                        <a:spcAft>
                          <a:spcPts val="700"/>
                        </a:spcAft>
                      </a:pPr>
                      <a:r>
                        <a:rPr lang="ar-SA" sz="1600" dirty="0">
                          <a:solidFill>
                            <a:srgbClr val="00AEEF"/>
                          </a:solidFill>
                          <a:effectLst/>
                          <a:latin typeface="Arial" panose="020B0604020202020204" pitchFamily="34" charset="0"/>
                          <a:ea typeface="Arial" panose="020B0604020202020204" pitchFamily="34" charset="0"/>
                          <a:cs typeface="WinSoft Pro" panose="020B0600060200000000" pitchFamily="34" charset="-79"/>
                        </a:rPr>
                        <a:t>أداء المدرب</a:t>
                      </a:r>
                      <a:endParaRPr lang="en-US" sz="1600" dirty="0">
                        <a:solidFill>
                          <a:srgbClr val="00AEEF"/>
                        </a:solidFill>
                        <a:effectLst/>
                        <a:latin typeface="Arial" panose="020B0604020202020204" pitchFamily="34" charset="0"/>
                        <a:ea typeface="Arial" panose="020B0604020202020204" pitchFamily="34" charset="0"/>
                      </a:endParaRPr>
                    </a:p>
                  </a:txBody>
                  <a:tcPr marL="76200" marR="182880" marT="57150" marB="571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chemeClr val="bg1"/>
                    </a:solidFill>
                  </a:tcPr>
                </a:tc>
                <a:extLst>
                  <a:ext uri="{0D108BD9-81ED-4DB2-BD59-A6C34878D82A}">
                    <a16:rowId xmlns:a16="http://schemas.microsoft.com/office/drawing/2014/main" val="1600863403"/>
                  </a:ext>
                </a:extLst>
              </a:tr>
              <a:tr h="370840">
                <a:tc>
                  <a:txBody>
                    <a:bodyPr/>
                    <a:lstStyle/>
                    <a:p>
                      <a:pPr marL="628650" indent="-228600" algn="r" rtl="1">
                        <a:buFont typeface="Arial" panose="020B0604020202020204" pitchFamily="34" charset="0"/>
                        <a:buChar char="•"/>
                      </a:pPr>
                      <a:r>
                        <a:rPr lang="ar-SA" sz="1600" kern="1200" dirty="0">
                          <a:solidFill>
                            <a:schemeClr val="dk1"/>
                          </a:solidFill>
                          <a:effectLst/>
                          <a:latin typeface="WinSoft Pro" panose="020B0600060200000000" pitchFamily="34" charset="-79"/>
                          <a:ea typeface="+mn-ea"/>
                          <a:cs typeface="WinSoft Pro" panose="020B0600060200000000" pitchFamily="34" charset="-79"/>
                        </a:rPr>
                        <a:t>مناسبة الأنشطة والتطبيقات.</a:t>
                      </a:r>
                      <a:endParaRPr lang="en-US" sz="1600" kern="1200" dirty="0">
                        <a:solidFill>
                          <a:schemeClr val="dk1"/>
                        </a:solidFill>
                        <a:effectLst/>
                        <a:latin typeface="WinSoft Pro" panose="020B0600060200000000" pitchFamily="34" charset="-79"/>
                        <a:ea typeface="+mn-ea"/>
                        <a:cs typeface="WinSoft Pro" panose="020B0600060200000000" pitchFamily="34" charset="-79"/>
                      </a:endParaRPr>
                    </a:p>
                    <a:p>
                      <a:pPr marL="628650" indent="-228600" algn="r" rtl="1">
                        <a:buFont typeface="Arial" panose="020B0604020202020204" pitchFamily="34" charset="0"/>
                        <a:buChar char="•"/>
                      </a:pPr>
                      <a:r>
                        <a:rPr lang="ar-SA" sz="1600" kern="1200" dirty="0">
                          <a:solidFill>
                            <a:schemeClr val="dk1"/>
                          </a:solidFill>
                          <a:effectLst/>
                          <a:latin typeface="WinSoft Pro" panose="020B0600060200000000" pitchFamily="34" charset="-79"/>
                          <a:ea typeface="+mn-ea"/>
                          <a:cs typeface="WinSoft Pro" panose="020B0600060200000000" pitchFamily="34" charset="-79"/>
                        </a:rPr>
                        <a:t>فاعلية الوسائل التدريبية.</a:t>
                      </a:r>
                      <a:endParaRPr lang="en-US" sz="1600" kern="1200" dirty="0">
                        <a:solidFill>
                          <a:schemeClr val="dk1"/>
                        </a:solidFill>
                        <a:effectLst/>
                        <a:latin typeface="WinSoft Pro" panose="020B0600060200000000" pitchFamily="34" charset="-79"/>
                        <a:ea typeface="+mn-ea"/>
                        <a:cs typeface="WinSoft Pro" panose="020B0600060200000000" pitchFamily="34" charset="-79"/>
                      </a:endParaRPr>
                    </a:p>
                    <a:p>
                      <a:pPr marL="628650" marR="0" lvl="0" indent="-2286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SA" sz="1600" kern="1200" dirty="0">
                          <a:solidFill>
                            <a:schemeClr val="dk1"/>
                          </a:solidFill>
                          <a:effectLst/>
                          <a:latin typeface="WinSoft Pro" panose="020B0600060200000000" pitchFamily="34" charset="-79"/>
                          <a:ea typeface="+mn-ea"/>
                          <a:cs typeface="WinSoft Pro" panose="020B0600060200000000" pitchFamily="34" charset="-79"/>
                        </a:rPr>
                        <a:t>تشجيع المشاركة والتفاعل.</a:t>
                      </a:r>
                      <a:endParaRPr lang="en-US" sz="1600" dirty="0">
                        <a:latin typeface="WinSoft Pro" panose="020B0600060200000000" pitchFamily="34" charset="-79"/>
                        <a:cs typeface="WinSoft Pro" panose="020B0600060200000000" pitchFamily="34" charset="-79"/>
                      </a:endParaRPr>
                    </a:p>
                  </a:txBody>
                  <a:tcP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chemeClr val="bg1"/>
                    </a:solidFill>
                  </a:tcPr>
                </a:tc>
                <a:tc>
                  <a:txBody>
                    <a:bodyPr/>
                    <a:lstStyle/>
                    <a:p>
                      <a:pPr marL="0" marR="0" algn="r" rtl="1">
                        <a:spcBef>
                          <a:spcPts val="0"/>
                        </a:spcBef>
                        <a:spcAft>
                          <a:spcPts val="700"/>
                        </a:spcAft>
                      </a:pPr>
                      <a:r>
                        <a:rPr lang="ar-SA" sz="1600" dirty="0">
                          <a:solidFill>
                            <a:srgbClr val="00AEEF"/>
                          </a:solidFill>
                          <a:effectLst/>
                          <a:latin typeface="Arial" panose="020B0604020202020204" pitchFamily="34" charset="0"/>
                          <a:ea typeface="Arial" panose="020B0604020202020204" pitchFamily="34" charset="0"/>
                          <a:cs typeface="WinSoft Pro" panose="020B0600060200000000" pitchFamily="34" charset="-79"/>
                        </a:rPr>
                        <a:t>أساليب ووسائل التدريب</a:t>
                      </a:r>
                      <a:endParaRPr lang="en-US" sz="1600" dirty="0">
                        <a:solidFill>
                          <a:srgbClr val="00AEEF"/>
                        </a:solidFill>
                        <a:effectLst/>
                        <a:latin typeface="Arial" panose="020B0604020202020204" pitchFamily="34" charset="0"/>
                        <a:ea typeface="Arial" panose="020B0604020202020204" pitchFamily="34" charset="0"/>
                      </a:endParaRPr>
                    </a:p>
                  </a:txBody>
                  <a:tcPr marL="76200" marR="182880" marT="57150" marB="571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chemeClr val="bg1"/>
                    </a:solidFill>
                  </a:tcPr>
                </a:tc>
                <a:extLst>
                  <a:ext uri="{0D108BD9-81ED-4DB2-BD59-A6C34878D82A}">
                    <a16:rowId xmlns:a16="http://schemas.microsoft.com/office/drawing/2014/main" val="1360347283"/>
                  </a:ext>
                </a:extLst>
              </a:tr>
              <a:tr h="370840">
                <a:tc>
                  <a:txBody>
                    <a:bodyPr/>
                    <a:lstStyle/>
                    <a:p>
                      <a:pPr marL="628650" indent="-228600" algn="r" rtl="1">
                        <a:buFont typeface="Arial" panose="020B0604020202020204" pitchFamily="34" charset="0"/>
                        <a:buChar char="•"/>
                      </a:pPr>
                      <a:r>
                        <a:rPr lang="ar-SA" sz="1600" kern="1200" dirty="0">
                          <a:solidFill>
                            <a:schemeClr val="dk1"/>
                          </a:solidFill>
                          <a:effectLst/>
                          <a:latin typeface="WinSoft Pro" panose="020B0600060200000000" pitchFamily="34" charset="-79"/>
                          <a:ea typeface="+mn-ea"/>
                          <a:cs typeface="WinSoft Pro" panose="020B0600060200000000" pitchFamily="34" charset="-79"/>
                        </a:rPr>
                        <a:t>إدارة الوقت.</a:t>
                      </a:r>
                      <a:endParaRPr lang="en-US" sz="1600" kern="1200" dirty="0">
                        <a:solidFill>
                          <a:schemeClr val="dk1"/>
                        </a:solidFill>
                        <a:effectLst/>
                        <a:latin typeface="WinSoft Pro" panose="020B0600060200000000" pitchFamily="34" charset="-79"/>
                        <a:ea typeface="+mn-ea"/>
                        <a:cs typeface="WinSoft Pro" panose="020B0600060200000000" pitchFamily="34" charset="-79"/>
                      </a:endParaRPr>
                    </a:p>
                    <a:p>
                      <a:pPr marL="628650" indent="-228600" algn="r" rtl="1">
                        <a:buFont typeface="Arial" panose="020B0604020202020204" pitchFamily="34" charset="0"/>
                        <a:buChar char="•"/>
                      </a:pPr>
                      <a:r>
                        <a:rPr lang="ar-SA" sz="1600" kern="1200" dirty="0">
                          <a:solidFill>
                            <a:schemeClr val="dk1"/>
                          </a:solidFill>
                          <a:effectLst/>
                          <a:latin typeface="WinSoft Pro" panose="020B0600060200000000" pitchFamily="34" charset="-79"/>
                          <a:ea typeface="+mn-ea"/>
                          <a:cs typeface="WinSoft Pro" panose="020B0600060200000000" pitchFamily="34" charset="-79"/>
                        </a:rPr>
                        <a:t>مناسبة المكان والتجهيزات.</a:t>
                      </a:r>
                      <a:endParaRPr lang="en-US" sz="1600" kern="1200" dirty="0">
                        <a:solidFill>
                          <a:schemeClr val="dk1"/>
                        </a:solidFill>
                        <a:effectLst/>
                        <a:latin typeface="WinSoft Pro" panose="020B0600060200000000" pitchFamily="34" charset="-79"/>
                        <a:ea typeface="+mn-ea"/>
                        <a:cs typeface="WinSoft Pro" panose="020B0600060200000000" pitchFamily="34" charset="-79"/>
                      </a:endParaRPr>
                    </a:p>
                    <a:p>
                      <a:pPr marL="628650" marR="0" lvl="0" indent="-2286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SA" sz="1600" kern="1200" dirty="0">
                          <a:solidFill>
                            <a:schemeClr val="dk1"/>
                          </a:solidFill>
                          <a:effectLst/>
                          <a:latin typeface="WinSoft Pro" panose="020B0600060200000000" pitchFamily="34" charset="-79"/>
                          <a:ea typeface="+mn-ea"/>
                          <a:cs typeface="WinSoft Pro" panose="020B0600060200000000" pitchFamily="34" charset="-79"/>
                        </a:rPr>
                        <a:t>التسلسل والتنظيم العام.</a:t>
                      </a:r>
                      <a:endParaRPr lang="en-US" sz="1600" dirty="0">
                        <a:latin typeface="WinSoft Pro" panose="020B0600060200000000" pitchFamily="34" charset="-79"/>
                        <a:cs typeface="WinSoft Pro" panose="020B0600060200000000" pitchFamily="34" charset="-79"/>
                      </a:endParaRPr>
                    </a:p>
                  </a:txBody>
                  <a:tcP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chemeClr val="bg1"/>
                    </a:solidFill>
                  </a:tcPr>
                </a:tc>
                <a:tc>
                  <a:txBody>
                    <a:bodyPr/>
                    <a:lstStyle/>
                    <a:p>
                      <a:pPr marL="0" marR="0" algn="r" rtl="1">
                        <a:spcBef>
                          <a:spcPts val="0"/>
                        </a:spcBef>
                        <a:spcAft>
                          <a:spcPts val="700"/>
                        </a:spcAft>
                      </a:pPr>
                      <a:r>
                        <a:rPr lang="ar-SA" sz="1600" dirty="0">
                          <a:solidFill>
                            <a:srgbClr val="00AEEF"/>
                          </a:solidFill>
                          <a:effectLst/>
                          <a:latin typeface="Arial" panose="020B0604020202020204" pitchFamily="34" charset="0"/>
                          <a:ea typeface="Arial" panose="020B0604020202020204" pitchFamily="34" charset="0"/>
                          <a:cs typeface="WinSoft Pro" panose="020B0600060200000000" pitchFamily="34" charset="-79"/>
                        </a:rPr>
                        <a:t>تنظيم الورشة</a:t>
                      </a:r>
                      <a:endParaRPr lang="en-US" sz="1600" dirty="0">
                        <a:solidFill>
                          <a:srgbClr val="00AEEF"/>
                        </a:solidFill>
                        <a:effectLst/>
                        <a:latin typeface="Arial" panose="020B0604020202020204" pitchFamily="34" charset="0"/>
                        <a:ea typeface="Arial" panose="020B0604020202020204" pitchFamily="34" charset="0"/>
                      </a:endParaRPr>
                    </a:p>
                  </a:txBody>
                  <a:tcPr marL="76200" marR="182880" marT="57150" marB="571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chemeClr val="bg1"/>
                    </a:solidFill>
                  </a:tcPr>
                </a:tc>
                <a:extLst>
                  <a:ext uri="{0D108BD9-81ED-4DB2-BD59-A6C34878D82A}">
                    <a16:rowId xmlns:a16="http://schemas.microsoft.com/office/drawing/2014/main" val="3727785000"/>
                  </a:ext>
                </a:extLst>
              </a:tr>
              <a:tr h="370840">
                <a:tc>
                  <a:txBody>
                    <a:bodyPr/>
                    <a:lstStyle/>
                    <a:p>
                      <a:pPr marL="628650" indent="-228600" algn="r" rtl="1">
                        <a:buFont typeface="Arial" panose="020B0604020202020204" pitchFamily="34" charset="0"/>
                        <a:buChar char="•"/>
                      </a:pPr>
                      <a:r>
                        <a:rPr lang="ar-SA" sz="1600" kern="1200" dirty="0">
                          <a:solidFill>
                            <a:schemeClr val="dk1"/>
                          </a:solidFill>
                          <a:effectLst/>
                          <a:latin typeface="WinSoft Pro" panose="020B0600060200000000" pitchFamily="34" charset="-79"/>
                          <a:ea typeface="+mn-ea"/>
                          <a:cs typeface="WinSoft Pro" panose="020B0600060200000000" pitchFamily="34" charset="-79"/>
                        </a:rPr>
                        <a:t>مدى اكتساب المعرفة والمهارات.</a:t>
                      </a:r>
                      <a:endParaRPr lang="en-US" sz="1600" kern="1200" dirty="0">
                        <a:solidFill>
                          <a:schemeClr val="dk1"/>
                        </a:solidFill>
                        <a:effectLst/>
                        <a:latin typeface="WinSoft Pro" panose="020B0600060200000000" pitchFamily="34" charset="-79"/>
                        <a:ea typeface="+mn-ea"/>
                        <a:cs typeface="WinSoft Pro" panose="020B0600060200000000" pitchFamily="34" charset="-79"/>
                      </a:endParaRPr>
                    </a:p>
                    <a:p>
                      <a:pPr marL="628650" indent="-228600" algn="r" rtl="1">
                        <a:buFont typeface="Arial" panose="020B0604020202020204" pitchFamily="34" charset="0"/>
                        <a:buChar char="•"/>
                      </a:pPr>
                      <a:r>
                        <a:rPr lang="ar-SA" sz="1600" kern="1200" dirty="0">
                          <a:solidFill>
                            <a:schemeClr val="dk1"/>
                          </a:solidFill>
                          <a:effectLst/>
                          <a:latin typeface="WinSoft Pro" panose="020B0600060200000000" pitchFamily="34" charset="-79"/>
                          <a:ea typeface="+mn-ea"/>
                          <a:cs typeface="WinSoft Pro" panose="020B0600060200000000" pitchFamily="34" charset="-79"/>
                        </a:rPr>
                        <a:t>إمكانية تطبيق ما تم تعلمه في العمل</a:t>
                      </a:r>
                      <a:r>
                        <a:rPr lang="en-US" sz="1600" kern="1200" dirty="0">
                          <a:solidFill>
                            <a:schemeClr val="dk1"/>
                          </a:solidFill>
                          <a:effectLst/>
                          <a:latin typeface="WinSoft Pro" panose="020B0600060200000000" pitchFamily="34" charset="-79"/>
                          <a:ea typeface="+mn-ea"/>
                          <a:cs typeface="WinSoft Pro" panose="020B0600060200000000" pitchFamily="34" charset="-79"/>
                        </a:rPr>
                        <a:t>.</a:t>
                      </a:r>
                      <a:endParaRPr lang="en-US" sz="1600" dirty="0">
                        <a:latin typeface="WinSoft Pro" panose="020B0600060200000000" pitchFamily="34" charset="-79"/>
                        <a:cs typeface="WinSoft Pro" panose="020B0600060200000000" pitchFamily="34" charset="-79"/>
                      </a:endParaRPr>
                    </a:p>
                  </a:txBody>
                  <a:tcP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chemeClr val="bg1"/>
                    </a:solidFill>
                  </a:tcPr>
                </a:tc>
                <a:tc>
                  <a:txBody>
                    <a:bodyPr/>
                    <a:lstStyle/>
                    <a:p>
                      <a:pPr marL="0" marR="0" algn="r" rtl="1">
                        <a:spcBef>
                          <a:spcPts val="0"/>
                        </a:spcBef>
                        <a:spcAft>
                          <a:spcPts val="700"/>
                        </a:spcAft>
                      </a:pPr>
                      <a:r>
                        <a:rPr lang="ar-SA" sz="1600" dirty="0">
                          <a:solidFill>
                            <a:srgbClr val="00AEEF"/>
                          </a:solidFill>
                          <a:effectLst/>
                          <a:latin typeface="Arial" panose="020B0604020202020204" pitchFamily="34" charset="0"/>
                          <a:ea typeface="Arial" panose="020B0604020202020204" pitchFamily="34" charset="0"/>
                          <a:cs typeface="WinSoft Pro" panose="020B0600060200000000" pitchFamily="34" charset="-79"/>
                        </a:rPr>
                        <a:t>أثر الورشة</a:t>
                      </a:r>
                      <a:endParaRPr lang="en-US" sz="1600" dirty="0">
                        <a:solidFill>
                          <a:srgbClr val="00AEEF"/>
                        </a:solidFill>
                        <a:effectLst/>
                        <a:latin typeface="Arial" panose="020B0604020202020204" pitchFamily="34" charset="0"/>
                        <a:ea typeface="Arial" panose="020B0604020202020204" pitchFamily="34" charset="0"/>
                      </a:endParaRPr>
                    </a:p>
                  </a:txBody>
                  <a:tcPr marL="76200" marR="182880" marT="57150" marB="571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chemeClr val="bg1"/>
                    </a:solidFill>
                  </a:tcPr>
                </a:tc>
                <a:extLst>
                  <a:ext uri="{0D108BD9-81ED-4DB2-BD59-A6C34878D82A}">
                    <a16:rowId xmlns:a16="http://schemas.microsoft.com/office/drawing/2014/main" val="4034544949"/>
                  </a:ext>
                </a:extLst>
              </a:tr>
            </a:tbl>
          </a:graphicData>
        </a:graphic>
      </p:graphicFrame>
      <p:cxnSp>
        <p:nvCxnSpPr>
          <p:cNvPr id="7" name="Straight Connector 6"/>
          <p:cNvCxnSpPr/>
          <p:nvPr/>
        </p:nvCxnSpPr>
        <p:spPr>
          <a:xfrm>
            <a:off x="5867400" y="2209800"/>
            <a:ext cx="0" cy="38100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26217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idx="4294967295"/>
          </p:nvPr>
        </p:nvSpPr>
        <p:spPr>
          <a:xfrm>
            <a:off x="0" y="595313"/>
            <a:ext cx="9144000" cy="638175"/>
          </a:xfrm>
          <a:solidFill>
            <a:srgbClr val="00AEEF"/>
          </a:solidFill>
        </p:spPr>
        <p:txBody>
          <a:bodyPr/>
          <a:lstStyle/>
          <a:p>
            <a:pPr rtl="1"/>
            <a:r>
              <a:rPr lang="ar-SA" sz="3200" dirty="0">
                <a:solidFill>
                  <a:schemeClr val="bg1"/>
                </a:solidFill>
                <a:latin typeface="GE SS Two Light" panose="020A0503020102020204" pitchFamily="18" charset="-78"/>
                <a:ea typeface="GE SS Two Light" panose="020A0503020102020204" pitchFamily="18" charset="-78"/>
                <a:cs typeface="GE SS Two Light" panose="020A0503020102020204" pitchFamily="18" charset="-78"/>
              </a:rPr>
              <a:t>الخاتمة</a:t>
            </a:r>
            <a:endParaRPr lang="en-US" sz="3200" dirty="0">
              <a:solidFill>
                <a:schemeClr val="bg1"/>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5" name="Rectangle 3"/>
          <p:cNvSpPr txBox="1">
            <a:spLocks noChangeArrowheads="1"/>
          </p:cNvSpPr>
          <p:nvPr/>
        </p:nvSpPr>
        <p:spPr>
          <a:xfrm>
            <a:off x="457200" y="1600200"/>
            <a:ext cx="8458200" cy="510540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106" charset="-128"/>
                <a:cs typeface="ＭＳ Ｐゴシック" pitchFamily="-106"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106"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106"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6"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06"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rtl="1">
              <a:buNone/>
            </a:pPr>
            <a:endParaRPr lang="en-US" sz="1800" dirty="0">
              <a:latin typeface="WinSoft Pro" panose="020B0600060200000000" pitchFamily="34" charset="-79"/>
              <a:cs typeface="WinSoft Pro" panose="020B0600060200000000" pitchFamily="34" charset="-79"/>
            </a:endParaRPr>
          </a:p>
          <a:p>
            <a:pPr marL="0" indent="0" algn="just" rtl="1">
              <a:buNone/>
            </a:pPr>
            <a:r>
              <a:rPr lang="ar-SA" sz="1800" dirty="0">
                <a:latin typeface="WinSoft Pro" panose="020B0600060200000000" pitchFamily="34" charset="-79"/>
                <a:cs typeface="WinSoft Pro" panose="020B0600060200000000" pitchFamily="34" charset="-79"/>
              </a:rPr>
              <a:t>في ختام هذه الوحدة التدريبية حول التدريب الذاتي للمدربين، يتضح أن تطوير المدرب لا يتوقف عند اكتساب المهارات والمعارف أثناء البرامج التدريبية، بل هو عملية مستمرة تعتمد على التعلم الذاتي، والتأمل في الممارسات التدريبية، والسعي الدائم نحو التحسين والتطوير.</a:t>
            </a:r>
            <a:endParaRPr lang="en-US" sz="1800" dirty="0">
              <a:latin typeface="WinSoft Pro" panose="020B0600060200000000" pitchFamily="34" charset="-79"/>
              <a:cs typeface="WinSoft Pro" panose="020B0600060200000000" pitchFamily="34" charset="-79"/>
            </a:endParaRPr>
          </a:p>
          <a:p>
            <a:pPr marL="0" indent="0" algn="just" rtl="1">
              <a:buNone/>
            </a:pPr>
            <a:r>
              <a:rPr lang="ar-SA" sz="1800" dirty="0">
                <a:latin typeface="WinSoft Pro" panose="020B0600060200000000" pitchFamily="34" charset="-79"/>
                <a:cs typeface="WinSoft Pro" panose="020B0600060200000000" pitchFamily="34" charset="-79"/>
              </a:rPr>
              <a:t>لقد ركزت هذه الوحدة على أهمية أن يمتلك المدرب القدرة على تقييم أدائه، وتحديد احتياجاته التدريبية، واستخدام مصادر التعلم المختلفة لتعزيز كفاءته المهنية، بما يمكّنه من تقديم تدريب أكثر فاعلية وتأثيرًا. كما أن التدريب الذاتي يعزز استقلالية المدرب، ويجعله أكثر قدرة على مواكبة المستجدات وتلبية احتياجات المتدربين المتغيرة.</a:t>
            </a:r>
            <a:endParaRPr lang="en-US" sz="1800" dirty="0">
              <a:latin typeface="WinSoft Pro" panose="020B0600060200000000" pitchFamily="34" charset="-79"/>
              <a:cs typeface="WinSoft Pro" panose="020B0600060200000000" pitchFamily="34" charset="-79"/>
            </a:endParaRPr>
          </a:p>
          <a:p>
            <a:pPr marL="0" indent="0" algn="just" rtl="1">
              <a:buNone/>
            </a:pPr>
            <a:r>
              <a:rPr lang="ar-SA" sz="1800" dirty="0">
                <a:latin typeface="WinSoft Pro" panose="020B0600060200000000" pitchFamily="34" charset="-79"/>
                <a:cs typeface="WinSoft Pro" panose="020B0600060200000000" pitchFamily="34" charset="-79"/>
              </a:rPr>
              <a:t>إن المدرب الناجح هو من يدرك أن التعلم رحلة مستمرة، وأن تطوير ذاته يمثل أساسًا لتطوير الآخرين. ومن خلال تبني ثقافة التعلم المستمر، والمراجعة الذاتية، والاستفادة من التغذية الراجعة، يصبح المدرب أكثر قدرة على الإبداع وبناء تجارب تدريبية تحقق أهداف التعلم وتُحدث أثرًا إيجابيًا لدى المتدربين.</a:t>
            </a:r>
            <a:endParaRPr lang="en-US" sz="1800" dirty="0">
              <a:latin typeface="WinSoft Pro" panose="020B0600060200000000" pitchFamily="34" charset="-79"/>
              <a:cs typeface="WinSoft Pro" panose="020B0600060200000000" pitchFamily="34" charset="-79"/>
            </a:endParaRPr>
          </a:p>
          <a:p>
            <a:pPr marL="0" indent="0" algn="just" rtl="1">
              <a:buNone/>
            </a:pPr>
            <a:r>
              <a:rPr lang="ar-SA" sz="1800" dirty="0">
                <a:latin typeface="WinSoft Pro" panose="020B0600060200000000" pitchFamily="34" charset="-79"/>
                <a:cs typeface="WinSoft Pro" panose="020B0600060200000000" pitchFamily="34" charset="-79"/>
              </a:rPr>
              <a:t>إن امتلاك المدرب لمهارات التعلم الذاتي يعزز قدرته على أن يكون نموذجًا يُحتذى به في التعلم المستمر، ويجعله أكثر قدرة على إلهام المتدربين وتحفيزهم نحو التطور وتحقيق أهدافهم. فكلما استثمر المدرب في تطوير نفسه، انعكس ذلك إيجابًا على جودة البرامج التدريبية وعلى مستوى المخرجات التعليمية.</a:t>
            </a:r>
            <a:endParaRPr lang="en-US" sz="1800" dirty="0">
              <a:latin typeface="WinSoft Pro" panose="020B0600060200000000" pitchFamily="34" charset="-79"/>
              <a:cs typeface="WinSoft Pro" panose="020B0600060200000000" pitchFamily="34" charset="-79"/>
            </a:endParaRPr>
          </a:p>
          <a:p>
            <a:pPr marL="0" indent="0" algn="just" rtl="1">
              <a:buNone/>
            </a:pPr>
            <a:r>
              <a:rPr lang="ar-SA" sz="1800" dirty="0">
                <a:latin typeface="WinSoft Pro" panose="020B0600060200000000" pitchFamily="34" charset="-79"/>
                <a:cs typeface="WinSoft Pro" panose="020B0600060200000000" pitchFamily="34" charset="-79"/>
              </a:rPr>
              <a:t>وختامًا، فإن رحلة المدرب نحو التميز هي رحلة مستمرة لا تنتهي بانتهاء البرنامج التدريبي، بل تبدأ منها مرحلة جديدة من البحث والتعلم والتجديد؛ ليبقى المدرب قادرًا على إحداث أثر حقيقي ومستدام في بيئة التدريب.</a:t>
            </a:r>
            <a:endParaRPr lang="en-US" sz="1800" dirty="0">
              <a:latin typeface="WinSoft Pro" panose="020B0600060200000000" pitchFamily="34" charset="-79"/>
              <a:cs typeface="WinSoft Pro" panose="020B0600060200000000" pitchFamily="34" charset="-79"/>
            </a:endParaRPr>
          </a:p>
          <a:p>
            <a:pPr marL="0" indent="0" algn="justLow" rtl="1">
              <a:buNone/>
            </a:pPr>
            <a:endParaRPr lang="ar-SA" sz="1400" dirty="0">
              <a:solidFill>
                <a:srgbClr val="00AEEF"/>
              </a:solidFill>
              <a:latin typeface="WinSoft Pro" panose="020B0600060200000000" pitchFamily="34" charset="-79"/>
              <a:ea typeface="GE SS Two Light" panose="020A0503020102020204" pitchFamily="18" charset="-78"/>
              <a:cs typeface="WinSoft Pro" panose="020B0600060200000000" pitchFamily="34" charset="-79"/>
            </a:endParaRPr>
          </a:p>
        </p:txBody>
      </p:sp>
      <p:sp>
        <p:nvSpPr>
          <p:cNvPr id="6" name="Rectangle 5"/>
          <p:cNvSpPr/>
          <p:nvPr/>
        </p:nvSpPr>
        <p:spPr>
          <a:xfrm>
            <a:off x="2981325" y="1409700"/>
            <a:ext cx="3181350" cy="381000"/>
          </a:xfrm>
          <a:prstGeom prst="rect">
            <a:avLst/>
          </a:prstGeom>
          <a:solidFill>
            <a:srgbClr val="00AE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algn="ctr" rtl="1">
              <a:spcBef>
                <a:spcPts val="0"/>
              </a:spcBef>
              <a:spcAft>
                <a:spcPts val="0"/>
              </a:spcAft>
            </a:pPr>
            <a:r>
              <a:rPr lang="ar-SA" sz="1600" dirty="0">
                <a:latin typeface="WinSoft Pro" panose="020B0600060200000000" pitchFamily="34" charset="-79"/>
                <a:cs typeface="WinSoft Pro" panose="020B0600060200000000" pitchFamily="34" charset="-79"/>
              </a:rPr>
              <a:t>الوقت التقديري للتعلم الإلكتروني: </a:t>
            </a:r>
            <a:r>
              <a:rPr lang="en-US" sz="1600" dirty="0">
                <a:latin typeface="WinSoft Pro" panose="020B0600060200000000" pitchFamily="34" charset="-79"/>
                <a:cs typeface="WinSoft Pro" panose="020B0600060200000000" pitchFamily="34" charset="-79"/>
              </a:rPr>
              <a:t>10</a:t>
            </a:r>
            <a:r>
              <a:rPr lang="ar-SA" sz="1600" dirty="0">
                <a:latin typeface="WinSoft Pro" panose="020B0600060200000000" pitchFamily="34" charset="-79"/>
                <a:cs typeface="WinSoft Pro" panose="020B0600060200000000" pitchFamily="34" charset="-79"/>
              </a:rPr>
              <a:t> دقيقة</a:t>
            </a:r>
            <a:endParaRPr lang="en-US" sz="1600" dirty="0">
              <a:latin typeface="WinSoft Pro" panose="020B0600060200000000" pitchFamily="34" charset="-79"/>
              <a:ea typeface="Arial" panose="020B0604020202020204" pitchFamily="34" charset="0"/>
              <a:cs typeface="WinSoft Pro" panose="020B0600060200000000" pitchFamily="34" charset="-79"/>
            </a:endParaRPr>
          </a:p>
        </p:txBody>
      </p:sp>
    </p:spTree>
    <p:extLst>
      <p:ext uri="{BB962C8B-B14F-4D97-AF65-F5344CB8AC3E}">
        <p14:creationId xmlns:p14="http://schemas.microsoft.com/office/powerpoint/2010/main" val="5904162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descr="logo.png"/>
          <p:cNvPicPr>
            <a:picLocks noChangeAspect="1"/>
          </p:cNvPicPr>
          <p:nvPr/>
        </p:nvPicPr>
        <p:blipFill>
          <a:blip r:embed="rId3"/>
          <a:srcRect/>
          <a:stretch>
            <a:fillRect/>
          </a:stretch>
        </p:blipFill>
        <p:spPr bwMode="auto">
          <a:xfrm>
            <a:off x="2286000" y="3944938"/>
            <a:ext cx="4648200" cy="492125"/>
          </a:xfrm>
          <a:prstGeom prst="rect">
            <a:avLst/>
          </a:prstGeom>
          <a:noFill/>
          <a:ln w="9525">
            <a:noFill/>
            <a:miter lim="800000"/>
            <a:headEnd/>
            <a:tailEnd/>
          </a:ln>
        </p:spPr>
      </p:pic>
      <p:pic>
        <p:nvPicPr>
          <p:cNvPr id="24579" name="Picture 4" descr="psh.png"/>
          <p:cNvPicPr>
            <a:picLocks noChangeAspect="1"/>
          </p:cNvPicPr>
          <p:nvPr/>
        </p:nvPicPr>
        <p:blipFill>
          <a:blip r:embed="rId4"/>
          <a:srcRect/>
          <a:stretch>
            <a:fillRect/>
          </a:stretch>
        </p:blipFill>
        <p:spPr bwMode="auto">
          <a:xfrm>
            <a:off x="3733800" y="5410200"/>
            <a:ext cx="1855788" cy="473075"/>
          </a:xfrm>
          <a:prstGeom prst="rect">
            <a:avLst/>
          </a:prstGeom>
          <a:noFill/>
          <a:ln w="9525">
            <a:noFill/>
            <a:miter lim="800000"/>
            <a:headEnd/>
            <a:tailEnd/>
          </a:ln>
        </p:spPr>
      </p:pic>
      <p:pic>
        <p:nvPicPr>
          <p:cNvPr id="24581" name="Picture 3" descr="2011 LOGOS2.jpg"/>
          <p:cNvPicPr>
            <a:picLocks noChangeAspect="1"/>
          </p:cNvPicPr>
          <p:nvPr/>
        </p:nvPicPr>
        <p:blipFill>
          <a:blip r:embed="rId5"/>
          <a:srcRect t="17143" b="17714"/>
          <a:stretch>
            <a:fillRect/>
          </a:stretch>
        </p:blipFill>
        <p:spPr bwMode="auto">
          <a:xfrm>
            <a:off x="3733800" y="1219200"/>
            <a:ext cx="1571625" cy="1447800"/>
          </a:xfrm>
          <a:prstGeom prst="rect">
            <a:avLst/>
          </a:prstGeom>
          <a:noFill/>
          <a:ln w="9525">
            <a:noFill/>
            <a:miter lim="800000"/>
            <a:headEnd/>
            <a:tailEnd/>
          </a:ln>
        </p:spPr>
      </p:pic>
      <p:sp>
        <p:nvSpPr>
          <p:cNvPr id="7" name="Rectangle 4"/>
          <p:cNvSpPr txBox="1">
            <a:spLocks noChangeArrowheads="1"/>
          </p:cNvSpPr>
          <p:nvPr/>
        </p:nvSpPr>
        <p:spPr bwMode="auto">
          <a:xfrm>
            <a:off x="533400" y="3101975"/>
            <a:ext cx="80772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pitchFamily="-106" charset="-128"/>
                <a:cs typeface="ＭＳ Ｐゴシック" pitchFamily="-106" charset="-128"/>
              </a:defRPr>
            </a:lvl1pPr>
            <a:lvl2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2pPr>
            <a:lvl3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3pPr>
            <a:lvl4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4pPr>
            <a:lvl5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5pPr>
            <a:lvl6pPr marL="4572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6pPr>
            <a:lvl7pPr marL="9144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7pPr>
            <a:lvl8pPr marL="13716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8pPr>
            <a:lvl9pPr marL="18288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9pPr>
          </a:lstStyle>
          <a:p>
            <a:pPr rtl="1"/>
            <a:r>
              <a:rPr lang="ar-SA" sz="4000" b="1"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rPr>
              <a:t>وحدة التدريب الذاتي</a:t>
            </a:r>
            <a:endParaRPr lang="en-US" sz="4000" b="1"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endParaRPr>
          </a:p>
          <a:p>
            <a:pPr rtl="1"/>
            <a:r>
              <a:rPr lang="ar-SA" sz="4000" b="1"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rPr>
              <a:t> أساليب التدريب في تعليم الكبار</a:t>
            </a:r>
            <a:endParaRPr lang="en-US" sz="4000" dirty="0">
              <a:solidFill>
                <a:srgbClr val="00AEEF"/>
              </a:solidFill>
              <a:latin typeface="GE SS Two Light" panose="020A0503020102020204" pitchFamily="18" charset="-78"/>
              <a:ea typeface="GE SS Two Light" panose="020A0503020102020204" pitchFamily="18" charset="-78"/>
              <a:cs typeface="GE SS Two Light" panose="020A0503020102020204" pitchFamily="18" charset="-78"/>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_DCDateCreated xmlns="http://schemas.microsoft.com/sharepoint/v3/fields">2012-03-28T15:08:00+00:00</_DCDateCreated>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7B37B1C2FCF1E43817129027B0E14B1" ma:contentTypeVersion="1" ma:contentTypeDescription="Create a new document." ma:contentTypeScope="" ma:versionID="1f1d70585bffad47a54cb3aec94e67d5">
  <xsd:schema xmlns:xsd="http://www.w3.org/2001/XMLSchema" xmlns:p="http://schemas.microsoft.com/office/2006/metadata/properties" xmlns:ns2="http://schemas.microsoft.com/sharepoint/v3/fields" targetNamespace="http://schemas.microsoft.com/office/2006/metadata/properties" ma:root="true" ma:fieldsID="60e512b509ccccf1a361cb0df950f1ff" ns2:_="">
    <xsd:import namespace="http://schemas.microsoft.com/sharepoint/v3/fields"/>
    <xsd:element name="properties">
      <xsd:complexType>
        <xsd:sequence>
          <xsd:element name="documentManagement">
            <xsd:complexType>
              <xsd:all>
                <xsd:element ref="ns2:_DCDateCreated"/>
              </xsd:all>
            </xsd:complexType>
          </xsd:element>
        </xsd:sequence>
      </xsd:complex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DCDateCreated" ma:index="8" ma:displayName="Date Created" ma:default="[today]" ma:description="The date on which this resource was created" ma:format="DateTime" ma:internalName="_DCDateCreated">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83914EAB-2478-462B-905A-EE481AB0FD15}">
  <ds:schemaRefs>
    <ds:schemaRef ds:uri="http://www.w3.org/XML/1998/namespace"/>
    <ds:schemaRef ds:uri="http://schemas.microsoft.com/sharepoint/v3/fields"/>
    <ds:schemaRef ds:uri="http://schemas.microsoft.com/office/2006/documentManagement/types"/>
    <ds:schemaRef ds:uri="http://purl.org/dc/elements/1.1/"/>
    <ds:schemaRef ds:uri="http://schemas.openxmlformats.org/package/2006/metadata/core-properties"/>
    <ds:schemaRef ds:uri="http://purl.org/dc/dcmitype/"/>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D29FCA9C-3BFF-4940-9AF8-B1420AAD1145}">
  <ds:schemaRefs>
    <ds:schemaRef ds:uri="http://schemas.microsoft.com/sharepoint/v3/contenttype/forms"/>
  </ds:schemaRefs>
</ds:datastoreItem>
</file>

<file path=customXml/itemProps3.xml><?xml version="1.0" encoding="utf-8"?>
<ds:datastoreItem xmlns:ds="http://schemas.openxmlformats.org/officeDocument/2006/customXml" ds:itemID="{3F81E552-0824-48BF-AB9A-9B8DEE7556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8684</TotalTime>
  <Words>1024</Words>
  <Application>Microsoft Office PowerPoint</Application>
  <PresentationFormat>On-screen Show (4:3)</PresentationFormat>
  <Paragraphs>103</Paragraphs>
  <Slides>8</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ＭＳ Ｐゴシック</vt:lpstr>
      <vt:lpstr>Arial</vt:lpstr>
      <vt:lpstr>Calibri</vt:lpstr>
      <vt:lpstr>Century Gothic</vt:lpstr>
      <vt:lpstr>GE SS Two Light</vt:lpstr>
      <vt:lpstr>Myriad Pro</vt:lpstr>
      <vt:lpstr>WinSoft Pro</vt:lpstr>
      <vt:lpstr>Office Theme</vt:lpstr>
      <vt:lpstr>تدريب المدربين 8-8 AUG 2026</vt:lpstr>
      <vt:lpstr> أساليب التدريب في تعليم الكبار</vt:lpstr>
      <vt:lpstr> أساليب التدريب في تعليم الكبار</vt:lpstr>
      <vt:lpstr> أساليب التدريب في تعليم الكبار</vt:lpstr>
      <vt:lpstr> الجزء الأول: مبادئ تعليم الكبار</vt:lpstr>
      <vt:lpstr>التقييم ( (Assessment</vt:lpstr>
      <vt:lpstr>الخاتمة</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PPT template</dc:title>
  <dc:creator>Isabel de la Cruz</dc:creator>
  <cp:lastModifiedBy>Knowledge beam</cp:lastModifiedBy>
  <cp:revision>163</cp:revision>
  <cp:lastPrinted>2014-05-04T10:00:33Z</cp:lastPrinted>
  <dcterms:created xsi:type="dcterms:W3CDTF">2012-03-13T09:44:43Z</dcterms:created>
  <dcterms:modified xsi:type="dcterms:W3CDTF">2026-08-08T10:53:03Z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ies>
</file>