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12192000" cy="6858000"/>
  <p:notesSz cx="6858000" cy="9144000"/>
  <p:defaultTextStyle>
    <a:defPPr>
      <a:defRPr lang="ar-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0" d="100"/>
          <a:sy n="80" d="100"/>
        </p:scale>
        <p:origin x="75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J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6A8E2A11-039E-4E26-8AF8-B81FD095E4F2}" type="datetimeFigureOut">
              <a:rPr lang="ar-JO" smtClean="0"/>
              <a:t>24/03/1448</a:t>
            </a:fld>
            <a:endParaRPr lang="ar-J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J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J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E9873306-0D87-46DE-B8C2-27B464C15167}" type="slidenum">
              <a:rPr lang="ar-JO" smtClean="0"/>
              <a:t>‹#›</a:t>
            </a:fld>
            <a:endParaRPr lang="ar-JO"/>
          </a:p>
        </p:txBody>
      </p:sp>
    </p:spTree>
    <p:extLst>
      <p:ext uri="{BB962C8B-B14F-4D97-AF65-F5344CB8AC3E}">
        <p14:creationId xmlns:p14="http://schemas.microsoft.com/office/powerpoint/2010/main" val="2039361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2119580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101703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3060505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4277130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498858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3174270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4240109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865231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2886875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674699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902897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496941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3740383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2764669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533897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J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JO"/>
          </a:p>
        </p:txBody>
      </p:sp>
      <p:sp>
        <p:nvSpPr>
          <p:cNvPr id="4" name="Date Placeholder 3"/>
          <p:cNvSpPr>
            <a:spLocks noGrp="1"/>
          </p:cNvSpPr>
          <p:nvPr>
            <p:ph type="dt" sz="half" idx="10"/>
          </p:nvPr>
        </p:nvSpPr>
        <p:spPr/>
        <p:txBody>
          <a:bodyPr/>
          <a:lstStyle/>
          <a:p>
            <a:fld id="{3324A0ED-3BEB-48BC-84FB-337325147F4E}" type="datetimeFigureOut">
              <a:rPr lang="ar-JO" smtClean="0"/>
              <a:t>24/03/1448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7174057B-A814-4805-9EBC-E2B1E8F5D5D8}" type="slidenum">
              <a:rPr lang="ar-JO" smtClean="0"/>
              <a:t>‹#›</a:t>
            </a:fld>
            <a:endParaRPr lang="ar-JO"/>
          </a:p>
        </p:txBody>
      </p:sp>
    </p:spTree>
    <p:extLst>
      <p:ext uri="{BB962C8B-B14F-4D97-AF65-F5344CB8AC3E}">
        <p14:creationId xmlns:p14="http://schemas.microsoft.com/office/powerpoint/2010/main" val="2885923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3324A0ED-3BEB-48BC-84FB-337325147F4E}" type="datetimeFigureOut">
              <a:rPr lang="ar-JO" smtClean="0"/>
              <a:t>24/03/1448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7174057B-A814-4805-9EBC-E2B1E8F5D5D8}" type="slidenum">
              <a:rPr lang="ar-JO" smtClean="0"/>
              <a:t>‹#›</a:t>
            </a:fld>
            <a:endParaRPr lang="ar-JO"/>
          </a:p>
        </p:txBody>
      </p:sp>
    </p:spTree>
    <p:extLst>
      <p:ext uri="{BB962C8B-B14F-4D97-AF65-F5344CB8AC3E}">
        <p14:creationId xmlns:p14="http://schemas.microsoft.com/office/powerpoint/2010/main" val="666584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J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324A0ED-3BEB-48BC-84FB-337325147F4E}" type="datetimeFigureOut">
              <a:rPr lang="ar-JO" smtClean="0"/>
              <a:t>24/03/1448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7174057B-A814-4805-9EBC-E2B1E8F5D5D8}" type="slidenum">
              <a:rPr lang="ar-JO" smtClean="0"/>
              <a:t>‹#›</a:t>
            </a:fld>
            <a:endParaRPr lang="ar-JO"/>
          </a:p>
        </p:txBody>
      </p:sp>
    </p:spTree>
    <p:extLst>
      <p:ext uri="{BB962C8B-B14F-4D97-AF65-F5344CB8AC3E}">
        <p14:creationId xmlns:p14="http://schemas.microsoft.com/office/powerpoint/2010/main" val="2330442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Date Placeholder 4"/>
          <p:cNvSpPr>
            <a:spLocks noGrp="1"/>
          </p:cNvSpPr>
          <p:nvPr>
            <p:ph type="dt" sz="half" idx="10"/>
          </p:nvPr>
        </p:nvSpPr>
        <p:spPr/>
        <p:txBody>
          <a:bodyPr/>
          <a:lstStyle/>
          <a:p>
            <a:fld id="{3324A0ED-3BEB-48BC-84FB-337325147F4E}" type="datetimeFigureOut">
              <a:rPr lang="ar-JO" smtClean="0"/>
              <a:t>24/03/1448</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7174057B-A814-4805-9EBC-E2B1E8F5D5D8}" type="slidenum">
              <a:rPr lang="ar-JO" smtClean="0"/>
              <a:t>‹#›</a:t>
            </a:fld>
            <a:endParaRPr lang="ar-JO"/>
          </a:p>
        </p:txBody>
      </p:sp>
    </p:spTree>
    <p:extLst>
      <p:ext uri="{BB962C8B-B14F-4D97-AF65-F5344CB8AC3E}">
        <p14:creationId xmlns:p14="http://schemas.microsoft.com/office/powerpoint/2010/main" val="758425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ar-J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7" name="Date Placeholder 6"/>
          <p:cNvSpPr>
            <a:spLocks noGrp="1"/>
          </p:cNvSpPr>
          <p:nvPr>
            <p:ph type="dt" sz="half" idx="10"/>
          </p:nvPr>
        </p:nvSpPr>
        <p:spPr/>
        <p:txBody>
          <a:bodyPr/>
          <a:lstStyle/>
          <a:p>
            <a:fld id="{3324A0ED-3BEB-48BC-84FB-337325147F4E}" type="datetimeFigureOut">
              <a:rPr lang="ar-JO" smtClean="0"/>
              <a:t>24/03/1448</a:t>
            </a:fld>
            <a:endParaRPr lang="ar-JO"/>
          </a:p>
        </p:txBody>
      </p:sp>
      <p:sp>
        <p:nvSpPr>
          <p:cNvPr id="8" name="Footer Placeholder 7"/>
          <p:cNvSpPr>
            <a:spLocks noGrp="1"/>
          </p:cNvSpPr>
          <p:nvPr>
            <p:ph type="ftr" sz="quarter" idx="11"/>
          </p:nvPr>
        </p:nvSpPr>
        <p:spPr/>
        <p:txBody>
          <a:bodyPr/>
          <a:lstStyle/>
          <a:p>
            <a:endParaRPr lang="ar-JO"/>
          </a:p>
        </p:txBody>
      </p:sp>
      <p:sp>
        <p:nvSpPr>
          <p:cNvPr id="9" name="Slide Number Placeholder 8"/>
          <p:cNvSpPr>
            <a:spLocks noGrp="1"/>
          </p:cNvSpPr>
          <p:nvPr>
            <p:ph type="sldNum" sz="quarter" idx="12"/>
          </p:nvPr>
        </p:nvSpPr>
        <p:spPr/>
        <p:txBody>
          <a:bodyPr/>
          <a:lstStyle/>
          <a:p>
            <a:fld id="{7174057B-A814-4805-9EBC-E2B1E8F5D5D8}" type="slidenum">
              <a:rPr lang="ar-JO" smtClean="0"/>
              <a:t>‹#›</a:t>
            </a:fld>
            <a:endParaRPr lang="ar-JO"/>
          </a:p>
        </p:txBody>
      </p:sp>
    </p:spTree>
    <p:extLst>
      <p:ext uri="{BB962C8B-B14F-4D97-AF65-F5344CB8AC3E}">
        <p14:creationId xmlns:p14="http://schemas.microsoft.com/office/powerpoint/2010/main" val="2507812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Date Placeholder 2"/>
          <p:cNvSpPr>
            <a:spLocks noGrp="1"/>
          </p:cNvSpPr>
          <p:nvPr>
            <p:ph type="dt" sz="half" idx="10"/>
          </p:nvPr>
        </p:nvSpPr>
        <p:spPr/>
        <p:txBody>
          <a:bodyPr/>
          <a:lstStyle/>
          <a:p>
            <a:fld id="{3324A0ED-3BEB-48BC-84FB-337325147F4E}" type="datetimeFigureOut">
              <a:rPr lang="ar-JO" smtClean="0"/>
              <a:t>24/03/1448</a:t>
            </a:fld>
            <a:endParaRPr lang="ar-JO"/>
          </a:p>
        </p:txBody>
      </p:sp>
      <p:sp>
        <p:nvSpPr>
          <p:cNvPr id="4" name="Footer Placeholder 3"/>
          <p:cNvSpPr>
            <a:spLocks noGrp="1"/>
          </p:cNvSpPr>
          <p:nvPr>
            <p:ph type="ftr" sz="quarter" idx="11"/>
          </p:nvPr>
        </p:nvSpPr>
        <p:spPr/>
        <p:txBody>
          <a:bodyPr/>
          <a:lstStyle/>
          <a:p>
            <a:endParaRPr lang="ar-JO"/>
          </a:p>
        </p:txBody>
      </p:sp>
      <p:sp>
        <p:nvSpPr>
          <p:cNvPr id="5" name="Slide Number Placeholder 4"/>
          <p:cNvSpPr>
            <a:spLocks noGrp="1"/>
          </p:cNvSpPr>
          <p:nvPr>
            <p:ph type="sldNum" sz="quarter" idx="12"/>
          </p:nvPr>
        </p:nvSpPr>
        <p:spPr/>
        <p:txBody>
          <a:bodyPr/>
          <a:lstStyle/>
          <a:p>
            <a:fld id="{7174057B-A814-4805-9EBC-E2B1E8F5D5D8}" type="slidenum">
              <a:rPr lang="ar-JO" smtClean="0"/>
              <a:t>‹#›</a:t>
            </a:fld>
            <a:endParaRPr lang="ar-JO"/>
          </a:p>
        </p:txBody>
      </p:sp>
    </p:spTree>
    <p:extLst>
      <p:ext uri="{BB962C8B-B14F-4D97-AF65-F5344CB8AC3E}">
        <p14:creationId xmlns:p14="http://schemas.microsoft.com/office/powerpoint/2010/main" val="3297494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24A0ED-3BEB-48BC-84FB-337325147F4E}" type="datetimeFigureOut">
              <a:rPr lang="ar-JO" smtClean="0"/>
              <a:t>24/03/1448</a:t>
            </a:fld>
            <a:endParaRPr lang="ar-JO"/>
          </a:p>
        </p:txBody>
      </p:sp>
      <p:sp>
        <p:nvSpPr>
          <p:cNvPr id="3" name="Footer Placeholder 2"/>
          <p:cNvSpPr>
            <a:spLocks noGrp="1"/>
          </p:cNvSpPr>
          <p:nvPr>
            <p:ph type="ftr" sz="quarter" idx="11"/>
          </p:nvPr>
        </p:nvSpPr>
        <p:spPr/>
        <p:txBody>
          <a:bodyPr/>
          <a:lstStyle/>
          <a:p>
            <a:endParaRPr lang="ar-JO"/>
          </a:p>
        </p:txBody>
      </p:sp>
      <p:sp>
        <p:nvSpPr>
          <p:cNvPr id="4" name="Slide Number Placeholder 3"/>
          <p:cNvSpPr>
            <a:spLocks noGrp="1"/>
          </p:cNvSpPr>
          <p:nvPr>
            <p:ph type="sldNum" sz="quarter" idx="12"/>
          </p:nvPr>
        </p:nvSpPr>
        <p:spPr/>
        <p:txBody>
          <a:bodyPr/>
          <a:lstStyle/>
          <a:p>
            <a:fld id="{7174057B-A814-4805-9EBC-E2B1E8F5D5D8}" type="slidenum">
              <a:rPr lang="ar-JO" smtClean="0"/>
              <a:t>‹#›</a:t>
            </a:fld>
            <a:endParaRPr lang="ar-JO"/>
          </a:p>
        </p:txBody>
      </p:sp>
    </p:spTree>
    <p:extLst>
      <p:ext uri="{BB962C8B-B14F-4D97-AF65-F5344CB8AC3E}">
        <p14:creationId xmlns:p14="http://schemas.microsoft.com/office/powerpoint/2010/main" val="3945759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J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324A0ED-3BEB-48BC-84FB-337325147F4E}" type="datetimeFigureOut">
              <a:rPr lang="ar-JO" smtClean="0"/>
              <a:t>24/03/1448</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7174057B-A814-4805-9EBC-E2B1E8F5D5D8}" type="slidenum">
              <a:rPr lang="ar-JO" smtClean="0"/>
              <a:t>‹#›</a:t>
            </a:fld>
            <a:endParaRPr lang="ar-JO"/>
          </a:p>
        </p:txBody>
      </p:sp>
    </p:spTree>
    <p:extLst>
      <p:ext uri="{BB962C8B-B14F-4D97-AF65-F5344CB8AC3E}">
        <p14:creationId xmlns:p14="http://schemas.microsoft.com/office/powerpoint/2010/main" val="4018312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J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324A0ED-3BEB-48BC-84FB-337325147F4E}" type="datetimeFigureOut">
              <a:rPr lang="ar-JO" smtClean="0"/>
              <a:t>24/03/1448</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7174057B-A814-4805-9EBC-E2B1E8F5D5D8}" type="slidenum">
              <a:rPr lang="ar-JO" smtClean="0"/>
              <a:t>‹#›</a:t>
            </a:fld>
            <a:endParaRPr lang="ar-JO"/>
          </a:p>
        </p:txBody>
      </p:sp>
    </p:spTree>
    <p:extLst>
      <p:ext uri="{BB962C8B-B14F-4D97-AF65-F5344CB8AC3E}">
        <p14:creationId xmlns:p14="http://schemas.microsoft.com/office/powerpoint/2010/main" val="216137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3324A0ED-3BEB-48BC-84FB-337325147F4E}" type="datetimeFigureOut">
              <a:rPr lang="ar-JO" smtClean="0"/>
              <a:t>24/03/1448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7174057B-A814-4805-9EBC-E2B1E8F5D5D8}" type="slidenum">
              <a:rPr lang="ar-JO" smtClean="0"/>
              <a:t>‹#›</a:t>
            </a:fld>
            <a:endParaRPr lang="ar-JO"/>
          </a:p>
        </p:txBody>
      </p:sp>
    </p:spTree>
    <p:extLst>
      <p:ext uri="{BB962C8B-B14F-4D97-AF65-F5344CB8AC3E}">
        <p14:creationId xmlns:p14="http://schemas.microsoft.com/office/powerpoint/2010/main" val="3711761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ar-J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3324A0ED-3BEB-48BC-84FB-337325147F4E}" type="datetimeFigureOut">
              <a:rPr lang="ar-JO" smtClean="0"/>
              <a:t>24/03/1448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7174057B-A814-4805-9EBC-E2B1E8F5D5D8}" type="slidenum">
              <a:rPr lang="ar-JO" smtClean="0"/>
              <a:t>‹#›</a:t>
            </a:fld>
            <a:endParaRPr lang="ar-JO"/>
          </a:p>
        </p:txBody>
      </p:sp>
    </p:spTree>
    <p:extLst>
      <p:ext uri="{BB962C8B-B14F-4D97-AF65-F5344CB8AC3E}">
        <p14:creationId xmlns:p14="http://schemas.microsoft.com/office/powerpoint/2010/main" val="3053973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solidFill>
          <a:ln/>
        </p:spPr>
      </p:sp>
    </p:spTree>
    <p:extLst>
      <p:ext uri="{BB962C8B-B14F-4D97-AF65-F5344CB8AC3E}">
        <p14:creationId xmlns:p14="http://schemas.microsoft.com/office/powerpoint/2010/main" val="3612429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J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24A0ED-3BEB-48BC-84FB-337325147F4E}" type="datetimeFigureOut">
              <a:rPr lang="ar-JO" smtClean="0"/>
              <a:t>24/03/1448</a:t>
            </a:fld>
            <a:endParaRPr lang="ar-J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J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74057B-A814-4805-9EBC-E2B1E8F5D5D8}" type="slidenum">
              <a:rPr lang="ar-JO" smtClean="0"/>
              <a:t>‹#›</a:t>
            </a:fld>
            <a:endParaRPr lang="ar-JO"/>
          </a:p>
        </p:txBody>
      </p:sp>
    </p:spTree>
    <p:extLst>
      <p:ext uri="{BB962C8B-B14F-4D97-AF65-F5344CB8AC3E}">
        <p14:creationId xmlns:p14="http://schemas.microsoft.com/office/powerpoint/2010/main" val="429482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1.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5" name="Image 1" descr="preencoded.png"/>
          <p:cNvPicPr>
            <a:picLocks noChangeAspect="1"/>
          </p:cNvPicPr>
          <p:nvPr/>
        </p:nvPicPr>
        <p:blipFill>
          <a:blip r:embed="rId3"/>
          <a:stretch>
            <a:fillRect/>
          </a:stretch>
        </p:blipFill>
        <p:spPr>
          <a:xfrm>
            <a:off x="259351" y="1841500"/>
            <a:ext cx="3174921" cy="3175000"/>
          </a:xfrm>
          <a:prstGeom prst="rect">
            <a:avLst/>
          </a:prstGeom>
        </p:spPr>
      </p:pic>
      <p:sp>
        <p:nvSpPr>
          <p:cNvPr id="6" name="Text 0"/>
          <p:cNvSpPr/>
          <p:nvPr/>
        </p:nvSpPr>
        <p:spPr>
          <a:xfrm>
            <a:off x="5203794" y="2071215"/>
            <a:ext cx="6355993" cy="593923"/>
          </a:xfrm>
          <a:prstGeom prst="rect">
            <a:avLst/>
          </a:prstGeom>
          <a:noFill/>
          <a:ln/>
        </p:spPr>
        <p:txBody>
          <a:bodyPr wrap="none" lIns="0" tIns="0" rIns="0" bIns="0" rtlCol="0" anchor="t"/>
          <a:lstStyle/>
          <a:p>
            <a:pPr marL="0" indent="0" algn="r" rtl="1">
              <a:lnSpc>
                <a:spcPct val="104000"/>
              </a:lnSpc>
              <a:buNone/>
            </a:pPr>
            <a:r>
              <a:rPr lang="ar-SA" altLang="en-US" sz="4800" dirty="0">
                <a:solidFill>
                  <a:srgbClr val="2E3C4E"/>
                </a:solidFill>
                <a:latin typeface="GE SS Two Light" pitchFamily="34" charset="0"/>
                <a:ea typeface="GE SS Two Light" pitchFamily="34" charset="-122"/>
                <a:cs typeface="GE SS Two Light" pitchFamily="34" charset="-120"/>
              </a:rPr>
              <a:t>دليل المتدرّب </a:t>
            </a:r>
            <a:endParaRPr lang="ar-SA" sz="4800" dirty="0"/>
          </a:p>
        </p:txBody>
      </p:sp>
      <p:sp>
        <p:nvSpPr>
          <p:cNvPr id="7" name="Text 1"/>
          <p:cNvSpPr/>
          <p:nvPr/>
        </p:nvSpPr>
        <p:spPr>
          <a:xfrm>
            <a:off x="5203794" y="2737271"/>
            <a:ext cx="6355993" cy="593923"/>
          </a:xfrm>
          <a:prstGeom prst="rect">
            <a:avLst/>
          </a:prstGeom>
          <a:noFill/>
          <a:ln/>
        </p:spPr>
        <p:txBody>
          <a:bodyPr wrap="none" lIns="0" tIns="0" rIns="0" bIns="0" rtlCol="0" anchor="t"/>
          <a:lstStyle/>
          <a:p>
            <a:pPr marL="0" indent="0" algn="r" rtl="1">
              <a:lnSpc>
                <a:spcPct val="104000"/>
              </a:lnSpc>
              <a:buNone/>
            </a:pPr>
            <a:r>
              <a:rPr lang="ar-SA" altLang="en-US" sz="4800" dirty="0">
                <a:solidFill>
                  <a:srgbClr val="2E3C4E"/>
                </a:solidFill>
                <a:latin typeface="GE SS Two Light" pitchFamily="34" charset="0"/>
                <a:ea typeface="GE SS Two Light" pitchFamily="34" charset="-122"/>
                <a:cs typeface="GE SS Two Light" pitchFamily="34" charset="-120"/>
              </a:rPr>
              <a:t> مبادئ تعلّم الكبار</a:t>
            </a:r>
            <a:r>
              <a:rPr lang="en-US" altLang="en-US" sz="4800" dirty="0">
                <a:solidFill>
                  <a:srgbClr val="2E3C4E"/>
                </a:solidFill>
                <a:latin typeface="Myriad "/>
                <a:ea typeface="GE SS Two Light" pitchFamily="34" charset="-122"/>
                <a:cs typeface="GE SS Two Light" pitchFamily="34" charset="-120"/>
              </a:rPr>
              <a:t>U.6.1</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 </a:t>
            </a:r>
            <a:endParaRPr lang="ar-SA" sz="4800" dirty="0"/>
          </a:p>
        </p:txBody>
      </p:sp>
      <p:sp>
        <p:nvSpPr>
          <p:cNvPr id="8" name="Text 2"/>
          <p:cNvSpPr/>
          <p:nvPr/>
        </p:nvSpPr>
        <p:spPr>
          <a:xfrm>
            <a:off x="5203794" y="3760986"/>
            <a:ext cx="6355993" cy="2189240"/>
          </a:xfrm>
          <a:prstGeom prst="rect">
            <a:avLst/>
          </a:prstGeom>
          <a:noFill/>
          <a:ln/>
        </p:spPr>
        <p:txBody>
          <a:bodyPr wrap="square" lIns="0" tIns="0" rIns="0" bIns="0" rtlCol="0" anchor="t">
            <a:noAutofit/>
          </a:bodyPr>
          <a:lstStyle/>
          <a:p>
            <a:pPr marL="0" indent="0" algn="just"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مرحبًا بكم في رحلة جديدة نحو تدريب أكثر فاعلية وتأثيرًا. هذا الدليل رفيقكم في رحلة تعلّم تساعدكم على فهم كيفية تعلّم الكبار، واكتشاف أفضل السبل لتحويل هذه المعرفة إلى ممارسات تدريبية فعّالة في بيئة التعليم والتدريب التقني والمهني.</a:t>
            </a:r>
            <a:endParaRPr lang="ar-SA" sz="2400" dirty="0"/>
          </a:p>
        </p:txBody>
      </p:sp>
    </p:spTree>
    <p:extLst>
      <p:ext uri="{BB962C8B-B14F-4D97-AF65-F5344CB8AC3E}">
        <p14:creationId xmlns:p14="http://schemas.microsoft.com/office/powerpoint/2010/main" val="448640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50674390"/>
              </p:ext>
            </p:extLst>
          </p:nvPr>
        </p:nvGraphicFramePr>
        <p:xfrm>
          <a:off x="1" y="1"/>
          <a:ext cx="12192000" cy="6858000"/>
        </p:xfrm>
        <a:graphic>
          <a:graphicData uri="http://schemas.openxmlformats.org/drawingml/2006/table">
            <a:tbl>
              <a:tblPr rtl="1" firstRow="1" firstCol="1" bandRow="1">
                <a:tableStyleId>{5C22544A-7EE6-4342-B048-85BDC9FD1C3A}</a:tableStyleId>
              </a:tblPr>
              <a:tblGrid>
                <a:gridCol w="851886">
                  <a:extLst>
                    <a:ext uri="{9D8B030D-6E8A-4147-A177-3AD203B41FA5}">
                      <a16:colId xmlns:a16="http://schemas.microsoft.com/office/drawing/2014/main" val="913932685"/>
                    </a:ext>
                  </a:extLst>
                </a:gridCol>
                <a:gridCol w="1648676">
                  <a:extLst>
                    <a:ext uri="{9D8B030D-6E8A-4147-A177-3AD203B41FA5}">
                      <a16:colId xmlns:a16="http://schemas.microsoft.com/office/drawing/2014/main" val="581233490"/>
                    </a:ext>
                  </a:extLst>
                </a:gridCol>
                <a:gridCol w="1686819">
                  <a:extLst>
                    <a:ext uri="{9D8B030D-6E8A-4147-A177-3AD203B41FA5}">
                      <a16:colId xmlns:a16="http://schemas.microsoft.com/office/drawing/2014/main" val="1382780110"/>
                    </a:ext>
                  </a:extLst>
                </a:gridCol>
                <a:gridCol w="635734">
                  <a:extLst>
                    <a:ext uri="{9D8B030D-6E8A-4147-A177-3AD203B41FA5}">
                      <a16:colId xmlns:a16="http://schemas.microsoft.com/office/drawing/2014/main" val="94719038"/>
                    </a:ext>
                  </a:extLst>
                </a:gridCol>
                <a:gridCol w="1946765">
                  <a:extLst>
                    <a:ext uri="{9D8B030D-6E8A-4147-A177-3AD203B41FA5}">
                      <a16:colId xmlns:a16="http://schemas.microsoft.com/office/drawing/2014/main" val="2664485280"/>
                    </a:ext>
                  </a:extLst>
                </a:gridCol>
                <a:gridCol w="1740504">
                  <a:extLst>
                    <a:ext uri="{9D8B030D-6E8A-4147-A177-3AD203B41FA5}">
                      <a16:colId xmlns:a16="http://schemas.microsoft.com/office/drawing/2014/main" val="795446620"/>
                    </a:ext>
                  </a:extLst>
                </a:gridCol>
                <a:gridCol w="635734">
                  <a:extLst>
                    <a:ext uri="{9D8B030D-6E8A-4147-A177-3AD203B41FA5}">
                      <a16:colId xmlns:a16="http://schemas.microsoft.com/office/drawing/2014/main" val="2026980875"/>
                    </a:ext>
                  </a:extLst>
                </a:gridCol>
                <a:gridCol w="1525767">
                  <a:extLst>
                    <a:ext uri="{9D8B030D-6E8A-4147-A177-3AD203B41FA5}">
                      <a16:colId xmlns:a16="http://schemas.microsoft.com/office/drawing/2014/main" val="3020976046"/>
                    </a:ext>
                  </a:extLst>
                </a:gridCol>
                <a:gridCol w="1520115">
                  <a:extLst>
                    <a:ext uri="{9D8B030D-6E8A-4147-A177-3AD203B41FA5}">
                      <a16:colId xmlns:a16="http://schemas.microsoft.com/office/drawing/2014/main" val="3358434663"/>
                    </a:ext>
                  </a:extLst>
                </a:gridCol>
              </a:tblGrid>
              <a:tr h="502056">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pitchFamily="34" charset="-122"/>
                          <a:cs typeface="WinSoft Pro" pitchFamily="34" charset="-120"/>
                        </a:rPr>
                        <a:t>اليوم</a:t>
                      </a:r>
                      <a:endParaRPr lang="en-US" sz="2000" b="1" kern="1200" dirty="0">
                        <a:solidFill>
                          <a:schemeClr val="bg1"/>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pitchFamily="34" charset="-122"/>
                          <a:cs typeface="WinSoft Pro" pitchFamily="34" charset="-120"/>
                        </a:rPr>
                        <a:t>8:30–9:00</a:t>
                      </a:r>
                      <a:endParaRPr lang="en-US" sz="2000" b="1" kern="1200" dirty="0">
                        <a:solidFill>
                          <a:schemeClr val="bg1"/>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pitchFamily="34" charset="-122"/>
                          <a:cs typeface="WinSoft Pro" pitchFamily="34" charset="-120"/>
                        </a:rPr>
                        <a:t>9:00–9:50</a:t>
                      </a:r>
                      <a:endParaRPr lang="en-US" sz="2000" b="1" kern="1200" dirty="0">
                        <a:solidFill>
                          <a:schemeClr val="bg1"/>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pitchFamily="34" charset="-122"/>
                          <a:cs typeface="WinSoft Pro" pitchFamily="34" charset="-120"/>
                        </a:rPr>
                        <a:t>10</a:t>
                      </a:r>
                      <a:endParaRPr lang="en-US" sz="2000" b="1" kern="1200" dirty="0">
                        <a:solidFill>
                          <a:schemeClr val="bg1"/>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pitchFamily="34" charset="-122"/>
                          <a:cs typeface="WinSoft Pro" pitchFamily="34" charset="-120"/>
                        </a:rPr>
                        <a:t>10:00–10:50</a:t>
                      </a:r>
                      <a:endParaRPr lang="en-US" sz="2000" b="1" kern="1200" dirty="0">
                        <a:solidFill>
                          <a:schemeClr val="bg1"/>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pitchFamily="34" charset="-122"/>
                          <a:cs typeface="WinSoft Pro" pitchFamily="34" charset="-120"/>
                        </a:rPr>
                        <a:t>10:50–11:40</a:t>
                      </a:r>
                      <a:endParaRPr lang="en-US" sz="2000" b="1" kern="1200" dirty="0">
                        <a:solidFill>
                          <a:schemeClr val="bg1"/>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pitchFamily="34" charset="-122"/>
                          <a:cs typeface="WinSoft Pro" pitchFamily="34" charset="-120"/>
                        </a:rPr>
                        <a:t>10</a:t>
                      </a:r>
                      <a:endParaRPr lang="en-US" sz="2000" b="1" kern="1200" dirty="0">
                        <a:solidFill>
                          <a:schemeClr val="bg1"/>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pitchFamily="34" charset="-122"/>
                          <a:cs typeface="WinSoft Pro" pitchFamily="34" charset="-120"/>
                        </a:rPr>
                        <a:t>11:50–12:40</a:t>
                      </a:r>
                      <a:endParaRPr lang="en-US" sz="2000" b="1" kern="1200" dirty="0">
                        <a:solidFill>
                          <a:schemeClr val="bg1"/>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pitchFamily="34" charset="-122"/>
                          <a:cs typeface="WinSoft Pro" pitchFamily="34" charset="-120"/>
                        </a:rPr>
                        <a:t>12:40–1:30</a:t>
                      </a:r>
                      <a:endParaRPr lang="en-US" sz="2000" b="1" kern="1200" dirty="0">
                        <a:solidFill>
                          <a:schemeClr val="bg1"/>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435355532"/>
                  </a:ext>
                </a:extLst>
              </a:tr>
              <a:tr h="1292551">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pitchFamily="34" charset="-122"/>
                          <a:cs typeface="WinSoft Pro" pitchFamily="34" charset="-120"/>
                        </a:rPr>
                        <a:t>اليوم 1</a:t>
                      </a:r>
                      <a:endParaRPr lang="en-US" sz="2000" b="1" kern="1200" dirty="0">
                        <a:solidFill>
                          <a:schemeClr val="bg1"/>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التقييم القبلي والتعارف</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افتتاح الوحدة ومبادئ تعلم الكبار</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pPr marL="0" marR="71755"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استراحة</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نظريات ومنظورات التعلم</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تحليل مواقف تدريبية</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pPr marL="0" marR="71755"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استراحة</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تطبيق مبادئ تعلم الكبار</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تطبيق على موقف أو مهارة مهنية</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0358183"/>
                  </a:ext>
                </a:extLst>
              </a:tr>
              <a:tr h="1687797">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pitchFamily="34" charset="-122"/>
                          <a:cs typeface="WinSoft Pro" pitchFamily="34" charset="-120"/>
                        </a:rPr>
                        <a:t>اليوم 2</a:t>
                      </a:r>
                      <a:endParaRPr lang="en-US" sz="2000" b="1" kern="1200" dirty="0">
                        <a:solidFill>
                          <a:schemeClr val="bg1"/>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مراجعة اليوم الأول</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استراتيجيات التعلم</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أنماط وتفضيلات التعلم</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اختيار الاستراتيجية المناسبة للكفاية</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2000" b="0" kern="1200">
                          <a:solidFill>
                            <a:srgbClr val="384653"/>
                          </a:solidFill>
                          <a:latin typeface="WinSoft Pro" pitchFamily="34" charset="0"/>
                          <a:ea typeface="WinSoft Pro" pitchFamily="34" charset="-122"/>
                          <a:cs typeface="WinSoft Pro" pitchFamily="34" charset="-120"/>
                        </a:rPr>
                        <a:t>تحليل استراتيجيات وأنماط التعلم</a:t>
                      </a:r>
                      <a:endParaRPr lang="en-US" sz="20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مهمة تطبيقية: اختيار استراتيجية مناسبة</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7614029"/>
                  </a:ext>
                </a:extLst>
              </a:tr>
              <a:tr h="1292551">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pitchFamily="34" charset="-122"/>
                          <a:cs typeface="WinSoft Pro" pitchFamily="34" charset="-120"/>
                        </a:rPr>
                        <a:t>اليوم 3</a:t>
                      </a:r>
                      <a:endParaRPr lang="en-US" sz="2000" b="1" kern="1200" dirty="0">
                        <a:solidFill>
                          <a:schemeClr val="bg1"/>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0" kern="1200">
                          <a:solidFill>
                            <a:srgbClr val="384653"/>
                          </a:solidFill>
                          <a:latin typeface="WinSoft Pro" pitchFamily="34" charset="0"/>
                          <a:ea typeface="WinSoft Pro" pitchFamily="34" charset="-122"/>
                          <a:cs typeface="WinSoft Pro" pitchFamily="34" charset="-120"/>
                        </a:rPr>
                        <a:t>مراجعة وربط الاستراتيجيات بالأدوات</a:t>
                      </a:r>
                      <a:endParaRPr lang="en-US" sz="20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أدوات التعليم</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أدوات التقييم والأدلة على التعلم والأداء</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ربط الأدوات بالمعارف والمهارات والاتجاهات (</a:t>
                      </a:r>
                      <a:r>
                        <a:rPr lang="en-US" sz="2000" b="0" kern="1200" dirty="0">
                          <a:solidFill>
                            <a:srgbClr val="384653"/>
                          </a:solidFill>
                          <a:latin typeface="WinSoft Pro" pitchFamily="34" charset="0"/>
                          <a:ea typeface="WinSoft Pro" pitchFamily="34" charset="-122"/>
                          <a:cs typeface="WinSoft Pro" pitchFamily="34" charset="-120"/>
                        </a:rPr>
                        <a:t>A-S-K</a:t>
                      </a:r>
                      <a:r>
                        <a:rPr lang="ar-SA" sz="2000" b="0" kern="1200" dirty="0">
                          <a:solidFill>
                            <a:srgbClr val="384653"/>
                          </a:solidFill>
                          <a:latin typeface="WinSoft Pro" pitchFamily="34" charset="0"/>
                          <a:ea typeface="WinSoft Pro" pitchFamily="34" charset="-122"/>
                          <a:cs typeface="WinSoft Pro" pitchFamily="34" charset="-120"/>
                        </a:rPr>
                        <a:t>)</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2000" b="0" kern="1200">
                          <a:solidFill>
                            <a:srgbClr val="384653"/>
                          </a:solidFill>
                          <a:latin typeface="WinSoft Pro" pitchFamily="34" charset="0"/>
                          <a:ea typeface="WinSoft Pro" pitchFamily="34" charset="-122"/>
                          <a:cs typeface="WinSoft Pro" pitchFamily="34" charset="-120"/>
                        </a:rPr>
                        <a:t>من الكفاية إلى الأداة والدليل</a:t>
                      </a:r>
                      <a:endParaRPr lang="en-US" sz="20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تحليل الأدوات والتمهيد للنشاط 4</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577585"/>
                  </a:ext>
                </a:extLst>
              </a:tr>
              <a:tr h="2083045">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pitchFamily="34" charset="-122"/>
                          <a:cs typeface="WinSoft Pro" pitchFamily="34" charset="-120"/>
                        </a:rPr>
                        <a:t>اليوم 4</a:t>
                      </a:r>
                      <a:endParaRPr lang="en-US" sz="2000" b="1" kern="1200" dirty="0">
                        <a:solidFill>
                          <a:schemeClr val="bg1"/>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0" kern="1200">
                          <a:solidFill>
                            <a:srgbClr val="384653"/>
                          </a:solidFill>
                          <a:latin typeface="WinSoft Pro" pitchFamily="34" charset="0"/>
                          <a:ea typeface="WinSoft Pro" pitchFamily="34" charset="-122"/>
                          <a:cs typeface="WinSoft Pro" pitchFamily="34" charset="-120"/>
                        </a:rPr>
                        <a:t>مراجعة نموذج خطة الدرس ومتطلبات التكليف</a:t>
                      </a:r>
                      <a:endParaRPr lang="en-US" sz="20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تحليل خطة الدرس والكفاية ونواتج التعلم</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2000" b="0" kern="1200">
                          <a:solidFill>
                            <a:srgbClr val="384653"/>
                          </a:solidFill>
                          <a:latin typeface="WinSoft Pro" pitchFamily="34" charset="0"/>
                          <a:ea typeface="WinSoft Pro" pitchFamily="34" charset="-122"/>
                          <a:cs typeface="WinSoft Pro" pitchFamily="34" charset="-120"/>
                        </a:rPr>
                        <a:t>دمج مبادئ التعلم والاستراتيجيات والأنماط</a:t>
                      </a:r>
                      <a:endParaRPr lang="en-US" sz="20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اختيار أساليب التيسير وأدوات التعليم والتقييم</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2000" b="0" kern="1200">
                          <a:solidFill>
                            <a:srgbClr val="384653"/>
                          </a:solidFill>
                          <a:latin typeface="WinSoft Pro" pitchFamily="34" charset="0"/>
                          <a:ea typeface="WinSoft Pro" pitchFamily="34" charset="-122"/>
                          <a:cs typeface="WinSoft Pro" pitchFamily="34" charset="-120"/>
                        </a:rPr>
                        <a:t>استكمال ومراجعة خطة الدرس</a:t>
                      </a:r>
                      <a:endParaRPr lang="en-US" sz="20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2000" b="0" kern="1200" dirty="0">
                          <a:solidFill>
                            <a:srgbClr val="384653"/>
                          </a:solidFill>
                          <a:latin typeface="WinSoft Pro" pitchFamily="34" charset="0"/>
                          <a:ea typeface="WinSoft Pro" pitchFamily="34" charset="-122"/>
                          <a:cs typeface="WinSoft Pro" pitchFamily="34" charset="-120"/>
                        </a:rPr>
                        <a:t>عرض الخطط، التغذية الراجعة، التحسين، التقييم البعدي وتقييم التدريب</a:t>
                      </a:r>
                      <a:endParaRPr lang="en-US" sz="20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8384926"/>
                  </a:ext>
                </a:extLst>
              </a:tr>
            </a:tbl>
          </a:graphicData>
        </a:graphic>
      </p:graphicFrame>
    </p:spTree>
    <p:extLst>
      <p:ext uri="{BB962C8B-B14F-4D97-AF65-F5344CB8AC3E}">
        <p14:creationId xmlns:p14="http://schemas.microsoft.com/office/powerpoint/2010/main" val="3341521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2902" y="783233"/>
            <a:ext cx="3527535" cy="5291534"/>
          </a:xfrm>
          <a:prstGeom prst="rect">
            <a:avLst/>
          </a:prstGeom>
        </p:spPr>
      </p:pic>
      <p:sp>
        <p:nvSpPr>
          <p:cNvPr id="4" name="Shape 0"/>
          <p:cNvSpPr/>
          <p:nvPr/>
        </p:nvSpPr>
        <p:spPr>
          <a:xfrm>
            <a:off x="5685184" y="1060174"/>
            <a:ext cx="1302718" cy="477220"/>
          </a:xfrm>
          <a:prstGeom prst="roundRect">
            <a:avLst>
              <a:gd name="adj" fmla="val 49999"/>
            </a:avLst>
          </a:prstGeom>
          <a:solidFill>
            <a:srgbClr val="D4E9F7"/>
          </a:solidFill>
          <a:ln/>
        </p:spPr>
      </p:sp>
      <p:sp>
        <p:nvSpPr>
          <p:cNvPr id="5" name="Text 1"/>
          <p:cNvSpPr/>
          <p:nvPr/>
        </p:nvSpPr>
        <p:spPr>
          <a:xfrm>
            <a:off x="5852556" y="1152939"/>
            <a:ext cx="1011411" cy="309235"/>
          </a:xfrm>
          <a:prstGeom prst="rect">
            <a:avLst/>
          </a:prstGeom>
          <a:noFill/>
          <a:ln/>
        </p:spPr>
        <p:txBody>
          <a:bodyPr wrap="none" lIns="0" tIns="0" rIns="0" bIns="0" rtlCol="0" anchor="t"/>
          <a:lstStyle/>
          <a:p>
            <a:pPr marL="0" indent="0" algn="ctr"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النشاط 4</a:t>
            </a:r>
            <a:endParaRPr lang="ar-SA" sz="2000" dirty="0"/>
          </a:p>
        </p:txBody>
      </p:sp>
      <p:sp>
        <p:nvSpPr>
          <p:cNvPr id="6" name="Text 2"/>
          <p:cNvSpPr/>
          <p:nvPr/>
        </p:nvSpPr>
        <p:spPr>
          <a:xfrm>
            <a:off x="631908" y="1595834"/>
            <a:ext cx="6355993" cy="1068983"/>
          </a:xfrm>
          <a:prstGeom prst="rect">
            <a:avLst/>
          </a:prstGeom>
          <a:noFill/>
          <a:ln/>
        </p:spPr>
        <p:txBody>
          <a:bodyPr wrap="square" lIns="0" tIns="0" rIns="0" bIns="0" rtlCol="0" anchor="t">
            <a:normAutofit fontScale="77500" lnSpcReduction="20000"/>
          </a:bodyPr>
          <a:lstStyle/>
          <a:p>
            <a:pPr marL="0" indent="0" algn="just"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تصميم خطة درس </a:t>
            </a:r>
            <a:r>
              <a:rPr lang="ar-JO" altLang="en-US" sz="3350" dirty="0">
                <a:solidFill>
                  <a:srgbClr val="2E3C4E"/>
                </a:solidFill>
                <a:latin typeface="GE SS Two Light" pitchFamily="34" charset="0"/>
                <a:ea typeface="GE SS Two Light" pitchFamily="34" charset="-122"/>
                <a:cs typeface="GE SS Two Light" pitchFamily="34" charset="-120"/>
              </a:rPr>
              <a:t>تدمج مبادئ واستراتيجيات وأساليب وأنماط تعلم الكبار في التعلم والتقييم </a:t>
            </a:r>
            <a:endParaRPr lang="ar-SA" sz="3350" dirty="0"/>
          </a:p>
        </p:txBody>
      </p:sp>
      <p:sp>
        <p:nvSpPr>
          <p:cNvPr id="7" name="Shape 3"/>
          <p:cNvSpPr/>
          <p:nvPr/>
        </p:nvSpPr>
        <p:spPr>
          <a:xfrm>
            <a:off x="631908" y="2884091"/>
            <a:ext cx="6355993" cy="939403"/>
          </a:xfrm>
          <a:prstGeom prst="roundRect">
            <a:avLst>
              <a:gd name="adj" fmla="val 25946"/>
            </a:avLst>
          </a:prstGeom>
          <a:solidFill>
            <a:srgbClr val="00AEEF"/>
          </a:solidFill>
          <a:ln w="6350">
            <a:solidFill>
              <a:srgbClr val="0094D5"/>
            </a:solidFill>
            <a:prstDash val="solid"/>
          </a:ln>
        </p:spPr>
      </p:sp>
      <p:sp>
        <p:nvSpPr>
          <p:cNvPr id="8" name="Text 4"/>
          <p:cNvSpPr/>
          <p:nvPr/>
        </p:nvSpPr>
        <p:spPr>
          <a:xfrm>
            <a:off x="800675" y="3052862"/>
            <a:ext cx="6018459" cy="267196"/>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المدة</a:t>
            </a:r>
            <a:endParaRPr lang="ar-SA" sz="2400" dirty="0">
              <a:solidFill>
                <a:schemeClr val="bg1"/>
              </a:solidFill>
            </a:endParaRPr>
          </a:p>
        </p:txBody>
      </p:sp>
      <p:sp>
        <p:nvSpPr>
          <p:cNvPr id="9" name="Text 5"/>
          <p:cNvSpPr/>
          <p:nvPr/>
        </p:nvSpPr>
        <p:spPr>
          <a:xfrm>
            <a:off x="800675" y="3407767"/>
            <a:ext cx="6018459" cy="246955"/>
          </a:xfrm>
          <a:prstGeom prst="rect">
            <a:avLst/>
          </a:prstGeom>
          <a:noFill/>
          <a:ln/>
        </p:spPr>
        <p:txBody>
          <a:bodyPr wrap="none" lIns="0" tIns="0" rIns="0" bIns="0" rtlCol="0" anchor="t"/>
          <a:lstStyle/>
          <a:p>
            <a:pPr marL="0" indent="0" algn="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10 ساعات</a:t>
            </a:r>
            <a:endParaRPr lang="ar-SA" dirty="0">
              <a:solidFill>
                <a:schemeClr val="bg1"/>
              </a:solidFill>
            </a:endParaRPr>
          </a:p>
        </p:txBody>
      </p:sp>
      <p:sp>
        <p:nvSpPr>
          <p:cNvPr id="10" name="Shape 6"/>
          <p:cNvSpPr/>
          <p:nvPr/>
        </p:nvSpPr>
        <p:spPr>
          <a:xfrm>
            <a:off x="631908" y="3969643"/>
            <a:ext cx="6355993" cy="939403"/>
          </a:xfrm>
          <a:prstGeom prst="roundRect">
            <a:avLst>
              <a:gd name="adj" fmla="val 25946"/>
            </a:avLst>
          </a:prstGeom>
          <a:solidFill>
            <a:srgbClr val="00AEEF"/>
          </a:solidFill>
          <a:ln w="6350">
            <a:solidFill>
              <a:srgbClr val="0094D5"/>
            </a:solidFill>
            <a:prstDash val="solid"/>
          </a:ln>
        </p:spPr>
      </p:sp>
      <p:sp>
        <p:nvSpPr>
          <p:cNvPr id="11" name="Text 7"/>
          <p:cNvSpPr/>
          <p:nvPr/>
        </p:nvSpPr>
        <p:spPr>
          <a:xfrm>
            <a:off x="800675" y="4138414"/>
            <a:ext cx="6018459" cy="267196"/>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أسلوب التنفيذ</a:t>
            </a:r>
            <a:endParaRPr lang="ar-SA" sz="2400" dirty="0">
              <a:solidFill>
                <a:schemeClr val="bg1"/>
              </a:solidFill>
            </a:endParaRPr>
          </a:p>
        </p:txBody>
      </p:sp>
      <p:sp>
        <p:nvSpPr>
          <p:cNvPr id="12" name="Text 8"/>
          <p:cNvSpPr/>
          <p:nvPr/>
        </p:nvSpPr>
        <p:spPr>
          <a:xfrm>
            <a:off x="800675" y="4493320"/>
            <a:ext cx="6018459" cy="246955"/>
          </a:xfrm>
          <a:prstGeom prst="rect">
            <a:avLst/>
          </a:prstGeom>
          <a:noFill/>
          <a:ln/>
        </p:spPr>
        <p:txBody>
          <a:bodyPr wrap="none" lIns="0" tIns="0" rIns="0" bIns="0" rtlCol="0" anchor="t"/>
          <a:lstStyle/>
          <a:p>
            <a:pPr marL="0" indent="0" algn="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تعلم ذاتي — عمل فردي — تكليف بتوجيه من ميسر الدورة</a:t>
            </a:r>
            <a:endParaRPr lang="ar-SA" dirty="0">
              <a:solidFill>
                <a:schemeClr val="bg1"/>
              </a:solidFill>
            </a:endParaRPr>
          </a:p>
        </p:txBody>
      </p:sp>
      <p:sp>
        <p:nvSpPr>
          <p:cNvPr id="13" name="Text 9"/>
          <p:cNvSpPr/>
          <p:nvPr/>
        </p:nvSpPr>
        <p:spPr>
          <a:xfrm>
            <a:off x="631908" y="5073551"/>
            <a:ext cx="6355993" cy="493911"/>
          </a:xfrm>
          <a:prstGeom prst="rect">
            <a:avLst/>
          </a:prstGeom>
          <a:noFill/>
          <a:ln/>
        </p:spPr>
        <p:txBody>
          <a:bodyPr wrap="square" lIns="0" tIns="0" rIns="0" bIns="0" rtlCol="0" anchor="t">
            <a:noAutofit/>
          </a:bodyPr>
          <a:lstStyle/>
          <a:p>
            <a:pPr marL="0" indent="0" algn="just" rtl="1">
              <a:lnSpc>
                <a:spcPct val="12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ستصمم خطة درس مهنية تقنية متكاملة تدمج مبادئ تعلم الكبار واستراتيجياته وأساليبه وأنماطه، وتربطها بأهداف التعلم وأنشطة المتدربين وأدوات التعليم والتقييم.</a:t>
            </a:r>
            <a:endParaRPr lang="ar-SA" sz="2400" dirty="0"/>
          </a:p>
        </p:txBody>
      </p:sp>
    </p:spTree>
    <p:extLst>
      <p:ext uri="{BB962C8B-B14F-4D97-AF65-F5344CB8AC3E}">
        <p14:creationId xmlns:p14="http://schemas.microsoft.com/office/powerpoint/2010/main" val="3307701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10190"/>
            <a:ext cx="10927878" cy="575270"/>
          </a:xfrm>
          <a:prstGeom prst="rect">
            <a:avLst/>
          </a:prstGeom>
          <a:noFill/>
          <a:ln/>
        </p:spPr>
        <p:txBody>
          <a:bodyPr wrap="none" lIns="0" tIns="0" rIns="0" bIns="0" rtlCol="0" anchor="t"/>
          <a:lstStyle/>
          <a:p>
            <a:pPr algn="r" rtl="1"/>
            <a:r>
              <a:rPr lang="ar-SA" sz="260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r>
              <a:rPr lang="ar-SA" dirty="0"/>
              <a:t>:</a:t>
            </a:r>
            <a:endParaRPr lang="en-US" dirty="0"/>
          </a:p>
        </p:txBody>
      </p:sp>
      <p:sp>
        <p:nvSpPr>
          <p:cNvPr id="6" name="Shape 4"/>
          <p:cNvSpPr/>
          <p:nvPr/>
        </p:nvSpPr>
        <p:spPr>
          <a:xfrm>
            <a:off x="6180578" y="1968043"/>
            <a:ext cx="5379208" cy="19050"/>
          </a:xfrm>
          <a:prstGeom prst="rect">
            <a:avLst/>
          </a:prstGeom>
          <a:solidFill>
            <a:srgbClr val="00AEEF"/>
          </a:solidFill>
          <a:ln/>
        </p:spPr>
      </p:sp>
      <p:sp>
        <p:nvSpPr>
          <p:cNvPr id="7" name="Text 5"/>
          <p:cNvSpPr/>
          <p:nvPr/>
        </p:nvSpPr>
        <p:spPr>
          <a:xfrm>
            <a:off x="6180578" y="2093554"/>
            <a:ext cx="5379208" cy="464493"/>
          </a:xfrm>
          <a:prstGeom prst="rect">
            <a:avLst/>
          </a:prstGeom>
          <a:noFill/>
          <a:ln/>
        </p:spPr>
        <p:txBody>
          <a:bodyPr wrap="none" lIns="0" tIns="0" rIns="0" bIns="0" rtlCol="0" anchor="t"/>
          <a:lstStyle/>
          <a:p>
            <a:pPr lvl="0" algn="ctr" rtl="1"/>
            <a:r>
              <a:rPr lang="ar-SA" sz="2000" b="1" dirty="0">
                <a:solidFill>
                  <a:srgbClr val="384653"/>
                </a:solidFill>
                <a:latin typeface="WinSoft Pro Medium" pitchFamily="34" charset="0"/>
                <a:ea typeface="WinSoft Pro Medium" pitchFamily="34" charset="-122"/>
                <a:cs typeface="WinSoft Pro Medium" pitchFamily="34" charset="-120"/>
              </a:rPr>
              <a:t>تحديد مواضع مناسبة داخل خطة درس مهنية قائمة لإدماج </a:t>
            </a:r>
            <a:endParaRPr lang="ar-JO" sz="2000" b="1" dirty="0">
              <a:solidFill>
                <a:srgbClr val="384653"/>
              </a:solidFill>
              <a:latin typeface="WinSoft Pro Medium" pitchFamily="34" charset="0"/>
              <a:ea typeface="WinSoft Pro Medium" pitchFamily="34" charset="-122"/>
              <a:cs typeface="WinSoft Pro Medium" pitchFamily="34" charset="-120"/>
            </a:endParaRPr>
          </a:p>
          <a:p>
            <a:pPr lvl="0" algn="ctr" rtl="1"/>
            <a:r>
              <a:rPr lang="ar-SA" sz="2000" b="1" dirty="0">
                <a:solidFill>
                  <a:srgbClr val="384653"/>
                </a:solidFill>
                <a:latin typeface="WinSoft Pro Medium" pitchFamily="34" charset="0"/>
                <a:ea typeface="WinSoft Pro Medium" pitchFamily="34" charset="-122"/>
                <a:cs typeface="WinSoft Pro Medium" pitchFamily="34" charset="-120"/>
              </a:rPr>
              <a:t>استراتيجيات وأنماط وأساليب التعلم</a:t>
            </a:r>
            <a:r>
              <a:rPr lang="en-US" sz="2400" dirty="0"/>
              <a:t> </a:t>
            </a:r>
          </a:p>
        </p:txBody>
      </p:sp>
      <p:sp>
        <p:nvSpPr>
          <p:cNvPr id="9" name="Shape 7"/>
          <p:cNvSpPr/>
          <p:nvPr/>
        </p:nvSpPr>
        <p:spPr>
          <a:xfrm>
            <a:off x="631908" y="1968043"/>
            <a:ext cx="5379308" cy="19050"/>
          </a:xfrm>
          <a:prstGeom prst="rect">
            <a:avLst/>
          </a:prstGeom>
          <a:solidFill>
            <a:srgbClr val="00AEEF"/>
          </a:solidFill>
          <a:ln/>
        </p:spPr>
      </p:sp>
      <p:sp>
        <p:nvSpPr>
          <p:cNvPr id="10" name="Text 8"/>
          <p:cNvSpPr/>
          <p:nvPr/>
        </p:nvSpPr>
        <p:spPr>
          <a:xfrm>
            <a:off x="631908" y="2093554"/>
            <a:ext cx="5379308" cy="464493"/>
          </a:xfrm>
          <a:prstGeom prst="rect">
            <a:avLst/>
          </a:prstGeom>
          <a:noFill/>
          <a:ln/>
        </p:spPr>
        <p:txBody>
          <a:bodyPr wrap="none" lIns="0" tIns="0" rIns="0" bIns="0" rtlCol="0" anchor="t"/>
          <a:lstStyle/>
          <a:p>
            <a:pPr lvl="0" algn="ctr" rtl="1"/>
            <a:r>
              <a:rPr lang="ar-SA" sz="2000" b="1" dirty="0">
                <a:solidFill>
                  <a:srgbClr val="384653"/>
                </a:solidFill>
                <a:latin typeface="WinSoft Pro Medium" pitchFamily="34" charset="0"/>
                <a:ea typeface="WinSoft Pro Medium" pitchFamily="34" charset="-122"/>
                <a:cs typeface="WinSoft Pro Medium" pitchFamily="34" charset="-120"/>
              </a:rPr>
              <a:t>اختيار أدوات التعليم والتقييم المناسبة وربطها </a:t>
            </a:r>
            <a:endParaRPr lang="ar-JO" sz="2000" b="1" dirty="0">
              <a:solidFill>
                <a:srgbClr val="384653"/>
              </a:solidFill>
              <a:latin typeface="WinSoft Pro Medium" pitchFamily="34" charset="0"/>
              <a:ea typeface="WinSoft Pro Medium" pitchFamily="34" charset="-122"/>
              <a:cs typeface="WinSoft Pro Medium" pitchFamily="34" charset="-120"/>
            </a:endParaRPr>
          </a:p>
          <a:p>
            <a:pPr lvl="0" algn="ctr" rtl="1"/>
            <a:r>
              <a:rPr lang="ar-SA" sz="2000" b="1" dirty="0">
                <a:solidFill>
                  <a:srgbClr val="384653"/>
                </a:solidFill>
                <a:latin typeface="WinSoft Pro Medium" pitchFamily="34" charset="0"/>
                <a:ea typeface="WinSoft Pro Medium" pitchFamily="34" charset="-122"/>
                <a:cs typeface="WinSoft Pro Medium" pitchFamily="34" charset="-120"/>
              </a:rPr>
              <a:t>بنواتج التعلم والمهام المهنية المحددة في الخطة</a:t>
            </a:r>
            <a:endParaRPr lang="en-US" sz="2400" dirty="0"/>
          </a:p>
        </p:txBody>
      </p:sp>
      <p:sp>
        <p:nvSpPr>
          <p:cNvPr id="12" name="Shape 10"/>
          <p:cNvSpPr/>
          <p:nvPr/>
        </p:nvSpPr>
        <p:spPr>
          <a:xfrm>
            <a:off x="6180578" y="2947629"/>
            <a:ext cx="5379208" cy="19050"/>
          </a:xfrm>
          <a:prstGeom prst="rect">
            <a:avLst/>
          </a:prstGeom>
          <a:solidFill>
            <a:srgbClr val="00AEEF"/>
          </a:solidFill>
          <a:ln/>
        </p:spPr>
      </p:sp>
      <p:sp>
        <p:nvSpPr>
          <p:cNvPr id="13" name="Text 11"/>
          <p:cNvSpPr/>
          <p:nvPr/>
        </p:nvSpPr>
        <p:spPr>
          <a:xfrm>
            <a:off x="6180578" y="3073141"/>
            <a:ext cx="5379208" cy="928986"/>
          </a:xfrm>
          <a:prstGeom prst="rect">
            <a:avLst/>
          </a:prstGeom>
          <a:noFill/>
          <a:ln/>
        </p:spPr>
        <p:txBody>
          <a:bodyPr wrap="none" lIns="0" tIns="0" rIns="0" bIns="0" rtlCol="0" anchor="t"/>
          <a:lstStyle/>
          <a:p>
            <a:pPr lvl="0" algn="ctr" rtl="1"/>
            <a:r>
              <a:rPr lang="ar-SA" sz="2000" b="1" dirty="0">
                <a:solidFill>
                  <a:srgbClr val="384653"/>
                </a:solidFill>
                <a:latin typeface="WinSoft Pro Medium" pitchFamily="34" charset="0"/>
                <a:ea typeface="WinSoft Pro Medium" pitchFamily="34" charset="-122"/>
                <a:cs typeface="WinSoft Pro Medium" pitchFamily="34" charset="-120"/>
              </a:rPr>
              <a:t>توضيح كيفية ظهور اختياراتك داخل مراحل الدرس، مع تبرير</a:t>
            </a:r>
            <a:endParaRPr lang="ar-JO" sz="2000" b="1" dirty="0">
              <a:solidFill>
                <a:srgbClr val="384653"/>
              </a:solidFill>
              <a:latin typeface="WinSoft Pro Medium" pitchFamily="34" charset="0"/>
              <a:ea typeface="WinSoft Pro Medium" pitchFamily="34" charset="-122"/>
              <a:cs typeface="WinSoft Pro Medium" pitchFamily="34" charset="-120"/>
            </a:endParaRPr>
          </a:p>
          <a:p>
            <a:pPr lvl="0" algn="ctr" rtl="1"/>
            <a:r>
              <a:rPr lang="ar-SA" sz="2000" b="1" dirty="0">
                <a:solidFill>
                  <a:srgbClr val="384653"/>
                </a:solidFill>
                <a:latin typeface="WinSoft Pro Medium" pitchFamily="34" charset="0"/>
                <a:ea typeface="WinSoft Pro Medium" pitchFamily="34" charset="-122"/>
                <a:cs typeface="WinSoft Pro Medium" pitchFamily="34" charset="-120"/>
              </a:rPr>
              <a:t> ملاءمتها لطبيعة التعلم والمهارة المهنية</a:t>
            </a:r>
            <a:endParaRPr lang="en-US" sz="2400" dirty="0"/>
          </a:p>
        </p:txBody>
      </p:sp>
      <p:sp>
        <p:nvSpPr>
          <p:cNvPr id="15" name="Shape 13"/>
          <p:cNvSpPr/>
          <p:nvPr/>
        </p:nvSpPr>
        <p:spPr>
          <a:xfrm>
            <a:off x="631908" y="2947629"/>
            <a:ext cx="5379308" cy="19050"/>
          </a:xfrm>
          <a:prstGeom prst="rect">
            <a:avLst/>
          </a:prstGeom>
          <a:solidFill>
            <a:srgbClr val="00AEEF"/>
          </a:solidFill>
          <a:ln/>
        </p:spPr>
      </p:sp>
      <p:sp>
        <p:nvSpPr>
          <p:cNvPr id="16" name="Text 14"/>
          <p:cNvSpPr/>
          <p:nvPr/>
        </p:nvSpPr>
        <p:spPr>
          <a:xfrm>
            <a:off x="631908" y="3073141"/>
            <a:ext cx="5379308" cy="928986"/>
          </a:xfrm>
          <a:prstGeom prst="rect">
            <a:avLst/>
          </a:prstGeom>
          <a:noFill/>
          <a:ln/>
        </p:spPr>
        <p:txBody>
          <a:bodyPr wrap="square" lIns="0" tIns="0" rIns="0" bIns="0" rtlCol="0" anchor="t">
            <a:normAutofit/>
          </a:bodyPr>
          <a:lstStyle/>
          <a:p>
            <a:pPr lvl="0" algn="ctr" rtl="1">
              <a:lnSpc>
                <a:spcPct val="131000"/>
              </a:lnSpc>
            </a:pPr>
            <a:r>
              <a:rPr lang="ar-SA" sz="2000" b="1" dirty="0">
                <a:solidFill>
                  <a:srgbClr val="384653"/>
                </a:solidFill>
                <a:latin typeface="WinSoft Pro Medium" pitchFamily="34" charset="0"/>
                <a:ea typeface="WinSoft Pro Medium" pitchFamily="34" charset="-122"/>
                <a:cs typeface="WinSoft Pro Medium" pitchFamily="34" charset="-120"/>
              </a:rPr>
              <a:t>مراجعة مدى اتساق عناصر الدمج مع نواتج التعلم وطبيعة المهمة</a:t>
            </a:r>
            <a:endParaRPr lang="ar-JO" sz="2000" b="1" dirty="0">
              <a:solidFill>
                <a:srgbClr val="384653"/>
              </a:solidFill>
              <a:latin typeface="WinSoft Pro Medium" pitchFamily="34" charset="0"/>
              <a:ea typeface="WinSoft Pro Medium" pitchFamily="34" charset="-122"/>
              <a:cs typeface="WinSoft Pro Medium" pitchFamily="34" charset="-120"/>
            </a:endParaRPr>
          </a:p>
          <a:p>
            <a:pPr lvl="0" algn="ctr" rtl="1">
              <a:lnSpc>
                <a:spcPct val="131000"/>
              </a:lnSpc>
            </a:pPr>
            <a:r>
              <a:rPr lang="ar-SA" sz="2000" b="1" dirty="0">
                <a:solidFill>
                  <a:srgbClr val="384653"/>
                </a:solidFill>
                <a:latin typeface="WinSoft Pro Medium" pitchFamily="34" charset="0"/>
                <a:ea typeface="WinSoft Pro Medium" pitchFamily="34" charset="-122"/>
                <a:cs typeface="WinSoft Pro Medium" pitchFamily="34" charset="-120"/>
              </a:rPr>
              <a:t>المهني</a:t>
            </a:r>
            <a:r>
              <a:rPr lang="ar-JO" sz="2000" b="1" dirty="0">
                <a:solidFill>
                  <a:srgbClr val="384653"/>
                </a:solidFill>
                <a:latin typeface="WinSoft Pro Medium" pitchFamily="34" charset="0"/>
                <a:ea typeface="WinSoft Pro Medium" pitchFamily="34" charset="-122"/>
                <a:cs typeface="WinSoft Pro Medium" pitchFamily="34" charset="-120"/>
              </a:rPr>
              <a:t>ة</a:t>
            </a:r>
            <a:endParaRPr lang="en-US" sz="2000" b="1" dirty="0">
              <a:solidFill>
                <a:srgbClr val="384653"/>
              </a:solidFill>
              <a:latin typeface="WinSoft Pro Medium" pitchFamily="34" charset="0"/>
              <a:ea typeface="WinSoft Pro Medium" pitchFamily="34" charset="-122"/>
              <a:cs typeface="WinSoft Pro Medium" pitchFamily="34" charset="-120"/>
            </a:endParaRPr>
          </a:p>
        </p:txBody>
      </p:sp>
      <p:sp>
        <p:nvSpPr>
          <p:cNvPr id="18" name="Shape 16"/>
          <p:cNvSpPr/>
          <p:nvPr/>
        </p:nvSpPr>
        <p:spPr>
          <a:xfrm>
            <a:off x="631908" y="4202647"/>
            <a:ext cx="10927878" cy="19050"/>
          </a:xfrm>
          <a:prstGeom prst="rect">
            <a:avLst/>
          </a:prstGeom>
          <a:solidFill>
            <a:srgbClr val="00AEEF"/>
          </a:solidFill>
          <a:ln/>
        </p:spPr>
      </p:sp>
      <p:sp>
        <p:nvSpPr>
          <p:cNvPr id="21" name="Shape 3"/>
          <p:cNvSpPr/>
          <p:nvPr/>
        </p:nvSpPr>
        <p:spPr>
          <a:xfrm>
            <a:off x="631908" y="4611280"/>
            <a:ext cx="11348057" cy="2036306"/>
          </a:xfrm>
          <a:prstGeom prst="roundRect">
            <a:avLst>
              <a:gd name="adj" fmla="val 25946"/>
            </a:avLst>
          </a:prstGeom>
          <a:solidFill>
            <a:srgbClr val="00AEEF"/>
          </a:solidFill>
          <a:ln w="6350">
            <a:solidFill>
              <a:srgbClr val="0094D5"/>
            </a:solidFill>
            <a:prstDash val="solid"/>
          </a:ln>
        </p:spPr>
      </p:sp>
      <p:sp>
        <p:nvSpPr>
          <p:cNvPr id="22" name="Rectangle 21"/>
          <p:cNvSpPr/>
          <p:nvPr/>
        </p:nvSpPr>
        <p:spPr>
          <a:xfrm>
            <a:off x="821635" y="4836816"/>
            <a:ext cx="10972800" cy="1331134"/>
          </a:xfrm>
          <a:prstGeom prst="rect">
            <a:avLst/>
          </a:prstGeom>
        </p:spPr>
        <p:txBody>
          <a:bodyPr wrap="square">
            <a:spAutoFit/>
          </a:bodyPr>
          <a:lstStyle/>
          <a:p>
            <a:pPr algn="ctr" rtl="1">
              <a:lnSpc>
                <a:spcPct val="150000"/>
              </a:lnSpc>
              <a:spcBef>
                <a:spcPts val="1400"/>
              </a:spcBef>
              <a:spcAft>
                <a:spcPts val="1400"/>
              </a:spcAft>
            </a:pPr>
            <a:r>
              <a:rPr lang="ar-SA" sz="2800" b="1" dirty="0">
                <a:solidFill>
                  <a:schemeClr val="bg1"/>
                </a:solidFill>
                <a:latin typeface="WinSoft Pro Medium" pitchFamily="34" charset="0"/>
                <a:ea typeface="WinSoft Pro Medium" pitchFamily="34" charset="-122"/>
                <a:cs typeface="WinSoft Pro Medium" pitchFamily="34" charset="-120"/>
              </a:rPr>
              <a:t>تعلّمت في الأنشطة السابقة مبادئ تعلم الكبار واستراتيجياته وأساليبه وأنماطه، وتعرّفت إلى أدوات التعليم والتقييم وكيفية اختيارها بما يتناسب مع طبيعة التعلم والممارسة المهنية.</a:t>
            </a:r>
            <a:endParaRPr lang="en-US" sz="2800" b="1" dirty="0">
              <a:solidFill>
                <a:schemeClr val="bg1"/>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960628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503583"/>
            <a:ext cx="6325597" cy="1233402"/>
          </a:xfrm>
          <a:prstGeom prst="rect">
            <a:avLst/>
          </a:prstGeom>
          <a:noFill/>
          <a:ln/>
        </p:spPr>
        <p:txBody>
          <a:bodyPr wrap="square" lIns="0" tIns="0" rIns="0" bIns="0" rtlCol="0" anchor="t">
            <a:normAutofit/>
          </a:bodyPr>
          <a:lstStyle/>
          <a:p>
            <a:pPr marL="0" indent="0" algn="r" rtl="1">
              <a:lnSpc>
                <a:spcPct val="104000"/>
              </a:lnSpc>
              <a:buNone/>
            </a:pPr>
            <a:r>
              <a:rPr lang="ar-JO" sz="3700" dirty="0">
                <a:solidFill>
                  <a:srgbClr val="2E3C4E"/>
                </a:solidFill>
                <a:latin typeface="GE SS Two Light" pitchFamily="34" charset="0"/>
                <a:ea typeface="GE SS Two Light" pitchFamily="34" charset="-122"/>
                <a:cs typeface="GE SS Two Light" pitchFamily="34" charset="-120"/>
              </a:rPr>
              <a:t>تمهيد</a:t>
            </a:r>
            <a:endParaRPr lang="ar-SA" sz="3700" dirty="0"/>
          </a:p>
        </p:txBody>
      </p:sp>
      <p:sp>
        <p:nvSpPr>
          <p:cNvPr id="4" name="Shape 1"/>
          <p:cNvSpPr/>
          <p:nvPr/>
        </p:nvSpPr>
        <p:spPr>
          <a:xfrm>
            <a:off x="4823788" y="2517912"/>
            <a:ext cx="7286253" cy="4147930"/>
          </a:xfrm>
          <a:prstGeom prst="roundRect">
            <a:avLst>
              <a:gd name="adj" fmla="val 14825"/>
            </a:avLst>
          </a:prstGeom>
          <a:solidFill>
            <a:srgbClr val="75BAE6"/>
          </a:solidFill>
          <a:ln/>
        </p:spPr>
      </p:sp>
      <p:sp>
        <p:nvSpPr>
          <p:cNvPr id="6" name="Text 3"/>
          <p:cNvSpPr/>
          <p:nvPr/>
        </p:nvSpPr>
        <p:spPr>
          <a:xfrm>
            <a:off x="5088835" y="2723797"/>
            <a:ext cx="6745356" cy="3913331"/>
          </a:xfrm>
          <a:prstGeom prst="rect">
            <a:avLst/>
          </a:prstGeom>
          <a:noFill/>
          <a:ln/>
        </p:spPr>
        <p:txBody>
          <a:bodyPr wrap="square" lIns="0" tIns="0" rIns="0" bIns="0" rtlCol="0" anchor="t">
            <a:normAutofit/>
          </a:bodyPr>
          <a:lstStyle/>
          <a:p>
            <a:pPr algn="just" rtl="1"/>
            <a:r>
              <a:rPr lang="ar-SA" sz="2400" dirty="0">
                <a:solidFill>
                  <a:schemeClr val="bg1"/>
                </a:solidFill>
                <a:latin typeface="WinSoft Pro Medium" pitchFamily="34" charset="0"/>
                <a:ea typeface="WinSoft Pro Medium" pitchFamily="34" charset="-122"/>
                <a:cs typeface="WinSoft Pro Medium" pitchFamily="34" charset="-120"/>
              </a:rPr>
              <a:t>ستستخدم نموذجًا جاهزًا ومثالًا مكتملًا لخطة درس، وستكون العناصر الأساسية للتخطيط، مثل الكفاية ونواتج التعلم ومراحل الدرس، معطاة لك أو مأخوذة من درس قائم. وسيتركز عملك على استكمال العناصر المرتبطة بدمج تعلم الكبار، واختيار الاستراتيجيات والطرق والأساليب والأدوات المناسبة، وتوضيح كيفية ظهورها داخل الدرس، مع تبرير ملاءمة اختياراتك.</a:t>
            </a:r>
            <a:endParaRPr lang="en-US" sz="2400" dirty="0">
              <a:solidFill>
                <a:schemeClr val="bg1"/>
              </a:solidFill>
              <a:latin typeface="WinSoft Pro Medium" pitchFamily="34" charset="0"/>
              <a:ea typeface="WinSoft Pro Medium" pitchFamily="34" charset="-122"/>
              <a:cs typeface="WinSoft Pro Medium" pitchFamily="34" charset="-120"/>
            </a:endParaRPr>
          </a:p>
          <a:p>
            <a:pPr algn="just" rtl="1"/>
            <a:r>
              <a:rPr lang="ar-SA" sz="2400" dirty="0">
                <a:solidFill>
                  <a:schemeClr val="bg1"/>
                </a:solidFill>
                <a:latin typeface="WinSoft Pro Medium" pitchFamily="34" charset="0"/>
                <a:ea typeface="WinSoft Pro Medium" pitchFamily="34" charset="-122"/>
                <a:cs typeface="WinSoft Pro Medium" pitchFamily="34" charset="-120"/>
              </a:rPr>
              <a:t>لن تُقيَّم في هذا النشاط على قدرتك على تصميم خطة درس كاملة، وإنما على قدرتك على دمج ما تعلمته سابقًا داخل النموذج المقدم، وعلى مدى اتساق اختياراتك وملاءمتها لنواتج التعلم وطبيعة المهنة أو المهارة المستهدفة</a:t>
            </a:r>
            <a:r>
              <a:rPr lang="ar-SA" dirty="0">
                <a:solidFill>
                  <a:schemeClr val="bg1"/>
                </a:solidFill>
              </a:rPr>
              <a:t>.</a:t>
            </a:r>
            <a:endParaRPr lang="ar-SA" sz="2000" dirty="0">
              <a:solidFill>
                <a:schemeClr val="bg1"/>
              </a:solidFill>
            </a:endParaRPr>
          </a:p>
        </p:txBody>
      </p:sp>
      <p:sp>
        <p:nvSpPr>
          <p:cNvPr id="7" name="Text 4"/>
          <p:cNvSpPr/>
          <p:nvPr/>
        </p:nvSpPr>
        <p:spPr>
          <a:xfrm>
            <a:off x="4618189" y="1213048"/>
            <a:ext cx="7298494" cy="986812"/>
          </a:xfrm>
          <a:prstGeom prst="rect">
            <a:avLst/>
          </a:prstGeom>
          <a:noFill/>
          <a:ln/>
        </p:spPr>
        <p:txBody>
          <a:bodyPr wrap="square" lIns="0" tIns="0" rIns="0" bIns="0" rtlCol="0" anchor="t">
            <a:normAutofit/>
          </a:bodyPr>
          <a:lstStyle/>
          <a:p>
            <a:pPr algn="just" rtl="1"/>
            <a:r>
              <a:rPr lang="ar-SA" sz="2000" dirty="0">
                <a:latin typeface="WinSoft Pro Medium" pitchFamily="34" charset="0"/>
                <a:ea typeface="WinSoft Pro Medium" pitchFamily="34" charset="-122"/>
                <a:cs typeface="WinSoft Pro Medium" pitchFamily="34" charset="-120"/>
              </a:rPr>
              <a:t>في هذا النشاط، لن تتعلم كيفية إعداد خطة درس أو تصميم عناصرها الأساسية من الصفر؛ وإنما ستطبّق ما تعلمته سابقًا من خلال دمج مبادئ تعلم الكبار واستراتيجياته وأساليبه وأنماطه وأدوات التعليم والتقييم داخل نموذج خطة درس مهني مقدم لك</a:t>
            </a:r>
            <a:r>
              <a:rPr lang="ar-SA" dirty="0"/>
              <a:t>.</a:t>
            </a:r>
            <a:endParaRPr lang="en-US" dirty="0"/>
          </a:p>
        </p:txBody>
      </p:sp>
    </p:spTree>
    <p:extLst>
      <p:ext uri="{BB962C8B-B14F-4D97-AF65-F5344CB8AC3E}">
        <p14:creationId xmlns:p14="http://schemas.microsoft.com/office/powerpoint/2010/main" val="1297327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970676"/>
            <a:ext cx="10927878" cy="415727"/>
          </a:xfrm>
          <a:prstGeom prst="rect">
            <a:avLst/>
          </a:prstGeom>
          <a:noFill/>
          <a:ln/>
        </p:spPr>
        <p:txBody>
          <a:bodyPr wrap="none" lIns="0" tIns="0" rIns="0" bIns="0" rtlCol="0" anchor="t"/>
          <a:lstStyle/>
          <a:p>
            <a:pPr algn="r" rtl="1">
              <a:lnSpc>
                <a:spcPct val="104000"/>
              </a:lnSpc>
            </a:pPr>
            <a:endParaRPr lang="ar-SA" sz="26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571030" y="2465837"/>
            <a:ext cx="6557824" cy="875301"/>
          </a:xfrm>
          <a:prstGeom prst="rect">
            <a:avLst/>
          </a:prstGeom>
        </p:spPr>
      </p:pic>
      <p:sp>
        <p:nvSpPr>
          <p:cNvPr id="5" name="Text 2"/>
          <p:cNvSpPr/>
          <p:nvPr/>
        </p:nvSpPr>
        <p:spPr>
          <a:xfrm>
            <a:off x="6928836" y="2604001"/>
            <a:ext cx="5090886" cy="251514"/>
          </a:xfrm>
          <a:prstGeom prst="rect">
            <a:avLst/>
          </a:prstGeom>
          <a:noFill/>
          <a:ln/>
        </p:spPr>
        <p:txBody>
          <a:bodyPr wrap="none" lIns="0" tIns="0" rIns="0" bIns="0" rtlCol="0" anchor="t"/>
          <a:lstStyle/>
          <a:p>
            <a:pPr lvl="0" algn="ctr" rtl="1"/>
            <a:r>
              <a:rPr lang="ar-SA" sz="2000" dirty="0">
                <a:solidFill>
                  <a:srgbClr val="384653"/>
                </a:solidFill>
                <a:latin typeface="GE SS Two Light" pitchFamily="34" charset="0"/>
                <a:ea typeface="GE SS Two Light" pitchFamily="34" charset="-122"/>
                <a:cs typeface="GE SS Two Light" pitchFamily="34" charset="-120"/>
              </a:rPr>
              <a:t>مبادئ تعلم الكبار وكيف يمكن أن تظهر في</a:t>
            </a:r>
            <a:endParaRPr lang="ar-JO" sz="2000" dirty="0">
              <a:solidFill>
                <a:srgbClr val="384653"/>
              </a:solidFill>
              <a:latin typeface="GE SS Two Light" pitchFamily="34" charset="0"/>
              <a:ea typeface="GE SS Two Light" pitchFamily="34" charset="-122"/>
              <a:cs typeface="GE SS Two Light" pitchFamily="34" charset="-120"/>
            </a:endParaRPr>
          </a:p>
          <a:p>
            <a:pPr lvl="0" algn="ctr" rtl="1"/>
            <a:r>
              <a:rPr lang="ar-SA" sz="2000" dirty="0">
                <a:solidFill>
                  <a:srgbClr val="384653"/>
                </a:solidFill>
                <a:latin typeface="GE SS Two Light" pitchFamily="34" charset="0"/>
                <a:ea typeface="GE SS Two Light" pitchFamily="34" charset="-122"/>
                <a:cs typeface="GE SS Two Light" pitchFamily="34" charset="-120"/>
              </a:rPr>
              <a:t> تجربة التعلم</a:t>
            </a:r>
            <a:r>
              <a:rPr lang="ar-SA" dirty="0"/>
              <a:t>.</a:t>
            </a:r>
            <a:endParaRPr lang="en-US"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908" y="2465837"/>
            <a:ext cx="5988866" cy="875301"/>
          </a:xfrm>
          <a:prstGeom prst="rect">
            <a:avLst/>
          </a:prstGeom>
        </p:spPr>
      </p:pic>
      <p:sp>
        <p:nvSpPr>
          <p:cNvPr id="7" name="Text 3"/>
          <p:cNvSpPr/>
          <p:nvPr/>
        </p:nvSpPr>
        <p:spPr>
          <a:xfrm>
            <a:off x="770910" y="2634032"/>
            <a:ext cx="5090985" cy="251514"/>
          </a:xfrm>
          <a:prstGeom prst="rect">
            <a:avLst/>
          </a:prstGeom>
          <a:noFill/>
          <a:ln/>
        </p:spPr>
        <p:txBody>
          <a:bodyPr wrap="none" lIns="0" tIns="0" rIns="0" bIns="0" rtlCol="0" anchor="t"/>
          <a:lstStyle/>
          <a:p>
            <a:pPr lvl="0" algn="ctr" rtl="1"/>
            <a:r>
              <a:rPr lang="ar-SA" sz="2000" dirty="0">
                <a:solidFill>
                  <a:srgbClr val="384653"/>
                </a:solidFill>
                <a:latin typeface="GE SS Two Light" pitchFamily="34" charset="0"/>
                <a:ea typeface="GE SS Two Light" pitchFamily="34" charset="-122"/>
                <a:cs typeface="GE SS Two Light" pitchFamily="34" charset="-120"/>
              </a:rPr>
              <a:t>استراتيجيات وطرائق وأساليب التعلم والتيسير</a:t>
            </a:r>
            <a:endParaRPr lang="ar-JO" sz="2000" dirty="0">
              <a:solidFill>
                <a:srgbClr val="384653"/>
              </a:solidFill>
              <a:latin typeface="GE SS Two Light" pitchFamily="34" charset="0"/>
              <a:ea typeface="GE SS Two Light" pitchFamily="34" charset="-122"/>
              <a:cs typeface="GE SS Two Light" pitchFamily="34" charset="-120"/>
            </a:endParaRPr>
          </a:p>
          <a:p>
            <a:pPr lvl="0" algn="ctr" rtl="1"/>
            <a:r>
              <a:rPr lang="ar-SA" sz="2000" dirty="0">
                <a:solidFill>
                  <a:srgbClr val="384653"/>
                </a:solidFill>
                <a:latin typeface="GE SS Two Light" pitchFamily="34" charset="0"/>
                <a:ea typeface="GE SS Two Light" pitchFamily="34" charset="-122"/>
                <a:cs typeface="GE SS Two Light" pitchFamily="34" charset="-120"/>
              </a:rPr>
              <a:t> المناسبة للتعلم المهني</a:t>
            </a:r>
            <a:r>
              <a:rPr lang="ar-SA" dirty="0"/>
              <a:t>.</a:t>
            </a:r>
            <a:endParaRPr lang="en-US"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571030" y="3715975"/>
            <a:ext cx="6557824" cy="949044"/>
          </a:xfrm>
          <a:prstGeom prst="rect">
            <a:avLst/>
          </a:prstGeom>
        </p:spPr>
      </p:pic>
      <p:sp>
        <p:nvSpPr>
          <p:cNvPr id="9" name="Text 4"/>
          <p:cNvSpPr/>
          <p:nvPr/>
        </p:nvSpPr>
        <p:spPr>
          <a:xfrm>
            <a:off x="6620774" y="3884169"/>
            <a:ext cx="5090886" cy="406013"/>
          </a:xfrm>
          <a:prstGeom prst="rect">
            <a:avLst/>
          </a:prstGeom>
          <a:noFill/>
          <a:ln/>
        </p:spPr>
        <p:txBody>
          <a:bodyPr wrap="none" lIns="0" tIns="0" rIns="0" bIns="0" rtlCol="0" anchor="t"/>
          <a:lstStyle/>
          <a:p>
            <a:pPr algn="ctr" rtl="1"/>
            <a:r>
              <a:rPr lang="ar-SA" sz="2000" dirty="0">
                <a:solidFill>
                  <a:srgbClr val="384653"/>
                </a:solidFill>
                <a:latin typeface="GE SS Two Light" pitchFamily="34" charset="0"/>
                <a:ea typeface="GE SS Two Light" pitchFamily="34" charset="-122"/>
                <a:cs typeface="GE SS Two Light" pitchFamily="34" charset="-120"/>
              </a:rPr>
              <a:t>تنوع المتعلمين وكيفية توفير خبرات تعلم </a:t>
            </a:r>
            <a:endParaRPr lang="ar-JO" sz="2000" dirty="0">
              <a:solidFill>
                <a:srgbClr val="384653"/>
              </a:solidFill>
              <a:latin typeface="GE SS Two Light" pitchFamily="34" charset="0"/>
              <a:ea typeface="GE SS Two Light" pitchFamily="34" charset="-122"/>
              <a:cs typeface="GE SS Two Light" pitchFamily="34" charset="-120"/>
            </a:endParaRPr>
          </a:p>
          <a:p>
            <a:pPr algn="ctr" rtl="1"/>
            <a:r>
              <a:rPr lang="ar-SA" sz="2000" dirty="0">
                <a:solidFill>
                  <a:srgbClr val="384653"/>
                </a:solidFill>
                <a:latin typeface="GE SS Two Light" pitchFamily="34" charset="0"/>
                <a:ea typeface="GE SS Two Light" pitchFamily="34" charset="-122"/>
                <a:cs typeface="GE SS Two Light" pitchFamily="34" charset="-120"/>
              </a:rPr>
              <a:t>متعددة وملائمة.</a:t>
            </a:r>
            <a:endParaRPr lang="en-US" sz="2000" dirty="0">
              <a:solidFill>
                <a:srgbClr val="384653"/>
              </a:solidFill>
              <a:latin typeface="GE SS Two Light" pitchFamily="34" charset="0"/>
              <a:ea typeface="GE SS Two Light" pitchFamily="34" charset="-122"/>
              <a:cs typeface="GE SS Two Light" pitchFamily="34" charset="-120"/>
            </a:endParaRPr>
          </a:p>
        </p:txBody>
      </p:sp>
      <p:pic>
        <p:nvPicPr>
          <p:cNvPr id="10" name="Image 3"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906" y="3715975"/>
            <a:ext cx="5988867" cy="949044"/>
          </a:xfrm>
          <a:prstGeom prst="rect">
            <a:avLst/>
          </a:prstGeom>
        </p:spPr>
      </p:pic>
      <p:sp>
        <p:nvSpPr>
          <p:cNvPr id="11" name="Text 5"/>
          <p:cNvSpPr/>
          <p:nvPr/>
        </p:nvSpPr>
        <p:spPr>
          <a:xfrm>
            <a:off x="770910" y="3884169"/>
            <a:ext cx="5090985" cy="406013"/>
          </a:xfrm>
          <a:prstGeom prst="rect">
            <a:avLst/>
          </a:prstGeom>
          <a:noFill/>
          <a:ln/>
        </p:spPr>
        <p:txBody>
          <a:bodyPr wrap="none" lIns="0" tIns="0" rIns="0" bIns="0" rtlCol="0" anchor="t"/>
          <a:lstStyle/>
          <a:p>
            <a:pPr lvl="0" rtl="1"/>
            <a:r>
              <a:rPr lang="ar-SA" sz="2000" dirty="0">
                <a:solidFill>
                  <a:srgbClr val="384653"/>
                </a:solidFill>
                <a:latin typeface="GE SS Two Light" pitchFamily="34" charset="0"/>
                <a:ea typeface="GE SS Two Light" pitchFamily="34" charset="-122"/>
                <a:cs typeface="GE SS Two Light" pitchFamily="34" charset="-120"/>
              </a:rPr>
              <a:t>أدوات التعليم والتقييم وعلاقتها بنوع التعلم المطلوب.</a:t>
            </a:r>
            <a:endParaRPr lang="en-US" sz="2000" dirty="0">
              <a:solidFill>
                <a:srgbClr val="384653"/>
              </a:solidFill>
              <a:latin typeface="GE SS Two Light" pitchFamily="34" charset="0"/>
              <a:ea typeface="GE SS Two Light" pitchFamily="34" charset="-122"/>
              <a:cs typeface="GE SS Two Light" pitchFamily="34" charset="-120"/>
            </a:endParaRPr>
          </a:p>
        </p:txBody>
      </p:sp>
      <p:pic>
        <p:nvPicPr>
          <p:cNvPr id="12" name="Image 4"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25870" y="4846845"/>
            <a:ext cx="10586848" cy="838338"/>
          </a:xfrm>
          <a:prstGeom prst="rect">
            <a:avLst/>
          </a:prstGeom>
        </p:spPr>
      </p:pic>
      <p:sp>
        <p:nvSpPr>
          <p:cNvPr id="13" name="Text 6"/>
          <p:cNvSpPr/>
          <p:nvPr/>
        </p:nvSpPr>
        <p:spPr>
          <a:xfrm>
            <a:off x="1283437" y="5128436"/>
            <a:ext cx="5090886" cy="251514"/>
          </a:xfrm>
          <a:prstGeom prst="rect">
            <a:avLst/>
          </a:prstGeom>
          <a:noFill/>
          <a:ln/>
        </p:spPr>
        <p:txBody>
          <a:bodyPr wrap="none" lIns="0" tIns="0" rIns="0" bIns="0" rtlCol="0" anchor="t"/>
          <a:lstStyle/>
          <a:p>
            <a:pPr lvl="0" rtl="1"/>
            <a:r>
              <a:rPr lang="ar-SA" sz="2000" dirty="0">
                <a:solidFill>
                  <a:srgbClr val="384653"/>
                </a:solidFill>
                <a:latin typeface="GE SS Two Light" pitchFamily="34" charset="0"/>
                <a:ea typeface="GE SS Two Light" pitchFamily="34" charset="-122"/>
                <a:cs typeface="GE SS Two Light" pitchFamily="34" charset="-120"/>
              </a:rPr>
              <a:t>العلاقة بين نواتج التعلم وأنشطة المتدربين والاستراتيجيات والأدوات وأدلة التعلم والتغذية الراجعة</a:t>
            </a:r>
            <a:r>
              <a:rPr lang="ar-SA" dirty="0"/>
              <a:t>.</a:t>
            </a:r>
            <a:endParaRPr lang="en-US" dirty="0"/>
          </a:p>
        </p:txBody>
      </p:sp>
      <p:sp>
        <p:nvSpPr>
          <p:cNvPr id="16" name="Rectangle 15"/>
          <p:cNvSpPr/>
          <p:nvPr/>
        </p:nvSpPr>
        <p:spPr>
          <a:xfrm>
            <a:off x="0" y="655092"/>
            <a:ext cx="11859337" cy="684483"/>
          </a:xfrm>
          <a:prstGeom prst="rect">
            <a:avLst/>
          </a:prstGeom>
        </p:spPr>
        <p:txBody>
          <a:bodyPr wrap="square">
            <a:spAutoFit/>
          </a:bodyPr>
          <a:lstStyle/>
          <a:p>
            <a:pPr algn="r" rtl="1">
              <a:lnSpc>
                <a:spcPct val="104000"/>
              </a:lnSpc>
              <a:spcBef>
                <a:spcPts val="1400"/>
              </a:spcBef>
              <a:spcAft>
                <a:spcPts val="1400"/>
              </a:spcAft>
            </a:pPr>
            <a:r>
              <a:rPr lang="ar-SA" sz="3700" dirty="0">
                <a:solidFill>
                  <a:srgbClr val="2E3C4E"/>
                </a:solidFill>
                <a:latin typeface="GE SS Two Light" pitchFamily="34" charset="0"/>
                <a:ea typeface="GE SS Two Light" pitchFamily="34" charset="-122"/>
                <a:cs typeface="GE SS Two Light" pitchFamily="34" charset="-120"/>
              </a:rPr>
              <a:t>قبل البدء، راجع بصورة سريعة ما تعلمته في الأنشطة السابقة</a:t>
            </a:r>
            <a:r>
              <a:rPr lang="en-US" sz="3700" dirty="0">
                <a:solidFill>
                  <a:srgbClr val="2E3C4E"/>
                </a:solidFill>
                <a:latin typeface="GE SS Two Light" pitchFamily="34" charset="0"/>
                <a:ea typeface="GE SS Two Light" pitchFamily="34" charset="-122"/>
                <a:cs typeface="GE SS Two Light" pitchFamily="34" charset="-120"/>
              </a:rPr>
              <a:t>:</a:t>
            </a:r>
          </a:p>
        </p:txBody>
      </p:sp>
    </p:spTree>
    <p:extLst>
      <p:ext uri="{BB962C8B-B14F-4D97-AF65-F5344CB8AC3E}">
        <p14:creationId xmlns:p14="http://schemas.microsoft.com/office/powerpoint/2010/main" val="715271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31025"/>
            <a:ext cx="11859337" cy="1901418"/>
          </a:xfrm>
          <a:prstGeom prst="rect">
            <a:avLst/>
          </a:prstGeom>
        </p:spPr>
        <p:txBody>
          <a:bodyPr wrap="square">
            <a:spAutoFit/>
          </a:bodyPr>
          <a:lstStyle/>
          <a:p>
            <a:pPr algn="r" rtl="1">
              <a:spcBef>
                <a:spcPts val="1400"/>
              </a:spcBef>
              <a:spcAft>
                <a:spcPts val="1400"/>
              </a:spcAft>
            </a:pPr>
            <a:r>
              <a:rPr lang="ar-SA" sz="3200" dirty="0">
                <a:solidFill>
                  <a:srgbClr val="2E3C4E"/>
                </a:solidFill>
                <a:latin typeface="GE SS Two Light" pitchFamily="34" charset="0"/>
                <a:ea typeface="GE SS Two Light" pitchFamily="34" charset="-122"/>
                <a:cs typeface="GE SS Two Light" pitchFamily="34" charset="-120"/>
              </a:rPr>
              <a:t>نموذج خطة درس للتعليم والتدريب التقني والمهني</a:t>
            </a:r>
            <a:endParaRPr lang="ar-JO" sz="3200" dirty="0">
              <a:solidFill>
                <a:srgbClr val="2E3C4E"/>
              </a:solidFill>
              <a:latin typeface="GE SS Two Light" pitchFamily="34" charset="0"/>
              <a:ea typeface="GE SS Two Light" pitchFamily="34" charset="-122"/>
              <a:cs typeface="GE SS Two Light" pitchFamily="34" charset="-120"/>
            </a:endParaRPr>
          </a:p>
          <a:p>
            <a:pPr algn="r" rtl="1">
              <a:spcBef>
                <a:spcPts val="1400"/>
              </a:spcBef>
              <a:spcAft>
                <a:spcPts val="1400"/>
              </a:spcAft>
            </a:pPr>
            <a:r>
              <a:rPr lang="ar-SA" sz="3200" dirty="0">
                <a:solidFill>
                  <a:srgbClr val="2E3C4E"/>
                </a:solidFill>
                <a:latin typeface="GE SS Two Light" pitchFamily="34" charset="0"/>
                <a:ea typeface="GE SS Two Light" pitchFamily="34" charset="-122"/>
                <a:cs typeface="GE SS Two Light" pitchFamily="34" charset="-120"/>
              </a:rPr>
              <a:t>تنفيذ الدرس: الأداة</a:t>
            </a:r>
            <a:r>
              <a:rPr lang="ar-JO" sz="3200" dirty="0">
                <a:solidFill>
                  <a:srgbClr val="2E3C4E"/>
                </a:solidFill>
                <a:latin typeface="GE SS Two Light" pitchFamily="34" charset="0"/>
                <a:ea typeface="GE SS Two Light" pitchFamily="34" charset="-122"/>
                <a:cs typeface="GE SS Two Light" pitchFamily="34" charset="-120"/>
              </a:rPr>
              <a:t> </a:t>
            </a:r>
            <a:r>
              <a:rPr lang="en-US" sz="3200" dirty="0">
                <a:solidFill>
                  <a:srgbClr val="2E3C4E"/>
                </a:solidFill>
                <a:latin typeface="Myriad "/>
                <a:ea typeface="GE SS Two Light" pitchFamily="34" charset="-122"/>
                <a:cs typeface="GE SS Two Light" pitchFamily="34" charset="-120"/>
              </a:rPr>
              <a:t>12</a:t>
            </a:r>
            <a:endParaRPr lang="en-US" sz="1400" dirty="0"/>
          </a:p>
          <a:p>
            <a:pPr rtl="1"/>
            <a:endParaRPr lang="en-US" sz="1400" dirty="0"/>
          </a:p>
        </p:txBody>
      </p:sp>
      <p:graphicFrame>
        <p:nvGraphicFramePr>
          <p:cNvPr id="2" name="Table 1"/>
          <p:cNvGraphicFramePr>
            <a:graphicFrameLocks noGrp="1"/>
          </p:cNvGraphicFramePr>
          <p:nvPr>
            <p:extLst>
              <p:ext uri="{D42A27DB-BD31-4B8C-83A1-F6EECF244321}">
                <p14:modId xmlns:p14="http://schemas.microsoft.com/office/powerpoint/2010/main" val="1857181029"/>
              </p:ext>
            </p:extLst>
          </p:nvPr>
        </p:nvGraphicFramePr>
        <p:xfrm>
          <a:off x="627972" y="1618935"/>
          <a:ext cx="10936056" cy="5008040"/>
        </p:xfrm>
        <a:graphic>
          <a:graphicData uri="http://schemas.openxmlformats.org/drawingml/2006/table">
            <a:tbl>
              <a:tblPr rtl="1" firstRow="1" firstCol="1" bandRow="1">
                <a:tableStyleId>{5C22544A-7EE6-4342-B048-85BDC9FD1C3A}</a:tableStyleId>
              </a:tblPr>
              <a:tblGrid>
                <a:gridCol w="3526475">
                  <a:extLst>
                    <a:ext uri="{9D8B030D-6E8A-4147-A177-3AD203B41FA5}">
                      <a16:colId xmlns:a16="http://schemas.microsoft.com/office/drawing/2014/main" val="1330290806"/>
                    </a:ext>
                  </a:extLst>
                </a:gridCol>
                <a:gridCol w="720727">
                  <a:extLst>
                    <a:ext uri="{9D8B030D-6E8A-4147-A177-3AD203B41FA5}">
                      <a16:colId xmlns:a16="http://schemas.microsoft.com/office/drawing/2014/main" val="2805477905"/>
                    </a:ext>
                  </a:extLst>
                </a:gridCol>
                <a:gridCol w="1416165">
                  <a:extLst>
                    <a:ext uri="{9D8B030D-6E8A-4147-A177-3AD203B41FA5}">
                      <a16:colId xmlns:a16="http://schemas.microsoft.com/office/drawing/2014/main" val="2718121262"/>
                    </a:ext>
                  </a:extLst>
                </a:gridCol>
                <a:gridCol w="960970">
                  <a:extLst>
                    <a:ext uri="{9D8B030D-6E8A-4147-A177-3AD203B41FA5}">
                      <a16:colId xmlns:a16="http://schemas.microsoft.com/office/drawing/2014/main" val="3124395908"/>
                    </a:ext>
                  </a:extLst>
                </a:gridCol>
                <a:gridCol w="1390879">
                  <a:extLst>
                    <a:ext uri="{9D8B030D-6E8A-4147-A177-3AD203B41FA5}">
                      <a16:colId xmlns:a16="http://schemas.microsoft.com/office/drawing/2014/main" val="2484189303"/>
                    </a:ext>
                  </a:extLst>
                </a:gridCol>
                <a:gridCol w="1036836">
                  <a:extLst>
                    <a:ext uri="{9D8B030D-6E8A-4147-A177-3AD203B41FA5}">
                      <a16:colId xmlns:a16="http://schemas.microsoft.com/office/drawing/2014/main" val="1897036810"/>
                    </a:ext>
                  </a:extLst>
                </a:gridCol>
                <a:gridCol w="872459">
                  <a:extLst>
                    <a:ext uri="{9D8B030D-6E8A-4147-A177-3AD203B41FA5}">
                      <a16:colId xmlns:a16="http://schemas.microsoft.com/office/drawing/2014/main" val="1772163101"/>
                    </a:ext>
                  </a:extLst>
                </a:gridCol>
                <a:gridCol w="1011545">
                  <a:extLst>
                    <a:ext uri="{9D8B030D-6E8A-4147-A177-3AD203B41FA5}">
                      <a16:colId xmlns:a16="http://schemas.microsoft.com/office/drawing/2014/main" val="232829598"/>
                    </a:ext>
                  </a:extLst>
                </a:gridCol>
              </a:tblGrid>
              <a:tr h="1037481">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المرحلة/ الجزء</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الزمن</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نشاط المدرّب/ الميسّر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نشاط المتدربين</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الاستراتيجية/ الطريقة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أداة التعليم/ المورد</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التقييم والدليل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التغذية الراجعة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495827444"/>
                  </a:ext>
                </a:extLst>
              </a:tr>
              <a:tr h="544045">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التهيئة/ الربط بالخبرة</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3853874"/>
                  </a:ext>
                </a:extLst>
              </a:tr>
              <a:tr h="544045">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تقديم/ استكشاف التعلم</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83249179"/>
                  </a:ext>
                </a:extLst>
              </a:tr>
              <a:tr h="544045">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العرض/ النمذجة أو الشرح</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89459999"/>
                  </a:ext>
                </a:extLst>
              </a:tr>
              <a:tr h="544045">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الممارسة الموجهة</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9241438"/>
                  </a:ext>
                </a:extLst>
              </a:tr>
              <a:tr h="544045">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التطبيق/ المهمة المهنية</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70204739"/>
                  </a:ext>
                </a:extLst>
              </a:tr>
              <a:tr h="544045">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التقييم/ التحقق من التعلم</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6040648"/>
                  </a:ext>
                </a:extLst>
              </a:tr>
              <a:tr h="690040">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الإغلاق/ التأمل</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44233725"/>
                  </a:ext>
                </a:extLst>
              </a:tr>
            </a:tbl>
          </a:graphicData>
        </a:graphic>
      </p:graphicFrame>
    </p:spTree>
    <p:extLst>
      <p:ext uri="{BB962C8B-B14F-4D97-AF65-F5344CB8AC3E}">
        <p14:creationId xmlns:p14="http://schemas.microsoft.com/office/powerpoint/2010/main" val="2669095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42122" y="411285"/>
            <a:ext cx="11211339" cy="357341"/>
          </a:xfrm>
          <a:prstGeom prst="rect">
            <a:avLst/>
          </a:prstGeom>
          <a:noFill/>
          <a:ln/>
        </p:spPr>
        <p:txBody>
          <a:bodyPr wrap="none" lIns="0" tIns="0" rIns="0" bIns="0" rtlCol="0" anchor="t"/>
          <a:lstStyle/>
          <a:p>
            <a:pPr algn="r" rtl="1"/>
            <a:r>
              <a:rPr lang="ar-SA" sz="2800" dirty="0">
                <a:solidFill>
                  <a:srgbClr val="2E3C4E"/>
                </a:solidFill>
                <a:latin typeface="GE SS Two Light" pitchFamily="34" charset="0"/>
                <a:ea typeface="GE SS Two Light" pitchFamily="34" charset="-122"/>
                <a:cs typeface="GE SS Two Light" pitchFamily="34" charset="-120"/>
              </a:rPr>
              <a:t>مثال مكتمل: دمج تعلم الكبار داخل خطة درس</a:t>
            </a:r>
            <a:endParaRPr lang="en-US" sz="2800" dirty="0">
              <a:solidFill>
                <a:srgbClr val="2E3C4E"/>
              </a:solidFill>
              <a:latin typeface="GE SS Two Light" pitchFamily="34" charset="0"/>
              <a:ea typeface="GE SS Two Light" pitchFamily="34" charset="-122"/>
              <a:cs typeface="GE SS Two Light" pitchFamily="34" charset="-120"/>
            </a:endParaRPr>
          </a:p>
        </p:txBody>
      </p:sp>
      <p:graphicFrame>
        <p:nvGraphicFramePr>
          <p:cNvPr id="99" name="Table 0"/>
          <p:cNvGraphicFramePr>
            <a:graphicFrameLocks noGrp="1"/>
          </p:cNvGraphicFramePr>
          <p:nvPr>
            <p:extLst>
              <p:ext uri="{D42A27DB-BD31-4B8C-83A1-F6EECF244321}">
                <p14:modId xmlns:p14="http://schemas.microsoft.com/office/powerpoint/2010/main" val="4280600953"/>
              </p:ext>
            </p:extLst>
          </p:nvPr>
        </p:nvGraphicFramePr>
        <p:xfrm>
          <a:off x="556181" y="1016000"/>
          <a:ext cx="7360048" cy="5495290"/>
        </p:xfrm>
        <a:graphic>
          <a:graphicData uri="http://schemas.openxmlformats.org/drawingml/2006/table">
            <a:tbl>
              <a:tblPr/>
              <a:tblGrid>
                <a:gridCol w="5296531">
                  <a:extLst>
                    <a:ext uri="{9D8B030D-6E8A-4147-A177-3AD203B41FA5}">
                      <a16:colId xmlns:a16="http://schemas.microsoft.com/office/drawing/2014/main" val="20000"/>
                    </a:ext>
                  </a:extLst>
                </a:gridCol>
                <a:gridCol w="2063517">
                  <a:extLst>
                    <a:ext uri="{9D8B030D-6E8A-4147-A177-3AD203B41FA5}">
                      <a16:colId xmlns:a16="http://schemas.microsoft.com/office/drawing/2014/main" val="20001"/>
                    </a:ext>
                  </a:extLst>
                </a:gridCol>
              </a:tblGrid>
              <a:tr h="544018">
                <a:tc>
                  <a:txBody>
                    <a:bodyPr/>
                    <a:lstStyle/>
                    <a:p>
                      <a:pPr algn="ctr" rtl="1">
                        <a:lnSpc>
                          <a:spcPct val="150000"/>
                        </a:lnSpc>
                        <a:spcAft>
                          <a:spcPts val="0"/>
                        </a:spcAft>
                      </a:pPr>
                      <a:r>
                        <a:rPr lang="ar-SA" sz="20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التفاصيل</a:t>
                      </a:r>
                      <a:endParaRPr lang="en-US" sz="20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العنصر</a:t>
                      </a:r>
                      <a:endParaRPr lang="en-US" sz="20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502268">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مركز التدريب المهني</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المركز/المؤسسة التدريبية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02268">
                <a:tc>
                  <a:txBody>
                    <a:bodyPr/>
                    <a:lstStyle/>
                    <a:p>
                      <a:pPr marL="0" algn="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تكنولوجيا المعلومات</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العائلة المهنية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02268">
                <a:tc>
                  <a:txBody>
                    <a:bodyPr/>
                    <a:lstStyle/>
                    <a:p>
                      <a:pPr marL="0" algn="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الدعم الفني وصيانة الأنظمة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المهنة/التخصص</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02268">
                <a:tc>
                  <a:txBody>
                    <a:bodyPr/>
                    <a:lstStyle/>
                    <a:p>
                      <a:pPr marL="0" algn="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تشخيص مشكلة في نظام حاسوبي</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موضوع الدرس</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912179">
                <a:tc>
                  <a:txBody>
                    <a:bodyPr/>
                    <a:lstStyle/>
                    <a:p>
                      <a:pPr marL="0" algn="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تشخيص مشكلة تقنية وتحديد الإجراء المناسب لمعالجتها وفق الإجراءات المعتمدة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الكفاية/المهمة المهنية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02268">
                <a:tc>
                  <a:txBody>
                    <a:bodyPr/>
                    <a:lstStyle/>
                    <a:p>
                      <a:pPr marL="0" algn="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90 دقيقة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مدة الدرس</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502268">
                <a:tc>
                  <a:txBody>
                    <a:bodyPr/>
                    <a:lstStyle/>
                    <a:p>
                      <a:pPr marL="0" algn="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12 متدربًا</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عدد المتدربين</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502268">
                <a:tc>
                  <a:txBody>
                    <a:bodyPr/>
                    <a:lstStyle/>
                    <a:p>
                      <a:pPr marL="0" algn="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مختبر حاسوب</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مكان التدريب</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r h="502268">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معرفة أساسية بمكونات الحاسوب واستخدام أنظمة التشغيل</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المتطلبات السابقة للتعلم</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3" name="Rectangle 2"/>
          <p:cNvSpPr/>
          <p:nvPr/>
        </p:nvSpPr>
        <p:spPr>
          <a:xfrm>
            <a:off x="8138159" y="2034539"/>
            <a:ext cx="3815301" cy="3529171"/>
          </a:xfrm>
          <a:prstGeom prst="rect">
            <a:avLst/>
          </a:prstGeom>
        </p:spPr>
        <p:txBody>
          <a:bodyPr wrap="square">
            <a:spAutoFit/>
          </a:bodyPr>
          <a:lstStyle/>
          <a:p>
            <a:pPr algn="just" rtl="1">
              <a:spcBef>
                <a:spcPts val="1400"/>
              </a:spcBef>
            </a:pPr>
            <a:r>
              <a:rPr lang="ar-SA" sz="2000" dirty="0">
                <a:solidFill>
                  <a:srgbClr val="2E3C4E"/>
                </a:solidFill>
                <a:latin typeface="WinSoft Pro Medium" panose="020B0600060200000000" pitchFamily="34" charset="-79"/>
                <a:ea typeface="GE SS Two Light" pitchFamily="34" charset="-122"/>
                <a:cs typeface="WinSoft Pro Medium" panose="020B0600060200000000" pitchFamily="34" charset="-79"/>
              </a:rPr>
              <a:t>فيما يلي مثال لخطة درس مكتملة يوضح كيفية دمج مبادئ تعلم الكبار واستراتيجياته وطرائقه وأساليب التيسير وأدوات التعليم والتقييم داخل درس مهني.</a:t>
            </a:r>
            <a:endParaRPr lang="en-US" sz="20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p>
            <a:pPr algn="just" rtl="1">
              <a:spcBef>
                <a:spcPts val="1400"/>
              </a:spcBef>
            </a:pPr>
            <a:endParaRPr lang="en-US" sz="20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p>
            <a:pPr algn="just" rtl="1">
              <a:spcBef>
                <a:spcPts val="1400"/>
              </a:spcBef>
            </a:pPr>
            <a:r>
              <a:rPr lang="ar-SA" sz="2000" dirty="0">
                <a:solidFill>
                  <a:srgbClr val="2E3C4E"/>
                </a:solidFill>
                <a:latin typeface="WinSoft Pro Medium" panose="020B0600060200000000" pitchFamily="34" charset="-79"/>
                <a:ea typeface="GE SS Two Light" pitchFamily="34" charset="-122"/>
                <a:cs typeface="WinSoft Pro Medium" panose="020B0600060200000000" pitchFamily="34" charset="-79"/>
              </a:rPr>
              <a:t>في هذا المثال، تكون عناصر التخطيط الأساسية، مثل موضوع الدرس والكفاية ونواتج التعلم ومراحل الدرس، محددة مسبقًا. ويتركز المثال على كيفية اختيار عناصر التعلم والتقييم ودمجها بصورة مترابطة</a:t>
            </a:r>
            <a:r>
              <a:rPr lang="ar-SA" sz="2000" dirty="0">
                <a:latin typeface="Arial" panose="020B0604020202020204" pitchFamily="34" charset="0"/>
                <a:ea typeface="Arial" panose="020B0604020202020204" pitchFamily="34" charset="0"/>
              </a:rPr>
              <a:t>.</a:t>
            </a:r>
            <a:endParaRPr lang="en-US"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439011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42122" y="583562"/>
            <a:ext cx="11211339" cy="357341"/>
          </a:xfrm>
          <a:prstGeom prst="rect">
            <a:avLst/>
          </a:prstGeom>
          <a:noFill/>
          <a:ln/>
        </p:spPr>
        <p:txBody>
          <a:bodyPr wrap="none" lIns="0" tIns="0" rIns="0" bIns="0" rtlCol="0" anchor="t"/>
          <a:lstStyle/>
          <a:p>
            <a:pPr algn="r" rtl="1"/>
            <a:r>
              <a:rPr lang="ar-JO" sz="2800" dirty="0">
                <a:solidFill>
                  <a:srgbClr val="2E3C4E"/>
                </a:solidFill>
                <a:latin typeface="GE SS Two Light" pitchFamily="34" charset="0"/>
                <a:ea typeface="GE SS Two Light" pitchFamily="34" charset="-122"/>
                <a:cs typeface="GE SS Two Light" pitchFamily="34" charset="-120"/>
              </a:rPr>
              <a:t>نواتج التعلم </a:t>
            </a:r>
            <a:endParaRPr lang="en-US" sz="2800" dirty="0">
              <a:solidFill>
                <a:srgbClr val="2E3C4E"/>
              </a:solidFill>
              <a:latin typeface="GE SS Two Light" pitchFamily="34" charset="0"/>
              <a:ea typeface="GE SS Two Light" pitchFamily="34" charset="-122"/>
              <a:cs typeface="GE SS Two Light" pitchFamily="34" charset="-120"/>
            </a:endParaRPr>
          </a:p>
        </p:txBody>
      </p:sp>
      <p:graphicFrame>
        <p:nvGraphicFramePr>
          <p:cNvPr id="3" name="Table 2"/>
          <p:cNvGraphicFramePr>
            <a:graphicFrameLocks noGrp="1"/>
          </p:cNvGraphicFramePr>
          <p:nvPr>
            <p:extLst>
              <p:ext uri="{D42A27DB-BD31-4B8C-83A1-F6EECF244321}">
                <p14:modId xmlns:p14="http://schemas.microsoft.com/office/powerpoint/2010/main" val="1767968060"/>
              </p:ext>
            </p:extLst>
          </p:nvPr>
        </p:nvGraphicFramePr>
        <p:xfrm>
          <a:off x="737151" y="1461512"/>
          <a:ext cx="10717697" cy="4658395"/>
        </p:xfrm>
        <a:graphic>
          <a:graphicData uri="http://schemas.openxmlformats.org/drawingml/2006/table">
            <a:tbl>
              <a:tblPr rtl="1" firstRow="1" firstCol="1" bandRow="1">
                <a:tableStyleId>{5C22544A-7EE6-4342-B048-85BDC9FD1C3A}</a:tableStyleId>
              </a:tblPr>
              <a:tblGrid>
                <a:gridCol w="3416789">
                  <a:extLst>
                    <a:ext uri="{9D8B030D-6E8A-4147-A177-3AD203B41FA5}">
                      <a16:colId xmlns:a16="http://schemas.microsoft.com/office/drawing/2014/main" val="4149033661"/>
                    </a:ext>
                  </a:extLst>
                </a:gridCol>
                <a:gridCol w="7300908">
                  <a:extLst>
                    <a:ext uri="{9D8B030D-6E8A-4147-A177-3AD203B41FA5}">
                      <a16:colId xmlns:a16="http://schemas.microsoft.com/office/drawing/2014/main" val="1439837210"/>
                    </a:ext>
                  </a:extLst>
                </a:gridCol>
              </a:tblGrid>
              <a:tr h="763495">
                <a:tc>
                  <a:txBody>
                    <a:bodyPr/>
                    <a:lstStyle/>
                    <a:p>
                      <a:pPr marL="0" algn="ctr" defTabSz="914400" rtl="1" eaLnBrk="1" latinLnBrk="0" hangingPunct="1">
                        <a:lnSpc>
                          <a:spcPct val="150000"/>
                        </a:lnSpc>
                        <a:spcAft>
                          <a:spcPts val="0"/>
                        </a:spcAft>
                      </a:pPr>
                      <a:r>
                        <a:rPr lang="ar-SA" sz="24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البعد</a:t>
                      </a:r>
                      <a:endParaRPr lang="en-US" sz="24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algn="ctr" defTabSz="914400" rtl="1" eaLnBrk="1" latinLnBrk="0" hangingPunct="1">
                        <a:lnSpc>
                          <a:spcPct val="150000"/>
                        </a:lnSpc>
                        <a:spcAft>
                          <a:spcPts val="0"/>
                        </a:spcAft>
                      </a:pPr>
                      <a:r>
                        <a:rPr lang="ar-SA" sz="24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ما يُتوقع من المتدرب أن يتعلمه/يؤديه</a:t>
                      </a:r>
                      <a:endParaRPr lang="en-US" sz="24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133784030"/>
                  </a:ext>
                </a:extLst>
              </a:tr>
              <a:tr h="1298300">
                <a:tc>
                  <a:txBody>
                    <a:bodyPr/>
                    <a:lstStyle/>
                    <a:p>
                      <a:pPr marL="0" algn="ctr" defTabSz="914400" rtl="1" eaLnBrk="1" latinLnBrk="0" hangingPunct="1">
                        <a:lnSpc>
                          <a:spcPct val="150000"/>
                        </a:lnSpc>
                        <a:spcAft>
                          <a:spcPts val="0"/>
                        </a:spcAft>
                      </a:pP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المعارف (</a:t>
                      </a:r>
                      <a:r>
                        <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K</a:t>
                      </a: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a:t>
                      </a:r>
                      <a:endPar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1" eaLnBrk="1" latinLnBrk="0" hangingPunct="1">
                        <a:lnSpc>
                          <a:spcPct val="150000"/>
                        </a:lnSpc>
                        <a:spcAft>
                          <a:spcPts val="0"/>
                        </a:spcAft>
                      </a:pP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أن يوضح المتدرب خطوات تشخيص المشكلة التقنية وأهم المعلومات التي ينبغي جمعها قبل تحديد الإجراء المناسب.</a:t>
                      </a:r>
                      <a:endPar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30830108"/>
                  </a:ext>
                </a:extLst>
              </a:tr>
              <a:tr h="1298300">
                <a:tc>
                  <a:txBody>
                    <a:bodyPr/>
                    <a:lstStyle/>
                    <a:p>
                      <a:pPr marL="0" algn="ctr" defTabSz="914400" rtl="1" eaLnBrk="1" latinLnBrk="0" hangingPunct="1">
                        <a:lnSpc>
                          <a:spcPct val="150000"/>
                        </a:lnSpc>
                        <a:spcAft>
                          <a:spcPts val="0"/>
                        </a:spcAft>
                      </a:pP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المهارات (</a:t>
                      </a:r>
                      <a:r>
                        <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S</a:t>
                      </a: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a:t>
                      </a:r>
                      <a:endPar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1" eaLnBrk="1" latinLnBrk="0" hangingPunct="1">
                        <a:lnSpc>
                          <a:spcPct val="150000"/>
                        </a:lnSpc>
                        <a:spcAft>
                          <a:spcPts val="0"/>
                        </a:spcAft>
                      </a:pP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أن ينفذ المتدرب خطوات تشخيص مشكلة تقنية باستخدام الأدوات والإجراءات المحددة.</a:t>
                      </a:r>
                      <a:endPar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9664133"/>
                  </a:ext>
                </a:extLst>
              </a:tr>
              <a:tr h="1298300">
                <a:tc>
                  <a:txBody>
                    <a:bodyPr/>
                    <a:lstStyle/>
                    <a:p>
                      <a:pPr marL="0" algn="ctr" defTabSz="914400" rtl="1" eaLnBrk="1" latinLnBrk="0" hangingPunct="1">
                        <a:lnSpc>
                          <a:spcPct val="150000"/>
                        </a:lnSpc>
                        <a:spcAft>
                          <a:spcPts val="0"/>
                        </a:spcAft>
                      </a:pP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الاتجاهات/السلوكيات المهنية (</a:t>
                      </a:r>
                      <a:r>
                        <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A</a:t>
                      </a: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a:t>
                      </a:r>
                      <a:endPar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1" eaLnBrk="1" latinLnBrk="0" hangingPunct="1">
                        <a:lnSpc>
                          <a:spcPct val="150000"/>
                        </a:lnSpc>
                        <a:spcAft>
                          <a:spcPts val="0"/>
                        </a:spcAft>
                      </a:pP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أن يلتزم المتدرب بإجراءات العمل المنظمة، ويتواصل بصورة مهنية عند مناقشة المشكلة والحل المقترح.</a:t>
                      </a:r>
                      <a:endPar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458573"/>
                  </a:ext>
                </a:extLst>
              </a:tr>
            </a:tbl>
          </a:graphicData>
        </a:graphic>
      </p:graphicFrame>
    </p:spTree>
    <p:extLst>
      <p:ext uri="{BB962C8B-B14F-4D97-AF65-F5344CB8AC3E}">
        <p14:creationId xmlns:p14="http://schemas.microsoft.com/office/powerpoint/2010/main" val="99380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742123" y="177249"/>
            <a:ext cx="11211339" cy="344556"/>
          </a:xfrm>
          <a:prstGeom prst="rect">
            <a:avLst/>
          </a:prstGeom>
          <a:noFill/>
          <a:ln/>
        </p:spPr>
        <p:txBody>
          <a:bodyPr wrap="none" lIns="0" tIns="0" rIns="0" bIns="0" rtlCol="0" anchor="t"/>
          <a:lstStyle/>
          <a:p>
            <a:pPr algn="r" rtl="1"/>
            <a:r>
              <a:rPr lang="ar-JO" sz="2800" dirty="0">
                <a:solidFill>
                  <a:srgbClr val="2E3C4E"/>
                </a:solidFill>
                <a:latin typeface="GE SS Two Light" pitchFamily="34" charset="0"/>
                <a:ea typeface="GE SS Two Light" pitchFamily="34" charset="-122"/>
                <a:cs typeface="GE SS Two Light" pitchFamily="34" charset="-120"/>
              </a:rPr>
              <a:t>مراحل الدرس الأساسية  </a:t>
            </a:r>
            <a:endParaRPr lang="en-US" sz="2800" dirty="0">
              <a:solidFill>
                <a:srgbClr val="2E3C4E"/>
              </a:solidFill>
              <a:latin typeface="GE SS Two Light" pitchFamily="34" charset="0"/>
              <a:ea typeface="GE SS Two Light" pitchFamily="34" charset="-122"/>
              <a:cs typeface="GE SS Two Light" pitchFamily="34" charset="-120"/>
            </a:endParaRPr>
          </a:p>
        </p:txBody>
      </p:sp>
      <p:graphicFrame>
        <p:nvGraphicFramePr>
          <p:cNvPr id="4" name="Table 3"/>
          <p:cNvGraphicFramePr>
            <a:graphicFrameLocks noGrp="1"/>
          </p:cNvGraphicFramePr>
          <p:nvPr>
            <p:extLst>
              <p:ext uri="{D42A27DB-BD31-4B8C-83A1-F6EECF244321}">
                <p14:modId xmlns:p14="http://schemas.microsoft.com/office/powerpoint/2010/main" val="3471026016"/>
              </p:ext>
            </p:extLst>
          </p:nvPr>
        </p:nvGraphicFramePr>
        <p:xfrm>
          <a:off x="39755" y="715617"/>
          <a:ext cx="11913707" cy="6142383"/>
        </p:xfrm>
        <a:graphic>
          <a:graphicData uri="http://schemas.openxmlformats.org/drawingml/2006/table">
            <a:tbl>
              <a:tblPr rtl="1" firstRow="1" firstCol="1" bandRow="1">
                <a:tableStyleId>{5C22544A-7EE6-4342-B048-85BDC9FD1C3A}</a:tableStyleId>
              </a:tblPr>
              <a:tblGrid>
                <a:gridCol w="691049">
                  <a:extLst>
                    <a:ext uri="{9D8B030D-6E8A-4147-A177-3AD203B41FA5}">
                      <a16:colId xmlns:a16="http://schemas.microsoft.com/office/drawing/2014/main" val="585945599"/>
                    </a:ext>
                  </a:extLst>
                </a:gridCol>
                <a:gridCol w="635766">
                  <a:extLst>
                    <a:ext uri="{9D8B030D-6E8A-4147-A177-3AD203B41FA5}">
                      <a16:colId xmlns:a16="http://schemas.microsoft.com/office/drawing/2014/main" val="3366618603"/>
                    </a:ext>
                  </a:extLst>
                </a:gridCol>
                <a:gridCol w="2805662">
                  <a:extLst>
                    <a:ext uri="{9D8B030D-6E8A-4147-A177-3AD203B41FA5}">
                      <a16:colId xmlns:a16="http://schemas.microsoft.com/office/drawing/2014/main" val="3407845753"/>
                    </a:ext>
                  </a:extLst>
                </a:gridCol>
                <a:gridCol w="2230373">
                  <a:extLst>
                    <a:ext uri="{9D8B030D-6E8A-4147-A177-3AD203B41FA5}">
                      <a16:colId xmlns:a16="http://schemas.microsoft.com/office/drawing/2014/main" val="736411588"/>
                    </a:ext>
                  </a:extLst>
                </a:gridCol>
                <a:gridCol w="1083215">
                  <a:extLst>
                    <a:ext uri="{9D8B030D-6E8A-4147-A177-3AD203B41FA5}">
                      <a16:colId xmlns:a16="http://schemas.microsoft.com/office/drawing/2014/main" val="3955546864"/>
                    </a:ext>
                  </a:extLst>
                </a:gridCol>
                <a:gridCol w="1489214">
                  <a:extLst>
                    <a:ext uri="{9D8B030D-6E8A-4147-A177-3AD203B41FA5}">
                      <a16:colId xmlns:a16="http://schemas.microsoft.com/office/drawing/2014/main" val="1938854302"/>
                    </a:ext>
                  </a:extLst>
                </a:gridCol>
                <a:gridCol w="1489214">
                  <a:extLst>
                    <a:ext uri="{9D8B030D-6E8A-4147-A177-3AD203B41FA5}">
                      <a16:colId xmlns:a16="http://schemas.microsoft.com/office/drawing/2014/main" val="713288298"/>
                    </a:ext>
                  </a:extLst>
                </a:gridCol>
                <a:gridCol w="1489214">
                  <a:extLst>
                    <a:ext uri="{9D8B030D-6E8A-4147-A177-3AD203B41FA5}">
                      <a16:colId xmlns:a16="http://schemas.microsoft.com/office/drawing/2014/main" val="3336004987"/>
                    </a:ext>
                  </a:extLst>
                </a:gridCol>
              </a:tblGrid>
              <a:tr h="950063">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المرحلة/الجزء</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الزمن</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نشاط المدرّب/الميسّر</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نشاط المتدربين</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الاستراتيجية/الطريقة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أداة التعليم/المورد</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التقييم والدليل</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التغذية الراجعة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237898871"/>
                  </a:ext>
                </a:extLst>
              </a:tr>
              <a:tr h="2596160">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التهيئة/الربط بالخبرة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10 دقائق</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يطرح أسئلة حول خبرات المتدربين السابقة في التعامل مع المشكلات التقنية، ويعرض موقفًا مهنيًا قصيرًا حول تعطل جهاز حاسوبي.</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يشاركون بخبراتهم السابقة، ويصفون كيف تعاملوا مع مشكلات تقنية مشابهة، ويناقشون الموقف المعروض.</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التعلم القائم على المشكلات، مع المناقشة وطرح الأسئلة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موقف مهني قصير، وصورة أو وصف لمشكلة تقنية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أسئلة شفهية تكشف الخبرات السابقة وطريقة تحليل المشكلة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يقدم المدرّب تعليقات قصيرة لتصحيح المفاهيم الأولية وربط خبرات المتدربين بالإجراء المهني المطلوب.</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15579"/>
                  </a:ext>
                </a:extLst>
              </a:tr>
              <a:tr h="2596160">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تقديم/استكشاف التعلم</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10 دقائق</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يعرض المشكلة المهنية ويوجه المتدربين إلى تحديد المعلومات التي يحتاجون إليها لفهم المشكلة وتشخيصها.</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يحللون المشكلة، ويحددون المعلومات المطلوبة، ويناقشون الاحتمالات الأولية لأسباب المشكلة.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التعلم القائم على المشكلات، والعمل الجماعي</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حالة مهنية، وورقة عمل لتحديد المشكلة والمعلومات المطلوبة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مراجعة إجابات المتدربين ومناقشة مبرراتهم</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يوجه المدرّب النقاش ويقدم تغذية راجعة حول المعلومات التي ينبغي جمعها قبل التشخيص.</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6895029"/>
                  </a:ext>
                </a:extLst>
              </a:tr>
            </a:tbl>
          </a:graphicData>
        </a:graphic>
      </p:graphicFrame>
    </p:spTree>
    <p:extLst>
      <p:ext uri="{BB962C8B-B14F-4D97-AF65-F5344CB8AC3E}">
        <p14:creationId xmlns:p14="http://schemas.microsoft.com/office/powerpoint/2010/main" val="3701713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42122" y="291549"/>
            <a:ext cx="11211339" cy="344556"/>
          </a:xfrm>
          <a:prstGeom prst="rect">
            <a:avLst/>
          </a:prstGeom>
          <a:noFill/>
          <a:ln/>
        </p:spPr>
        <p:txBody>
          <a:bodyPr wrap="none" lIns="0" tIns="0" rIns="0" bIns="0" rtlCol="0" anchor="t"/>
          <a:lstStyle/>
          <a:p>
            <a:pPr algn="r" rtl="1"/>
            <a:r>
              <a:rPr lang="ar-JO" sz="2800" dirty="0">
                <a:solidFill>
                  <a:srgbClr val="2E3C4E"/>
                </a:solidFill>
                <a:latin typeface="GE SS Two Light" pitchFamily="34" charset="0"/>
                <a:ea typeface="GE SS Two Light" pitchFamily="34" charset="-122"/>
                <a:cs typeface="GE SS Two Light" pitchFamily="34" charset="-120"/>
              </a:rPr>
              <a:t>مراحل الدرس الأساسية  </a:t>
            </a:r>
            <a:endParaRPr lang="en-US" sz="2800" dirty="0">
              <a:solidFill>
                <a:srgbClr val="2E3C4E"/>
              </a:solidFill>
              <a:latin typeface="GE SS Two Light" pitchFamily="34" charset="0"/>
              <a:ea typeface="GE SS Two Light" pitchFamily="34" charset="-122"/>
              <a:cs typeface="GE SS Two Light" pitchFamily="34" charset="-120"/>
            </a:endParaRPr>
          </a:p>
        </p:txBody>
      </p:sp>
      <p:graphicFrame>
        <p:nvGraphicFramePr>
          <p:cNvPr id="3" name="Table 2"/>
          <p:cNvGraphicFramePr>
            <a:graphicFrameLocks noGrp="1"/>
          </p:cNvGraphicFramePr>
          <p:nvPr/>
        </p:nvGraphicFramePr>
        <p:xfrm>
          <a:off x="145774" y="716280"/>
          <a:ext cx="11926957" cy="6049617"/>
        </p:xfrm>
        <a:graphic>
          <a:graphicData uri="http://schemas.openxmlformats.org/drawingml/2006/table">
            <a:tbl>
              <a:tblPr rtl="1" firstRow="1" firstCol="1" bandRow="1">
                <a:tableStyleId>{5C22544A-7EE6-4342-B048-85BDC9FD1C3A}</a:tableStyleId>
              </a:tblPr>
              <a:tblGrid>
                <a:gridCol w="691818">
                  <a:extLst>
                    <a:ext uri="{9D8B030D-6E8A-4147-A177-3AD203B41FA5}">
                      <a16:colId xmlns:a16="http://schemas.microsoft.com/office/drawing/2014/main" val="585945599"/>
                    </a:ext>
                  </a:extLst>
                </a:gridCol>
                <a:gridCol w="636473">
                  <a:extLst>
                    <a:ext uri="{9D8B030D-6E8A-4147-A177-3AD203B41FA5}">
                      <a16:colId xmlns:a16="http://schemas.microsoft.com/office/drawing/2014/main" val="3366618603"/>
                    </a:ext>
                  </a:extLst>
                </a:gridCol>
                <a:gridCol w="2808782">
                  <a:extLst>
                    <a:ext uri="{9D8B030D-6E8A-4147-A177-3AD203B41FA5}">
                      <a16:colId xmlns:a16="http://schemas.microsoft.com/office/drawing/2014/main" val="3407845753"/>
                    </a:ext>
                  </a:extLst>
                </a:gridCol>
                <a:gridCol w="2232854">
                  <a:extLst>
                    <a:ext uri="{9D8B030D-6E8A-4147-A177-3AD203B41FA5}">
                      <a16:colId xmlns:a16="http://schemas.microsoft.com/office/drawing/2014/main" val="736411588"/>
                    </a:ext>
                  </a:extLst>
                </a:gridCol>
                <a:gridCol w="1084420">
                  <a:extLst>
                    <a:ext uri="{9D8B030D-6E8A-4147-A177-3AD203B41FA5}">
                      <a16:colId xmlns:a16="http://schemas.microsoft.com/office/drawing/2014/main" val="3955546864"/>
                    </a:ext>
                  </a:extLst>
                </a:gridCol>
                <a:gridCol w="1490870">
                  <a:extLst>
                    <a:ext uri="{9D8B030D-6E8A-4147-A177-3AD203B41FA5}">
                      <a16:colId xmlns:a16="http://schemas.microsoft.com/office/drawing/2014/main" val="1938854302"/>
                    </a:ext>
                  </a:extLst>
                </a:gridCol>
                <a:gridCol w="1490870">
                  <a:extLst>
                    <a:ext uri="{9D8B030D-6E8A-4147-A177-3AD203B41FA5}">
                      <a16:colId xmlns:a16="http://schemas.microsoft.com/office/drawing/2014/main" val="713288298"/>
                    </a:ext>
                  </a:extLst>
                </a:gridCol>
                <a:gridCol w="1490870">
                  <a:extLst>
                    <a:ext uri="{9D8B030D-6E8A-4147-A177-3AD203B41FA5}">
                      <a16:colId xmlns:a16="http://schemas.microsoft.com/office/drawing/2014/main" val="3336004987"/>
                    </a:ext>
                  </a:extLst>
                </a:gridCol>
              </a:tblGrid>
              <a:tr h="917303">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المرحلة/الجزء</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الزمن</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نشاط المدرّب/الميسّر</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نشاط المتدربين</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الاستراتيجية/الطريقة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أداة التعليم/المورد</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التقييم والدليل</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التغذية الراجعة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237898871"/>
                  </a:ext>
                </a:extLst>
              </a:tr>
              <a:tr h="2566157">
                <a:tc>
                  <a:txBody>
                    <a:bodyPr/>
                    <a:lstStyle/>
                    <a:p>
                      <a:pPr marL="0" algn="ctr" defTabSz="914400" rtl="1" eaLnBrk="1" latinLnBrk="0" hangingPunct="1">
                        <a:lnSpc>
                          <a:spcPct val="150000"/>
                        </a:lnSpc>
                        <a:spcAft>
                          <a:spcPts val="0"/>
                        </a:spcAft>
                      </a:pPr>
                      <a:r>
                        <a:rPr lang="ar-SA" sz="18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العرض/النمذجة أو الشرح</a:t>
                      </a:r>
                      <a:endParaRPr lang="en-US" sz="18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15 دقيقة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يعرض خطوات تشخيص المشكلة وينمذج طريقة تنفيذها، مع توضيح سبب اتباع كل خطوة.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يلاحظون خطوات التنفيذ، ويطرحون الأسئلة، ويسجلون النقاط الرئيسة في إجراء التشخيص.</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العرض العملي والنمذجة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جهاز حاسوب، وأدوات التشخيص، وقائمة خطوات الإجراء</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أسئلة شفهية أثناء العرض للتحقق من فهم الخطوات وتسلسلها</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يصحح المدرّب الإجابات ويقدم توضيحات فورية عند ظهور أي صعوبة في فهم الخطوات.</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15579"/>
                  </a:ext>
                </a:extLst>
              </a:tr>
              <a:tr h="2566157">
                <a:tc>
                  <a:txBody>
                    <a:bodyPr/>
                    <a:lstStyle/>
                    <a:p>
                      <a:pPr marL="0" algn="ctr" defTabSz="914400" rtl="1" eaLnBrk="1" latinLnBrk="0" hangingPunct="1">
                        <a:lnSpc>
                          <a:spcPct val="150000"/>
                        </a:lnSpc>
                        <a:spcAft>
                          <a:spcPts val="0"/>
                        </a:spcAft>
                      </a:pPr>
                      <a:r>
                        <a:rPr lang="ar-SA" sz="18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الممارسة الموجهة</a:t>
                      </a:r>
                      <a:endParaRPr lang="en-US" sz="18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20 دقيقة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يوجه المتدربين أثناء تنفيذ خطوات التشخيص، ويتابع أداءهم ويقدم الدعم عند الحاجة.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ينفذون خطوات التشخيص بصورة موجهة، ويستخدمون الأدوات المحددة، ويطلبون التوجيه عند الحاجة.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الممارسة الموجهة والتعلم بالممارسة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أجهزة حاسوب، وأدوات التشخيص، وقائمة خطوات الإجراء</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ملاحظة أداء المتدربين باستخدام قائمة تحقق أولية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يقدم المدرّب تغذية راجعة فورية حول خطوات التنفيذ، ويوجه المتدربين إلى تصحيح الأخطاء وتحسين الأداء.</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6895029"/>
                  </a:ext>
                </a:extLst>
              </a:tr>
            </a:tbl>
          </a:graphicData>
        </a:graphic>
      </p:graphicFrame>
    </p:spTree>
    <p:extLst>
      <p:ext uri="{BB962C8B-B14F-4D97-AF65-F5344CB8AC3E}">
        <p14:creationId xmlns:p14="http://schemas.microsoft.com/office/powerpoint/2010/main" val="3944136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42122" y="251792"/>
            <a:ext cx="11211339" cy="344556"/>
          </a:xfrm>
          <a:prstGeom prst="rect">
            <a:avLst/>
          </a:prstGeom>
          <a:noFill/>
          <a:ln/>
        </p:spPr>
        <p:txBody>
          <a:bodyPr wrap="none" lIns="0" tIns="0" rIns="0" bIns="0" rtlCol="0" anchor="t"/>
          <a:lstStyle/>
          <a:p>
            <a:pPr algn="r" rtl="1"/>
            <a:r>
              <a:rPr lang="ar-JO" sz="2800" dirty="0">
                <a:solidFill>
                  <a:srgbClr val="2E3C4E"/>
                </a:solidFill>
                <a:latin typeface="GE SS Two Light" pitchFamily="34" charset="0"/>
                <a:ea typeface="GE SS Two Light" pitchFamily="34" charset="-122"/>
                <a:cs typeface="GE SS Two Light" pitchFamily="34" charset="-120"/>
              </a:rPr>
              <a:t>مراحل الدرس الأساسية  </a:t>
            </a:r>
            <a:endParaRPr lang="en-US" sz="2800" dirty="0">
              <a:solidFill>
                <a:srgbClr val="2E3C4E"/>
              </a:solidFill>
              <a:latin typeface="GE SS Two Light" pitchFamily="34" charset="0"/>
              <a:ea typeface="GE SS Two Light" pitchFamily="34" charset="-122"/>
              <a:cs typeface="GE SS Two Light" pitchFamily="34" charset="-120"/>
            </a:endParaRPr>
          </a:p>
        </p:txBody>
      </p:sp>
      <p:graphicFrame>
        <p:nvGraphicFramePr>
          <p:cNvPr id="3" name="Table 2"/>
          <p:cNvGraphicFramePr>
            <a:graphicFrameLocks noGrp="1"/>
          </p:cNvGraphicFramePr>
          <p:nvPr>
            <p:extLst>
              <p:ext uri="{D42A27DB-BD31-4B8C-83A1-F6EECF244321}">
                <p14:modId xmlns:p14="http://schemas.microsoft.com/office/powerpoint/2010/main" val="3971956602"/>
              </p:ext>
            </p:extLst>
          </p:nvPr>
        </p:nvGraphicFramePr>
        <p:xfrm>
          <a:off x="53009" y="772160"/>
          <a:ext cx="11900452" cy="5960110"/>
        </p:xfrm>
        <a:graphic>
          <a:graphicData uri="http://schemas.openxmlformats.org/drawingml/2006/table">
            <a:tbl>
              <a:tblPr rtl="1" firstRow="1" firstCol="1" bandRow="1">
                <a:tableStyleId>{5C22544A-7EE6-4342-B048-85BDC9FD1C3A}</a:tableStyleId>
              </a:tblPr>
              <a:tblGrid>
                <a:gridCol w="690280">
                  <a:extLst>
                    <a:ext uri="{9D8B030D-6E8A-4147-A177-3AD203B41FA5}">
                      <a16:colId xmlns:a16="http://schemas.microsoft.com/office/drawing/2014/main" val="585945599"/>
                    </a:ext>
                  </a:extLst>
                </a:gridCol>
                <a:gridCol w="635060">
                  <a:extLst>
                    <a:ext uri="{9D8B030D-6E8A-4147-A177-3AD203B41FA5}">
                      <a16:colId xmlns:a16="http://schemas.microsoft.com/office/drawing/2014/main" val="3366618603"/>
                    </a:ext>
                  </a:extLst>
                </a:gridCol>
                <a:gridCol w="2288971">
                  <a:extLst>
                    <a:ext uri="{9D8B030D-6E8A-4147-A177-3AD203B41FA5}">
                      <a16:colId xmlns:a16="http://schemas.microsoft.com/office/drawing/2014/main" val="3407845753"/>
                    </a:ext>
                  </a:extLst>
                </a:gridCol>
                <a:gridCol w="2124353">
                  <a:extLst>
                    <a:ext uri="{9D8B030D-6E8A-4147-A177-3AD203B41FA5}">
                      <a16:colId xmlns:a16="http://schemas.microsoft.com/office/drawing/2014/main" val="736411588"/>
                    </a:ext>
                  </a:extLst>
                </a:gridCol>
                <a:gridCol w="1289162">
                  <a:extLst>
                    <a:ext uri="{9D8B030D-6E8A-4147-A177-3AD203B41FA5}">
                      <a16:colId xmlns:a16="http://schemas.microsoft.com/office/drawing/2014/main" val="3955546864"/>
                    </a:ext>
                  </a:extLst>
                </a:gridCol>
                <a:gridCol w="1553723">
                  <a:extLst>
                    <a:ext uri="{9D8B030D-6E8A-4147-A177-3AD203B41FA5}">
                      <a16:colId xmlns:a16="http://schemas.microsoft.com/office/drawing/2014/main" val="1938854302"/>
                    </a:ext>
                  </a:extLst>
                </a:gridCol>
                <a:gridCol w="1467721">
                  <a:extLst>
                    <a:ext uri="{9D8B030D-6E8A-4147-A177-3AD203B41FA5}">
                      <a16:colId xmlns:a16="http://schemas.microsoft.com/office/drawing/2014/main" val="713288298"/>
                    </a:ext>
                  </a:extLst>
                </a:gridCol>
                <a:gridCol w="1851182">
                  <a:extLst>
                    <a:ext uri="{9D8B030D-6E8A-4147-A177-3AD203B41FA5}">
                      <a16:colId xmlns:a16="http://schemas.microsoft.com/office/drawing/2014/main" val="3336004987"/>
                    </a:ext>
                  </a:extLst>
                </a:gridCol>
              </a:tblGrid>
              <a:tr h="899900">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المرحلة/الجزء</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الزمن</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نشاط المدرّب/الميسّر</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نشاط المتدربين</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الاستراتيجية/الطريقة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أداة التعليم/المورد</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التقييم والدليل</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التغذية الراجعة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237898871"/>
                  </a:ext>
                </a:extLst>
              </a:tr>
              <a:tr h="1892161">
                <a:tc>
                  <a:txBody>
                    <a:bodyPr/>
                    <a:lstStyle/>
                    <a:p>
                      <a:pPr algn="r" rtl="1">
                        <a:lnSpc>
                          <a:spcPct val="150000"/>
                        </a:lnSpc>
                        <a:spcAft>
                          <a:spcPts val="0"/>
                        </a:spcAft>
                      </a:pPr>
                      <a:r>
                        <a:rPr lang="ar-SA" sz="16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التطبيق/المهمة المهنية</a:t>
                      </a:r>
                      <a:endParaRPr lang="en-US" sz="16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20 دقيقة</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يكلف المتدربين بتشخيص مشكلة مشابهة، ويتابع الأداء دون التدخل إلا عند الحاجة.</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ينفذون مهمة التشخيص بصورة أكثر استقلالية، ويحددون المشكلة والإجراء المناسب لمعالجتها.</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التعلم القائم على المهام والتعلم بالممارسة</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جهاز حاسوب يتضمن مشكلة محاكية، وأدوات التشخيص، وقائمة فحص</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ملاحظة تنفيذ المهمة والتحقق من دقة خطوات التشخيص والإجراء المقترح</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يقدم المدرّب تغذية راجعة بعد تنفيذ المهمة، ويوضح نقاط القوة والجوانب التي تحتاج إلى تحسين.</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15579"/>
                  </a:ext>
                </a:extLst>
              </a:tr>
              <a:tr h="1532700">
                <a:tc>
                  <a:txBody>
                    <a:bodyPr/>
                    <a:lstStyle/>
                    <a:p>
                      <a:pPr algn="r" rtl="1">
                        <a:lnSpc>
                          <a:spcPct val="150000"/>
                        </a:lnSpc>
                        <a:spcAft>
                          <a:spcPts val="0"/>
                        </a:spcAft>
                      </a:pPr>
                      <a:r>
                        <a:rPr lang="ar-SA" sz="16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التقييم/التحقق من التعلم</a:t>
                      </a:r>
                      <a:endParaRPr lang="en-US" sz="16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10 دقائق</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يطلب من كل متدرب تنفيذ المهمة أو جزء منها، ويلاحظ الأداء باستخدام قائمة تحقق.</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ينفذون المهمة وفق الإجراءات المحددة، ويقدمون الدليل على قدرتهم على التشخيص بصورة مستقلة.</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تقييم الأداء العملي</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قائمة تحقق، وجهاز حاسوب، وأدوات التشخيص</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قائمة تحقق تتضمن خطوات التشخيص ومعايير الأداء المحددة</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يقدم المدرّب تغذية راجعة فردية مرتبطة بمعايير الأداء، ويوضح للمتدرب ما يحتاج إلى تحسينه.</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6895029"/>
                  </a:ext>
                </a:extLst>
              </a:tr>
              <a:tr h="1532700">
                <a:tc>
                  <a:txBody>
                    <a:bodyPr/>
                    <a:lstStyle/>
                    <a:p>
                      <a:pPr algn="r" rtl="1">
                        <a:lnSpc>
                          <a:spcPct val="150000"/>
                        </a:lnSpc>
                        <a:spcAft>
                          <a:spcPts val="0"/>
                        </a:spcAft>
                      </a:pPr>
                      <a:r>
                        <a:rPr lang="ar-SA" sz="16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الإغلاق/التأمل</a:t>
                      </a:r>
                      <a:endParaRPr lang="en-US" sz="16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5 دقائق</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يراجع مع المتدربين ما تم تعلمه، ويطرح أسئلة تأملية حول خطوات التشخيص والصعوبات التي واجهوها.</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يتأملون في أدائهم، ويحددون ما أتقنوه وما يحتاج إلى تحسين، ويربطون التعلم بالمواقف المهنية التي قد يواجهونها.</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التأمل والمناقشة</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أسئلة تأملية ومناقشة جماعية</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أسئلة ختامية وتلخيص المتدربين لما تعلموه</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يقدم المدرّب تغذية راجعة ختامية، ويلخص النقاط الرئيسة ويوجه المتدربين إلى جوانب التحسين.</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0787628"/>
                  </a:ext>
                </a:extLst>
              </a:tr>
            </a:tbl>
          </a:graphicData>
        </a:graphic>
      </p:graphicFrame>
    </p:spTree>
    <p:extLst>
      <p:ext uri="{BB962C8B-B14F-4D97-AF65-F5344CB8AC3E}">
        <p14:creationId xmlns:p14="http://schemas.microsoft.com/office/powerpoint/2010/main" val="1113620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71664" y="335625"/>
            <a:ext cx="10759242" cy="366740"/>
          </a:xfrm>
          <a:prstGeom prst="rect">
            <a:avLst/>
          </a:prstGeom>
          <a:noFill/>
          <a:ln/>
        </p:spPr>
        <p:txBody>
          <a:bodyPr wrap="none" lIns="0" tIns="0" rIns="0" bIns="0" rtlCol="0" anchor="t"/>
          <a:lstStyle/>
          <a:p>
            <a:pPr algn="r" rtl="1">
              <a:lnSpc>
                <a:spcPct val="104000"/>
              </a:lnSpc>
            </a:pPr>
            <a:r>
              <a:rPr lang="ar-SA" altLang="en-US" sz="1850" b="1" dirty="0">
                <a:solidFill>
                  <a:srgbClr val="2E3C4E"/>
                </a:solidFill>
                <a:latin typeface="GE SS Two Light" pitchFamily="34" charset="0"/>
                <a:ea typeface="GE SS Two Light" pitchFamily="34" charset="-122"/>
                <a:cs typeface="GE SS Two Light" pitchFamily="34" charset="-120"/>
              </a:rPr>
              <a:t>ال</a:t>
            </a:r>
            <a:r>
              <a:rPr lang="ar-JO" altLang="en-US" sz="1850" b="1" dirty="0">
                <a:solidFill>
                  <a:srgbClr val="2E3C4E"/>
                </a:solidFill>
                <a:latin typeface="GE SS Two Light" pitchFamily="34" charset="0"/>
                <a:ea typeface="GE SS Two Light" pitchFamily="34" charset="-122"/>
                <a:cs typeface="GE SS Two Light" pitchFamily="34" charset="-120"/>
              </a:rPr>
              <a:t>تكليف التطبيقي: دمج تعلم الكبار داخل خطة الدرس (</a:t>
            </a:r>
            <a:r>
              <a:rPr lang="ar-SA" sz="1850" b="1" dirty="0">
                <a:solidFill>
                  <a:srgbClr val="2E3C4E"/>
                </a:solidFill>
                <a:latin typeface="GE SS Two Light" pitchFamily="34" charset="0"/>
                <a:ea typeface="GE SS Two Light" pitchFamily="34" charset="-122"/>
                <a:cs typeface="GE SS Two Light" pitchFamily="34" charset="-120"/>
              </a:rPr>
              <a:t>خطوات التكليف</a:t>
            </a:r>
            <a:r>
              <a:rPr lang="ar-JO" sz="1850" dirty="0"/>
              <a:t>)</a:t>
            </a:r>
            <a:endParaRPr lang="en-US" sz="1850" b="1" dirty="0">
              <a:solidFill>
                <a:srgbClr val="2E3C4E"/>
              </a:solidFill>
              <a:latin typeface="GE SS Two Light" pitchFamily="34" charset="0"/>
              <a:ea typeface="GE SS Two Light" pitchFamily="34" charset="-122"/>
              <a:cs typeface="GE SS Two Light" pitchFamily="34" charset="-120"/>
            </a:endParaRPr>
          </a:p>
        </p:txBody>
      </p:sp>
      <p:sp>
        <p:nvSpPr>
          <p:cNvPr id="4" name="Shape 2"/>
          <p:cNvSpPr/>
          <p:nvPr/>
        </p:nvSpPr>
        <p:spPr>
          <a:xfrm>
            <a:off x="11461165" y="1264741"/>
            <a:ext cx="45719" cy="4950123"/>
          </a:xfrm>
          <a:prstGeom prst="roundRect">
            <a:avLst>
              <a:gd name="adj" fmla="val 49999"/>
            </a:avLst>
          </a:prstGeom>
          <a:solidFill>
            <a:srgbClr val="000000">
              <a:alpha val="8000"/>
            </a:srgbClr>
          </a:solidFill>
          <a:ln/>
        </p:spPr>
      </p:sp>
      <p:sp>
        <p:nvSpPr>
          <p:cNvPr id="5" name="Shape 3"/>
          <p:cNvSpPr/>
          <p:nvPr/>
        </p:nvSpPr>
        <p:spPr>
          <a:xfrm>
            <a:off x="11142781" y="1102539"/>
            <a:ext cx="337780" cy="45719"/>
          </a:xfrm>
          <a:prstGeom prst="roundRect">
            <a:avLst>
              <a:gd name="adj" fmla="val 49999"/>
            </a:avLst>
          </a:prstGeom>
          <a:solidFill>
            <a:srgbClr val="0094D5"/>
          </a:solidFill>
          <a:ln/>
        </p:spPr>
      </p:sp>
      <p:sp>
        <p:nvSpPr>
          <p:cNvPr id="6" name="Shape 4"/>
          <p:cNvSpPr/>
          <p:nvPr/>
        </p:nvSpPr>
        <p:spPr>
          <a:xfrm>
            <a:off x="11430906" y="1065928"/>
            <a:ext cx="84420" cy="85923"/>
          </a:xfrm>
          <a:prstGeom prst="ellipse">
            <a:avLst/>
          </a:prstGeom>
          <a:solidFill>
            <a:srgbClr val="00AEEF"/>
          </a:solidFill>
          <a:ln/>
        </p:spPr>
      </p:sp>
      <p:sp>
        <p:nvSpPr>
          <p:cNvPr id="7" name="Shape 5"/>
          <p:cNvSpPr/>
          <p:nvPr/>
        </p:nvSpPr>
        <p:spPr>
          <a:xfrm>
            <a:off x="631908" y="893684"/>
            <a:ext cx="10275065" cy="430411"/>
          </a:xfrm>
          <a:prstGeom prst="roundRect">
            <a:avLst>
              <a:gd name="adj" fmla="val 39940"/>
            </a:avLst>
          </a:prstGeom>
          <a:solidFill>
            <a:srgbClr val="00AEEF"/>
          </a:solidFill>
          <a:ln w="6350">
            <a:solidFill>
              <a:srgbClr val="00AEEF"/>
            </a:solidFill>
            <a:prstDash val="solid"/>
          </a:ln>
        </p:spPr>
      </p:sp>
      <p:sp>
        <p:nvSpPr>
          <p:cNvPr id="8" name="Text 6"/>
          <p:cNvSpPr/>
          <p:nvPr/>
        </p:nvSpPr>
        <p:spPr>
          <a:xfrm>
            <a:off x="-2018488" y="960691"/>
            <a:ext cx="12729693" cy="188516"/>
          </a:xfrm>
          <a:prstGeom prst="rect">
            <a:avLst/>
          </a:prstGeom>
          <a:noFill/>
          <a:ln/>
        </p:spPr>
        <p:txBody>
          <a:bodyPr wrap="none" lIns="0" tIns="0" rIns="0" bIns="0" rtlCol="0" anchor="t"/>
          <a:lstStyle/>
          <a:p>
            <a:pPr lvl="0" algn="r" rtl="1"/>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راجع موضوع الدرس والكفاية ونواتج التعلم ومراحل الدرس المعطاة لك.</a:t>
            </a:r>
            <a:endParaRPr lang="en-US" sz="20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9" name="Shape 7"/>
          <p:cNvSpPr/>
          <p:nvPr/>
        </p:nvSpPr>
        <p:spPr>
          <a:xfrm>
            <a:off x="11142781" y="1781852"/>
            <a:ext cx="337780" cy="45719"/>
          </a:xfrm>
          <a:prstGeom prst="roundRect">
            <a:avLst>
              <a:gd name="adj" fmla="val 49999"/>
            </a:avLst>
          </a:prstGeom>
          <a:solidFill>
            <a:srgbClr val="0094D5"/>
          </a:solidFill>
          <a:ln/>
        </p:spPr>
      </p:sp>
      <p:sp>
        <p:nvSpPr>
          <p:cNvPr id="10" name="Shape 8"/>
          <p:cNvSpPr/>
          <p:nvPr/>
        </p:nvSpPr>
        <p:spPr>
          <a:xfrm>
            <a:off x="11430906" y="1745242"/>
            <a:ext cx="84420" cy="85923"/>
          </a:xfrm>
          <a:prstGeom prst="ellipse">
            <a:avLst/>
          </a:prstGeom>
          <a:solidFill>
            <a:srgbClr val="00AEEF"/>
          </a:solidFill>
          <a:ln/>
        </p:spPr>
      </p:sp>
      <p:sp>
        <p:nvSpPr>
          <p:cNvPr id="11" name="Shape 9"/>
          <p:cNvSpPr/>
          <p:nvPr/>
        </p:nvSpPr>
        <p:spPr>
          <a:xfrm>
            <a:off x="641606" y="1572998"/>
            <a:ext cx="10305125" cy="708706"/>
          </a:xfrm>
          <a:prstGeom prst="roundRect">
            <a:avLst>
              <a:gd name="adj" fmla="val 39940"/>
            </a:avLst>
          </a:prstGeom>
          <a:solidFill>
            <a:srgbClr val="00AEEF"/>
          </a:solidFill>
          <a:ln w="6350">
            <a:solidFill>
              <a:srgbClr val="00AEEF"/>
            </a:solidFill>
            <a:prstDash val="solid"/>
          </a:ln>
        </p:spPr>
      </p:sp>
      <p:sp>
        <p:nvSpPr>
          <p:cNvPr id="12" name="Text 10"/>
          <p:cNvSpPr/>
          <p:nvPr/>
        </p:nvSpPr>
        <p:spPr>
          <a:xfrm>
            <a:off x="904973" y="1627002"/>
            <a:ext cx="9914620" cy="567726"/>
          </a:xfrm>
          <a:prstGeom prst="rect">
            <a:avLst/>
          </a:prstGeom>
          <a:noFill/>
          <a:ln/>
        </p:spPr>
        <p:txBody>
          <a:bodyPr wrap="none" lIns="0" tIns="0" rIns="0" bIns="0" rtlCol="0" anchor="t"/>
          <a:lstStyle/>
          <a:p>
            <a:pPr algn="r" rtl="1"/>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تحديد المنظور/المنظورات التي يستند إليها تصميم الدرس: </a:t>
            </a:r>
            <a:br>
              <a:rPr lang="ar-JO"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br>
            <a:r>
              <a:rPr lang="ar-JO"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ا</a:t>
            </a:r>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ختر منظورًا أو أكثر من منظورات التعلم التي ترى أنها تساعد في تصميم تجربة </a:t>
            </a:r>
            <a:endParaRPr lang="ar-JO" sz="20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p>
            <a:pPr algn="r" rtl="1"/>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التعلم، ووضح كيف سيظهر هذا المنظور في أنشطة المتدربين أو طريقة تقديم التعلم</a:t>
            </a:r>
            <a:r>
              <a:rPr lang="en-US"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a:t>
            </a:r>
          </a:p>
        </p:txBody>
      </p:sp>
      <p:sp>
        <p:nvSpPr>
          <p:cNvPr id="13" name="Shape 11"/>
          <p:cNvSpPr/>
          <p:nvPr/>
        </p:nvSpPr>
        <p:spPr>
          <a:xfrm>
            <a:off x="11103023" y="2699707"/>
            <a:ext cx="337780" cy="45719"/>
          </a:xfrm>
          <a:prstGeom prst="roundRect">
            <a:avLst>
              <a:gd name="adj" fmla="val 49999"/>
            </a:avLst>
          </a:prstGeom>
          <a:solidFill>
            <a:srgbClr val="0094D5"/>
          </a:solidFill>
          <a:ln/>
        </p:spPr>
      </p:sp>
      <p:sp>
        <p:nvSpPr>
          <p:cNvPr id="14" name="Shape 12"/>
          <p:cNvSpPr/>
          <p:nvPr/>
        </p:nvSpPr>
        <p:spPr>
          <a:xfrm>
            <a:off x="11391148" y="2663096"/>
            <a:ext cx="84420" cy="85923"/>
          </a:xfrm>
          <a:prstGeom prst="ellipse">
            <a:avLst/>
          </a:prstGeom>
          <a:solidFill>
            <a:srgbClr val="00AEEF"/>
          </a:solidFill>
          <a:ln/>
        </p:spPr>
      </p:sp>
      <p:sp>
        <p:nvSpPr>
          <p:cNvPr id="15" name="Shape 13"/>
          <p:cNvSpPr/>
          <p:nvPr/>
        </p:nvSpPr>
        <p:spPr>
          <a:xfrm>
            <a:off x="641606" y="2490852"/>
            <a:ext cx="10314822" cy="430411"/>
          </a:xfrm>
          <a:prstGeom prst="roundRect">
            <a:avLst>
              <a:gd name="adj" fmla="val 39940"/>
            </a:avLst>
          </a:prstGeom>
          <a:solidFill>
            <a:srgbClr val="00AEEF"/>
          </a:solidFill>
          <a:ln w="6350">
            <a:solidFill>
              <a:srgbClr val="00AEEF"/>
            </a:solidFill>
            <a:prstDash val="solid"/>
          </a:ln>
        </p:spPr>
      </p:sp>
      <p:sp>
        <p:nvSpPr>
          <p:cNvPr id="16" name="Text 14"/>
          <p:cNvSpPr/>
          <p:nvPr/>
        </p:nvSpPr>
        <p:spPr>
          <a:xfrm>
            <a:off x="-1875068" y="2585294"/>
            <a:ext cx="12729693" cy="188516"/>
          </a:xfrm>
          <a:prstGeom prst="rect">
            <a:avLst/>
          </a:prstGeom>
          <a:noFill/>
          <a:ln/>
        </p:spPr>
        <p:txBody>
          <a:bodyPr wrap="none" lIns="0" tIns="0" rIns="0" bIns="0" rtlCol="0" anchor="t"/>
          <a:lstStyle/>
          <a:p>
            <a:pPr lvl="0" algn="r" rtl="1"/>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حدد مبدأ أو أكثر من مبادئ تعلم الكبار التي يمكن دمجها في الدرس، ووضح كيف سيظهر كل مبدأ في تجربة التعلم.</a:t>
            </a:r>
            <a:endParaRPr lang="en-US" sz="20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17" name="Shape 15"/>
          <p:cNvSpPr/>
          <p:nvPr/>
        </p:nvSpPr>
        <p:spPr>
          <a:xfrm>
            <a:off x="11142781" y="3286255"/>
            <a:ext cx="337780" cy="45719"/>
          </a:xfrm>
          <a:prstGeom prst="roundRect">
            <a:avLst>
              <a:gd name="adj" fmla="val 49999"/>
            </a:avLst>
          </a:prstGeom>
          <a:solidFill>
            <a:srgbClr val="0094D5"/>
          </a:solidFill>
          <a:ln/>
        </p:spPr>
      </p:sp>
      <p:sp>
        <p:nvSpPr>
          <p:cNvPr id="18" name="Shape 16"/>
          <p:cNvSpPr/>
          <p:nvPr/>
        </p:nvSpPr>
        <p:spPr>
          <a:xfrm>
            <a:off x="11430906" y="3249645"/>
            <a:ext cx="84420" cy="85923"/>
          </a:xfrm>
          <a:prstGeom prst="ellipse">
            <a:avLst/>
          </a:prstGeom>
          <a:solidFill>
            <a:srgbClr val="00AEEF"/>
          </a:solidFill>
          <a:ln/>
        </p:spPr>
      </p:sp>
      <p:sp>
        <p:nvSpPr>
          <p:cNvPr id="19" name="Shape 17"/>
          <p:cNvSpPr/>
          <p:nvPr/>
        </p:nvSpPr>
        <p:spPr>
          <a:xfrm>
            <a:off x="631909" y="3077401"/>
            <a:ext cx="10314822" cy="430411"/>
          </a:xfrm>
          <a:prstGeom prst="roundRect">
            <a:avLst>
              <a:gd name="adj" fmla="val 39940"/>
            </a:avLst>
          </a:prstGeom>
          <a:solidFill>
            <a:srgbClr val="00AEEF"/>
          </a:solidFill>
          <a:ln w="6350">
            <a:solidFill>
              <a:srgbClr val="00AEEF"/>
            </a:solidFill>
            <a:prstDash val="solid"/>
          </a:ln>
        </p:spPr>
      </p:sp>
      <p:sp>
        <p:nvSpPr>
          <p:cNvPr id="20" name="Text 18"/>
          <p:cNvSpPr/>
          <p:nvPr/>
        </p:nvSpPr>
        <p:spPr>
          <a:xfrm>
            <a:off x="-2039203" y="3198349"/>
            <a:ext cx="12729693" cy="188516"/>
          </a:xfrm>
          <a:prstGeom prst="rect">
            <a:avLst/>
          </a:prstGeom>
          <a:noFill/>
          <a:ln/>
        </p:spPr>
        <p:txBody>
          <a:bodyPr wrap="none" lIns="0" tIns="0" rIns="0" bIns="0" rtlCol="0" anchor="t"/>
          <a:lstStyle/>
          <a:p>
            <a:pPr lvl="0" algn="r" rtl="1"/>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اختر استراتيجية أو استراتيجيات التعلم المناسبة لطبيعة نواتج التعلم والمهارة المهنية</a:t>
            </a:r>
            <a:r>
              <a:rPr lang="ar-SA" sz="2000" dirty="0">
                <a:solidFill>
                  <a:schemeClr val="bg1"/>
                </a:solidFill>
              </a:rPr>
              <a:t>.</a:t>
            </a:r>
            <a:endParaRPr lang="en-US" sz="2000" dirty="0">
              <a:solidFill>
                <a:schemeClr val="bg1"/>
              </a:solidFill>
            </a:endParaRPr>
          </a:p>
        </p:txBody>
      </p:sp>
      <p:sp>
        <p:nvSpPr>
          <p:cNvPr id="21" name="Shape 19"/>
          <p:cNvSpPr/>
          <p:nvPr/>
        </p:nvSpPr>
        <p:spPr>
          <a:xfrm>
            <a:off x="11142781" y="3919569"/>
            <a:ext cx="337780" cy="45719"/>
          </a:xfrm>
          <a:prstGeom prst="roundRect">
            <a:avLst>
              <a:gd name="adj" fmla="val 49999"/>
            </a:avLst>
          </a:prstGeom>
          <a:solidFill>
            <a:srgbClr val="0094D5"/>
          </a:solidFill>
          <a:ln/>
        </p:spPr>
      </p:sp>
      <p:sp>
        <p:nvSpPr>
          <p:cNvPr id="22" name="Shape 20"/>
          <p:cNvSpPr/>
          <p:nvPr/>
        </p:nvSpPr>
        <p:spPr>
          <a:xfrm>
            <a:off x="11430906" y="3882958"/>
            <a:ext cx="84420" cy="85923"/>
          </a:xfrm>
          <a:prstGeom prst="ellipse">
            <a:avLst/>
          </a:prstGeom>
          <a:solidFill>
            <a:srgbClr val="00AEEF"/>
          </a:solidFill>
          <a:ln/>
        </p:spPr>
      </p:sp>
      <p:sp>
        <p:nvSpPr>
          <p:cNvPr id="23" name="Shape 21"/>
          <p:cNvSpPr/>
          <p:nvPr/>
        </p:nvSpPr>
        <p:spPr>
          <a:xfrm>
            <a:off x="631909" y="3624196"/>
            <a:ext cx="10314822" cy="603448"/>
          </a:xfrm>
          <a:prstGeom prst="roundRect">
            <a:avLst>
              <a:gd name="adj" fmla="val 28488"/>
            </a:avLst>
          </a:prstGeom>
          <a:solidFill>
            <a:srgbClr val="00AEEF"/>
          </a:solidFill>
          <a:ln w="6350">
            <a:solidFill>
              <a:srgbClr val="00AEEF"/>
            </a:solidFill>
            <a:prstDash val="solid"/>
          </a:ln>
        </p:spPr>
      </p:sp>
      <p:sp>
        <p:nvSpPr>
          <p:cNvPr id="24" name="Shape 22"/>
          <p:cNvSpPr/>
          <p:nvPr/>
        </p:nvSpPr>
        <p:spPr>
          <a:xfrm>
            <a:off x="11142781" y="4652653"/>
            <a:ext cx="337780" cy="45719"/>
          </a:xfrm>
          <a:prstGeom prst="roundRect">
            <a:avLst>
              <a:gd name="adj" fmla="val 49999"/>
            </a:avLst>
          </a:prstGeom>
          <a:solidFill>
            <a:srgbClr val="0094D5"/>
          </a:solidFill>
          <a:ln/>
        </p:spPr>
      </p:sp>
      <p:sp>
        <p:nvSpPr>
          <p:cNvPr id="25" name="Shape 23"/>
          <p:cNvSpPr/>
          <p:nvPr/>
        </p:nvSpPr>
        <p:spPr>
          <a:xfrm>
            <a:off x="11430906" y="4616042"/>
            <a:ext cx="84420" cy="85923"/>
          </a:xfrm>
          <a:prstGeom prst="ellipse">
            <a:avLst/>
          </a:prstGeom>
          <a:solidFill>
            <a:srgbClr val="00AEEF"/>
          </a:solidFill>
          <a:ln/>
        </p:spPr>
      </p:sp>
      <p:sp>
        <p:nvSpPr>
          <p:cNvPr id="26" name="Shape 24"/>
          <p:cNvSpPr/>
          <p:nvPr/>
        </p:nvSpPr>
        <p:spPr>
          <a:xfrm>
            <a:off x="631909" y="4357280"/>
            <a:ext cx="10314822" cy="603448"/>
          </a:xfrm>
          <a:prstGeom prst="roundRect">
            <a:avLst>
              <a:gd name="adj" fmla="val 28488"/>
            </a:avLst>
          </a:prstGeom>
          <a:solidFill>
            <a:srgbClr val="00AEEF"/>
          </a:solidFill>
          <a:ln w="6350">
            <a:solidFill>
              <a:srgbClr val="00AEEF"/>
            </a:solidFill>
            <a:prstDash val="solid"/>
          </a:ln>
        </p:spPr>
      </p:sp>
      <p:sp>
        <p:nvSpPr>
          <p:cNvPr id="27" name="Shape 25"/>
          <p:cNvSpPr/>
          <p:nvPr/>
        </p:nvSpPr>
        <p:spPr>
          <a:xfrm>
            <a:off x="11142781" y="5398989"/>
            <a:ext cx="337780" cy="45719"/>
          </a:xfrm>
          <a:prstGeom prst="roundRect">
            <a:avLst>
              <a:gd name="adj" fmla="val 49999"/>
            </a:avLst>
          </a:prstGeom>
          <a:solidFill>
            <a:srgbClr val="0094D5"/>
          </a:solidFill>
          <a:ln/>
        </p:spPr>
      </p:sp>
      <p:sp>
        <p:nvSpPr>
          <p:cNvPr id="28" name="Shape 26"/>
          <p:cNvSpPr/>
          <p:nvPr/>
        </p:nvSpPr>
        <p:spPr>
          <a:xfrm>
            <a:off x="11430906" y="5362378"/>
            <a:ext cx="84420" cy="85923"/>
          </a:xfrm>
          <a:prstGeom prst="ellipse">
            <a:avLst/>
          </a:prstGeom>
          <a:solidFill>
            <a:srgbClr val="00AEEF"/>
          </a:solidFill>
          <a:ln/>
        </p:spPr>
      </p:sp>
      <p:sp>
        <p:nvSpPr>
          <p:cNvPr id="29" name="Shape 27"/>
          <p:cNvSpPr/>
          <p:nvPr/>
        </p:nvSpPr>
        <p:spPr>
          <a:xfrm>
            <a:off x="631909" y="5103616"/>
            <a:ext cx="10314822" cy="603448"/>
          </a:xfrm>
          <a:prstGeom prst="roundRect">
            <a:avLst>
              <a:gd name="adj" fmla="val 28488"/>
            </a:avLst>
          </a:prstGeom>
          <a:solidFill>
            <a:srgbClr val="00AEEF"/>
          </a:solidFill>
          <a:ln w="6350">
            <a:solidFill>
              <a:srgbClr val="00AEEF"/>
            </a:solidFill>
            <a:prstDash val="solid"/>
          </a:ln>
        </p:spPr>
      </p:sp>
      <p:sp>
        <p:nvSpPr>
          <p:cNvPr id="30" name="Shape 28"/>
          <p:cNvSpPr/>
          <p:nvPr/>
        </p:nvSpPr>
        <p:spPr>
          <a:xfrm>
            <a:off x="11142781" y="6158577"/>
            <a:ext cx="337780" cy="45719"/>
          </a:xfrm>
          <a:prstGeom prst="roundRect">
            <a:avLst>
              <a:gd name="adj" fmla="val 49999"/>
            </a:avLst>
          </a:prstGeom>
          <a:solidFill>
            <a:srgbClr val="0094D5"/>
          </a:solidFill>
          <a:ln/>
        </p:spPr>
      </p:sp>
      <p:sp>
        <p:nvSpPr>
          <p:cNvPr id="31" name="Shape 29"/>
          <p:cNvSpPr/>
          <p:nvPr/>
        </p:nvSpPr>
        <p:spPr>
          <a:xfrm>
            <a:off x="11430906" y="6121966"/>
            <a:ext cx="84420" cy="85923"/>
          </a:xfrm>
          <a:prstGeom prst="ellipse">
            <a:avLst/>
          </a:prstGeom>
          <a:solidFill>
            <a:srgbClr val="00AEEF"/>
          </a:solidFill>
          <a:ln/>
        </p:spPr>
      </p:sp>
      <p:sp>
        <p:nvSpPr>
          <p:cNvPr id="32" name="Shape 30"/>
          <p:cNvSpPr/>
          <p:nvPr/>
        </p:nvSpPr>
        <p:spPr>
          <a:xfrm>
            <a:off x="631909" y="5863204"/>
            <a:ext cx="10314822" cy="603448"/>
          </a:xfrm>
          <a:prstGeom prst="roundRect">
            <a:avLst>
              <a:gd name="adj" fmla="val 28488"/>
            </a:avLst>
          </a:prstGeom>
          <a:solidFill>
            <a:srgbClr val="00AEEF"/>
          </a:solidFill>
          <a:ln w="6350">
            <a:solidFill>
              <a:srgbClr val="00AEEF"/>
            </a:solidFill>
            <a:prstDash val="solid"/>
          </a:ln>
        </p:spPr>
      </p:sp>
      <p:sp>
        <p:nvSpPr>
          <p:cNvPr id="34" name="Rectangle 33"/>
          <p:cNvSpPr/>
          <p:nvPr/>
        </p:nvSpPr>
        <p:spPr>
          <a:xfrm>
            <a:off x="276698" y="3607656"/>
            <a:ext cx="10559664" cy="515526"/>
          </a:xfrm>
          <a:prstGeom prst="rect">
            <a:avLst/>
          </a:prstGeom>
        </p:spPr>
        <p:txBody>
          <a:bodyPr wrap="square">
            <a:spAutoFit/>
          </a:bodyPr>
          <a:lstStyle/>
          <a:p>
            <a:pPr lvl="0" algn="r" rtl="1">
              <a:lnSpc>
                <a:spcPct val="150000"/>
              </a:lnSpc>
              <a:spcBef>
                <a:spcPts val="1400"/>
              </a:spcBef>
              <a:spcAft>
                <a:spcPts val="1400"/>
              </a:spcAft>
              <a:tabLst>
                <a:tab pos="457200" algn="l"/>
              </a:tabLst>
            </a:pPr>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اختر طريقة أو طرق التعليم وأسلوب أو أساليب التيسير التي تدعم تنفيذ الاستراتيجية المختارة.</a:t>
            </a:r>
            <a:endParaRPr lang="en-US" sz="20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35" name="Rectangle 34"/>
          <p:cNvSpPr/>
          <p:nvPr/>
        </p:nvSpPr>
        <p:spPr>
          <a:xfrm>
            <a:off x="519201" y="4368846"/>
            <a:ext cx="10296494" cy="515526"/>
          </a:xfrm>
          <a:prstGeom prst="rect">
            <a:avLst/>
          </a:prstGeom>
        </p:spPr>
        <p:txBody>
          <a:bodyPr wrap="square">
            <a:spAutoFit/>
          </a:bodyPr>
          <a:lstStyle/>
          <a:p>
            <a:pPr algn="r" rtl="1">
              <a:lnSpc>
                <a:spcPct val="150000"/>
              </a:lnSpc>
              <a:spcBef>
                <a:spcPts val="1400"/>
              </a:spcBef>
              <a:spcAft>
                <a:spcPts val="1400"/>
              </a:spcAft>
              <a:tabLst>
                <a:tab pos="457200" algn="l"/>
              </a:tabLst>
            </a:pPr>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حدد أدوات التعليم والتقييم المناسبة، ووضح نوع الدليل الذي سيوفره التقييم على تعلم المتدربين أو أدائهم.</a:t>
            </a:r>
            <a:endParaRPr lang="en-US" sz="20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36" name="Rectangle 35"/>
          <p:cNvSpPr/>
          <p:nvPr/>
        </p:nvSpPr>
        <p:spPr>
          <a:xfrm>
            <a:off x="-499166" y="5064413"/>
            <a:ext cx="11377822" cy="515526"/>
          </a:xfrm>
          <a:prstGeom prst="rect">
            <a:avLst/>
          </a:prstGeom>
        </p:spPr>
        <p:txBody>
          <a:bodyPr wrap="square">
            <a:spAutoFit/>
          </a:bodyPr>
          <a:lstStyle/>
          <a:p>
            <a:pPr lvl="0" algn="r" rtl="1">
              <a:lnSpc>
                <a:spcPct val="150000"/>
              </a:lnSpc>
              <a:spcBef>
                <a:spcPts val="1400"/>
              </a:spcBef>
              <a:spcAft>
                <a:spcPts val="1400"/>
              </a:spcAft>
              <a:tabLst>
                <a:tab pos="457200" algn="l"/>
              </a:tabLst>
            </a:pPr>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استكمل الحقول المتعلقة بدمج تعلم الكبار والاستراتيجيات والطرق والأساليب والأدوات في نموذج خطة الدرس</a:t>
            </a:r>
            <a:r>
              <a:rPr lang="ar-SA" sz="2000" dirty="0">
                <a:solidFill>
                  <a:schemeClr val="bg1"/>
                </a:solidFill>
                <a:latin typeface="Arial" panose="020B0604020202020204" pitchFamily="34" charset="0"/>
                <a:ea typeface="Arial" panose="020B0604020202020204" pitchFamily="34" charset="0"/>
              </a:rPr>
              <a:t>.</a:t>
            </a:r>
            <a:endParaRPr lang="en-US" dirty="0">
              <a:solidFill>
                <a:schemeClr val="bg1"/>
              </a:solidFill>
              <a:effectLst/>
              <a:latin typeface="Arial" panose="020B0604020202020204" pitchFamily="34" charset="0"/>
              <a:ea typeface="Arial" panose="020B0604020202020204" pitchFamily="34" charset="0"/>
            </a:endParaRPr>
          </a:p>
        </p:txBody>
      </p:sp>
      <p:sp>
        <p:nvSpPr>
          <p:cNvPr id="37" name="Rectangle 36"/>
          <p:cNvSpPr/>
          <p:nvPr/>
        </p:nvSpPr>
        <p:spPr>
          <a:xfrm>
            <a:off x="1494625" y="5863204"/>
            <a:ext cx="9437441" cy="515526"/>
          </a:xfrm>
          <a:prstGeom prst="rect">
            <a:avLst/>
          </a:prstGeom>
        </p:spPr>
        <p:txBody>
          <a:bodyPr wrap="square">
            <a:spAutoFit/>
          </a:bodyPr>
          <a:lstStyle/>
          <a:p>
            <a:pPr lvl="0" algn="r" rtl="1">
              <a:lnSpc>
                <a:spcPct val="150000"/>
              </a:lnSpc>
              <a:spcBef>
                <a:spcPts val="1400"/>
              </a:spcBef>
              <a:spcAft>
                <a:spcPts val="1400"/>
              </a:spcAft>
              <a:tabLst>
                <a:tab pos="457200" algn="l"/>
              </a:tabLst>
            </a:pPr>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راجع اختياراتك للتأكد من وجود ترابط بينها وبين نواتج التعلم وطبيعة المهمة المهنية.</a:t>
            </a:r>
            <a:endParaRPr lang="en-US" sz="20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p:txBody>
      </p:sp>
    </p:spTree>
    <p:extLst>
      <p:ext uri="{BB962C8B-B14F-4D97-AF65-F5344CB8AC3E}">
        <p14:creationId xmlns:p14="http://schemas.microsoft.com/office/powerpoint/2010/main" val="2463940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61033" y="1784092"/>
            <a:ext cx="5398754" cy="3264986"/>
          </a:xfrm>
          <a:prstGeom prst="rect">
            <a:avLst/>
          </a:prstGeom>
        </p:spPr>
      </p:pic>
      <p:sp>
        <p:nvSpPr>
          <p:cNvPr id="5" name="Text 2"/>
          <p:cNvSpPr/>
          <p:nvPr/>
        </p:nvSpPr>
        <p:spPr>
          <a:xfrm>
            <a:off x="6333470" y="1916778"/>
            <a:ext cx="4977680" cy="413242"/>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a:t>
            </a:r>
            <a:r>
              <a:rPr lang="ar-JO" altLang="en-US" sz="2400" dirty="0">
                <a:solidFill>
                  <a:srgbClr val="384653"/>
                </a:solidFill>
                <a:latin typeface="GE SS Two Light" pitchFamily="34" charset="0"/>
                <a:ea typeface="GE SS Two Light" pitchFamily="34" charset="-122"/>
                <a:cs typeface="GE SS Two Light" pitchFamily="34" charset="-120"/>
              </a:rPr>
              <a:t>خرج التكليف </a:t>
            </a:r>
            <a:endParaRPr lang="ar-SA" sz="2400" dirty="0"/>
          </a:p>
        </p:txBody>
      </p:sp>
      <p:sp>
        <p:nvSpPr>
          <p:cNvPr id="6" name="Text 3"/>
          <p:cNvSpPr/>
          <p:nvPr/>
        </p:nvSpPr>
        <p:spPr>
          <a:xfrm>
            <a:off x="6333470" y="2432804"/>
            <a:ext cx="4977680" cy="3048250"/>
          </a:xfrm>
          <a:prstGeom prst="rect">
            <a:avLst/>
          </a:prstGeom>
          <a:noFill/>
          <a:ln/>
        </p:spPr>
        <p:txBody>
          <a:bodyPr wrap="square" lIns="0" tIns="0" rIns="61386" bIns="0" rtlCol="0" anchor="t">
            <a:normAutofit/>
          </a:bodyPr>
          <a:lstStyle/>
          <a:p>
            <a:pPr algn="just" rtl="1">
              <a:lnSpc>
                <a:spcPct val="150000"/>
              </a:lnSpc>
            </a:pPr>
            <a:r>
              <a:rPr lang="ar-SA" dirty="0">
                <a:solidFill>
                  <a:srgbClr val="384653"/>
                </a:solidFill>
                <a:latin typeface="GE SS Two Light" pitchFamily="34" charset="0"/>
                <a:ea typeface="GE SS Two Light" pitchFamily="34" charset="-122"/>
                <a:cs typeface="GE SS Two Light" pitchFamily="34" charset="-120"/>
              </a:rPr>
              <a:t>نموذج خطة درس مكتمل في الحقول المخصصة للتكليف، يوضح كيفية دمج مبادئ تعلم الكبار واستراتيجياته وأساليبه وأنماطه وأدوات التعليم والتقييم داخل درس مهني، مع توضيح ملاءمة هذه الاختيارات لنواتج التعلم وطبيعة المهنة أو المهارة المستهدفة.</a:t>
            </a:r>
            <a:endParaRPr lang="en-US" dirty="0">
              <a:solidFill>
                <a:srgbClr val="384653"/>
              </a:solidFill>
              <a:latin typeface="GE SS Two Light" pitchFamily="34" charset="0"/>
              <a:ea typeface="GE SS Two Light" pitchFamily="34" charset="-122"/>
              <a:cs typeface="GE SS Two Light" pitchFamily="34" charset="-120"/>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9430" y="1736036"/>
            <a:ext cx="5421232" cy="3278580"/>
          </a:xfrm>
          <a:prstGeom prst="rect">
            <a:avLst/>
          </a:prstGeom>
        </p:spPr>
      </p:pic>
      <p:sp>
        <p:nvSpPr>
          <p:cNvPr id="8" name="Text 4"/>
          <p:cNvSpPr/>
          <p:nvPr/>
        </p:nvSpPr>
        <p:spPr>
          <a:xfrm>
            <a:off x="804346" y="1916778"/>
            <a:ext cx="4977680" cy="413242"/>
          </a:xfrm>
          <a:prstGeom prst="rect">
            <a:avLst/>
          </a:prstGeom>
          <a:noFill/>
          <a:ln/>
        </p:spPr>
        <p:txBody>
          <a:bodyPr wrap="none" lIns="0" tIns="0" rIns="0" bIns="0" rtlCol="0" anchor="t"/>
          <a:lstStyle/>
          <a:p>
            <a:pPr algn="just" rtl="1"/>
            <a:r>
              <a:rPr lang="ar-SA" sz="2400" dirty="0">
                <a:solidFill>
                  <a:srgbClr val="384653"/>
                </a:solidFill>
                <a:latin typeface="GE SS Two Light" pitchFamily="34" charset="0"/>
                <a:ea typeface="GE SS Two Light" pitchFamily="34" charset="-122"/>
                <a:cs typeface="GE SS Two Light" pitchFamily="34" charset="-120"/>
              </a:rPr>
              <a:t>معيار النجاح</a:t>
            </a:r>
            <a:endParaRPr lang="en-US" sz="2400" dirty="0">
              <a:solidFill>
                <a:srgbClr val="384653"/>
              </a:solidFill>
              <a:latin typeface="GE SS Two Light" pitchFamily="34" charset="0"/>
              <a:ea typeface="GE SS Two Light" pitchFamily="34" charset="-122"/>
              <a:cs typeface="GE SS Two Light" pitchFamily="34" charset="-120"/>
            </a:endParaRPr>
          </a:p>
        </p:txBody>
      </p:sp>
      <p:sp>
        <p:nvSpPr>
          <p:cNvPr id="9" name="Text 5"/>
          <p:cNvSpPr/>
          <p:nvPr/>
        </p:nvSpPr>
        <p:spPr>
          <a:xfrm>
            <a:off x="804346" y="2432804"/>
            <a:ext cx="4977680" cy="2417491"/>
          </a:xfrm>
          <a:prstGeom prst="rect">
            <a:avLst/>
          </a:prstGeom>
          <a:noFill/>
          <a:ln/>
        </p:spPr>
        <p:txBody>
          <a:bodyPr wrap="square" lIns="0" tIns="0" rIns="61386" bIns="0" rtlCol="0" anchor="t">
            <a:normAutofit/>
          </a:bodyPr>
          <a:lstStyle/>
          <a:p>
            <a:pPr algn="just" rtl="1">
              <a:lnSpc>
                <a:spcPct val="150000"/>
              </a:lnSpc>
            </a:pPr>
            <a:r>
              <a:rPr lang="ar-SA" dirty="0">
                <a:solidFill>
                  <a:srgbClr val="384653"/>
                </a:solidFill>
                <a:latin typeface="GE SS Two Light" pitchFamily="34" charset="0"/>
                <a:ea typeface="GE SS Two Light" pitchFamily="34" charset="-122"/>
                <a:cs typeface="GE SS Two Light" pitchFamily="34" charset="-120"/>
              </a:rPr>
              <a:t>يُعد التكليف ناجحًا عندما تظهر في النموذج اختيارات مناسبة ومترابطة بين مبادئ تعلم الكبار والاستراتيجيات والطرق والأساليب وأدوات التعليم والتقييم ونواتج التعلم، دون الحاجة إلى إعادة تصميم عناصر خطة الدرس الأساسية.</a:t>
            </a:r>
            <a:endParaRPr lang="en-US" dirty="0">
              <a:solidFill>
                <a:srgbClr val="384653"/>
              </a:solidFill>
              <a:latin typeface="GE SS Two Light" pitchFamily="34" charset="0"/>
              <a:ea typeface="GE SS Two Light" pitchFamily="34" charset="-122"/>
              <a:cs typeface="GE SS Two Light" pitchFamily="34" charset="-120"/>
            </a:endParaRPr>
          </a:p>
        </p:txBody>
      </p:sp>
      <p:sp>
        <p:nvSpPr>
          <p:cNvPr id="10" name="Text 0"/>
          <p:cNvSpPr/>
          <p:nvPr/>
        </p:nvSpPr>
        <p:spPr>
          <a:xfrm>
            <a:off x="671663" y="600665"/>
            <a:ext cx="10950493" cy="366740"/>
          </a:xfrm>
          <a:prstGeom prst="rect">
            <a:avLst/>
          </a:prstGeom>
          <a:noFill/>
          <a:ln/>
        </p:spPr>
        <p:txBody>
          <a:bodyPr wrap="none" lIns="0" tIns="0" rIns="0" bIns="0" rtlCol="0" anchor="t"/>
          <a:lstStyle/>
          <a:p>
            <a:pPr algn="r" rtl="1">
              <a:lnSpc>
                <a:spcPct val="104000"/>
              </a:lnSpc>
            </a:pPr>
            <a:r>
              <a:rPr lang="ar-SA" altLang="en-US" sz="2400" b="1" dirty="0">
                <a:solidFill>
                  <a:srgbClr val="2E3C4E"/>
                </a:solidFill>
                <a:latin typeface="GE SS Two Light" pitchFamily="34" charset="0"/>
                <a:ea typeface="GE SS Two Light" pitchFamily="34" charset="-122"/>
                <a:cs typeface="GE SS Two Light" pitchFamily="34" charset="-120"/>
              </a:rPr>
              <a:t>ال</a:t>
            </a:r>
            <a:r>
              <a:rPr lang="ar-JO" altLang="en-US" sz="2400" b="1" dirty="0">
                <a:solidFill>
                  <a:srgbClr val="2E3C4E"/>
                </a:solidFill>
                <a:latin typeface="GE SS Two Light" pitchFamily="34" charset="0"/>
                <a:ea typeface="GE SS Two Light" pitchFamily="34" charset="-122"/>
                <a:cs typeface="GE SS Two Light" pitchFamily="34" charset="-120"/>
              </a:rPr>
              <a:t>تكليف التطبيقي: دمج تعلم الكبار داخل خطة الدرس </a:t>
            </a:r>
            <a:endParaRPr lang="en-US" sz="2400" b="1"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4161384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7739" y="286048"/>
            <a:ext cx="10927878" cy="538262"/>
          </a:xfrm>
          <a:prstGeom prst="rect">
            <a:avLst/>
          </a:prstGeom>
          <a:noFill/>
          <a:ln/>
        </p:spPr>
        <p:txBody>
          <a:bodyPr wrap="none" lIns="0" tIns="0" rIns="0" bIns="0" rtlCol="0" anchor="t"/>
          <a:lstStyle/>
          <a:p>
            <a:pPr algn="r" rtl="1">
              <a:lnSpc>
                <a:spcPct val="104000"/>
              </a:lnSpc>
            </a:pPr>
            <a:r>
              <a:rPr lang="ar-SA" altLang="en-US" sz="3350" dirty="0">
                <a:solidFill>
                  <a:srgbClr val="2E3C4E"/>
                </a:solidFill>
                <a:latin typeface="GE SS Two Light" pitchFamily="34" charset="0"/>
                <a:ea typeface="GE SS Two Light" pitchFamily="34" charset="-122"/>
                <a:cs typeface="GE SS Two Light" pitchFamily="34" charset="-120"/>
              </a:rPr>
              <a:t> تقييم النشاط </a:t>
            </a:r>
            <a:r>
              <a:rPr lang="en-US" altLang="en-US" sz="3350" dirty="0">
                <a:solidFill>
                  <a:srgbClr val="2E3C4E"/>
                </a:solidFill>
                <a:latin typeface="Myriad "/>
                <a:ea typeface="GE SS Two Light" pitchFamily="34" charset="-122"/>
                <a:cs typeface="GE SS Two Light" pitchFamily="34" charset="-120"/>
              </a:rPr>
              <a:t>4</a:t>
            </a:r>
            <a:r>
              <a:rPr lang="ar-JO" altLang="en-US" sz="3350" dirty="0">
                <a:solidFill>
                  <a:srgbClr val="2E3C4E"/>
                </a:solidFill>
                <a:latin typeface="Myriad "/>
                <a:ea typeface="GE SS Two Light" pitchFamily="34" charset="-122"/>
                <a:cs typeface="GE SS Two Light" pitchFamily="34" charset="-120"/>
              </a:rPr>
              <a:t> </a:t>
            </a:r>
            <a:r>
              <a:rPr lang="ar-JO" altLang="en-US" sz="3350" dirty="0">
                <a:solidFill>
                  <a:srgbClr val="2E3C4E"/>
                </a:solidFill>
                <a:latin typeface="GE SS Two Light" pitchFamily="34" charset="0"/>
                <a:ea typeface="GE SS Two Light" pitchFamily="34" charset="-122"/>
                <a:cs typeface="GE SS Two Light" pitchFamily="34" charset="-120"/>
              </a:rPr>
              <a:t> </a:t>
            </a:r>
            <a:r>
              <a:rPr lang="ar-SA" sz="3350" dirty="0">
                <a:solidFill>
                  <a:srgbClr val="2E3C4E"/>
                </a:solidFill>
                <a:latin typeface="GE SS Two Light" pitchFamily="34" charset="0"/>
                <a:ea typeface="GE SS Two Light" pitchFamily="34" charset="-122"/>
                <a:cs typeface="GE SS Two Light" pitchFamily="34" charset="-120"/>
              </a:rPr>
              <a:t>معايير تقييم إدماج عناصر التعلم في خطة الدرس</a:t>
            </a:r>
            <a:endParaRPr lang="ar-JO" sz="3350" dirty="0">
              <a:solidFill>
                <a:srgbClr val="2E3C4E"/>
              </a:solidFill>
              <a:latin typeface="GE SS Two Light" pitchFamily="34" charset="0"/>
              <a:ea typeface="GE SS Two Light" pitchFamily="34" charset="-122"/>
              <a:cs typeface="GE SS Two Light" pitchFamily="34" charset="-120"/>
            </a:endParaRPr>
          </a:p>
          <a:p>
            <a:pPr algn="r" rtl="1">
              <a:lnSpc>
                <a:spcPct val="104000"/>
              </a:lnSpc>
            </a:pPr>
            <a:r>
              <a:rPr lang="ar-SA" sz="3350" dirty="0">
                <a:solidFill>
                  <a:srgbClr val="2E3C4E"/>
                </a:solidFill>
                <a:latin typeface="GE SS Two Light" pitchFamily="34" charset="0"/>
                <a:ea typeface="GE SS Two Light" pitchFamily="34" charset="-122"/>
                <a:cs typeface="GE SS Two Light" pitchFamily="34" charset="-120"/>
              </a:rPr>
              <a:t> أداة التقييم </a:t>
            </a:r>
            <a:r>
              <a:rPr lang="en-US" sz="3350" dirty="0">
                <a:solidFill>
                  <a:srgbClr val="2E3C4E"/>
                </a:solidFill>
                <a:latin typeface="Myriad "/>
                <a:ea typeface="GE SS Two Light" pitchFamily="34" charset="-122"/>
                <a:cs typeface="GE SS Two Light" pitchFamily="34" charset="-120"/>
              </a:rPr>
              <a:t>13</a:t>
            </a:r>
            <a:endParaRPr lang="en-US" sz="3350" dirty="0">
              <a:solidFill>
                <a:srgbClr val="2E3C4E"/>
              </a:solidFill>
              <a:latin typeface="GE SS Two Light" pitchFamily="34" charset="0"/>
              <a:ea typeface="GE SS Two Light" pitchFamily="34" charset="-122"/>
              <a:cs typeface="GE SS Two Light" pitchFamily="34" charset="-120"/>
            </a:endParaRPr>
          </a:p>
          <a:p>
            <a:pPr marL="0" indent="0" algn="r" rtl="1">
              <a:lnSpc>
                <a:spcPct val="104000"/>
              </a:lnSpc>
              <a:buNone/>
            </a:pPr>
            <a:endParaRPr lang="ar-SA" sz="3350" dirty="0"/>
          </a:p>
        </p:txBody>
      </p:sp>
      <p:graphicFrame>
        <p:nvGraphicFramePr>
          <p:cNvPr id="3" name="Table 2"/>
          <p:cNvGraphicFramePr>
            <a:graphicFrameLocks noGrp="1"/>
          </p:cNvGraphicFramePr>
          <p:nvPr>
            <p:extLst>
              <p:ext uri="{D42A27DB-BD31-4B8C-83A1-F6EECF244321}">
                <p14:modId xmlns:p14="http://schemas.microsoft.com/office/powerpoint/2010/main" val="2090120752"/>
              </p:ext>
            </p:extLst>
          </p:nvPr>
        </p:nvGraphicFramePr>
        <p:xfrm>
          <a:off x="508109" y="1401556"/>
          <a:ext cx="11387508" cy="5165439"/>
        </p:xfrm>
        <a:graphic>
          <a:graphicData uri="http://schemas.openxmlformats.org/drawingml/2006/table">
            <a:tbl>
              <a:tblPr rtl="1" firstRow="1" firstCol="1" bandRow="1">
                <a:tableStyleId>{5C22544A-7EE6-4342-B048-85BDC9FD1C3A}</a:tableStyleId>
              </a:tblPr>
              <a:tblGrid>
                <a:gridCol w="7164591">
                  <a:extLst>
                    <a:ext uri="{9D8B030D-6E8A-4147-A177-3AD203B41FA5}">
                      <a16:colId xmlns:a16="http://schemas.microsoft.com/office/drawing/2014/main" val="1998256736"/>
                    </a:ext>
                  </a:extLst>
                </a:gridCol>
                <a:gridCol w="1166191">
                  <a:extLst>
                    <a:ext uri="{9D8B030D-6E8A-4147-A177-3AD203B41FA5}">
                      <a16:colId xmlns:a16="http://schemas.microsoft.com/office/drawing/2014/main" val="1153268601"/>
                    </a:ext>
                  </a:extLst>
                </a:gridCol>
                <a:gridCol w="1524000">
                  <a:extLst>
                    <a:ext uri="{9D8B030D-6E8A-4147-A177-3AD203B41FA5}">
                      <a16:colId xmlns:a16="http://schemas.microsoft.com/office/drawing/2014/main" val="60992556"/>
                    </a:ext>
                  </a:extLst>
                </a:gridCol>
                <a:gridCol w="1532726">
                  <a:extLst>
                    <a:ext uri="{9D8B030D-6E8A-4147-A177-3AD203B41FA5}">
                      <a16:colId xmlns:a16="http://schemas.microsoft.com/office/drawing/2014/main" val="2411036541"/>
                    </a:ext>
                  </a:extLst>
                </a:gridCol>
              </a:tblGrid>
              <a:tr h="344918">
                <a:tc>
                  <a:txBody>
                    <a:bodyPr/>
                    <a:lstStyle/>
                    <a:p>
                      <a:pPr algn="just" rtl="1">
                        <a:lnSpc>
                          <a:spcPct val="150000"/>
                        </a:lnSpc>
                        <a:spcBef>
                          <a:spcPts val="1400"/>
                        </a:spcBef>
                        <a:spcAft>
                          <a:spcPts val="1400"/>
                        </a:spcAft>
                      </a:pPr>
                      <a:r>
                        <a:rPr lang="ar-SA" sz="20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معيار التقييم</a:t>
                      </a:r>
                      <a:endParaRPr lang="en-US" sz="20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Bef>
                          <a:spcPts val="1400"/>
                        </a:spcBef>
                        <a:spcAft>
                          <a:spcPts val="1400"/>
                        </a:spcAft>
                      </a:pPr>
                      <a:r>
                        <a:rPr lang="ar-SA" sz="20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متحقق</a:t>
                      </a:r>
                      <a:endParaRPr lang="en-US" sz="20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Bef>
                          <a:spcPts val="1400"/>
                        </a:spcBef>
                        <a:spcAft>
                          <a:spcPts val="1400"/>
                        </a:spcAft>
                      </a:pPr>
                      <a:r>
                        <a:rPr lang="ar-SA" sz="2000" b="1" kern="1200">
                          <a:solidFill>
                            <a:schemeClr val="bg1"/>
                          </a:solidFill>
                          <a:latin typeface="WinSoft Pro Medium" panose="020B0600060200000000" pitchFamily="34" charset="-79"/>
                          <a:ea typeface="GE SS Two Light" pitchFamily="34" charset="-122"/>
                          <a:cs typeface="WinSoft Pro Medium" panose="020B0600060200000000" pitchFamily="34" charset="-79"/>
                        </a:rPr>
                        <a:t>متحقق جزئيًا</a:t>
                      </a:r>
                      <a:endParaRPr lang="en-US" sz="2000" b="1"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Bef>
                          <a:spcPts val="1400"/>
                        </a:spcBef>
                        <a:spcAft>
                          <a:spcPts val="1400"/>
                        </a:spcAft>
                      </a:pPr>
                      <a:r>
                        <a:rPr lang="ar-SA" sz="20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يحتاج إلى تحسين</a:t>
                      </a:r>
                      <a:endParaRPr lang="en-US" sz="20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600233500"/>
                  </a:ext>
                </a:extLst>
              </a:tr>
              <a:tr h="476613">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يحدد الاستراتيجيات والأنماط وأساليب التعلم المناسبة لمراحل الدرس ونواتج التعلم.</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262892"/>
                  </a:ext>
                </a:extLst>
              </a:tr>
              <a:tr h="476613">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يربط اختيارات الاستراتيجيات والأنماط والأساليب بطبيعة المهارة أو المهمة المهنية.</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6640516"/>
                  </a:ext>
                </a:extLst>
              </a:tr>
              <a:tr h="476613">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يختار أدوات التعليم والموارد المناسبة لدعم أنشطة المتدربين والتعلم المستهدف.</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16040003"/>
                  </a:ext>
                </a:extLst>
              </a:tr>
              <a:tr h="638735">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يختار أدوات تقييم مناسبة لنواتج التعلم، وتوفر أدلة ملائمة على تعلم المتدربين أو أدائهم.</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4261118"/>
                  </a:ext>
                </a:extLst>
              </a:tr>
              <a:tr h="476613">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يوضح كيفية ظهور عناصر الدمج المختارة داخل مراحل الدرس وأنشطة المتدربين.</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3704278"/>
                  </a:ext>
                </a:extLst>
              </a:tr>
              <a:tr h="476613">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يربط، عند الاقتضاء، مبادئ تعلم الكبار بالعناصر التي أدرجها في تجربة التعلم.</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5048850"/>
                  </a:ext>
                </a:extLst>
              </a:tr>
              <a:tr h="476613">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يبرر اختياراته ويوضح مدى ملاءمتها لنواتج التعلم وطبيعة المهمة المهنية.</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8434120"/>
                  </a:ext>
                </a:extLst>
              </a:tr>
              <a:tr h="670126">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يحافظ على عناصر خطة الدرس الأساسية المعطاة له، ويركز على استكمال عناصر الدمج المطلوبة دون إعادة تصميم الخطة.</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77438842"/>
                  </a:ext>
                </a:extLst>
              </a:tr>
            </a:tbl>
          </a:graphicData>
        </a:graphic>
      </p:graphicFrame>
    </p:spTree>
    <p:extLst>
      <p:ext uri="{BB962C8B-B14F-4D97-AF65-F5344CB8AC3E}">
        <p14:creationId xmlns:p14="http://schemas.microsoft.com/office/powerpoint/2010/main" val="3902768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2902" y="783233"/>
            <a:ext cx="3527535" cy="5291534"/>
          </a:xfrm>
          <a:prstGeom prst="rect">
            <a:avLst/>
          </a:prstGeom>
        </p:spPr>
      </p:pic>
      <p:sp>
        <p:nvSpPr>
          <p:cNvPr id="4" name="Shape 0"/>
          <p:cNvSpPr/>
          <p:nvPr/>
        </p:nvSpPr>
        <p:spPr>
          <a:xfrm>
            <a:off x="5698436" y="1285461"/>
            <a:ext cx="1289466" cy="375361"/>
          </a:xfrm>
          <a:prstGeom prst="roundRect">
            <a:avLst>
              <a:gd name="adj" fmla="val 49999"/>
            </a:avLst>
          </a:prstGeom>
          <a:solidFill>
            <a:srgbClr val="D4E9F7"/>
          </a:solidFill>
          <a:ln/>
        </p:spPr>
      </p:sp>
      <p:sp>
        <p:nvSpPr>
          <p:cNvPr id="5" name="Text 1"/>
          <p:cNvSpPr/>
          <p:nvPr/>
        </p:nvSpPr>
        <p:spPr>
          <a:xfrm>
            <a:off x="5738191" y="1311965"/>
            <a:ext cx="1080943" cy="151713"/>
          </a:xfrm>
          <a:prstGeom prst="rect">
            <a:avLst/>
          </a:prstGeom>
          <a:noFill/>
          <a:ln/>
        </p:spPr>
        <p:txBody>
          <a:bodyPr wrap="none" lIns="0" tIns="0" rIns="0" bIns="0" rtlCol="0" anchor="t"/>
          <a:lstStyle/>
          <a:p>
            <a:pPr marL="0" indent="0" algn="r" rtl="1">
              <a:lnSpc>
                <a:spcPct val="96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النشاط 5</a:t>
            </a:r>
            <a:endParaRPr lang="ar-SA" sz="2400" dirty="0"/>
          </a:p>
        </p:txBody>
      </p:sp>
      <p:sp>
        <p:nvSpPr>
          <p:cNvPr id="6" name="Text 2"/>
          <p:cNvSpPr/>
          <p:nvPr/>
        </p:nvSpPr>
        <p:spPr>
          <a:xfrm>
            <a:off x="631908" y="1719263"/>
            <a:ext cx="6355993" cy="1068983"/>
          </a:xfrm>
          <a:prstGeom prst="rect">
            <a:avLst/>
          </a:prstGeom>
          <a:noFill/>
          <a:ln/>
        </p:spPr>
        <p:txBody>
          <a:bodyPr wrap="square" lIns="0" tIns="0" rIns="0" bIns="0" rtlCol="0" anchor="t">
            <a:normAutofit/>
          </a:bodyPr>
          <a:lstStyle/>
          <a:p>
            <a:pPr marL="0" indent="0" algn="r"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عرض خطة الدرس ومراجعتها وتحسينها</a:t>
            </a:r>
            <a:endParaRPr lang="ar-SA" sz="3350" dirty="0"/>
          </a:p>
        </p:txBody>
      </p:sp>
      <p:sp>
        <p:nvSpPr>
          <p:cNvPr id="7" name="Shape 3"/>
          <p:cNvSpPr/>
          <p:nvPr/>
        </p:nvSpPr>
        <p:spPr>
          <a:xfrm>
            <a:off x="631908" y="3007519"/>
            <a:ext cx="6355993" cy="939403"/>
          </a:xfrm>
          <a:prstGeom prst="roundRect">
            <a:avLst>
              <a:gd name="adj" fmla="val 25946"/>
            </a:avLst>
          </a:prstGeom>
          <a:solidFill>
            <a:srgbClr val="00AEEF"/>
          </a:solidFill>
          <a:ln w="6350">
            <a:solidFill>
              <a:srgbClr val="0094D5"/>
            </a:solidFill>
            <a:prstDash val="solid"/>
          </a:ln>
        </p:spPr>
      </p:sp>
      <p:sp>
        <p:nvSpPr>
          <p:cNvPr id="8" name="Text 4"/>
          <p:cNvSpPr/>
          <p:nvPr/>
        </p:nvSpPr>
        <p:spPr>
          <a:xfrm>
            <a:off x="800675" y="3110030"/>
            <a:ext cx="6018459" cy="267196"/>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المدة</a:t>
            </a:r>
            <a:endParaRPr lang="ar-SA" sz="2800" dirty="0">
              <a:solidFill>
                <a:schemeClr val="bg1"/>
              </a:solidFill>
            </a:endParaRPr>
          </a:p>
        </p:txBody>
      </p:sp>
      <p:sp>
        <p:nvSpPr>
          <p:cNvPr id="9" name="Text 5"/>
          <p:cNvSpPr/>
          <p:nvPr/>
        </p:nvSpPr>
        <p:spPr>
          <a:xfrm>
            <a:off x="800675" y="3531195"/>
            <a:ext cx="6018459" cy="246955"/>
          </a:xfrm>
          <a:prstGeom prst="rect">
            <a:avLst/>
          </a:prstGeom>
          <a:noFill/>
          <a:ln/>
        </p:spPr>
        <p:txBody>
          <a:bodyPr wrap="none" lIns="0" tIns="0" rIns="0" bIns="0" rtlCol="0" anchor="t"/>
          <a:lstStyle/>
          <a:p>
            <a:pPr marL="0" indent="0" algn="r" rtl="1">
              <a:lnSpc>
                <a:spcPct val="12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5 ساعات</a:t>
            </a:r>
            <a:endParaRPr lang="ar-SA" sz="2000" dirty="0">
              <a:solidFill>
                <a:schemeClr val="bg1"/>
              </a:solidFill>
            </a:endParaRPr>
          </a:p>
        </p:txBody>
      </p:sp>
      <p:sp>
        <p:nvSpPr>
          <p:cNvPr id="10" name="Shape 6"/>
          <p:cNvSpPr/>
          <p:nvPr/>
        </p:nvSpPr>
        <p:spPr>
          <a:xfrm>
            <a:off x="631908" y="4093071"/>
            <a:ext cx="6355993" cy="939403"/>
          </a:xfrm>
          <a:prstGeom prst="roundRect">
            <a:avLst>
              <a:gd name="adj" fmla="val 25946"/>
            </a:avLst>
          </a:prstGeom>
          <a:solidFill>
            <a:srgbClr val="00AEEF"/>
          </a:solidFill>
          <a:ln w="6350">
            <a:solidFill>
              <a:srgbClr val="0094D5"/>
            </a:solidFill>
            <a:prstDash val="solid"/>
          </a:ln>
        </p:spPr>
      </p:sp>
      <p:sp>
        <p:nvSpPr>
          <p:cNvPr id="11" name="Text 7"/>
          <p:cNvSpPr/>
          <p:nvPr/>
        </p:nvSpPr>
        <p:spPr>
          <a:xfrm>
            <a:off x="800675" y="4195582"/>
            <a:ext cx="6018459" cy="267196"/>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أسلوب التنفيذ</a:t>
            </a:r>
            <a:endParaRPr lang="ar-SA" sz="2800" dirty="0">
              <a:solidFill>
                <a:schemeClr val="bg1"/>
              </a:solidFill>
            </a:endParaRPr>
          </a:p>
        </p:txBody>
      </p:sp>
      <p:sp>
        <p:nvSpPr>
          <p:cNvPr id="12" name="Text 8"/>
          <p:cNvSpPr/>
          <p:nvPr/>
        </p:nvSpPr>
        <p:spPr>
          <a:xfrm>
            <a:off x="813927" y="4590244"/>
            <a:ext cx="6018459" cy="246955"/>
          </a:xfrm>
          <a:prstGeom prst="rect">
            <a:avLst/>
          </a:prstGeom>
          <a:noFill/>
          <a:ln/>
        </p:spPr>
        <p:txBody>
          <a:bodyPr wrap="none" lIns="0" tIns="0" rIns="0" bIns="0" rtlCol="0" anchor="t"/>
          <a:lstStyle/>
          <a:p>
            <a:pPr marL="0" indent="0" algn="r" rtl="1">
              <a:lnSpc>
                <a:spcPct val="12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تعلم مُيسّر عبر الإنترنت — عمل فردي وتفاعل جماعي بتوجيه من ميسّر الدورة</a:t>
            </a:r>
            <a:endParaRPr lang="ar-SA" sz="2000" dirty="0">
              <a:solidFill>
                <a:schemeClr val="bg1"/>
              </a:solidFill>
            </a:endParaRPr>
          </a:p>
        </p:txBody>
      </p:sp>
      <p:sp>
        <p:nvSpPr>
          <p:cNvPr id="13" name="Text 9"/>
          <p:cNvSpPr/>
          <p:nvPr/>
        </p:nvSpPr>
        <p:spPr>
          <a:xfrm>
            <a:off x="22325" y="5485817"/>
            <a:ext cx="6965577" cy="246955"/>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ستعرض خطة الدرس أمام زملائك، وتستفيد من التغذية الراجعة لإجراء التحسينات،</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 وتساهم في مناقشة خطط زملائك.</a:t>
            </a:r>
            <a:endParaRPr lang="ar-SA" dirty="0"/>
          </a:p>
        </p:txBody>
      </p:sp>
    </p:spTree>
    <p:extLst>
      <p:ext uri="{BB962C8B-B14F-4D97-AF65-F5344CB8AC3E}">
        <p14:creationId xmlns:p14="http://schemas.microsoft.com/office/powerpoint/2010/main" val="1358827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818084"/>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النتاجات المتوقعة من النشاط</a:t>
            </a:r>
            <a:r>
              <a:rPr lang="ar-JO" altLang="en-US" sz="3700" dirty="0">
                <a:solidFill>
                  <a:srgbClr val="2E3C4E"/>
                </a:solidFill>
                <a:latin typeface="GE SS Two Light" pitchFamily="34" charset="0"/>
                <a:ea typeface="GE SS Two Light" pitchFamily="34" charset="-122"/>
                <a:cs typeface="GE SS Two Light" pitchFamily="34" charset="-120"/>
              </a:rPr>
              <a:t> </a:t>
            </a:r>
            <a:r>
              <a:rPr lang="en-US" altLang="en-US" sz="3700" dirty="0">
                <a:solidFill>
                  <a:srgbClr val="2E3C4E"/>
                </a:solidFill>
                <a:latin typeface="Myriad "/>
                <a:ea typeface="GE SS Two Light" pitchFamily="34" charset="-122"/>
                <a:cs typeface="GE SS Two Light" pitchFamily="34" charset="-120"/>
              </a:rPr>
              <a:t>5</a:t>
            </a:r>
            <a:endParaRPr lang="ar-SA" sz="3700" dirty="0"/>
          </a:p>
        </p:txBody>
      </p:sp>
      <p:sp>
        <p:nvSpPr>
          <p:cNvPr id="3" name="Shape 1"/>
          <p:cNvSpPr/>
          <p:nvPr/>
        </p:nvSpPr>
        <p:spPr>
          <a:xfrm>
            <a:off x="11153595" y="2773065"/>
            <a:ext cx="406191" cy="406202"/>
          </a:xfrm>
          <a:prstGeom prst="ellipse">
            <a:avLst/>
          </a:prstGeom>
          <a:solidFill>
            <a:srgbClr val="00AEEF"/>
          </a:solidFill>
          <a:ln w="6350">
            <a:solidFill>
              <a:srgbClr val="0094D5"/>
            </a:solidFill>
            <a:prstDash val="solid"/>
          </a:ln>
        </p:spPr>
      </p:sp>
      <p:sp>
        <p:nvSpPr>
          <p:cNvPr id="4" name="Text 2"/>
          <p:cNvSpPr/>
          <p:nvPr/>
        </p:nvSpPr>
        <p:spPr>
          <a:xfrm>
            <a:off x="11214167" y="2798018"/>
            <a:ext cx="285048" cy="356295"/>
          </a:xfrm>
          <a:prstGeom prst="rect">
            <a:avLst/>
          </a:prstGeom>
          <a:noFill/>
          <a:ln/>
        </p:spPr>
        <p:txBody>
          <a:bodyPr wrap="none" lIns="0" tIns="0" rIns="0" bIns="0" rtlCol="0" anchor="ctr"/>
          <a:lstStyle/>
          <a:p>
            <a:pPr marL="0" indent="0" algn="ctr" rtl="1">
              <a:lnSpc>
                <a:spcPct val="100000"/>
              </a:lnSpc>
              <a:buNone/>
            </a:pPr>
            <a:r>
              <a:rPr lang="en-US" sz="2200" dirty="0">
                <a:solidFill>
                  <a:srgbClr val="000000"/>
                </a:solidFill>
                <a:latin typeface="GE SS Two Light" pitchFamily="34" charset="0"/>
                <a:ea typeface="GE SS Two Light" pitchFamily="34" charset="-122"/>
                <a:cs typeface="GE SS Two Light" pitchFamily="34" charset="-120"/>
              </a:rPr>
              <a:t>1</a:t>
            </a:r>
            <a:endParaRPr lang="en-US" sz="2200" dirty="0"/>
          </a:p>
        </p:txBody>
      </p:sp>
      <p:sp>
        <p:nvSpPr>
          <p:cNvPr id="5" name="Text 3"/>
          <p:cNvSpPr/>
          <p:nvPr/>
        </p:nvSpPr>
        <p:spPr>
          <a:xfrm>
            <a:off x="8067572" y="2835077"/>
            <a:ext cx="2905548" cy="296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عرض خطة الدرس</a:t>
            </a:r>
            <a:endParaRPr lang="ar-SA" sz="2000" dirty="0"/>
          </a:p>
        </p:txBody>
      </p:sp>
      <p:sp>
        <p:nvSpPr>
          <p:cNvPr id="6" name="Text 4"/>
          <p:cNvSpPr/>
          <p:nvPr/>
        </p:nvSpPr>
        <p:spPr>
          <a:xfrm>
            <a:off x="8067572" y="3240186"/>
            <a:ext cx="2905548" cy="108334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عرض الخطة التي طورتها في النشاط الرابع أمام زملائك، وشرح منطق تصميمها واختياراتك.</a:t>
            </a:r>
            <a:endParaRPr lang="ar-SA" dirty="0"/>
          </a:p>
        </p:txBody>
      </p:sp>
      <p:sp>
        <p:nvSpPr>
          <p:cNvPr id="7" name="Shape 5"/>
          <p:cNvSpPr/>
          <p:nvPr/>
        </p:nvSpPr>
        <p:spPr>
          <a:xfrm>
            <a:off x="7435763" y="2773065"/>
            <a:ext cx="406191" cy="406202"/>
          </a:xfrm>
          <a:prstGeom prst="ellipse">
            <a:avLst/>
          </a:prstGeom>
          <a:solidFill>
            <a:srgbClr val="00AEEF"/>
          </a:solidFill>
          <a:ln w="6350">
            <a:solidFill>
              <a:srgbClr val="0094D5"/>
            </a:solidFill>
            <a:prstDash val="solid"/>
          </a:ln>
        </p:spPr>
      </p:sp>
      <p:sp>
        <p:nvSpPr>
          <p:cNvPr id="8" name="Text 6"/>
          <p:cNvSpPr/>
          <p:nvPr/>
        </p:nvSpPr>
        <p:spPr>
          <a:xfrm>
            <a:off x="7496335" y="2798018"/>
            <a:ext cx="285048" cy="356295"/>
          </a:xfrm>
          <a:prstGeom prst="rect">
            <a:avLst/>
          </a:prstGeom>
          <a:noFill/>
          <a:ln/>
        </p:spPr>
        <p:txBody>
          <a:bodyPr wrap="none" lIns="0" tIns="0" rIns="0" bIns="0" rtlCol="0" anchor="ctr"/>
          <a:lstStyle/>
          <a:p>
            <a:pPr marL="0" indent="0" algn="ctr" rtl="1">
              <a:lnSpc>
                <a:spcPct val="100000"/>
              </a:lnSpc>
              <a:buNone/>
            </a:pPr>
            <a:r>
              <a:rPr lang="en-US" sz="2200" dirty="0">
                <a:solidFill>
                  <a:srgbClr val="000000"/>
                </a:solidFill>
                <a:latin typeface="GE SS Two Light" pitchFamily="34" charset="0"/>
                <a:ea typeface="GE SS Two Light" pitchFamily="34" charset="-122"/>
                <a:cs typeface="GE SS Two Light" pitchFamily="34" charset="-120"/>
              </a:rPr>
              <a:t>2</a:t>
            </a:r>
            <a:endParaRPr lang="en-US" sz="2200" dirty="0"/>
          </a:p>
        </p:txBody>
      </p:sp>
      <p:sp>
        <p:nvSpPr>
          <p:cNvPr id="9" name="Text 7"/>
          <p:cNvSpPr/>
          <p:nvPr/>
        </p:nvSpPr>
        <p:spPr>
          <a:xfrm>
            <a:off x="4349740" y="2835077"/>
            <a:ext cx="2905548" cy="296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الاستفادة من التغذية الراجعة</a:t>
            </a:r>
            <a:endParaRPr lang="ar-SA" sz="2000" dirty="0"/>
          </a:p>
        </p:txBody>
      </p:sp>
      <p:sp>
        <p:nvSpPr>
          <p:cNvPr id="10" name="Text 8"/>
          <p:cNvSpPr/>
          <p:nvPr/>
        </p:nvSpPr>
        <p:spPr>
          <a:xfrm>
            <a:off x="4349740" y="3240187"/>
            <a:ext cx="2905548" cy="1625011"/>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مناقشة خطة الدرس مع الزملاء، والاستفادة من التغذية الراجعة المقدمة لإجراء التحسينات المناسبة.</a:t>
            </a:r>
            <a:endParaRPr lang="ar-SA" dirty="0"/>
          </a:p>
        </p:txBody>
      </p:sp>
      <p:sp>
        <p:nvSpPr>
          <p:cNvPr id="11" name="Shape 9"/>
          <p:cNvSpPr/>
          <p:nvPr/>
        </p:nvSpPr>
        <p:spPr>
          <a:xfrm>
            <a:off x="3717931" y="2773065"/>
            <a:ext cx="406191" cy="406202"/>
          </a:xfrm>
          <a:prstGeom prst="ellipse">
            <a:avLst/>
          </a:prstGeom>
          <a:solidFill>
            <a:srgbClr val="00AEEF"/>
          </a:solidFill>
          <a:ln w="6350">
            <a:solidFill>
              <a:srgbClr val="0094D5"/>
            </a:solidFill>
            <a:prstDash val="solid"/>
          </a:ln>
        </p:spPr>
      </p:sp>
      <p:sp>
        <p:nvSpPr>
          <p:cNvPr id="12" name="Text 10"/>
          <p:cNvSpPr/>
          <p:nvPr/>
        </p:nvSpPr>
        <p:spPr>
          <a:xfrm>
            <a:off x="3778503" y="2798018"/>
            <a:ext cx="285048" cy="356295"/>
          </a:xfrm>
          <a:prstGeom prst="rect">
            <a:avLst/>
          </a:prstGeom>
          <a:noFill/>
          <a:ln/>
        </p:spPr>
        <p:txBody>
          <a:bodyPr wrap="none" lIns="0" tIns="0" rIns="0" bIns="0" rtlCol="0" anchor="ctr"/>
          <a:lstStyle/>
          <a:p>
            <a:pPr marL="0" indent="0" algn="ctr" rtl="1">
              <a:lnSpc>
                <a:spcPct val="100000"/>
              </a:lnSpc>
              <a:buNone/>
            </a:pPr>
            <a:r>
              <a:rPr lang="en-US" sz="2200" dirty="0">
                <a:solidFill>
                  <a:srgbClr val="000000"/>
                </a:solidFill>
                <a:latin typeface="GE SS Two Light" pitchFamily="34" charset="0"/>
                <a:ea typeface="GE SS Two Light" pitchFamily="34" charset="-122"/>
                <a:cs typeface="GE SS Two Light" pitchFamily="34" charset="-120"/>
              </a:rPr>
              <a:t>3</a:t>
            </a:r>
            <a:endParaRPr lang="en-US" sz="2200" dirty="0"/>
          </a:p>
        </p:txBody>
      </p:sp>
      <p:sp>
        <p:nvSpPr>
          <p:cNvPr id="13" name="Text 11"/>
          <p:cNvSpPr/>
          <p:nvPr/>
        </p:nvSpPr>
        <p:spPr>
          <a:xfrm>
            <a:off x="636104" y="2822714"/>
            <a:ext cx="2897156" cy="618452"/>
          </a:xfrm>
          <a:prstGeom prst="rect">
            <a:avLst/>
          </a:prstGeom>
          <a:noFill/>
          <a:ln/>
        </p:spPr>
        <p:txBody>
          <a:bodyPr wrap="square" lIns="0" tIns="0" rIns="0" bIns="0" rtlCol="0" anchor="t">
            <a:noAutofit/>
          </a:bodyPr>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المساهمة في مناقشة خطط الزملاء</a:t>
            </a:r>
            <a:endParaRPr lang="ar-SA" sz="2000" dirty="0"/>
          </a:p>
        </p:txBody>
      </p:sp>
      <p:sp>
        <p:nvSpPr>
          <p:cNvPr id="14" name="Text 12"/>
          <p:cNvSpPr/>
          <p:nvPr/>
        </p:nvSpPr>
        <p:spPr>
          <a:xfrm>
            <a:off x="631908" y="3537048"/>
            <a:ext cx="2905548" cy="108334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طرح الأسئلة، وتقديم الملاحظات المهنية، واقتراح التحسينات المناسبة لخطط الزملاء.</a:t>
            </a:r>
            <a:endParaRPr lang="ar-SA" dirty="0"/>
          </a:p>
        </p:txBody>
      </p:sp>
      <p:sp>
        <p:nvSpPr>
          <p:cNvPr id="15" name="Shape 13"/>
          <p:cNvSpPr/>
          <p:nvPr/>
        </p:nvSpPr>
        <p:spPr>
          <a:xfrm>
            <a:off x="631908" y="5656469"/>
            <a:ext cx="10927878" cy="721916"/>
          </a:xfrm>
          <a:prstGeom prst="roundRect">
            <a:avLst>
              <a:gd name="adj" fmla="val 37514"/>
            </a:avLst>
          </a:prstGeom>
          <a:solidFill>
            <a:srgbClr val="D4E9F7"/>
          </a:solidFill>
          <a:ln/>
        </p:spPr>
      </p:sp>
      <p:pic>
        <p:nvPicPr>
          <p:cNvPr id="16" name="Image 0" descr="preencoded.png"/>
          <p:cNvPicPr>
            <a:picLocks noChangeAspect="1"/>
          </p:cNvPicPr>
          <p:nvPr/>
        </p:nvPicPr>
        <p:blipFill>
          <a:blip r:embed="rId3"/>
          <a:stretch>
            <a:fillRect/>
          </a:stretch>
        </p:blipFill>
        <p:spPr>
          <a:xfrm>
            <a:off x="812383" y="5914537"/>
            <a:ext cx="225618" cy="180479"/>
          </a:xfrm>
          <a:prstGeom prst="rect">
            <a:avLst/>
          </a:prstGeom>
        </p:spPr>
      </p:pic>
      <p:sp>
        <p:nvSpPr>
          <p:cNvPr id="17" name="Text 14"/>
          <p:cNvSpPr/>
          <p:nvPr/>
        </p:nvSpPr>
        <p:spPr>
          <a:xfrm>
            <a:off x="608890" y="5881993"/>
            <a:ext cx="10770422"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000000"/>
                </a:solidFill>
                <a:latin typeface="WinSoft Pro Medium" pitchFamily="34" charset="0"/>
                <a:ea typeface="WinSoft Pro Medium" pitchFamily="34" charset="-122"/>
                <a:cs typeface="WinSoft Pro Medium" pitchFamily="34" charset="-120"/>
              </a:rPr>
              <a:t>الهدف من عرض الخطة ليس الدفاع عنها أو إثبات أنها خالية من الأخطاء، وإنما اختبارها من خلال الحوار المهني والاستفادة من وجهات نظر الآخرين.</a:t>
            </a:r>
            <a:endParaRPr lang="ar-SA" dirty="0"/>
          </a:p>
        </p:txBody>
      </p:sp>
    </p:spTree>
    <p:extLst>
      <p:ext uri="{BB962C8B-B14F-4D97-AF65-F5344CB8AC3E}">
        <p14:creationId xmlns:p14="http://schemas.microsoft.com/office/powerpoint/2010/main" val="3293401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00037"/>
            <a:ext cx="10927878" cy="534491"/>
          </a:xfrm>
          <a:prstGeom prst="rect">
            <a:avLst/>
          </a:prstGeom>
          <a:noFill/>
          <a:ln/>
        </p:spPr>
        <p:txBody>
          <a:bodyPr wrap="none" lIns="0" tIns="0" rIns="0" bIns="0" rtlCol="0" anchor="t"/>
          <a:lstStyle/>
          <a:p>
            <a:pPr marL="0" indent="0" algn="r"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الاستعداد لعرض خطة الدرس</a:t>
            </a:r>
            <a:endParaRPr lang="ar-SA" sz="3350" dirty="0"/>
          </a:p>
        </p:txBody>
      </p:sp>
      <p:sp>
        <p:nvSpPr>
          <p:cNvPr id="3" name="Text 1"/>
          <p:cNvSpPr/>
          <p:nvPr/>
        </p:nvSpPr>
        <p:spPr>
          <a:xfrm>
            <a:off x="22324" y="1626926"/>
            <a:ext cx="11537463" cy="246956"/>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قبل حضور الجلسة الميسّرة عبر الإنترنت، راجع خطة الدرس وتأكد من أنك قادر على توضيح:</a:t>
            </a:r>
            <a:endParaRPr lang="ar-SA" sz="2000" dirty="0"/>
          </a:p>
        </p:txBody>
      </p:sp>
      <p:sp>
        <p:nvSpPr>
          <p:cNvPr id="4" name="Shape 2"/>
          <p:cNvSpPr/>
          <p:nvPr/>
        </p:nvSpPr>
        <p:spPr>
          <a:xfrm>
            <a:off x="11478628" y="2565102"/>
            <a:ext cx="81159" cy="81161"/>
          </a:xfrm>
          <a:prstGeom prst="ellipse">
            <a:avLst/>
          </a:prstGeom>
          <a:solidFill>
            <a:srgbClr val="00AEEF"/>
          </a:solidFill>
          <a:ln/>
        </p:spPr>
      </p:sp>
      <p:sp>
        <p:nvSpPr>
          <p:cNvPr id="5" name="Text 3"/>
          <p:cNvSpPr/>
          <p:nvPr/>
        </p:nvSpPr>
        <p:spPr>
          <a:xfrm>
            <a:off x="631908" y="2396194"/>
            <a:ext cx="10700574"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الكفاية أو المهارة المهنية المستهدفة وأهداف التعلم</a:t>
            </a:r>
            <a:endParaRPr lang="ar-SA" sz="2000" dirty="0"/>
          </a:p>
        </p:txBody>
      </p:sp>
      <p:sp>
        <p:nvSpPr>
          <p:cNvPr id="6" name="Shape 4"/>
          <p:cNvSpPr/>
          <p:nvPr/>
        </p:nvSpPr>
        <p:spPr>
          <a:xfrm>
            <a:off x="11478628" y="3104455"/>
            <a:ext cx="81159" cy="81161"/>
          </a:xfrm>
          <a:prstGeom prst="ellipse">
            <a:avLst/>
          </a:prstGeom>
          <a:solidFill>
            <a:srgbClr val="00AEEF"/>
          </a:solidFill>
          <a:ln/>
        </p:spPr>
      </p:sp>
      <p:sp>
        <p:nvSpPr>
          <p:cNvPr id="7" name="Text 5"/>
          <p:cNvSpPr/>
          <p:nvPr/>
        </p:nvSpPr>
        <p:spPr>
          <a:xfrm>
            <a:off x="631908" y="2895791"/>
            <a:ext cx="10700574"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المعارف والمهارات والاتجاهات (K-S-A) ومبادئ تعلم الكبار التي وظفتها</a:t>
            </a:r>
            <a:endParaRPr lang="ar-SA" sz="2000" dirty="0"/>
          </a:p>
        </p:txBody>
      </p:sp>
      <p:sp>
        <p:nvSpPr>
          <p:cNvPr id="8" name="Shape 6"/>
          <p:cNvSpPr/>
          <p:nvPr/>
        </p:nvSpPr>
        <p:spPr>
          <a:xfrm>
            <a:off x="11478628" y="3643809"/>
            <a:ext cx="81159" cy="81161"/>
          </a:xfrm>
          <a:prstGeom prst="ellipse">
            <a:avLst/>
          </a:prstGeom>
          <a:solidFill>
            <a:srgbClr val="00AEEF"/>
          </a:solidFill>
          <a:ln/>
        </p:spPr>
      </p:sp>
      <p:sp>
        <p:nvSpPr>
          <p:cNvPr id="9" name="Text 7"/>
          <p:cNvSpPr/>
          <p:nvPr/>
        </p:nvSpPr>
        <p:spPr>
          <a:xfrm>
            <a:off x="631908" y="3448397"/>
            <a:ext cx="10700574"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الاستراتيجية والطريقة والأسلوب الذي اخترتهم وأنشطة المتدربين</a:t>
            </a:r>
            <a:endParaRPr lang="ar-SA" sz="2000" dirty="0"/>
          </a:p>
        </p:txBody>
      </p:sp>
      <p:sp>
        <p:nvSpPr>
          <p:cNvPr id="10" name="Shape 8"/>
          <p:cNvSpPr/>
          <p:nvPr/>
        </p:nvSpPr>
        <p:spPr>
          <a:xfrm>
            <a:off x="11478628" y="4183162"/>
            <a:ext cx="81159" cy="81161"/>
          </a:xfrm>
          <a:prstGeom prst="ellipse">
            <a:avLst/>
          </a:prstGeom>
          <a:solidFill>
            <a:srgbClr val="00AEEF"/>
          </a:solidFill>
          <a:ln/>
        </p:spPr>
      </p:sp>
      <p:sp>
        <p:nvSpPr>
          <p:cNvPr id="11" name="Text 9"/>
          <p:cNvSpPr/>
          <p:nvPr/>
        </p:nvSpPr>
        <p:spPr>
          <a:xfrm>
            <a:off x="631908" y="3987750"/>
            <a:ext cx="10700574"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أدوات ووسائط التعليم وأدوات التقييم وكيفية تقديم التغذية الراجعة</a:t>
            </a:r>
            <a:endParaRPr lang="ar-SA" sz="2000" dirty="0"/>
          </a:p>
        </p:txBody>
      </p:sp>
      <p:sp>
        <p:nvSpPr>
          <p:cNvPr id="12" name="Shape 10"/>
          <p:cNvSpPr/>
          <p:nvPr/>
        </p:nvSpPr>
        <p:spPr>
          <a:xfrm>
            <a:off x="11478628" y="4722515"/>
            <a:ext cx="81159" cy="81161"/>
          </a:xfrm>
          <a:prstGeom prst="ellipse">
            <a:avLst/>
          </a:prstGeom>
          <a:solidFill>
            <a:srgbClr val="00AEEF"/>
          </a:solidFill>
          <a:ln/>
        </p:spPr>
      </p:sp>
      <p:sp>
        <p:nvSpPr>
          <p:cNvPr id="13" name="Text 11"/>
          <p:cNvSpPr/>
          <p:nvPr/>
        </p:nvSpPr>
        <p:spPr>
          <a:xfrm>
            <a:off x="631908" y="4500599"/>
            <a:ext cx="10700574"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العلاقة بين عناصر الخطة وتسلسلها، وأي جوانب تحتاج إلى مزيد من التحسين</a:t>
            </a:r>
            <a:endParaRPr lang="ar-SA" sz="2000" dirty="0"/>
          </a:p>
        </p:txBody>
      </p:sp>
      <p:sp>
        <p:nvSpPr>
          <p:cNvPr id="14" name="Text 12"/>
          <p:cNvSpPr/>
          <p:nvPr/>
        </p:nvSpPr>
        <p:spPr>
          <a:xfrm>
            <a:off x="22324" y="5209084"/>
            <a:ext cx="11293788"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قبل العرض، اسأل نفسك: ما أهم قرار اتخذته عند تصميم خطتي؟ ولماذا اخترته؟</a:t>
            </a:r>
            <a:endParaRPr lang="ar-SA" sz="2000" dirty="0"/>
          </a:p>
        </p:txBody>
      </p:sp>
      <p:sp>
        <p:nvSpPr>
          <p:cNvPr id="15" name="Shape 13"/>
          <p:cNvSpPr/>
          <p:nvPr/>
        </p:nvSpPr>
        <p:spPr>
          <a:xfrm>
            <a:off x="11540737" y="5044579"/>
            <a:ext cx="19050" cy="575965"/>
          </a:xfrm>
          <a:prstGeom prst="roundRect">
            <a:avLst>
              <a:gd name="adj" fmla="val 49999"/>
            </a:avLst>
          </a:prstGeom>
          <a:solidFill>
            <a:srgbClr val="75BAE6"/>
          </a:solidFill>
          <a:ln/>
        </p:spPr>
      </p:sp>
    </p:spTree>
    <p:extLst>
      <p:ext uri="{BB962C8B-B14F-4D97-AF65-F5344CB8AC3E}">
        <p14:creationId xmlns:p14="http://schemas.microsoft.com/office/powerpoint/2010/main" val="4152109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324084"/>
            <a:ext cx="10927878" cy="534491"/>
          </a:xfrm>
          <a:prstGeom prst="rect">
            <a:avLst/>
          </a:prstGeom>
          <a:noFill/>
          <a:ln/>
        </p:spPr>
        <p:txBody>
          <a:bodyPr wrap="none" lIns="0" tIns="0" rIns="0" bIns="0" rtlCol="0" anchor="t"/>
          <a:lstStyle/>
          <a:p>
            <a:pPr marL="0" indent="0" algn="r"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عرض خطة الدرس: ما يجب تضمينه</a:t>
            </a:r>
            <a:endParaRPr lang="ar-SA" sz="3350" dirty="0"/>
          </a:p>
        </p:txBody>
      </p:sp>
      <p:sp>
        <p:nvSpPr>
          <p:cNvPr id="3" name="Text 1"/>
          <p:cNvSpPr/>
          <p:nvPr/>
        </p:nvSpPr>
        <p:spPr>
          <a:xfrm>
            <a:off x="22324" y="1150973"/>
            <a:ext cx="11537463" cy="246955"/>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عند تقديم الخطة، ركز على </a:t>
            </a:r>
            <a:r>
              <a:rPr lang="ar-SA" altLang="en-US" b="1" dirty="0">
                <a:solidFill>
                  <a:srgbClr val="384653"/>
                </a:solidFill>
                <a:latin typeface="WinSoft Pro Medium" pitchFamily="34" charset="0"/>
                <a:ea typeface="WinSoft Pro Medium" pitchFamily="34" charset="-122"/>
                <a:cs typeface="WinSoft Pro Medium" pitchFamily="34" charset="-120"/>
              </a:rPr>
              <a:t>منطق التصميم</a:t>
            </a:r>
            <a:r>
              <a:rPr lang="ar-SA" altLang="en-US" dirty="0">
                <a:solidFill>
                  <a:srgbClr val="384653"/>
                </a:solidFill>
                <a:latin typeface="WinSoft Pro Medium" pitchFamily="34" charset="0"/>
                <a:ea typeface="WinSoft Pro Medium" pitchFamily="34" charset="-122"/>
                <a:cs typeface="WinSoft Pro Medium" pitchFamily="34" charset="-120"/>
              </a:rPr>
              <a:t> وليس على قراءة الخطة كاملة. يمكن أن يتضمن العرض:</a:t>
            </a:r>
            <a:endParaRPr lang="ar-SA"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4591" y="1734713"/>
            <a:ext cx="3545196" cy="1365746"/>
          </a:xfrm>
          <a:prstGeom prst="rect">
            <a:avLst/>
          </a:prstGeom>
        </p:spPr>
      </p:pic>
      <p:sp>
        <p:nvSpPr>
          <p:cNvPr id="6" name="Text 3"/>
          <p:cNvSpPr/>
          <p:nvPr/>
        </p:nvSpPr>
        <p:spPr>
          <a:xfrm>
            <a:off x="8196057" y="2384596"/>
            <a:ext cx="3182263" cy="534392"/>
          </a:xfrm>
          <a:prstGeom prst="rect">
            <a:avLst/>
          </a:prstGeom>
          <a:noFill/>
          <a:ln/>
        </p:spPr>
        <p:txBody>
          <a:bodyPr wrap="square" lIns="0" tIns="0" rIns="0" bIns="0" rtlCol="0" anchor="t">
            <a:normAutofit lnSpcReduction="10000"/>
          </a:bodyPr>
          <a:lstStyle/>
          <a:p>
            <a:pPr algn="ctr" rtl="1">
              <a:lnSpc>
                <a:spcPct val="104000"/>
              </a:lnSpc>
            </a:pPr>
            <a:r>
              <a:rPr lang="ar-SA" dirty="0">
                <a:solidFill>
                  <a:srgbClr val="384653"/>
                </a:solidFill>
                <a:latin typeface="WinSoft Pro Medium" pitchFamily="34" charset="0"/>
                <a:ea typeface="WinSoft Pro Medium" pitchFamily="34" charset="-122"/>
                <a:cs typeface="WinSoft Pro Medium" pitchFamily="34" charset="-120"/>
              </a:rPr>
              <a:t>نبذة مختصرة عن الدرس والمهمة أو المهارة المهنية المستهدفة</a:t>
            </a:r>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23250" y="1734713"/>
            <a:ext cx="3545196" cy="1365746"/>
          </a:xfrm>
          <a:prstGeom prst="rect">
            <a:avLst/>
          </a:prstGeom>
        </p:spPr>
      </p:pic>
      <p:sp>
        <p:nvSpPr>
          <p:cNvPr id="9" name="Text 5"/>
          <p:cNvSpPr/>
          <p:nvPr/>
        </p:nvSpPr>
        <p:spPr>
          <a:xfrm>
            <a:off x="4504716" y="2384596"/>
            <a:ext cx="3182263" cy="534392"/>
          </a:xfrm>
          <a:prstGeom prst="rect">
            <a:avLst/>
          </a:prstGeom>
          <a:noFill/>
          <a:ln/>
        </p:spPr>
        <p:txBody>
          <a:bodyPr wrap="square" lIns="0" tIns="0" rIns="0" bIns="0" rtlCol="0" anchor="t">
            <a:normAutofit/>
          </a:bodyPr>
          <a:lstStyle/>
          <a:p>
            <a:pPr lvl="0" algn="ctr" rtl="1">
              <a:lnSpc>
                <a:spcPct val="104000"/>
              </a:lnSpc>
            </a:pPr>
            <a:r>
              <a:rPr lang="ar-SA" dirty="0">
                <a:solidFill>
                  <a:srgbClr val="384653"/>
                </a:solidFill>
                <a:latin typeface="WinSoft Pro Medium" pitchFamily="34" charset="0"/>
                <a:ea typeface="WinSoft Pro Medium" pitchFamily="34" charset="-122"/>
                <a:cs typeface="WinSoft Pro Medium" pitchFamily="34" charset="-120"/>
              </a:rPr>
              <a:t>نواتج التعلم وأبعاد</a:t>
            </a:r>
            <a:r>
              <a:rPr lang="en-US" dirty="0">
                <a:solidFill>
                  <a:srgbClr val="384653"/>
                </a:solidFill>
                <a:latin typeface="WinSoft Pro Medium" pitchFamily="34" charset="0"/>
                <a:ea typeface="WinSoft Pro Medium" pitchFamily="34" charset="-122"/>
                <a:cs typeface="WinSoft Pro Medium" pitchFamily="34" charset="-120"/>
              </a:rPr>
              <a:t> K-S-A </a:t>
            </a:r>
            <a:r>
              <a:rPr lang="ar-SA" dirty="0">
                <a:solidFill>
                  <a:srgbClr val="384653"/>
                </a:solidFill>
                <a:latin typeface="WinSoft Pro Medium" pitchFamily="34" charset="0"/>
                <a:ea typeface="WinSoft Pro Medium" pitchFamily="34" charset="-122"/>
                <a:cs typeface="WinSoft Pro Medium" pitchFamily="34" charset="-120"/>
              </a:rPr>
              <a:t>ذات الصلة</a:t>
            </a:r>
            <a:r>
              <a:rPr lang="en-US" dirty="0">
                <a:solidFill>
                  <a:srgbClr val="384653"/>
                </a:solidFill>
                <a:latin typeface="WinSoft Pro Medium" pitchFamily="34" charset="0"/>
                <a:ea typeface="WinSoft Pro Medium" pitchFamily="34" charset="-122"/>
                <a:cs typeface="WinSoft Pro Medium" pitchFamily="34" charset="-120"/>
              </a:rPr>
              <a:t> </a:t>
            </a:r>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1734713"/>
            <a:ext cx="3545196" cy="1365746"/>
          </a:xfrm>
          <a:prstGeom prst="rect">
            <a:avLst/>
          </a:prstGeom>
        </p:spPr>
      </p:pic>
      <p:sp>
        <p:nvSpPr>
          <p:cNvPr id="12" name="Text 7"/>
          <p:cNvSpPr/>
          <p:nvPr/>
        </p:nvSpPr>
        <p:spPr>
          <a:xfrm>
            <a:off x="813375" y="2384596"/>
            <a:ext cx="3182263" cy="534392"/>
          </a:xfrm>
          <a:prstGeom prst="rect">
            <a:avLst/>
          </a:prstGeom>
          <a:noFill/>
          <a:ln/>
        </p:spPr>
        <p:txBody>
          <a:bodyPr wrap="square" lIns="0" tIns="0" rIns="0" bIns="0" rtlCol="0" anchor="t">
            <a:normAutofit fontScale="92500" lnSpcReduction="20000"/>
          </a:bodyPr>
          <a:lstStyle/>
          <a:p>
            <a:pPr algn="ctr" rtl="1">
              <a:lnSpc>
                <a:spcPct val="114000"/>
              </a:lnSpc>
            </a:pPr>
            <a:r>
              <a:rPr lang="ar-SA" dirty="0">
                <a:solidFill>
                  <a:srgbClr val="384653"/>
                </a:solidFill>
                <a:latin typeface="WinSoft Pro Medium" pitchFamily="34" charset="0"/>
                <a:ea typeface="WinSoft Pro Medium" pitchFamily="34" charset="-122"/>
                <a:cs typeface="WinSoft Pro Medium" pitchFamily="34" charset="-120"/>
              </a:rPr>
              <a:t>أهم مبادئ تعلم الكبار التي وظفتها وكيف تظهر في النموذج</a:t>
            </a:r>
            <a:endParaRPr lang="en-US" dirty="0">
              <a:solidFill>
                <a:srgbClr val="384653"/>
              </a:solidFill>
              <a:latin typeface="WinSoft Pro Medium" pitchFamily="34" charset="0"/>
              <a:ea typeface="WinSoft Pro Medium" pitchFamily="34" charset="-122"/>
              <a:cs typeface="WinSoft Pro Medium" pitchFamily="34" charset="-120"/>
            </a:endParaRPr>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68970" y="3246605"/>
            <a:ext cx="5390817" cy="1365746"/>
          </a:xfrm>
          <a:prstGeom prst="rect">
            <a:avLst/>
          </a:prstGeom>
        </p:spPr>
      </p:pic>
      <p:sp>
        <p:nvSpPr>
          <p:cNvPr id="15" name="Text 9"/>
          <p:cNvSpPr/>
          <p:nvPr/>
        </p:nvSpPr>
        <p:spPr>
          <a:xfrm>
            <a:off x="6350436" y="3896488"/>
            <a:ext cx="5027884" cy="267196"/>
          </a:xfrm>
          <a:prstGeom prst="rect">
            <a:avLst/>
          </a:prstGeom>
          <a:noFill/>
          <a:ln/>
        </p:spPr>
        <p:txBody>
          <a:bodyPr wrap="none" lIns="0" tIns="0" rIns="0" bIns="0" rtlCol="0" anchor="t"/>
          <a:lstStyle/>
          <a:p>
            <a:pPr lvl="0" algn="ctr" rtl="1"/>
            <a:r>
              <a:rPr lang="ar-SA" dirty="0">
                <a:solidFill>
                  <a:srgbClr val="384653"/>
                </a:solidFill>
                <a:latin typeface="WinSoft Pro Medium" pitchFamily="34" charset="0"/>
                <a:ea typeface="WinSoft Pro Medium" pitchFamily="34" charset="-122"/>
                <a:cs typeface="WinSoft Pro Medium" pitchFamily="34" charset="-120"/>
              </a:rPr>
              <a:t>الاستراتيجية والطريقة والأسلوب المستخدم، وأسباب اختيارها</a:t>
            </a:r>
            <a:endParaRPr lang="en-US" sz="28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3246605"/>
            <a:ext cx="5390916" cy="1365746"/>
          </a:xfrm>
          <a:prstGeom prst="rect">
            <a:avLst/>
          </a:prstGeom>
        </p:spPr>
      </p:pic>
      <p:sp>
        <p:nvSpPr>
          <p:cNvPr id="18" name="Text 11"/>
          <p:cNvSpPr/>
          <p:nvPr/>
        </p:nvSpPr>
        <p:spPr>
          <a:xfrm>
            <a:off x="813375" y="3896488"/>
            <a:ext cx="5027983" cy="534392"/>
          </a:xfrm>
          <a:prstGeom prst="rect">
            <a:avLst/>
          </a:prstGeom>
          <a:noFill/>
          <a:ln/>
        </p:spPr>
        <p:txBody>
          <a:bodyPr wrap="square" lIns="0" tIns="0" rIns="0" bIns="0" rtlCol="0" anchor="t">
            <a:normAutofit/>
          </a:bodyPr>
          <a:lstStyle/>
          <a:p>
            <a:pPr lvl="0" algn="ctr" rtl="1"/>
            <a:r>
              <a:rPr lang="ar-SA" dirty="0">
                <a:solidFill>
                  <a:srgbClr val="384653"/>
                </a:solidFill>
                <a:latin typeface="WinSoft Pro Medium" pitchFamily="34" charset="0"/>
                <a:ea typeface="WinSoft Pro Medium" pitchFamily="34" charset="-122"/>
                <a:cs typeface="WinSoft Pro Medium" pitchFamily="34" charset="-120"/>
              </a:rPr>
              <a:t>كيفية مراعاة تنوع المتعلمين وخبراتهم</a:t>
            </a:r>
            <a:endParaRPr lang="en-US" sz="2800" dirty="0"/>
          </a:p>
        </p:txBody>
      </p:sp>
      <p:pic>
        <p:nvPicPr>
          <p:cNvPr id="1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85524" y="4822170"/>
            <a:ext cx="3545196" cy="1365746"/>
          </a:xfrm>
          <a:prstGeom prst="rect">
            <a:avLst/>
          </a:prstGeom>
        </p:spPr>
      </p:pic>
      <p:sp>
        <p:nvSpPr>
          <p:cNvPr id="20" name="Text 3"/>
          <p:cNvSpPr/>
          <p:nvPr/>
        </p:nvSpPr>
        <p:spPr>
          <a:xfrm>
            <a:off x="8166990" y="5472053"/>
            <a:ext cx="3182263" cy="680538"/>
          </a:xfrm>
          <a:prstGeom prst="rect">
            <a:avLst/>
          </a:prstGeom>
          <a:noFill/>
          <a:ln/>
        </p:spPr>
        <p:txBody>
          <a:bodyPr wrap="square" lIns="0" tIns="0" rIns="0" bIns="0" rtlCol="0" anchor="t">
            <a:normAutofit/>
          </a:bodyPr>
          <a:lstStyle/>
          <a:p>
            <a:pPr lvl="0" algn="ctr" rtl="1"/>
            <a:r>
              <a:rPr lang="ar-SA" dirty="0">
                <a:solidFill>
                  <a:srgbClr val="384653"/>
                </a:solidFill>
                <a:latin typeface="WinSoft Pro Medium" pitchFamily="34" charset="0"/>
                <a:ea typeface="WinSoft Pro Medium" pitchFamily="34" charset="-122"/>
                <a:cs typeface="WinSoft Pro Medium" pitchFamily="34" charset="-120"/>
              </a:rPr>
              <a:t>أبرز أنشطة المتدربين المرتبطة بالاختيارات التي أجريتها</a:t>
            </a:r>
            <a:endParaRPr lang="en-US" dirty="0"/>
          </a:p>
        </p:txBody>
      </p:sp>
      <p:pic>
        <p:nvPicPr>
          <p:cNvPr id="21"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94182" y="4818924"/>
            <a:ext cx="3545196" cy="1365746"/>
          </a:xfrm>
          <a:prstGeom prst="rect">
            <a:avLst/>
          </a:prstGeom>
        </p:spPr>
      </p:pic>
      <p:sp>
        <p:nvSpPr>
          <p:cNvPr id="22" name="Text 3"/>
          <p:cNvSpPr/>
          <p:nvPr/>
        </p:nvSpPr>
        <p:spPr>
          <a:xfrm>
            <a:off x="4475648" y="5442299"/>
            <a:ext cx="3182263" cy="707046"/>
          </a:xfrm>
          <a:prstGeom prst="rect">
            <a:avLst/>
          </a:prstGeom>
          <a:noFill/>
          <a:ln/>
        </p:spPr>
        <p:txBody>
          <a:bodyPr wrap="square" lIns="0" tIns="0" rIns="0" bIns="0" rtlCol="0" anchor="t">
            <a:normAutofit/>
          </a:bodyPr>
          <a:lstStyle/>
          <a:p>
            <a:pPr lvl="0" algn="ctr" rtl="1">
              <a:lnSpc>
                <a:spcPct val="104000"/>
              </a:lnSpc>
            </a:pPr>
            <a:r>
              <a:rPr lang="ar-SA" dirty="0">
                <a:solidFill>
                  <a:srgbClr val="384653"/>
                </a:solidFill>
                <a:latin typeface="WinSoft Pro Medium" pitchFamily="34" charset="0"/>
                <a:ea typeface="WinSoft Pro Medium" pitchFamily="34" charset="-122"/>
                <a:cs typeface="WinSoft Pro Medium" pitchFamily="34" charset="-120"/>
              </a:rPr>
              <a:t>أدوات التعليم والتقييم المستخدمة، وسبب ملاءمتها</a:t>
            </a:r>
            <a:endParaRPr lang="en-US" sz="2800" dirty="0"/>
          </a:p>
          <a:p>
            <a:pPr algn="ctr" rtl="1">
              <a:lnSpc>
                <a:spcPct val="104000"/>
              </a:lnSpc>
            </a:pPr>
            <a:endParaRPr lang="ar-SA" sz="1600" dirty="0">
              <a:solidFill>
                <a:srgbClr val="384653"/>
              </a:solidFill>
              <a:latin typeface="WinSoft Pro Medium" pitchFamily="34" charset="0"/>
              <a:ea typeface="WinSoft Pro Medium" pitchFamily="34" charset="-122"/>
              <a:cs typeface="WinSoft Pro Medium" pitchFamily="34" charset="-120"/>
            </a:endParaRPr>
          </a:p>
        </p:txBody>
      </p:sp>
      <p:pic>
        <p:nvPicPr>
          <p:cNvPr id="2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2734" y="4811270"/>
            <a:ext cx="3545196" cy="1365746"/>
          </a:xfrm>
          <a:prstGeom prst="rect">
            <a:avLst/>
          </a:prstGeom>
        </p:spPr>
      </p:pic>
      <p:sp>
        <p:nvSpPr>
          <p:cNvPr id="24" name="Text 3"/>
          <p:cNvSpPr/>
          <p:nvPr/>
        </p:nvSpPr>
        <p:spPr>
          <a:xfrm>
            <a:off x="765346" y="5442299"/>
            <a:ext cx="3182263" cy="680538"/>
          </a:xfrm>
          <a:prstGeom prst="rect">
            <a:avLst/>
          </a:prstGeom>
          <a:noFill/>
          <a:ln/>
        </p:spPr>
        <p:txBody>
          <a:bodyPr wrap="square" lIns="0" tIns="0" rIns="0" bIns="0" rtlCol="0" anchor="t">
            <a:noAutofit/>
          </a:bodyPr>
          <a:lstStyle/>
          <a:p>
            <a:pPr lvl="0" algn="ctr" rtl="1"/>
            <a:r>
              <a:rPr lang="ar-SA" dirty="0">
                <a:solidFill>
                  <a:srgbClr val="384653"/>
                </a:solidFill>
                <a:latin typeface="WinSoft Pro Medium" pitchFamily="34" charset="0"/>
                <a:ea typeface="WinSoft Pro Medium" pitchFamily="34" charset="-122"/>
                <a:cs typeface="WinSoft Pro Medium" pitchFamily="34" charset="-120"/>
              </a:rPr>
              <a:t>الدليل الذي ستجمعه للتحقق من التعلم أو الأداء</a:t>
            </a:r>
            <a:r>
              <a:rPr lang="en-US" dirty="0">
                <a:solidFill>
                  <a:srgbClr val="384653"/>
                </a:solidFill>
                <a:latin typeface="WinSoft Pro Medium" pitchFamily="34" charset="0"/>
                <a:ea typeface="WinSoft Pro Medium" pitchFamily="34" charset="-122"/>
                <a:cs typeface="WinSoft Pro Medium" pitchFamily="34" charset="-120"/>
              </a:rPr>
              <a:t> </a:t>
            </a:r>
          </a:p>
        </p:txBody>
      </p:sp>
    </p:spTree>
    <p:extLst>
      <p:ext uri="{BB962C8B-B14F-4D97-AF65-F5344CB8AC3E}">
        <p14:creationId xmlns:p14="http://schemas.microsoft.com/office/powerpoint/2010/main" val="4027566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55646"/>
            <a:ext cx="10927878" cy="564158"/>
          </a:xfrm>
          <a:prstGeom prst="rect">
            <a:avLst/>
          </a:prstGeom>
          <a:noFill/>
          <a:ln/>
        </p:spPr>
        <p:txBody>
          <a:bodyPr wrap="none" lIns="0" tIns="0" rIns="0" bIns="0" rtlCol="0" anchor="t"/>
          <a:lstStyle/>
          <a:p>
            <a:pPr marL="0" indent="0" algn="r" rtl="1">
              <a:lnSpc>
                <a:spcPct val="104000"/>
              </a:lnSpc>
              <a:buNone/>
            </a:pPr>
            <a:r>
              <a:rPr lang="ar-SA" altLang="en-US" sz="3550" dirty="0">
                <a:solidFill>
                  <a:srgbClr val="2E3C4E"/>
                </a:solidFill>
                <a:latin typeface="GE SS Two Light" pitchFamily="34" charset="0"/>
                <a:ea typeface="GE SS Two Light" pitchFamily="34" charset="-122"/>
                <a:cs typeface="GE SS Two Light" pitchFamily="34" charset="-120"/>
              </a:rPr>
              <a:t>مناقشة خطة الدرس وتلقي التغذية الراجعة</a:t>
            </a:r>
            <a:endParaRPr lang="ar-SA" sz="3550" dirty="0"/>
          </a:p>
        </p:txBody>
      </p:sp>
      <p:sp>
        <p:nvSpPr>
          <p:cNvPr id="3" name="Text 1"/>
          <p:cNvSpPr/>
          <p:nvPr/>
        </p:nvSpPr>
        <p:spPr>
          <a:xfrm>
            <a:off x="22324" y="1505881"/>
            <a:ext cx="11537463" cy="387920"/>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بعد عرض خطتك، استمع إلى الملاحظات المتعلقة بـ:</a:t>
            </a:r>
            <a:endParaRPr lang="ar-SA" sz="2000" dirty="0"/>
          </a:p>
        </p:txBody>
      </p:sp>
      <p:sp>
        <p:nvSpPr>
          <p:cNvPr id="4" name="Text 2"/>
          <p:cNvSpPr/>
          <p:nvPr/>
        </p:nvSpPr>
        <p:spPr>
          <a:xfrm>
            <a:off x="631908" y="2143130"/>
            <a:ext cx="5254692" cy="2190332"/>
          </a:xfrm>
          <a:prstGeom prst="rect">
            <a:avLst/>
          </a:prstGeom>
          <a:noFill/>
          <a:ln/>
        </p:spPr>
        <p:txBody>
          <a:bodyPr wrap="square" lIns="0" tIns="0" rIns="68608" bIns="0" rtlCol="0" anchor="t">
            <a:noAutofit/>
          </a:bodyPr>
          <a:lstStyle/>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وضوح أهداف التعلم</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مدى ارتباط الخطة بالكفاية المهنية</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توظيف مبادئ تعلم الكبار</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ملاءمة الاستراتيجية والطريقة والأسلوب</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فاعلية أنشطة المتدربين</a:t>
            </a:r>
            <a:endParaRPr lang="ar-SA" sz="2000" dirty="0"/>
          </a:p>
        </p:txBody>
      </p:sp>
      <p:sp>
        <p:nvSpPr>
          <p:cNvPr id="5" name="Text 3"/>
          <p:cNvSpPr/>
          <p:nvPr/>
        </p:nvSpPr>
        <p:spPr>
          <a:xfrm>
            <a:off x="6311444" y="2103375"/>
            <a:ext cx="5254692" cy="2269841"/>
          </a:xfrm>
          <a:prstGeom prst="rect">
            <a:avLst/>
          </a:prstGeom>
          <a:noFill/>
          <a:ln/>
        </p:spPr>
        <p:txBody>
          <a:bodyPr wrap="square" lIns="0" tIns="0" rIns="68608" bIns="0" rtlCol="0" anchor="t">
            <a:normAutofit/>
          </a:bodyPr>
          <a:lstStyle/>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مناسبة أدوات التعليم والوسائط</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ملاءمة أدوات التقييم</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العلاقة بين التعلم والتقييم</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واقعية الخطة وقابليتها للتطبيق</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تسلسل مراحل الدرس وإدارة الوقت</a:t>
            </a:r>
            <a:endParaRPr lang="ar-SA" sz="2000" dirty="0"/>
          </a:p>
        </p:txBody>
      </p:sp>
      <p:sp>
        <p:nvSpPr>
          <p:cNvPr id="6" name="Shape 4"/>
          <p:cNvSpPr/>
          <p:nvPr/>
        </p:nvSpPr>
        <p:spPr>
          <a:xfrm>
            <a:off x="631908" y="4744244"/>
            <a:ext cx="11242040" cy="1643304"/>
          </a:xfrm>
          <a:prstGeom prst="roundRect">
            <a:avLst>
              <a:gd name="adj" fmla="val 38812"/>
            </a:avLst>
          </a:prstGeom>
          <a:solidFill>
            <a:srgbClr val="D4E9F7"/>
          </a:solidFill>
          <a:ln/>
        </p:spPr>
      </p:sp>
      <p:sp>
        <p:nvSpPr>
          <p:cNvPr id="8" name="Text 5"/>
          <p:cNvSpPr/>
          <p:nvPr/>
        </p:nvSpPr>
        <p:spPr>
          <a:xfrm>
            <a:off x="848518" y="5015458"/>
            <a:ext cx="10808819" cy="267593"/>
          </a:xfrm>
          <a:prstGeom prst="rect">
            <a:avLst/>
          </a:prstGeom>
          <a:noFill/>
          <a:ln/>
        </p:spPr>
        <p:txBody>
          <a:bodyPr wrap="none" lIns="0" tIns="0" rIns="0" bIns="0" rtlCol="0" anchor="t"/>
          <a:lstStyle/>
          <a:p>
            <a:pPr lvl="0" algn="ctr" rtl="1">
              <a:lnSpc>
                <a:spcPct val="130000"/>
              </a:lnSpc>
            </a:pPr>
            <a:r>
              <a:rPr lang="ar-SA" altLang="en-US" dirty="0">
                <a:solidFill>
                  <a:srgbClr val="000000"/>
                </a:solidFill>
                <a:latin typeface="WinSoft Pro Medium" pitchFamily="34" charset="0"/>
                <a:ea typeface="WinSoft Pro Medium" pitchFamily="34" charset="-122"/>
                <a:cs typeface="WinSoft Pro Medium" pitchFamily="34" charset="-120"/>
              </a:rPr>
              <a:t>أثناء تلقي التغذية الراجعة، اسأل: هل تتوافق الملاحظة مع هدف الدرس؟ هل تساعد على تحسين تعلم المتدربين؟ هل يمكن تطبيقها في السياق المهني </a:t>
            </a:r>
            <a:endParaRPr lang="ar-JO" altLang="en-US" dirty="0">
              <a:solidFill>
                <a:srgbClr val="000000"/>
              </a:solidFill>
              <a:latin typeface="WinSoft Pro Medium" pitchFamily="34" charset="0"/>
              <a:ea typeface="WinSoft Pro Medium" pitchFamily="34" charset="-122"/>
              <a:cs typeface="WinSoft Pro Medium" pitchFamily="34" charset="-120"/>
            </a:endParaRPr>
          </a:p>
          <a:p>
            <a:pPr lvl="0" algn="ctr" rtl="1">
              <a:lnSpc>
                <a:spcPct val="130000"/>
              </a:lnSpc>
            </a:pPr>
            <a:r>
              <a:rPr lang="ar-SA" altLang="en-US" dirty="0">
                <a:solidFill>
                  <a:srgbClr val="000000"/>
                </a:solidFill>
                <a:latin typeface="WinSoft Pro Medium" pitchFamily="34" charset="0"/>
                <a:ea typeface="WinSoft Pro Medium" pitchFamily="34" charset="-122"/>
                <a:cs typeface="WinSoft Pro Medium" pitchFamily="34" charset="-120"/>
              </a:rPr>
              <a:t>الذي صممت له الخطة؟</a:t>
            </a:r>
            <a:r>
              <a:rPr lang="ar-JO" altLang="en-US" dirty="0">
                <a:solidFill>
                  <a:srgbClr val="000000"/>
                </a:solidFill>
                <a:latin typeface="WinSoft Pro Medium" pitchFamily="34" charset="0"/>
                <a:ea typeface="WinSoft Pro Medium" pitchFamily="34" charset="-122"/>
                <a:cs typeface="WinSoft Pro Medium" pitchFamily="34" charset="-120"/>
              </a:rPr>
              <a:t> </a:t>
            </a:r>
            <a:r>
              <a:rPr lang="ar-SA" dirty="0">
                <a:solidFill>
                  <a:srgbClr val="000000"/>
                </a:solidFill>
                <a:latin typeface="WinSoft Pro Medium" pitchFamily="34" charset="0"/>
                <a:ea typeface="WinSoft Pro Medium" pitchFamily="34" charset="-122"/>
                <a:cs typeface="WinSoft Pro Medium" pitchFamily="34" charset="-120"/>
              </a:rPr>
              <a:t>هل تتوافق مع طبيعة المهمة المهنية؟ هل توجد أدلة أو أسباب تدعم تبنيها؟</a:t>
            </a:r>
            <a:r>
              <a:rPr lang="ar-JO" dirty="0">
                <a:solidFill>
                  <a:srgbClr val="000000"/>
                </a:solidFill>
                <a:latin typeface="WinSoft Pro Medium" pitchFamily="34" charset="0"/>
                <a:ea typeface="WinSoft Pro Medium" pitchFamily="34" charset="-122"/>
                <a:cs typeface="WinSoft Pro Medium" pitchFamily="34" charset="-120"/>
              </a:rPr>
              <a:t> </a:t>
            </a:r>
          </a:p>
          <a:p>
            <a:pPr algn="ctr" rtl="1">
              <a:lnSpc>
                <a:spcPct val="130000"/>
              </a:lnSpc>
            </a:pPr>
            <a:r>
              <a:rPr lang="ar-SA" dirty="0">
                <a:solidFill>
                  <a:srgbClr val="000000"/>
                </a:solidFill>
                <a:latin typeface="WinSoft Pro Medium" pitchFamily="34" charset="0"/>
                <a:ea typeface="WinSoft Pro Medium" pitchFamily="34" charset="-122"/>
                <a:cs typeface="WinSoft Pro Medium" pitchFamily="34" charset="-120"/>
              </a:rPr>
              <a:t>ثم حدد الملاحظات التي ستتبناها، والملاحظات التي تحتاج إلى مزيد من التفكير أو التوضيح</a:t>
            </a:r>
            <a:r>
              <a:rPr lang="ar-SA" dirty="0"/>
              <a:t>.</a:t>
            </a:r>
            <a:endParaRPr lang="en-US" dirty="0"/>
          </a:p>
          <a:p>
            <a:pPr lvl="0" algn="ctr" rtl="1">
              <a:lnSpc>
                <a:spcPct val="130000"/>
              </a:lnSpc>
            </a:pPr>
            <a:endParaRPr lang="en-US" dirty="0">
              <a:solidFill>
                <a:srgbClr val="000000"/>
              </a:solidFill>
              <a:latin typeface="WinSoft Pro Medium" pitchFamily="34" charset="0"/>
              <a:ea typeface="WinSoft Pro Medium" pitchFamily="34" charset="-122"/>
              <a:cs typeface="WinSoft Pro Medium" pitchFamily="34" charset="-120"/>
            </a:endParaRPr>
          </a:p>
          <a:p>
            <a:pPr marL="0" indent="0" algn="ctr" rtl="1">
              <a:lnSpc>
                <a:spcPct val="130000"/>
              </a:lnSpc>
              <a:buNone/>
            </a:pPr>
            <a:endParaRPr lang="ar-SA"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2570460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517722"/>
            <a:ext cx="10927878" cy="534491"/>
          </a:xfrm>
          <a:prstGeom prst="rect">
            <a:avLst/>
          </a:prstGeom>
          <a:noFill/>
          <a:ln/>
        </p:spPr>
        <p:txBody>
          <a:bodyPr wrap="none" lIns="0" tIns="0" rIns="0" bIns="0" rtlCol="0" anchor="t"/>
          <a:lstStyle/>
          <a:p>
            <a:pPr marL="0" indent="0" algn="r"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تحسين</a:t>
            </a:r>
            <a:r>
              <a:rPr lang="ar-JO" altLang="en-US" sz="3350" dirty="0">
                <a:solidFill>
                  <a:srgbClr val="2E3C4E"/>
                </a:solidFill>
                <a:latin typeface="GE SS Two Light" pitchFamily="34" charset="0"/>
                <a:ea typeface="GE SS Two Light" pitchFamily="34" charset="-122"/>
                <a:cs typeface="GE SS Two Light" pitchFamily="34" charset="-120"/>
              </a:rPr>
              <a:t> عناصر الدمج في </a:t>
            </a:r>
            <a:r>
              <a:rPr lang="ar-SA" altLang="en-US" sz="3350" dirty="0">
                <a:solidFill>
                  <a:srgbClr val="2E3C4E"/>
                </a:solidFill>
                <a:latin typeface="GE SS Two Light" pitchFamily="34" charset="0"/>
                <a:ea typeface="GE SS Two Light" pitchFamily="34" charset="-122"/>
                <a:cs typeface="GE SS Two Light" pitchFamily="34" charset="-120"/>
              </a:rPr>
              <a:t> خطة الدرس </a:t>
            </a:r>
            <a:endParaRPr lang="ar-SA" sz="3350" dirty="0"/>
          </a:p>
        </p:txBody>
      </p:sp>
      <p:sp>
        <p:nvSpPr>
          <p:cNvPr id="3" name="Text 1"/>
          <p:cNvSpPr/>
          <p:nvPr/>
        </p:nvSpPr>
        <p:spPr>
          <a:xfrm>
            <a:off x="22324" y="1424130"/>
            <a:ext cx="11537463"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بعد المناقشة، راجع خطة الدرس وأدخل التحسينات المناسبة. ركز بصورة خاصة على:</a:t>
            </a:r>
            <a:endParaRPr lang="ar-SA" sz="20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55193" y="2185204"/>
            <a:ext cx="243675" cy="243681"/>
          </a:xfrm>
          <a:prstGeom prst="rect">
            <a:avLst/>
          </a:prstGeom>
        </p:spPr>
      </p:pic>
      <p:sp>
        <p:nvSpPr>
          <p:cNvPr id="5" name="Text 2"/>
          <p:cNvSpPr/>
          <p:nvPr/>
        </p:nvSpPr>
        <p:spPr>
          <a:xfrm>
            <a:off x="8038998" y="2180144"/>
            <a:ext cx="2992859" cy="267196"/>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تحسين الأهداف</a:t>
            </a:r>
            <a:endParaRPr lang="ar-SA" sz="2000" dirty="0"/>
          </a:p>
        </p:txBody>
      </p:sp>
      <p:sp>
        <p:nvSpPr>
          <p:cNvPr id="6" name="Text 3"/>
          <p:cNvSpPr/>
          <p:nvPr/>
        </p:nvSpPr>
        <p:spPr>
          <a:xfrm>
            <a:off x="8118510" y="2601310"/>
            <a:ext cx="2992859" cy="905371"/>
          </a:xfrm>
          <a:prstGeom prst="rect">
            <a:avLst/>
          </a:prstGeom>
          <a:noFill/>
          <a:ln/>
        </p:spPr>
        <p:txBody>
          <a:bodyPr wrap="square" lIns="0" tIns="0" rIns="0" bIns="0" rtlCol="0" anchor="t">
            <a:normAutofit fontScale="92500" lnSpcReduction="10000"/>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تعزيز دمج مبادئ تعلم الكبار وتعديل الاستراتيجية أو الطريقة أو الأسلوب إذا لزم الأمر</a:t>
            </a:r>
            <a:endParaRPr lang="ar-SA"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51648" y="2185204"/>
            <a:ext cx="243675" cy="243681"/>
          </a:xfrm>
          <a:prstGeom prst="rect">
            <a:avLst/>
          </a:prstGeom>
        </p:spPr>
      </p:pic>
      <p:sp>
        <p:nvSpPr>
          <p:cNvPr id="8" name="Text 4"/>
          <p:cNvSpPr/>
          <p:nvPr/>
        </p:nvSpPr>
        <p:spPr>
          <a:xfrm>
            <a:off x="4335453" y="2180144"/>
            <a:ext cx="2992859" cy="267196"/>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تحسين الأنشطة والأدوات</a:t>
            </a:r>
            <a:endParaRPr lang="ar-SA" sz="2000" dirty="0"/>
          </a:p>
        </p:txBody>
      </p:sp>
      <p:sp>
        <p:nvSpPr>
          <p:cNvPr id="9" name="Text 5"/>
          <p:cNvSpPr/>
          <p:nvPr/>
        </p:nvSpPr>
        <p:spPr>
          <a:xfrm>
            <a:off x="4414965" y="2601310"/>
            <a:ext cx="2992859" cy="905371"/>
          </a:xfrm>
          <a:prstGeom prst="rect">
            <a:avLst/>
          </a:prstGeom>
          <a:noFill/>
          <a:ln/>
        </p:spPr>
        <p:txBody>
          <a:bodyPr wrap="square" lIns="0" tIns="0" rIns="0" bIns="0" rtlCol="0" anchor="t">
            <a:normAutofit fontScale="92500" lnSpcReduction="10000"/>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تحسين أنشطة المتدربين ومواءمة أدوات التعليم مع أهداف التعلم وتحسين أدوات التقييم</a:t>
            </a:r>
            <a:endParaRPr lang="ar-SA"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48103" y="2185204"/>
            <a:ext cx="243675" cy="243681"/>
          </a:xfrm>
          <a:prstGeom prst="rect">
            <a:avLst/>
          </a:prstGeom>
        </p:spPr>
      </p:pic>
      <p:sp>
        <p:nvSpPr>
          <p:cNvPr id="11" name="Text 6"/>
          <p:cNvSpPr/>
          <p:nvPr/>
        </p:nvSpPr>
        <p:spPr>
          <a:xfrm>
            <a:off x="631908" y="2180144"/>
            <a:ext cx="2992859" cy="267196"/>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معالجة الفجوات</a:t>
            </a:r>
            <a:endParaRPr lang="ar-SA" sz="2000" dirty="0"/>
          </a:p>
        </p:txBody>
      </p:sp>
      <p:sp>
        <p:nvSpPr>
          <p:cNvPr id="12" name="Text 7"/>
          <p:cNvSpPr/>
          <p:nvPr/>
        </p:nvSpPr>
        <p:spPr>
          <a:xfrm>
            <a:off x="715617" y="2623930"/>
            <a:ext cx="2988662" cy="882751"/>
          </a:xfrm>
          <a:prstGeom prst="rect">
            <a:avLst/>
          </a:prstGeom>
          <a:noFill/>
          <a:ln/>
        </p:spPr>
        <p:txBody>
          <a:bodyPr wrap="square" lIns="0" tIns="0" rIns="0" bIns="0" rtlCol="0" anchor="t">
            <a:noAutofit/>
          </a:bodyPr>
          <a:lstStyle/>
          <a:p>
            <a:pPr marL="0" indent="0" algn="r" rtl="1">
              <a:lnSpc>
                <a:spcPct val="127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معالجة أي فجوات أو عدم اتساق بين عناصر الخطة وتعديل توزيع الوقت عند الحاجة</a:t>
            </a:r>
            <a:endParaRPr lang="ar-SA" sz="1700" dirty="0"/>
          </a:p>
        </p:txBody>
      </p:sp>
      <p:sp>
        <p:nvSpPr>
          <p:cNvPr id="13" name="Text 8"/>
          <p:cNvSpPr/>
          <p:nvPr/>
        </p:nvSpPr>
        <p:spPr>
          <a:xfrm>
            <a:off x="48828" y="3948834"/>
            <a:ext cx="11537463"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استخدم جدول سجل التحسينات لتوثيق التعديلات:</a:t>
            </a:r>
            <a:endParaRPr lang="ar-SA" sz="2000" dirty="0"/>
          </a:p>
        </p:txBody>
      </p:sp>
      <p:graphicFrame>
        <p:nvGraphicFramePr>
          <p:cNvPr id="110" name="Table 0"/>
          <p:cNvGraphicFramePr>
            <a:graphicFrameLocks noGrp="1"/>
          </p:cNvGraphicFramePr>
          <p:nvPr/>
        </p:nvGraphicFramePr>
        <p:xfrm>
          <a:off x="817439" y="4526713"/>
          <a:ext cx="10927878" cy="1317889"/>
        </p:xfrm>
        <a:graphic>
          <a:graphicData uri="http://schemas.openxmlformats.org/drawingml/2006/table">
            <a:tbl>
              <a:tblPr/>
              <a:tblGrid>
                <a:gridCol w="3824757">
                  <a:extLst>
                    <a:ext uri="{9D8B030D-6E8A-4147-A177-3AD203B41FA5}">
                      <a16:colId xmlns:a16="http://schemas.microsoft.com/office/drawing/2014/main" val="20000"/>
                    </a:ext>
                  </a:extLst>
                </a:gridCol>
                <a:gridCol w="3278364">
                  <a:extLst>
                    <a:ext uri="{9D8B030D-6E8A-4147-A177-3AD203B41FA5}">
                      <a16:colId xmlns:a16="http://schemas.microsoft.com/office/drawing/2014/main" val="20001"/>
                    </a:ext>
                  </a:extLst>
                </a:gridCol>
                <a:gridCol w="3824757">
                  <a:extLst>
                    <a:ext uri="{9D8B030D-6E8A-4147-A177-3AD203B41FA5}">
                      <a16:colId xmlns:a16="http://schemas.microsoft.com/office/drawing/2014/main" val="20002"/>
                    </a:ext>
                  </a:extLst>
                </a:gridCol>
              </a:tblGrid>
              <a:tr h="438238">
                <a:tc>
                  <a:txBody>
                    <a:bodyPr/>
                    <a:lstStyle/>
                    <a:p>
                      <a:pPr marL="0" indent="0" algn="ctr">
                        <a:buNone/>
                      </a:pPr>
                      <a:r>
                        <a:rPr lang="ar-JO" sz="2400" kern="1200" dirty="0">
                          <a:solidFill>
                            <a:schemeClr val="bg1"/>
                          </a:solidFill>
                          <a:latin typeface="WinSoft Pro Medium" pitchFamily="34" charset="0"/>
                          <a:ea typeface="WinSoft Pro Medium" pitchFamily="34" charset="-122"/>
                          <a:cs typeface="WinSoft Pro Medium" pitchFamily="34" charset="-120"/>
                        </a:rPr>
                        <a:t>التعديل الذي أجريته </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a:buNone/>
                      </a:pPr>
                      <a:r>
                        <a:rPr lang="ar-JO" sz="2400" kern="1200" dirty="0">
                          <a:solidFill>
                            <a:schemeClr val="bg1"/>
                          </a:solidFill>
                          <a:latin typeface="WinSoft Pro Medium" pitchFamily="34" charset="0"/>
                          <a:ea typeface="WinSoft Pro Medium" pitchFamily="34" charset="-122"/>
                          <a:cs typeface="WinSoft Pro Medium" pitchFamily="34" charset="-120"/>
                        </a:rPr>
                        <a:t>القرار المتخذ </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a:buNone/>
                      </a:pPr>
                      <a:r>
                        <a:rPr lang="ar-JO" sz="2400" kern="1200" dirty="0">
                          <a:solidFill>
                            <a:schemeClr val="bg1"/>
                          </a:solidFill>
                          <a:latin typeface="WinSoft Pro Medium" pitchFamily="34" charset="0"/>
                          <a:ea typeface="WinSoft Pro Medium" pitchFamily="34" charset="-122"/>
                          <a:cs typeface="WinSoft Pro Medium" pitchFamily="34" charset="-120"/>
                        </a:rPr>
                        <a:t>الملاحظة </a:t>
                      </a:r>
                      <a:r>
                        <a:rPr lang="en-US" sz="2400" kern="1200" dirty="0">
                          <a:solidFill>
                            <a:schemeClr val="bg1"/>
                          </a:solidFill>
                          <a:latin typeface="WinSoft Pro Medium" pitchFamily="34" charset="0"/>
                          <a:ea typeface="WinSoft Pro Medium" pitchFamily="34" charset="-122"/>
                          <a:cs typeface="WinSoft Pro Medium" pitchFamily="34" charset="-120"/>
                        </a:rPr>
                        <a:t>/</a:t>
                      </a:r>
                      <a:r>
                        <a:rPr lang="ar-JO" sz="2400" kern="1200" dirty="0">
                          <a:solidFill>
                            <a:schemeClr val="bg1"/>
                          </a:solidFill>
                          <a:latin typeface="WinSoft Pro Medium" pitchFamily="34" charset="0"/>
                          <a:ea typeface="WinSoft Pro Medium" pitchFamily="34" charset="-122"/>
                          <a:cs typeface="WinSoft Pro Medium" pitchFamily="34" charset="-120"/>
                        </a:rPr>
                        <a:t>التغذية الراجعة </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441413">
                <a:tc>
                  <a:txBody>
                    <a:bodyPr/>
                    <a:lstStyle/>
                    <a:p>
                      <a:pPr marL="0" indent="0">
                        <a:buNone/>
                      </a:pPr>
                      <a:endParaRPr lang="en-US" sz="1250" dirty="0">
                        <a:latin typeface="WinSoft Pro" charset="0"/>
                        <a:ea typeface="WinSoft Pro" charset="0"/>
                        <a:cs typeface="WinSoft Pro" charset="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None/>
                      </a:pPr>
                      <a:endParaRPr lang="en-US" sz="1250" dirty="0">
                        <a:latin typeface="WinSoft Pro" charset="0"/>
                        <a:ea typeface="WinSoft Pro" charset="0"/>
                        <a:cs typeface="WinSoft Pro" charset="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None/>
                      </a:pPr>
                      <a:endParaRPr lang="en-US" sz="1250" dirty="0">
                        <a:latin typeface="WinSoft Pro" charset="0"/>
                        <a:ea typeface="WinSoft Pro" charset="0"/>
                        <a:cs typeface="WinSoft Pro" charset="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38238">
                <a:tc>
                  <a:txBody>
                    <a:bodyPr/>
                    <a:lstStyle/>
                    <a:p>
                      <a:pPr marL="0" indent="0">
                        <a:buNone/>
                      </a:pPr>
                      <a:endParaRPr lang="en-US" sz="1250" dirty="0">
                        <a:latin typeface="WinSoft Pro" charset="0"/>
                        <a:ea typeface="WinSoft Pro" charset="0"/>
                        <a:cs typeface="WinSoft Pro" charset="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None/>
                      </a:pPr>
                      <a:endParaRPr lang="en-US" sz="1250" dirty="0">
                        <a:latin typeface="WinSoft Pro" charset="0"/>
                        <a:ea typeface="WinSoft Pro" charset="0"/>
                        <a:cs typeface="WinSoft Pro" charset="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None/>
                      </a:pPr>
                      <a:endParaRPr lang="en-US" sz="1250" dirty="0">
                        <a:latin typeface="WinSoft Pro" charset="0"/>
                        <a:ea typeface="WinSoft Pro" charset="0"/>
                        <a:cs typeface="WinSoft Pro" charset="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92825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186419"/>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المشاركة في مناقشة خطط الزملاء</a:t>
            </a:r>
            <a:endParaRPr lang="ar-SA" sz="3700" dirty="0"/>
          </a:p>
        </p:txBody>
      </p:sp>
      <p:sp>
        <p:nvSpPr>
          <p:cNvPr id="3" name="Text 1"/>
          <p:cNvSpPr/>
          <p:nvPr/>
        </p:nvSpPr>
        <p:spPr>
          <a:xfrm>
            <a:off x="22324" y="2207661"/>
            <a:ext cx="11537463" cy="288925"/>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عند مراجعة خطة أحد الزملاء، انظر إليها من منظور المتعلم والمدرب معًا. يمكنك طرح أسئلة مثل:</a:t>
            </a:r>
            <a:endParaRPr lang="ar-SA" sz="2000" dirty="0"/>
          </a:p>
        </p:txBody>
      </p:sp>
      <p:sp>
        <p:nvSpPr>
          <p:cNvPr id="4" name="Shape 2"/>
          <p:cNvSpPr/>
          <p:nvPr/>
        </p:nvSpPr>
        <p:spPr>
          <a:xfrm>
            <a:off x="8963198" y="3017738"/>
            <a:ext cx="2596589" cy="2269430"/>
          </a:xfrm>
          <a:prstGeom prst="roundRect">
            <a:avLst>
              <a:gd name="adj" fmla="val 11933"/>
            </a:avLst>
          </a:prstGeom>
          <a:solidFill>
            <a:srgbClr val="FFFFFF"/>
          </a:solidFill>
          <a:ln w="25399">
            <a:solidFill>
              <a:srgbClr val="00AEEF"/>
            </a:solidFill>
            <a:prstDash val="solid"/>
          </a:ln>
        </p:spPr>
      </p:sp>
      <p:sp>
        <p:nvSpPr>
          <p:cNvPr id="5" name="Text 3"/>
          <p:cNvSpPr/>
          <p:nvPr/>
        </p:nvSpPr>
        <p:spPr>
          <a:xfrm>
            <a:off x="9169071" y="3223617"/>
            <a:ext cx="2184841" cy="296863"/>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حول الأهداف والمبادئ</a:t>
            </a:r>
            <a:endParaRPr lang="ar-SA" sz="2000" dirty="0"/>
          </a:p>
        </p:txBody>
      </p:sp>
      <p:sp>
        <p:nvSpPr>
          <p:cNvPr id="6" name="Text 4"/>
          <p:cNvSpPr/>
          <p:nvPr/>
        </p:nvSpPr>
        <p:spPr>
          <a:xfrm>
            <a:off x="9068587" y="3911529"/>
            <a:ext cx="2285326" cy="1452563"/>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ما الهدف الذي تسعى هذه المرحلة إلى تحقيقه؟ كيف يظهر مبدأ تعلم الكبار في هذا الجزء؟</a:t>
            </a:r>
            <a:endParaRPr lang="ar-SA" sz="1600" dirty="0"/>
          </a:p>
        </p:txBody>
      </p:sp>
      <p:sp>
        <p:nvSpPr>
          <p:cNvPr id="7" name="Shape 5"/>
          <p:cNvSpPr/>
          <p:nvPr/>
        </p:nvSpPr>
        <p:spPr>
          <a:xfrm>
            <a:off x="6186134" y="3017738"/>
            <a:ext cx="2596589" cy="2269430"/>
          </a:xfrm>
          <a:prstGeom prst="roundRect">
            <a:avLst>
              <a:gd name="adj" fmla="val 11933"/>
            </a:avLst>
          </a:prstGeom>
          <a:solidFill>
            <a:srgbClr val="FFFFFF"/>
          </a:solidFill>
          <a:ln w="25399">
            <a:solidFill>
              <a:srgbClr val="00AEEF"/>
            </a:solidFill>
            <a:prstDash val="solid"/>
          </a:ln>
        </p:spPr>
      </p:sp>
      <p:sp>
        <p:nvSpPr>
          <p:cNvPr id="8" name="Text 6"/>
          <p:cNvSpPr/>
          <p:nvPr/>
        </p:nvSpPr>
        <p:spPr>
          <a:xfrm>
            <a:off x="6392008" y="3223617"/>
            <a:ext cx="2184841" cy="593725"/>
          </a:xfrm>
          <a:prstGeom prst="rect">
            <a:avLst/>
          </a:prstGeom>
          <a:noFill/>
          <a:ln/>
        </p:spPr>
        <p:txBody>
          <a:bodyPr wrap="square" lIns="0" tIns="0" rIns="0" bIns="0" rtlCol="0" anchor="t">
            <a:normAutofit lnSpcReduction="10000"/>
          </a:bodyPr>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حول الأنشطة والاستراتيجية</a:t>
            </a:r>
            <a:endParaRPr lang="ar-SA" sz="2000" dirty="0"/>
          </a:p>
        </p:txBody>
      </p:sp>
      <p:sp>
        <p:nvSpPr>
          <p:cNvPr id="9" name="Text 7"/>
          <p:cNvSpPr/>
          <p:nvPr/>
        </p:nvSpPr>
        <p:spPr>
          <a:xfrm>
            <a:off x="6211534" y="3925589"/>
            <a:ext cx="2365316" cy="1936751"/>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هل النشاط يتيح للمتعلم فرصة كافية للمشاركة والممارسة؟ هل الاستراتيجية مناسبة لطبيعة المهارة؟</a:t>
            </a:r>
            <a:endParaRPr lang="ar-SA" sz="1600" dirty="0"/>
          </a:p>
        </p:txBody>
      </p:sp>
      <p:sp>
        <p:nvSpPr>
          <p:cNvPr id="10" name="Shape 8"/>
          <p:cNvSpPr/>
          <p:nvPr/>
        </p:nvSpPr>
        <p:spPr>
          <a:xfrm>
            <a:off x="3409071" y="3017738"/>
            <a:ext cx="2596589" cy="2269430"/>
          </a:xfrm>
          <a:prstGeom prst="roundRect">
            <a:avLst>
              <a:gd name="adj" fmla="val 11933"/>
            </a:avLst>
          </a:prstGeom>
          <a:solidFill>
            <a:srgbClr val="FFFFFF"/>
          </a:solidFill>
          <a:ln w="25399">
            <a:solidFill>
              <a:srgbClr val="00AEEF"/>
            </a:solidFill>
            <a:prstDash val="solid"/>
          </a:ln>
        </p:spPr>
      </p:sp>
      <p:sp>
        <p:nvSpPr>
          <p:cNvPr id="11" name="Text 9"/>
          <p:cNvSpPr/>
          <p:nvPr/>
        </p:nvSpPr>
        <p:spPr>
          <a:xfrm>
            <a:off x="3614945" y="3223617"/>
            <a:ext cx="2184841" cy="593725"/>
          </a:xfrm>
          <a:prstGeom prst="rect">
            <a:avLst/>
          </a:prstGeom>
          <a:noFill/>
          <a:ln/>
        </p:spPr>
        <p:txBody>
          <a:bodyPr wrap="square" lIns="0" tIns="0" rIns="0" bIns="0" rtlCol="0" anchor="t">
            <a:normAutofit lnSpcReduction="10000"/>
          </a:bodyPr>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حول التقييم والمواءمة</a:t>
            </a:r>
            <a:endParaRPr lang="ar-SA" sz="2000" dirty="0"/>
          </a:p>
        </p:txBody>
      </p:sp>
      <p:sp>
        <p:nvSpPr>
          <p:cNvPr id="12" name="Text 10"/>
          <p:cNvSpPr/>
          <p:nvPr/>
        </p:nvSpPr>
        <p:spPr>
          <a:xfrm>
            <a:off x="3409071" y="3925590"/>
            <a:ext cx="2390716" cy="1452563"/>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هل هناك مواءمة بين الهدف ونشاط التعلم والتقييم؟ ما الدليل الذي سيُظهر تحقق التعلم؟</a:t>
            </a:r>
            <a:endParaRPr lang="ar-SA" sz="1600" dirty="0"/>
          </a:p>
        </p:txBody>
      </p:sp>
      <p:sp>
        <p:nvSpPr>
          <p:cNvPr id="13" name="Shape 11"/>
          <p:cNvSpPr/>
          <p:nvPr/>
        </p:nvSpPr>
        <p:spPr>
          <a:xfrm>
            <a:off x="631908" y="3017738"/>
            <a:ext cx="2596688" cy="2269430"/>
          </a:xfrm>
          <a:prstGeom prst="roundRect">
            <a:avLst>
              <a:gd name="adj" fmla="val 11933"/>
            </a:avLst>
          </a:prstGeom>
          <a:solidFill>
            <a:srgbClr val="FFFFFF"/>
          </a:solidFill>
          <a:ln w="25399">
            <a:solidFill>
              <a:srgbClr val="00AEEF"/>
            </a:solidFill>
            <a:prstDash val="solid"/>
          </a:ln>
        </p:spPr>
      </p:sp>
      <p:sp>
        <p:nvSpPr>
          <p:cNvPr id="14" name="Text 12"/>
          <p:cNvSpPr/>
          <p:nvPr/>
        </p:nvSpPr>
        <p:spPr>
          <a:xfrm>
            <a:off x="837782" y="3223617"/>
            <a:ext cx="2184941" cy="296863"/>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حول التطبيق والوقت</a:t>
            </a:r>
            <a:endParaRPr lang="ar-SA" sz="2000" dirty="0"/>
          </a:p>
        </p:txBody>
      </p:sp>
      <p:sp>
        <p:nvSpPr>
          <p:cNvPr id="15" name="Text 13"/>
          <p:cNvSpPr/>
          <p:nvPr/>
        </p:nvSpPr>
        <p:spPr>
          <a:xfrm>
            <a:off x="631908" y="3912125"/>
            <a:ext cx="2390815" cy="142369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هل يمكن تنفيذ النشاط في بيئة العمل الفعلية؟ هل الوقت المخصص للنشاط واقعي؟</a:t>
            </a:r>
            <a:endParaRPr lang="ar-SA" dirty="0"/>
          </a:p>
        </p:txBody>
      </p:sp>
    </p:spTree>
    <p:extLst>
      <p:ext uri="{BB962C8B-B14F-4D97-AF65-F5344CB8AC3E}">
        <p14:creationId xmlns:p14="http://schemas.microsoft.com/office/powerpoint/2010/main" val="3839724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453003"/>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تقديم تغذية راجعة مهنية للزملاء</a:t>
            </a:r>
            <a:endParaRPr lang="ar-SA" sz="3700" dirty="0"/>
          </a:p>
        </p:txBody>
      </p:sp>
      <p:sp>
        <p:nvSpPr>
          <p:cNvPr id="3" name="Shape 1"/>
          <p:cNvSpPr/>
          <p:nvPr/>
        </p:nvSpPr>
        <p:spPr>
          <a:xfrm>
            <a:off x="6200268" y="2817309"/>
            <a:ext cx="5503824" cy="2655839"/>
          </a:xfrm>
          <a:prstGeom prst="roundRect">
            <a:avLst>
              <a:gd name="adj" fmla="val 20752"/>
            </a:avLst>
          </a:prstGeom>
          <a:solidFill>
            <a:srgbClr val="75BAE6"/>
          </a:solidFill>
          <a:ln/>
        </p:spPr>
      </p:sp>
      <p:sp>
        <p:nvSpPr>
          <p:cNvPr id="4" name="Text 2"/>
          <p:cNvSpPr/>
          <p:nvPr/>
        </p:nvSpPr>
        <p:spPr>
          <a:xfrm>
            <a:off x="6380742" y="2997788"/>
            <a:ext cx="5142875" cy="440992"/>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التغذية الراجعة الجيدة تكون</a:t>
            </a:r>
            <a:endParaRPr lang="ar-SA" sz="2400" dirty="0"/>
          </a:p>
        </p:txBody>
      </p:sp>
      <p:sp>
        <p:nvSpPr>
          <p:cNvPr id="5" name="Text 3"/>
          <p:cNvSpPr/>
          <p:nvPr/>
        </p:nvSpPr>
        <p:spPr>
          <a:xfrm>
            <a:off x="6380742" y="3475130"/>
            <a:ext cx="5142875" cy="1998018"/>
          </a:xfrm>
          <a:prstGeom prst="rect">
            <a:avLst/>
          </a:prstGeom>
          <a:noFill/>
          <a:ln/>
        </p:spPr>
        <p:txBody>
          <a:bodyPr wrap="square" lIns="0" tIns="0" rIns="72219" bIns="0" rtlCol="0" anchor="t">
            <a:normAutofit/>
          </a:bodyPr>
          <a:lstStyle/>
          <a:p>
            <a:pPr marL="284480" indent="-284480" algn="r" rtl="1">
              <a:lnSpc>
                <a:spcPct val="133000"/>
              </a:lnSpc>
              <a:buSzPct val="100000"/>
              <a:buChar char="•"/>
            </a:pPr>
            <a:r>
              <a:rPr lang="ar-SA" altLang="en-US" dirty="0">
                <a:solidFill>
                  <a:srgbClr val="000000"/>
                </a:solidFill>
                <a:latin typeface="WinSoft Pro Medium" pitchFamily="34" charset="0"/>
                <a:ea typeface="WinSoft Pro Medium" pitchFamily="34" charset="-122"/>
                <a:cs typeface="WinSoft Pro Medium" pitchFamily="34" charset="-120"/>
              </a:rPr>
              <a:t>محددة ومرتبطة بالخطة</a:t>
            </a:r>
            <a:endParaRPr lang="ar-SA" dirty="0"/>
          </a:p>
          <a:p>
            <a:pPr marL="284480" indent="-284480" algn="r" rtl="1">
              <a:lnSpc>
                <a:spcPct val="133000"/>
              </a:lnSpc>
              <a:buSzPct val="100000"/>
              <a:buChar char="•"/>
            </a:pPr>
            <a:r>
              <a:rPr lang="ar-SA" altLang="en-US" dirty="0">
                <a:solidFill>
                  <a:srgbClr val="000000"/>
                </a:solidFill>
                <a:latin typeface="WinSoft Pro Medium" pitchFamily="34" charset="0"/>
                <a:ea typeface="WinSoft Pro Medium" pitchFamily="34" charset="-122"/>
                <a:cs typeface="WinSoft Pro Medium" pitchFamily="34" charset="-120"/>
              </a:rPr>
              <a:t>مهنية وداعمة</a:t>
            </a:r>
            <a:endParaRPr lang="ar-SA" dirty="0"/>
          </a:p>
          <a:p>
            <a:pPr marL="284480" indent="-284480" algn="r" rtl="1">
              <a:lnSpc>
                <a:spcPct val="133000"/>
              </a:lnSpc>
              <a:buSzPct val="100000"/>
              <a:buChar char="•"/>
            </a:pPr>
            <a:r>
              <a:rPr lang="ar-SA" altLang="en-US" dirty="0">
                <a:solidFill>
                  <a:srgbClr val="000000"/>
                </a:solidFill>
                <a:latin typeface="WinSoft Pro Medium" pitchFamily="34" charset="0"/>
                <a:ea typeface="WinSoft Pro Medium" pitchFamily="34" charset="-122"/>
                <a:cs typeface="WinSoft Pro Medium" pitchFamily="34" charset="-120"/>
              </a:rPr>
              <a:t>قائمة على الملاحظة</a:t>
            </a:r>
            <a:endParaRPr lang="ar-SA" dirty="0"/>
          </a:p>
          <a:p>
            <a:pPr marL="284480" indent="-284480" algn="r" rtl="1">
              <a:lnSpc>
                <a:spcPct val="133000"/>
              </a:lnSpc>
              <a:buSzPct val="100000"/>
              <a:buChar char="•"/>
            </a:pPr>
            <a:r>
              <a:rPr lang="ar-SA" altLang="en-US" dirty="0">
                <a:solidFill>
                  <a:srgbClr val="000000"/>
                </a:solidFill>
                <a:latin typeface="WinSoft Pro Medium" pitchFamily="34" charset="0"/>
                <a:ea typeface="WinSoft Pro Medium" pitchFamily="34" charset="-122"/>
                <a:cs typeface="WinSoft Pro Medium" pitchFamily="34" charset="-120"/>
              </a:rPr>
              <a:t>قابلة للتحويل إلى تحسين عملي</a:t>
            </a:r>
            <a:endParaRPr lang="ar-SA" dirty="0"/>
          </a:p>
        </p:txBody>
      </p:sp>
      <p:sp>
        <p:nvSpPr>
          <p:cNvPr id="6" name="Text 4"/>
          <p:cNvSpPr/>
          <p:nvPr/>
        </p:nvSpPr>
        <p:spPr>
          <a:xfrm>
            <a:off x="107183" y="2997795"/>
            <a:ext cx="5243679" cy="440992"/>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تجنب العبارات العامة</a:t>
            </a:r>
            <a:endParaRPr lang="ar-SA" sz="2400" dirty="0"/>
          </a:p>
        </p:txBody>
      </p:sp>
      <p:sp>
        <p:nvSpPr>
          <p:cNvPr id="7" name="Text 5"/>
          <p:cNvSpPr/>
          <p:nvPr/>
        </p:nvSpPr>
        <p:spPr>
          <a:xfrm>
            <a:off x="106017" y="3432313"/>
            <a:ext cx="5244845" cy="1926173"/>
          </a:xfrm>
          <a:prstGeom prst="rect">
            <a:avLst/>
          </a:prstGeom>
          <a:noFill/>
          <a:ln/>
        </p:spPr>
        <p:txBody>
          <a:bodyPr wrap="square" lIns="0" tIns="0" rIns="0" bIns="0" rtlCol="0" anchor="t"/>
          <a:lstStyle/>
          <a:p>
            <a:pPr marL="0" indent="0" algn="r" rtl="1">
              <a:lnSpc>
                <a:spcPct val="133000"/>
              </a:lnSpc>
              <a:spcAft>
                <a:spcPts val="1250"/>
              </a:spcAft>
              <a:buNone/>
            </a:pPr>
            <a:r>
              <a:rPr lang="ar-SA" altLang="en-US" dirty="0">
                <a:solidFill>
                  <a:srgbClr val="000000"/>
                </a:solidFill>
                <a:latin typeface="Twemoji Mozilla" pitchFamily="34" charset="0"/>
                <a:ea typeface="Twemoji Mozilla" pitchFamily="34" charset="-122"/>
                <a:cs typeface="Twemoji Mozilla"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«الخطة جيدة.»</a:t>
            </a:r>
            <a:endParaRPr lang="ar-SA" dirty="0"/>
          </a:p>
          <a:p>
            <a:pPr marL="0" indent="0" algn="r" rtl="1">
              <a:lnSpc>
                <a:spcPct val="133000"/>
              </a:lnSpc>
              <a:spcAft>
                <a:spcPts val="1250"/>
              </a:spcAft>
              <a:buNone/>
            </a:pPr>
            <a:r>
              <a:rPr lang="ar-SA" altLang="en-US" dirty="0">
                <a:solidFill>
                  <a:srgbClr val="000000"/>
                </a:solidFill>
                <a:latin typeface="Twemoji Mozilla" pitchFamily="34" charset="0"/>
                <a:ea typeface="Twemoji Mozilla" pitchFamily="34" charset="-122"/>
                <a:cs typeface="Twemoji Mozilla"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«أعتقد أن هذا الجزء يحتاج إلى تعديل.»</a:t>
            </a:r>
            <a:endParaRPr lang="ar-SA" dirty="0"/>
          </a:p>
          <a:p>
            <a:pPr marL="0" indent="0" algn="r" rtl="1">
              <a:lnSpc>
                <a:spcPct val="133000"/>
              </a:lnSpc>
              <a:buNone/>
            </a:pPr>
            <a:r>
              <a:rPr lang="ar-SA" altLang="en-US" dirty="0">
                <a:solidFill>
                  <a:srgbClr val="000000"/>
                </a:solidFill>
                <a:latin typeface="Twemoji Mozilla" pitchFamily="34" charset="0"/>
                <a:ea typeface="Twemoji Mozilla" pitchFamily="34" charset="-122"/>
                <a:cs typeface="Twemoji Mozilla"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بدلاً من ذلك، وضح: ما الذي لاحظته؟ ولماذا؟ وما التحسين الذي تقترحه؟</a:t>
            </a:r>
            <a:endParaRPr lang="ar-SA" dirty="0"/>
          </a:p>
        </p:txBody>
      </p:sp>
    </p:spTree>
    <p:extLst>
      <p:ext uri="{BB962C8B-B14F-4D97-AF65-F5344CB8AC3E}">
        <p14:creationId xmlns:p14="http://schemas.microsoft.com/office/powerpoint/2010/main" val="4011700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63102" y="761504"/>
            <a:ext cx="3556506" cy="5334893"/>
          </a:xfrm>
          <a:prstGeom prst="rect">
            <a:avLst/>
          </a:prstGeom>
        </p:spPr>
      </p:pic>
      <p:sp>
        <p:nvSpPr>
          <p:cNvPr id="4" name="Text 0"/>
          <p:cNvSpPr/>
          <p:nvPr/>
        </p:nvSpPr>
        <p:spPr>
          <a:xfrm>
            <a:off x="5203794" y="546257"/>
            <a:ext cx="6355993" cy="415727"/>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التعلم من الأقران</a:t>
            </a:r>
            <a:endParaRPr lang="ar-SA" sz="2800" dirty="0"/>
          </a:p>
        </p:txBody>
      </p:sp>
      <p:sp>
        <p:nvSpPr>
          <p:cNvPr id="5" name="Text 1"/>
          <p:cNvSpPr/>
          <p:nvPr/>
        </p:nvSpPr>
        <p:spPr>
          <a:xfrm>
            <a:off x="5203794" y="1160895"/>
            <a:ext cx="6355993" cy="443210"/>
          </a:xfrm>
          <a:prstGeom prst="rect">
            <a:avLst/>
          </a:prstGeom>
          <a:noFill/>
          <a:ln/>
        </p:spPr>
        <p:txBody>
          <a:bodyPr wrap="square" lIns="0" tIns="0" rIns="0" bIns="0" rtlCol="0" anchor="t"/>
          <a:lstStyle/>
          <a:p>
            <a:pPr marL="0" indent="0" algn="r" rtl="1">
              <a:lnSpc>
                <a:spcPct val="113000"/>
              </a:lnSpc>
              <a:spcAft>
                <a:spcPts val="75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أثناء استعراض خطط زملائك، لاحظ تنوع الطرق التي يمكن من خلالها توظيف مبادئ تعلم الكبار في مجالات مهنية مختلفة.</a:t>
            </a:r>
            <a:endParaRPr lang="ar-SA" sz="2000" dirty="0"/>
          </a:p>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دوّن مثالاً واحداً على الأقل على:</a:t>
            </a:r>
            <a:endParaRPr lang="ar-SA" sz="2000" dirty="0"/>
          </a:p>
        </p:txBody>
      </p:sp>
      <p:sp>
        <p:nvSpPr>
          <p:cNvPr id="6" name="Shape 2"/>
          <p:cNvSpPr/>
          <p:nvPr/>
        </p:nvSpPr>
        <p:spPr>
          <a:xfrm>
            <a:off x="5203794" y="2445742"/>
            <a:ext cx="6355993" cy="698103"/>
          </a:xfrm>
          <a:prstGeom prst="roundRect">
            <a:avLst>
              <a:gd name="adj" fmla="val 27156"/>
            </a:avLst>
          </a:prstGeom>
          <a:solidFill>
            <a:srgbClr val="00AEEF"/>
          </a:solidFill>
          <a:ln w="6350">
            <a:solidFill>
              <a:srgbClr val="0094D5"/>
            </a:solidFill>
            <a:prstDash val="solid"/>
          </a:ln>
        </p:spPr>
      </p:sp>
      <p:sp>
        <p:nvSpPr>
          <p:cNvPr id="7" name="Text 3"/>
          <p:cNvSpPr/>
          <p:nvPr/>
        </p:nvSpPr>
        <p:spPr>
          <a:xfrm>
            <a:off x="5336446" y="2578398"/>
            <a:ext cx="6090688" cy="207863"/>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فكرة جديدة</a:t>
            </a:r>
            <a:endParaRPr lang="ar-SA" sz="2000" dirty="0">
              <a:solidFill>
                <a:schemeClr val="bg1"/>
              </a:solidFill>
            </a:endParaRPr>
          </a:p>
        </p:txBody>
      </p:sp>
      <p:sp>
        <p:nvSpPr>
          <p:cNvPr id="8" name="Text 4"/>
          <p:cNvSpPr/>
          <p:nvPr/>
        </p:nvSpPr>
        <p:spPr>
          <a:xfrm>
            <a:off x="5336446" y="2839343"/>
            <a:ext cx="6090688" cy="171847"/>
          </a:xfrm>
          <a:prstGeom prst="rect">
            <a:avLst/>
          </a:prstGeom>
          <a:noFill/>
          <a:ln/>
        </p:spPr>
        <p:txBody>
          <a:bodyPr wrap="none" lIns="0" tIns="0" rIns="0" bIns="0" rtlCol="0" anchor="t"/>
          <a:lstStyle/>
          <a:p>
            <a:pPr marL="0" indent="0" algn="r" rtl="1">
              <a:lnSpc>
                <a:spcPct val="11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تعلمتها من خطة أحد الزملاء</a:t>
            </a:r>
            <a:endParaRPr lang="ar-SA" sz="1600" dirty="0">
              <a:solidFill>
                <a:schemeClr val="bg1"/>
              </a:solidFill>
            </a:endParaRPr>
          </a:p>
        </p:txBody>
      </p:sp>
      <p:sp>
        <p:nvSpPr>
          <p:cNvPr id="9" name="Shape 5"/>
          <p:cNvSpPr/>
          <p:nvPr/>
        </p:nvSpPr>
        <p:spPr>
          <a:xfrm>
            <a:off x="5203794" y="3232249"/>
            <a:ext cx="6355993" cy="698103"/>
          </a:xfrm>
          <a:prstGeom prst="roundRect">
            <a:avLst>
              <a:gd name="adj" fmla="val 27156"/>
            </a:avLst>
          </a:prstGeom>
          <a:solidFill>
            <a:srgbClr val="00AEEF"/>
          </a:solidFill>
          <a:ln w="6350">
            <a:solidFill>
              <a:srgbClr val="0094D5"/>
            </a:solidFill>
            <a:prstDash val="solid"/>
          </a:ln>
        </p:spPr>
      </p:sp>
      <p:sp>
        <p:nvSpPr>
          <p:cNvPr id="10" name="Text 6"/>
          <p:cNvSpPr/>
          <p:nvPr/>
        </p:nvSpPr>
        <p:spPr>
          <a:xfrm>
            <a:off x="5336446" y="3364905"/>
            <a:ext cx="6090688" cy="207863"/>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استراتيجية أو طريقة</a:t>
            </a:r>
            <a:endParaRPr lang="ar-SA" sz="2000" dirty="0">
              <a:solidFill>
                <a:schemeClr val="bg1"/>
              </a:solidFill>
            </a:endParaRPr>
          </a:p>
        </p:txBody>
      </p:sp>
      <p:sp>
        <p:nvSpPr>
          <p:cNvPr id="11" name="Text 7"/>
          <p:cNvSpPr/>
          <p:nvPr/>
        </p:nvSpPr>
        <p:spPr>
          <a:xfrm>
            <a:off x="5336446" y="3625850"/>
            <a:ext cx="6090688" cy="171847"/>
          </a:xfrm>
          <a:prstGeom prst="rect">
            <a:avLst/>
          </a:prstGeom>
          <a:noFill/>
          <a:ln/>
        </p:spPr>
        <p:txBody>
          <a:bodyPr wrap="none" lIns="0" tIns="0" rIns="0" bIns="0" rtlCol="0" anchor="t"/>
          <a:lstStyle/>
          <a:p>
            <a:pPr marL="0" indent="0" algn="r" rtl="1">
              <a:lnSpc>
                <a:spcPct val="11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أعجبتك وترى إمكانية توظيفها في سياق آخر</a:t>
            </a:r>
            <a:endParaRPr lang="ar-SA" sz="1600" dirty="0">
              <a:solidFill>
                <a:schemeClr val="bg1"/>
              </a:solidFill>
            </a:endParaRPr>
          </a:p>
        </p:txBody>
      </p:sp>
      <p:sp>
        <p:nvSpPr>
          <p:cNvPr id="12" name="Shape 8"/>
          <p:cNvSpPr/>
          <p:nvPr/>
        </p:nvSpPr>
        <p:spPr>
          <a:xfrm>
            <a:off x="5203794" y="4018756"/>
            <a:ext cx="6355993" cy="698103"/>
          </a:xfrm>
          <a:prstGeom prst="roundRect">
            <a:avLst>
              <a:gd name="adj" fmla="val 27156"/>
            </a:avLst>
          </a:prstGeom>
          <a:solidFill>
            <a:srgbClr val="00AEEF"/>
          </a:solidFill>
          <a:ln w="6350">
            <a:solidFill>
              <a:srgbClr val="0094D5"/>
            </a:solidFill>
            <a:prstDash val="solid"/>
          </a:ln>
        </p:spPr>
      </p:sp>
      <p:sp>
        <p:nvSpPr>
          <p:cNvPr id="13" name="Text 9"/>
          <p:cNvSpPr/>
          <p:nvPr/>
        </p:nvSpPr>
        <p:spPr>
          <a:xfrm>
            <a:off x="5336446" y="4151412"/>
            <a:ext cx="6090688" cy="207863"/>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أداة تقييم</a:t>
            </a:r>
            <a:endParaRPr lang="ar-SA" sz="2000" dirty="0">
              <a:solidFill>
                <a:schemeClr val="bg1"/>
              </a:solidFill>
            </a:endParaRPr>
          </a:p>
        </p:txBody>
      </p:sp>
      <p:sp>
        <p:nvSpPr>
          <p:cNvPr id="14" name="Text 10"/>
          <p:cNvSpPr/>
          <p:nvPr/>
        </p:nvSpPr>
        <p:spPr>
          <a:xfrm>
            <a:off x="5336446" y="4412357"/>
            <a:ext cx="6090688" cy="171847"/>
          </a:xfrm>
          <a:prstGeom prst="rect">
            <a:avLst/>
          </a:prstGeom>
          <a:noFill/>
          <a:ln/>
        </p:spPr>
        <p:txBody>
          <a:bodyPr wrap="none" lIns="0" tIns="0" rIns="0" bIns="0" rtlCol="0" anchor="t"/>
          <a:lstStyle/>
          <a:p>
            <a:pPr marL="0" indent="0" algn="r" rtl="1">
              <a:lnSpc>
                <a:spcPct val="11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يمكن أن تستفيد منها في تصميماتك المستقبلية</a:t>
            </a:r>
            <a:endParaRPr lang="ar-SA" sz="1600" dirty="0">
              <a:solidFill>
                <a:schemeClr val="bg1"/>
              </a:solidFill>
            </a:endParaRPr>
          </a:p>
        </p:txBody>
      </p:sp>
      <p:sp>
        <p:nvSpPr>
          <p:cNvPr id="15" name="Shape 11"/>
          <p:cNvSpPr/>
          <p:nvPr/>
        </p:nvSpPr>
        <p:spPr>
          <a:xfrm>
            <a:off x="5203794" y="4805263"/>
            <a:ext cx="6355993" cy="698103"/>
          </a:xfrm>
          <a:prstGeom prst="roundRect">
            <a:avLst>
              <a:gd name="adj" fmla="val 27156"/>
            </a:avLst>
          </a:prstGeom>
          <a:solidFill>
            <a:srgbClr val="00AEEF"/>
          </a:solidFill>
          <a:ln w="6350">
            <a:solidFill>
              <a:srgbClr val="0094D5"/>
            </a:solidFill>
            <a:prstDash val="solid"/>
          </a:ln>
        </p:spPr>
      </p:sp>
      <p:sp>
        <p:nvSpPr>
          <p:cNvPr id="16" name="Text 12"/>
          <p:cNvSpPr/>
          <p:nvPr/>
        </p:nvSpPr>
        <p:spPr>
          <a:xfrm>
            <a:off x="5336446" y="4937919"/>
            <a:ext cx="6090688" cy="207863"/>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تعديل قابل للتطبيق</a:t>
            </a:r>
            <a:endParaRPr lang="ar-SA" sz="2000" dirty="0">
              <a:solidFill>
                <a:schemeClr val="bg1"/>
              </a:solidFill>
            </a:endParaRPr>
          </a:p>
        </p:txBody>
      </p:sp>
      <p:sp>
        <p:nvSpPr>
          <p:cNvPr id="17" name="Text 13"/>
          <p:cNvSpPr/>
          <p:nvPr/>
        </p:nvSpPr>
        <p:spPr>
          <a:xfrm>
            <a:off x="5336446" y="5198864"/>
            <a:ext cx="6090688" cy="171847"/>
          </a:xfrm>
          <a:prstGeom prst="rect">
            <a:avLst/>
          </a:prstGeom>
          <a:noFill/>
          <a:ln/>
        </p:spPr>
        <p:txBody>
          <a:bodyPr wrap="none" lIns="0" tIns="0" rIns="0" bIns="0" rtlCol="0" anchor="t"/>
          <a:lstStyle/>
          <a:p>
            <a:pPr marL="0" indent="0" algn="r" rtl="1">
              <a:lnSpc>
                <a:spcPct val="11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يمكن أن تطبقه على خطة الدرس الخاصة بك</a:t>
            </a:r>
            <a:endParaRPr lang="ar-SA" sz="1600" dirty="0">
              <a:solidFill>
                <a:schemeClr val="bg1"/>
              </a:solidFill>
            </a:endParaRPr>
          </a:p>
        </p:txBody>
      </p:sp>
    </p:spTree>
    <p:extLst>
      <p:ext uri="{BB962C8B-B14F-4D97-AF65-F5344CB8AC3E}">
        <p14:creationId xmlns:p14="http://schemas.microsoft.com/office/powerpoint/2010/main" val="3561251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504950"/>
            <a:ext cx="10927878" cy="564158"/>
          </a:xfrm>
          <a:prstGeom prst="rect">
            <a:avLst/>
          </a:prstGeom>
          <a:noFill/>
          <a:ln/>
        </p:spPr>
        <p:txBody>
          <a:bodyPr wrap="none" lIns="0" tIns="0" rIns="0" bIns="0" rtlCol="0" anchor="t"/>
          <a:lstStyle/>
          <a:p>
            <a:pPr marL="0" indent="0" algn="r" rtl="1">
              <a:lnSpc>
                <a:spcPct val="104000"/>
              </a:lnSpc>
              <a:buNone/>
            </a:pPr>
            <a:r>
              <a:rPr lang="ar-SA" altLang="en-US" sz="3550" dirty="0">
                <a:solidFill>
                  <a:srgbClr val="2E3C4E"/>
                </a:solidFill>
                <a:latin typeface="GE SS Two Light" pitchFamily="34" charset="0"/>
                <a:ea typeface="GE SS Two Light" pitchFamily="34" charset="-122"/>
                <a:cs typeface="GE SS Two Light" pitchFamily="34" charset="-120"/>
              </a:rPr>
              <a:t>مهمة التعلم في النشا</a:t>
            </a:r>
            <a:r>
              <a:rPr lang="ar-JO" altLang="en-US" sz="3550" dirty="0">
                <a:solidFill>
                  <a:srgbClr val="2E3C4E"/>
                </a:solidFill>
                <a:latin typeface="GE SS Two Light" pitchFamily="34" charset="0"/>
                <a:ea typeface="GE SS Two Light" pitchFamily="34" charset="-122"/>
                <a:cs typeface="GE SS Two Light" pitchFamily="34" charset="-120"/>
              </a:rPr>
              <a:t>ط </a:t>
            </a:r>
            <a:r>
              <a:rPr lang="en-US" altLang="en-US" sz="3550" dirty="0">
                <a:solidFill>
                  <a:srgbClr val="2E3C4E"/>
                </a:solidFill>
                <a:latin typeface="Myriad "/>
                <a:ea typeface="GE SS Two Light" pitchFamily="34" charset="-122"/>
                <a:cs typeface="GE SS Two Light" pitchFamily="34" charset="-120"/>
              </a:rPr>
              <a:t>5 </a:t>
            </a:r>
            <a:endParaRPr lang="ar-SA" sz="3550" dirty="0"/>
          </a:p>
        </p:txBody>
      </p:sp>
      <p:sp>
        <p:nvSpPr>
          <p:cNvPr id="3" name="Text 1"/>
          <p:cNvSpPr/>
          <p:nvPr/>
        </p:nvSpPr>
        <p:spPr>
          <a:xfrm>
            <a:off x="22324" y="2394942"/>
            <a:ext cx="11537463" cy="267593"/>
          </a:xfrm>
          <a:prstGeom prst="rect">
            <a:avLst/>
          </a:prstGeom>
          <a:noFill/>
          <a:ln/>
        </p:spPr>
        <p:txBody>
          <a:bodyPr wrap="none" lIns="0" tIns="0" rIns="0" bIns="0" rtlCol="0" anchor="t"/>
          <a:lstStyle/>
          <a:p>
            <a:pPr marL="0" indent="0" algn="r" rtl="1">
              <a:lnSpc>
                <a:spcPct val="13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خلال هذا النشاط، ستقوم بصورة فردية بما يلي:</a:t>
            </a:r>
            <a:endParaRPr lang="ar-SA" sz="16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88341" y="2867223"/>
            <a:ext cx="171446" cy="171450"/>
          </a:xfrm>
          <a:prstGeom prst="rect">
            <a:avLst/>
          </a:prstGeom>
        </p:spPr>
      </p:pic>
      <p:sp>
        <p:nvSpPr>
          <p:cNvPr id="5" name="Shape 2"/>
          <p:cNvSpPr/>
          <p:nvPr/>
        </p:nvSpPr>
        <p:spPr>
          <a:xfrm>
            <a:off x="6177304" y="3118148"/>
            <a:ext cx="5382483" cy="19050"/>
          </a:xfrm>
          <a:prstGeom prst="rect">
            <a:avLst/>
          </a:prstGeom>
          <a:solidFill>
            <a:srgbClr val="00AEEF"/>
          </a:solidFill>
          <a:ln/>
        </p:spPr>
      </p:sp>
      <p:sp>
        <p:nvSpPr>
          <p:cNvPr id="6" name="Text 3"/>
          <p:cNvSpPr/>
          <p:nvPr/>
        </p:nvSpPr>
        <p:spPr>
          <a:xfrm>
            <a:off x="8423329" y="2784772"/>
            <a:ext cx="2849737" cy="282079"/>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مراجعة الخطة وإعداد العرض</a:t>
            </a:r>
            <a:endParaRPr lang="ar-SA" sz="1750" dirty="0"/>
          </a:p>
        </p:txBody>
      </p:sp>
      <p:sp>
        <p:nvSpPr>
          <p:cNvPr id="7" name="Text 4"/>
          <p:cNvSpPr/>
          <p:nvPr/>
        </p:nvSpPr>
        <p:spPr>
          <a:xfrm>
            <a:off x="6177304" y="3280821"/>
            <a:ext cx="5382483" cy="267593"/>
          </a:xfrm>
          <a:prstGeom prst="rect">
            <a:avLst/>
          </a:prstGeom>
          <a:noFill/>
          <a:ln/>
        </p:spPr>
        <p:txBody>
          <a:bodyPr wrap="none" lIns="0" tIns="0" rIns="0" bIns="0" rtlCol="0" anchor="t"/>
          <a:lstStyle/>
          <a:p>
            <a:pPr marL="0" indent="0" algn="r" rtl="1">
              <a:lnSpc>
                <a:spcPct val="13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مراجعة خطة الدرس التي أعددتها في النشاط الرابع وإعداد عرض مختصر لها</a:t>
            </a:r>
            <a:endParaRPr lang="ar-SA" sz="16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42945" y="2867223"/>
            <a:ext cx="171446" cy="171450"/>
          </a:xfrm>
          <a:prstGeom prst="rect">
            <a:avLst/>
          </a:prstGeom>
        </p:spPr>
      </p:pic>
      <p:sp>
        <p:nvSpPr>
          <p:cNvPr id="9" name="Shape 5"/>
          <p:cNvSpPr/>
          <p:nvPr/>
        </p:nvSpPr>
        <p:spPr>
          <a:xfrm>
            <a:off x="631908" y="3118148"/>
            <a:ext cx="5382483" cy="19050"/>
          </a:xfrm>
          <a:prstGeom prst="rect">
            <a:avLst/>
          </a:prstGeom>
          <a:solidFill>
            <a:srgbClr val="00AEEF"/>
          </a:solidFill>
          <a:ln/>
        </p:spPr>
      </p:sp>
      <p:sp>
        <p:nvSpPr>
          <p:cNvPr id="10" name="Text 6"/>
          <p:cNvSpPr/>
          <p:nvPr/>
        </p:nvSpPr>
        <p:spPr>
          <a:xfrm>
            <a:off x="3905575" y="2839023"/>
            <a:ext cx="1876344" cy="282079"/>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العرض والمناقشة</a:t>
            </a:r>
            <a:endParaRPr lang="ar-SA" sz="1750" dirty="0"/>
          </a:p>
        </p:txBody>
      </p:sp>
      <p:sp>
        <p:nvSpPr>
          <p:cNvPr id="11" name="Text 7"/>
          <p:cNvSpPr/>
          <p:nvPr/>
        </p:nvSpPr>
        <p:spPr>
          <a:xfrm>
            <a:off x="631908" y="3280821"/>
            <a:ext cx="5382483" cy="267593"/>
          </a:xfrm>
          <a:prstGeom prst="rect">
            <a:avLst/>
          </a:prstGeom>
          <a:noFill/>
          <a:ln/>
        </p:spPr>
        <p:txBody>
          <a:bodyPr wrap="none" lIns="0" tIns="0" rIns="0" bIns="0" rtlCol="0" anchor="t"/>
          <a:lstStyle/>
          <a:p>
            <a:pPr marL="0" indent="0" algn="r" rtl="1">
              <a:lnSpc>
                <a:spcPct val="13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عرض الخطة خلال الجلسة الميسرة، والمشاركة في مناقشتها وتسجيل التغذية الراجعة</a:t>
            </a:r>
            <a:endParaRPr lang="ar-SA" sz="160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388341" y="4202311"/>
            <a:ext cx="171446" cy="171450"/>
          </a:xfrm>
          <a:prstGeom prst="rect">
            <a:avLst/>
          </a:prstGeom>
        </p:spPr>
      </p:pic>
      <p:sp>
        <p:nvSpPr>
          <p:cNvPr id="13" name="Shape 8"/>
          <p:cNvSpPr/>
          <p:nvPr/>
        </p:nvSpPr>
        <p:spPr>
          <a:xfrm>
            <a:off x="6177304" y="4453235"/>
            <a:ext cx="5382483" cy="19050"/>
          </a:xfrm>
          <a:prstGeom prst="rect">
            <a:avLst/>
          </a:prstGeom>
          <a:solidFill>
            <a:srgbClr val="00AEEF"/>
          </a:solidFill>
          <a:ln/>
        </p:spPr>
      </p:sp>
      <p:sp>
        <p:nvSpPr>
          <p:cNvPr id="14" name="Text 9"/>
          <p:cNvSpPr/>
          <p:nvPr/>
        </p:nvSpPr>
        <p:spPr>
          <a:xfrm>
            <a:off x="9267989" y="4166359"/>
            <a:ext cx="2020580" cy="282079"/>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التحسين والتحديث</a:t>
            </a:r>
            <a:endParaRPr lang="ar-SA" sz="1750" dirty="0"/>
          </a:p>
        </p:txBody>
      </p:sp>
      <p:sp>
        <p:nvSpPr>
          <p:cNvPr id="15" name="Text 10"/>
          <p:cNvSpPr/>
          <p:nvPr/>
        </p:nvSpPr>
        <p:spPr>
          <a:xfrm>
            <a:off x="6177304" y="4677828"/>
            <a:ext cx="5382483" cy="267593"/>
          </a:xfrm>
          <a:prstGeom prst="rect">
            <a:avLst/>
          </a:prstGeom>
          <a:noFill/>
          <a:ln/>
        </p:spPr>
        <p:txBody>
          <a:bodyPr wrap="none" lIns="0" tIns="0" rIns="0" bIns="0" rtlCol="0" anchor="t"/>
          <a:lstStyle/>
          <a:p>
            <a:pPr marL="0" indent="0" algn="r" rtl="1">
              <a:lnSpc>
                <a:spcPct val="13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تحديد التحسينات المناسبة وتحديث خطة الدرس بناءً على التغذية الراجعة</a:t>
            </a:r>
            <a:endParaRPr lang="ar-SA" sz="1600" dirty="0"/>
          </a:p>
        </p:txBody>
      </p:sp>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42945" y="4202311"/>
            <a:ext cx="171446" cy="171450"/>
          </a:xfrm>
          <a:prstGeom prst="rect">
            <a:avLst/>
          </a:prstGeom>
        </p:spPr>
      </p:pic>
      <p:sp>
        <p:nvSpPr>
          <p:cNvPr id="17" name="Shape 11"/>
          <p:cNvSpPr/>
          <p:nvPr/>
        </p:nvSpPr>
        <p:spPr>
          <a:xfrm>
            <a:off x="631908" y="4453235"/>
            <a:ext cx="5382483" cy="19050"/>
          </a:xfrm>
          <a:prstGeom prst="rect">
            <a:avLst/>
          </a:prstGeom>
          <a:solidFill>
            <a:srgbClr val="00AEEF"/>
          </a:solidFill>
          <a:ln/>
        </p:spPr>
      </p:sp>
      <p:sp>
        <p:nvSpPr>
          <p:cNvPr id="18" name="Text 12"/>
          <p:cNvSpPr/>
          <p:nvPr/>
        </p:nvSpPr>
        <p:spPr>
          <a:xfrm>
            <a:off x="3572363" y="4135358"/>
            <a:ext cx="2201808" cy="282079"/>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التغذية الراجعة للأقران</a:t>
            </a:r>
            <a:endParaRPr lang="ar-SA" sz="1750" dirty="0"/>
          </a:p>
        </p:txBody>
      </p:sp>
      <p:sp>
        <p:nvSpPr>
          <p:cNvPr id="19" name="Text 13"/>
          <p:cNvSpPr/>
          <p:nvPr/>
        </p:nvSpPr>
        <p:spPr>
          <a:xfrm>
            <a:off x="589126" y="4677828"/>
            <a:ext cx="5418043" cy="268150"/>
          </a:xfrm>
          <a:prstGeom prst="rect">
            <a:avLst/>
          </a:prstGeom>
          <a:noFill/>
          <a:ln/>
        </p:spPr>
        <p:txBody>
          <a:bodyPr wrap="none" lIns="0" tIns="0" rIns="0" bIns="0" rtlCol="0" anchor="t"/>
          <a:lstStyle/>
          <a:p>
            <a:pPr marL="0" indent="0" algn="r" rtl="1">
              <a:lnSpc>
                <a:spcPct val="13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المشاركة في مناقشة خطط الزملاء وتقديم تغذية راجعة مهنية ومحددة</a:t>
            </a:r>
            <a:endParaRPr lang="ar-SA" sz="1600" dirty="0"/>
          </a:p>
        </p:txBody>
      </p:sp>
    </p:spTree>
    <p:extLst>
      <p:ext uri="{BB962C8B-B14F-4D97-AF65-F5344CB8AC3E}">
        <p14:creationId xmlns:p14="http://schemas.microsoft.com/office/powerpoint/2010/main" val="30306996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99050" y="305637"/>
            <a:ext cx="10927878"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معايير تقييم النشا</a:t>
            </a:r>
            <a:r>
              <a:rPr lang="ar-JO" altLang="en-US" sz="2800" dirty="0">
                <a:solidFill>
                  <a:srgbClr val="2E3C4E"/>
                </a:solidFill>
                <a:latin typeface="GE SS Two Light" pitchFamily="34" charset="0"/>
                <a:ea typeface="GE SS Two Light" pitchFamily="34" charset="-122"/>
                <a:cs typeface="GE SS Two Light" pitchFamily="34" charset="-120"/>
              </a:rPr>
              <a:t>ط</a:t>
            </a:r>
            <a:r>
              <a:rPr lang="en-US" altLang="en-US" sz="2800" dirty="0">
                <a:solidFill>
                  <a:srgbClr val="2E3C4E"/>
                </a:solidFill>
                <a:latin typeface="Myriad "/>
                <a:ea typeface="GE SS Two Light" pitchFamily="34" charset="-122"/>
                <a:cs typeface="GE SS Two Light" pitchFamily="34" charset="-120"/>
              </a:rPr>
              <a:t>5 </a:t>
            </a:r>
            <a:endParaRPr lang="ar-SA" sz="2800" dirty="0"/>
          </a:p>
        </p:txBody>
      </p:sp>
      <p:graphicFrame>
        <p:nvGraphicFramePr>
          <p:cNvPr id="3" name="Table 2"/>
          <p:cNvGraphicFramePr>
            <a:graphicFrameLocks noGrp="1"/>
          </p:cNvGraphicFramePr>
          <p:nvPr>
            <p:extLst>
              <p:ext uri="{D42A27DB-BD31-4B8C-83A1-F6EECF244321}">
                <p14:modId xmlns:p14="http://schemas.microsoft.com/office/powerpoint/2010/main" val="2980351897"/>
              </p:ext>
            </p:extLst>
          </p:nvPr>
        </p:nvGraphicFramePr>
        <p:xfrm>
          <a:off x="1473032" y="751129"/>
          <a:ext cx="9245935" cy="5278183"/>
        </p:xfrm>
        <a:graphic>
          <a:graphicData uri="http://schemas.openxmlformats.org/drawingml/2006/table">
            <a:tbl>
              <a:tblPr rtl="1" bandRow="1">
                <a:tableStyleId>{5C22544A-7EE6-4342-B048-85BDC9FD1C3A}</a:tableStyleId>
              </a:tblPr>
              <a:tblGrid>
                <a:gridCol w="5424683">
                  <a:extLst>
                    <a:ext uri="{9D8B030D-6E8A-4147-A177-3AD203B41FA5}">
                      <a16:colId xmlns:a16="http://schemas.microsoft.com/office/drawing/2014/main" val="1292663348"/>
                    </a:ext>
                  </a:extLst>
                </a:gridCol>
                <a:gridCol w="1213808">
                  <a:extLst>
                    <a:ext uri="{9D8B030D-6E8A-4147-A177-3AD203B41FA5}">
                      <a16:colId xmlns:a16="http://schemas.microsoft.com/office/drawing/2014/main" val="3566333657"/>
                    </a:ext>
                  </a:extLst>
                </a:gridCol>
                <a:gridCol w="1273752">
                  <a:extLst>
                    <a:ext uri="{9D8B030D-6E8A-4147-A177-3AD203B41FA5}">
                      <a16:colId xmlns:a16="http://schemas.microsoft.com/office/drawing/2014/main" val="195980369"/>
                    </a:ext>
                  </a:extLst>
                </a:gridCol>
                <a:gridCol w="1333692">
                  <a:extLst>
                    <a:ext uri="{9D8B030D-6E8A-4147-A177-3AD203B41FA5}">
                      <a16:colId xmlns:a16="http://schemas.microsoft.com/office/drawing/2014/main" val="4114454335"/>
                    </a:ext>
                  </a:extLst>
                </a:gridCol>
              </a:tblGrid>
              <a:tr h="352834">
                <a:tc>
                  <a:txBody>
                    <a:bodyPr/>
                    <a:lstStyle/>
                    <a:p>
                      <a:pPr marL="0" indent="0" algn="r" defTabSz="914400" rtl="1" eaLnBrk="1" latinLnBrk="0" hangingPunct="1">
                        <a:lnSpc>
                          <a:spcPct val="130000"/>
                        </a:lnSpc>
                        <a:spcAft>
                          <a:spcPts val="0"/>
                        </a:spcAft>
                        <a:buNone/>
                      </a:pPr>
                      <a:r>
                        <a:rPr lang="ar-SA" sz="2000" kern="1200" dirty="0">
                          <a:solidFill>
                            <a:schemeClr val="bg1"/>
                          </a:solidFill>
                          <a:latin typeface="WinSoft Pro Medium" pitchFamily="34" charset="0"/>
                          <a:ea typeface="WinSoft Pro Medium" pitchFamily="34" charset="-122"/>
                          <a:cs typeface="WinSoft Pro Medium" pitchFamily="34" charset="-120"/>
                        </a:rPr>
                        <a:t>معيار التقييم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30000"/>
                        </a:lnSpc>
                        <a:spcAft>
                          <a:spcPts val="0"/>
                        </a:spcAft>
                        <a:buNone/>
                      </a:pPr>
                      <a:r>
                        <a:rPr lang="ar-SA" sz="1200" kern="1200" dirty="0">
                          <a:solidFill>
                            <a:schemeClr val="bg1"/>
                          </a:solidFill>
                          <a:latin typeface="WinSoft Pro Medium" pitchFamily="34" charset="0"/>
                          <a:ea typeface="WinSoft Pro Medium" pitchFamily="34" charset="-122"/>
                          <a:cs typeface="WinSoft Pro Medium" pitchFamily="34" charset="-120"/>
                        </a:rPr>
                        <a:t>متحقق</a:t>
                      </a:r>
                      <a:endParaRPr lang="en-US" sz="1200" kern="1200" dirty="0">
                        <a:solidFill>
                          <a:schemeClr val="bg1"/>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30000"/>
                        </a:lnSpc>
                        <a:spcAft>
                          <a:spcPts val="0"/>
                        </a:spcAft>
                        <a:buNone/>
                      </a:pPr>
                      <a:r>
                        <a:rPr lang="ar-SA" sz="1200" kern="1200" dirty="0">
                          <a:solidFill>
                            <a:schemeClr val="bg1"/>
                          </a:solidFill>
                          <a:latin typeface="WinSoft Pro Medium" pitchFamily="34" charset="0"/>
                          <a:ea typeface="WinSoft Pro Medium" pitchFamily="34" charset="-122"/>
                          <a:cs typeface="WinSoft Pro Medium" pitchFamily="34" charset="-120"/>
                        </a:rPr>
                        <a:t>متحقق جزئيًا</a:t>
                      </a:r>
                      <a:endParaRPr lang="en-US" sz="1200" kern="1200" dirty="0">
                        <a:solidFill>
                          <a:schemeClr val="bg1"/>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30000"/>
                        </a:lnSpc>
                        <a:spcAft>
                          <a:spcPts val="0"/>
                        </a:spcAft>
                        <a:buNone/>
                      </a:pPr>
                      <a:r>
                        <a:rPr lang="ar-SA" sz="1200" kern="1200" dirty="0">
                          <a:solidFill>
                            <a:schemeClr val="bg1"/>
                          </a:solidFill>
                          <a:latin typeface="WinSoft Pro Medium" pitchFamily="34" charset="0"/>
                          <a:ea typeface="WinSoft Pro Medium" pitchFamily="34" charset="-122"/>
                          <a:cs typeface="WinSoft Pro Medium" pitchFamily="34" charset="-120"/>
                        </a:rPr>
                        <a:t>يحتاج إلى تحسين</a:t>
                      </a:r>
                      <a:endParaRPr lang="en-US" sz="1200" kern="1200" dirty="0">
                        <a:solidFill>
                          <a:schemeClr val="bg1"/>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912111238"/>
                  </a:ext>
                </a:extLst>
              </a:tr>
              <a:tr h="352834">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يعرض خطة الدرس بوضوح وتسلسل منطقي</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8932784"/>
                  </a:ext>
                </a:extLst>
              </a:tr>
              <a:tr h="352834">
                <a:tc>
                  <a:txBody>
                    <a:bodyPr/>
                    <a:lstStyle/>
                    <a:p>
                      <a:pPr marL="0" indent="0" algn="r" defTabSz="914400" rtl="1" eaLnBrk="1" latinLnBrk="0" hangingPunct="1">
                        <a:lnSpc>
                          <a:spcPct val="130000"/>
                        </a:lnSpc>
                        <a:spcAft>
                          <a:spcPts val="0"/>
                        </a:spcAft>
                        <a:buNone/>
                      </a:pPr>
                      <a:r>
                        <a:rPr lang="ar-JO" sz="1400" kern="1200" dirty="0">
                          <a:solidFill>
                            <a:srgbClr val="384653"/>
                          </a:solidFill>
                          <a:latin typeface="WinSoft Pro Medium" pitchFamily="34" charset="0"/>
                          <a:ea typeface="WinSoft Pro Medium" pitchFamily="34" charset="-122"/>
                          <a:cs typeface="WinSoft Pro Medium" pitchFamily="34" charset="-120"/>
                        </a:rPr>
                        <a:t> </a:t>
                      </a:r>
                      <a:r>
                        <a:rPr lang="ar-SA" sz="1400" kern="1200" dirty="0">
                          <a:solidFill>
                            <a:srgbClr val="384653"/>
                          </a:solidFill>
                          <a:latin typeface="WinSoft Pro Medium" pitchFamily="34" charset="0"/>
                          <a:ea typeface="WinSoft Pro Medium" pitchFamily="34" charset="-122"/>
                          <a:cs typeface="WinSoft Pro Medium" pitchFamily="34" charset="-120"/>
                        </a:rPr>
                        <a:t>يشرح كيفية توظيف مبادئ تعلم الكبار في الخطة</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0088621"/>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يشرح أسباب اختياراته للاستراتيجيات والأساليب والأدوات</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8555112"/>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يوضح العلاقة بين نواتج التعلم وأنشطة المتعلمين والتقييم</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2509701"/>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يوضح ملاءمة أدوات التعليم والتقييم للتعلم المطلوب</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8591800"/>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يوضح الدليل المطلوب للتحقق من التعلم أو الأداء</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103860"/>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يستجيب لأسئلة الزملاء بصورة مهنية</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2740796"/>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يستمع إلى التغذية الراجعة ويتفاعل معها بصورة بناءة</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84208482"/>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يحدد التحسينات المناسبة في ضوء التغذية الراجعة</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8126467"/>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يوظف التغذية الراجعة في تحسين خطة الدرس</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6218834"/>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يشارك بفاعلية في مراجعة خطط الزملاء</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9191193"/>
                  </a:ext>
                </a:extLst>
              </a:tr>
              <a:tr h="352834">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يقدم تغذية راجعة محددة وداعمة ومهنية</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38061664"/>
                  </a:ext>
                </a:extLst>
              </a:tr>
              <a:tr h="352834">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يستفيد من خبرات زملائه في تطوير ممارسته التدريبية</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55566763"/>
                  </a:ext>
                </a:extLst>
              </a:tr>
            </a:tbl>
          </a:graphicData>
        </a:graphic>
      </p:graphicFrame>
    </p:spTree>
    <p:extLst>
      <p:ext uri="{BB962C8B-B14F-4D97-AF65-F5344CB8AC3E}">
        <p14:creationId xmlns:p14="http://schemas.microsoft.com/office/powerpoint/2010/main" val="2092448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810643"/>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ناتج النشاط</a:t>
            </a:r>
            <a:r>
              <a:rPr lang="ar-JO" altLang="en-US" sz="3700" dirty="0">
                <a:solidFill>
                  <a:srgbClr val="2E3C4E"/>
                </a:solidFill>
                <a:latin typeface="GE SS Two Light" pitchFamily="34" charset="0"/>
                <a:ea typeface="GE SS Two Light" pitchFamily="34" charset="-122"/>
                <a:cs typeface="GE SS Two Light" pitchFamily="34" charset="-120"/>
              </a:rPr>
              <a:t> </a:t>
            </a:r>
            <a:r>
              <a:rPr lang="en-US" altLang="en-US" sz="3700" dirty="0">
                <a:solidFill>
                  <a:srgbClr val="2E3C4E"/>
                </a:solidFill>
                <a:latin typeface="Myriad "/>
                <a:ea typeface="GE SS Two Light" pitchFamily="34" charset="-122"/>
                <a:cs typeface="GE SS Two Light" pitchFamily="34" charset="-120"/>
              </a:rPr>
              <a:t>5</a:t>
            </a:r>
            <a:endParaRPr lang="ar-SA" sz="3700" dirty="0"/>
          </a:p>
        </p:txBody>
      </p:sp>
      <p:sp>
        <p:nvSpPr>
          <p:cNvPr id="3" name="Shape 1"/>
          <p:cNvSpPr/>
          <p:nvPr/>
        </p:nvSpPr>
        <p:spPr>
          <a:xfrm>
            <a:off x="8037510" y="2765623"/>
            <a:ext cx="3522277" cy="2309960"/>
          </a:xfrm>
          <a:prstGeom prst="roundRect">
            <a:avLst>
              <a:gd name="adj" fmla="val 19963"/>
            </a:avLst>
          </a:prstGeom>
          <a:solidFill>
            <a:srgbClr val="00AEEF"/>
          </a:solidFill>
          <a:ln w="6350">
            <a:solidFill>
              <a:srgbClr val="0094D5"/>
            </a:solidFill>
            <a:prstDash val="solid"/>
          </a:ln>
        </p:spPr>
      </p:sp>
      <p:sp>
        <p:nvSpPr>
          <p:cNvPr id="4" name="Text 2"/>
          <p:cNvSpPr/>
          <p:nvPr/>
        </p:nvSpPr>
        <p:spPr>
          <a:xfrm>
            <a:off x="8224334" y="2952452"/>
            <a:ext cx="3148628" cy="780488"/>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خطة درس مُحسَّنة</a:t>
            </a:r>
            <a:endParaRPr lang="ar-SA" sz="3200" dirty="0">
              <a:solidFill>
                <a:schemeClr val="bg1"/>
              </a:solidFill>
            </a:endParaRPr>
          </a:p>
        </p:txBody>
      </p:sp>
      <p:sp>
        <p:nvSpPr>
          <p:cNvPr id="5" name="Text 3"/>
          <p:cNvSpPr/>
          <p:nvPr/>
        </p:nvSpPr>
        <p:spPr>
          <a:xfrm>
            <a:off x="8224334" y="3503334"/>
            <a:ext cx="3148628" cy="151923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خطة درس مهنية تقنية مُحسَّنة بعد مراجعتها في ضوء التغذية الراجعة من الزملاء والميسّر</a:t>
            </a:r>
            <a:endParaRPr lang="ar-SA" sz="2000" dirty="0">
              <a:solidFill>
                <a:schemeClr val="bg1"/>
              </a:solidFill>
            </a:endParaRPr>
          </a:p>
        </p:txBody>
      </p:sp>
      <p:sp>
        <p:nvSpPr>
          <p:cNvPr id="6" name="Shape 4"/>
          <p:cNvSpPr/>
          <p:nvPr/>
        </p:nvSpPr>
        <p:spPr>
          <a:xfrm>
            <a:off x="4334759" y="2765623"/>
            <a:ext cx="3522277" cy="2309960"/>
          </a:xfrm>
          <a:prstGeom prst="roundRect">
            <a:avLst>
              <a:gd name="adj" fmla="val 19963"/>
            </a:avLst>
          </a:prstGeom>
          <a:solidFill>
            <a:srgbClr val="00AEEF"/>
          </a:solidFill>
          <a:ln w="6350">
            <a:solidFill>
              <a:srgbClr val="0094D5"/>
            </a:solidFill>
            <a:prstDash val="solid"/>
          </a:ln>
        </p:spPr>
      </p:sp>
      <p:sp>
        <p:nvSpPr>
          <p:cNvPr id="7" name="Text 5"/>
          <p:cNvSpPr/>
          <p:nvPr/>
        </p:nvSpPr>
        <p:spPr>
          <a:xfrm>
            <a:off x="4521583" y="2952452"/>
            <a:ext cx="3148628" cy="780488"/>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سجل التحسينات</a:t>
            </a:r>
            <a:endParaRPr lang="ar-SA" sz="3200" dirty="0">
              <a:solidFill>
                <a:schemeClr val="bg1"/>
              </a:solidFill>
            </a:endParaRPr>
          </a:p>
        </p:txBody>
      </p:sp>
      <p:sp>
        <p:nvSpPr>
          <p:cNvPr id="8" name="Text 6"/>
          <p:cNvSpPr/>
          <p:nvPr/>
        </p:nvSpPr>
        <p:spPr>
          <a:xfrm>
            <a:off x="4521583" y="3503334"/>
            <a:ext cx="3148628" cy="151923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سجل بالتغذية الراجعة والتحسينات التي أجريتها على الخطة موثقة بصورة واضحة</a:t>
            </a:r>
            <a:endParaRPr lang="ar-SA" sz="2000" dirty="0">
              <a:solidFill>
                <a:schemeClr val="bg1"/>
              </a:solidFill>
            </a:endParaRPr>
          </a:p>
        </p:txBody>
      </p:sp>
      <p:sp>
        <p:nvSpPr>
          <p:cNvPr id="9" name="Shape 7"/>
          <p:cNvSpPr/>
          <p:nvPr/>
        </p:nvSpPr>
        <p:spPr>
          <a:xfrm>
            <a:off x="631908" y="2765623"/>
            <a:ext cx="3522376" cy="2309960"/>
          </a:xfrm>
          <a:prstGeom prst="roundRect">
            <a:avLst>
              <a:gd name="adj" fmla="val 19963"/>
            </a:avLst>
          </a:prstGeom>
          <a:solidFill>
            <a:srgbClr val="00AEEF"/>
          </a:solidFill>
          <a:ln w="6350">
            <a:solidFill>
              <a:srgbClr val="0094D5"/>
            </a:solidFill>
            <a:prstDash val="solid"/>
          </a:ln>
        </p:spPr>
      </p:sp>
      <p:sp>
        <p:nvSpPr>
          <p:cNvPr id="10" name="Text 8"/>
          <p:cNvSpPr/>
          <p:nvPr/>
        </p:nvSpPr>
        <p:spPr>
          <a:xfrm>
            <a:off x="848139" y="2928730"/>
            <a:ext cx="3119321" cy="804210"/>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خبرة عملية</a:t>
            </a:r>
            <a:endParaRPr lang="ar-SA" sz="3200" dirty="0">
              <a:solidFill>
                <a:schemeClr val="bg1"/>
              </a:solidFill>
            </a:endParaRPr>
          </a:p>
        </p:txBody>
      </p:sp>
      <p:sp>
        <p:nvSpPr>
          <p:cNvPr id="11" name="Text 9"/>
          <p:cNvSpPr/>
          <p:nvPr/>
        </p:nvSpPr>
        <p:spPr>
          <a:xfrm>
            <a:off x="818733" y="3503334"/>
            <a:ext cx="3148727" cy="151923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خبرة في عرض الخطط ومناقشتها وتقديم التغذية الراجعة المهنية للأقران</a:t>
            </a:r>
            <a:endParaRPr lang="ar-SA" sz="2000" dirty="0">
              <a:solidFill>
                <a:schemeClr val="bg1"/>
              </a:solidFill>
            </a:endParaRPr>
          </a:p>
        </p:txBody>
      </p:sp>
      <p:sp>
        <p:nvSpPr>
          <p:cNvPr id="12" name="Shape 10"/>
          <p:cNvSpPr/>
          <p:nvPr/>
        </p:nvSpPr>
        <p:spPr>
          <a:xfrm>
            <a:off x="631908" y="5584300"/>
            <a:ext cx="10927878" cy="721916"/>
          </a:xfrm>
          <a:prstGeom prst="roundRect">
            <a:avLst>
              <a:gd name="adj" fmla="val 37514"/>
            </a:avLst>
          </a:prstGeom>
          <a:solidFill>
            <a:srgbClr val="D4E9F7"/>
          </a:solidFill>
          <a:ln/>
        </p:spPr>
      </p:sp>
      <p:sp>
        <p:nvSpPr>
          <p:cNvPr id="14" name="Text 11"/>
          <p:cNvSpPr/>
          <p:nvPr/>
        </p:nvSpPr>
        <p:spPr>
          <a:xfrm>
            <a:off x="608890" y="5809824"/>
            <a:ext cx="10770422"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000000"/>
                </a:solidFill>
                <a:latin typeface="WinSoft Pro Medium" pitchFamily="34" charset="0"/>
                <a:ea typeface="WinSoft Pro Medium" pitchFamily="34" charset="-122"/>
                <a:cs typeface="WinSoft Pro Medium" pitchFamily="34" charset="-120"/>
              </a:rPr>
              <a:t>لا تنتهي عملية تصميم الدرس عند إعداد الخطة؛ فالممارسة المهنية تتطور من خلال العرض والمناقشة والتغذية الراجعة والتأمل والتحسين المستمر.</a:t>
            </a:r>
            <a:endParaRPr lang="ar-SA" dirty="0"/>
          </a:p>
        </p:txBody>
      </p:sp>
    </p:spTree>
    <p:extLst>
      <p:ext uri="{BB962C8B-B14F-4D97-AF65-F5344CB8AC3E}">
        <p14:creationId xmlns:p14="http://schemas.microsoft.com/office/powerpoint/2010/main" val="12944771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2811</Words>
  <Application>Microsoft Office PowerPoint</Application>
  <PresentationFormat>Widescreen</PresentationFormat>
  <Paragraphs>443</Paragraphs>
  <Slides>27</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Arial</vt:lpstr>
      <vt:lpstr>Calibri</vt:lpstr>
      <vt:lpstr>Calibri Light</vt:lpstr>
      <vt:lpstr>GE SS Two Light</vt:lpstr>
      <vt:lpstr>Myriad </vt:lpstr>
      <vt:lpstr>Myriad Headline</vt:lpstr>
      <vt:lpstr>Twemoji Mozilla</vt:lpstr>
      <vt:lpstr>WinSoft Pro</vt:lpstr>
      <vt:lpstr>WinSoft Pro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user1</dc:creator>
  <cp:lastModifiedBy>Knowledge beam</cp:lastModifiedBy>
  <cp:revision>17</cp:revision>
  <dcterms:created xsi:type="dcterms:W3CDTF">2026-09-06T07:54:18Z</dcterms:created>
  <dcterms:modified xsi:type="dcterms:W3CDTF">2026-09-06T09:37:10Z</dcterms:modified>
</cp:coreProperties>
</file>