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8"/>
  </p:notesMasterIdLst>
  <p:sldIdLst>
    <p:sldId id="256" r:id="rId2"/>
    <p:sldId id="300" r:id="rId3"/>
    <p:sldId id="257" r:id="rId4"/>
    <p:sldId id="258" r:id="rId5"/>
    <p:sldId id="259" r:id="rId6"/>
    <p:sldId id="260" r:id="rId7"/>
    <p:sldId id="261" r:id="rId8"/>
    <p:sldId id="262" r:id="rId9"/>
    <p:sldId id="263" r:id="rId10"/>
    <p:sldId id="264" r:id="rId11"/>
    <p:sldId id="265" r:id="rId12"/>
    <p:sldId id="270" r:id="rId13"/>
    <p:sldId id="271" r:id="rId14"/>
    <p:sldId id="272" r:id="rId15"/>
    <p:sldId id="274" r:id="rId16"/>
    <p:sldId id="275" r:id="rId17"/>
    <p:sldId id="276" r:id="rId18"/>
    <p:sldId id="277" r:id="rId19"/>
    <p:sldId id="278" r:id="rId20"/>
    <p:sldId id="301" r:id="rId21"/>
    <p:sldId id="279" r:id="rId22"/>
    <p:sldId id="280" r:id="rId23"/>
    <p:sldId id="281" r:id="rId24"/>
    <p:sldId id="282" r:id="rId25"/>
    <p:sldId id="283" r:id="rId26"/>
    <p:sldId id="302" r:id="rId27"/>
    <p:sldId id="284" r:id="rId28"/>
    <p:sldId id="285" r:id="rId29"/>
    <p:sldId id="286" r:id="rId30"/>
    <p:sldId id="287" r:id="rId31"/>
    <p:sldId id="288" r:id="rId32"/>
    <p:sldId id="303" r:id="rId33"/>
    <p:sldId id="289" r:id="rId34"/>
    <p:sldId id="290" r:id="rId35"/>
    <p:sldId id="291" r:id="rId36"/>
    <p:sldId id="292" r:id="rId37"/>
    <p:sldId id="293" r:id="rId38"/>
    <p:sldId id="304" r:id="rId39"/>
    <p:sldId id="294" r:id="rId40"/>
    <p:sldId id="295" r:id="rId41"/>
    <p:sldId id="296" r:id="rId42"/>
    <p:sldId id="297" r:id="rId43"/>
    <p:sldId id="305" r:id="rId44"/>
    <p:sldId id="298" r:id="rId45"/>
    <p:sldId id="299" r:id="rId46"/>
    <p:sldId id="306" r:id="rId47"/>
  </p:sldIdLst>
  <p:sldSz cx="12192000" cy="6858000"/>
  <p:notesSz cx="6858000" cy="12192000"/>
  <p:embeddedFontLst>
    <p:embeddedFont>
      <p:font typeface="GE SS Two Light" panose="020A0503020102020204" pitchFamily="18" charset="-78"/>
      <p:regular r:id="rId49"/>
    </p:embeddedFont>
    <p:embeddedFont>
      <p:font typeface="WinSoft Pro Medium" panose="020B0600060200000000" pitchFamily="34" charset="-79"/>
      <p:regular r:id="rId50"/>
    </p:embeddedFont>
    <p:embeddedFont>
      <p:font typeface="Calibri" panose="020F0502020204030204" pitchFamily="34" charset="0"/>
      <p:regular r:id="rId51"/>
      <p:bold r:id="rId52"/>
      <p:italic r:id="rId53"/>
      <p:boldItalic r:id="rId5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2" d="100"/>
          <a:sy n="72" d="100"/>
        </p:scale>
        <p:origin x="6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956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master 2">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4FB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 Id="rId9" Type="http://schemas.openxmlformats.org/officeDocument/2006/relationships/image" Target="../media/image33.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3.sv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25.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4.svg"/></Relationships>
</file>

<file path=ppt/slides/_rels/slide31.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2.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4.svg"/></Relationships>
</file>

<file path=ppt/slides/_rels/slide45.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260443" y="1841500"/>
            <a:ext cx="3174921" cy="3175000"/>
          </a:xfrm>
          <a:prstGeom prst="rect">
            <a:avLst/>
          </a:prstGeom>
        </p:spPr>
      </p:pic>
      <p:sp>
        <p:nvSpPr>
          <p:cNvPr id="4" name="Text 0"/>
          <p:cNvSpPr/>
          <p:nvPr/>
        </p:nvSpPr>
        <p:spPr>
          <a:xfrm>
            <a:off x="5203794" y="728960"/>
            <a:ext cx="6355993" cy="3483372"/>
          </a:xfrm>
          <a:prstGeom prst="rect">
            <a:avLst/>
          </a:prstGeom>
          <a:noFill/>
          <a:ln/>
        </p:spPr>
        <p:txBody>
          <a:bodyPr wrap="square" lIns="0" tIns="0" rIns="0" bIns="0" rtlCol="0" anchor="t">
            <a:normAutofit/>
          </a:bodyPr>
          <a:lstStyle/>
          <a:p>
            <a:pPr marL="0" indent="0" algn="r" rtl="1">
              <a:lnSpc>
                <a:spcPct val="104000"/>
              </a:lnSpc>
              <a:buNone/>
            </a:pPr>
            <a:r>
              <a:rPr lang="ar-SA" altLang="en-US" sz="5450" dirty="0">
                <a:solidFill>
                  <a:srgbClr val="2E3C4E"/>
                </a:solidFill>
                <a:latin typeface="GE SS Two Light" pitchFamily="34" charset="0"/>
                <a:ea typeface="GE SS Two Light" pitchFamily="34" charset="-122"/>
                <a:cs typeface="GE SS Two Light" pitchFamily="34" charset="-120"/>
              </a:rPr>
              <a:t>دورة التعلم الشاملة في التعليم والتدريب التقني والمهني</a:t>
            </a:r>
            <a:endParaRPr lang="ar-SA" sz="5450" dirty="0"/>
          </a:p>
        </p:txBody>
      </p:sp>
      <p:sp>
        <p:nvSpPr>
          <p:cNvPr id="5" name="Text 1"/>
          <p:cNvSpPr/>
          <p:nvPr/>
        </p:nvSpPr>
        <p:spPr>
          <a:xfrm>
            <a:off x="5203794" y="4456906"/>
            <a:ext cx="6355993" cy="1135856"/>
          </a:xfrm>
          <a:prstGeom prst="rect">
            <a:avLst/>
          </a:prstGeom>
          <a:noFill/>
          <a:ln/>
        </p:spPr>
        <p:txBody>
          <a:bodyPr wrap="square" lIns="0" tIns="0" rIns="0" bIns="0" rtlCol="0" anchor="t">
            <a:normAutofit/>
          </a:bodyPr>
          <a:lstStyle/>
          <a:p>
            <a:pPr marL="0" indent="0" algn="r" rtl="1">
              <a:lnSpc>
                <a:spcPct val="104000"/>
              </a:lnSpc>
              <a:buNone/>
            </a:pPr>
            <a:r>
              <a:rPr lang="ar-SA" altLang="en-US" sz="2350" dirty="0">
                <a:solidFill>
                  <a:srgbClr val="2E3C4E"/>
                </a:solidFill>
                <a:latin typeface="GE SS Two Light" pitchFamily="34" charset="0"/>
                <a:ea typeface="GE SS Two Light" pitchFamily="34" charset="-122"/>
                <a:cs typeface="GE SS Two Light" pitchFamily="34" charset="-120"/>
              </a:rPr>
              <a:t>بناء مسارات شاملة من خلال دورة التعلم في التعليم والتدريب التقني والمهني</a:t>
            </a:r>
            <a:endParaRPr lang="ar-SA" sz="2350" dirty="0"/>
          </a:p>
          <a:p>
            <a:pPr marL="0" indent="0" algn="r" rtl="1">
              <a:lnSpc>
                <a:spcPct val="104000"/>
              </a:lnSpc>
              <a:buNone/>
            </a:pPr>
            <a:r>
              <a:rPr lang="ar-SA" altLang="en-US" sz="2350" dirty="0">
                <a:solidFill>
                  <a:srgbClr val="2E3C4E"/>
                </a:solidFill>
                <a:latin typeface="GE SS Two Light" pitchFamily="34" charset="0"/>
                <a:ea typeface="GE SS Two Light" pitchFamily="34" charset="-122"/>
                <a:cs typeface="GE SS Two Light" pitchFamily="34" charset="-120"/>
              </a:rPr>
              <a:t>دليل المتدرّب — وحدة التعلّم</a:t>
            </a:r>
            <a:r>
              <a:rPr lang="en-US" altLang="en-US" sz="2350" dirty="0">
                <a:solidFill>
                  <a:srgbClr val="2E3C4E"/>
                </a:solidFill>
                <a:latin typeface="Myriad Headline" panose="020B0500000000000000" pitchFamily="34" charset="0"/>
                <a:ea typeface="GE SS Two Light" pitchFamily="34" charset="-122"/>
                <a:cs typeface="GE SS Two Light" pitchFamily="34" charset="-120"/>
              </a:rPr>
              <a:t>U.2.3</a:t>
            </a:r>
            <a:endParaRPr lang="ar-SA" sz="2350" dirty="0"/>
          </a:p>
        </p:txBody>
      </p:sp>
      <p:sp>
        <p:nvSpPr>
          <p:cNvPr id="6" name="Shape 2"/>
          <p:cNvSpPr/>
          <p:nvPr/>
        </p:nvSpPr>
        <p:spPr>
          <a:xfrm>
            <a:off x="7648086" y="5837337"/>
            <a:ext cx="3911701" cy="291604"/>
          </a:xfrm>
          <a:prstGeom prst="roundRect">
            <a:avLst>
              <a:gd name="adj" fmla="val 49999"/>
            </a:avLst>
          </a:prstGeom>
          <a:solidFill>
            <a:srgbClr val="D4E9F7"/>
          </a:solidFill>
          <a:ln/>
        </p:spPr>
      </p:sp>
      <p:sp>
        <p:nvSpPr>
          <p:cNvPr id="7" name="Text 3"/>
          <p:cNvSpPr/>
          <p:nvPr/>
        </p:nvSpPr>
        <p:spPr>
          <a:xfrm>
            <a:off x="7153592" y="5894884"/>
            <a:ext cx="4291104"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المجمّع التدريبي: التعليم والتدريب التقني والمهني الشامل وتنمية المهاراJ</a:t>
            </a:r>
            <a:endParaRPr lang="ar-SA"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17442876"/>
              </p:ext>
            </p:extLst>
          </p:nvPr>
        </p:nvGraphicFramePr>
        <p:xfrm>
          <a:off x="2" y="0"/>
          <a:ext cx="12191999" cy="6858000"/>
        </p:xfrm>
        <a:graphic>
          <a:graphicData uri="http://schemas.openxmlformats.org/drawingml/2006/table">
            <a:tbl>
              <a:tblPr rtl="1" firstRow="1" firstCol="1" bandRow="1">
                <a:tableStyleId>{5C22544A-7EE6-4342-B048-85BDC9FD1C3A}</a:tableStyleId>
              </a:tblPr>
              <a:tblGrid>
                <a:gridCol w="785111">
                  <a:extLst>
                    <a:ext uri="{9D8B030D-6E8A-4147-A177-3AD203B41FA5}">
                      <a16:colId xmlns:a16="http://schemas.microsoft.com/office/drawing/2014/main" val="2389987283"/>
                    </a:ext>
                  </a:extLst>
                </a:gridCol>
                <a:gridCol w="1519440">
                  <a:extLst>
                    <a:ext uri="{9D8B030D-6E8A-4147-A177-3AD203B41FA5}">
                      <a16:colId xmlns:a16="http://schemas.microsoft.com/office/drawing/2014/main" val="2532308751"/>
                    </a:ext>
                  </a:extLst>
                </a:gridCol>
                <a:gridCol w="1554596">
                  <a:extLst>
                    <a:ext uri="{9D8B030D-6E8A-4147-A177-3AD203B41FA5}">
                      <a16:colId xmlns:a16="http://schemas.microsoft.com/office/drawing/2014/main" val="2889907844"/>
                    </a:ext>
                  </a:extLst>
                </a:gridCol>
                <a:gridCol w="585905">
                  <a:extLst>
                    <a:ext uri="{9D8B030D-6E8A-4147-A177-3AD203B41FA5}">
                      <a16:colId xmlns:a16="http://schemas.microsoft.com/office/drawing/2014/main" val="3952637186"/>
                    </a:ext>
                  </a:extLst>
                </a:gridCol>
                <a:gridCol w="1794166">
                  <a:extLst>
                    <a:ext uri="{9D8B030D-6E8A-4147-A177-3AD203B41FA5}">
                      <a16:colId xmlns:a16="http://schemas.microsoft.com/office/drawing/2014/main" val="2804875064"/>
                    </a:ext>
                  </a:extLst>
                </a:gridCol>
                <a:gridCol w="1604073">
                  <a:extLst>
                    <a:ext uri="{9D8B030D-6E8A-4147-A177-3AD203B41FA5}">
                      <a16:colId xmlns:a16="http://schemas.microsoft.com/office/drawing/2014/main" val="588414294"/>
                    </a:ext>
                  </a:extLst>
                </a:gridCol>
                <a:gridCol w="585905">
                  <a:extLst>
                    <a:ext uri="{9D8B030D-6E8A-4147-A177-3AD203B41FA5}">
                      <a16:colId xmlns:a16="http://schemas.microsoft.com/office/drawing/2014/main" val="3449917814"/>
                    </a:ext>
                  </a:extLst>
                </a:gridCol>
                <a:gridCol w="1781148">
                  <a:extLst>
                    <a:ext uri="{9D8B030D-6E8A-4147-A177-3AD203B41FA5}">
                      <a16:colId xmlns:a16="http://schemas.microsoft.com/office/drawing/2014/main" val="950194966"/>
                    </a:ext>
                  </a:extLst>
                </a:gridCol>
                <a:gridCol w="1981655">
                  <a:extLst>
                    <a:ext uri="{9D8B030D-6E8A-4147-A177-3AD203B41FA5}">
                      <a16:colId xmlns:a16="http://schemas.microsoft.com/office/drawing/2014/main" val="1145328104"/>
                    </a:ext>
                  </a:extLst>
                </a:gridCol>
              </a:tblGrid>
              <a:tr h="528706">
                <a:tc>
                  <a:txBody>
                    <a:bodyPr/>
                    <a:lstStyle/>
                    <a:p>
                      <a:pPr marL="0" indent="0" algn="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اليوم</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8:30–9:00</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a:solidFill>
                            <a:schemeClr val="bg1"/>
                          </a:solidFill>
                          <a:latin typeface="WinSoft Pro Medium" pitchFamily="34" charset="0"/>
                          <a:ea typeface="WinSoft Pro Medium" pitchFamily="34" charset="-122"/>
                          <a:cs typeface="WinSoft Pro Medium" pitchFamily="34" charset="-120"/>
                        </a:rPr>
                        <a:t>9:00–9:45</a:t>
                      </a:r>
                      <a:endParaRPr lang="en-US" sz="1650" kern="120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15</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a:solidFill>
                            <a:schemeClr val="bg1"/>
                          </a:solidFill>
                          <a:latin typeface="WinSoft Pro Medium" pitchFamily="34" charset="0"/>
                          <a:ea typeface="WinSoft Pro Medium" pitchFamily="34" charset="-122"/>
                          <a:cs typeface="WinSoft Pro Medium" pitchFamily="34" charset="-120"/>
                        </a:rPr>
                        <a:t>10:00–10:50</a:t>
                      </a:r>
                      <a:endParaRPr lang="en-US" sz="1650" kern="120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a:solidFill>
                            <a:schemeClr val="bg1"/>
                          </a:solidFill>
                          <a:latin typeface="WinSoft Pro Medium" pitchFamily="34" charset="0"/>
                          <a:ea typeface="WinSoft Pro Medium" pitchFamily="34" charset="-122"/>
                          <a:cs typeface="WinSoft Pro Medium" pitchFamily="34" charset="-120"/>
                        </a:rPr>
                        <a:t>10:50–11:35</a:t>
                      </a:r>
                      <a:endParaRPr lang="en-US" sz="1650" kern="120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15</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a:solidFill>
                            <a:schemeClr val="bg1"/>
                          </a:solidFill>
                          <a:latin typeface="WinSoft Pro Medium" pitchFamily="34" charset="0"/>
                          <a:ea typeface="WinSoft Pro Medium" pitchFamily="34" charset="-122"/>
                          <a:cs typeface="WinSoft Pro Medium" pitchFamily="34" charset="-120"/>
                        </a:rPr>
                        <a:t>11:50–12:40</a:t>
                      </a:r>
                      <a:endParaRPr lang="en-US" sz="1650" kern="120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12:40–1:30</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2166915629"/>
                  </a:ext>
                </a:extLst>
              </a:tr>
              <a:tr h="2117762">
                <a:tc>
                  <a:txBody>
                    <a:bodyPr/>
                    <a:lstStyle/>
                    <a:p>
                      <a:pPr marL="0" indent="0" algn="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اليوم 1</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dirty="0">
                          <a:solidFill>
                            <a:srgbClr val="384653"/>
                          </a:solidFill>
                          <a:latin typeface="WinSoft Pro Medium" pitchFamily="34" charset="0"/>
                          <a:ea typeface="WinSoft Pro Medium" pitchFamily="34" charset="-122"/>
                          <a:cs typeface="WinSoft Pro Medium" pitchFamily="34" charset="-120"/>
                        </a:rPr>
                        <a:t>الافتتاح والاختبار القبلي والتوجيه</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dirty="0">
                          <a:solidFill>
                            <a:srgbClr val="384653"/>
                          </a:solidFill>
                          <a:latin typeface="WinSoft Pro Medium" pitchFamily="34" charset="0"/>
                          <a:ea typeface="WinSoft Pro Medium" pitchFamily="34" charset="-122"/>
                          <a:cs typeface="WinSoft Pro Medium" pitchFamily="34" charset="-120"/>
                        </a:rPr>
                        <a:t>النشاط 1.1 - نموذج الحواجز ورحلة المتعلم</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marL="0" marR="71755" indent="0" algn="ct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استراحة</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JO" sz="1650" kern="1200" dirty="0">
                          <a:solidFill>
                            <a:srgbClr val="384653"/>
                          </a:solidFill>
                          <a:latin typeface="WinSoft Pro Medium" pitchFamily="34" charset="0"/>
                          <a:ea typeface="WinSoft Pro Medium" pitchFamily="34" charset="-122"/>
                          <a:cs typeface="WinSoft Pro Medium" pitchFamily="34" charset="-120"/>
                        </a:rPr>
                        <a:t>النشاط 1.1 - مصفوفة الحواجز والتحديات</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en-US" sz="1650" kern="1200" dirty="0">
                          <a:solidFill>
                            <a:srgbClr val="384653"/>
                          </a:solidFill>
                          <a:latin typeface="WinSoft Pro Medium" pitchFamily="34" charset="0"/>
                          <a:ea typeface="WinSoft Pro Medium" pitchFamily="34" charset="-122"/>
                          <a:cs typeface="WinSoft Pro Medium" pitchFamily="34" charset="-120"/>
                        </a:rPr>
                        <a:t>P1</a:t>
                      </a:r>
                      <a:r>
                        <a:rPr lang="ar-JO" sz="1650" kern="1200" dirty="0">
                          <a:solidFill>
                            <a:srgbClr val="384653"/>
                          </a:solidFill>
                          <a:latin typeface="WinSoft Pro Medium" pitchFamily="34" charset="0"/>
                          <a:ea typeface="WinSoft Pro Medium" pitchFamily="34" charset="-122"/>
                          <a:cs typeface="WinSoft Pro Medium" pitchFamily="34" charset="-120"/>
                        </a:rPr>
                        <a:t>: مصفوفة الحواجز مع الأدلة والتأثير والاستجابات الممكنة</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marL="0" marR="71755" indent="0" algn="ct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استراحة</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SA" sz="1650" kern="1200" dirty="0">
                          <a:solidFill>
                            <a:srgbClr val="384653"/>
                          </a:solidFill>
                          <a:latin typeface="WinSoft Pro Medium" pitchFamily="34" charset="0"/>
                          <a:ea typeface="WinSoft Pro Medium" pitchFamily="34" charset="-122"/>
                          <a:cs typeface="WinSoft Pro Medium" pitchFamily="34" charset="-120"/>
                        </a:rPr>
                        <a:t>النشاط 1.2 - أساس التصميم الشامل للتعلم (</a:t>
                      </a:r>
                      <a:r>
                        <a:rPr lang="en-US" sz="1650" kern="1200" dirty="0">
                          <a:solidFill>
                            <a:srgbClr val="384653"/>
                          </a:solidFill>
                          <a:latin typeface="WinSoft Pro Medium" pitchFamily="34" charset="0"/>
                          <a:ea typeface="WinSoft Pro Medium" pitchFamily="34" charset="-122"/>
                          <a:cs typeface="WinSoft Pro Medium" pitchFamily="34" charset="-120"/>
                        </a:rPr>
                        <a:t>UDL</a:t>
                      </a:r>
                      <a:r>
                        <a:rPr lang="ar-SA" sz="1650" kern="1200" dirty="0">
                          <a:solidFill>
                            <a:srgbClr val="384653"/>
                          </a:solidFill>
                          <a:latin typeface="WinSoft Pro Medium" pitchFamily="34" charset="0"/>
                          <a:ea typeface="WinSoft Pro Medium" pitchFamily="34" charset="-122"/>
                          <a:cs typeface="WinSoft Pro Medium" pitchFamily="34" charset="-120"/>
                        </a:rPr>
                        <a:t>)</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dirty="0">
                          <a:solidFill>
                            <a:srgbClr val="384653"/>
                          </a:solidFill>
                          <a:latin typeface="WinSoft Pro Medium" pitchFamily="34" charset="0"/>
                          <a:ea typeface="WinSoft Pro Medium" pitchFamily="34" charset="-122"/>
                          <a:cs typeface="WinSoft Pro Medium" pitchFamily="34" charset="-120"/>
                        </a:rPr>
                        <a:t>المسودة الأولى لعناصر الدرس المُكيَّف</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7174821"/>
                  </a:ext>
                </a:extLst>
              </a:tr>
              <a:tr h="1323055">
                <a:tc>
                  <a:txBody>
                    <a:bodyPr/>
                    <a:lstStyle/>
                    <a:p>
                      <a:pPr marL="0" indent="0" algn="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اليوم 2</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JO" sz="1650" kern="1200">
                          <a:solidFill>
                            <a:srgbClr val="384653"/>
                          </a:solidFill>
                          <a:latin typeface="WinSoft Pro Medium" pitchFamily="34" charset="0"/>
                          <a:ea typeface="WinSoft Pro Medium" pitchFamily="34" charset="-122"/>
                          <a:cs typeface="WinSoft Pro Medium" pitchFamily="34" charset="-120"/>
                        </a:rPr>
                        <a:t>مراجعة اليوم الأول والربط مع اليوم الثاني</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1.2 - تكييف الدرس وفق </a:t>
                      </a:r>
                      <a:r>
                        <a:rPr lang="en-US" sz="1650" kern="1200">
                          <a:solidFill>
                            <a:srgbClr val="384653"/>
                          </a:solidFill>
                          <a:latin typeface="WinSoft Pro Medium" pitchFamily="34" charset="0"/>
                          <a:ea typeface="WinSoft Pro Medium" pitchFamily="34" charset="-122"/>
                          <a:cs typeface="WinSoft Pro Medium" pitchFamily="34" charset="-120"/>
                        </a:rPr>
                        <a:t>UDL</a:t>
                      </a: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ar-JO"/>
                    </a:p>
                  </a:txBody>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1.2 - مراجعة الأقران والتنقيح</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1.3 – محاكاة مواقف التعلم</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ar-JO"/>
                    </a:p>
                  </a:txBody>
                  <a:tcPr/>
                </a:tc>
                <a:tc>
                  <a:txBody>
                    <a:bodyPr/>
                    <a:lstStyle/>
                    <a:p>
                      <a:pPr marL="0" indent="0" algn="r" defTabSz="914400" rtl="1" eaLnBrk="1" latinLnBrk="0" hangingPunct="1">
                        <a:lnSpc>
                          <a:spcPct val="130000"/>
                        </a:lnSpc>
                        <a:spcAft>
                          <a:spcPts val="0"/>
                        </a:spcAft>
                        <a:buNone/>
                      </a:pPr>
                      <a:r>
                        <a:rPr lang="ar-SA" sz="1650" kern="1200" dirty="0">
                          <a:solidFill>
                            <a:srgbClr val="384653"/>
                          </a:solidFill>
                          <a:latin typeface="WinSoft Pro Medium" pitchFamily="34" charset="0"/>
                          <a:ea typeface="WinSoft Pro Medium" pitchFamily="34" charset="-122"/>
                          <a:cs typeface="WinSoft Pro Medium" pitchFamily="34" charset="-120"/>
                        </a:rPr>
                        <a:t>النشاط 1.3 – محاكاة مواقف التعلم</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dirty="0">
                          <a:solidFill>
                            <a:srgbClr val="384653"/>
                          </a:solidFill>
                          <a:latin typeface="WinSoft Pro Medium" pitchFamily="34" charset="0"/>
                          <a:ea typeface="WinSoft Pro Medium" pitchFamily="34" charset="-122"/>
                          <a:cs typeface="WinSoft Pro Medium" pitchFamily="34" charset="-120"/>
                        </a:rPr>
                        <a:t>النشاط 1.3 - التأمل والحكم المهني</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6442810"/>
                  </a:ext>
                </a:extLst>
              </a:tr>
              <a:tr h="1323055">
                <a:tc>
                  <a:txBody>
                    <a:bodyPr/>
                    <a:lstStyle/>
                    <a:p>
                      <a:pPr marL="0" indent="0" algn="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اليوم 3</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JO" sz="1650" kern="1200">
                          <a:solidFill>
                            <a:srgbClr val="384653"/>
                          </a:solidFill>
                          <a:latin typeface="WinSoft Pro Medium" pitchFamily="34" charset="0"/>
                          <a:ea typeface="WinSoft Pro Medium" pitchFamily="34" charset="-122"/>
                          <a:cs typeface="WinSoft Pro Medium" pitchFamily="34" charset="-120"/>
                        </a:rPr>
                        <a:t>مراجعة اليوم الثاني والربط مع اليوم الثالث</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2.1 - مبادئ التسهيلات</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ar-JO"/>
                    </a:p>
                  </a:txBody>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2.1 - مصفوفة التسهيلات</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2.1 - تبرير التسهيلات</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ar-JO"/>
                    </a:p>
                  </a:txBody>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2.2 - تخطيط التقييم</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dirty="0">
                          <a:solidFill>
                            <a:srgbClr val="384653"/>
                          </a:solidFill>
                          <a:latin typeface="WinSoft Pro Medium" pitchFamily="34" charset="0"/>
                          <a:ea typeface="WinSoft Pro Medium" pitchFamily="34" charset="-122"/>
                          <a:cs typeface="WinSoft Pro Medium" pitchFamily="34" charset="-120"/>
                        </a:rPr>
                        <a:t>النشاط 2.2 - تحديد الدليل الجوهري مقابل شروط الدعم</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327152"/>
                  </a:ext>
                </a:extLst>
              </a:tr>
              <a:tr h="1565422">
                <a:tc>
                  <a:txBody>
                    <a:bodyPr/>
                    <a:lstStyle/>
                    <a:p>
                      <a:pPr marL="0" indent="0" algn="r" defTabSz="914400" rtl="1" eaLnBrk="1" latinLnBrk="0" hangingPunct="1">
                        <a:lnSpc>
                          <a:spcPct val="130000"/>
                        </a:lnSpc>
                        <a:spcAft>
                          <a:spcPts val="0"/>
                        </a:spcAft>
                        <a:buNone/>
                      </a:pPr>
                      <a:r>
                        <a:rPr lang="ar-SA" sz="1650" kern="1200" dirty="0">
                          <a:solidFill>
                            <a:schemeClr val="bg1"/>
                          </a:solidFill>
                          <a:latin typeface="WinSoft Pro Medium" pitchFamily="34" charset="0"/>
                          <a:ea typeface="WinSoft Pro Medium" pitchFamily="34" charset="-122"/>
                          <a:cs typeface="WinSoft Pro Medium" pitchFamily="34" charset="-120"/>
                        </a:rPr>
                        <a:t>اليوم 4</a:t>
                      </a:r>
                      <a:endParaRPr lang="en-US" sz="165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indent="0" algn="r" defTabSz="914400" rtl="1" eaLnBrk="1" latinLnBrk="0" hangingPunct="1">
                        <a:lnSpc>
                          <a:spcPct val="130000"/>
                        </a:lnSpc>
                        <a:spcAft>
                          <a:spcPts val="0"/>
                        </a:spcAft>
                        <a:buNone/>
                      </a:pPr>
                      <a:r>
                        <a:rPr lang="ar-JO" sz="1650" kern="1200">
                          <a:solidFill>
                            <a:srgbClr val="384653"/>
                          </a:solidFill>
                          <a:latin typeface="WinSoft Pro Medium" pitchFamily="34" charset="0"/>
                          <a:ea typeface="WinSoft Pro Medium" pitchFamily="34" charset="-122"/>
                          <a:cs typeface="WinSoft Pro Medium" pitchFamily="34" charset="-120"/>
                        </a:rPr>
                        <a:t>مراجعة اليوم الثالث والربط مع اليوم الرابع</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2.2 - خطة التقييم الشاملة</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ar-JO"/>
                    </a:p>
                  </a:txBody>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2.2 - المتابعة والتوثيق وإدارة المخاطر</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2.3 - مراجعة الأقران والمحاكاة</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ar-JO"/>
                    </a:p>
                  </a:txBody>
                  <a:tcPr/>
                </a:tc>
                <a:tc>
                  <a:txBody>
                    <a:bodyPr/>
                    <a:lstStyle/>
                    <a:p>
                      <a:pPr marL="0" indent="0" algn="r" defTabSz="914400" rtl="1" eaLnBrk="1" latinLnBrk="0" hangingPunct="1">
                        <a:lnSpc>
                          <a:spcPct val="130000"/>
                        </a:lnSpc>
                        <a:spcAft>
                          <a:spcPts val="0"/>
                        </a:spcAft>
                        <a:buNone/>
                      </a:pPr>
                      <a:r>
                        <a:rPr lang="ar-SA" sz="1650" kern="1200">
                          <a:solidFill>
                            <a:srgbClr val="384653"/>
                          </a:solidFill>
                          <a:latin typeface="WinSoft Pro Medium" pitchFamily="34" charset="0"/>
                          <a:ea typeface="WinSoft Pro Medium" pitchFamily="34" charset="-122"/>
                          <a:cs typeface="WinSoft Pro Medium" pitchFamily="34" charset="-120"/>
                        </a:rPr>
                        <a:t>النشاط 2.3 - التحسين والإنهاء</a:t>
                      </a:r>
                      <a:endParaRPr lang="en-US" sz="1650" kern="120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914400" rtl="1" eaLnBrk="1" latinLnBrk="0" hangingPunct="1">
                        <a:lnSpc>
                          <a:spcPct val="130000"/>
                        </a:lnSpc>
                        <a:spcAft>
                          <a:spcPts val="0"/>
                        </a:spcAft>
                        <a:buNone/>
                      </a:pPr>
                      <a:r>
                        <a:rPr lang="ar-SA" sz="1650" kern="1200" dirty="0">
                          <a:solidFill>
                            <a:srgbClr val="384653"/>
                          </a:solidFill>
                          <a:latin typeface="WinSoft Pro Medium" pitchFamily="34" charset="0"/>
                          <a:ea typeface="WinSoft Pro Medium" pitchFamily="34" charset="-122"/>
                          <a:cs typeface="WinSoft Pro Medium" pitchFamily="34" charset="-120"/>
                        </a:rPr>
                        <a:t>الاختبار البعدي وتقييم التدريب</a:t>
                      </a:r>
                      <a:endParaRPr lang="en-US" sz="1650" kern="1200" dirty="0">
                        <a:solidFill>
                          <a:srgbClr val="384653"/>
                        </a:solidFill>
                        <a:latin typeface="WinSoft Pro Medium" pitchFamily="34" charset="0"/>
                        <a:ea typeface="WinSoft Pro Medium" pitchFamily="34" charset="-122"/>
                        <a:cs typeface="WinSoft Pro Medium" pitchFamily="34" charset="-120"/>
                      </a:endParaRPr>
                    </a:p>
                  </a:txBody>
                  <a:tcPr marL="53885" marR="53885" marT="53885" marB="538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695409"/>
                  </a:ext>
                </a:extLst>
              </a:tr>
            </a:tbl>
          </a:graphicData>
        </a:graphic>
      </p:graphicFrame>
    </p:spTree>
    <p:extLst>
      <p:ext uri="{BB962C8B-B14F-4D97-AF65-F5344CB8AC3E}">
        <p14:creationId xmlns:p14="http://schemas.microsoft.com/office/powerpoint/2010/main" val="2462910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08" y="721023"/>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مقدمة وتعريف عام بالوحدة</a:t>
            </a:r>
            <a:endParaRPr lang="ar-SA" sz="4400" dirty="0"/>
          </a:p>
        </p:txBody>
      </p:sp>
      <p:sp>
        <p:nvSpPr>
          <p:cNvPr id="3" name="Text 1"/>
          <p:cNvSpPr/>
          <p:nvPr/>
        </p:nvSpPr>
        <p:spPr>
          <a:xfrm>
            <a:off x="631908" y="1833563"/>
            <a:ext cx="10927878"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مرحبًا في دليل المتدرّب الخاص بوحدة التعلّم -.2.3 U: «دورة التعلم الشاملة في التعليم والتدريب التقني والمهني – بناء مسارات شاملة من خلال دورة التعلم في التعليم والتدريب التقني والمهني». هذا الدليل رفيقك طوال رحلتك التدريبية في وحدة التعلّم هذه:</a:t>
            </a:r>
            <a:endParaRPr lang="ar-SA" sz="1650" dirty="0"/>
          </a:p>
        </p:txBody>
      </p:sp>
      <p:sp>
        <p:nvSpPr>
          <p:cNvPr id="4" name="Shape 2"/>
          <p:cNvSpPr/>
          <p:nvPr/>
        </p:nvSpPr>
        <p:spPr>
          <a:xfrm>
            <a:off x="11373657" y="2731591"/>
            <a:ext cx="25399" cy="3405386"/>
          </a:xfrm>
          <a:prstGeom prst="roundRect">
            <a:avLst>
              <a:gd name="adj" fmla="val 50001"/>
            </a:avLst>
          </a:prstGeom>
          <a:solidFill>
            <a:srgbClr val="000000">
              <a:alpha val="8000"/>
            </a:srgbClr>
          </a:solidFill>
          <a:ln/>
        </p:spPr>
      </p:sp>
      <p:sp>
        <p:nvSpPr>
          <p:cNvPr id="5" name="Shape 3"/>
          <p:cNvSpPr/>
          <p:nvPr/>
        </p:nvSpPr>
        <p:spPr>
          <a:xfrm>
            <a:off x="10781336" y="3363913"/>
            <a:ext cx="643120" cy="25400"/>
          </a:xfrm>
          <a:prstGeom prst="roundRect">
            <a:avLst>
              <a:gd name="adj" fmla="val 49999"/>
            </a:avLst>
          </a:prstGeom>
          <a:solidFill>
            <a:srgbClr val="0094D5"/>
          </a:solidFill>
          <a:ln/>
        </p:spPr>
      </p:sp>
      <p:sp>
        <p:nvSpPr>
          <p:cNvPr id="6" name="Shape 4"/>
          <p:cNvSpPr/>
          <p:nvPr/>
        </p:nvSpPr>
        <p:spPr>
          <a:xfrm>
            <a:off x="11318691" y="3296245"/>
            <a:ext cx="160730" cy="160734"/>
          </a:xfrm>
          <a:prstGeom prst="ellipse">
            <a:avLst/>
          </a:prstGeom>
          <a:solidFill>
            <a:srgbClr val="00AEEF"/>
          </a:solidFill>
          <a:ln/>
        </p:spPr>
      </p:sp>
      <p:sp>
        <p:nvSpPr>
          <p:cNvPr id="7" name="Shape 5"/>
          <p:cNvSpPr/>
          <p:nvPr/>
        </p:nvSpPr>
        <p:spPr>
          <a:xfrm>
            <a:off x="631908" y="2731591"/>
            <a:ext cx="10123929" cy="1290042"/>
          </a:xfrm>
          <a:prstGeom prst="roundRect">
            <a:avLst>
              <a:gd name="adj" fmla="val 24929"/>
            </a:avLst>
          </a:prstGeom>
          <a:solidFill>
            <a:srgbClr val="00AEEF"/>
          </a:solidFill>
          <a:ln w="12700">
            <a:solidFill>
              <a:srgbClr val="00AEEF"/>
            </a:solidFill>
            <a:prstDash val="solid"/>
          </a:ln>
        </p:spPr>
      </p:sp>
      <p:sp>
        <p:nvSpPr>
          <p:cNvPr id="8" name="Text 6"/>
          <p:cNvSpPr/>
          <p:nvPr/>
        </p:nvSpPr>
        <p:spPr>
          <a:xfrm>
            <a:off x="858915" y="2958604"/>
            <a:ext cx="9669915" cy="836017"/>
          </a:xfrm>
          <a:prstGeom prst="rect">
            <a:avLst/>
          </a:prstGeom>
          <a:noFill/>
          <a:ln/>
        </p:spPr>
        <p:txBody>
          <a:bodyPr wrap="square" lIns="0" tIns="0" rIns="0" bIns="0" rtlCol="0" anchor="t">
            <a:normAutofit/>
          </a:bodyPr>
          <a:lstStyle/>
          <a:p>
            <a:pPr marL="0" indent="0" algn="r" rtl="1">
              <a:lnSpc>
                <a:spcPct val="130000"/>
              </a:lnSpc>
              <a:buNone/>
            </a:pPr>
            <a:r>
              <a:rPr lang="ar-SA" altLang="en-US" sz="2100" dirty="0">
                <a:solidFill>
                  <a:schemeClr val="bg1"/>
                </a:solidFill>
                <a:latin typeface="WinSoft Pro Medium" pitchFamily="34" charset="0"/>
                <a:ea typeface="WinSoft Pro Medium" pitchFamily="34" charset="-122"/>
                <a:cs typeface="WinSoft Pro Medium" pitchFamily="34" charset="-120"/>
              </a:rPr>
              <a:t>خلال هذه الوحدة لن تكتفي بقراءة مفاهيم عن التعليم الشامل، بل ستستخدم الحالات والبيانات والأدوات لبناء ستة منتجات مهنية مترابطة.</a:t>
            </a:r>
            <a:endParaRPr lang="ar-SA" sz="2100" dirty="0">
              <a:solidFill>
                <a:schemeClr val="bg1"/>
              </a:solidFill>
            </a:endParaRPr>
          </a:p>
        </p:txBody>
      </p:sp>
      <p:sp>
        <p:nvSpPr>
          <p:cNvPr id="9" name="Shape 7"/>
          <p:cNvSpPr/>
          <p:nvPr/>
        </p:nvSpPr>
        <p:spPr>
          <a:xfrm>
            <a:off x="10781336" y="5270202"/>
            <a:ext cx="643120" cy="25400"/>
          </a:xfrm>
          <a:prstGeom prst="roundRect">
            <a:avLst>
              <a:gd name="adj" fmla="val 49999"/>
            </a:avLst>
          </a:prstGeom>
          <a:solidFill>
            <a:srgbClr val="0094D5"/>
          </a:solidFill>
          <a:ln/>
        </p:spPr>
      </p:sp>
      <p:sp>
        <p:nvSpPr>
          <p:cNvPr id="10" name="Shape 8"/>
          <p:cNvSpPr/>
          <p:nvPr/>
        </p:nvSpPr>
        <p:spPr>
          <a:xfrm>
            <a:off x="11318691" y="5202535"/>
            <a:ext cx="160730" cy="160734"/>
          </a:xfrm>
          <a:prstGeom prst="ellipse">
            <a:avLst/>
          </a:prstGeom>
          <a:solidFill>
            <a:srgbClr val="00AEEF"/>
          </a:solidFill>
          <a:ln/>
        </p:spPr>
      </p:sp>
      <p:sp>
        <p:nvSpPr>
          <p:cNvPr id="11" name="Shape 9"/>
          <p:cNvSpPr/>
          <p:nvPr/>
        </p:nvSpPr>
        <p:spPr>
          <a:xfrm>
            <a:off x="631908" y="4428927"/>
            <a:ext cx="10123929" cy="1708051"/>
          </a:xfrm>
          <a:prstGeom prst="roundRect">
            <a:avLst>
              <a:gd name="adj" fmla="val 18828"/>
            </a:avLst>
          </a:prstGeom>
          <a:solidFill>
            <a:srgbClr val="00AEEF"/>
          </a:solidFill>
          <a:ln w="12700">
            <a:solidFill>
              <a:srgbClr val="00AEEF"/>
            </a:solidFill>
            <a:prstDash val="solid"/>
          </a:ln>
        </p:spPr>
      </p:sp>
      <p:sp>
        <p:nvSpPr>
          <p:cNvPr id="12" name="Text 10"/>
          <p:cNvSpPr/>
          <p:nvPr/>
        </p:nvSpPr>
        <p:spPr>
          <a:xfrm>
            <a:off x="858915" y="4655939"/>
            <a:ext cx="9669915" cy="1254026"/>
          </a:xfrm>
          <a:prstGeom prst="rect">
            <a:avLst/>
          </a:prstGeom>
          <a:noFill/>
          <a:ln/>
        </p:spPr>
        <p:txBody>
          <a:bodyPr wrap="square" lIns="0" tIns="0" rIns="0" bIns="0" rtlCol="0" anchor="t">
            <a:normAutofit/>
          </a:bodyPr>
          <a:lstStyle/>
          <a:p>
            <a:pPr marL="0" indent="0" algn="r" rtl="1">
              <a:lnSpc>
                <a:spcPct val="130000"/>
              </a:lnSpc>
              <a:buNone/>
            </a:pPr>
            <a:r>
              <a:rPr lang="ar-SA" altLang="en-US" sz="2100" dirty="0">
                <a:solidFill>
                  <a:schemeClr val="bg1"/>
                </a:solidFill>
                <a:latin typeface="WinSoft Pro Medium" pitchFamily="34" charset="0"/>
                <a:ea typeface="WinSoft Pro Medium" pitchFamily="34" charset="-122"/>
                <a:cs typeface="WinSoft Pro Medium" pitchFamily="34" charset="-120"/>
              </a:rPr>
              <a:t>يهدف الدليل إلى تمكينك من تصميم وتنفيذ دورة تعلم وتقويم شاملة تضمن المشاركة العادلة للمتدربين ذوي الإعاقة وذوي الاحتياجات الإضافية. وقد تم دمج المعرفة النظرية ضمن الأنشطة المختلفة بحيث تُوظَّف بصورة مباشرة في تحليل الحالات العملية وإعداد المنتجات.</a:t>
            </a:r>
            <a:endParaRPr lang="ar-SA" sz="21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95843" y="800795"/>
            <a:ext cx="3504120" cy="5256312"/>
          </a:xfrm>
          <a:prstGeom prst="rect">
            <a:avLst/>
          </a:prstGeom>
        </p:spPr>
      </p:pic>
      <p:sp>
        <p:nvSpPr>
          <p:cNvPr id="4" name="Text 0"/>
          <p:cNvSpPr/>
          <p:nvPr/>
        </p:nvSpPr>
        <p:spPr>
          <a:xfrm>
            <a:off x="5203794" y="841573"/>
            <a:ext cx="6355993" cy="1262063"/>
          </a:xfrm>
          <a:prstGeom prst="rect">
            <a:avLst/>
          </a:prstGeom>
          <a:noFill/>
          <a:ln/>
        </p:spPr>
        <p:txBody>
          <a:bodyPr wrap="square" lIns="0" tIns="0" rIns="0" bIns="0" rtlCol="0" anchor="t">
            <a:normAutofit/>
          </a:bodyPr>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3950" dirty="0">
                <a:solidFill>
                  <a:srgbClr val="2E3C4E"/>
                </a:solidFill>
                <a:latin typeface="Myriad Headline" panose="020B0500000000000000" pitchFamily="34" charset="0"/>
                <a:ea typeface="GE SS Two Light" pitchFamily="34" charset="-122"/>
                <a:cs typeface="GE SS Two Light" pitchFamily="34" charset="-120"/>
              </a:rPr>
              <a:t>PDP</a:t>
            </a:r>
            <a:r>
              <a:rPr lang="ar-SA" altLang="en-US" sz="3950" dirty="0">
                <a:solidFill>
                  <a:srgbClr val="2E3C4E"/>
                </a:solidFill>
                <a:latin typeface="GE SS Two Light" pitchFamily="34" charset="0"/>
                <a:ea typeface="GE SS Two Light" pitchFamily="34" charset="-122"/>
                <a:cs typeface="GE SS Two Light" pitchFamily="34" charset="-120"/>
              </a:rPr>
              <a:t>)</a:t>
            </a:r>
            <a:endParaRPr lang="ar-SA" sz="3950" dirty="0"/>
          </a:p>
        </p:txBody>
      </p:sp>
      <p:sp>
        <p:nvSpPr>
          <p:cNvPr id="5" name="Text 1"/>
          <p:cNvSpPr/>
          <p:nvPr/>
        </p:nvSpPr>
        <p:spPr>
          <a:xfrm>
            <a:off x="5203794" y="2348210"/>
            <a:ext cx="6355993" cy="851297"/>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يهدف برنامج التطوير المهني أثناء الخدمة (PDP) لموظفي التعليم والتدريب التقني والمهني في الأونروا إلى تحديث معارفهم ومهاراتهم ومواكبة التطورات في منظومة التعليم والتدريب التقني والمهني ومتطلبات سوق العمل.</a:t>
            </a:r>
            <a:endParaRPr lang="ar-SA" sz="1500" dirty="0"/>
          </a:p>
        </p:txBody>
      </p:sp>
      <p:sp>
        <p:nvSpPr>
          <p:cNvPr id="6" name="Shape 2"/>
          <p:cNvSpPr/>
          <p:nvPr/>
        </p:nvSpPr>
        <p:spPr>
          <a:xfrm>
            <a:off x="8463346" y="3382863"/>
            <a:ext cx="3096441" cy="1377156"/>
          </a:xfrm>
          <a:prstGeom prst="roundRect">
            <a:avLst>
              <a:gd name="adj" fmla="val 20894"/>
            </a:avLst>
          </a:prstGeom>
          <a:solidFill>
            <a:srgbClr val="00AEEF"/>
          </a:solidFill>
          <a:ln w="6350">
            <a:solidFill>
              <a:srgbClr val="0094D5"/>
            </a:solidFill>
            <a:prstDash val="solid"/>
          </a:ln>
        </p:spPr>
      </p:sp>
      <p:sp>
        <p:nvSpPr>
          <p:cNvPr id="7" name="Text 3"/>
          <p:cNvSpPr/>
          <p:nvPr/>
        </p:nvSpPr>
        <p:spPr>
          <a:xfrm>
            <a:off x="8661481" y="3581002"/>
            <a:ext cx="2700171" cy="425671"/>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الممارسات الحديثة</a:t>
            </a:r>
            <a:endParaRPr lang="ar-SA" sz="2000" dirty="0">
              <a:solidFill>
                <a:schemeClr val="bg1"/>
              </a:solidFill>
            </a:endParaRPr>
          </a:p>
        </p:txBody>
      </p:sp>
      <p:sp>
        <p:nvSpPr>
          <p:cNvPr id="8" name="Text 4"/>
          <p:cNvSpPr/>
          <p:nvPr/>
        </p:nvSpPr>
        <p:spPr>
          <a:xfrm>
            <a:off x="8661481" y="3994348"/>
            <a:ext cx="2700171" cy="765671"/>
          </a:xfrm>
          <a:prstGeom prst="rect">
            <a:avLst/>
          </a:prstGeom>
          <a:noFill/>
          <a:ln/>
        </p:spPr>
        <p:txBody>
          <a:bodyPr wrap="square" lIns="0" tIns="0" rIns="0" bIns="0" rtlCol="0" anchor="t">
            <a:normAutofit/>
          </a:bodyPr>
          <a:lstStyle/>
          <a:p>
            <a:pPr marL="0" indent="0" algn="r" rtl="1">
              <a:lnSpc>
                <a:spcPct val="12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التعليم والتدريب، وضمان الجودة والحوكمة، والشمول والسلامة المهنية.</a:t>
            </a:r>
            <a:endParaRPr lang="ar-SA" sz="1600" dirty="0">
              <a:solidFill>
                <a:schemeClr val="bg1"/>
              </a:solidFill>
            </a:endParaRPr>
          </a:p>
        </p:txBody>
      </p:sp>
      <p:sp>
        <p:nvSpPr>
          <p:cNvPr id="9" name="Shape 5"/>
          <p:cNvSpPr/>
          <p:nvPr/>
        </p:nvSpPr>
        <p:spPr>
          <a:xfrm>
            <a:off x="5203794" y="3382863"/>
            <a:ext cx="3096540" cy="1377156"/>
          </a:xfrm>
          <a:prstGeom prst="roundRect">
            <a:avLst>
              <a:gd name="adj" fmla="val 20894"/>
            </a:avLst>
          </a:prstGeom>
          <a:solidFill>
            <a:srgbClr val="00AEEF"/>
          </a:solidFill>
          <a:ln w="6350">
            <a:solidFill>
              <a:srgbClr val="0094D5"/>
            </a:solidFill>
            <a:prstDash val="solid"/>
          </a:ln>
        </p:spPr>
      </p:sp>
      <p:sp>
        <p:nvSpPr>
          <p:cNvPr id="10" name="Text 6"/>
          <p:cNvSpPr/>
          <p:nvPr/>
        </p:nvSpPr>
        <p:spPr>
          <a:xfrm>
            <a:off x="5401929" y="3581002"/>
            <a:ext cx="2700270" cy="425671"/>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الابتكار الرقمي</a:t>
            </a:r>
            <a:endParaRPr lang="ar-SA" sz="2000" dirty="0">
              <a:solidFill>
                <a:schemeClr val="bg1"/>
              </a:solidFill>
            </a:endParaRPr>
          </a:p>
        </p:txBody>
      </p:sp>
      <p:sp>
        <p:nvSpPr>
          <p:cNvPr id="11" name="Text 7"/>
          <p:cNvSpPr/>
          <p:nvPr/>
        </p:nvSpPr>
        <p:spPr>
          <a:xfrm>
            <a:off x="5401929" y="3994348"/>
            <a:ext cx="2700270" cy="765671"/>
          </a:xfrm>
          <a:prstGeom prst="rect">
            <a:avLst/>
          </a:prstGeom>
          <a:noFill/>
          <a:ln/>
        </p:spPr>
        <p:txBody>
          <a:bodyPr wrap="square" lIns="0" tIns="0" rIns="0" bIns="0" rtlCol="0" anchor="t">
            <a:normAutofit/>
          </a:bodyPr>
          <a:lstStyle/>
          <a:p>
            <a:pPr marL="0" indent="0" algn="r" rtl="1">
              <a:lnSpc>
                <a:spcPct val="12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الابتكار والتحول الرقمي، والارتباط بسوق العمل والتكنولوجيات الناشئة.</a:t>
            </a:r>
            <a:endParaRPr lang="ar-SA" sz="1600" dirty="0">
              <a:solidFill>
                <a:schemeClr val="bg1"/>
              </a:solidFill>
            </a:endParaRPr>
          </a:p>
        </p:txBody>
      </p:sp>
      <p:sp>
        <p:nvSpPr>
          <p:cNvPr id="12" name="Shape 8"/>
          <p:cNvSpPr/>
          <p:nvPr/>
        </p:nvSpPr>
        <p:spPr>
          <a:xfrm>
            <a:off x="5203794" y="4923036"/>
            <a:ext cx="6355993" cy="1093391"/>
          </a:xfrm>
          <a:prstGeom prst="roundRect">
            <a:avLst>
              <a:gd name="adj" fmla="val 26317"/>
            </a:avLst>
          </a:prstGeom>
          <a:solidFill>
            <a:srgbClr val="00AEEF"/>
          </a:solidFill>
          <a:ln w="6350">
            <a:solidFill>
              <a:srgbClr val="0094D5"/>
            </a:solidFill>
            <a:prstDash val="solid"/>
          </a:ln>
        </p:spPr>
      </p:sp>
      <p:sp>
        <p:nvSpPr>
          <p:cNvPr id="13" name="Text 9"/>
          <p:cNvSpPr/>
          <p:nvPr/>
        </p:nvSpPr>
        <p:spPr>
          <a:xfrm>
            <a:off x="5401929" y="5121175"/>
            <a:ext cx="5959723" cy="425671"/>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إطار الكفايات</a:t>
            </a:r>
            <a:endParaRPr lang="ar-SA" sz="2000" dirty="0">
              <a:solidFill>
                <a:schemeClr val="bg1"/>
              </a:solidFill>
            </a:endParaRPr>
          </a:p>
        </p:txBody>
      </p:sp>
      <p:sp>
        <p:nvSpPr>
          <p:cNvPr id="14" name="Text 10"/>
          <p:cNvSpPr/>
          <p:nvPr/>
        </p:nvSpPr>
        <p:spPr>
          <a:xfrm>
            <a:off x="5500544" y="5534521"/>
            <a:ext cx="5959723" cy="382836"/>
          </a:xfrm>
          <a:prstGeom prst="rect">
            <a:avLst/>
          </a:prstGeom>
          <a:noFill/>
          <a:ln/>
        </p:spPr>
        <p:txBody>
          <a:bodyPr wrap="none" lIns="0" tIns="0" rIns="0" bIns="0" rtlCol="0" anchor="t"/>
          <a:lstStyle/>
          <a:p>
            <a:pPr marL="0" indent="0" algn="r" rtl="1">
              <a:lnSpc>
                <a:spcPct val="12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33 وحدة تعلمية موزعة على 10 مجمّعات تدريبية رئيسية تغطي الجوانب التربوية والإدارية والفنية.</a:t>
            </a:r>
            <a:endParaRPr lang="ar-SA" sz="1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1134467"/>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هيكل البرنامج ومتطلباته</a:t>
            </a:r>
            <a:endParaRPr lang="ar-SA" sz="4650" dirty="0"/>
          </a:p>
        </p:txBody>
      </p:sp>
      <p:sp>
        <p:nvSpPr>
          <p:cNvPr id="3" name="Shape 1"/>
          <p:cNvSpPr/>
          <p:nvPr/>
        </p:nvSpPr>
        <p:spPr>
          <a:xfrm>
            <a:off x="8067672" y="3230959"/>
            <a:ext cx="3153589" cy="225623"/>
          </a:xfrm>
          <a:prstGeom prst="roundRect">
            <a:avLst>
              <a:gd name="adj" fmla="val 49999"/>
            </a:avLst>
          </a:prstGeom>
          <a:solidFill>
            <a:srgbClr val="00AEEF"/>
          </a:solidFill>
          <a:ln w="12700">
            <a:solidFill>
              <a:srgbClr val="0094D5"/>
            </a:solidFill>
            <a:prstDash val="solid"/>
          </a:ln>
        </p:spPr>
      </p:sp>
      <p:sp>
        <p:nvSpPr>
          <p:cNvPr id="4" name="Text 2"/>
          <p:cNvSpPr/>
          <p:nvPr/>
        </p:nvSpPr>
        <p:spPr>
          <a:xfrm>
            <a:off x="8293190" y="3907929"/>
            <a:ext cx="304097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مدة كل وحدة</a:t>
            </a:r>
            <a:endParaRPr lang="ar-SA" sz="2300" dirty="0"/>
          </a:p>
        </p:txBody>
      </p:sp>
      <p:sp>
        <p:nvSpPr>
          <p:cNvPr id="5" name="Text 3"/>
          <p:cNvSpPr/>
          <p:nvPr/>
        </p:nvSpPr>
        <p:spPr>
          <a:xfrm>
            <a:off x="8293190" y="4414441"/>
            <a:ext cx="3040979"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تبلغ مدة كل وحدة تعلمية </a:t>
            </a:r>
            <a:r>
              <a:rPr lang="ar-SA" altLang="en-US" sz="1750" b="1" dirty="0">
                <a:solidFill>
                  <a:srgbClr val="384653"/>
                </a:solidFill>
                <a:latin typeface="WinSoft Pro Medium" pitchFamily="34" charset="0"/>
                <a:ea typeface="WinSoft Pro Medium" pitchFamily="34" charset="-122"/>
                <a:cs typeface="WinSoft Pro Medium" pitchFamily="34" charset="-120"/>
              </a:rPr>
              <a:t>25 ساعة تدريبية</a:t>
            </a:r>
            <a:r>
              <a:rPr lang="ar-SA" altLang="en-US" sz="1750" dirty="0">
                <a:solidFill>
                  <a:srgbClr val="384653"/>
                </a:solidFill>
                <a:latin typeface="WinSoft Pro Medium" pitchFamily="34" charset="0"/>
                <a:ea typeface="WinSoft Pro Medium" pitchFamily="34" charset="-122"/>
                <a:cs typeface="WinSoft Pro Medium" pitchFamily="34" charset="-120"/>
              </a:rPr>
              <a:t>، وتختلف الوحدات الإلزامية باختلاف الفئة الوظيفية.</a:t>
            </a:r>
            <a:endParaRPr lang="ar-SA" sz="1750" dirty="0"/>
          </a:p>
        </p:txBody>
      </p:sp>
      <p:sp>
        <p:nvSpPr>
          <p:cNvPr id="6" name="Shape 4"/>
          <p:cNvSpPr/>
          <p:nvPr/>
        </p:nvSpPr>
        <p:spPr>
          <a:xfrm>
            <a:off x="4349840" y="2892425"/>
            <a:ext cx="3153589" cy="225623"/>
          </a:xfrm>
          <a:prstGeom prst="roundRect">
            <a:avLst>
              <a:gd name="adj" fmla="val 49999"/>
            </a:avLst>
          </a:prstGeom>
          <a:solidFill>
            <a:srgbClr val="00AEEF"/>
          </a:solidFill>
          <a:ln w="12700">
            <a:solidFill>
              <a:srgbClr val="0094D5"/>
            </a:solidFill>
            <a:prstDash val="solid"/>
          </a:ln>
        </p:spPr>
      </p:sp>
      <p:sp>
        <p:nvSpPr>
          <p:cNvPr id="7" name="Text 5"/>
          <p:cNvSpPr/>
          <p:nvPr/>
        </p:nvSpPr>
        <p:spPr>
          <a:xfrm>
            <a:off x="4575358" y="3569395"/>
            <a:ext cx="304097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أساليب التقديم</a:t>
            </a:r>
            <a:endParaRPr lang="ar-SA" sz="2300" dirty="0"/>
          </a:p>
        </p:txBody>
      </p:sp>
      <p:sp>
        <p:nvSpPr>
          <p:cNvPr id="8" name="Text 6"/>
          <p:cNvSpPr/>
          <p:nvPr/>
        </p:nvSpPr>
        <p:spPr>
          <a:xfrm>
            <a:off x="4575358" y="4075906"/>
            <a:ext cx="3040979"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التعلم الذاتي</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التعلم الميسّر عبر الإنترنت</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التعلم الوجاهي</a:t>
            </a:r>
            <a:endParaRPr lang="ar-SA" sz="1750" dirty="0"/>
          </a:p>
        </p:txBody>
      </p:sp>
      <p:sp>
        <p:nvSpPr>
          <p:cNvPr id="9" name="Shape 7"/>
          <p:cNvSpPr/>
          <p:nvPr/>
        </p:nvSpPr>
        <p:spPr>
          <a:xfrm>
            <a:off x="632008" y="2553891"/>
            <a:ext cx="3153589" cy="225623"/>
          </a:xfrm>
          <a:prstGeom prst="roundRect">
            <a:avLst>
              <a:gd name="adj" fmla="val 49999"/>
            </a:avLst>
          </a:prstGeom>
          <a:solidFill>
            <a:srgbClr val="00AEEF"/>
          </a:solidFill>
          <a:ln w="12700">
            <a:solidFill>
              <a:srgbClr val="0094D5"/>
            </a:solidFill>
            <a:prstDash val="solid"/>
          </a:ln>
        </p:spPr>
      </p:sp>
      <p:sp>
        <p:nvSpPr>
          <p:cNvPr id="10" name="Text 8"/>
          <p:cNvSpPr/>
          <p:nvPr/>
        </p:nvSpPr>
        <p:spPr>
          <a:xfrm>
            <a:off x="857526" y="3230860"/>
            <a:ext cx="304097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مدة الإكمال</a:t>
            </a:r>
            <a:endParaRPr lang="ar-SA" sz="2300" dirty="0"/>
          </a:p>
        </p:txBody>
      </p:sp>
      <p:sp>
        <p:nvSpPr>
          <p:cNvPr id="11" name="Text 9"/>
          <p:cNvSpPr/>
          <p:nvPr/>
        </p:nvSpPr>
        <p:spPr>
          <a:xfrm>
            <a:off x="744918" y="3737372"/>
            <a:ext cx="3153588" cy="1444625"/>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يتعين إكمال المتطلبات الإلزامية خلال </a:t>
            </a:r>
            <a:r>
              <a:rPr lang="ar-SA" altLang="en-US" sz="1750" b="1" dirty="0">
                <a:solidFill>
                  <a:srgbClr val="384653"/>
                </a:solidFill>
                <a:latin typeface="WinSoft Pro Medium" pitchFamily="34" charset="0"/>
                <a:ea typeface="WinSoft Pro Medium" pitchFamily="34" charset="-122"/>
                <a:cs typeface="WinSoft Pro Medium" pitchFamily="34" charset="-120"/>
              </a:rPr>
              <a:t>السنوات الثلاث الأولى</a:t>
            </a:r>
            <a:r>
              <a:rPr lang="ar-SA" altLang="en-US" sz="1750" dirty="0">
                <a:solidFill>
                  <a:srgbClr val="384653"/>
                </a:solidFill>
                <a:latin typeface="WinSoft Pro Medium" pitchFamily="34" charset="0"/>
                <a:ea typeface="WinSoft Pro Medium" pitchFamily="34" charset="-122"/>
                <a:cs typeface="WinSoft Pro Medium" pitchFamily="34" charset="-120"/>
              </a:rPr>
              <a:t> من الخدمة، مع إمكانية التمديد إلى أربع سنوات في حالات مبررة.</a:t>
            </a:r>
            <a:endParaRPr lang="ar-SA" sz="1750" dirty="0"/>
          </a:p>
        </p:txBody>
      </p:sp>
      <p:sp>
        <p:nvSpPr>
          <p:cNvPr id="12" name="Shape 10"/>
          <p:cNvSpPr/>
          <p:nvPr/>
        </p:nvSpPr>
        <p:spPr>
          <a:xfrm>
            <a:off x="10882735" y="3005237"/>
            <a:ext cx="677052" cy="677069"/>
          </a:xfrm>
          <a:prstGeom prst="roundRect">
            <a:avLst>
              <a:gd name="adj" fmla="val 50000"/>
            </a:avLst>
          </a:prstGeom>
          <a:solidFill>
            <a:srgbClr val="00AEEF"/>
          </a:solidFill>
          <a:ln w="12700">
            <a:solidFill>
              <a:srgbClr val="0094D5"/>
            </a:solidFill>
            <a:prstDash val="solid"/>
          </a:ln>
        </p:spPr>
      </p:sp>
      <p:sp>
        <p:nvSpPr>
          <p:cNvPr id="14" name="Shape 12"/>
          <p:cNvSpPr/>
          <p:nvPr/>
        </p:nvSpPr>
        <p:spPr>
          <a:xfrm>
            <a:off x="7164903" y="2666702"/>
            <a:ext cx="677052" cy="677069"/>
          </a:xfrm>
          <a:prstGeom prst="roundRect">
            <a:avLst>
              <a:gd name="adj" fmla="val 50000"/>
            </a:avLst>
          </a:prstGeom>
          <a:solidFill>
            <a:srgbClr val="00AEEF"/>
          </a:solidFill>
          <a:ln w="12700">
            <a:solidFill>
              <a:srgbClr val="0094D5"/>
            </a:solidFill>
            <a:prstDash val="solid"/>
          </a:ln>
        </p:spPr>
      </p:sp>
      <p:sp>
        <p:nvSpPr>
          <p:cNvPr id="16" name="Shape 14"/>
          <p:cNvSpPr/>
          <p:nvPr/>
        </p:nvSpPr>
        <p:spPr>
          <a:xfrm>
            <a:off x="3447071" y="2328168"/>
            <a:ext cx="677052" cy="677069"/>
          </a:xfrm>
          <a:prstGeom prst="roundRect">
            <a:avLst>
              <a:gd name="adj" fmla="val 50000"/>
            </a:avLst>
          </a:prstGeom>
          <a:solidFill>
            <a:srgbClr val="00AEEF"/>
          </a:solidFill>
          <a:ln w="12700">
            <a:solidFill>
              <a:srgbClr val="0094D5"/>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4985" y="787400"/>
            <a:ext cx="3521979" cy="5283200"/>
          </a:xfrm>
          <a:prstGeom prst="rect">
            <a:avLst/>
          </a:prstGeom>
        </p:spPr>
      </p:pic>
      <p:sp>
        <p:nvSpPr>
          <p:cNvPr id="4" name="Text 0"/>
          <p:cNvSpPr/>
          <p:nvPr/>
        </p:nvSpPr>
        <p:spPr>
          <a:xfrm>
            <a:off x="631908" y="784324"/>
            <a:ext cx="6355993"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3500" dirty="0"/>
          </a:p>
        </p:txBody>
      </p:sp>
      <p:pic>
        <p:nvPicPr>
          <p:cNvPr id="5"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631908" y="1674217"/>
            <a:ext cx="3106858" cy="850503"/>
          </a:xfrm>
          <a:prstGeom prst="rect">
            <a:avLst/>
          </a:prstGeom>
        </p:spPr>
      </p:pic>
      <p:sp>
        <p:nvSpPr>
          <p:cNvPr id="6" name="Text 1"/>
          <p:cNvSpPr/>
          <p:nvPr/>
        </p:nvSpPr>
        <p:spPr>
          <a:xfrm>
            <a:off x="820221" y="1862534"/>
            <a:ext cx="2654035" cy="599414"/>
          </a:xfrm>
          <a:prstGeom prst="rect">
            <a:avLst/>
          </a:prstGeom>
          <a:noFill/>
          <a:ln/>
        </p:spPr>
        <p:txBody>
          <a:bodyPr wrap="square" lIns="0" tIns="0" rIns="0" bIns="0" rtlCol="0" anchor="t">
            <a:normAutofit fontScale="92500"/>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ابدأ بصناديق «المعرفة الأساسية» والقوالب، ونفذ المثال الموجه قبل العمل المستقل.</a:t>
            </a:r>
            <a:endParaRPr lang="ar-SA" sz="1600" dirty="0"/>
          </a:p>
        </p:txBody>
      </p:sp>
      <p:pic>
        <p:nvPicPr>
          <p:cNvPr id="7" name="Image 3"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631908" y="2651621"/>
            <a:ext cx="3106858" cy="850503"/>
          </a:xfrm>
          <a:prstGeom prst="rect">
            <a:avLst/>
          </a:prstGeom>
        </p:spPr>
      </p:pic>
      <p:sp>
        <p:nvSpPr>
          <p:cNvPr id="8" name="Text 2"/>
          <p:cNvSpPr/>
          <p:nvPr/>
        </p:nvSpPr>
        <p:spPr>
          <a:xfrm>
            <a:off x="820221" y="2839938"/>
            <a:ext cx="2654035" cy="599414"/>
          </a:xfrm>
          <a:prstGeom prst="rect">
            <a:avLst/>
          </a:prstGeom>
          <a:noFill/>
          <a:ln/>
        </p:spPr>
        <p:txBody>
          <a:bodyPr wrap="square" lIns="0" tIns="0" rIns="0" bIns="0" rtlCol="0" anchor="t">
            <a:normAutofit fontScale="85000" lnSpcReduction="10000"/>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نفّذ الأنشطة باستقلالية وفسّر سبب اختيار كل تكييف أو تسهيل وربطه بمخرجات التعلم.</a:t>
            </a:r>
            <a:endParaRPr lang="ar-SA" sz="1600" dirty="0"/>
          </a:p>
        </p:txBody>
      </p:sp>
      <p:pic>
        <p:nvPicPr>
          <p:cNvPr id="9" name="Image 4"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631908" y="3629025"/>
            <a:ext cx="3106858" cy="1087437"/>
          </a:xfrm>
          <a:prstGeom prst="rect">
            <a:avLst/>
          </a:prstGeom>
        </p:spPr>
      </p:pic>
      <p:sp>
        <p:nvSpPr>
          <p:cNvPr id="10" name="Text 3"/>
          <p:cNvSpPr/>
          <p:nvPr/>
        </p:nvSpPr>
        <p:spPr>
          <a:xfrm>
            <a:off x="820221" y="3817342"/>
            <a:ext cx="2654035" cy="899120"/>
          </a:xfrm>
          <a:prstGeom prst="rect">
            <a:avLst/>
          </a:prstGeom>
          <a:noFill/>
          <a:ln/>
        </p:spPr>
        <p:txBody>
          <a:bodyPr wrap="square" lIns="0" tIns="0" rIns="0" bIns="0" rtlCol="0" anchor="t">
            <a:normAutofit/>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استخدم برنامجًا مهنيًا حقيقيًا، وحلل الحواجز النظامية، وصمم مؤشرات متابعة ومخاطر تنفيذ، وساعد زملاءك.</a:t>
            </a:r>
            <a:endParaRPr lang="ar-SA" sz="1600" dirty="0"/>
          </a:p>
        </p:txBody>
      </p:sp>
      <p:pic>
        <p:nvPicPr>
          <p:cNvPr id="11" name="Image 5"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631908" y="4843363"/>
            <a:ext cx="3106858" cy="1087437"/>
          </a:xfrm>
          <a:prstGeom prst="rect">
            <a:avLst/>
          </a:prstGeom>
        </p:spPr>
      </p:pic>
      <p:sp>
        <p:nvSpPr>
          <p:cNvPr id="12" name="Text 4"/>
          <p:cNvSpPr/>
          <p:nvPr/>
        </p:nvSpPr>
        <p:spPr>
          <a:xfrm>
            <a:off x="820221" y="5031680"/>
            <a:ext cx="2654035" cy="899120"/>
          </a:xfrm>
          <a:prstGeom prst="rect">
            <a:avLst/>
          </a:prstGeom>
          <a:noFill/>
          <a:ln/>
        </p:spPr>
        <p:txBody>
          <a:bodyPr wrap="square" lIns="0" tIns="0" rIns="0" bIns="0" rtlCol="0" anchor="t">
            <a:noAutofit/>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احتفظ بمقرر أو برنامج مهني واحد ليكون السياق التطبيقي المستمر لجميع أنشطة الوحدة.</a:t>
            </a:r>
            <a:endParaRPr lang="ar-SA" sz="1600" dirty="0"/>
          </a:p>
        </p:txBody>
      </p:sp>
      <p:pic>
        <p:nvPicPr>
          <p:cNvPr id="13" name="Image 6"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4158055" y="2014877"/>
            <a:ext cx="2836097" cy="1324372"/>
          </a:xfrm>
          <a:prstGeom prst="rect">
            <a:avLst/>
          </a:prstGeom>
        </p:spPr>
      </p:pic>
      <p:sp>
        <p:nvSpPr>
          <p:cNvPr id="14" name="Text 5"/>
          <p:cNvSpPr/>
          <p:nvPr/>
        </p:nvSpPr>
        <p:spPr>
          <a:xfrm>
            <a:off x="4346367" y="2203194"/>
            <a:ext cx="2383274" cy="1198828"/>
          </a:xfrm>
          <a:prstGeom prst="rect">
            <a:avLst/>
          </a:prstGeom>
          <a:noFill/>
          <a:ln/>
        </p:spPr>
        <p:txBody>
          <a:bodyPr wrap="square" lIns="0" tIns="0" rIns="0" bIns="0" rtlCol="0" anchor="t">
            <a:normAutofit fontScale="92500" lnSpcReduction="20000"/>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استخدم لغة تتمحور حول الشخص وتركز على الحواجز التي يخلقها المكان أو المهمة أو التواصل أو المعدات أو الإجراءات، وليس على افتراضات حول قدرات المتعلم.</a:t>
            </a:r>
            <a:endParaRPr lang="ar-SA" sz="1600" dirty="0"/>
          </a:p>
        </p:txBody>
      </p:sp>
      <p:pic>
        <p:nvPicPr>
          <p:cNvPr id="15" name="Image 7" descr="preencoded.png"/>
          <p:cNvPicPr>
            <a:picLocks noChangeAspect="1"/>
          </p:cNvPicPr>
          <p:nvPr/>
        </p:nvPicPr>
        <p:blipFill>
          <a:blip>
            <a:extLst>
              <a:ext uri="{96DAC541-7B7A-43D3-8B79-37D633B846F1}">
                <asvg:svgBlip xmlns="" xmlns:asvg="http://schemas.microsoft.com/office/drawing/2016/SVG/main" r:embed="rId8"/>
              </a:ext>
            </a:extLst>
          </a:blip>
          <a:stretch>
            <a:fillRect/>
          </a:stretch>
        </p:blipFill>
        <p:spPr>
          <a:xfrm>
            <a:off x="4158055" y="3466150"/>
            <a:ext cx="2836097" cy="1087437"/>
          </a:xfrm>
          <a:prstGeom prst="rect">
            <a:avLst/>
          </a:prstGeom>
        </p:spPr>
      </p:pic>
      <p:sp>
        <p:nvSpPr>
          <p:cNvPr id="16" name="Text 6"/>
          <p:cNvSpPr/>
          <p:nvPr/>
        </p:nvSpPr>
        <p:spPr>
          <a:xfrm>
            <a:off x="4346367" y="3654467"/>
            <a:ext cx="2383274" cy="899120"/>
          </a:xfrm>
          <a:prstGeom prst="rect">
            <a:avLst/>
          </a:prstGeom>
          <a:noFill/>
          <a:ln/>
        </p:spPr>
        <p:txBody>
          <a:bodyPr wrap="square" lIns="0" tIns="0" rIns="0" bIns="0" rtlCol="0" anchor="t">
            <a:normAutofit/>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عند تغيير طريقة جمع الأدلة، تحقق دائمًا من أن </a:t>
            </a:r>
            <a:r>
              <a:rPr lang="ar-SA" altLang="en-US" sz="1600" dirty="0" smtClean="0">
                <a:solidFill>
                  <a:srgbClr val="384653"/>
                </a:solidFill>
                <a:latin typeface="WinSoft Pro Medium" pitchFamily="34" charset="0"/>
                <a:ea typeface="WinSoft Pro Medium" pitchFamily="34" charset="-122"/>
                <a:cs typeface="WinSoft Pro Medium" pitchFamily="34" charset="-120"/>
              </a:rPr>
              <a:t>الكفا</a:t>
            </a:r>
            <a:r>
              <a:rPr lang="ar-JO" altLang="en-US" sz="1600" dirty="0" smtClean="0">
                <a:solidFill>
                  <a:srgbClr val="384653"/>
                </a:solidFill>
                <a:latin typeface="WinSoft Pro Medium" pitchFamily="34" charset="0"/>
                <a:ea typeface="WinSoft Pro Medium" pitchFamily="34" charset="-122"/>
                <a:cs typeface="WinSoft Pro Medium" pitchFamily="34" charset="-120"/>
              </a:rPr>
              <a:t>ي</a:t>
            </a:r>
            <a:r>
              <a:rPr lang="ar-SA" altLang="en-US" sz="1600" dirty="0" smtClean="0">
                <a:solidFill>
                  <a:srgbClr val="384653"/>
                </a:solidFill>
                <a:latin typeface="WinSoft Pro Medium" pitchFamily="34" charset="0"/>
                <a:ea typeface="WinSoft Pro Medium" pitchFamily="34" charset="-122"/>
                <a:cs typeface="WinSoft Pro Medium" pitchFamily="34" charset="-120"/>
              </a:rPr>
              <a:t>ة </a:t>
            </a:r>
            <a:r>
              <a:rPr lang="ar-SA" altLang="en-US" sz="1600" dirty="0">
                <a:solidFill>
                  <a:srgbClr val="384653"/>
                </a:solidFill>
                <a:latin typeface="WinSoft Pro Medium" pitchFamily="34" charset="0"/>
                <a:ea typeface="WinSoft Pro Medium" pitchFamily="34" charset="-122"/>
                <a:cs typeface="WinSoft Pro Medium" pitchFamily="34" charset="-120"/>
              </a:rPr>
              <a:t>المهنية الأساسية ما زالت هي نفسها.</a:t>
            </a:r>
            <a:endParaRPr lang="ar-SA" sz="1600" dirty="0"/>
          </a:p>
        </p:txBody>
      </p:sp>
      <p:pic>
        <p:nvPicPr>
          <p:cNvPr id="17" name="Image 8" descr="preencoded.png"/>
          <p:cNvPicPr>
            <a:picLocks noChangeAspect="1"/>
          </p:cNvPicPr>
          <p:nvPr/>
        </p:nvPicPr>
        <p:blipFill>
          <a:blip>
            <a:extLst>
              <a:ext uri="{96DAC541-7B7A-43D3-8B79-37D633B846F1}">
                <asvg:svgBlip xmlns="" xmlns:asvg="http://schemas.microsoft.com/office/drawing/2016/SVG/main" r:embed="rId8"/>
              </a:ext>
            </a:extLst>
          </a:blip>
          <a:stretch>
            <a:fillRect/>
          </a:stretch>
        </p:blipFill>
        <p:spPr>
          <a:xfrm>
            <a:off x="4158055" y="4680488"/>
            <a:ext cx="2836097" cy="1087437"/>
          </a:xfrm>
          <a:prstGeom prst="rect">
            <a:avLst/>
          </a:prstGeom>
        </p:spPr>
      </p:pic>
      <p:sp>
        <p:nvSpPr>
          <p:cNvPr id="18" name="Text 7"/>
          <p:cNvSpPr/>
          <p:nvPr/>
        </p:nvSpPr>
        <p:spPr>
          <a:xfrm>
            <a:off x="4346367" y="4868805"/>
            <a:ext cx="2383274" cy="899120"/>
          </a:xfrm>
          <a:prstGeom prst="rect">
            <a:avLst/>
          </a:prstGeom>
          <a:noFill/>
          <a:ln/>
        </p:spPr>
        <p:txBody>
          <a:bodyPr wrap="square" lIns="0" tIns="0" rIns="0" bIns="0" rtlCol="0" anchor="t">
            <a:normAutofit fontScale="92500"/>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اسأل المتعلم عن الدعم الذي يساعده على المشاركة والأداء بدل افتراض أن نوع الإعاقة يحدد التسهيل تلقائيًا.</a:t>
            </a:r>
            <a:endParaRPr lang="ar-SA"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31908" y="648295"/>
            <a:ext cx="10927878" cy="705247"/>
          </a:xfrm>
          <a:prstGeom prst="rect">
            <a:avLst/>
          </a:prstGeom>
          <a:noFill/>
          <a:ln/>
        </p:spPr>
        <p:txBody>
          <a:bodyPr wrap="none" lIns="0" tIns="0" rIns="0" bIns="0" rtlCol="0" anchor="t"/>
          <a:lstStyle/>
          <a:p>
            <a:pPr marL="0" indent="0" algn="ct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4400" dirty="0"/>
          </a:p>
        </p:txBody>
      </p:sp>
      <p:sp>
        <p:nvSpPr>
          <p:cNvPr id="3" name="Text 1"/>
          <p:cNvSpPr/>
          <p:nvPr/>
        </p:nvSpPr>
        <p:spPr>
          <a:xfrm>
            <a:off x="631908" y="1760835"/>
            <a:ext cx="10927878" cy="836017"/>
          </a:xfrm>
          <a:prstGeom prst="rect">
            <a:avLst/>
          </a:prstGeom>
          <a:noFill/>
          <a:ln/>
        </p:spPr>
        <p:txBody>
          <a:bodyPr wrap="square" lIns="0" tIns="0" rIns="0" bIns="0" rtlCol="0" anchor="t">
            <a:normAutofit/>
          </a:bodyPr>
          <a:lstStyle/>
          <a:p>
            <a:pPr marL="0" indent="0" algn="ctr" rtl="1">
              <a:lnSpc>
                <a:spcPct val="130000"/>
              </a:lnSpc>
              <a:buNone/>
            </a:pPr>
            <a:r>
              <a:rPr lang="ar-SA" altLang="en-US" sz="2100" dirty="0">
                <a:solidFill>
                  <a:srgbClr val="384653"/>
                </a:solidFill>
                <a:latin typeface="WinSoft Pro Medium" pitchFamily="34" charset="0"/>
                <a:ea typeface="WinSoft Pro Medium" pitchFamily="34" charset="-122"/>
                <a:cs typeface="WinSoft Pro Medium" pitchFamily="34" charset="-120"/>
              </a:rPr>
              <a:t> الخصوصية والحماية، أثناء الأنشطة: </a:t>
            </a:r>
            <a:endParaRPr lang="ar-SA" sz="2100" dirty="0"/>
          </a:p>
        </p:txBody>
      </p:sp>
      <p:pic>
        <p:nvPicPr>
          <p:cNvPr id="4"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1116235" y="2623487"/>
            <a:ext cx="443551" cy="443563"/>
          </a:xfrm>
          <a:prstGeom prst="rect">
            <a:avLst/>
          </a:prstGeom>
        </p:spPr>
      </p:pic>
      <p:sp>
        <p:nvSpPr>
          <p:cNvPr id="5" name="Shape 2"/>
          <p:cNvSpPr/>
          <p:nvPr/>
        </p:nvSpPr>
        <p:spPr>
          <a:xfrm>
            <a:off x="6197643" y="3164979"/>
            <a:ext cx="5362143" cy="25400"/>
          </a:xfrm>
          <a:prstGeom prst="rect">
            <a:avLst/>
          </a:prstGeom>
          <a:solidFill>
            <a:srgbClr val="00AEEF"/>
          </a:solidFill>
          <a:ln/>
        </p:spPr>
      </p:sp>
      <p:sp>
        <p:nvSpPr>
          <p:cNvPr id="6" name="Text 3"/>
          <p:cNvSpPr/>
          <p:nvPr/>
        </p:nvSpPr>
        <p:spPr>
          <a:xfrm>
            <a:off x="6197643" y="3322935"/>
            <a:ext cx="5362143" cy="334466"/>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لا تستخدم أسماء حقيقية في الحالات.</a:t>
            </a:r>
            <a:endParaRPr lang="ar-SA" sz="2000" dirty="0"/>
          </a:p>
        </p:txBody>
      </p:sp>
      <p:pic>
        <p:nvPicPr>
          <p:cNvPr id="7"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620872" y="2693861"/>
            <a:ext cx="373180" cy="373190"/>
          </a:xfrm>
          <a:prstGeom prst="rect">
            <a:avLst/>
          </a:prstGeom>
        </p:spPr>
      </p:pic>
      <p:sp>
        <p:nvSpPr>
          <p:cNvPr id="8" name="Shape 4"/>
          <p:cNvSpPr/>
          <p:nvPr/>
        </p:nvSpPr>
        <p:spPr>
          <a:xfrm>
            <a:off x="631908" y="3164979"/>
            <a:ext cx="5362143" cy="25400"/>
          </a:xfrm>
          <a:prstGeom prst="rect">
            <a:avLst/>
          </a:prstGeom>
          <a:solidFill>
            <a:srgbClr val="00AEEF"/>
          </a:solidFill>
          <a:ln/>
        </p:spPr>
      </p:sp>
      <p:sp>
        <p:nvSpPr>
          <p:cNvPr id="9" name="Text 5"/>
          <p:cNvSpPr/>
          <p:nvPr/>
        </p:nvSpPr>
        <p:spPr>
          <a:xfrm>
            <a:off x="631908" y="3322935"/>
            <a:ext cx="5362143" cy="334466"/>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لا تشارك معلومات تسمح بالتعرف إلى الأشخاص.</a:t>
            </a:r>
            <a:endParaRPr lang="ar-SA" sz="2000" dirty="0"/>
          </a:p>
        </p:txBody>
      </p:sp>
      <p:pic>
        <p:nvPicPr>
          <p:cNvPr id="10"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11178989" y="3882026"/>
            <a:ext cx="380798" cy="380809"/>
          </a:xfrm>
          <a:prstGeom prst="rect">
            <a:avLst/>
          </a:prstGeom>
        </p:spPr>
      </p:pic>
      <p:sp>
        <p:nvSpPr>
          <p:cNvPr id="11" name="Shape 6"/>
          <p:cNvSpPr/>
          <p:nvPr/>
        </p:nvSpPr>
        <p:spPr>
          <a:xfrm>
            <a:off x="6197643" y="4360763"/>
            <a:ext cx="5362143" cy="25400"/>
          </a:xfrm>
          <a:prstGeom prst="rect">
            <a:avLst/>
          </a:prstGeom>
          <a:solidFill>
            <a:srgbClr val="00AEEF"/>
          </a:solidFill>
          <a:ln/>
        </p:spPr>
      </p:sp>
      <p:sp>
        <p:nvSpPr>
          <p:cNvPr id="12" name="Text 7"/>
          <p:cNvSpPr/>
          <p:nvPr/>
        </p:nvSpPr>
        <p:spPr>
          <a:xfrm>
            <a:off x="6197643" y="4518720"/>
            <a:ext cx="5362143" cy="334466"/>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لا يلزمك مشاركة تجربة شخصية.</a:t>
            </a:r>
            <a:endParaRPr lang="ar-SA" sz="2000" dirty="0"/>
          </a:p>
        </p:txBody>
      </p:sp>
      <p:pic>
        <p:nvPicPr>
          <p:cNvPr id="13" name="Image 3"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5620872" y="3889646"/>
            <a:ext cx="373179" cy="373189"/>
          </a:xfrm>
          <a:prstGeom prst="rect">
            <a:avLst/>
          </a:prstGeom>
        </p:spPr>
      </p:pic>
      <p:sp>
        <p:nvSpPr>
          <p:cNvPr id="14" name="Shape 8"/>
          <p:cNvSpPr/>
          <p:nvPr/>
        </p:nvSpPr>
        <p:spPr>
          <a:xfrm>
            <a:off x="631908" y="4360763"/>
            <a:ext cx="5362143" cy="25400"/>
          </a:xfrm>
          <a:prstGeom prst="rect">
            <a:avLst/>
          </a:prstGeom>
          <a:solidFill>
            <a:srgbClr val="00AEEF"/>
          </a:solidFill>
          <a:ln/>
        </p:spPr>
      </p:sp>
      <p:sp>
        <p:nvSpPr>
          <p:cNvPr id="15" name="Text 9"/>
          <p:cNvSpPr/>
          <p:nvPr/>
        </p:nvSpPr>
        <p:spPr>
          <a:xfrm>
            <a:off x="631908" y="4518720"/>
            <a:ext cx="5362143" cy="334466"/>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لا تطلب من زميلك الإفصاح عن إعاقة أو حالة صحية.</a:t>
            </a:r>
            <a:endParaRPr lang="ar-SA" sz="2000" dirty="0"/>
          </a:p>
        </p:txBody>
      </p:sp>
      <p:pic>
        <p:nvPicPr>
          <p:cNvPr id="16" name="Image 4"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11178989" y="5077812"/>
            <a:ext cx="380797" cy="380808"/>
          </a:xfrm>
          <a:prstGeom prst="rect">
            <a:avLst/>
          </a:prstGeom>
        </p:spPr>
      </p:pic>
      <p:sp>
        <p:nvSpPr>
          <p:cNvPr id="17" name="Shape 10"/>
          <p:cNvSpPr/>
          <p:nvPr/>
        </p:nvSpPr>
        <p:spPr>
          <a:xfrm>
            <a:off x="6197643" y="5556548"/>
            <a:ext cx="5362143" cy="25400"/>
          </a:xfrm>
          <a:prstGeom prst="rect">
            <a:avLst/>
          </a:prstGeom>
          <a:solidFill>
            <a:srgbClr val="00AEEF"/>
          </a:solidFill>
          <a:ln/>
        </p:spPr>
      </p:sp>
      <p:sp>
        <p:nvSpPr>
          <p:cNvPr id="18" name="Text 11"/>
          <p:cNvSpPr/>
          <p:nvPr/>
        </p:nvSpPr>
        <p:spPr>
          <a:xfrm>
            <a:off x="6197643" y="5714504"/>
            <a:ext cx="5362143" cy="334466"/>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استخدم لغة لبقة.</a:t>
            </a:r>
            <a:endParaRPr lang="ar-SA" sz="2000" dirty="0"/>
          </a:p>
        </p:txBody>
      </p:sp>
      <p:pic>
        <p:nvPicPr>
          <p:cNvPr id="19" name="Image 5" descr="preencoded.png"/>
          <p:cNvPicPr>
            <a:picLocks noChangeAspect="1"/>
          </p:cNvPicPr>
          <p:nvPr/>
        </p:nvPicPr>
        <p:blipFill>
          <a:blip>
            <a:extLst>
              <a:ext uri="{96DAC541-7B7A-43D3-8B79-37D633B846F1}">
                <asvg:svgBlip xmlns="" xmlns:asvg="http://schemas.microsoft.com/office/drawing/2016/SVG/main" r:embed="rId8"/>
              </a:ext>
            </a:extLst>
          </a:blip>
          <a:stretch>
            <a:fillRect/>
          </a:stretch>
        </p:blipFill>
        <p:spPr>
          <a:xfrm>
            <a:off x="5620872" y="5085430"/>
            <a:ext cx="373179" cy="373189"/>
          </a:xfrm>
          <a:prstGeom prst="rect">
            <a:avLst/>
          </a:prstGeom>
        </p:spPr>
      </p:pic>
      <p:sp>
        <p:nvSpPr>
          <p:cNvPr id="20" name="Shape 12"/>
          <p:cNvSpPr/>
          <p:nvPr/>
        </p:nvSpPr>
        <p:spPr>
          <a:xfrm>
            <a:off x="631908" y="5556548"/>
            <a:ext cx="5362143" cy="25400"/>
          </a:xfrm>
          <a:prstGeom prst="rect">
            <a:avLst/>
          </a:prstGeom>
          <a:solidFill>
            <a:srgbClr val="00AEEF"/>
          </a:solidFill>
          <a:ln/>
        </p:spPr>
      </p:sp>
      <p:sp>
        <p:nvSpPr>
          <p:cNvPr id="21" name="Text 13"/>
          <p:cNvSpPr/>
          <p:nvPr/>
        </p:nvSpPr>
        <p:spPr>
          <a:xfrm>
            <a:off x="631908" y="5714504"/>
            <a:ext cx="5362143" cy="334466"/>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ركز على الحواجز، لا على لوم الأشخاص.</a:t>
            </a: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1908" y="678755"/>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آلية التقييم</a:t>
            </a:r>
            <a:endParaRPr lang="ar-SA" sz="4650" dirty="0"/>
          </a:p>
        </p:txBody>
      </p:sp>
      <p:sp>
        <p:nvSpPr>
          <p:cNvPr id="3" name="Text 1"/>
          <p:cNvSpPr/>
          <p:nvPr/>
        </p:nvSpPr>
        <p:spPr>
          <a:xfrm>
            <a:off x="631908" y="1872456"/>
            <a:ext cx="10927878" cy="1444625"/>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يعتمد تقييمك في هذه الوحدة على أسلوب التقييم القائم على الأداء </a:t>
            </a:r>
            <a:r>
              <a:rPr lang="ar-SA" altLang="en-US" sz="1750" b="1" dirty="0">
                <a:solidFill>
                  <a:srgbClr val="384653"/>
                </a:solidFill>
                <a:latin typeface="WinSoft Pro Medium" pitchFamily="34" charset="0"/>
                <a:ea typeface="WinSoft Pro Medium" pitchFamily="34" charset="-122"/>
                <a:cs typeface="WinSoft Pro Medium" pitchFamily="34" charset="-120"/>
              </a:rPr>
              <a:t>(Competency-Based Assessment)</a:t>
            </a:r>
            <a:r>
              <a:rPr lang="ar-SA" altLang="en-US" sz="1750" dirty="0">
                <a:solidFill>
                  <a:srgbClr val="384653"/>
                </a:solidFill>
                <a:latin typeface="WinSoft Pro Medium" pitchFamily="34" charset="0"/>
                <a:ea typeface="WinSoft Pro Medium" pitchFamily="34" charset="-122"/>
                <a:cs typeface="WinSoft Pro Medium" pitchFamily="34" charset="-120"/>
              </a:rPr>
              <a:t>، ولا يوجد فيها امتحان تحريري تقليدي. فكل نشاط من أنشطة التعلّم الستة يُقيَّم بشكل مستقل فور إنجازه، استنادًا إلى معايير أداء واضحة ومحددة سلفًا تجدها في نهاية كل نشاط. ويُبنى حكم النجاح على مدى قدرتك على إثبات إتقانك للنتاجات المطلوبة من خلال ما تنتجه من أوراق عمل ودراسات حالة ومناقشات وعروض، لا على الحفظ أو الاستظهار.</a:t>
            </a:r>
            <a:endParaRPr lang="ar-SA" sz="1750" dirty="0"/>
          </a:p>
        </p:txBody>
      </p:sp>
      <p:sp>
        <p:nvSpPr>
          <p:cNvPr id="4" name="Shape 2"/>
          <p:cNvSpPr/>
          <p:nvPr/>
        </p:nvSpPr>
        <p:spPr>
          <a:xfrm>
            <a:off x="631908" y="3570982"/>
            <a:ext cx="3492214" cy="2608163"/>
          </a:xfrm>
          <a:prstGeom prst="roundRect">
            <a:avLst>
              <a:gd name="adj" fmla="val 12979"/>
            </a:avLst>
          </a:prstGeom>
          <a:solidFill>
            <a:srgbClr val="00AEEF"/>
          </a:solidFill>
          <a:ln w="12700">
            <a:solidFill>
              <a:srgbClr val="00AEEF"/>
            </a:solidFill>
            <a:prstDash val="solid"/>
          </a:ln>
        </p:spPr>
      </p:sp>
      <p:sp>
        <p:nvSpPr>
          <p:cNvPr id="5" name="Shape 3"/>
          <p:cNvSpPr/>
          <p:nvPr/>
        </p:nvSpPr>
        <p:spPr>
          <a:xfrm>
            <a:off x="870226" y="3809305"/>
            <a:ext cx="677052" cy="677069"/>
          </a:xfrm>
          <a:prstGeom prst="ellipse">
            <a:avLst/>
          </a:prstGeom>
          <a:solidFill>
            <a:srgbClr val="00AEEF"/>
          </a:solidFill>
          <a:ln/>
        </p:spPr>
        <p:txBody>
          <a:bodyPr/>
          <a:lstStyle/>
          <a:p>
            <a:endParaRPr lang="en-US" dirty="0"/>
          </a:p>
        </p:txBody>
      </p:sp>
      <p:pic>
        <p:nvPicPr>
          <p:cNvPr id="6"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056455" y="3995539"/>
            <a:ext cx="677050" cy="677068"/>
          </a:xfrm>
          <a:prstGeom prst="rect">
            <a:avLst/>
          </a:prstGeom>
        </p:spPr>
      </p:pic>
      <p:sp>
        <p:nvSpPr>
          <p:cNvPr id="7" name="Text 4"/>
          <p:cNvSpPr/>
          <p:nvPr/>
        </p:nvSpPr>
        <p:spPr>
          <a:xfrm>
            <a:off x="870226" y="3983132"/>
            <a:ext cx="3015579"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chemeClr val="bg1"/>
                </a:solidFill>
                <a:latin typeface="GE SS Two Light" pitchFamily="34" charset="0"/>
                <a:ea typeface="GE SS Two Light" pitchFamily="34" charset="-122"/>
                <a:cs typeface="GE SS Two Light" pitchFamily="34" charset="-120"/>
              </a:rPr>
              <a:t>P – المنتج</a:t>
            </a:r>
            <a:endParaRPr lang="ar-SA" sz="2400" b="1" dirty="0">
              <a:solidFill>
                <a:schemeClr val="bg1"/>
              </a:solidFill>
            </a:endParaRPr>
          </a:p>
        </p:txBody>
      </p:sp>
      <p:sp>
        <p:nvSpPr>
          <p:cNvPr id="8" name="Text 5"/>
          <p:cNvSpPr/>
          <p:nvPr/>
        </p:nvSpPr>
        <p:spPr>
          <a:xfrm>
            <a:off x="870226" y="4820944"/>
            <a:ext cx="3015579" cy="1049769"/>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منتج يجب أن تنتجه وتقدّمه كدليل على إتقانك للنتاج التعلّمي المطلوب</a:t>
            </a:r>
            <a:endParaRPr lang="ar-SA" dirty="0">
              <a:solidFill>
                <a:schemeClr val="bg1"/>
              </a:solidFill>
            </a:endParaRPr>
          </a:p>
        </p:txBody>
      </p:sp>
      <p:sp>
        <p:nvSpPr>
          <p:cNvPr id="9" name="Shape 6"/>
          <p:cNvSpPr/>
          <p:nvPr/>
        </p:nvSpPr>
        <p:spPr>
          <a:xfrm>
            <a:off x="4349740" y="3598185"/>
            <a:ext cx="3455790" cy="2580960"/>
          </a:xfrm>
          <a:prstGeom prst="roundRect">
            <a:avLst>
              <a:gd name="adj" fmla="val 12979"/>
            </a:avLst>
          </a:prstGeom>
          <a:solidFill>
            <a:srgbClr val="00AEEF"/>
          </a:solidFill>
          <a:ln w="12700">
            <a:solidFill>
              <a:srgbClr val="00AEEF"/>
            </a:solidFill>
            <a:prstDash val="solid"/>
          </a:ln>
        </p:spPr>
      </p:sp>
      <p:sp>
        <p:nvSpPr>
          <p:cNvPr id="10" name="Shape 7"/>
          <p:cNvSpPr/>
          <p:nvPr/>
        </p:nvSpPr>
        <p:spPr>
          <a:xfrm>
            <a:off x="4588058" y="3809305"/>
            <a:ext cx="677052" cy="677069"/>
          </a:xfrm>
          <a:prstGeom prst="ellipse">
            <a:avLst/>
          </a:prstGeom>
          <a:solidFill>
            <a:srgbClr val="00AEEF"/>
          </a:solidFill>
          <a:ln/>
        </p:spPr>
        <p:txBody>
          <a:bodyPr/>
          <a:lstStyle/>
          <a:p>
            <a:endParaRPr lang="en-US" dirty="0"/>
          </a:p>
        </p:txBody>
      </p:sp>
      <p:pic>
        <p:nvPicPr>
          <p:cNvPr id="11"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4774287" y="3995539"/>
            <a:ext cx="677050" cy="677068"/>
          </a:xfrm>
          <a:prstGeom prst="rect">
            <a:avLst/>
          </a:prstGeom>
        </p:spPr>
      </p:pic>
      <p:sp>
        <p:nvSpPr>
          <p:cNvPr id="12" name="Text 8"/>
          <p:cNvSpPr/>
          <p:nvPr/>
        </p:nvSpPr>
        <p:spPr>
          <a:xfrm>
            <a:off x="4588058" y="3983132"/>
            <a:ext cx="3015579"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chemeClr val="bg1"/>
                </a:solidFill>
                <a:latin typeface="GE SS Two Light" pitchFamily="34" charset="0"/>
                <a:ea typeface="GE SS Two Light" pitchFamily="34" charset="-122"/>
                <a:cs typeface="GE SS Two Light" pitchFamily="34" charset="-120"/>
              </a:rPr>
              <a:t>T – الأداة</a:t>
            </a:r>
            <a:endParaRPr lang="ar-SA" sz="2400" b="1" dirty="0">
              <a:solidFill>
                <a:schemeClr val="bg1"/>
              </a:solidFill>
            </a:endParaRPr>
          </a:p>
        </p:txBody>
      </p:sp>
      <p:sp>
        <p:nvSpPr>
          <p:cNvPr id="13" name="Text 9"/>
          <p:cNvSpPr/>
          <p:nvPr/>
        </p:nvSpPr>
        <p:spPr>
          <a:xfrm>
            <a:off x="4588058" y="4820944"/>
            <a:ext cx="3015579" cy="1049769"/>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أداة تساعدك على بناء المنتج وتنظيم تفكيرك وإتقان الأداء المطلوب</a:t>
            </a:r>
            <a:endParaRPr lang="ar-SA" dirty="0">
              <a:solidFill>
                <a:schemeClr val="bg1"/>
              </a:solidFill>
            </a:endParaRPr>
          </a:p>
        </p:txBody>
      </p:sp>
      <p:sp>
        <p:nvSpPr>
          <p:cNvPr id="14" name="Shape 10"/>
          <p:cNvSpPr/>
          <p:nvPr/>
        </p:nvSpPr>
        <p:spPr>
          <a:xfrm>
            <a:off x="8067572" y="3570982"/>
            <a:ext cx="3492214" cy="2608163"/>
          </a:xfrm>
          <a:prstGeom prst="roundRect">
            <a:avLst>
              <a:gd name="adj" fmla="val 12979"/>
            </a:avLst>
          </a:prstGeom>
          <a:solidFill>
            <a:srgbClr val="00AEEF"/>
          </a:solidFill>
          <a:ln w="12700">
            <a:solidFill>
              <a:srgbClr val="00AEEF"/>
            </a:solidFill>
            <a:prstDash val="solid"/>
          </a:ln>
        </p:spPr>
      </p:sp>
      <p:sp>
        <p:nvSpPr>
          <p:cNvPr id="15" name="Shape 11"/>
          <p:cNvSpPr/>
          <p:nvPr/>
        </p:nvSpPr>
        <p:spPr>
          <a:xfrm>
            <a:off x="8305890" y="3809305"/>
            <a:ext cx="677052" cy="677069"/>
          </a:xfrm>
          <a:prstGeom prst="ellipse">
            <a:avLst/>
          </a:prstGeom>
          <a:solidFill>
            <a:srgbClr val="00AEEF"/>
          </a:solidFill>
          <a:ln/>
        </p:spPr>
      </p:sp>
      <p:pic>
        <p:nvPicPr>
          <p:cNvPr id="16"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8492118" y="3995538"/>
            <a:ext cx="677051" cy="677069"/>
          </a:xfrm>
          <a:prstGeom prst="rect">
            <a:avLst/>
          </a:prstGeom>
        </p:spPr>
      </p:pic>
      <p:sp>
        <p:nvSpPr>
          <p:cNvPr id="17" name="Text 12"/>
          <p:cNvSpPr/>
          <p:nvPr/>
        </p:nvSpPr>
        <p:spPr>
          <a:xfrm>
            <a:off x="8305891" y="3987003"/>
            <a:ext cx="2984126" cy="367306"/>
          </a:xfrm>
          <a:prstGeom prst="rect">
            <a:avLst/>
          </a:prstGeom>
          <a:noFill/>
          <a:ln/>
        </p:spPr>
        <p:txBody>
          <a:bodyPr wrap="none" lIns="0" tIns="0" rIns="0" bIns="0" rtlCol="0" anchor="t"/>
          <a:lstStyle/>
          <a:p>
            <a:pPr marL="0" indent="0" algn="r" rtl="1">
              <a:lnSpc>
                <a:spcPct val="104000"/>
              </a:lnSpc>
              <a:buNone/>
            </a:pPr>
            <a:r>
              <a:rPr lang="ar-SA" altLang="en-US" sz="2400" b="1" dirty="0">
                <a:solidFill>
                  <a:schemeClr val="bg1"/>
                </a:solidFill>
                <a:latin typeface="GE SS Two Light" pitchFamily="34" charset="0"/>
                <a:ea typeface="GE SS Two Light" pitchFamily="34" charset="-122"/>
                <a:cs typeface="GE SS Two Light" pitchFamily="34" charset="-120"/>
              </a:rPr>
              <a:t>R – المحك</a:t>
            </a:r>
            <a:endParaRPr lang="ar-SA" sz="2400" b="1" dirty="0">
              <a:solidFill>
                <a:schemeClr val="bg1"/>
              </a:solidFill>
            </a:endParaRPr>
          </a:p>
        </p:txBody>
      </p:sp>
      <p:sp>
        <p:nvSpPr>
          <p:cNvPr id="18" name="Text 13"/>
          <p:cNvSpPr/>
          <p:nvPr/>
        </p:nvSpPr>
        <p:spPr>
          <a:xfrm>
            <a:off x="8305890" y="4820944"/>
            <a:ext cx="3015579" cy="1049769"/>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محك تقييم يوضح كيف سيتم الحكم على جودة العمل واتخاذ قرار النجاح</a:t>
            </a:r>
            <a:endParaRPr lang="ar-SA"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31908" y="727670"/>
            <a:ext cx="10927878" cy="482501"/>
          </a:xfrm>
          <a:prstGeom prst="rect">
            <a:avLst/>
          </a:prstGeom>
          <a:noFill/>
          <a:ln/>
        </p:spPr>
        <p:txBody>
          <a:bodyPr wrap="none" lIns="0" tIns="0" rIns="0" bIns="0" rtlCol="0" anchor="t"/>
          <a:lstStyle/>
          <a:p>
            <a:pPr marL="0" indent="0" algn="ct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آلية التقييم</a:t>
            </a:r>
            <a:endParaRPr lang="ar-SA" sz="3000" dirty="0"/>
          </a:p>
        </p:txBody>
      </p:sp>
      <p:sp>
        <p:nvSpPr>
          <p:cNvPr id="3" name="Text 1"/>
          <p:cNvSpPr/>
          <p:nvPr/>
        </p:nvSpPr>
        <p:spPr>
          <a:xfrm>
            <a:off x="631908" y="1248271"/>
            <a:ext cx="10927878" cy="386060"/>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خطوات التعافي والإعادة</a:t>
            </a:r>
            <a:endParaRPr lang="ar-SA" sz="2400" dirty="0"/>
          </a:p>
        </p:txBody>
      </p:sp>
      <p:sp>
        <p:nvSpPr>
          <p:cNvPr id="4" name="Shape 2"/>
          <p:cNvSpPr/>
          <p:nvPr/>
        </p:nvSpPr>
        <p:spPr>
          <a:xfrm>
            <a:off x="7980857" y="2363986"/>
            <a:ext cx="3358967" cy="146645"/>
          </a:xfrm>
          <a:prstGeom prst="roundRect">
            <a:avLst>
              <a:gd name="adj" fmla="val 49999"/>
            </a:avLst>
          </a:prstGeom>
          <a:solidFill>
            <a:srgbClr val="00AEEF"/>
          </a:solidFill>
          <a:ln w="6350">
            <a:solidFill>
              <a:srgbClr val="0094D5"/>
            </a:solidFill>
            <a:prstDash val="solid"/>
          </a:ln>
        </p:spPr>
      </p:sp>
      <p:sp>
        <p:nvSpPr>
          <p:cNvPr id="5" name="Text 3"/>
          <p:cNvSpPr/>
          <p:nvPr/>
        </p:nvSpPr>
        <p:spPr>
          <a:xfrm>
            <a:off x="7834017" y="2061939"/>
            <a:ext cx="3285745" cy="241201"/>
          </a:xfrm>
          <a:prstGeom prst="rect">
            <a:avLst/>
          </a:prstGeom>
          <a:noFill/>
          <a:ln/>
        </p:spPr>
        <p:txBody>
          <a:bodyPr wrap="none" lIns="0" tIns="0" rIns="0" bIns="0" rtlCol="0" anchor="t"/>
          <a:lstStyle/>
          <a:p>
            <a:pPr marL="0" indent="0" algn="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راجع التغذية الراجعة</a:t>
            </a:r>
            <a:endParaRPr lang="ar-SA" b="1" dirty="0"/>
          </a:p>
        </p:txBody>
      </p:sp>
      <p:sp>
        <p:nvSpPr>
          <p:cNvPr id="6" name="Text 4"/>
          <p:cNvSpPr/>
          <p:nvPr/>
        </p:nvSpPr>
        <p:spPr>
          <a:xfrm>
            <a:off x="8108351" y="2718929"/>
            <a:ext cx="3285745" cy="554197"/>
          </a:xfrm>
          <a:prstGeom prst="rect">
            <a:avLst/>
          </a:prstGeom>
          <a:noFill/>
          <a:ln/>
        </p:spPr>
        <p:txBody>
          <a:bodyPr wrap="square" lIns="0" tIns="0" rIns="0" bIns="0" rtlCol="0" anchor="t">
            <a:normAutofit fontScale="92500" lnSpcReduction="10000"/>
          </a:bodyPr>
          <a:lstStyle/>
          <a:p>
            <a:pPr marL="0" indent="0" algn="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اقرأ بعناية التعليقات والملاحظات التي قدّمها المدرّب حول أدائك ومنتجك</a:t>
            </a:r>
            <a:endParaRPr lang="ar-SA" dirty="0"/>
          </a:p>
        </p:txBody>
      </p:sp>
      <p:sp>
        <p:nvSpPr>
          <p:cNvPr id="7" name="Shape 5"/>
          <p:cNvSpPr/>
          <p:nvPr/>
        </p:nvSpPr>
        <p:spPr>
          <a:xfrm>
            <a:off x="4306482" y="2143919"/>
            <a:ext cx="3358967" cy="146645"/>
          </a:xfrm>
          <a:prstGeom prst="roundRect">
            <a:avLst>
              <a:gd name="adj" fmla="val 49999"/>
            </a:avLst>
          </a:prstGeom>
          <a:solidFill>
            <a:srgbClr val="00AEEF"/>
          </a:solidFill>
          <a:ln w="6350">
            <a:solidFill>
              <a:srgbClr val="0094D5"/>
            </a:solidFill>
            <a:prstDash val="solid"/>
          </a:ln>
        </p:spPr>
      </p:sp>
      <p:sp>
        <p:nvSpPr>
          <p:cNvPr id="8" name="Text 6"/>
          <p:cNvSpPr/>
          <p:nvPr/>
        </p:nvSpPr>
        <p:spPr>
          <a:xfrm>
            <a:off x="4101005" y="1831913"/>
            <a:ext cx="3285745" cy="241201"/>
          </a:xfrm>
          <a:prstGeom prst="rect">
            <a:avLst/>
          </a:prstGeom>
          <a:noFill/>
          <a:ln/>
        </p:spPr>
        <p:txBody>
          <a:bodyPr wrap="none" lIns="0" tIns="0" rIns="0" bIns="0" rtlCol="0" anchor="t"/>
          <a:lstStyle/>
          <a:p>
            <a:pPr marL="0" indent="0" algn="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عدّل الدليل أو المنتج المطلوب</a:t>
            </a:r>
            <a:endParaRPr lang="ar-SA" b="1" dirty="0"/>
          </a:p>
        </p:txBody>
      </p:sp>
      <p:sp>
        <p:nvSpPr>
          <p:cNvPr id="9" name="Text 7"/>
          <p:cNvSpPr/>
          <p:nvPr/>
        </p:nvSpPr>
        <p:spPr>
          <a:xfrm>
            <a:off x="4379704" y="2428051"/>
            <a:ext cx="3285745" cy="817524"/>
          </a:xfrm>
          <a:prstGeom prst="rect">
            <a:avLst/>
          </a:prstGeom>
          <a:noFill/>
          <a:ln/>
        </p:spPr>
        <p:txBody>
          <a:bodyPr wrap="square" lIns="0" tIns="0" rIns="0" bIns="0" rtlCol="0" anchor="t">
            <a:normAutofit/>
          </a:bodyPr>
          <a:lstStyle/>
          <a:p>
            <a:pPr marL="0" indent="0" algn="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استنادًا إلى التغذية الراجعة، أجرِ التعديلات اللازمة على المنتج لتستوفي معايير الأداء</a:t>
            </a:r>
            <a:endParaRPr lang="ar-SA" dirty="0"/>
          </a:p>
        </p:txBody>
      </p:sp>
      <p:sp>
        <p:nvSpPr>
          <p:cNvPr id="10" name="Shape 8"/>
          <p:cNvSpPr/>
          <p:nvPr/>
        </p:nvSpPr>
        <p:spPr>
          <a:xfrm>
            <a:off x="632107" y="1923951"/>
            <a:ext cx="3358967" cy="146645"/>
          </a:xfrm>
          <a:prstGeom prst="roundRect">
            <a:avLst>
              <a:gd name="adj" fmla="val 49999"/>
            </a:avLst>
          </a:prstGeom>
          <a:solidFill>
            <a:srgbClr val="00AEEF"/>
          </a:solidFill>
          <a:ln w="6350">
            <a:solidFill>
              <a:srgbClr val="0094D5"/>
            </a:solidFill>
            <a:prstDash val="solid"/>
          </a:ln>
        </p:spPr>
      </p:sp>
      <p:sp>
        <p:nvSpPr>
          <p:cNvPr id="11" name="Text 9"/>
          <p:cNvSpPr/>
          <p:nvPr/>
        </p:nvSpPr>
        <p:spPr>
          <a:xfrm>
            <a:off x="415795" y="1630966"/>
            <a:ext cx="3285745" cy="241201"/>
          </a:xfrm>
          <a:prstGeom prst="rect">
            <a:avLst/>
          </a:prstGeom>
          <a:noFill/>
          <a:ln/>
        </p:spPr>
        <p:txBody>
          <a:bodyPr wrap="none" lIns="0" tIns="0" rIns="0" bIns="0" rtlCol="0" anchor="t"/>
          <a:lstStyle/>
          <a:p>
            <a:pPr marL="0" indent="0" algn="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أعد تقديم المنتج</a:t>
            </a:r>
            <a:endParaRPr lang="ar-SA" b="1" dirty="0"/>
          </a:p>
        </p:txBody>
      </p:sp>
      <p:sp>
        <p:nvSpPr>
          <p:cNvPr id="12" name="Text 10"/>
          <p:cNvSpPr/>
          <p:nvPr/>
        </p:nvSpPr>
        <p:spPr>
          <a:xfrm>
            <a:off x="665786" y="2214429"/>
            <a:ext cx="3285745" cy="193675"/>
          </a:xfrm>
          <a:prstGeom prst="rect">
            <a:avLst/>
          </a:prstGeom>
          <a:noFill/>
          <a:ln/>
        </p:spPr>
        <p:txBody>
          <a:bodyPr wrap="none" lIns="0" tIns="0" rIns="0" bIns="0" rtlCol="0" anchor="t"/>
          <a:lstStyle/>
          <a:p>
            <a:pPr marL="0" indent="0" algn="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قدّم النسخة المعدّلة من منتجك للحصول على </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قرار النجاح النهائي</a:t>
            </a:r>
            <a:endParaRPr lang="ar-SA" dirty="0"/>
          </a:p>
        </p:txBody>
      </p:sp>
      <p:sp>
        <p:nvSpPr>
          <p:cNvPr id="13" name="Text 11"/>
          <p:cNvSpPr/>
          <p:nvPr/>
        </p:nvSpPr>
        <p:spPr>
          <a:xfrm>
            <a:off x="631908" y="3728045"/>
            <a:ext cx="10927878" cy="386060"/>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ملف الإنجاز والأدلة</a:t>
            </a:r>
            <a:endParaRPr lang="ar-SA" sz="2400" dirty="0"/>
          </a:p>
        </p:txBody>
      </p:sp>
      <p:sp>
        <p:nvSpPr>
          <p:cNvPr id="14" name="Text 12"/>
          <p:cNvSpPr/>
          <p:nvPr/>
        </p:nvSpPr>
        <p:spPr>
          <a:xfrm>
            <a:off x="22324" y="4257080"/>
            <a:ext cx="11537463"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يتضمن ملف إنجازك منتجات أنشطة التعلّم الستة، ويحفظ كل مراحل عملك وتطورك طوال الوحدة.</a:t>
            </a:r>
            <a:endParaRPr lang="ar-SA" sz="1600" dirty="0"/>
          </a:p>
        </p:txBody>
      </p:sp>
      <p:sp>
        <p:nvSpPr>
          <p:cNvPr id="15" name="Shape 13"/>
          <p:cNvSpPr/>
          <p:nvPr/>
        </p:nvSpPr>
        <p:spPr>
          <a:xfrm>
            <a:off x="8899402" y="4558010"/>
            <a:ext cx="2660385" cy="1017091"/>
          </a:xfrm>
          <a:prstGeom prst="roundRect">
            <a:avLst>
              <a:gd name="adj" fmla="val 21634"/>
            </a:avLst>
          </a:prstGeom>
          <a:solidFill>
            <a:srgbClr val="FFFFFF"/>
          </a:solidFill>
          <a:ln w="19050">
            <a:solidFill>
              <a:srgbClr val="00AEEF"/>
            </a:solidFill>
            <a:prstDash val="solid"/>
          </a:ln>
        </p:spPr>
      </p:sp>
      <p:sp>
        <p:nvSpPr>
          <p:cNvPr id="16" name="Text 14"/>
          <p:cNvSpPr/>
          <p:nvPr/>
        </p:nvSpPr>
        <p:spPr>
          <a:xfrm>
            <a:off x="9065093" y="4723705"/>
            <a:ext cx="2329003" cy="241201"/>
          </a:xfrm>
          <a:prstGeom prst="rect">
            <a:avLst/>
          </a:prstGeom>
          <a:noFill/>
          <a:ln/>
        </p:spPr>
        <p:txBody>
          <a:bodyPr wrap="none" lIns="0" tIns="0" rIns="0" bIns="0" rtlCol="0" anchor="t"/>
          <a:lstStyle/>
          <a:p>
            <a:pPr marL="0" indent="0" algn="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التغذية الراجعة</a:t>
            </a:r>
            <a:endParaRPr lang="ar-SA" sz="1500" dirty="0"/>
          </a:p>
        </p:txBody>
      </p:sp>
      <p:sp>
        <p:nvSpPr>
          <p:cNvPr id="17" name="Text 15"/>
          <p:cNvSpPr/>
          <p:nvPr/>
        </p:nvSpPr>
        <p:spPr>
          <a:xfrm>
            <a:off x="9065093" y="5022056"/>
            <a:ext cx="2329003" cy="537964"/>
          </a:xfrm>
          <a:prstGeom prst="rect">
            <a:avLst/>
          </a:prstGeom>
          <a:noFill/>
          <a:ln/>
        </p:spPr>
        <p:txBody>
          <a:bodyPr wrap="square" lIns="0" tIns="0" rIns="0" bIns="0" rtlCol="0" anchor="t">
            <a:normAutofit/>
          </a:bodyPr>
          <a:lstStyle/>
          <a:p>
            <a:pPr marL="0" indent="0" algn="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جميع التعليقات والملاحظات التي تلقّيتها من المدرّب على منتجاتك</a:t>
            </a:r>
            <a:endParaRPr lang="ar-SA" sz="1400" dirty="0"/>
          </a:p>
        </p:txBody>
      </p:sp>
      <p:sp>
        <p:nvSpPr>
          <p:cNvPr id="18" name="Shape 16"/>
          <p:cNvSpPr/>
          <p:nvPr/>
        </p:nvSpPr>
        <p:spPr>
          <a:xfrm>
            <a:off x="6143571" y="4558010"/>
            <a:ext cx="2660484" cy="1017091"/>
          </a:xfrm>
          <a:prstGeom prst="roundRect">
            <a:avLst>
              <a:gd name="adj" fmla="val 21634"/>
            </a:avLst>
          </a:prstGeom>
          <a:solidFill>
            <a:srgbClr val="FFFFFF"/>
          </a:solidFill>
          <a:ln w="19050">
            <a:solidFill>
              <a:srgbClr val="00AEEF"/>
            </a:solidFill>
            <a:prstDash val="solid"/>
          </a:ln>
        </p:spPr>
      </p:sp>
      <p:sp>
        <p:nvSpPr>
          <p:cNvPr id="19" name="Text 17"/>
          <p:cNvSpPr/>
          <p:nvPr/>
        </p:nvSpPr>
        <p:spPr>
          <a:xfrm>
            <a:off x="6309262" y="4723705"/>
            <a:ext cx="2329102" cy="241201"/>
          </a:xfrm>
          <a:prstGeom prst="rect">
            <a:avLst/>
          </a:prstGeom>
          <a:noFill/>
          <a:ln/>
        </p:spPr>
        <p:txBody>
          <a:bodyPr wrap="none" lIns="0" tIns="0" rIns="0" bIns="0" rtlCol="0" anchor="t"/>
          <a:lstStyle/>
          <a:p>
            <a:pPr marL="0" indent="0" algn="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التعديلات</a:t>
            </a:r>
            <a:endParaRPr lang="ar-SA" sz="1500" dirty="0"/>
          </a:p>
        </p:txBody>
      </p:sp>
      <p:sp>
        <p:nvSpPr>
          <p:cNvPr id="20" name="Text 18"/>
          <p:cNvSpPr/>
          <p:nvPr/>
        </p:nvSpPr>
        <p:spPr>
          <a:xfrm>
            <a:off x="6309262" y="5022056"/>
            <a:ext cx="2329102" cy="537964"/>
          </a:xfrm>
          <a:prstGeom prst="rect">
            <a:avLst/>
          </a:prstGeom>
          <a:noFill/>
          <a:ln/>
        </p:spPr>
        <p:txBody>
          <a:bodyPr wrap="square" lIns="0" tIns="0" rIns="0" bIns="0" rtlCol="0" anchor="t">
            <a:normAutofit/>
          </a:bodyPr>
          <a:lstStyle/>
          <a:p>
            <a:pPr marL="0" indent="0" algn="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النسخ المعدّلة من منتجاتك التي أجريتها استجابةً للتغذية الراجعة</a:t>
            </a:r>
            <a:endParaRPr lang="ar-SA" sz="1400" dirty="0"/>
          </a:p>
        </p:txBody>
      </p:sp>
      <p:sp>
        <p:nvSpPr>
          <p:cNvPr id="21" name="Shape 19"/>
          <p:cNvSpPr/>
          <p:nvPr/>
        </p:nvSpPr>
        <p:spPr>
          <a:xfrm>
            <a:off x="3387739" y="4558010"/>
            <a:ext cx="2660484" cy="1017091"/>
          </a:xfrm>
          <a:prstGeom prst="roundRect">
            <a:avLst>
              <a:gd name="adj" fmla="val 21634"/>
            </a:avLst>
          </a:prstGeom>
          <a:solidFill>
            <a:srgbClr val="FFFFFF"/>
          </a:solidFill>
          <a:ln w="19050">
            <a:solidFill>
              <a:srgbClr val="00AEEF"/>
            </a:solidFill>
            <a:prstDash val="solid"/>
          </a:ln>
        </p:spPr>
      </p:sp>
      <p:sp>
        <p:nvSpPr>
          <p:cNvPr id="22" name="Text 20"/>
          <p:cNvSpPr/>
          <p:nvPr/>
        </p:nvSpPr>
        <p:spPr>
          <a:xfrm>
            <a:off x="3553431" y="4723705"/>
            <a:ext cx="2329102" cy="241201"/>
          </a:xfrm>
          <a:prstGeom prst="rect">
            <a:avLst/>
          </a:prstGeom>
          <a:noFill/>
          <a:ln/>
        </p:spPr>
        <p:txBody>
          <a:bodyPr wrap="none" lIns="0" tIns="0" rIns="0" bIns="0" rtlCol="0" anchor="t"/>
          <a:lstStyle/>
          <a:p>
            <a:pPr marL="0" indent="0" algn="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إعادة التقديم عند الحاجة</a:t>
            </a:r>
            <a:endParaRPr lang="ar-SA" sz="1500" dirty="0"/>
          </a:p>
        </p:txBody>
      </p:sp>
      <p:sp>
        <p:nvSpPr>
          <p:cNvPr id="23" name="Text 21"/>
          <p:cNvSpPr/>
          <p:nvPr/>
        </p:nvSpPr>
        <p:spPr>
          <a:xfrm>
            <a:off x="3553431" y="5022056"/>
            <a:ext cx="2329102" cy="537964"/>
          </a:xfrm>
          <a:prstGeom prst="rect">
            <a:avLst/>
          </a:prstGeom>
          <a:noFill/>
          <a:ln/>
        </p:spPr>
        <p:txBody>
          <a:bodyPr wrap="square" lIns="0" tIns="0" rIns="0" bIns="0" rtlCol="0" anchor="t">
            <a:normAutofit/>
          </a:bodyPr>
          <a:lstStyle/>
          <a:p>
            <a:pPr marL="0" indent="0" algn="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سجل كامل لعمليات إعادة تقديم المنتجات حتى استيفاء معايير الأداء</a:t>
            </a:r>
            <a:endParaRPr lang="ar-SA" sz="1400" dirty="0"/>
          </a:p>
        </p:txBody>
      </p:sp>
      <p:sp>
        <p:nvSpPr>
          <p:cNvPr id="24" name="Shape 22"/>
          <p:cNvSpPr/>
          <p:nvPr/>
        </p:nvSpPr>
        <p:spPr>
          <a:xfrm>
            <a:off x="631908" y="4558010"/>
            <a:ext cx="2660484" cy="1017091"/>
          </a:xfrm>
          <a:prstGeom prst="roundRect">
            <a:avLst>
              <a:gd name="adj" fmla="val 21634"/>
            </a:avLst>
          </a:prstGeom>
          <a:solidFill>
            <a:srgbClr val="FFFFFF"/>
          </a:solidFill>
          <a:ln w="19050">
            <a:solidFill>
              <a:srgbClr val="00AEEF"/>
            </a:solidFill>
            <a:prstDash val="solid"/>
          </a:ln>
        </p:spPr>
      </p:sp>
      <p:sp>
        <p:nvSpPr>
          <p:cNvPr id="25" name="Text 23"/>
          <p:cNvSpPr/>
          <p:nvPr/>
        </p:nvSpPr>
        <p:spPr>
          <a:xfrm>
            <a:off x="797600" y="4723705"/>
            <a:ext cx="2329102" cy="241201"/>
          </a:xfrm>
          <a:prstGeom prst="rect">
            <a:avLst/>
          </a:prstGeom>
          <a:noFill/>
          <a:ln/>
        </p:spPr>
        <p:txBody>
          <a:bodyPr wrap="none" lIns="0" tIns="0" rIns="0" bIns="0" rtlCol="0" anchor="t"/>
          <a:lstStyle/>
          <a:p>
            <a:pPr marL="0" indent="0" algn="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القرار النهائي</a:t>
            </a:r>
            <a:endParaRPr lang="ar-SA" sz="1500" dirty="0"/>
          </a:p>
        </p:txBody>
      </p:sp>
      <p:sp>
        <p:nvSpPr>
          <p:cNvPr id="26" name="Text 24"/>
          <p:cNvSpPr/>
          <p:nvPr/>
        </p:nvSpPr>
        <p:spPr>
          <a:xfrm>
            <a:off x="797600" y="5022056"/>
            <a:ext cx="2329102" cy="537964"/>
          </a:xfrm>
          <a:prstGeom prst="rect">
            <a:avLst/>
          </a:prstGeom>
          <a:noFill/>
          <a:ln/>
        </p:spPr>
        <p:txBody>
          <a:bodyPr wrap="square" lIns="0" tIns="0" rIns="0" bIns="0" rtlCol="0" anchor="t">
            <a:noAutofit/>
          </a:bodyPr>
          <a:lstStyle/>
          <a:p>
            <a:pPr marL="0" indent="0" algn="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قرار النجاح الرسمي بعد إثبات إتقانك لجميع النتاجات المطلوبة</a:t>
            </a:r>
            <a:endParaRPr lang="ar-SA" sz="1400" dirty="0"/>
          </a:p>
        </p:txBody>
      </p:sp>
      <p:sp>
        <p:nvSpPr>
          <p:cNvPr id="27" name="Shape 25"/>
          <p:cNvSpPr/>
          <p:nvPr/>
        </p:nvSpPr>
        <p:spPr>
          <a:xfrm>
            <a:off x="631908" y="5682357"/>
            <a:ext cx="10927878" cy="447973"/>
          </a:xfrm>
          <a:prstGeom prst="roundRect">
            <a:avLst>
              <a:gd name="adj" fmla="val 49119"/>
            </a:avLst>
          </a:prstGeom>
          <a:solidFill>
            <a:srgbClr val="D4E9F7"/>
          </a:solidFill>
          <a:ln/>
        </p:spPr>
      </p:sp>
      <p:pic>
        <p:nvPicPr>
          <p:cNvPr id="28" name="Image 0" descr="preencoded.png"/>
          <p:cNvPicPr>
            <a:picLocks noChangeAspect="1"/>
          </p:cNvPicPr>
          <p:nvPr/>
        </p:nvPicPr>
        <p:blipFill>
          <a:blip r:embed="rId3"/>
          <a:stretch>
            <a:fillRect/>
          </a:stretch>
        </p:blipFill>
        <p:spPr>
          <a:xfrm>
            <a:off x="778550" y="5819279"/>
            <a:ext cx="183352" cy="146645"/>
          </a:xfrm>
          <a:prstGeom prst="rect">
            <a:avLst/>
          </a:prstGeom>
        </p:spPr>
      </p:pic>
      <p:sp>
        <p:nvSpPr>
          <p:cNvPr id="29" name="Text 26"/>
          <p:cNvSpPr/>
          <p:nvPr/>
        </p:nvSpPr>
        <p:spPr>
          <a:xfrm>
            <a:off x="498959" y="5814318"/>
            <a:ext cx="10914186"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ولا يعتمد النجاح على الحضور وحده. بل يجب أن تظهر الأدلة أنك تستطيع تنفيذ الأداء المطلوب.</a:t>
            </a:r>
            <a:endParaRPr lang="ar-SA" sz="1600" dirty="0"/>
          </a:p>
        </p:txBody>
      </p:sp>
      <p:sp>
        <p:nvSpPr>
          <p:cNvPr id="30" name="Shape 27"/>
          <p:cNvSpPr/>
          <p:nvPr/>
        </p:nvSpPr>
        <p:spPr>
          <a:xfrm>
            <a:off x="11119762" y="2217291"/>
            <a:ext cx="440024" cy="440035"/>
          </a:xfrm>
          <a:prstGeom prst="ellipse">
            <a:avLst/>
          </a:prstGeom>
          <a:solidFill>
            <a:srgbClr val="00AEEF"/>
          </a:solidFill>
          <a:ln w="6350">
            <a:solidFill>
              <a:srgbClr val="0094D5"/>
            </a:solidFill>
            <a:prstDash val="solid"/>
          </a:ln>
        </p:spPr>
      </p:sp>
      <p:pic>
        <p:nvPicPr>
          <p:cNvPr id="31"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11229793" y="2327325"/>
            <a:ext cx="219962" cy="219968"/>
          </a:xfrm>
          <a:prstGeom prst="rect">
            <a:avLst/>
          </a:prstGeom>
        </p:spPr>
      </p:pic>
      <p:sp>
        <p:nvSpPr>
          <p:cNvPr id="32" name="Shape 28"/>
          <p:cNvSpPr/>
          <p:nvPr/>
        </p:nvSpPr>
        <p:spPr>
          <a:xfrm>
            <a:off x="7445387" y="1997224"/>
            <a:ext cx="440024" cy="440035"/>
          </a:xfrm>
          <a:prstGeom prst="ellipse">
            <a:avLst/>
          </a:prstGeom>
          <a:solidFill>
            <a:srgbClr val="00AEEF"/>
          </a:solidFill>
          <a:ln w="6350">
            <a:solidFill>
              <a:srgbClr val="0094D5"/>
            </a:solidFill>
            <a:prstDash val="solid"/>
          </a:ln>
        </p:spPr>
      </p:sp>
      <p:pic>
        <p:nvPicPr>
          <p:cNvPr id="33"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7555418" y="2107257"/>
            <a:ext cx="219962" cy="219968"/>
          </a:xfrm>
          <a:prstGeom prst="rect">
            <a:avLst/>
          </a:prstGeom>
        </p:spPr>
      </p:pic>
      <p:sp>
        <p:nvSpPr>
          <p:cNvPr id="34" name="Shape 29"/>
          <p:cNvSpPr/>
          <p:nvPr/>
        </p:nvSpPr>
        <p:spPr>
          <a:xfrm>
            <a:off x="3771012" y="1777256"/>
            <a:ext cx="440024" cy="440035"/>
          </a:xfrm>
          <a:prstGeom prst="ellipse">
            <a:avLst/>
          </a:prstGeom>
          <a:solidFill>
            <a:srgbClr val="00AEEF"/>
          </a:solidFill>
          <a:ln w="6350">
            <a:solidFill>
              <a:srgbClr val="0094D5"/>
            </a:solidFill>
            <a:prstDash val="solid"/>
          </a:ln>
        </p:spPr>
      </p:sp>
      <p:pic>
        <p:nvPicPr>
          <p:cNvPr id="35" name="Image 3"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3881043" y="1887289"/>
            <a:ext cx="219962" cy="21996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84631" y="1667867"/>
            <a:ext cx="3522078" cy="3522166"/>
          </a:xfrm>
          <a:prstGeom prst="rect">
            <a:avLst/>
          </a:prstGeom>
        </p:spPr>
      </p:pic>
      <p:sp>
        <p:nvSpPr>
          <p:cNvPr id="4" name="Text 0"/>
          <p:cNvSpPr/>
          <p:nvPr/>
        </p:nvSpPr>
        <p:spPr>
          <a:xfrm>
            <a:off x="5203794" y="807641"/>
            <a:ext cx="6355993"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3500" dirty="0"/>
          </a:p>
        </p:txBody>
      </p:sp>
      <p:sp>
        <p:nvSpPr>
          <p:cNvPr id="5" name="Text 1"/>
          <p:cNvSpPr/>
          <p:nvPr/>
        </p:nvSpPr>
        <p:spPr>
          <a:xfrm>
            <a:off x="4589929" y="1697534"/>
            <a:ext cx="6715963" cy="947738"/>
          </a:xfrm>
          <a:prstGeom prst="rect">
            <a:avLst/>
          </a:prstGeom>
          <a:noFill/>
          <a:ln/>
        </p:spPr>
        <p:txBody>
          <a:bodyPr wrap="square" lIns="0" tIns="0" rIns="0" bIns="0" rtlCol="0" anchor="t">
            <a:noAutofit/>
          </a:bodyPr>
          <a:lstStyle/>
          <a:p>
            <a:pPr marL="0" indent="0" algn="just"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بصفتك مدربًا أو ممارسًا في التعليم والتدريب التقني والمهني (TVET)، فأنت تتعامل مع متدربين يختلفون في قدراتهم وخبراتهم وطرق تعلمهم واحتياجاتهم. لذلك، فإن نجاحك لا يعتمد فقط على قدرتك على تقديم المهارة المهنية، بل أيضًا على قدرتك على إتاحة فرص تعلم عادلة وفعالة لجميع المتدربين وتمكينهم من المشاركة وإظهار ما تعلموه دون أن تعيقهم حواجز يمكن تجنبها.</a:t>
            </a:r>
            <a:endParaRPr lang="ar-SA" sz="1600" dirty="0"/>
          </a:p>
        </p:txBody>
      </p:sp>
      <p:sp>
        <p:nvSpPr>
          <p:cNvPr id="6" name="Shape 2"/>
          <p:cNvSpPr/>
          <p:nvPr/>
        </p:nvSpPr>
        <p:spPr>
          <a:xfrm>
            <a:off x="11540737" y="1554758"/>
            <a:ext cx="19050" cy="1233289"/>
          </a:xfrm>
          <a:prstGeom prst="roundRect">
            <a:avLst>
              <a:gd name="adj" fmla="val 49999"/>
            </a:avLst>
          </a:prstGeom>
          <a:solidFill>
            <a:srgbClr val="75BAE6"/>
          </a:solidFill>
          <a:ln/>
        </p:spPr>
      </p:sp>
      <p:sp>
        <p:nvSpPr>
          <p:cNvPr id="7" name="Text 3"/>
          <p:cNvSpPr/>
          <p:nvPr/>
        </p:nvSpPr>
        <p:spPr>
          <a:xfrm>
            <a:off x="4527177" y="3016259"/>
            <a:ext cx="6914627" cy="1184672"/>
          </a:xfrm>
          <a:prstGeom prst="rect">
            <a:avLst/>
          </a:prstGeom>
          <a:noFill/>
          <a:ln/>
        </p:spPr>
        <p:txBody>
          <a:bodyPr wrap="square" lIns="0" tIns="0" rIns="0" bIns="0" rtlCol="0" anchor="t">
            <a:noAutofit/>
          </a:bodyPr>
          <a:lstStyle/>
          <a:p>
            <a:pPr marL="0" indent="0" algn="just"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تساعدك هذه الوحدة على النظر إلى تجربة المتدرب باعتبارها دورة تعلم متكاملة تبدأ من القبول والتهيئة، وتمتد إلى التدريب والمشاركة والتقويم، وتنتهي بالحصول على الشهادة والانتقال إلى العمل أو التعلم اللاحق. وستتعلم كيف تكتشف الحواجز التي قد تواجه المتدربين، وكيف تكيّف أساليب التدريس والمواد والبيئة التعليمية باستخدام مبادئ التصميم الشامل للتعلم (UDL)، وكيف تختار التسهيلات المناسبة في تقويم المهارات مع المحافظة على عدالة التقويم وصلاحيته وموثوقيته.</a:t>
            </a:r>
            <a:endParaRPr lang="ar-SA" sz="1600" dirty="0"/>
          </a:p>
        </p:txBody>
      </p:sp>
      <p:sp>
        <p:nvSpPr>
          <p:cNvPr id="8" name="Shape 4"/>
          <p:cNvSpPr/>
          <p:nvPr/>
        </p:nvSpPr>
        <p:spPr>
          <a:xfrm>
            <a:off x="5203794" y="4621143"/>
            <a:ext cx="6355993" cy="621903"/>
          </a:xfrm>
          <a:prstGeom prst="roundRect">
            <a:avLst>
              <a:gd name="adj" fmla="val 40825"/>
            </a:avLst>
          </a:prstGeom>
          <a:solidFill>
            <a:srgbClr val="FCF2B5"/>
          </a:solidFill>
          <a:ln/>
        </p:spPr>
      </p:sp>
      <p:pic>
        <p:nvPicPr>
          <p:cNvPr id="9" name="Image 2" descr="preencoded.png"/>
          <p:cNvPicPr>
            <a:picLocks noChangeAspect="1"/>
          </p:cNvPicPr>
          <p:nvPr/>
        </p:nvPicPr>
        <p:blipFill>
          <a:blip r:embed="rId5"/>
          <a:stretch>
            <a:fillRect/>
          </a:stretch>
        </p:blipFill>
        <p:spPr>
          <a:xfrm>
            <a:off x="5373057" y="4789319"/>
            <a:ext cx="264411" cy="211534"/>
          </a:xfrm>
          <a:prstGeom prst="rect">
            <a:avLst/>
          </a:prstGeom>
        </p:spPr>
      </p:pic>
      <p:sp>
        <p:nvSpPr>
          <p:cNvPr id="10" name="Text 5"/>
          <p:cNvSpPr/>
          <p:nvPr/>
        </p:nvSpPr>
        <p:spPr>
          <a:xfrm>
            <a:off x="5197147" y="4790311"/>
            <a:ext cx="6193377" cy="296267"/>
          </a:xfrm>
          <a:prstGeom prst="rect">
            <a:avLst/>
          </a:prstGeom>
          <a:noFill/>
          <a:ln/>
        </p:spPr>
        <p:txBody>
          <a:bodyPr wrap="none" lIns="0" tIns="0" rIns="0" bIns="0" rtlCol="0" anchor="t"/>
          <a:lstStyle/>
          <a:p>
            <a:pPr marL="0" indent="0" algn="r" rtl="1">
              <a:lnSpc>
                <a:spcPct val="117000"/>
              </a:lnSpc>
              <a:buNone/>
            </a:pPr>
            <a:r>
              <a:rPr lang="ar-SA" altLang="en-US" sz="1650" dirty="0">
                <a:solidFill>
                  <a:srgbClr val="000000"/>
                </a:solidFill>
                <a:latin typeface="WinSoft Pro Medium" pitchFamily="34" charset="0"/>
                <a:ea typeface="WinSoft Pro Medium" pitchFamily="34" charset="-122"/>
                <a:cs typeface="WinSoft Pro Medium" pitchFamily="34" charset="-120"/>
              </a:rPr>
              <a:t>بنهاية هذه الوحدة، لن يكون السؤال فقط: «كيف أدرّب المتدربين؟»</a:t>
            </a:r>
            <a:endParaRPr lang="ar-SA" sz="1650" dirty="0"/>
          </a:p>
        </p:txBody>
      </p:sp>
      <p:sp>
        <p:nvSpPr>
          <p:cNvPr id="11" name="Shape 6"/>
          <p:cNvSpPr/>
          <p:nvPr/>
        </p:nvSpPr>
        <p:spPr>
          <a:xfrm>
            <a:off x="5203794" y="5435707"/>
            <a:ext cx="6355993" cy="1214437"/>
          </a:xfrm>
          <a:prstGeom prst="roundRect">
            <a:avLst>
              <a:gd name="adj" fmla="val 20906"/>
            </a:avLst>
          </a:prstGeom>
          <a:solidFill>
            <a:srgbClr val="B6FCB8"/>
          </a:solidFill>
          <a:ln/>
        </p:spPr>
      </p:sp>
      <p:pic>
        <p:nvPicPr>
          <p:cNvPr id="12" name="Image 3" descr="preencoded.png"/>
          <p:cNvPicPr>
            <a:picLocks noChangeAspect="1"/>
          </p:cNvPicPr>
          <p:nvPr/>
        </p:nvPicPr>
        <p:blipFill>
          <a:blip r:embed="rId6"/>
          <a:stretch>
            <a:fillRect/>
          </a:stretch>
        </p:blipFill>
        <p:spPr>
          <a:xfrm>
            <a:off x="5373057" y="5603883"/>
            <a:ext cx="264411" cy="211534"/>
          </a:xfrm>
          <a:prstGeom prst="rect">
            <a:avLst/>
          </a:prstGeom>
        </p:spPr>
      </p:pic>
      <p:sp>
        <p:nvSpPr>
          <p:cNvPr id="13" name="Text 7"/>
          <p:cNvSpPr/>
          <p:nvPr/>
        </p:nvSpPr>
        <p:spPr>
          <a:xfrm>
            <a:off x="5806731" y="5604875"/>
            <a:ext cx="5583792" cy="888802"/>
          </a:xfrm>
          <a:prstGeom prst="rect">
            <a:avLst/>
          </a:prstGeom>
          <a:noFill/>
          <a:ln/>
        </p:spPr>
        <p:txBody>
          <a:bodyPr wrap="square" lIns="0" tIns="0" rIns="0" bIns="0" rtlCol="0" anchor="t">
            <a:normAutofit/>
          </a:bodyPr>
          <a:lstStyle/>
          <a:p>
            <a:pPr marL="0" indent="0" algn="r" rtl="1">
              <a:lnSpc>
                <a:spcPct val="117000"/>
              </a:lnSpc>
              <a:buNone/>
            </a:pPr>
            <a:r>
              <a:rPr lang="ar-SA" altLang="en-US" sz="1650" dirty="0">
                <a:solidFill>
                  <a:srgbClr val="000000"/>
                </a:solidFill>
                <a:latin typeface="WinSoft Pro Medium" pitchFamily="34" charset="0"/>
                <a:ea typeface="WinSoft Pro Medium" pitchFamily="34" charset="-122"/>
                <a:cs typeface="WinSoft Pro Medium" pitchFamily="34" charset="-120"/>
              </a:rPr>
              <a:t> بل سيصبح أيضًا: «كيف أصمم دورة تعلم يستطيع كل متدرب الوصول إليها والمشاركة فيها وإظهار </a:t>
            </a:r>
            <a:r>
              <a:rPr lang="ar-SA" altLang="en-US" sz="1650" dirty="0" smtClean="0">
                <a:solidFill>
                  <a:srgbClr val="000000"/>
                </a:solidFill>
                <a:latin typeface="WinSoft Pro Medium" pitchFamily="34" charset="0"/>
                <a:ea typeface="WinSoft Pro Medium" pitchFamily="34" charset="-122"/>
                <a:cs typeface="WinSoft Pro Medium" pitchFamily="34" charset="-120"/>
              </a:rPr>
              <a:t>كفا</a:t>
            </a:r>
            <a:r>
              <a:rPr lang="ar-JO" altLang="en-US" sz="1650" dirty="0" smtClean="0">
                <a:solidFill>
                  <a:srgbClr val="000000"/>
                </a:solidFill>
                <a:latin typeface="WinSoft Pro Medium" pitchFamily="34" charset="0"/>
                <a:ea typeface="WinSoft Pro Medium" pitchFamily="34" charset="-122"/>
                <a:cs typeface="WinSoft Pro Medium" pitchFamily="34" charset="-120"/>
              </a:rPr>
              <a:t>يت</a:t>
            </a:r>
            <a:r>
              <a:rPr lang="ar-SA" altLang="en-US" sz="1650" dirty="0" smtClean="0">
                <a:solidFill>
                  <a:srgbClr val="000000"/>
                </a:solidFill>
                <a:latin typeface="WinSoft Pro Medium" pitchFamily="34" charset="0"/>
                <a:ea typeface="WinSoft Pro Medium" pitchFamily="34" charset="-122"/>
                <a:cs typeface="WinSoft Pro Medium" pitchFamily="34" charset="-120"/>
              </a:rPr>
              <a:t>ه </a:t>
            </a:r>
            <a:r>
              <a:rPr lang="ar-SA" altLang="en-US" sz="1650" dirty="0">
                <a:solidFill>
                  <a:srgbClr val="000000"/>
                </a:solidFill>
                <a:latin typeface="WinSoft Pro Medium" pitchFamily="34" charset="0"/>
                <a:ea typeface="WinSoft Pro Medium" pitchFamily="34" charset="-122"/>
                <a:cs typeface="WinSoft Pro Medium" pitchFamily="34" charset="-120"/>
              </a:rPr>
              <a:t>والنجاح فيها؟» وهذا هو جوهر الممارسة المهنية الشاملة في TVET.</a:t>
            </a:r>
            <a:endParaRPr lang="ar-SA" sz="1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31908" y="652562"/>
            <a:ext cx="10927878" cy="547985"/>
          </a:xfrm>
          <a:prstGeom prst="rect">
            <a:avLst/>
          </a:prstGeom>
          <a:noFill/>
          <a:ln/>
        </p:spPr>
        <p:txBody>
          <a:bodyPr wrap="none" lIns="0" tIns="0" rIns="0" bIns="0" rtlCol="0" anchor="t"/>
          <a:lstStyle/>
          <a:p>
            <a:pPr marL="0" indent="0" algn="r" rtl="1">
              <a:lnSpc>
                <a:spcPct val="104000"/>
              </a:lnSpc>
              <a:buNone/>
            </a:pPr>
            <a:r>
              <a:rPr lang="ar-SA" altLang="en-US" sz="34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3450" dirty="0"/>
          </a:p>
        </p:txBody>
      </p:sp>
      <p:sp>
        <p:nvSpPr>
          <p:cNvPr id="3" name="Text 1"/>
          <p:cNvSpPr/>
          <p:nvPr/>
        </p:nvSpPr>
        <p:spPr>
          <a:xfrm>
            <a:off x="22324" y="1311966"/>
            <a:ext cx="11573328" cy="299861"/>
          </a:xfrm>
          <a:prstGeom prst="rect">
            <a:avLst/>
          </a:prstGeom>
          <a:noFill/>
          <a:ln/>
        </p:spPr>
        <p:txBody>
          <a:bodyPr wrap="none" lIns="0" tIns="0" rIns="0" bIns="0" rtlCol="0" anchor="t"/>
          <a:lstStyle/>
          <a:p>
            <a:pPr marL="0" indent="0" algn="r" rtl="1">
              <a:lnSpc>
                <a:spcPct val="116000"/>
              </a:lnSpc>
              <a:buNone/>
            </a:pPr>
            <a:r>
              <a:rPr lang="ar-SA" altLang="en-US" dirty="0">
                <a:solidFill>
                  <a:srgbClr val="384653"/>
                </a:solidFill>
                <a:latin typeface="WinSoft Pro Medium" pitchFamily="34" charset="0"/>
                <a:ea typeface="WinSoft Pro Medium" pitchFamily="34" charset="-122"/>
                <a:cs typeface="WinSoft Pro Medium" pitchFamily="34" charset="-120"/>
              </a:rPr>
              <a:t> لن تكتفي هذه الوحدة بفهم مفهوم التعليم </a:t>
            </a:r>
            <a:r>
              <a:rPr lang="ar-SA" altLang="en-US" dirty="0" smtClean="0">
                <a:solidFill>
                  <a:srgbClr val="384653"/>
                </a:solidFill>
                <a:latin typeface="WinSoft Pro Medium" pitchFamily="34" charset="0"/>
                <a:ea typeface="WinSoft Pro Medium" pitchFamily="34" charset="-122"/>
                <a:cs typeface="WinSoft Pro Medium" pitchFamily="34" charset="-120"/>
              </a:rPr>
              <a:t>ال</a:t>
            </a:r>
            <a:r>
              <a:rPr lang="ar-JO" altLang="en-US" dirty="0" smtClean="0">
                <a:solidFill>
                  <a:srgbClr val="384653"/>
                </a:solidFill>
                <a:latin typeface="WinSoft Pro Medium" pitchFamily="34" charset="0"/>
                <a:ea typeface="WinSoft Pro Medium" pitchFamily="34" charset="-122"/>
                <a:cs typeface="WinSoft Pro Medium" pitchFamily="34" charset="-120"/>
              </a:rPr>
              <a:t>شامل</a:t>
            </a:r>
            <a:r>
              <a:rPr lang="ar-SA" altLang="en-US" dirty="0" smtClean="0">
                <a:solidFill>
                  <a:srgbClr val="384653"/>
                </a:solidFill>
                <a:latin typeface="WinSoft Pro Medium" pitchFamily="34" charset="0"/>
                <a:ea typeface="WinSoft Pro Medium" pitchFamily="34" charset="-122"/>
                <a:cs typeface="WinSoft Pro Medium" pitchFamily="34" charset="-120"/>
              </a:rPr>
              <a:t>، </a:t>
            </a:r>
            <a:r>
              <a:rPr lang="ar-SA" altLang="en-US" dirty="0">
                <a:solidFill>
                  <a:srgbClr val="384653"/>
                </a:solidFill>
                <a:latin typeface="WinSoft Pro Medium" pitchFamily="34" charset="0"/>
                <a:ea typeface="WinSoft Pro Medium" pitchFamily="34" charset="-122"/>
                <a:cs typeface="WinSoft Pro Medium" pitchFamily="34" charset="-120"/>
              </a:rPr>
              <a:t>بل ستنتج أدوات عملية يمكنك استخدامها في عملك مباشرة؛ مثل</a:t>
            </a:r>
            <a:endParaRPr lang="ar-SA" dirty="0"/>
          </a:p>
        </p:txBody>
      </p:sp>
      <p:pic>
        <p:nvPicPr>
          <p:cNvPr id="4"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1143277" y="1816398"/>
            <a:ext cx="416510" cy="416520"/>
          </a:xfrm>
          <a:prstGeom prst="rect">
            <a:avLst/>
          </a:prstGeom>
        </p:spPr>
      </p:pic>
      <p:sp>
        <p:nvSpPr>
          <p:cNvPr id="5" name="Text 2"/>
          <p:cNvSpPr/>
          <p:nvPr/>
        </p:nvSpPr>
        <p:spPr>
          <a:xfrm>
            <a:off x="6172740" y="2386608"/>
            <a:ext cx="5387046" cy="274042"/>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 مصفوفة تحديد الحواجز</a:t>
            </a:r>
            <a:endParaRPr lang="ar-SA" dirty="0"/>
          </a:p>
        </p:txBody>
      </p:sp>
      <p:pic>
        <p:nvPicPr>
          <p:cNvPr id="6"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602544" y="1816398"/>
            <a:ext cx="416510" cy="416520"/>
          </a:xfrm>
          <a:prstGeom prst="rect">
            <a:avLst/>
          </a:prstGeom>
        </p:spPr>
      </p:pic>
      <p:sp>
        <p:nvSpPr>
          <p:cNvPr id="7" name="Text 3"/>
          <p:cNvSpPr/>
          <p:nvPr/>
        </p:nvSpPr>
        <p:spPr>
          <a:xfrm>
            <a:off x="631908" y="2386608"/>
            <a:ext cx="5387146" cy="274042"/>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 خطة درس مكيّفة</a:t>
            </a:r>
            <a:endParaRPr lang="ar-SA" dirty="0"/>
          </a:p>
        </p:txBody>
      </p:sp>
      <p:pic>
        <p:nvPicPr>
          <p:cNvPr id="8"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11143277" y="2906613"/>
            <a:ext cx="416510" cy="416520"/>
          </a:xfrm>
          <a:prstGeom prst="rect">
            <a:avLst/>
          </a:prstGeom>
        </p:spPr>
      </p:pic>
      <p:sp>
        <p:nvSpPr>
          <p:cNvPr id="9" name="Text 4"/>
          <p:cNvSpPr/>
          <p:nvPr/>
        </p:nvSpPr>
        <p:spPr>
          <a:xfrm>
            <a:off x="6172740" y="3476823"/>
            <a:ext cx="5387046" cy="274042"/>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مصفوفة اختيار التسهيلات</a:t>
            </a:r>
            <a:endParaRPr lang="ar-SA" dirty="0"/>
          </a:p>
        </p:txBody>
      </p:sp>
      <p:pic>
        <p:nvPicPr>
          <p:cNvPr id="10" name="Image 3"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5602544" y="2906613"/>
            <a:ext cx="416510" cy="416520"/>
          </a:xfrm>
          <a:prstGeom prst="rect">
            <a:avLst/>
          </a:prstGeom>
        </p:spPr>
      </p:pic>
      <p:sp>
        <p:nvSpPr>
          <p:cNvPr id="11" name="Text 5"/>
          <p:cNvSpPr/>
          <p:nvPr/>
        </p:nvSpPr>
        <p:spPr>
          <a:xfrm>
            <a:off x="631908" y="3476823"/>
            <a:ext cx="5387146" cy="274042"/>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 خطة تنفيذ لتقويم مهارات شامل</a:t>
            </a:r>
            <a:endParaRPr lang="ar-SA" dirty="0"/>
          </a:p>
        </p:txBody>
      </p:sp>
      <p:pic>
        <p:nvPicPr>
          <p:cNvPr id="12" name="Image 4"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11143277" y="3996829"/>
            <a:ext cx="416510" cy="416520"/>
          </a:xfrm>
          <a:prstGeom prst="rect">
            <a:avLst/>
          </a:prstGeom>
        </p:spPr>
      </p:pic>
      <p:sp>
        <p:nvSpPr>
          <p:cNvPr id="13" name="Text 6"/>
          <p:cNvSpPr/>
          <p:nvPr/>
        </p:nvSpPr>
        <p:spPr>
          <a:xfrm>
            <a:off x="6172740" y="4567039"/>
            <a:ext cx="5387046" cy="274042"/>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مؤشرات لمتابعة فاعلية الإجراءات</a:t>
            </a:r>
            <a:endParaRPr lang="ar-SA" dirty="0"/>
          </a:p>
        </p:txBody>
      </p:sp>
      <p:pic>
        <p:nvPicPr>
          <p:cNvPr id="14" name="Image 5" descr="preencoded.png"/>
          <p:cNvPicPr>
            <a:picLocks noChangeAspect="1"/>
          </p:cNvPicPr>
          <p:nvPr/>
        </p:nvPicPr>
        <p:blipFill>
          <a:blip>
            <a:extLst>
              <a:ext uri="{96DAC541-7B7A-43D3-8B79-37D633B846F1}">
                <asvg:svgBlip xmlns="" xmlns:asvg="http://schemas.microsoft.com/office/drawing/2016/SVG/main" r:embed="rId8"/>
              </a:ext>
            </a:extLst>
          </a:blip>
          <a:stretch>
            <a:fillRect/>
          </a:stretch>
        </p:blipFill>
        <p:spPr>
          <a:xfrm>
            <a:off x="5602544" y="3996829"/>
            <a:ext cx="416510" cy="416520"/>
          </a:xfrm>
          <a:prstGeom prst="rect">
            <a:avLst/>
          </a:prstGeom>
        </p:spPr>
      </p:pic>
      <p:sp>
        <p:nvSpPr>
          <p:cNvPr id="15" name="Text 7"/>
          <p:cNvSpPr/>
          <p:nvPr/>
        </p:nvSpPr>
        <p:spPr>
          <a:xfrm>
            <a:off x="631908" y="4567039"/>
            <a:ext cx="5387146" cy="274042"/>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المحاكاة ومراجعة الأقران والتأمل</a:t>
            </a:r>
            <a:endParaRPr lang="ar-SA" dirty="0"/>
          </a:p>
        </p:txBody>
      </p:sp>
      <p:pic>
        <p:nvPicPr>
          <p:cNvPr id="16" name="Image 6" descr="preencoded.png"/>
          <p:cNvPicPr>
            <a:picLocks noChangeAspect="1"/>
          </p:cNvPicPr>
          <p:nvPr/>
        </p:nvPicPr>
        <p:blipFill>
          <a:blip>
            <a:extLst>
              <a:ext uri="{96DAC541-7B7A-43D3-8B79-37D633B846F1}">
                <asvg:svgBlip xmlns="" xmlns:asvg="http://schemas.microsoft.com/office/drawing/2016/SVG/main" r:embed="rId9"/>
              </a:ext>
            </a:extLst>
          </a:blip>
          <a:stretch>
            <a:fillRect/>
          </a:stretch>
        </p:blipFill>
        <p:spPr>
          <a:xfrm>
            <a:off x="6759162" y="5206313"/>
            <a:ext cx="558605" cy="416520"/>
          </a:xfrm>
          <a:prstGeom prst="rect">
            <a:avLst/>
          </a:prstGeom>
        </p:spPr>
      </p:pic>
      <p:sp>
        <p:nvSpPr>
          <p:cNvPr id="17" name="Text 8"/>
          <p:cNvSpPr/>
          <p:nvPr/>
        </p:nvSpPr>
        <p:spPr>
          <a:xfrm>
            <a:off x="3309103" y="5931297"/>
            <a:ext cx="7225003" cy="548084"/>
          </a:xfrm>
          <a:prstGeom prst="rect">
            <a:avLst/>
          </a:prstGeom>
          <a:noFill/>
          <a:ln/>
        </p:spPr>
        <p:txBody>
          <a:bodyPr wrap="square" lIns="0" tIns="0" rIns="0" bIns="0" rtlCol="0" anchor="t">
            <a:noAutofit/>
          </a:bodyPr>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 ستتمكن من اختبار أفكارك وتحسينها قبل تطبيقها في بيئة التدريب الحقيقية.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90287" y="794048"/>
            <a:ext cx="3513050" cy="5269805"/>
          </a:xfrm>
          <a:prstGeom prst="rect">
            <a:avLst/>
          </a:prstGeom>
        </p:spPr>
      </p:pic>
      <p:sp>
        <p:nvSpPr>
          <p:cNvPr id="4" name="Text 0"/>
          <p:cNvSpPr/>
          <p:nvPr/>
        </p:nvSpPr>
        <p:spPr>
          <a:xfrm>
            <a:off x="5203794" y="391609"/>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دور المتعلم</a:t>
            </a:r>
            <a:endParaRPr lang="ar-SA" sz="3700" dirty="0"/>
          </a:p>
        </p:txBody>
      </p:sp>
      <p:sp>
        <p:nvSpPr>
          <p:cNvPr id="5" name="Text 1"/>
          <p:cNvSpPr/>
          <p:nvPr/>
        </p:nvSpPr>
        <p:spPr>
          <a:xfrm>
            <a:off x="5203794" y="1202127"/>
            <a:ext cx="6355993" cy="519906"/>
          </a:xfrm>
          <a:prstGeom prst="rect">
            <a:avLst/>
          </a:prstGeom>
          <a:noFill/>
          <a:ln/>
        </p:spPr>
        <p:txBody>
          <a:bodyPr wrap="square" lIns="0" tIns="0" rIns="0" bIns="0" rtlCol="0" anchor="t">
            <a:noAutofit/>
          </a:bodyPr>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بصفتك خبيراً أو مدربًا رئيسيًا في مؤسسة للتعليم والتدريب التقني والمهني، يُتوقع منك أن تكون مشاركًا فاعلًا في عملية التعلم وليس متلقيًا للمعلومات فقط. ويتوقع منك أن:</a:t>
            </a:r>
            <a:endParaRPr lang="ar-SA" sz="1600" dirty="0"/>
          </a:p>
        </p:txBody>
      </p:sp>
      <p:sp>
        <p:nvSpPr>
          <p:cNvPr id="6" name="Shape 2"/>
          <p:cNvSpPr/>
          <p:nvPr/>
        </p:nvSpPr>
        <p:spPr>
          <a:xfrm>
            <a:off x="11153595" y="2308523"/>
            <a:ext cx="406191" cy="406202"/>
          </a:xfrm>
          <a:prstGeom prst="ellipse">
            <a:avLst/>
          </a:prstGeom>
          <a:solidFill>
            <a:srgbClr val="00AEEF"/>
          </a:solidFill>
          <a:ln w="6350">
            <a:solidFill>
              <a:srgbClr val="0094D5"/>
            </a:solidFill>
            <a:prstDash val="solid"/>
          </a:ln>
        </p:spPr>
      </p:sp>
      <p:sp>
        <p:nvSpPr>
          <p:cNvPr id="7" name="Text 3"/>
          <p:cNvSpPr/>
          <p:nvPr/>
        </p:nvSpPr>
        <p:spPr>
          <a:xfrm>
            <a:off x="5203794" y="2370534"/>
            <a:ext cx="5805441"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 توظف خبرتك السابقة في التدريب</a:t>
            </a:r>
            <a:endParaRPr lang="ar-SA" sz="2000" b="1" dirty="0"/>
          </a:p>
        </p:txBody>
      </p:sp>
      <p:sp>
        <p:nvSpPr>
          <p:cNvPr id="8" name="Text 4"/>
          <p:cNvSpPr/>
          <p:nvPr/>
        </p:nvSpPr>
        <p:spPr>
          <a:xfrm>
            <a:off x="5203794" y="2754015"/>
            <a:ext cx="5805441" cy="878384"/>
          </a:xfrm>
          <a:prstGeom prst="rect">
            <a:avLst/>
          </a:prstGeom>
          <a:noFill/>
          <a:ln/>
        </p:spPr>
        <p:txBody>
          <a:bodyPr wrap="square" lIns="0" tIns="0" rIns="0" bIns="0" rtlCol="0" anchor="t">
            <a:normAutofit/>
          </a:bodyPr>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تربط المفاهيم والمبادئ التي تتعلمها بالمواقف الحقيقية التي تواجهها في بيئة التعليم والتدريب التقني والمهني.</a:t>
            </a:r>
            <a:endParaRPr lang="ar-SA" sz="1600" dirty="0"/>
          </a:p>
        </p:txBody>
      </p:sp>
      <p:sp>
        <p:nvSpPr>
          <p:cNvPr id="9" name="Shape 5"/>
          <p:cNvSpPr/>
          <p:nvPr/>
        </p:nvSpPr>
        <p:spPr>
          <a:xfrm>
            <a:off x="11153595" y="3562747"/>
            <a:ext cx="406191" cy="406202"/>
          </a:xfrm>
          <a:prstGeom prst="ellipse">
            <a:avLst/>
          </a:prstGeom>
          <a:solidFill>
            <a:srgbClr val="00AEEF"/>
          </a:solidFill>
          <a:ln w="6350">
            <a:solidFill>
              <a:srgbClr val="0094D5"/>
            </a:solidFill>
            <a:prstDash val="solid"/>
          </a:ln>
        </p:spPr>
      </p:sp>
      <p:sp>
        <p:nvSpPr>
          <p:cNvPr id="10" name="Text 6"/>
          <p:cNvSpPr/>
          <p:nvPr/>
        </p:nvSpPr>
        <p:spPr>
          <a:xfrm>
            <a:off x="5203794" y="3624759"/>
            <a:ext cx="5805441"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تشارك في أنشطة فردية وجماعية</a:t>
            </a:r>
            <a:endParaRPr lang="ar-SA" sz="2000" b="1" dirty="0"/>
          </a:p>
        </p:txBody>
      </p:sp>
      <p:sp>
        <p:nvSpPr>
          <p:cNvPr id="11" name="Text 7"/>
          <p:cNvSpPr/>
          <p:nvPr/>
        </p:nvSpPr>
        <p:spPr>
          <a:xfrm>
            <a:off x="5203794" y="4008239"/>
            <a:ext cx="5805441" cy="1317576"/>
          </a:xfrm>
          <a:prstGeom prst="rect">
            <a:avLst/>
          </a:prstGeom>
          <a:noFill/>
          <a:ln/>
        </p:spPr>
        <p:txBody>
          <a:bodyPr wrap="square" lIns="0" tIns="0" rIns="0" bIns="0" rtlCol="0" anchor="t">
            <a:normAutofit/>
          </a:bodyPr>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تتطلب منك تحليل الحواجز التي قد تؤثر في مشاركة المتدربين في دورة التعلم، واقتراح استجابات مناسبة لها، وتكييف ممارسات التدريس والتعلم باستخدام مبادئ التعليم الشامل والتصميم الشامل للتعلم (UDL).</a:t>
            </a:r>
            <a:endParaRPr lang="ar-SA" sz="1600" dirty="0"/>
          </a:p>
        </p:txBody>
      </p:sp>
      <p:sp>
        <p:nvSpPr>
          <p:cNvPr id="12" name="Shape 8"/>
          <p:cNvSpPr/>
          <p:nvPr/>
        </p:nvSpPr>
        <p:spPr>
          <a:xfrm>
            <a:off x="11153595" y="5076924"/>
            <a:ext cx="406191" cy="406202"/>
          </a:xfrm>
          <a:prstGeom prst="ellipse">
            <a:avLst/>
          </a:prstGeom>
          <a:solidFill>
            <a:srgbClr val="00AEEF"/>
          </a:solidFill>
          <a:ln w="6350">
            <a:solidFill>
              <a:srgbClr val="0094D5"/>
            </a:solidFill>
            <a:prstDash val="solid"/>
          </a:ln>
        </p:spPr>
      </p:sp>
      <p:sp>
        <p:nvSpPr>
          <p:cNvPr id="13" name="Text 9"/>
          <p:cNvSpPr/>
          <p:nvPr/>
        </p:nvSpPr>
        <p:spPr>
          <a:xfrm>
            <a:off x="5203794" y="5138936"/>
            <a:ext cx="5805441"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تعمل على اختيار التسهيلات المناسبة في التقويم،</a:t>
            </a:r>
            <a:endParaRPr lang="ar-SA" sz="2000" b="1" dirty="0"/>
          </a:p>
        </p:txBody>
      </p:sp>
      <p:sp>
        <p:nvSpPr>
          <p:cNvPr id="14" name="Text 10"/>
          <p:cNvSpPr/>
          <p:nvPr/>
        </p:nvSpPr>
        <p:spPr>
          <a:xfrm>
            <a:off x="5203794" y="5522416"/>
            <a:ext cx="5805441" cy="878384"/>
          </a:xfrm>
          <a:prstGeom prst="rect">
            <a:avLst/>
          </a:prstGeom>
          <a:noFill/>
          <a:ln/>
        </p:spPr>
        <p:txBody>
          <a:bodyPr wrap="square" lIns="0" tIns="0" rIns="0" bIns="0" rtlCol="0" anchor="t">
            <a:noAutofit/>
          </a:bodyPr>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وتصميم خطة لتقويم المهارات تراعي العدالة وإمكانية الوصول والصلاحية والموثوقية، ثم اختبار الخطة ومراجعتها في ضوء التغذية الراجعة.</a:t>
            </a:r>
            <a:endParaRPr lang="ar-S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31908" y="884734"/>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دور الميسّر</a:t>
            </a:r>
            <a:endParaRPr lang="ar-SA" sz="4400" dirty="0"/>
          </a:p>
        </p:txBody>
      </p:sp>
      <p:sp>
        <p:nvSpPr>
          <p:cNvPr id="3" name="Shape 1"/>
          <p:cNvSpPr/>
          <p:nvPr/>
        </p:nvSpPr>
        <p:spPr>
          <a:xfrm>
            <a:off x="477528" y="2263030"/>
            <a:ext cx="5511166" cy="3008219"/>
          </a:xfrm>
          <a:prstGeom prst="roundRect">
            <a:avLst>
              <a:gd name="adj" fmla="val 12619"/>
            </a:avLst>
          </a:prstGeom>
          <a:solidFill>
            <a:srgbClr val="75BAE6"/>
          </a:solidFill>
          <a:ln/>
        </p:spPr>
      </p:sp>
      <p:sp>
        <p:nvSpPr>
          <p:cNvPr id="4" name="Text 2"/>
          <p:cNvSpPr/>
          <p:nvPr/>
        </p:nvSpPr>
        <p:spPr>
          <a:xfrm>
            <a:off x="691835" y="2466627"/>
            <a:ext cx="5082552" cy="352524"/>
          </a:xfrm>
          <a:prstGeom prst="rect">
            <a:avLst/>
          </a:prstGeom>
          <a:noFill/>
          <a:ln/>
        </p:spPr>
        <p:txBody>
          <a:bodyPr wrap="none" lIns="0" tIns="0" rIns="0" bIns="0" rtlCol="0" anchor="t"/>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التيسير والتغذية الراجعة</a:t>
            </a:r>
            <a:endParaRPr lang="ar-SA" sz="2200" dirty="0">
              <a:solidFill>
                <a:schemeClr val="bg1"/>
              </a:solidFill>
            </a:endParaRPr>
          </a:p>
        </p:txBody>
      </p:sp>
      <p:sp>
        <p:nvSpPr>
          <p:cNvPr id="5" name="Text 3"/>
          <p:cNvSpPr/>
          <p:nvPr/>
        </p:nvSpPr>
        <p:spPr>
          <a:xfrm>
            <a:off x="691835" y="3022748"/>
            <a:ext cx="5082552" cy="1855589"/>
          </a:xfrm>
          <a:prstGeom prst="rect">
            <a:avLst/>
          </a:prstGeom>
          <a:noFill/>
          <a:ln/>
        </p:spPr>
        <p:txBody>
          <a:bodyPr wrap="square" lIns="0" tIns="0" rIns="0" bIns="0" rtlCol="0" anchor="t">
            <a:noAutofit/>
          </a:bodyPr>
          <a:lstStyle/>
          <a:p>
            <a:pPr marL="0" indent="0" algn="justLow" rtl="1">
              <a:lnSpc>
                <a:spcPct val="130000"/>
              </a:lnSpc>
              <a:spcAft>
                <a:spcPts val="1400"/>
              </a:spcAft>
              <a:buNone/>
            </a:pPr>
            <a:r>
              <a:rPr lang="ar-SA" altLang="en-US" sz="2000" dirty="0">
                <a:solidFill>
                  <a:schemeClr val="bg1"/>
                </a:solidFill>
                <a:latin typeface="WinSoft Pro Medium" pitchFamily="34" charset="0"/>
                <a:ea typeface="WinSoft Pro Medium" pitchFamily="34" charset="-122"/>
                <a:cs typeface="WinSoft Pro Medium" pitchFamily="34" charset="-120"/>
              </a:rPr>
              <a:t> يقدم المدرب تغذية راجعة مستمرة ومحددة وقابلة للتطبيق تساعد المتدرب على تحسين أدائه قبل الانتقال إلى النشاط التالي. كما يستخدم أدلة الأداء والمنتجات التي ينتجها المتدرب للحكم على مدى تحقق نتاجات التعلم، ويشجع المتدربين على التأمل الذاتي ومراجعة أعمالهم وتحسينها.</a:t>
            </a:r>
            <a:endParaRPr lang="ar-SA" sz="2000" dirty="0">
              <a:solidFill>
                <a:schemeClr val="bg1"/>
              </a:solidFill>
            </a:endParaRPr>
          </a:p>
        </p:txBody>
      </p:sp>
      <p:sp>
        <p:nvSpPr>
          <p:cNvPr id="6" name="Text 4"/>
          <p:cNvSpPr/>
          <p:nvPr/>
        </p:nvSpPr>
        <p:spPr>
          <a:xfrm>
            <a:off x="6363731" y="2078732"/>
            <a:ext cx="5202405" cy="3711178"/>
          </a:xfrm>
          <a:prstGeom prst="rect">
            <a:avLst/>
          </a:prstGeom>
          <a:noFill/>
          <a:ln/>
        </p:spPr>
        <p:txBody>
          <a:bodyPr wrap="square" lIns="0" tIns="0" rIns="0" bIns="0" rtlCol="0" anchor="t">
            <a:normAutofit/>
          </a:bodyPr>
          <a:lstStyle/>
          <a:p>
            <a:pPr marL="0" indent="0" algn="justLow" rtl="1">
              <a:lnSpc>
                <a:spcPct val="130000"/>
              </a:lnSpc>
              <a:spcAft>
                <a:spcPts val="1400"/>
              </a:spcAft>
              <a:buNone/>
            </a:pPr>
            <a:r>
              <a:rPr lang="ar-SA" altLang="en-US" dirty="0">
                <a:solidFill>
                  <a:srgbClr val="384653"/>
                </a:solidFill>
                <a:latin typeface="WinSoft Pro Medium" pitchFamily="34" charset="0"/>
                <a:ea typeface="WinSoft Pro Medium" pitchFamily="34" charset="-122"/>
                <a:cs typeface="WinSoft Pro Medium" pitchFamily="34" charset="-120"/>
              </a:rPr>
              <a:t>يؤدي الميسر في هذه الوحدة دور المدرب والمرشد والمقيم، وليس ناقلًا للمعلومات فقط. ويعمل على توفير بيئة تعلم آمنة وشاملة تسمح لجميع المشاركين بالمشاركة والتعبير عن أفكارهم وخبراتهم واحتياجاتهم، مع مراعاة الاختلاف في الخبرة والقدرات وطرائق التعلم.</a:t>
            </a:r>
            <a:endParaRPr lang="ar-SA" dirty="0"/>
          </a:p>
          <a:p>
            <a:pPr marL="0" indent="0" algn="justLow" rtl="1">
              <a:lnSpc>
                <a:spcPct val="130000"/>
              </a:lnSpc>
              <a:spcAft>
                <a:spcPts val="1400"/>
              </a:spcAft>
              <a:buNone/>
            </a:pPr>
            <a:r>
              <a:rPr lang="ar-SA" altLang="en-US" dirty="0">
                <a:solidFill>
                  <a:srgbClr val="384653"/>
                </a:solidFill>
                <a:latin typeface="WinSoft Pro Medium" pitchFamily="34" charset="0"/>
                <a:ea typeface="WinSoft Pro Medium" pitchFamily="34" charset="-122"/>
                <a:cs typeface="WinSoft Pro Medium" pitchFamily="34" charset="-120"/>
              </a:rPr>
              <a:t>يبدأ المدرب بتوضيح </a:t>
            </a:r>
            <a:r>
              <a:rPr lang="ar-SA" altLang="en-US" b="1" dirty="0">
                <a:solidFill>
                  <a:srgbClr val="384653"/>
                </a:solidFill>
                <a:latin typeface="WinSoft Pro Medium" pitchFamily="34" charset="0"/>
                <a:ea typeface="WinSoft Pro Medium" pitchFamily="34" charset="-122"/>
                <a:cs typeface="WinSoft Pro Medium" pitchFamily="34" charset="-120"/>
              </a:rPr>
              <a:t>نتاجات الوحدة</a:t>
            </a:r>
            <a:r>
              <a:rPr lang="ar-SA" altLang="en-US" dirty="0">
                <a:solidFill>
                  <a:srgbClr val="384653"/>
                </a:solidFill>
                <a:latin typeface="WinSoft Pro Medium" pitchFamily="34" charset="0"/>
                <a:ea typeface="WinSoft Pro Medium" pitchFamily="34" charset="-122"/>
                <a:cs typeface="WinSoft Pro Medium" pitchFamily="34" charset="-120"/>
              </a:rPr>
              <a:t> وتوقعات الأداء ومعايير التقييم، ثم يقدم المعرفة الأساسية اللازمة لإنجاز الأنشطة، ويوجه المتدربين إلى المصادر والقراءات المناسبة. كما يستخدم أساليب تعلم نشطة مثل دراسة الحالات، والعمل الجماعي، والمناقشة، والمحاكاة، وتحليل الممارسات التدريبية، ومراجعة الأقران، بحيث ترتبط المعرفة بالتطبيق العملي في بيئة TVET.</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31908" y="955973"/>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أساليب وأدوات التقييم في الوحدة</a:t>
            </a:r>
            <a:endParaRPr lang="ar-SA" sz="4400" dirty="0"/>
          </a:p>
        </p:txBody>
      </p:sp>
      <p:sp>
        <p:nvSpPr>
          <p:cNvPr id="3" name="Text 1"/>
          <p:cNvSpPr/>
          <p:nvPr/>
        </p:nvSpPr>
        <p:spPr>
          <a:xfrm>
            <a:off x="631908" y="1815550"/>
            <a:ext cx="10937240" cy="1686758"/>
          </a:xfrm>
          <a:prstGeom prst="rect">
            <a:avLst/>
          </a:prstGeom>
          <a:noFill/>
          <a:ln/>
        </p:spPr>
        <p:txBody>
          <a:bodyPr wrap="square" lIns="0" tIns="0" rIns="0" bIns="0" rtlCol="0" anchor="t">
            <a:noAutofit/>
          </a:bodyPr>
          <a:lstStyle/>
          <a:p>
            <a:pPr marL="0" indent="0" algn="justLow"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يستند تقييم التعلم في هذه الوحدة إلى نهج التقييم القائم على الكفايات، بحيث يركز على قدرة المشارك على دمج المتدربين ذوي الإعاقة والاحتياجات الخاصة في دورة التعلم وإعداد وتنفيذ خطة شاملة لتقييم المهارات تضمن المشاركة المنصفة والتقييم العادل للمتدربين ذوي الإعاقة والاحتياجات الخاصة. ويمكن أن تشمل أساليب التقييم المشاركة الفاعلة في أنشطة الوحدة والنقاشات، وتحليل دراسات الحالة، وإنجاز المهام والتكليفات الفردية أو الجماعية. ويُستخدم </a:t>
            </a:r>
            <a:r>
              <a:rPr lang="ar-SA" altLang="en-US" b="1" dirty="0">
                <a:solidFill>
                  <a:srgbClr val="384653"/>
                </a:solidFill>
                <a:latin typeface="WinSoft Pro Medium" pitchFamily="34" charset="0"/>
                <a:ea typeface="WinSoft Pro Medium" pitchFamily="34" charset="-122"/>
                <a:cs typeface="WinSoft Pro Medium" pitchFamily="34" charset="-120"/>
              </a:rPr>
              <a:t>التقييم التكويني</a:t>
            </a:r>
            <a:r>
              <a:rPr lang="ar-SA" altLang="en-US" dirty="0">
                <a:solidFill>
                  <a:srgbClr val="384653"/>
                </a:solidFill>
                <a:latin typeface="WinSoft Pro Medium" pitchFamily="34" charset="0"/>
                <a:ea typeface="WinSoft Pro Medium" pitchFamily="34" charset="-122"/>
                <a:cs typeface="WinSoft Pro Medium" pitchFamily="34" charset="-120"/>
              </a:rPr>
              <a:t> بصورة مستمرة أثناء تنفيذ الأنشطة؛ بهدف تحديد جوانب القوة والفجوات وتقديم التغذية الراجعة التي تساعد المتدرب على تحسين أدائه في توظيف ما تعلمه في إنتاج خطة أو ممارسة شاملة قابلة للتطبيق في سياق التعليم والتدريب التقني والمهني، استناداً إلى دليل التعلّم المطوّر.</a:t>
            </a:r>
            <a:endParaRPr lang="ar-SA" dirty="0"/>
          </a:p>
        </p:txBody>
      </p:sp>
      <p:sp>
        <p:nvSpPr>
          <p:cNvPr id="4" name="Shape 2"/>
          <p:cNvSpPr/>
          <p:nvPr/>
        </p:nvSpPr>
        <p:spPr>
          <a:xfrm>
            <a:off x="8052888" y="3969941"/>
            <a:ext cx="3506898" cy="1932087"/>
          </a:xfrm>
          <a:prstGeom prst="roundRect">
            <a:avLst>
              <a:gd name="adj" fmla="val 16645"/>
            </a:avLst>
          </a:prstGeom>
          <a:solidFill>
            <a:srgbClr val="00AEEF"/>
          </a:solidFill>
          <a:ln w="12700">
            <a:solidFill>
              <a:srgbClr val="0094D5"/>
            </a:solidFill>
            <a:prstDash val="solid"/>
          </a:ln>
        </p:spPr>
      </p:sp>
      <p:sp>
        <p:nvSpPr>
          <p:cNvPr id="5" name="Text 3"/>
          <p:cNvSpPr/>
          <p:nvPr/>
        </p:nvSpPr>
        <p:spPr>
          <a:xfrm>
            <a:off x="8279895" y="4196953"/>
            <a:ext cx="3052885" cy="52878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الفاعلة</a:t>
            </a:r>
            <a:endParaRPr lang="ar-SA" sz="2400" dirty="0">
              <a:solidFill>
                <a:schemeClr val="bg1"/>
              </a:solidFill>
            </a:endParaRPr>
          </a:p>
        </p:txBody>
      </p:sp>
      <p:sp>
        <p:nvSpPr>
          <p:cNvPr id="6" name="Text 4"/>
          <p:cNvSpPr/>
          <p:nvPr/>
        </p:nvSpPr>
        <p:spPr>
          <a:xfrm>
            <a:off x="8279895" y="4671616"/>
            <a:ext cx="3052885" cy="1003399"/>
          </a:xfrm>
          <a:prstGeom prst="rect">
            <a:avLst/>
          </a:prstGeom>
          <a:noFill/>
          <a:ln/>
        </p:spPr>
        <p:txBody>
          <a:bodyPr wrap="square" lIns="0" tIns="0" rIns="0" bIns="0" rtlCol="0" anchor="t">
            <a:normAutofit/>
          </a:bodyPr>
          <a:lstStyle/>
          <a:p>
            <a:pPr marL="0" indent="0" algn="r" rtl="1">
              <a:lnSpc>
                <a:spcPct val="130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المشاركة الفاعلة في أنشطة الوحدة والنقاشات.</a:t>
            </a:r>
            <a:endParaRPr lang="ar-SA" dirty="0">
              <a:solidFill>
                <a:schemeClr val="bg1"/>
              </a:solidFill>
            </a:endParaRPr>
          </a:p>
        </p:txBody>
      </p:sp>
      <p:sp>
        <p:nvSpPr>
          <p:cNvPr id="7" name="Shape 5"/>
          <p:cNvSpPr/>
          <p:nvPr/>
        </p:nvSpPr>
        <p:spPr>
          <a:xfrm>
            <a:off x="4342398" y="3969941"/>
            <a:ext cx="3506898" cy="1932087"/>
          </a:xfrm>
          <a:prstGeom prst="roundRect">
            <a:avLst>
              <a:gd name="adj" fmla="val 16645"/>
            </a:avLst>
          </a:prstGeom>
          <a:solidFill>
            <a:srgbClr val="00AEEF"/>
          </a:solidFill>
          <a:ln w="12700">
            <a:solidFill>
              <a:srgbClr val="0094D5"/>
            </a:solidFill>
            <a:prstDash val="solid"/>
          </a:ln>
        </p:spPr>
      </p:sp>
      <p:sp>
        <p:nvSpPr>
          <p:cNvPr id="8" name="Text 6"/>
          <p:cNvSpPr/>
          <p:nvPr/>
        </p:nvSpPr>
        <p:spPr>
          <a:xfrm>
            <a:off x="4569405" y="4196953"/>
            <a:ext cx="3052885" cy="52878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تحليل دراسات الحالة</a:t>
            </a:r>
            <a:endParaRPr lang="ar-SA" sz="2400" dirty="0">
              <a:solidFill>
                <a:schemeClr val="bg1"/>
              </a:solidFill>
            </a:endParaRPr>
          </a:p>
        </p:txBody>
      </p:sp>
      <p:sp>
        <p:nvSpPr>
          <p:cNvPr id="9" name="Text 7"/>
          <p:cNvSpPr/>
          <p:nvPr/>
        </p:nvSpPr>
        <p:spPr>
          <a:xfrm>
            <a:off x="4569405" y="4671616"/>
            <a:ext cx="3052885" cy="1003399"/>
          </a:xfrm>
          <a:prstGeom prst="rect">
            <a:avLst/>
          </a:prstGeom>
          <a:noFill/>
          <a:ln/>
        </p:spPr>
        <p:txBody>
          <a:bodyPr wrap="square" lIns="0" tIns="0" rIns="0" bIns="0" rtlCol="0" anchor="t">
            <a:normAutofit/>
          </a:bodyPr>
          <a:lstStyle/>
          <a:p>
            <a:pPr marL="0" indent="0" algn="r" rtl="1">
              <a:lnSpc>
                <a:spcPct val="130000"/>
              </a:lnSpc>
              <a:buNone/>
            </a:pPr>
            <a:r>
              <a:rPr lang="ar-SA" altLang="en-US" dirty="0">
                <a:solidFill>
                  <a:schemeClr val="bg1"/>
                </a:solidFill>
                <a:latin typeface="WinSoft Pro Medium" pitchFamily="34" charset="0"/>
                <a:ea typeface="WinSoft Pro Medium" pitchFamily="34" charset="-122"/>
                <a:cs typeface="WinSoft Pro Medium" pitchFamily="34" charset="-120"/>
              </a:rPr>
              <a:t>تحليل دراسات الحالة وإنجاز المهام والتكليفات الفردية أو الجماعية.</a:t>
            </a:r>
            <a:endParaRPr lang="ar-SA" dirty="0">
              <a:solidFill>
                <a:schemeClr val="bg1"/>
              </a:solidFill>
            </a:endParaRPr>
          </a:p>
        </p:txBody>
      </p:sp>
      <p:sp>
        <p:nvSpPr>
          <p:cNvPr id="10" name="Shape 8"/>
          <p:cNvSpPr/>
          <p:nvPr/>
        </p:nvSpPr>
        <p:spPr>
          <a:xfrm>
            <a:off x="631908" y="3969941"/>
            <a:ext cx="3506898" cy="1932087"/>
          </a:xfrm>
          <a:prstGeom prst="roundRect">
            <a:avLst>
              <a:gd name="adj" fmla="val 16645"/>
            </a:avLst>
          </a:prstGeom>
          <a:solidFill>
            <a:srgbClr val="00AEEF"/>
          </a:solidFill>
          <a:ln w="12700">
            <a:solidFill>
              <a:srgbClr val="0094D5"/>
            </a:solidFill>
            <a:prstDash val="solid"/>
          </a:ln>
        </p:spPr>
      </p:sp>
      <p:sp>
        <p:nvSpPr>
          <p:cNvPr id="11" name="Text 9"/>
          <p:cNvSpPr/>
          <p:nvPr/>
        </p:nvSpPr>
        <p:spPr>
          <a:xfrm>
            <a:off x="858915" y="4196953"/>
            <a:ext cx="3052885" cy="52878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نماذج وجداول التقييم</a:t>
            </a:r>
            <a:endParaRPr lang="ar-SA" sz="2400" dirty="0">
              <a:solidFill>
                <a:schemeClr val="bg1"/>
              </a:solidFill>
            </a:endParaRPr>
          </a:p>
        </p:txBody>
      </p:sp>
      <p:sp>
        <p:nvSpPr>
          <p:cNvPr id="12" name="Text 10"/>
          <p:cNvSpPr/>
          <p:nvPr/>
        </p:nvSpPr>
        <p:spPr>
          <a:xfrm>
            <a:off x="428317" y="4671616"/>
            <a:ext cx="3483484" cy="1505098"/>
          </a:xfrm>
          <a:prstGeom prst="rect">
            <a:avLst/>
          </a:prstGeom>
          <a:noFill/>
          <a:ln/>
        </p:spPr>
        <p:txBody>
          <a:bodyPr wrap="square" lIns="0" tIns="0" rIns="0" bIns="0" rtlCol="0" anchor="t">
            <a:noAutofit/>
          </a:bodyPr>
          <a:lstStyle/>
          <a:p>
            <a:pPr marL="0" indent="0" algn="r" rtl="1">
              <a:lnSpc>
                <a:spcPct val="130000"/>
              </a:lnSpc>
              <a:buNone/>
            </a:pPr>
            <a:r>
              <a:rPr lang="ar-SA" altLang="en-US" dirty="0">
                <a:solidFill>
                  <a:schemeClr val="bg1"/>
                </a:solidFill>
                <a:latin typeface="WinSoft Pro Medium" pitchFamily="34" charset="0"/>
                <a:ea typeface="WinSoft Pro Medium" pitchFamily="34" charset="-122"/>
                <a:cs typeface="WinSoft Pro Medium" pitchFamily="34" charset="-120"/>
              </a:rPr>
              <a:t>إعداد وتنفيذ نماذج وجداول التقييم التكويني لإحدى وحدات التعلّم ضمن تخصص دورتك، استناداً إلى دليل التعلّم المطوّر.</a:t>
            </a:r>
            <a:endParaRPr lang="ar-SA"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8991375" y="0"/>
            <a:ext cx="320032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2005409"/>
            <a:ext cx="7879954" cy="1024533"/>
          </a:xfrm>
          <a:prstGeom prst="rect">
            <a:avLst/>
          </a:prstGeom>
          <a:noFill/>
          <a:ln/>
        </p:spPr>
        <p:txBody>
          <a:bodyPr wrap="none" lIns="0" tIns="0" rIns="0" bIns="0" rtlCol="0" anchor="t"/>
          <a:lstStyle/>
          <a:p>
            <a:pPr marL="0" indent="0" algn="r" rtl="1">
              <a:lnSpc>
                <a:spcPct val="104000"/>
              </a:lnSpc>
              <a:buNone/>
            </a:pPr>
            <a:r>
              <a:rPr lang="ar-SA" altLang="en-US" sz="6450" b="1" dirty="0">
                <a:solidFill>
                  <a:srgbClr val="2E3C4E"/>
                </a:solidFill>
                <a:latin typeface="GE SS Two Light" pitchFamily="34" charset="0"/>
                <a:ea typeface="GE SS Two Light" pitchFamily="34" charset="-122"/>
                <a:cs typeface="GE SS Two Light" pitchFamily="34" charset="-120"/>
              </a:rPr>
              <a:t>النتاج التمكيني الأول</a:t>
            </a:r>
            <a:endParaRPr lang="ar-SA" sz="6450" dirty="0"/>
          </a:p>
        </p:txBody>
      </p:sp>
      <p:sp>
        <p:nvSpPr>
          <p:cNvPr id="4" name="Text 1"/>
          <p:cNvSpPr/>
          <p:nvPr/>
        </p:nvSpPr>
        <p:spPr>
          <a:xfrm>
            <a:off x="22324" y="3368477"/>
            <a:ext cx="8489539"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a:t>
            </a:r>
            <a:endParaRPr lang="ar-SA" sz="2000" dirty="0"/>
          </a:p>
        </p:txBody>
      </p:sp>
      <p:sp>
        <p:nvSpPr>
          <p:cNvPr id="5" name="Text 2"/>
          <p:cNvSpPr/>
          <p:nvPr/>
        </p:nvSpPr>
        <p:spPr>
          <a:xfrm>
            <a:off x="22324" y="4237434"/>
            <a:ext cx="8151013" cy="361156"/>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دمج المتدربين ذوي الإعاقة والاحتياجات الخاصة في دورة التعلم</a:t>
            </a:r>
            <a:endParaRPr lang="ar-SA" sz="2000" dirty="0"/>
          </a:p>
        </p:txBody>
      </p:sp>
      <p:sp>
        <p:nvSpPr>
          <p:cNvPr id="6" name="Shape 3"/>
          <p:cNvSpPr/>
          <p:nvPr/>
        </p:nvSpPr>
        <p:spPr>
          <a:xfrm>
            <a:off x="8486463" y="3983534"/>
            <a:ext cx="25399" cy="868958"/>
          </a:xfrm>
          <a:prstGeom prst="roundRect">
            <a:avLst>
              <a:gd name="adj" fmla="val 50001"/>
            </a:avLst>
          </a:prstGeom>
          <a:solidFill>
            <a:srgbClr val="75BAE6"/>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775196"/>
            <a:ext cx="10927878" cy="556716"/>
          </a:xfrm>
          <a:prstGeom prst="rect">
            <a:avLst/>
          </a:prstGeom>
          <a:noFill/>
          <a:ln/>
        </p:spPr>
        <p:txBody>
          <a:bodyPr wrap="none" lIns="0" tIns="0" rIns="0" bIns="0" rtlCol="0" anchor="t"/>
          <a:lstStyle/>
          <a:p>
            <a:pPr marL="0" indent="0" algn="r" rtl="1">
              <a:lnSpc>
                <a:spcPct val="104000"/>
              </a:lnSpc>
              <a:buNone/>
            </a:pPr>
            <a:r>
              <a:rPr lang="ar-SA" altLang="en-US" sz="3500" b="1" dirty="0">
                <a:solidFill>
                  <a:srgbClr val="2E3C4E"/>
                </a:solidFill>
                <a:latin typeface="GE SS Two Light" pitchFamily="34" charset="0"/>
                <a:ea typeface="GE SS Two Light" pitchFamily="34" charset="-122"/>
                <a:cs typeface="GE SS Two Light" pitchFamily="34" charset="-120"/>
              </a:rPr>
              <a:t>النشاط</a:t>
            </a:r>
            <a:r>
              <a:rPr lang="en-US" altLang="en-US" sz="3500" b="1" dirty="0">
                <a:solidFill>
                  <a:srgbClr val="2E3C4E"/>
                </a:solidFill>
                <a:latin typeface="Myriad Headline" panose="020B0500000000000000" pitchFamily="34" charset="0"/>
                <a:ea typeface="GE SS Two Light" pitchFamily="34" charset="-122"/>
                <a:cs typeface="GE SS Two Light" pitchFamily="34" charset="-120"/>
              </a:rPr>
              <a:t>1.1 </a:t>
            </a:r>
            <a:endParaRPr lang="ar-SA" sz="3500" dirty="0"/>
          </a:p>
        </p:txBody>
      </p:sp>
      <p:sp>
        <p:nvSpPr>
          <p:cNvPr id="3" name="Text 1"/>
          <p:cNvSpPr/>
          <p:nvPr/>
        </p:nvSpPr>
        <p:spPr>
          <a:xfrm>
            <a:off x="631908" y="1382613"/>
            <a:ext cx="10927878" cy="556716"/>
          </a:xfrm>
          <a:prstGeom prst="rect">
            <a:avLst/>
          </a:prstGeom>
          <a:noFill/>
          <a:ln/>
        </p:spPr>
        <p:txBody>
          <a:bodyPr wrap="none" lIns="0" tIns="0" rIns="0" bIns="0" rtlCol="0" anchor="t"/>
          <a:lstStyle/>
          <a:p>
            <a:pPr marL="0" indent="0" algn="r" rtl="1">
              <a:lnSpc>
                <a:spcPct val="104000"/>
              </a:lnSpc>
              <a:buNone/>
            </a:pPr>
            <a:r>
              <a:rPr lang="ar-SA" altLang="en-US" sz="3500" b="1" dirty="0">
                <a:solidFill>
                  <a:srgbClr val="2E3C4E"/>
                </a:solidFill>
                <a:latin typeface="GE SS Two Light" pitchFamily="34" charset="0"/>
                <a:ea typeface="GE SS Two Light" pitchFamily="34" charset="-122"/>
                <a:cs typeface="GE SS Two Light" pitchFamily="34" charset="-120"/>
              </a:rPr>
              <a:t>رسم خريطة الحواجز عبر رحلة المتعلم</a:t>
            </a:r>
            <a:endParaRPr lang="ar-SA" sz="3500" dirty="0"/>
          </a:p>
        </p:txBody>
      </p:sp>
      <p:sp>
        <p:nvSpPr>
          <p:cNvPr id="4" name="Shape 2"/>
          <p:cNvSpPr/>
          <p:nvPr/>
        </p:nvSpPr>
        <p:spPr>
          <a:xfrm>
            <a:off x="6159346" y="2129730"/>
            <a:ext cx="5400441" cy="942677"/>
          </a:xfrm>
          <a:prstGeom prst="roundRect">
            <a:avLst>
              <a:gd name="adj" fmla="val 26933"/>
            </a:avLst>
          </a:prstGeom>
          <a:solidFill>
            <a:srgbClr val="00AEEF"/>
          </a:solidFill>
          <a:ln w="6350">
            <a:solidFill>
              <a:srgbClr val="0094D5"/>
            </a:solidFill>
            <a:prstDash val="solid"/>
          </a:ln>
        </p:spPr>
      </p:sp>
      <p:sp>
        <p:nvSpPr>
          <p:cNvPr id="5" name="Text 3"/>
          <p:cNvSpPr/>
          <p:nvPr/>
        </p:nvSpPr>
        <p:spPr>
          <a:xfrm>
            <a:off x="6334959" y="2305348"/>
            <a:ext cx="5049215" cy="278408"/>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المدة</a:t>
            </a:r>
            <a:endParaRPr lang="ar-SA" sz="2800" dirty="0">
              <a:solidFill>
                <a:schemeClr val="bg1"/>
              </a:solidFill>
            </a:endParaRPr>
          </a:p>
        </p:txBody>
      </p:sp>
      <p:sp>
        <p:nvSpPr>
          <p:cNvPr id="6" name="Text 4"/>
          <p:cNvSpPr/>
          <p:nvPr/>
        </p:nvSpPr>
        <p:spPr>
          <a:xfrm>
            <a:off x="6334959" y="2659856"/>
            <a:ext cx="5049215" cy="236934"/>
          </a:xfrm>
          <a:prstGeom prst="rect">
            <a:avLst/>
          </a:prstGeom>
          <a:noFill/>
          <a:ln/>
        </p:spPr>
        <p:txBody>
          <a:bodyPr wrap="none" lIns="0" tIns="0" rIns="0" bIns="0" rtlCol="0" anchor="t"/>
          <a:lstStyle/>
          <a:p>
            <a:pPr marL="0" indent="0" algn="r" rtl="1">
              <a:lnSpc>
                <a:spcPct val="117000"/>
              </a:lnSpc>
              <a:buNone/>
            </a:pPr>
            <a:r>
              <a:rPr lang="ar-SA" altLang="en-US" sz="2000" i="1" dirty="0">
                <a:solidFill>
                  <a:schemeClr val="bg1"/>
                </a:solidFill>
                <a:latin typeface="WinSoft Pro Medium" pitchFamily="34" charset="0"/>
                <a:ea typeface="WinSoft Pro Medium" pitchFamily="34" charset="-122"/>
                <a:cs typeface="WinSoft Pro Medium" pitchFamily="34" charset="-120"/>
              </a:rPr>
              <a:t>3 </a:t>
            </a:r>
            <a:r>
              <a:rPr lang="ar-SA" altLang="en-US" sz="2000" dirty="0">
                <a:solidFill>
                  <a:schemeClr val="bg1"/>
                </a:solidFill>
                <a:latin typeface="WinSoft Pro Medium" pitchFamily="34" charset="0"/>
                <a:ea typeface="WinSoft Pro Medium" pitchFamily="34" charset="-122"/>
                <a:cs typeface="WinSoft Pro Medium" pitchFamily="34" charset="-120"/>
              </a:rPr>
              <a:t>ساعات</a:t>
            </a:r>
            <a:endParaRPr lang="ar-SA" sz="2000" dirty="0">
              <a:solidFill>
                <a:schemeClr val="bg1"/>
              </a:solidFill>
            </a:endParaRPr>
          </a:p>
        </p:txBody>
      </p:sp>
      <p:sp>
        <p:nvSpPr>
          <p:cNvPr id="7" name="Shape 5"/>
          <p:cNvSpPr/>
          <p:nvPr/>
        </p:nvSpPr>
        <p:spPr>
          <a:xfrm>
            <a:off x="631908" y="2129730"/>
            <a:ext cx="5400540" cy="942677"/>
          </a:xfrm>
          <a:prstGeom prst="roundRect">
            <a:avLst>
              <a:gd name="adj" fmla="val 26933"/>
            </a:avLst>
          </a:prstGeom>
          <a:solidFill>
            <a:srgbClr val="00AEEF"/>
          </a:solidFill>
          <a:ln w="6350">
            <a:solidFill>
              <a:srgbClr val="0094D5"/>
            </a:solidFill>
            <a:prstDash val="solid"/>
          </a:ln>
        </p:spPr>
      </p:sp>
      <p:sp>
        <p:nvSpPr>
          <p:cNvPr id="8" name="Text 6"/>
          <p:cNvSpPr/>
          <p:nvPr/>
        </p:nvSpPr>
        <p:spPr>
          <a:xfrm>
            <a:off x="807521" y="2305348"/>
            <a:ext cx="5049314" cy="278408"/>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أسلوب التنفيذ</a:t>
            </a:r>
            <a:endParaRPr lang="ar-SA" sz="2800" dirty="0">
              <a:solidFill>
                <a:schemeClr val="bg1"/>
              </a:solidFill>
            </a:endParaRPr>
          </a:p>
        </p:txBody>
      </p:sp>
      <p:sp>
        <p:nvSpPr>
          <p:cNvPr id="9" name="Text 7"/>
          <p:cNvSpPr/>
          <p:nvPr/>
        </p:nvSpPr>
        <p:spPr>
          <a:xfrm>
            <a:off x="807521" y="2659856"/>
            <a:ext cx="5049314"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مجموعات</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ثنائية</a:t>
            </a:r>
            <a:endParaRPr lang="ar-SA" sz="2000" dirty="0">
              <a:solidFill>
                <a:schemeClr val="bg1"/>
              </a:solidFill>
            </a:endParaRPr>
          </a:p>
        </p:txBody>
      </p:sp>
      <p:sp>
        <p:nvSpPr>
          <p:cNvPr id="10" name="Text 8"/>
          <p:cNvSpPr/>
          <p:nvPr/>
        </p:nvSpPr>
        <p:spPr>
          <a:xfrm>
            <a:off x="631908" y="3262809"/>
            <a:ext cx="10927878"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2E3C4E"/>
                </a:solidFill>
                <a:latin typeface="GE SS Two Light" pitchFamily="34" charset="0"/>
                <a:ea typeface="GE SS Two Light" pitchFamily="34" charset="-122"/>
                <a:cs typeface="GE SS Two Light" pitchFamily="34" charset="-120"/>
              </a:rPr>
              <a:t>المعرفة</a:t>
            </a:r>
            <a:endParaRPr lang="ar-SA" sz="1750" dirty="0"/>
          </a:p>
        </p:txBody>
      </p:sp>
      <p:sp>
        <p:nvSpPr>
          <p:cNvPr id="11" name="Text 9"/>
          <p:cNvSpPr/>
          <p:nvPr/>
        </p:nvSpPr>
        <p:spPr>
          <a:xfrm>
            <a:off x="22324" y="3731616"/>
            <a:ext cx="11675221" cy="239763"/>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ينطلق النشاط من المنظور الحقوقي للتعليم الشامل:</a:t>
            </a:r>
            <a:endParaRPr lang="ar-SA" dirty="0"/>
          </a:p>
        </p:txBody>
      </p:sp>
      <p:sp>
        <p:nvSpPr>
          <p:cNvPr id="12" name="Shape 10"/>
          <p:cNvSpPr/>
          <p:nvPr/>
        </p:nvSpPr>
        <p:spPr>
          <a:xfrm>
            <a:off x="631908" y="4254103"/>
            <a:ext cx="5527438" cy="549870"/>
          </a:xfrm>
          <a:prstGeom prst="roundRect">
            <a:avLst>
              <a:gd name="adj" fmla="val 46174"/>
            </a:avLst>
          </a:prstGeom>
          <a:solidFill>
            <a:srgbClr val="B6FCB8"/>
          </a:solidFill>
          <a:ln/>
        </p:spPr>
      </p:sp>
      <p:pic>
        <p:nvPicPr>
          <p:cNvPr id="13" name="Image 0" descr="preencoded.png"/>
          <p:cNvPicPr>
            <a:picLocks noChangeAspect="1"/>
          </p:cNvPicPr>
          <p:nvPr/>
        </p:nvPicPr>
        <p:blipFill>
          <a:blip r:embed="rId3"/>
          <a:stretch>
            <a:fillRect/>
          </a:stretch>
        </p:blipFill>
        <p:spPr>
          <a:xfrm>
            <a:off x="801171" y="4423271"/>
            <a:ext cx="211529" cy="169267"/>
          </a:xfrm>
          <a:prstGeom prst="rect">
            <a:avLst/>
          </a:prstGeom>
        </p:spPr>
      </p:pic>
      <p:sp>
        <p:nvSpPr>
          <p:cNvPr id="14" name="Text 11"/>
          <p:cNvSpPr/>
          <p:nvPr/>
        </p:nvSpPr>
        <p:spPr>
          <a:xfrm>
            <a:off x="850288" y="4410571"/>
            <a:ext cx="5147737"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000000"/>
                </a:solidFill>
                <a:latin typeface="WinSoft Pro Medium" pitchFamily="34" charset="0"/>
                <a:ea typeface="WinSoft Pro Medium" pitchFamily="34" charset="-122"/>
                <a:cs typeface="WinSoft Pro Medium" pitchFamily="34" charset="-120"/>
              </a:rPr>
              <a:t>بل </a:t>
            </a:r>
            <a:r>
              <a:rPr lang="ar-SA" altLang="en-US" b="1" dirty="0">
                <a:solidFill>
                  <a:srgbClr val="000000"/>
                </a:solidFill>
                <a:latin typeface="WinSoft Pro Medium" pitchFamily="34" charset="0"/>
                <a:ea typeface="WinSoft Pro Medium" pitchFamily="34" charset="-122"/>
                <a:cs typeface="WinSoft Pro Medium" pitchFamily="34" charset="-120"/>
              </a:rPr>
              <a:t>«ما الحاجز في التصميم أو البيئة أو التواصل أو التقييم؟ وما أثره؟»</a:t>
            </a:r>
            <a:r>
              <a:rPr lang="ar-SA" altLang="en-US" dirty="0">
                <a:solidFill>
                  <a:srgbClr val="000000"/>
                </a:solidFill>
                <a:latin typeface="WinSoft Pro Medium" pitchFamily="34" charset="0"/>
                <a:ea typeface="WinSoft Pro Medium" pitchFamily="34" charset="-122"/>
                <a:cs typeface="WinSoft Pro Medium" pitchFamily="34" charset="-120"/>
              </a:rPr>
              <a:t>.</a:t>
            </a:r>
            <a:endParaRPr lang="ar-SA" dirty="0"/>
          </a:p>
        </p:txBody>
      </p:sp>
      <p:sp>
        <p:nvSpPr>
          <p:cNvPr id="15" name="Shape 12"/>
          <p:cNvSpPr/>
          <p:nvPr/>
        </p:nvSpPr>
        <p:spPr>
          <a:xfrm>
            <a:off x="6308665" y="4254103"/>
            <a:ext cx="5320249" cy="556436"/>
          </a:xfrm>
          <a:prstGeom prst="roundRect">
            <a:avLst>
              <a:gd name="adj" fmla="val 46174"/>
            </a:avLst>
          </a:prstGeom>
          <a:solidFill>
            <a:srgbClr val="D4E9F7"/>
          </a:solidFill>
          <a:ln/>
        </p:spPr>
      </p:sp>
      <p:pic>
        <p:nvPicPr>
          <p:cNvPr id="16" name="Image 1" descr="preencoded.png"/>
          <p:cNvPicPr>
            <a:picLocks noChangeAspect="1"/>
          </p:cNvPicPr>
          <p:nvPr/>
        </p:nvPicPr>
        <p:blipFill>
          <a:blip r:embed="rId4"/>
          <a:stretch>
            <a:fillRect/>
          </a:stretch>
        </p:blipFill>
        <p:spPr>
          <a:xfrm>
            <a:off x="6477929" y="4423271"/>
            <a:ext cx="211529" cy="169267"/>
          </a:xfrm>
          <a:prstGeom prst="rect">
            <a:avLst/>
          </a:prstGeom>
        </p:spPr>
      </p:pic>
      <p:sp>
        <p:nvSpPr>
          <p:cNvPr id="17" name="Text 13"/>
          <p:cNvSpPr/>
          <p:nvPr/>
        </p:nvSpPr>
        <p:spPr>
          <a:xfrm>
            <a:off x="6249137" y="4410571"/>
            <a:ext cx="5147737"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000000"/>
                </a:solidFill>
                <a:latin typeface="WinSoft Pro Medium" pitchFamily="34" charset="0"/>
                <a:ea typeface="WinSoft Pro Medium" pitchFamily="34" charset="-122"/>
                <a:cs typeface="WinSoft Pro Medium" pitchFamily="34" charset="-120"/>
              </a:rPr>
              <a:t> السؤال المهني ليس </a:t>
            </a:r>
            <a:r>
              <a:rPr lang="ar-SA" altLang="en-US" b="1" dirty="0">
                <a:solidFill>
                  <a:srgbClr val="000000"/>
                </a:solidFill>
                <a:latin typeface="WinSoft Pro Medium" pitchFamily="34" charset="0"/>
                <a:ea typeface="WinSoft Pro Medium" pitchFamily="34" charset="-122"/>
                <a:cs typeface="WinSoft Pro Medium" pitchFamily="34" charset="-120"/>
              </a:rPr>
              <a:t>ما المشكلة في المتدرب؟</a:t>
            </a:r>
            <a:endParaRPr lang="ar-SA" dirty="0"/>
          </a:p>
        </p:txBody>
      </p:sp>
      <p:sp>
        <p:nvSpPr>
          <p:cNvPr id="18" name="Text 14"/>
          <p:cNvSpPr/>
          <p:nvPr/>
        </p:nvSpPr>
        <p:spPr>
          <a:xfrm>
            <a:off x="22324" y="5089525"/>
            <a:ext cx="11537463"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 لذلك يستند التحليل إلى أربعة مبادئ:</a:t>
            </a:r>
            <a:endParaRPr lang="ar-SA" dirty="0"/>
          </a:p>
        </p:txBody>
      </p:sp>
      <p:sp>
        <p:nvSpPr>
          <p:cNvPr id="19" name="Shape 15"/>
          <p:cNvSpPr/>
          <p:nvPr/>
        </p:nvSpPr>
        <p:spPr>
          <a:xfrm>
            <a:off x="8923015" y="5469235"/>
            <a:ext cx="2636772" cy="613569"/>
          </a:xfrm>
          <a:prstGeom prst="roundRect">
            <a:avLst>
              <a:gd name="adj" fmla="val 41380"/>
            </a:avLst>
          </a:prstGeom>
          <a:solidFill>
            <a:srgbClr val="FFFFFF"/>
          </a:solidFill>
          <a:ln w="19050">
            <a:solidFill>
              <a:srgbClr val="00AEEF"/>
            </a:solidFill>
            <a:prstDash val="solid"/>
          </a:ln>
        </p:spPr>
      </p:sp>
      <p:sp>
        <p:nvSpPr>
          <p:cNvPr id="20" name="Text 16"/>
          <p:cNvSpPr/>
          <p:nvPr/>
        </p:nvSpPr>
        <p:spPr>
          <a:xfrm>
            <a:off x="9111328" y="5657552"/>
            <a:ext cx="2260147"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 البدء بنقاط القوة</a:t>
            </a:r>
            <a:endParaRPr lang="ar-SA" dirty="0"/>
          </a:p>
        </p:txBody>
      </p:sp>
      <p:sp>
        <p:nvSpPr>
          <p:cNvPr id="21" name="Shape 17"/>
          <p:cNvSpPr/>
          <p:nvPr/>
        </p:nvSpPr>
        <p:spPr>
          <a:xfrm>
            <a:off x="6159346" y="5469235"/>
            <a:ext cx="2636772" cy="613569"/>
          </a:xfrm>
          <a:prstGeom prst="roundRect">
            <a:avLst>
              <a:gd name="adj" fmla="val 41380"/>
            </a:avLst>
          </a:prstGeom>
          <a:solidFill>
            <a:srgbClr val="FFFFFF"/>
          </a:solidFill>
          <a:ln w="19050">
            <a:solidFill>
              <a:srgbClr val="00AEEF"/>
            </a:solidFill>
            <a:prstDash val="solid"/>
          </a:ln>
        </p:spPr>
      </p:sp>
      <p:sp>
        <p:nvSpPr>
          <p:cNvPr id="22" name="Text 18"/>
          <p:cNvSpPr/>
          <p:nvPr/>
        </p:nvSpPr>
        <p:spPr>
          <a:xfrm>
            <a:off x="6347658" y="5657552"/>
            <a:ext cx="2260147"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جمع الأدلة من أكثر من مصدر</a:t>
            </a:r>
            <a:endParaRPr lang="ar-SA" dirty="0"/>
          </a:p>
        </p:txBody>
      </p:sp>
      <p:sp>
        <p:nvSpPr>
          <p:cNvPr id="23" name="Shape 19"/>
          <p:cNvSpPr/>
          <p:nvPr/>
        </p:nvSpPr>
        <p:spPr>
          <a:xfrm>
            <a:off x="3395677" y="5469235"/>
            <a:ext cx="2636772" cy="613569"/>
          </a:xfrm>
          <a:prstGeom prst="roundRect">
            <a:avLst>
              <a:gd name="adj" fmla="val 41380"/>
            </a:avLst>
          </a:prstGeom>
          <a:solidFill>
            <a:srgbClr val="FFFFFF"/>
          </a:solidFill>
          <a:ln w="19050">
            <a:solidFill>
              <a:srgbClr val="00AEEF"/>
            </a:solidFill>
            <a:prstDash val="solid"/>
          </a:ln>
        </p:spPr>
      </p:sp>
      <p:sp>
        <p:nvSpPr>
          <p:cNvPr id="24" name="Text 20"/>
          <p:cNvSpPr/>
          <p:nvPr/>
        </p:nvSpPr>
        <p:spPr>
          <a:xfrm>
            <a:off x="3583989" y="5657552"/>
            <a:ext cx="2260147"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إدماج صوت المتدرب</a:t>
            </a:r>
            <a:endParaRPr lang="ar-SA" dirty="0"/>
          </a:p>
        </p:txBody>
      </p:sp>
      <p:sp>
        <p:nvSpPr>
          <p:cNvPr id="25" name="Shape 21"/>
          <p:cNvSpPr/>
          <p:nvPr/>
        </p:nvSpPr>
        <p:spPr>
          <a:xfrm>
            <a:off x="631908" y="5469235"/>
            <a:ext cx="2636871" cy="613569"/>
          </a:xfrm>
          <a:prstGeom prst="roundRect">
            <a:avLst>
              <a:gd name="adj" fmla="val 41380"/>
            </a:avLst>
          </a:prstGeom>
          <a:solidFill>
            <a:srgbClr val="FFFFFF"/>
          </a:solidFill>
          <a:ln w="19050">
            <a:solidFill>
              <a:srgbClr val="00AEEF"/>
            </a:solidFill>
            <a:prstDash val="solid"/>
          </a:ln>
        </p:spPr>
      </p:sp>
      <p:sp>
        <p:nvSpPr>
          <p:cNvPr id="26" name="Text 22"/>
          <p:cNvSpPr/>
          <p:nvPr/>
        </p:nvSpPr>
        <p:spPr>
          <a:xfrm>
            <a:off x="820221" y="5657552"/>
            <a:ext cx="2260246"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 التمييز بين الملاحظة والتفسير.</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631908" y="830957"/>
            <a:ext cx="10927878" cy="519609"/>
          </a:xfrm>
          <a:prstGeom prst="rect">
            <a:avLst/>
          </a:prstGeom>
          <a:noFill/>
          <a:ln/>
        </p:spPr>
        <p:txBody>
          <a:bodyPr wrap="none" lIns="0" tIns="0" rIns="0" bIns="0" rtlCol="0" anchor="t"/>
          <a:lstStyle/>
          <a:p>
            <a:pPr algn="r" rtl="1">
              <a:lnSpc>
                <a:spcPct val="104000"/>
              </a:lnSpc>
            </a:pPr>
            <a:r>
              <a:rPr lang="ar-SA" altLang="en-US" sz="3250" b="1" dirty="0">
                <a:solidFill>
                  <a:srgbClr val="2E3C4E"/>
                </a:solidFill>
                <a:latin typeface="GE SS Two Light" pitchFamily="34" charset="0"/>
                <a:ea typeface="GE SS Two Light" pitchFamily="34" charset="-122"/>
                <a:cs typeface="GE SS Two Light" pitchFamily="34" charset="-120"/>
              </a:rPr>
              <a:t>النشاط </a:t>
            </a:r>
            <a:r>
              <a:rPr lang="en-US" altLang="en-US" sz="3200" b="1" dirty="0">
                <a:solidFill>
                  <a:srgbClr val="2E3C4E"/>
                </a:solidFill>
                <a:latin typeface="Myriad Headline" panose="020B0500000000000000" pitchFamily="34" charset="0"/>
                <a:ea typeface="GE SS Two Light" pitchFamily="34" charset="-122"/>
                <a:cs typeface="GE SS Two Light" pitchFamily="34" charset="-120"/>
              </a:rPr>
              <a:t>1.1</a:t>
            </a:r>
            <a:endParaRPr lang="ar-SA" sz="3250" dirty="0"/>
          </a:p>
        </p:txBody>
      </p:sp>
      <p:sp>
        <p:nvSpPr>
          <p:cNvPr id="3" name="Text 1"/>
          <p:cNvSpPr/>
          <p:nvPr/>
        </p:nvSpPr>
        <p:spPr>
          <a:xfrm>
            <a:off x="22324" y="1571724"/>
            <a:ext cx="11537463" cy="214809"/>
          </a:xfrm>
          <a:prstGeom prst="rect">
            <a:avLst/>
          </a:prstGeom>
          <a:noFill/>
          <a:ln/>
        </p:spPr>
        <p:txBody>
          <a:bodyPr wrap="none" lIns="0" tIns="0" rIns="0" bIns="0" rtlCol="0" anchor="t"/>
          <a:lstStyle/>
          <a:p>
            <a:pPr marL="0" indent="0" algn="r" rtl="1">
              <a:lnSpc>
                <a:spcPct val="11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رحلة المتعلم</a:t>
            </a:r>
            <a:endParaRPr lang="ar-SA" sz="2000" dirty="0"/>
          </a:p>
        </p:txBody>
      </p:sp>
      <p:pic>
        <p:nvPicPr>
          <p:cNvPr id="4" name="Image 0" descr="preencoded.png"/>
          <p:cNvPicPr>
            <a:picLocks noChangeAspect="1"/>
          </p:cNvPicPr>
          <p:nvPr/>
        </p:nvPicPr>
        <p:blipFill>
          <a:blip r:embed="rId3"/>
          <a:stretch>
            <a:fillRect/>
          </a:stretch>
        </p:blipFill>
        <p:spPr>
          <a:xfrm>
            <a:off x="8827867" y="1910854"/>
            <a:ext cx="2731920" cy="631924"/>
          </a:xfrm>
          <a:prstGeom prst="rect">
            <a:avLst/>
          </a:prstGeom>
        </p:spPr>
      </p:pic>
      <p:sp>
        <p:nvSpPr>
          <p:cNvPr id="5" name="Text 2"/>
          <p:cNvSpPr/>
          <p:nvPr/>
        </p:nvSpPr>
        <p:spPr>
          <a:xfrm>
            <a:off x="8985819" y="2653308"/>
            <a:ext cx="2416015" cy="21480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القبول</a:t>
            </a:r>
            <a:endParaRPr lang="ar-SA" sz="2000" dirty="0"/>
          </a:p>
        </p:txBody>
      </p:sp>
      <p:pic>
        <p:nvPicPr>
          <p:cNvPr id="6" name="Image 1" descr="preencoded.png"/>
          <p:cNvPicPr>
            <a:picLocks noChangeAspect="1"/>
          </p:cNvPicPr>
          <p:nvPr/>
        </p:nvPicPr>
        <p:blipFill>
          <a:blip r:embed="rId4"/>
          <a:stretch>
            <a:fillRect/>
          </a:stretch>
        </p:blipFill>
        <p:spPr>
          <a:xfrm>
            <a:off x="6095848" y="1910854"/>
            <a:ext cx="2732019" cy="631924"/>
          </a:xfrm>
          <a:prstGeom prst="rect">
            <a:avLst/>
          </a:prstGeom>
        </p:spPr>
      </p:pic>
      <p:sp>
        <p:nvSpPr>
          <p:cNvPr id="7" name="Text 3"/>
          <p:cNvSpPr/>
          <p:nvPr/>
        </p:nvSpPr>
        <p:spPr>
          <a:xfrm>
            <a:off x="6253800" y="2653308"/>
            <a:ext cx="2416115" cy="21480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التدريب</a:t>
            </a:r>
            <a:endParaRPr lang="ar-SA" sz="2000" dirty="0"/>
          </a:p>
        </p:txBody>
      </p:sp>
      <p:pic>
        <p:nvPicPr>
          <p:cNvPr id="8" name="Image 2" descr="preencoded.png"/>
          <p:cNvPicPr>
            <a:picLocks noChangeAspect="1"/>
          </p:cNvPicPr>
          <p:nvPr/>
        </p:nvPicPr>
        <p:blipFill>
          <a:blip r:embed="rId5"/>
          <a:stretch>
            <a:fillRect/>
          </a:stretch>
        </p:blipFill>
        <p:spPr>
          <a:xfrm>
            <a:off x="3363928" y="1910854"/>
            <a:ext cx="2731920" cy="631924"/>
          </a:xfrm>
          <a:prstGeom prst="rect">
            <a:avLst/>
          </a:prstGeom>
        </p:spPr>
      </p:pic>
      <p:sp>
        <p:nvSpPr>
          <p:cNvPr id="9" name="Text 4"/>
          <p:cNvSpPr/>
          <p:nvPr/>
        </p:nvSpPr>
        <p:spPr>
          <a:xfrm>
            <a:off x="3521880" y="2653308"/>
            <a:ext cx="2416015" cy="21480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التقييم</a:t>
            </a:r>
            <a:endParaRPr lang="ar-SA" sz="2000" dirty="0"/>
          </a:p>
        </p:txBody>
      </p:sp>
      <p:pic>
        <p:nvPicPr>
          <p:cNvPr id="10" name="Image 3" descr="preencoded.png"/>
          <p:cNvPicPr>
            <a:picLocks noChangeAspect="1"/>
          </p:cNvPicPr>
          <p:nvPr/>
        </p:nvPicPr>
        <p:blipFill>
          <a:blip r:embed="rId6"/>
          <a:stretch>
            <a:fillRect/>
          </a:stretch>
        </p:blipFill>
        <p:spPr>
          <a:xfrm>
            <a:off x="631908" y="1910854"/>
            <a:ext cx="2732019" cy="631924"/>
          </a:xfrm>
          <a:prstGeom prst="rect">
            <a:avLst/>
          </a:prstGeom>
        </p:spPr>
      </p:pic>
      <p:sp>
        <p:nvSpPr>
          <p:cNvPr id="11" name="Text 5"/>
          <p:cNvSpPr/>
          <p:nvPr/>
        </p:nvSpPr>
        <p:spPr>
          <a:xfrm>
            <a:off x="789861" y="2653308"/>
            <a:ext cx="2416115" cy="21480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منح الشهادات</a:t>
            </a:r>
            <a:endParaRPr lang="ar-SA" sz="2000" dirty="0"/>
          </a:p>
        </p:txBody>
      </p:sp>
      <p:sp>
        <p:nvSpPr>
          <p:cNvPr id="12" name="Text 6"/>
          <p:cNvSpPr/>
          <p:nvPr/>
        </p:nvSpPr>
        <p:spPr>
          <a:xfrm>
            <a:off x="22324" y="3150394"/>
            <a:ext cx="11537463" cy="214809"/>
          </a:xfrm>
          <a:prstGeom prst="rect">
            <a:avLst/>
          </a:prstGeom>
          <a:noFill/>
          <a:ln/>
        </p:spPr>
        <p:txBody>
          <a:bodyPr wrap="none" lIns="0" tIns="0" rIns="0" bIns="0" rtlCol="0" anchor="t"/>
          <a:lstStyle/>
          <a:p>
            <a:pPr marL="0" indent="0" algn="r" rtl="1">
              <a:lnSpc>
                <a:spcPct val="113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مفاهيم أساسية</a:t>
            </a:r>
            <a:endParaRPr lang="ar-SA" sz="1600" dirty="0"/>
          </a:p>
        </p:txBody>
      </p:sp>
      <p:graphicFrame>
        <p:nvGraphicFramePr>
          <p:cNvPr id="13" name="Table 12"/>
          <p:cNvGraphicFramePr>
            <a:graphicFrameLocks noGrp="1"/>
          </p:cNvGraphicFramePr>
          <p:nvPr>
            <p:extLst>
              <p:ext uri="{D42A27DB-BD31-4B8C-83A1-F6EECF244321}">
                <p14:modId xmlns:p14="http://schemas.microsoft.com/office/powerpoint/2010/main" val="1773790562"/>
              </p:ext>
            </p:extLst>
          </p:nvPr>
        </p:nvGraphicFramePr>
        <p:xfrm>
          <a:off x="443301" y="3487831"/>
          <a:ext cx="11305094" cy="2743200"/>
        </p:xfrm>
        <a:graphic>
          <a:graphicData uri="http://schemas.openxmlformats.org/drawingml/2006/table">
            <a:tbl>
              <a:tblPr rtl="1" firstRow="1" firstCol="1" bandRow="1">
                <a:tableStyleId>{5C22544A-7EE6-4342-B048-85BDC9FD1C3A}</a:tableStyleId>
              </a:tblPr>
              <a:tblGrid>
                <a:gridCol w="2513258">
                  <a:extLst>
                    <a:ext uri="{9D8B030D-6E8A-4147-A177-3AD203B41FA5}">
                      <a16:colId xmlns:a16="http://schemas.microsoft.com/office/drawing/2014/main" val="1574273817"/>
                    </a:ext>
                  </a:extLst>
                </a:gridCol>
                <a:gridCol w="8791836">
                  <a:extLst>
                    <a:ext uri="{9D8B030D-6E8A-4147-A177-3AD203B41FA5}">
                      <a16:colId xmlns:a16="http://schemas.microsoft.com/office/drawing/2014/main" val="3902086786"/>
                    </a:ext>
                  </a:extLst>
                </a:gridCol>
              </a:tblGrid>
              <a:tr h="198120">
                <a:tc>
                  <a:txBody>
                    <a:bodyPr/>
                    <a:lstStyle/>
                    <a:p>
                      <a:pPr algn="just" rtl="1">
                        <a:lnSpc>
                          <a:spcPct val="150000"/>
                        </a:lnSpc>
                        <a:spcAft>
                          <a:spcPts val="500"/>
                        </a:spcAft>
                      </a:pPr>
                      <a:r>
                        <a:rPr lang="ar-SA" sz="2000" kern="1200" dirty="0">
                          <a:solidFill>
                            <a:schemeClr val="bg1"/>
                          </a:solidFill>
                          <a:latin typeface="WinSoft Pro Medium" pitchFamily="34" charset="0"/>
                          <a:ea typeface="WinSoft Pro Medium" pitchFamily="34" charset="-122"/>
                          <a:cs typeface="WinSoft Pro Medium" pitchFamily="34" charset="-120"/>
                        </a:rPr>
                        <a:t>المفهوم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2000" kern="1200" dirty="0">
                          <a:solidFill>
                            <a:schemeClr val="bg1"/>
                          </a:solidFill>
                          <a:latin typeface="WinSoft Pro Medium" pitchFamily="34" charset="0"/>
                          <a:ea typeface="WinSoft Pro Medium" pitchFamily="34" charset="-122"/>
                          <a:cs typeface="WinSoft Pro Medium" pitchFamily="34" charset="-120"/>
                        </a:rPr>
                        <a:t>التعريف العملي</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198801956"/>
                  </a:ext>
                </a:extLst>
              </a:tr>
              <a:tr h="0">
                <a:tc>
                  <a:txBody>
                    <a:bodyPr/>
                    <a:lstStyle/>
                    <a:p>
                      <a:pPr algn="just" rtl="1">
                        <a:lnSpc>
                          <a:spcPct val="150000"/>
                        </a:lnSpc>
                        <a:spcAft>
                          <a:spcPts val="500"/>
                        </a:spcAft>
                      </a:pPr>
                      <a:r>
                        <a:rPr lang="ar-SA" sz="2000" kern="1200" dirty="0">
                          <a:solidFill>
                            <a:schemeClr val="bg1"/>
                          </a:solidFill>
                          <a:latin typeface="WinSoft Pro Medium" pitchFamily="34" charset="0"/>
                          <a:ea typeface="WinSoft Pro Medium" pitchFamily="34" charset="-122"/>
                          <a:cs typeface="WinSoft Pro Medium" pitchFamily="34" charset="-120"/>
                        </a:rPr>
                        <a:t>الحاجز</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600" kern="1200" dirty="0">
                          <a:solidFill>
                            <a:srgbClr val="384653"/>
                          </a:solidFill>
                          <a:latin typeface="WinSoft Pro Medium" pitchFamily="34" charset="0"/>
                          <a:ea typeface="WinSoft Pro Medium" pitchFamily="34" charset="-122"/>
                          <a:cs typeface="WinSoft Pro Medium" pitchFamily="34" charset="-120"/>
                        </a:rPr>
                        <a:t>عامل في البيئة أو الممارسة أو التواصل أو التقييم يحد من الوصول أو المشاركة أو التعلم أو السلامة أو الأداء</a:t>
                      </a:r>
                      <a:r>
                        <a:rPr lang="en-US" sz="16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1187380"/>
                  </a:ext>
                </a:extLst>
              </a:tr>
              <a:tr h="0">
                <a:tc>
                  <a:txBody>
                    <a:bodyPr/>
                    <a:lstStyle/>
                    <a:p>
                      <a:pPr algn="just" rtl="1">
                        <a:lnSpc>
                          <a:spcPct val="150000"/>
                        </a:lnSpc>
                        <a:spcAft>
                          <a:spcPts val="500"/>
                        </a:spcAft>
                      </a:pPr>
                      <a:r>
                        <a:rPr lang="ar-SA" sz="2000" kern="1200">
                          <a:solidFill>
                            <a:schemeClr val="bg1"/>
                          </a:solidFill>
                          <a:latin typeface="WinSoft Pro Medium" pitchFamily="34" charset="0"/>
                          <a:ea typeface="WinSoft Pro Medium" pitchFamily="34" charset="-122"/>
                          <a:cs typeface="WinSoft Pro Medium" pitchFamily="34" charset="-120"/>
                        </a:rPr>
                        <a:t>نقطة القوة</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600" kern="1200" dirty="0">
                          <a:solidFill>
                            <a:srgbClr val="384653"/>
                          </a:solidFill>
                          <a:latin typeface="WinSoft Pro Medium" pitchFamily="34" charset="0"/>
                          <a:ea typeface="WinSoft Pro Medium" pitchFamily="34" charset="-122"/>
                          <a:cs typeface="WinSoft Pro Medium" pitchFamily="34" charset="-120"/>
                        </a:rPr>
                        <a:t>قدرة أو خبرة أو تفضيل أو مورد يمكن البناء عليه في الاستجابة</a:t>
                      </a:r>
                      <a:r>
                        <a:rPr lang="en-US" sz="16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832810"/>
                  </a:ext>
                </a:extLst>
              </a:tr>
              <a:tr h="0">
                <a:tc>
                  <a:txBody>
                    <a:bodyPr/>
                    <a:lstStyle/>
                    <a:p>
                      <a:pPr algn="just" rtl="1">
                        <a:lnSpc>
                          <a:spcPct val="150000"/>
                        </a:lnSpc>
                        <a:spcAft>
                          <a:spcPts val="500"/>
                        </a:spcAft>
                      </a:pPr>
                      <a:r>
                        <a:rPr lang="ar-SA" sz="2000" kern="1200">
                          <a:solidFill>
                            <a:schemeClr val="bg1"/>
                          </a:solidFill>
                          <a:latin typeface="WinSoft Pro Medium" pitchFamily="34" charset="0"/>
                          <a:ea typeface="WinSoft Pro Medium" pitchFamily="34" charset="-122"/>
                          <a:cs typeface="WinSoft Pro Medium" pitchFamily="34" charset="-120"/>
                        </a:rPr>
                        <a:t>الدليل</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600" kern="1200" dirty="0">
                          <a:solidFill>
                            <a:srgbClr val="384653"/>
                          </a:solidFill>
                          <a:latin typeface="WinSoft Pro Medium" pitchFamily="34" charset="0"/>
                          <a:ea typeface="WinSoft Pro Medium" pitchFamily="34" charset="-122"/>
                          <a:cs typeface="WinSoft Pro Medium" pitchFamily="34" charset="-120"/>
                        </a:rPr>
                        <a:t>معلومة قابلة للرصد أو التوثيق من الملاحظة أو الحوار أو نتائج الأداء/السجلات</a:t>
                      </a:r>
                      <a:r>
                        <a:rPr lang="en-US" sz="16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3989956"/>
                  </a:ext>
                </a:extLst>
              </a:tr>
              <a:tr h="0">
                <a:tc>
                  <a:txBody>
                    <a:bodyPr/>
                    <a:lstStyle/>
                    <a:p>
                      <a:pPr algn="just" rtl="1">
                        <a:lnSpc>
                          <a:spcPct val="150000"/>
                        </a:lnSpc>
                        <a:spcAft>
                          <a:spcPts val="500"/>
                        </a:spcAft>
                      </a:pPr>
                      <a:r>
                        <a:rPr lang="ar-SA" sz="2000" kern="1200">
                          <a:solidFill>
                            <a:schemeClr val="bg1"/>
                          </a:solidFill>
                          <a:latin typeface="WinSoft Pro Medium" pitchFamily="34" charset="0"/>
                          <a:ea typeface="WinSoft Pro Medium" pitchFamily="34" charset="-122"/>
                          <a:cs typeface="WinSoft Pro Medium" pitchFamily="34" charset="-120"/>
                        </a:rPr>
                        <a:t>مثلث الأدلة</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600" kern="1200" dirty="0">
                          <a:solidFill>
                            <a:srgbClr val="384653"/>
                          </a:solidFill>
                          <a:latin typeface="WinSoft Pro Medium" pitchFamily="34" charset="0"/>
                          <a:ea typeface="WinSoft Pro Medium" pitchFamily="34" charset="-122"/>
                          <a:cs typeface="WinSoft Pro Medium" pitchFamily="34" charset="-120"/>
                        </a:rPr>
                        <a:t>ملاحظة منظمة + حوار مع المتدرب + وثائق/نتائج أداء؛ تقاطعها يقوي القرار</a:t>
                      </a:r>
                      <a:r>
                        <a:rPr lang="en-US" sz="16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9310529"/>
                  </a:ext>
                </a:extLst>
              </a:tr>
              <a:tr h="0">
                <a:tc>
                  <a:txBody>
                    <a:bodyPr/>
                    <a:lstStyle/>
                    <a:p>
                      <a:pPr algn="just" rtl="1">
                        <a:lnSpc>
                          <a:spcPct val="150000"/>
                        </a:lnSpc>
                        <a:spcAft>
                          <a:spcPts val="500"/>
                        </a:spcAft>
                      </a:pPr>
                      <a:r>
                        <a:rPr lang="ar-SA" sz="2000" kern="1200" dirty="0">
                          <a:solidFill>
                            <a:schemeClr val="bg1"/>
                          </a:solidFill>
                          <a:latin typeface="WinSoft Pro Medium" pitchFamily="34" charset="0"/>
                          <a:ea typeface="WinSoft Pro Medium" pitchFamily="34" charset="-122"/>
                          <a:cs typeface="WinSoft Pro Medium" pitchFamily="34" charset="-120"/>
                        </a:rPr>
                        <a:t>الدعم متعدد المستويات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600" kern="1200" dirty="0">
                          <a:solidFill>
                            <a:srgbClr val="384653"/>
                          </a:solidFill>
                          <a:latin typeface="WinSoft Pro Medium" pitchFamily="34" charset="0"/>
                          <a:ea typeface="WinSoft Pro Medium" pitchFamily="34" charset="-122"/>
                          <a:cs typeface="WinSoft Pro Medium" pitchFamily="34" charset="-120"/>
                        </a:rPr>
                        <a:t>استجابة عامة أولاً، ثم دعم مستهدف، ثم ترتيب فردي أو إحالة عند الحاجة</a:t>
                      </a:r>
                      <a:r>
                        <a:rPr lang="en-US" sz="16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91650"/>
                  </a:ext>
                </a:extLst>
              </a:tr>
            </a:tbl>
          </a:graphicData>
        </a:graphic>
      </p:graphicFrame>
      <p:sp>
        <p:nvSpPr>
          <p:cNvPr id="18" name="Rectangle 17"/>
          <p:cNvSpPr/>
          <p:nvPr/>
        </p:nvSpPr>
        <p:spPr>
          <a:xfrm>
            <a:off x="1086526" y="6186485"/>
            <a:ext cx="10018643" cy="553998"/>
          </a:xfrm>
          <a:prstGeom prst="rect">
            <a:avLst/>
          </a:prstGeom>
        </p:spPr>
        <p:txBody>
          <a:bodyPr wrap="square">
            <a:spAutoFit/>
          </a:bodyPr>
          <a:lstStyle/>
          <a:p>
            <a:pPr algn="just" rtl="1">
              <a:lnSpc>
                <a:spcPct val="150000"/>
              </a:lnSpc>
              <a:spcAft>
                <a:spcPts val="500"/>
              </a:spcAft>
            </a:pPr>
            <a:r>
              <a:rPr lang="ar-SA" sz="2000" dirty="0">
                <a:solidFill>
                  <a:srgbClr val="384653"/>
                </a:solidFill>
                <a:latin typeface="WinSoft Pro Medium" pitchFamily="34" charset="0"/>
                <a:ea typeface="WinSoft Pro Medium" pitchFamily="34" charset="-122"/>
                <a:cs typeface="WinSoft Pro Medium" pitchFamily="34" charset="-120"/>
              </a:rPr>
              <a:t>مثال لغوي: «يتوقف عن تنفيذ المهمة بعد تلقي تعليمات شفهية مركبة» = ملاحظة. «ضعيف التركيز» = تفسير غير مثبت</a:t>
            </a:r>
            <a:r>
              <a:rPr lang="ar-SA" dirty="0">
                <a:solidFill>
                  <a:srgbClr val="000000"/>
                </a:solidFill>
                <a:latin typeface="Arial" panose="020B0604020202020204" pitchFamily="34" charset="0"/>
                <a:ea typeface="Arial" panose="020B0604020202020204" pitchFamily="34" charset="0"/>
              </a:rPr>
              <a:t>. </a:t>
            </a:r>
            <a:endParaRPr lang="en-US" sz="1600" dirty="0">
              <a:effectLst/>
              <a:latin typeface="Arial" panose="020B0604020202020204" pitchFamily="34" charset="0"/>
              <a:ea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631908" y="666254"/>
            <a:ext cx="10927878" cy="631031"/>
          </a:xfrm>
          <a:prstGeom prst="rect">
            <a:avLst/>
          </a:prstGeom>
          <a:noFill/>
          <a:ln/>
        </p:spPr>
        <p:txBody>
          <a:bodyPr wrap="none" lIns="0" tIns="0" rIns="0" bIns="0" rtlCol="0" anchor="t"/>
          <a:lstStyle/>
          <a:p>
            <a:pPr algn="r" rtl="1">
              <a:lnSpc>
                <a:spcPct val="104000"/>
              </a:lnSpc>
            </a:pPr>
            <a:r>
              <a:rPr lang="ar-SA" altLang="en-US" sz="3950" b="1" dirty="0">
                <a:solidFill>
                  <a:srgbClr val="2E3C4E"/>
                </a:solidFill>
                <a:latin typeface="GE SS Two Light" pitchFamily="34" charset="0"/>
                <a:ea typeface="GE SS Two Light" pitchFamily="34" charset="-122"/>
                <a:cs typeface="GE SS Two Light" pitchFamily="34" charset="-120"/>
              </a:rPr>
              <a:t>النشاط</a:t>
            </a:r>
            <a:r>
              <a:rPr lang="en-US" altLang="en-US" sz="3950" b="1" dirty="0">
                <a:solidFill>
                  <a:srgbClr val="2E3C4E"/>
                </a:solidFill>
                <a:latin typeface="GE SS Two Light" pitchFamily="34" charset="0"/>
                <a:ea typeface="GE SS Two Light" pitchFamily="34" charset="-122"/>
                <a:cs typeface="GE SS Two Light" pitchFamily="34" charset="-120"/>
              </a:rPr>
              <a:t> </a:t>
            </a:r>
            <a:r>
              <a:rPr lang="en-US" altLang="en-US" sz="4000" b="1" dirty="0">
                <a:solidFill>
                  <a:srgbClr val="2E3C4E"/>
                </a:solidFill>
                <a:latin typeface="Myriad Headline" panose="020B0500000000000000" pitchFamily="34" charset="0"/>
                <a:ea typeface="GE SS Two Light" pitchFamily="34" charset="-122"/>
                <a:cs typeface="GE SS Two Light" pitchFamily="34" charset="-120"/>
              </a:rPr>
              <a:t>1.1 </a:t>
            </a:r>
            <a:endParaRPr lang="ar-SA" sz="3950" dirty="0"/>
          </a:p>
        </p:txBody>
      </p:sp>
      <p:sp>
        <p:nvSpPr>
          <p:cNvPr id="3" name="Text 1"/>
          <p:cNvSpPr/>
          <p:nvPr/>
        </p:nvSpPr>
        <p:spPr>
          <a:xfrm>
            <a:off x="631908" y="1623318"/>
            <a:ext cx="10927878" cy="1419622"/>
          </a:xfrm>
          <a:prstGeom prst="rect">
            <a:avLst/>
          </a:prstGeom>
          <a:noFill/>
          <a:ln/>
        </p:spPr>
        <p:txBody>
          <a:bodyPr wrap="square" lIns="0" tIns="0" rIns="0" bIns="0" rtlCol="0" anchor="t">
            <a:normAutofit/>
          </a:bodyPr>
          <a:lstStyle/>
          <a:p>
            <a:pPr marL="0" indent="0" algn="r" rtl="1">
              <a:lnSpc>
                <a:spcPct val="123000"/>
              </a:lnSpc>
              <a:buNone/>
            </a:pPr>
            <a:r>
              <a:rPr lang="ar-SA" altLang="en-US" sz="1850" dirty="0">
                <a:solidFill>
                  <a:srgbClr val="384653"/>
                </a:solidFill>
                <a:latin typeface="WinSoft Pro Medium" pitchFamily="34" charset="0"/>
                <a:ea typeface="WinSoft Pro Medium" pitchFamily="34" charset="-122"/>
                <a:cs typeface="WinSoft Pro Medium" pitchFamily="34" charset="-120"/>
              </a:rPr>
              <a:t>ما الذي لا يعنيه تحليل الحواجز؟</a:t>
            </a:r>
            <a:endParaRPr lang="ar-SA" sz="1850" dirty="0"/>
          </a:p>
          <a:p>
            <a:pPr marL="0" indent="0" algn="r" rtl="1">
              <a:lnSpc>
                <a:spcPct val="123000"/>
              </a:lnSpc>
              <a:buNone/>
            </a:pPr>
            <a:r>
              <a:rPr lang="ar-SA" altLang="en-US" sz="1850" dirty="0">
                <a:solidFill>
                  <a:srgbClr val="384653"/>
                </a:solidFill>
                <a:latin typeface="WinSoft Pro Medium" pitchFamily="34" charset="0"/>
                <a:ea typeface="WinSoft Pro Medium" pitchFamily="34" charset="-122"/>
                <a:cs typeface="WinSoft Pro Medium" pitchFamily="34" charset="-120"/>
              </a:rPr>
              <a:t>لا يعني تحليل الحواجز جمع قائمة «مشكلات» عن المتدرب، ولا البحث عن تشخيص، ولا افتراض أن كل صعوبة سببها الفرد. قد يكون الحاجز في توقيت التدريب، اللغة المستخدمة، شكل التعليمات، تنظيم المشغل، الوصول الرقمي، طريقة التقييم أو الثقافة المؤسسية. التحليل الجيد يبقي الاحتمالات مفتوحة حتى تتقاطع الأدلة ويظهر أثر وظيفي يمكن وصفه.</a:t>
            </a:r>
            <a:endParaRPr lang="ar-SA" sz="1850" dirty="0"/>
          </a:p>
        </p:txBody>
      </p:sp>
      <p:graphicFrame>
        <p:nvGraphicFramePr>
          <p:cNvPr id="4" name="Table 3"/>
          <p:cNvGraphicFramePr>
            <a:graphicFrameLocks noGrp="1"/>
          </p:cNvGraphicFramePr>
          <p:nvPr>
            <p:extLst>
              <p:ext uri="{D42A27DB-BD31-4B8C-83A1-F6EECF244321}">
                <p14:modId xmlns:p14="http://schemas.microsoft.com/office/powerpoint/2010/main" val="1092896187"/>
              </p:ext>
            </p:extLst>
          </p:nvPr>
        </p:nvGraphicFramePr>
        <p:xfrm>
          <a:off x="2954019" y="3438155"/>
          <a:ext cx="7462189" cy="2663190"/>
        </p:xfrm>
        <a:graphic>
          <a:graphicData uri="http://schemas.openxmlformats.org/drawingml/2006/table">
            <a:tbl>
              <a:tblPr rtl="1" firstRow="1" firstCol="1" bandRow="1">
                <a:tableStyleId>{5C22544A-7EE6-4342-B048-85BDC9FD1C3A}</a:tableStyleId>
              </a:tblPr>
              <a:tblGrid>
                <a:gridCol w="4585251">
                  <a:extLst>
                    <a:ext uri="{9D8B030D-6E8A-4147-A177-3AD203B41FA5}">
                      <a16:colId xmlns:a16="http://schemas.microsoft.com/office/drawing/2014/main" val="1350336245"/>
                    </a:ext>
                  </a:extLst>
                </a:gridCol>
                <a:gridCol w="2876938">
                  <a:extLst>
                    <a:ext uri="{9D8B030D-6E8A-4147-A177-3AD203B41FA5}">
                      <a16:colId xmlns:a16="http://schemas.microsoft.com/office/drawing/2014/main" val="2075412965"/>
                    </a:ext>
                  </a:extLst>
                </a:gridCol>
              </a:tblGrid>
              <a:tr h="0">
                <a:tc gridSpan="2">
                  <a:txBody>
                    <a:bodyPr/>
                    <a:lstStyle/>
                    <a:p>
                      <a:pPr algn="ctr" rtl="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اربط النظرية بتخصصك</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pPr rtl="1"/>
                      <a:endParaRPr lang="ar-JO"/>
                    </a:p>
                  </a:txBody>
                  <a:tcPr/>
                </a:tc>
                <a:extLst>
                  <a:ext uri="{0D108BD9-81ED-4DB2-BD59-A6C34878D82A}">
                    <a16:rowId xmlns:a16="http://schemas.microsoft.com/office/drawing/2014/main" val="3164313393"/>
                  </a:ext>
                </a:extLst>
              </a:tr>
              <a:tr h="0">
                <a:tc>
                  <a:txBody>
                    <a:bodyPr/>
                    <a:lstStyle/>
                    <a:p>
                      <a:pPr algn="just" rtl="1">
                        <a:lnSpc>
                          <a:spcPct val="150000"/>
                        </a:lnSpc>
                        <a:spcAft>
                          <a:spcPts val="500"/>
                        </a:spcAft>
                      </a:pPr>
                      <a:r>
                        <a:rPr lang="ar-SA" sz="1850" kern="1200" dirty="0">
                          <a:solidFill>
                            <a:schemeClr val="bg1"/>
                          </a:solidFill>
                          <a:latin typeface="WinSoft Pro Medium" pitchFamily="34" charset="0"/>
                          <a:ea typeface="WinSoft Pro Medium" pitchFamily="34" charset="-122"/>
                          <a:cs typeface="WinSoft Pro Medium" pitchFamily="34" charset="-120"/>
                        </a:rPr>
                        <a:t>مثال لحاجز سببه التصميم لا الشخص</a:t>
                      </a:r>
                      <a:endParaRPr lang="en-US" sz="18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850" kern="1200" dirty="0">
                          <a:solidFill>
                            <a:srgbClr val="384653"/>
                          </a:solidFill>
                          <a:latin typeface="WinSoft Pro Medium" pitchFamily="34" charset="0"/>
                          <a:ea typeface="WinSoft Pro Medium" pitchFamily="34" charset="-122"/>
                          <a:cs typeface="WinSoft Pro Medium" pitchFamily="34" charset="-120"/>
                        </a:rPr>
                        <a:t> </a:t>
                      </a:r>
                      <a:endParaRPr lang="en-US" sz="185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9488934"/>
                  </a:ext>
                </a:extLst>
              </a:tr>
              <a:tr h="0">
                <a:tc>
                  <a:txBody>
                    <a:bodyPr/>
                    <a:lstStyle/>
                    <a:p>
                      <a:pPr algn="just" rtl="1">
                        <a:lnSpc>
                          <a:spcPct val="150000"/>
                        </a:lnSpc>
                        <a:spcAft>
                          <a:spcPts val="500"/>
                        </a:spcAft>
                      </a:pPr>
                      <a:r>
                        <a:rPr lang="ar-SA" sz="1850" kern="1200" dirty="0">
                          <a:solidFill>
                            <a:schemeClr val="bg1"/>
                          </a:solidFill>
                          <a:latin typeface="WinSoft Pro Medium" pitchFamily="34" charset="0"/>
                          <a:ea typeface="WinSoft Pro Medium" pitchFamily="34" charset="-122"/>
                          <a:cs typeface="WinSoft Pro Medium" pitchFamily="34" charset="-120"/>
                        </a:rPr>
                        <a:t>مثال لنقطة قوة يمكن البناء عليها</a:t>
                      </a:r>
                      <a:endParaRPr lang="en-US" sz="18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850" kern="1200">
                          <a:solidFill>
                            <a:srgbClr val="384653"/>
                          </a:solidFill>
                          <a:latin typeface="WinSoft Pro Medium" pitchFamily="34" charset="0"/>
                          <a:ea typeface="WinSoft Pro Medium" pitchFamily="34" charset="-122"/>
                          <a:cs typeface="WinSoft Pro Medium" pitchFamily="34" charset="-120"/>
                        </a:rPr>
                        <a:t> </a:t>
                      </a:r>
                      <a:endParaRPr lang="en-US" sz="185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1428041"/>
                  </a:ext>
                </a:extLst>
              </a:tr>
              <a:tr h="0">
                <a:tc>
                  <a:txBody>
                    <a:bodyPr/>
                    <a:lstStyle/>
                    <a:p>
                      <a:pPr algn="just" rtl="1">
                        <a:lnSpc>
                          <a:spcPct val="150000"/>
                        </a:lnSpc>
                        <a:spcAft>
                          <a:spcPts val="500"/>
                        </a:spcAft>
                      </a:pPr>
                      <a:r>
                        <a:rPr lang="ar-SA" sz="1850" kern="1200" dirty="0">
                          <a:solidFill>
                            <a:schemeClr val="bg1"/>
                          </a:solidFill>
                          <a:latin typeface="WinSoft Pro Medium" pitchFamily="34" charset="0"/>
                          <a:ea typeface="WinSoft Pro Medium" pitchFamily="34" charset="-122"/>
                          <a:cs typeface="WinSoft Pro Medium" pitchFamily="34" charset="-120"/>
                        </a:rPr>
                        <a:t>مثال على افتراض يجب تحويله إلى دليل</a:t>
                      </a:r>
                      <a:endParaRPr lang="en-US" sz="18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850" kern="1200" dirty="0">
                          <a:solidFill>
                            <a:srgbClr val="384653"/>
                          </a:solidFill>
                          <a:latin typeface="WinSoft Pro Medium" pitchFamily="34" charset="0"/>
                          <a:ea typeface="WinSoft Pro Medium" pitchFamily="34" charset="-122"/>
                          <a:cs typeface="WinSoft Pro Medium" pitchFamily="34" charset="-120"/>
                        </a:rPr>
                        <a:t> </a:t>
                      </a:r>
                      <a:endParaRPr lang="en-US" sz="185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4047347"/>
                  </a:ext>
                </a:extLst>
              </a:tr>
              <a:tr h="0">
                <a:tc>
                  <a:txBody>
                    <a:bodyPr/>
                    <a:lstStyle/>
                    <a:p>
                      <a:pPr algn="just" rtl="1">
                        <a:lnSpc>
                          <a:spcPct val="150000"/>
                        </a:lnSpc>
                        <a:spcAft>
                          <a:spcPts val="500"/>
                        </a:spcAft>
                      </a:pPr>
                      <a:r>
                        <a:rPr lang="ar-SA" sz="1850" kern="1200" dirty="0">
                          <a:solidFill>
                            <a:schemeClr val="bg1"/>
                          </a:solidFill>
                          <a:latin typeface="WinSoft Pro Medium" pitchFamily="34" charset="0"/>
                          <a:ea typeface="WinSoft Pro Medium" pitchFamily="34" charset="-122"/>
                          <a:cs typeface="WinSoft Pro Medium" pitchFamily="34" charset="-120"/>
                        </a:rPr>
                        <a:t>الدليل/المثال الذي سأستند إليه</a:t>
                      </a:r>
                      <a:endParaRPr lang="en-US" sz="18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850" kern="1200" dirty="0">
                          <a:solidFill>
                            <a:srgbClr val="384653"/>
                          </a:solidFill>
                          <a:latin typeface="WinSoft Pro Medium" pitchFamily="34" charset="0"/>
                          <a:ea typeface="WinSoft Pro Medium" pitchFamily="34" charset="-122"/>
                          <a:cs typeface="WinSoft Pro Medium" pitchFamily="34" charset="-120"/>
                        </a:rPr>
                        <a:t> </a:t>
                      </a:r>
                      <a:endParaRPr lang="en-US" sz="185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4405030"/>
                  </a:ext>
                </a:extLst>
              </a:tr>
              <a:tr h="0">
                <a:tc>
                  <a:txBody>
                    <a:bodyPr/>
                    <a:lstStyle/>
                    <a:p>
                      <a:pPr algn="just" rtl="1">
                        <a:lnSpc>
                          <a:spcPct val="150000"/>
                        </a:lnSpc>
                        <a:spcAft>
                          <a:spcPts val="500"/>
                        </a:spcAft>
                      </a:pPr>
                      <a:r>
                        <a:rPr lang="ar-SA" sz="1850" kern="1200" dirty="0">
                          <a:solidFill>
                            <a:schemeClr val="bg1"/>
                          </a:solidFill>
                          <a:latin typeface="WinSoft Pro Medium" pitchFamily="34" charset="0"/>
                          <a:ea typeface="WinSoft Pro Medium" pitchFamily="34" charset="-122"/>
                          <a:cs typeface="WinSoft Pro Medium" pitchFamily="34" charset="-120"/>
                        </a:rPr>
                        <a:t>ما الذي سأعدله أو أختبره بعد النقاش</a:t>
                      </a:r>
                      <a:endParaRPr lang="en-US" sz="18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500"/>
                        </a:spcAft>
                      </a:pPr>
                      <a:r>
                        <a:rPr lang="ar-SA" sz="1850" kern="1200" dirty="0">
                          <a:solidFill>
                            <a:srgbClr val="384653"/>
                          </a:solidFill>
                          <a:latin typeface="WinSoft Pro Medium" pitchFamily="34" charset="0"/>
                          <a:ea typeface="WinSoft Pro Medium" pitchFamily="34" charset="-122"/>
                          <a:cs typeface="WinSoft Pro Medium" pitchFamily="34" charset="-120"/>
                        </a:rPr>
                        <a:t> </a:t>
                      </a:r>
                      <a:endParaRPr lang="en-US" sz="185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08048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746423"/>
            <a:ext cx="10927878" cy="668040"/>
          </a:xfrm>
          <a:prstGeom prst="rect">
            <a:avLst/>
          </a:prstGeom>
          <a:noFill/>
          <a:ln/>
        </p:spPr>
        <p:txBody>
          <a:bodyPr wrap="none" lIns="0" tIns="0" rIns="0" bIns="0" rtlCol="0" anchor="t"/>
          <a:lstStyle/>
          <a:p>
            <a:pPr algn="r" rtl="1">
              <a:lnSpc>
                <a:spcPct val="104000"/>
              </a:lnSpc>
            </a:pPr>
            <a:r>
              <a:rPr lang="ar-SA" altLang="en-US" sz="4200" b="1" dirty="0">
                <a:solidFill>
                  <a:srgbClr val="2E3C4E"/>
                </a:solidFill>
                <a:latin typeface="GE SS Two Light" pitchFamily="34" charset="0"/>
                <a:ea typeface="GE SS Two Light" pitchFamily="34" charset="-122"/>
                <a:cs typeface="GE SS Two Light" pitchFamily="34" charset="-120"/>
              </a:rPr>
              <a:t>النشاط </a:t>
            </a:r>
            <a:r>
              <a:rPr lang="en-US" altLang="en-US" sz="4400" b="1" dirty="0">
                <a:solidFill>
                  <a:srgbClr val="2E3C4E"/>
                </a:solidFill>
                <a:latin typeface="Myriad Headline" panose="020B0500000000000000" pitchFamily="34" charset="0"/>
                <a:ea typeface="GE SS Two Light" pitchFamily="34" charset="-122"/>
                <a:cs typeface="GE SS Two Light" pitchFamily="34" charset="-120"/>
              </a:rPr>
              <a:t>1.1</a:t>
            </a:r>
            <a:endParaRPr lang="ar-SA" sz="4200" dirty="0"/>
          </a:p>
        </p:txBody>
      </p:sp>
      <p:pic>
        <p:nvPicPr>
          <p:cNvPr id="3"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2862469" y="1779984"/>
            <a:ext cx="5755332" cy="4331593"/>
          </a:xfrm>
          <a:prstGeom prst="rect">
            <a:avLst/>
          </a:prstGeom>
        </p:spPr>
      </p:pic>
      <p:sp>
        <p:nvSpPr>
          <p:cNvPr id="4" name="Text 1"/>
          <p:cNvSpPr/>
          <p:nvPr/>
        </p:nvSpPr>
        <p:spPr>
          <a:xfrm>
            <a:off x="3114261" y="2597448"/>
            <a:ext cx="5248540" cy="334070"/>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a:t>
            </a:r>
            <a:endParaRPr lang="ar-SA" sz="2100" dirty="0"/>
          </a:p>
        </p:txBody>
      </p:sp>
      <p:sp>
        <p:nvSpPr>
          <p:cNvPr id="5" name="Text 2"/>
          <p:cNvSpPr/>
          <p:nvPr/>
        </p:nvSpPr>
        <p:spPr>
          <a:xfrm>
            <a:off x="2835965" y="3232237"/>
            <a:ext cx="5561571" cy="2841923"/>
          </a:xfrm>
          <a:prstGeom prst="rect">
            <a:avLst/>
          </a:prstGeom>
          <a:noFill/>
          <a:ln/>
        </p:spPr>
        <p:txBody>
          <a:bodyPr wrap="square" lIns="0" tIns="0" rIns="81246" bIns="0" rtlCol="0" anchor="t">
            <a:normAutofit/>
          </a:bodyPr>
          <a:lstStyle/>
          <a:p>
            <a:pPr algn="ctr" rtl="1">
              <a:lnSpc>
                <a:spcPct val="127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العمل في مجموعات ثنائية على ورقة عمل 1.1 بتوجيه من ميسّر الدورة.</a:t>
            </a:r>
            <a:endParaRPr lang="ar-SA" dirty="0"/>
          </a:p>
          <a:p>
            <a:pPr algn="ctr" rtl="1">
              <a:lnSpc>
                <a:spcPct val="127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دراسة الحالة الموجودة وتحليلها من خلال الإجابة على الأسئلة التي تليها.</a:t>
            </a:r>
            <a:endParaRPr lang="ar-SA" dirty="0"/>
          </a:p>
          <a:p>
            <a:pPr algn="ctr" rtl="1">
              <a:lnSpc>
                <a:spcPct val="127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إنتاج مصفوفة الحواجز في كل مرحلة من رحلة المتعلم.</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56330062"/>
              </p:ext>
            </p:extLst>
          </p:nvPr>
        </p:nvGraphicFramePr>
        <p:xfrm>
          <a:off x="649205" y="1896767"/>
          <a:ext cx="10910581" cy="3611880"/>
        </p:xfrm>
        <a:graphic>
          <a:graphicData uri="http://schemas.openxmlformats.org/drawingml/2006/table">
            <a:tbl>
              <a:tblPr rtl="1" firstRow="1" firstCol="1" bandRow="1">
                <a:tableStyleId>{5C22544A-7EE6-4342-B048-85BDC9FD1C3A}</a:tableStyleId>
              </a:tblPr>
              <a:tblGrid>
                <a:gridCol w="2724336">
                  <a:extLst>
                    <a:ext uri="{9D8B030D-6E8A-4147-A177-3AD203B41FA5}">
                      <a16:colId xmlns:a16="http://schemas.microsoft.com/office/drawing/2014/main" val="1939593241"/>
                    </a:ext>
                  </a:extLst>
                </a:gridCol>
                <a:gridCol w="2732056">
                  <a:extLst>
                    <a:ext uri="{9D8B030D-6E8A-4147-A177-3AD203B41FA5}">
                      <a16:colId xmlns:a16="http://schemas.microsoft.com/office/drawing/2014/main" val="1051578923"/>
                    </a:ext>
                  </a:extLst>
                </a:gridCol>
                <a:gridCol w="2722133">
                  <a:extLst>
                    <a:ext uri="{9D8B030D-6E8A-4147-A177-3AD203B41FA5}">
                      <a16:colId xmlns:a16="http://schemas.microsoft.com/office/drawing/2014/main" val="830134997"/>
                    </a:ext>
                  </a:extLst>
                </a:gridCol>
                <a:gridCol w="2732056">
                  <a:extLst>
                    <a:ext uri="{9D8B030D-6E8A-4147-A177-3AD203B41FA5}">
                      <a16:colId xmlns:a16="http://schemas.microsoft.com/office/drawing/2014/main" val="1287777052"/>
                    </a:ext>
                  </a:extLst>
                </a:gridCol>
              </a:tblGrid>
              <a:tr h="0">
                <a:tc>
                  <a:txBody>
                    <a:bodyPr/>
                    <a:lstStyle/>
                    <a:p>
                      <a:pPr algn="ctr" rtl="1">
                        <a:lnSpc>
                          <a:spcPct val="150000"/>
                        </a:lnSpc>
                        <a:spcAft>
                          <a:spcPts val="0"/>
                        </a:spcAft>
                      </a:pPr>
                      <a:r>
                        <a:rPr lang="ar-SA" sz="2400" kern="1200">
                          <a:solidFill>
                            <a:schemeClr val="bg1"/>
                          </a:solidFill>
                          <a:latin typeface="WinSoft Pro Medium" pitchFamily="34" charset="0"/>
                          <a:ea typeface="WinSoft Pro Medium" pitchFamily="34" charset="-122"/>
                          <a:cs typeface="WinSoft Pro Medium" pitchFamily="34" charset="-120"/>
                        </a:rPr>
                        <a:t>المعيار</a:t>
                      </a:r>
                      <a:endParaRPr lang="en-US" sz="24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متحقق</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a:solidFill>
                            <a:schemeClr val="bg1"/>
                          </a:solidFill>
                          <a:latin typeface="WinSoft Pro Medium" pitchFamily="34" charset="0"/>
                          <a:ea typeface="WinSoft Pro Medium" pitchFamily="34" charset="-122"/>
                          <a:cs typeface="WinSoft Pro Medium" pitchFamily="34" charset="-120"/>
                        </a:rPr>
                        <a:t>متحقق جزئيًا</a:t>
                      </a:r>
                      <a:endParaRPr lang="en-US" sz="24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غير متحقق</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81337684"/>
                  </a:ext>
                </a:extLst>
              </a:tr>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تحديد 4 حواجز أو أكثر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4 أو أكثر من الحواحز محددة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2400" kern="1200">
                          <a:solidFill>
                            <a:srgbClr val="384653"/>
                          </a:solidFill>
                          <a:latin typeface="WinSoft Pro Medium" pitchFamily="34" charset="0"/>
                          <a:ea typeface="WinSoft Pro Medium" pitchFamily="34" charset="-122"/>
                          <a:cs typeface="WinSoft Pro Medium" pitchFamily="34" charset="-120"/>
                        </a:rPr>
                        <a:t>3–4</a:t>
                      </a:r>
                      <a:r>
                        <a:rPr lang="ar-SA" sz="2400" kern="1200">
                          <a:solidFill>
                            <a:srgbClr val="384653"/>
                          </a:solidFill>
                          <a:latin typeface="WinSoft Pro Medium" pitchFamily="34" charset="0"/>
                          <a:ea typeface="WinSoft Pro Medium" pitchFamily="34" charset="-122"/>
                          <a:cs typeface="WinSoft Pro Medium" pitchFamily="34" charset="-120"/>
                        </a:rPr>
                        <a:t> وبعضها عام</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أقل من 3</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3937673"/>
                  </a:ext>
                </a:extLst>
              </a:tr>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التمييز بين الحاجز وخصائص المتعلم</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صياغة متمحورة حول البيئة/ الإجراء</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بعض الصياغات غير دقيقة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تركز على عجز المتعلم</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0964392"/>
                  </a:ext>
                </a:extLst>
              </a:tr>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استخدام تصنيف الحواجز</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تصنيف منطقي لكل حاجز</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بعض التصنيفات غير واضحة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غير مستخدم</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8753022"/>
                  </a:ext>
                </a:extLst>
              </a:tr>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قابلية الاستجابة للتنفيذ</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استجابات عملية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بعضها قابل للتنفيذ</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غير واقعية/ ناقصة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6699355"/>
                  </a:ext>
                </a:extLst>
              </a:tr>
            </a:tbl>
          </a:graphicData>
        </a:graphic>
      </p:graphicFrame>
      <p:sp>
        <p:nvSpPr>
          <p:cNvPr id="3" name="Text 0"/>
          <p:cNvSpPr/>
          <p:nvPr/>
        </p:nvSpPr>
        <p:spPr>
          <a:xfrm>
            <a:off x="631908" y="746423"/>
            <a:ext cx="10927878" cy="668040"/>
          </a:xfrm>
          <a:prstGeom prst="rect">
            <a:avLst/>
          </a:prstGeom>
          <a:noFill/>
          <a:ln/>
        </p:spPr>
        <p:txBody>
          <a:bodyPr wrap="none" lIns="0" tIns="0" rIns="0" bIns="0" rtlCol="0" anchor="t"/>
          <a:lstStyle/>
          <a:p>
            <a:pPr algn="r" rtl="1">
              <a:lnSpc>
                <a:spcPct val="104000"/>
              </a:lnSpc>
            </a:pPr>
            <a:r>
              <a:rPr lang="ar-JO" altLang="en-US" sz="4200" b="1" dirty="0" smtClean="0">
                <a:solidFill>
                  <a:srgbClr val="2E3C4E"/>
                </a:solidFill>
                <a:latin typeface="GE SS Two Light" pitchFamily="34" charset="0"/>
                <a:ea typeface="GE SS Two Light" pitchFamily="34" charset="-122"/>
                <a:cs typeface="GE SS Two Light" pitchFamily="34" charset="-120"/>
              </a:rPr>
              <a:t>تقييم </a:t>
            </a:r>
            <a:r>
              <a:rPr lang="ar-SA" altLang="en-US" sz="4200" b="1" dirty="0" smtClean="0">
                <a:solidFill>
                  <a:srgbClr val="2E3C4E"/>
                </a:solidFill>
                <a:latin typeface="GE SS Two Light" pitchFamily="34" charset="0"/>
                <a:ea typeface="GE SS Two Light" pitchFamily="34" charset="-122"/>
                <a:cs typeface="GE SS Two Light" pitchFamily="34" charset="-120"/>
              </a:rPr>
              <a:t>النشاط </a:t>
            </a:r>
            <a:r>
              <a:rPr lang="en-US" altLang="en-US" sz="4400" b="1" dirty="0">
                <a:solidFill>
                  <a:srgbClr val="2E3C4E"/>
                </a:solidFill>
                <a:latin typeface="Myriad Headline" panose="020B0500000000000000" pitchFamily="34" charset="0"/>
                <a:ea typeface="GE SS Two Light" pitchFamily="34" charset="-122"/>
                <a:cs typeface="GE SS Two Light" pitchFamily="34" charset="-120"/>
              </a:rPr>
              <a:t>1.1</a:t>
            </a:r>
            <a:endParaRPr lang="ar-SA" sz="4200" dirty="0"/>
          </a:p>
        </p:txBody>
      </p:sp>
    </p:spTree>
    <p:extLst>
      <p:ext uri="{BB962C8B-B14F-4D97-AF65-F5344CB8AC3E}">
        <p14:creationId xmlns:p14="http://schemas.microsoft.com/office/powerpoint/2010/main" val="3875798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31908" y="809327"/>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b="1" dirty="0">
                <a:solidFill>
                  <a:srgbClr val="2E3C4E"/>
                </a:solidFill>
                <a:latin typeface="GE SS Two Light" pitchFamily="34" charset="0"/>
                <a:ea typeface="GE SS Two Light" pitchFamily="34" charset="-122"/>
                <a:cs typeface="GE SS Two Light" pitchFamily="34" charset="-120"/>
              </a:rPr>
              <a:t>النشاط </a:t>
            </a:r>
            <a:r>
              <a:rPr lang="en-US" altLang="en-US" sz="4650" b="1" dirty="0">
                <a:solidFill>
                  <a:srgbClr val="2E3C4E"/>
                </a:solidFill>
                <a:latin typeface="Myriad Headline" panose="020B0500000000000000" pitchFamily="34" charset="0"/>
                <a:ea typeface="GE SS Two Light" pitchFamily="34" charset="-122"/>
                <a:cs typeface="GE SS Two Light" pitchFamily="34" charset="-120"/>
              </a:rPr>
              <a:t>1.2</a:t>
            </a:r>
            <a:r>
              <a:rPr lang="ar-SA" altLang="en-US" sz="4650" b="1" dirty="0">
                <a:solidFill>
                  <a:srgbClr val="2E3C4E"/>
                </a:solidFill>
                <a:latin typeface="GE SS Two Light" pitchFamily="34" charset="0"/>
                <a:ea typeface="GE SS Two Light" pitchFamily="34" charset="-122"/>
                <a:cs typeface="GE SS Two Light" pitchFamily="34" charset="-120"/>
              </a:rPr>
              <a:t>: </a:t>
            </a:r>
            <a:endParaRPr lang="ar-SA" sz="4650" dirty="0"/>
          </a:p>
          <a:p>
            <a:pPr marL="0" indent="0" algn="r" rtl="1">
              <a:lnSpc>
                <a:spcPct val="104000"/>
              </a:lnSpc>
              <a:buNone/>
            </a:pPr>
            <a:r>
              <a:rPr lang="ar-SA" altLang="en-US" sz="4650" b="1" dirty="0">
                <a:solidFill>
                  <a:srgbClr val="2E3C4E"/>
                </a:solidFill>
                <a:latin typeface="GE SS Two Light" pitchFamily="34" charset="0"/>
                <a:ea typeface="GE SS Two Light" pitchFamily="34" charset="-122"/>
                <a:cs typeface="GE SS Two Light" pitchFamily="34" charset="-120"/>
              </a:rPr>
              <a:t>تكييف خطط الدروس والبيئة والدعم</a:t>
            </a:r>
            <a:endParaRPr lang="ar-SA" sz="4650" dirty="0"/>
          </a:p>
        </p:txBody>
      </p:sp>
      <p:sp>
        <p:nvSpPr>
          <p:cNvPr id="3" name="Shape 1"/>
          <p:cNvSpPr/>
          <p:nvPr/>
        </p:nvSpPr>
        <p:spPr>
          <a:xfrm>
            <a:off x="6208656" y="2745383"/>
            <a:ext cx="5351130" cy="1379141"/>
          </a:xfrm>
          <a:prstGeom prst="roundRect">
            <a:avLst>
              <a:gd name="adj" fmla="val 24546"/>
            </a:avLst>
          </a:prstGeom>
          <a:solidFill>
            <a:srgbClr val="00AEEF"/>
          </a:solidFill>
          <a:ln w="12700">
            <a:solidFill>
              <a:srgbClr val="0094D5"/>
            </a:solidFill>
            <a:prstDash val="solid"/>
          </a:ln>
        </p:spPr>
      </p:sp>
      <p:sp>
        <p:nvSpPr>
          <p:cNvPr id="4" name="Text 2"/>
          <p:cNvSpPr/>
          <p:nvPr/>
        </p:nvSpPr>
        <p:spPr>
          <a:xfrm>
            <a:off x="6446974" y="2983706"/>
            <a:ext cx="4874495" cy="902494"/>
          </a:xfrm>
          <a:prstGeom prst="rect">
            <a:avLst/>
          </a:prstGeom>
          <a:noFill/>
          <a:ln/>
        </p:spPr>
        <p:txBody>
          <a:bodyPr wrap="square" lIns="0" tIns="0" rIns="0" bIns="0" rtlCol="0" anchor="t">
            <a:normAutofit lnSpcReduction="10000"/>
          </a:bodyPr>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المدة</a:t>
            </a:r>
            <a:r>
              <a:rPr lang="ar-SA" altLang="en-US" sz="2400" i="1" dirty="0">
                <a:solidFill>
                  <a:schemeClr val="bg1"/>
                </a:solidFill>
                <a:latin typeface="WinSoft Pro Medium" pitchFamily="34" charset="0"/>
                <a:ea typeface="WinSoft Pro Medium" pitchFamily="34" charset="-122"/>
                <a:cs typeface="WinSoft Pro Medium" pitchFamily="34" charset="-120"/>
              </a:rPr>
              <a:t>:</a:t>
            </a:r>
            <a:endParaRPr lang="ar-SA" sz="2400" dirty="0">
              <a:solidFill>
                <a:schemeClr val="bg1"/>
              </a:solidFill>
            </a:endParaRPr>
          </a:p>
          <a:p>
            <a:pPr marL="0" indent="0" algn="r" rtl="1">
              <a:lnSpc>
                <a:spcPct val="133000"/>
              </a:lnSpc>
              <a:buNone/>
            </a:pPr>
            <a:r>
              <a:rPr lang="ar-SA" altLang="en-US" sz="2400" i="1" dirty="0">
                <a:solidFill>
                  <a:schemeClr val="bg1"/>
                </a:solidFill>
                <a:latin typeface="WinSoft Pro Medium" pitchFamily="34" charset="0"/>
                <a:ea typeface="WinSoft Pro Medium" pitchFamily="34" charset="-122"/>
                <a:cs typeface="WinSoft Pro Medium" pitchFamily="34" charset="-120"/>
              </a:rPr>
              <a:t> 6 </a:t>
            </a:r>
            <a:r>
              <a:rPr lang="ar-SA" altLang="en-US" sz="2400" dirty="0">
                <a:solidFill>
                  <a:schemeClr val="bg1"/>
                </a:solidFill>
                <a:latin typeface="WinSoft Pro Medium" pitchFamily="34" charset="0"/>
                <a:ea typeface="WinSoft Pro Medium" pitchFamily="34" charset="-122"/>
                <a:cs typeface="WinSoft Pro Medium" pitchFamily="34" charset="-120"/>
              </a:rPr>
              <a:t>ساعات</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من</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التعلّم</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المُيسّر</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عبر</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الإنترنت</a:t>
            </a:r>
            <a:endParaRPr lang="ar-SA" sz="2400" dirty="0">
              <a:solidFill>
                <a:schemeClr val="bg1"/>
              </a:solidFill>
            </a:endParaRPr>
          </a:p>
        </p:txBody>
      </p:sp>
      <p:sp>
        <p:nvSpPr>
          <p:cNvPr id="5" name="Shape 3"/>
          <p:cNvSpPr/>
          <p:nvPr/>
        </p:nvSpPr>
        <p:spPr>
          <a:xfrm>
            <a:off x="631908" y="2745383"/>
            <a:ext cx="5351130" cy="1379141"/>
          </a:xfrm>
          <a:prstGeom prst="roundRect">
            <a:avLst>
              <a:gd name="adj" fmla="val 24546"/>
            </a:avLst>
          </a:prstGeom>
          <a:solidFill>
            <a:srgbClr val="00AEEF"/>
          </a:solidFill>
          <a:ln w="12700">
            <a:solidFill>
              <a:srgbClr val="0094D5"/>
            </a:solidFill>
            <a:prstDash val="solid"/>
          </a:ln>
        </p:spPr>
      </p:sp>
      <p:sp>
        <p:nvSpPr>
          <p:cNvPr id="6" name="Text 4"/>
          <p:cNvSpPr/>
          <p:nvPr/>
        </p:nvSpPr>
        <p:spPr>
          <a:xfrm>
            <a:off x="870226" y="2983706"/>
            <a:ext cx="4874495" cy="902494"/>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أسلوب</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التنفيذ</a:t>
            </a:r>
            <a:r>
              <a:rPr lang="ar-SA" altLang="en-US" sz="2400" i="1" dirty="0">
                <a:solidFill>
                  <a:schemeClr val="bg1"/>
                </a:solidFill>
                <a:latin typeface="WinSoft Pro Medium" pitchFamily="34" charset="0"/>
                <a:ea typeface="WinSoft Pro Medium" pitchFamily="34" charset="-122"/>
                <a:cs typeface="WinSoft Pro Medium" pitchFamily="34" charset="-120"/>
              </a:rPr>
              <a:t>: </a:t>
            </a:r>
            <a:endParaRPr lang="ar-SA" sz="2400" dirty="0">
              <a:solidFill>
                <a:schemeClr val="bg1"/>
              </a:solidFill>
            </a:endParaRPr>
          </a:p>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مجموعات</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صغيرة</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بتوجيه</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من</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ميسّر</a:t>
            </a:r>
            <a:r>
              <a:rPr lang="ar-SA" altLang="en-US" sz="2400" i="1"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الدورة</a:t>
            </a:r>
            <a:endParaRPr lang="ar-SA" sz="2400" dirty="0">
              <a:solidFill>
                <a:schemeClr val="bg1"/>
              </a:solidFill>
            </a:endParaRPr>
          </a:p>
        </p:txBody>
      </p:sp>
      <p:sp>
        <p:nvSpPr>
          <p:cNvPr id="7" name="Text 5"/>
          <p:cNvSpPr/>
          <p:nvPr/>
        </p:nvSpPr>
        <p:spPr>
          <a:xfrm>
            <a:off x="22324" y="4632325"/>
            <a:ext cx="11198937" cy="361156"/>
          </a:xfrm>
          <a:prstGeom prst="rect">
            <a:avLst/>
          </a:prstGeom>
          <a:noFill/>
          <a:ln/>
        </p:spPr>
        <p:txBody>
          <a:bodyPr wrap="none" lIns="0" tIns="0" rIns="0" bIns="0" rtlCol="0" anchor="t"/>
          <a:lstStyle/>
          <a:p>
            <a:pPr marL="0" indent="0" algn="r" rtl="1">
              <a:lnSpc>
                <a:spcPct val="133000"/>
              </a:lnSpc>
              <a:buNone/>
            </a:pPr>
            <a:r>
              <a:rPr lang="ar-SA" altLang="en-US" sz="1750" b="1" dirty="0">
                <a:solidFill>
                  <a:srgbClr val="384653"/>
                </a:solidFill>
                <a:latin typeface="WinSoft Pro Medium" pitchFamily="34" charset="0"/>
                <a:ea typeface="WinSoft Pro Medium" pitchFamily="34" charset="-122"/>
                <a:cs typeface="WinSoft Pro Medium" pitchFamily="34" charset="-120"/>
              </a:rPr>
              <a:t>المعرفة</a:t>
            </a:r>
            <a:endParaRPr lang="ar-SA" sz="1750" dirty="0"/>
          </a:p>
        </p:txBody>
      </p:sp>
      <p:sp>
        <p:nvSpPr>
          <p:cNvPr id="8" name="Text 6"/>
          <p:cNvSpPr/>
          <p:nvPr/>
        </p:nvSpPr>
        <p:spPr>
          <a:xfrm>
            <a:off x="631908" y="5247382"/>
            <a:ext cx="10589352" cy="722313"/>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يعتمد النشاط على التصميم الشامل للتعلم (UDL) لتوفير خيارات متعددة للمشاركة، وعرض المعلومات، والتعبير عن التعلم. وفي التعليم والتدريب المهني (TVET)، لا يعني ذلك تبسيط الكفاية المهنية، بل تنويع طرق الوصول والتعلم وإثبات الفهم.</a:t>
            </a:r>
            <a:endParaRPr lang="ar-SA" sz="1750" dirty="0"/>
          </a:p>
        </p:txBody>
      </p:sp>
      <p:sp>
        <p:nvSpPr>
          <p:cNvPr id="9" name="Shape 7"/>
          <p:cNvSpPr/>
          <p:nvPr/>
        </p:nvSpPr>
        <p:spPr>
          <a:xfrm>
            <a:off x="11534387" y="4378424"/>
            <a:ext cx="25399" cy="1670248"/>
          </a:xfrm>
          <a:prstGeom prst="roundRect">
            <a:avLst>
              <a:gd name="adj" fmla="val 50001"/>
            </a:avLst>
          </a:prstGeom>
          <a:solidFill>
            <a:srgbClr val="75BAE6"/>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631908" y="889496"/>
            <a:ext cx="10927878" cy="556716"/>
          </a:xfrm>
          <a:prstGeom prst="rect">
            <a:avLst/>
          </a:prstGeom>
          <a:noFill/>
          <a:ln/>
        </p:spPr>
        <p:txBody>
          <a:bodyPr wrap="none" lIns="0" tIns="0" rIns="0" bIns="0" rtlCol="0" anchor="t"/>
          <a:lstStyle/>
          <a:p>
            <a:pPr algn="r" rtl="1">
              <a:lnSpc>
                <a:spcPct val="104000"/>
              </a:lnSpc>
            </a:pPr>
            <a:r>
              <a:rPr lang="ar-SA" altLang="en-US" sz="3500" b="1" dirty="0">
                <a:solidFill>
                  <a:srgbClr val="2E3C4E"/>
                </a:solidFill>
                <a:latin typeface="GE SS Two Light" pitchFamily="34" charset="0"/>
                <a:ea typeface="GE SS Two Light" pitchFamily="34" charset="-122"/>
                <a:cs typeface="GE SS Two Light" pitchFamily="34" charset="-120"/>
              </a:rPr>
              <a:t>النشاط </a:t>
            </a:r>
            <a:r>
              <a:rPr lang="en-US" altLang="en-US" sz="3600" b="1" dirty="0">
                <a:solidFill>
                  <a:srgbClr val="2E3C4E"/>
                </a:solidFill>
                <a:latin typeface="Myriad Headline" panose="020B0500000000000000" pitchFamily="34" charset="0"/>
                <a:ea typeface="GE SS Two Light" pitchFamily="34" charset="-122"/>
                <a:cs typeface="GE SS Two Light" pitchFamily="34" charset="-120"/>
              </a:rPr>
              <a:t>1.2</a:t>
            </a:r>
            <a:endParaRPr lang="ar-SA" sz="3500" dirty="0"/>
          </a:p>
        </p:txBody>
      </p:sp>
      <p:sp>
        <p:nvSpPr>
          <p:cNvPr id="3" name="Text 1"/>
          <p:cNvSpPr/>
          <p:nvPr/>
        </p:nvSpPr>
        <p:spPr>
          <a:xfrm>
            <a:off x="631908" y="1496913"/>
            <a:ext cx="10927878" cy="556716"/>
          </a:xfrm>
          <a:prstGeom prst="rect">
            <a:avLst/>
          </a:prstGeom>
          <a:noFill/>
          <a:ln/>
        </p:spPr>
        <p:txBody>
          <a:bodyPr wrap="none" lIns="0" tIns="0" rIns="0" bIns="0" rtlCol="0" anchor="t"/>
          <a:lstStyle/>
          <a:p>
            <a:pPr marL="0" indent="0" algn="r" rtl="1">
              <a:lnSpc>
                <a:spcPct val="104000"/>
              </a:lnSpc>
              <a:buNone/>
            </a:pPr>
            <a:r>
              <a:rPr lang="ar-SA" altLang="en-US" sz="3500" b="1" dirty="0">
                <a:solidFill>
                  <a:srgbClr val="2E3C4E"/>
                </a:solidFill>
                <a:latin typeface="GE SS Two Light" pitchFamily="34" charset="0"/>
                <a:ea typeface="GE SS Two Light" pitchFamily="34" charset="-122"/>
                <a:cs typeface="GE SS Two Light" pitchFamily="34" charset="-120"/>
              </a:rPr>
              <a:t>مفاهيم أساسية:</a:t>
            </a:r>
            <a:endParaRPr lang="ar-SA" sz="3500" dirty="0"/>
          </a:p>
        </p:txBody>
      </p:sp>
      <p:sp>
        <p:nvSpPr>
          <p:cNvPr id="4" name="Shape 2"/>
          <p:cNvSpPr/>
          <p:nvPr/>
        </p:nvSpPr>
        <p:spPr>
          <a:xfrm>
            <a:off x="631908" y="2737941"/>
            <a:ext cx="5257470" cy="1252141"/>
          </a:xfrm>
          <a:prstGeom prst="roundRect">
            <a:avLst>
              <a:gd name="adj" fmla="val 24352"/>
            </a:avLst>
          </a:prstGeom>
          <a:solidFill>
            <a:srgbClr val="D4E9F7"/>
          </a:solidFill>
          <a:ln/>
        </p:spPr>
      </p:sp>
      <p:pic>
        <p:nvPicPr>
          <p:cNvPr id="5" name="Image 0" descr="preencoded.png"/>
          <p:cNvPicPr>
            <a:picLocks noChangeAspect="1"/>
          </p:cNvPicPr>
          <p:nvPr/>
        </p:nvPicPr>
        <p:blipFill>
          <a:blip r:embed="rId3"/>
          <a:stretch>
            <a:fillRect/>
          </a:stretch>
        </p:blipFill>
        <p:spPr>
          <a:xfrm>
            <a:off x="801171" y="2907109"/>
            <a:ext cx="211529" cy="169267"/>
          </a:xfrm>
          <a:prstGeom prst="rect">
            <a:avLst/>
          </a:prstGeom>
        </p:spPr>
      </p:pic>
      <p:sp>
        <p:nvSpPr>
          <p:cNvPr id="6" name="Text 3"/>
          <p:cNvSpPr/>
          <p:nvPr/>
        </p:nvSpPr>
        <p:spPr>
          <a:xfrm>
            <a:off x="1181963" y="2894409"/>
            <a:ext cx="4538152" cy="1048048"/>
          </a:xfrm>
          <a:prstGeom prst="rect">
            <a:avLst/>
          </a:prstGeom>
          <a:noFill/>
          <a:ln/>
        </p:spPr>
        <p:txBody>
          <a:bodyPr wrap="square" lIns="0" tIns="0" rIns="67705" bIns="0" rtlCol="0" anchor="t">
            <a:noAutofit/>
          </a:bodyPr>
          <a:lstStyle/>
          <a:p>
            <a:pPr marL="264160" indent="-264160" algn="r" rtl="1">
              <a:lnSpc>
                <a:spcPct val="117000"/>
              </a:lnSpc>
              <a:buSzPct val="100000"/>
              <a:buChar char="•"/>
            </a:pPr>
            <a:r>
              <a:rPr lang="ar-SA" altLang="en-US" sz="1600" dirty="0">
                <a:solidFill>
                  <a:srgbClr val="000000"/>
                </a:solidFill>
                <a:latin typeface="WinSoft Pro Medium" pitchFamily="34" charset="0"/>
                <a:ea typeface="WinSoft Pro Medium" pitchFamily="34" charset="-122"/>
                <a:cs typeface="WinSoft Pro Medium" pitchFamily="34" charset="-120"/>
              </a:rPr>
              <a:t>المواءمة بين مخرجات التعلم والأنشطة والممارسة والتقويم.</a:t>
            </a:r>
            <a:endParaRPr lang="ar-SA" sz="1600" dirty="0"/>
          </a:p>
          <a:p>
            <a:pPr marL="264160" indent="-264160" algn="r" rtl="1">
              <a:lnSpc>
                <a:spcPct val="117000"/>
              </a:lnSpc>
              <a:buSzPct val="100000"/>
              <a:buChar char="•"/>
            </a:pPr>
            <a:r>
              <a:rPr lang="ar-SA" altLang="en-US" sz="1600" dirty="0">
                <a:solidFill>
                  <a:srgbClr val="000000"/>
                </a:solidFill>
                <a:latin typeface="WinSoft Pro Medium" pitchFamily="34" charset="0"/>
                <a:ea typeface="WinSoft Pro Medium" pitchFamily="34" charset="-122"/>
                <a:cs typeface="WinSoft Pro Medium" pitchFamily="34" charset="-120"/>
              </a:rPr>
              <a:t>التواصل الميسر والمواد الرقمية الميسرة.</a:t>
            </a:r>
            <a:endParaRPr lang="ar-SA" sz="1600" dirty="0"/>
          </a:p>
          <a:p>
            <a:pPr marL="264160" indent="-264160" algn="r" rtl="1">
              <a:lnSpc>
                <a:spcPct val="117000"/>
              </a:lnSpc>
              <a:buSzPct val="100000"/>
              <a:buChar char="•"/>
            </a:pPr>
            <a:r>
              <a:rPr lang="ar-SA" altLang="en-US" sz="1600" dirty="0">
                <a:solidFill>
                  <a:srgbClr val="000000"/>
                </a:solidFill>
                <a:latin typeface="WinSoft Pro Medium" pitchFamily="34" charset="0"/>
                <a:ea typeface="WinSoft Pro Medium" pitchFamily="34" charset="-122"/>
                <a:cs typeface="WinSoft Pro Medium" pitchFamily="34" charset="-120"/>
              </a:rPr>
              <a:t>التفريد والتمايز مع الحفاظ على مخرج التعلم.</a:t>
            </a:r>
            <a:endParaRPr lang="ar-SA" sz="1600" dirty="0"/>
          </a:p>
        </p:txBody>
      </p:sp>
      <p:sp>
        <p:nvSpPr>
          <p:cNvPr id="7" name="Shape 4"/>
          <p:cNvSpPr/>
          <p:nvPr/>
        </p:nvSpPr>
        <p:spPr>
          <a:xfrm>
            <a:off x="6308666" y="2386806"/>
            <a:ext cx="5257470" cy="1925518"/>
          </a:xfrm>
          <a:prstGeom prst="roundRect">
            <a:avLst>
              <a:gd name="adj" fmla="val 15836"/>
            </a:avLst>
          </a:prstGeom>
          <a:solidFill>
            <a:srgbClr val="D4E9F7"/>
          </a:solidFill>
          <a:ln/>
        </p:spPr>
      </p:sp>
      <p:pic>
        <p:nvPicPr>
          <p:cNvPr id="8" name="Image 1" descr="preencoded.png"/>
          <p:cNvPicPr>
            <a:picLocks noChangeAspect="1"/>
          </p:cNvPicPr>
          <p:nvPr/>
        </p:nvPicPr>
        <p:blipFill>
          <a:blip r:embed="rId3"/>
          <a:stretch>
            <a:fillRect/>
          </a:stretch>
        </p:blipFill>
        <p:spPr>
          <a:xfrm>
            <a:off x="6477929" y="2555974"/>
            <a:ext cx="211529" cy="169267"/>
          </a:xfrm>
          <a:prstGeom prst="rect">
            <a:avLst/>
          </a:prstGeom>
        </p:spPr>
      </p:pic>
      <p:sp>
        <p:nvSpPr>
          <p:cNvPr id="9" name="Text 5"/>
          <p:cNvSpPr/>
          <p:nvPr/>
        </p:nvSpPr>
        <p:spPr>
          <a:xfrm>
            <a:off x="6858721" y="2543273"/>
            <a:ext cx="4538152" cy="1691469"/>
          </a:xfrm>
          <a:prstGeom prst="rect">
            <a:avLst/>
          </a:prstGeom>
          <a:noFill/>
          <a:ln/>
        </p:spPr>
        <p:txBody>
          <a:bodyPr wrap="square" lIns="0" tIns="0" rIns="0" bIns="0" rtlCol="0" anchor="t"/>
          <a:lstStyle/>
          <a:p>
            <a:pPr marL="0" indent="0" algn="r" rtl="1">
              <a:lnSpc>
                <a:spcPct val="117000"/>
              </a:lnSpc>
              <a:spcAft>
                <a:spcPts val="850"/>
              </a:spcAft>
              <a:buNone/>
            </a:pPr>
            <a:r>
              <a:rPr lang="ar-SA" altLang="en-US" sz="1600" dirty="0">
                <a:solidFill>
                  <a:srgbClr val="000000"/>
                </a:solidFill>
                <a:latin typeface="WinSoft Pro Medium" pitchFamily="34" charset="0"/>
                <a:ea typeface="WinSoft Pro Medium" pitchFamily="34" charset="-122"/>
                <a:cs typeface="WinSoft Pro Medium" pitchFamily="34" charset="-120"/>
              </a:rPr>
              <a:t>UDL: خيارات متعددة للوصول والتعلم منذ البداية</a:t>
            </a:r>
            <a:endParaRPr lang="ar-SA" sz="1600" dirty="0"/>
          </a:p>
          <a:p>
            <a:pPr marL="0" indent="0" algn="r" rtl="1">
              <a:lnSpc>
                <a:spcPct val="117000"/>
              </a:lnSpc>
              <a:spcAft>
                <a:spcPts val="850"/>
              </a:spcAft>
              <a:buNone/>
            </a:pPr>
            <a:r>
              <a:rPr lang="ar-SA" altLang="en-US" sz="1600" dirty="0">
                <a:solidFill>
                  <a:srgbClr val="000000"/>
                </a:solidFill>
                <a:latin typeface="WinSoft Pro Medium" pitchFamily="34" charset="0"/>
                <a:ea typeface="WinSoft Pro Medium" pitchFamily="34" charset="-122"/>
                <a:cs typeface="WinSoft Pro Medium" pitchFamily="34" charset="-120"/>
              </a:rPr>
              <a:t>التمايز: تعديل أساليب التدريس والممارسة مع ثبات المخرجات.</a:t>
            </a:r>
            <a:endParaRPr lang="ar-SA" sz="1600" dirty="0"/>
          </a:p>
          <a:p>
            <a:pPr marL="0" indent="0" algn="r" rtl="1">
              <a:lnSpc>
                <a:spcPct val="117000"/>
              </a:lnSpc>
              <a:spcAft>
                <a:spcPts val="850"/>
              </a:spcAft>
              <a:buNone/>
            </a:pPr>
            <a:r>
              <a:rPr lang="ar-SA" altLang="en-US" sz="1600" dirty="0">
                <a:solidFill>
                  <a:srgbClr val="000000"/>
                </a:solidFill>
                <a:latin typeface="WinSoft Pro Medium" pitchFamily="34" charset="0"/>
                <a:ea typeface="WinSoft Pro Medium" pitchFamily="34" charset="-122"/>
                <a:cs typeface="WinSoft Pro Medium" pitchFamily="34" charset="-120"/>
              </a:rPr>
              <a:t>الترتيب التيسيري المعقول: تعديل فردي يزيل حاجزاً دون تغيير الكفاية.</a:t>
            </a:r>
            <a:endParaRPr lang="ar-SA" sz="1600" dirty="0"/>
          </a:p>
          <a:p>
            <a:pPr marL="0" indent="0" algn="r" rtl="1">
              <a:lnSpc>
                <a:spcPct val="117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AT: أدوات أو أنظمة تدعم الوصول والأداء.</a:t>
            </a:r>
            <a:endParaRPr lang="ar-SA" sz="1600" dirty="0"/>
          </a:p>
        </p:txBody>
      </p:sp>
      <p:sp>
        <p:nvSpPr>
          <p:cNvPr id="10" name="Text 6"/>
          <p:cNvSpPr/>
          <p:nvPr/>
        </p:nvSpPr>
        <p:spPr>
          <a:xfrm>
            <a:off x="22324" y="4434658"/>
            <a:ext cx="11520319" cy="269862"/>
          </a:xfrm>
          <a:prstGeom prst="rect">
            <a:avLst/>
          </a:prstGeom>
          <a:noFill/>
          <a:ln/>
        </p:spPr>
        <p:txBody>
          <a:bodyPr wrap="none" lIns="0" tIns="0" rIns="67705" bIns="0" rtlCol="0" anchor="t"/>
          <a:lstStyle/>
          <a:p>
            <a:pPr marL="264160" indent="-264160" algn="r" rtl="1">
              <a:lnSpc>
                <a:spcPct val="117000"/>
              </a:lnSpc>
              <a:buSzPct val="100000"/>
              <a:buChar char="•"/>
            </a:pPr>
            <a:r>
              <a:rPr lang="ar-SA" altLang="en-US" sz="2400" b="1" dirty="0">
                <a:solidFill>
                  <a:srgbClr val="384653"/>
                </a:solidFill>
                <a:latin typeface="WinSoft Pro Medium" pitchFamily="34" charset="0"/>
                <a:ea typeface="WinSoft Pro Medium" pitchFamily="34" charset="-122"/>
                <a:cs typeface="WinSoft Pro Medium" pitchFamily="34" charset="-120"/>
              </a:rPr>
              <a:t>اختبار الكفاية والسلامة: </a:t>
            </a:r>
            <a:r>
              <a:rPr lang="ar-SA" altLang="en-US" sz="2400" dirty="0">
                <a:solidFill>
                  <a:srgbClr val="384653"/>
                </a:solidFill>
                <a:latin typeface="WinSoft Pro Medium" pitchFamily="34" charset="0"/>
                <a:ea typeface="WinSoft Pro Medium" pitchFamily="34" charset="-122"/>
                <a:cs typeface="WinSoft Pro Medium" pitchFamily="34" charset="-120"/>
              </a:rPr>
              <a:t>اسأل:</a:t>
            </a:r>
            <a:endParaRPr lang="ar-SA" sz="2400" dirty="0"/>
          </a:p>
        </p:txBody>
      </p:sp>
      <p:pic>
        <p:nvPicPr>
          <p:cNvPr id="11" name="Image 2"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8923015" y="5278196"/>
            <a:ext cx="2636772" cy="933450"/>
          </a:xfrm>
          <a:prstGeom prst="rect">
            <a:avLst/>
          </a:prstGeom>
        </p:spPr>
      </p:pic>
      <p:sp>
        <p:nvSpPr>
          <p:cNvPr id="12" name="Text 7"/>
          <p:cNvSpPr/>
          <p:nvPr/>
        </p:nvSpPr>
        <p:spPr>
          <a:xfrm>
            <a:off x="9111328" y="5466513"/>
            <a:ext cx="2183948" cy="556816"/>
          </a:xfrm>
          <a:prstGeom prst="rect">
            <a:avLst/>
          </a:prstGeom>
          <a:noFill/>
          <a:ln/>
        </p:spPr>
        <p:txBody>
          <a:bodyPr wrap="square" lIns="0" tIns="0" rIns="0" bIns="0" rtlCol="0" anchor="t">
            <a:normAutofit/>
          </a:bodyPr>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ما الكفاية الجوهرية المطلوبة؟</a:t>
            </a:r>
            <a:endParaRPr lang="ar-SA" sz="1750" dirty="0"/>
          </a:p>
        </p:txBody>
      </p:sp>
      <p:pic>
        <p:nvPicPr>
          <p:cNvPr id="13" name="Image 3"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6159346" y="5278196"/>
            <a:ext cx="2636772" cy="933450"/>
          </a:xfrm>
          <a:prstGeom prst="rect">
            <a:avLst/>
          </a:prstGeom>
        </p:spPr>
      </p:pic>
      <p:sp>
        <p:nvSpPr>
          <p:cNvPr id="14" name="Text 8"/>
          <p:cNvSpPr/>
          <p:nvPr/>
        </p:nvSpPr>
        <p:spPr>
          <a:xfrm>
            <a:off x="6347658" y="5466513"/>
            <a:ext cx="2183948" cy="556816"/>
          </a:xfrm>
          <a:prstGeom prst="rect">
            <a:avLst/>
          </a:prstGeom>
          <a:noFill/>
          <a:ln/>
        </p:spPr>
        <p:txBody>
          <a:bodyPr wrap="square" lIns="0" tIns="0" rIns="0" bIns="0" rtlCol="0" anchor="t">
            <a:normAutofit/>
          </a:bodyPr>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هل يغيّر التعديل الكفاية؟</a:t>
            </a:r>
            <a:endParaRPr lang="ar-SA" sz="1750" dirty="0"/>
          </a:p>
        </p:txBody>
      </p:sp>
      <p:pic>
        <p:nvPicPr>
          <p:cNvPr id="15" name="Image 4"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3395677" y="5278196"/>
            <a:ext cx="2636772" cy="933450"/>
          </a:xfrm>
          <a:prstGeom prst="rect">
            <a:avLst/>
          </a:prstGeom>
        </p:spPr>
      </p:pic>
      <p:sp>
        <p:nvSpPr>
          <p:cNvPr id="16" name="Text 9"/>
          <p:cNvSpPr/>
          <p:nvPr/>
        </p:nvSpPr>
        <p:spPr>
          <a:xfrm>
            <a:off x="3583989" y="5466513"/>
            <a:ext cx="2183948"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هل يضيف خطراً جديداً؟</a:t>
            </a:r>
            <a:endParaRPr lang="ar-SA" sz="1750" dirty="0"/>
          </a:p>
        </p:txBody>
      </p:sp>
      <p:pic>
        <p:nvPicPr>
          <p:cNvPr id="17" name="Image 5"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631908" y="5278196"/>
            <a:ext cx="2636871" cy="933450"/>
          </a:xfrm>
          <a:prstGeom prst="rect">
            <a:avLst/>
          </a:prstGeom>
        </p:spPr>
      </p:pic>
      <p:sp>
        <p:nvSpPr>
          <p:cNvPr id="18" name="Text 10"/>
          <p:cNvSpPr/>
          <p:nvPr/>
        </p:nvSpPr>
        <p:spPr>
          <a:xfrm>
            <a:off x="820221" y="5466513"/>
            <a:ext cx="2184048" cy="556816"/>
          </a:xfrm>
          <a:prstGeom prst="rect">
            <a:avLst/>
          </a:prstGeom>
          <a:noFill/>
          <a:ln/>
        </p:spPr>
        <p:txBody>
          <a:bodyPr wrap="square" lIns="0" tIns="0" rIns="0" bIns="0" rtlCol="0" anchor="t">
            <a:normAutofit/>
          </a:bodyPr>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هل يبقى الدليل صالحاً للحكم على الأداء؟</a:t>
            </a:r>
            <a:endParaRPr lang="ar-SA" sz="1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631908" y="707430"/>
            <a:ext cx="10927878" cy="482501"/>
          </a:xfrm>
          <a:prstGeom prst="rect">
            <a:avLst/>
          </a:prstGeom>
          <a:noFill/>
          <a:ln/>
        </p:spPr>
        <p:txBody>
          <a:bodyPr wrap="none" lIns="0" tIns="0" rIns="0" bIns="0" rtlCol="0" anchor="t"/>
          <a:lstStyle/>
          <a:p>
            <a:pPr algn="r" rtl="1">
              <a:lnSpc>
                <a:spcPct val="104000"/>
              </a:lnSpc>
            </a:pPr>
            <a:r>
              <a:rPr lang="ar-SA" altLang="en-US" sz="3000" b="1" dirty="0">
                <a:solidFill>
                  <a:srgbClr val="2E3C4E"/>
                </a:solidFill>
                <a:latin typeface="GE SS Two Light" pitchFamily="34" charset="0"/>
                <a:ea typeface="GE SS Two Light" pitchFamily="34" charset="-122"/>
                <a:cs typeface="GE SS Two Light" pitchFamily="34" charset="-120"/>
              </a:rPr>
              <a:t>النشاط </a:t>
            </a:r>
            <a:r>
              <a:rPr lang="en-US" altLang="en-US" sz="3200" b="1" dirty="0">
                <a:solidFill>
                  <a:srgbClr val="2E3C4E"/>
                </a:solidFill>
                <a:latin typeface="Myriad Headline" panose="020B0500000000000000" pitchFamily="34" charset="0"/>
                <a:ea typeface="GE SS Two Light" pitchFamily="34" charset="-122"/>
                <a:cs typeface="GE SS Two Light" pitchFamily="34" charset="-120"/>
              </a:rPr>
              <a:t>1.2</a:t>
            </a:r>
            <a:endParaRPr lang="ar-SA" sz="3000" dirty="0"/>
          </a:p>
        </p:txBody>
      </p:sp>
      <p:sp>
        <p:nvSpPr>
          <p:cNvPr id="3" name="Text 1"/>
          <p:cNvSpPr/>
          <p:nvPr/>
        </p:nvSpPr>
        <p:spPr>
          <a:xfrm>
            <a:off x="22324" y="1380629"/>
            <a:ext cx="11537463" cy="193675"/>
          </a:xfrm>
          <a:prstGeom prst="rect">
            <a:avLst/>
          </a:prstGeom>
          <a:noFill/>
          <a:ln/>
        </p:spPr>
        <p:txBody>
          <a:bodyPr wrap="none" lIns="0" tIns="0" rIns="58678" bIns="0" rtlCol="0" anchor="t"/>
          <a:lstStyle/>
          <a:p>
            <a:pPr marL="233680" indent="-2336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الثابت والمرن في التصميم الشامل:</a:t>
            </a:r>
            <a:endParaRPr lang="ar-SA" dirty="0"/>
          </a:p>
        </p:txBody>
      </p:sp>
      <p:pic>
        <p:nvPicPr>
          <p:cNvPr id="4" name="Image 0" descr="preencoded.png"/>
          <p:cNvPicPr>
            <a:picLocks noChangeAspect="1"/>
          </p:cNvPicPr>
          <p:nvPr/>
        </p:nvPicPr>
        <p:blipFill>
          <a:blip r:embed="rId3"/>
          <a:stretch>
            <a:fillRect/>
          </a:stretch>
        </p:blipFill>
        <p:spPr>
          <a:xfrm>
            <a:off x="1551346" y="1681559"/>
            <a:ext cx="9089004" cy="3975695"/>
          </a:xfrm>
          <a:prstGeom prst="rect">
            <a:avLst/>
          </a:prstGeom>
        </p:spPr>
      </p:pic>
      <p:sp>
        <p:nvSpPr>
          <p:cNvPr id="5" name="Text 2"/>
          <p:cNvSpPr/>
          <p:nvPr/>
        </p:nvSpPr>
        <p:spPr>
          <a:xfrm>
            <a:off x="6522972" y="3681921"/>
            <a:ext cx="1064923" cy="260599"/>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000000"/>
                </a:solidFill>
                <a:latin typeface="GE SS Two Light" pitchFamily="34" charset="0"/>
                <a:ea typeface="GE SS Two Light" pitchFamily="34" charset="-122"/>
                <a:cs typeface="GE SS Two Light" pitchFamily="34" charset="-120"/>
              </a:rPr>
              <a:t>ثابت</a:t>
            </a:r>
            <a:endParaRPr lang="ar-SA" sz="2800" dirty="0"/>
          </a:p>
        </p:txBody>
      </p:sp>
      <p:sp>
        <p:nvSpPr>
          <p:cNvPr id="6" name="Text 3"/>
          <p:cNvSpPr/>
          <p:nvPr/>
        </p:nvSpPr>
        <p:spPr>
          <a:xfrm>
            <a:off x="4507539" y="3681921"/>
            <a:ext cx="1064923" cy="260599"/>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000000"/>
                </a:solidFill>
                <a:latin typeface="GE SS Two Light" pitchFamily="34" charset="0"/>
                <a:ea typeface="GE SS Two Light" pitchFamily="34" charset="-122"/>
                <a:cs typeface="GE SS Two Light" pitchFamily="34" charset="-120"/>
              </a:rPr>
              <a:t>مرن</a:t>
            </a:r>
            <a:endParaRPr lang="ar-SA" sz="2800" dirty="0"/>
          </a:p>
        </p:txBody>
      </p:sp>
      <p:sp>
        <p:nvSpPr>
          <p:cNvPr id="7" name="Text 4"/>
          <p:cNvSpPr/>
          <p:nvPr/>
        </p:nvSpPr>
        <p:spPr>
          <a:xfrm>
            <a:off x="2047379" y="4943111"/>
            <a:ext cx="1751403" cy="163373"/>
          </a:xfrm>
          <a:prstGeom prst="rect">
            <a:avLst/>
          </a:prstGeom>
          <a:noFill/>
          <a:ln/>
        </p:spPr>
        <p:txBody>
          <a:bodyPr wrap="none" lIns="0" tIns="0" rIns="0" bIns="0" rtlCol="0" anchor="t"/>
          <a:lstStyle/>
          <a:p>
            <a:pPr marL="0" indent="0" algn="r" rtl="1">
              <a:lnSpc>
                <a:spcPct val="8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بعض جوانب الوقت وإظهار التعلم.</a:t>
            </a:r>
            <a:endParaRPr lang="ar-SA" sz="2000" dirty="0"/>
          </a:p>
        </p:txBody>
      </p:sp>
      <p:sp>
        <p:nvSpPr>
          <p:cNvPr id="8" name="Text 5"/>
          <p:cNvSpPr/>
          <p:nvPr/>
        </p:nvSpPr>
        <p:spPr>
          <a:xfrm>
            <a:off x="1765746" y="3702137"/>
            <a:ext cx="1548979" cy="163373"/>
          </a:xfrm>
          <a:prstGeom prst="rect">
            <a:avLst/>
          </a:prstGeom>
          <a:noFill/>
          <a:ln/>
        </p:spPr>
        <p:txBody>
          <a:bodyPr wrap="none" lIns="0" tIns="0" rIns="0" bIns="0" rtlCol="0" anchor="t"/>
          <a:lstStyle/>
          <a:p>
            <a:pPr marL="0" indent="0" algn="r" rtl="1">
              <a:lnSpc>
                <a:spcPct val="8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البيئة، الممارسة</a:t>
            </a:r>
            <a:endParaRPr lang="ar-SA" sz="2000" dirty="0"/>
          </a:p>
        </p:txBody>
      </p:sp>
      <p:sp>
        <p:nvSpPr>
          <p:cNvPr id="9" name="Text 6"/>
          <p:cNvSpPr/>
          <p:nvPr/>
        </p:nvSpPr>
        <p:spPr>
          <a:xfrm>
            <a:off x="2082583" y="2461162"/>
            <a:ext cx="1760204" cy="163373"/>
          </a:xfrm>
          <a:prstGeom prst="rect">
            <a:avLst/>
          </a:prstGeom>
          <a:noFill/>
          <a:ln/>
        </p:spPr>
        <p:txBody>
          <a:bodyPr wrap="none" lIns="0" tIns="0" rIns="0" bIns="0" rtlCol="0" anchor="t"/>
          <a:lstStyle/>
          <a:p>
            <a:pPr marL="0" indent="0" algn="r" rtl="1">
              <a:lnSpc>
                <a:spcPct val="8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التعليمات، الوسائط</a:t>
            </a:r>
            <a:endParaRPr lang="ar-SA" sz="2000" dirty="0"/>
          </a:p>
        </p:txBody>
      </p:sp>
      <p:sp>
        <p:nvSpPr>
          <p:cNvPr id="10" name="Text 7"/>
          <p:cNvSpPr/>
          <p:nvPr/>
        </p:nvSpPr>
        <p:spPr>
          <a:xfrm>
            <a:off x="8278500" y="4947512"/>
            <a:ext cx="1733800" cy="163373"/>
          </a:xfrm>
          <a:prstGeom prst="rect">
            <a:avLst/>
          </a:prstGeom>
          <a:noFill/>
          <a:ln/>
        </p:spPr>
        <p:txBody>
          <a:bodyPr wrap="none" lIns="0" tIns="0" rIns="0" bIns="0" rtlCol="0" anchor="t"/>
          <a:lstStyle/>
          <a:p>
            <a:pPr marL="0" indent="0" algn="l" rtl="1">
              <a:lnSpc>
                <a:spcPct val="8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متطلبات السلامة</a:t>
            </a:r>
            <a:endParaRPr lang="ar-SA" sz="2000" dirty="0"/>
          </a:p>
        </p:txBody>
      </p:sp>
      <p:sp>
        <p:nvSpPr>
          <p:cNvPr id="11" name="Text 8"/>
          <p:cNvSpPr/>
          <p:nvPr/>
        </p:nvSpPr>
        <p:spPr>
          <a:xfrm>
            <a:off x="8815362" y="3693335"/>
            <a:ext cx="1531377" cy="163373"/>
          </a:xfrm>
          <a:prstGeom prst="rect">
            <a:avLst/>
          </a:prstGeom>
          <a:noFill/>
          <a:ln/>
        </p:spPr>
        <p:txBody>
          <a:bodyPr wrap="none" lIns="0" tIns="0" rIns="0" bIns="0" rtlCol="0" anchor="t"/>
          <a:lstStyle/>
          <a:p>
            <a:pPr marL="0" indent="0" algn="l" rtl="1">
              <a:lnSpc>
                <a:spcPct val="8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الأداء الجوهري</a:t>
            </a:r>
            <a:endParaRPr lang="ar-SA" sz="2000" dirty="0"/>
          </a:p>
        </p:txBody>
      </p:sp>
      <p:sp>
        <p:nvSpPr>
          <p:cNvPr id="12" name="Text 9"/>
          <p:cNvSpPr/>
          <p:nvPr/>
        </p:nvSpPr>
        <p:spPr>
          <a:xfrm>
            <a:off x="8278500" y="2465563"/>
            <a:ext cx="1733800" cy="163373"/>
          </a:xfrm>
          <a:prstGeom prst="rect">
            <a:avLst/>
          </a:prstGeom>
          <a:noFill/>
          <a:ln/>
        </p:spPr>
        <p:txBody>
          <a:bodyPr wrap="none" lIns="0" tIns="0" rIns="0" bIns="0" rtlCol="0" anchor="t"/>
          <a:lstStyle/>
          <a:p>
            <a:pPr marL="0" indent="0" algn="l" rtl="1">
              <a:lnSpc>
                <a:spcPct val="8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الكفاية المهنية</a:t>
            </a:r>
            <a:endParaRPr lang="ar-SA" sz="2000" dirty="0"/>
          </a:p>
        </p:txBody>
      </p:sp>
      <p:sp>
        <p:nvSpPr>
          <p:cNvPr id="13" name="Shape 10"/>
          <p:cNvSpPr/>
          <p:nvPr/>
        </p:nvSpPr>
        <p:spPr>
          <a:xfrm>
            <a:off x="631908" y="5764510"/>
            <a:ext cx="10927878" cy="496586"/>
          </a:xfrm>
          <a:prstGeom prst="roundRect">
            <a:avLst>
              <a:gd name="adj" fmla="val 49999"/>
            </a:avLst>
          </a:prstGeom>
          <a:solidFill>
            <a:srgbClr val="D4E9F7"/>
          </a:solidFill>
          <a:ln/>
        </p:spPr>
      </p:sp>
      <p:pic>
        <p:nvPicPr>
          <p:cNvPr id="14" name="Image 1" descr="preencoded.png"/>
          <p:cNvPicPr>
            <a:picLocks noChangeAspect="1"/>
          </p:cNvPicPr>
          <p:nvPr/>
        </p:nvPicPr>
        <p:blipFill>
          <a:blip r:embed="rId4"/>
          <a:stretch>
            <a:fillRect/>
          </a:stretch>
        </p:blipFill>
        <p:spPr>
          <a:xfrm>
            <a:off x="778550" y="5901432"/>
            <a:ext cx="183352" cy="146645"/>
          </a:xfrm>
          <a:prstGeom prst="rect">
            <a:avLst/>
          </a:prstGeom>
        </p:spPr>
      </p:pic>
      <p:sp>
        <p:nvSpPr>
          <p:cNvPr id="15" name="Text 11"/>
          <p:cNvSpPr/>
          <p:nvPr/>
        </p:nvSpPr>
        <p:spPr>
          <a:xfrm>
            <a:off x="498959" y="5886847"/>
            <a:ext cx="10914186" cy="193675"/>
          </a:xfrm>
          <a:prstGeom prst="rect">
            <a:avLst/>
          </a:prstGeom>
          <a:noFill/>
          <a:ln/>
        </p:spPr>
        <p:txBody>
          <a:bodyPr wrap="none" lIns="0" tIns="0" rIns="58678" bIns="0" rtlCol="0" anchor="t"/>
          <a:lstStyle/>
          <a:p>
            <a:pPr marL="233680" indent="-233680" algn="r" rtl="1">
              <a:lnSpc>
                <a:spcPct val="110000"/>
              </a:lnSpc>
              <a:buSzPct val="100000"/>
              <a:buChar char="•"/>
            </a:pPr>
            <a:r>
              <a:rPr lang="ar-SA" altLang="en-US" b="1" dirty="0">
                <a:solidFill>
                  <a:srgbClr val="000000"/>
                </a:solidFill>
                <a:latin typeface="WinSoft Pro Medium" pitchFamily="34" charset="0"/>
                <a:ea typeface="WinSoft Pro Medium" pitchFamily="34" charset="-122"/>
                <a:cs typeface="WinSoft Pro Medium" pitchFamily="34" charset="-120"/>
              </a:rPr>
              <a:t>السؤال الحاسم:</a:t>
            </a:r>
            <a:r>
              <a:rPr lang="ar-SA" altLang="en-US" dirty="0">
                <a:solidFill>
                  <a:srgbClr val="000000"/>
                </a:solidFill>
                <a:latin typeface="WinSoft Pro Medium" pitchFamily="34" charset="0"/>
                <a:ea typeface="WinSoft Pro Medium" pitchFamily="34" charset="-122"/>
                <a:cs typeface="WinSoft Pro Medium" pitchFamily="34" charset="-120"/>
              </a:rPr>
              <a:t> هل يزيل التعديل حاجزاً دون أن يغيّر ما يجب إثباته مهنياً؟</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1094482"/>
            <a:ext cx="6051399" cy="668040"/>
          </a:xfrm>
          <a:prstGeom prst="rect">
            <a:avLst/>
          </a:prstGeom>
          <a:noFill/>
          <a:ln/>
        </p:spPr>
        <p:txBody>
          <a:bodyPr wrap="none" lIns="0" tIns="0" rIns="0" bIns="0" rtlCol="0" anchor="t"/>
          <a:lstStyle/>
          <a:p>
            <a:pPr algn="r" rtl="1">
              <a:lnSpc>
                <a:spcPct val="104000"/>
              </a:lnSpc>
            </a:pPr>
            <a:r>
              <a:rPr lang="ar-SA" altLang="en-US" sz="4200" b="1" dirty="0">
                <a:solidFill>
                  <a:srgbClr val="2E3C4E"/>
                </a:solidFill>
                <a:latin typeface="GE SS Two Light" pitchFamily="34" charset="0"/>
                <a:ea typeface="GE SS Two Light" pitchFamily="34" charset="-122"/>
                <a:cs typeface="GE SS Two Light" pitchFamily="34" charset="-120"/>
              </a:rPr>
              <a:t>النشاط </a:t>
            </a:r>
            <a:r>
              <a:rPr lang="en-US" altLang="en-US" sz="4400" b="1" dirty="0">
                <a:solidFill>
                  <a:srgbClr val="2E3C4E"/>
                </a:solidFill>
                <a:latin typeface="Myriad Headline" panose="020B0500000000000000" pitchFamily="34" charset="0"/>
                <a:ea typeface="GE SS Two Light" pitchFamily="34" charset="-122"/>
                <a:cs typeface="GE SS Two Light" pitchFamily="34" charset="-120"/>
              </a:rPr>
              <a:t>1.2</a:t>
            </a:r>
            <a:endParaRPr lang="ar-SA" sz="4200" dirty="0"/>
          </a:p>
        </p:txBody>
      </p:sp>
      <p:sp>
        <p:nvSpPr>
          <p:cNvPr id="4" name="Shape 1"/>
          <p:cNvSpPr/>
          <p:nvPr/>
        </p:nvSpPr>
        <p:spPr>
          <a:xfrm>
            <a:off x="11534387" y="820341"/>
            <a:ext cx="25399" cy="1216323"/>
          </a:xfrm>
          <a:prstGeom prst="roundRect">
            <a:avLst>
              <a:gd name="adj" fmla="val 50001"/>
            </a:avLst>
          </a:prstGeom>
          <a:solidFill>
            <a:srgbClr val="75BAE6"/>
          </a:solidFill>
          <a:ln/>
        </p:spPr>
      </p:sp>
      <p:sp>
        <p:nvSpPr>
          <p:cNvPr id="5" name="Shape 2"/>
          <p:cNvSpPr/>
          <p:nvPr/>
        </p:nvSpPr>
        <p:spPr>
          <a:xfrm>
            <a:off x="5203794" y="2292945"/>
            <a:ext cx="6355993" cy="25400"/>
          </a:xfrm>
          <a:prstGeom prst="roundRect">
            <a:avLst>
              <a:gd name="adj" fmla="val 49999"/>
            </a:avLst>
          </a:prstGeom>
          <a:solidFill>
            <a:srgbClr val="384653">
              <a:alpha val="50000"/>
            </a:srgbClr>
          </a:solidFill>
          <a:ln/>
        </p:spPr>
      </p:sp>
      <p:sp>
        <p:nvSpPr>
          <p:cNvPr id="6" name="Text 3"/>
          <p:cNvSpPr/>
          <p:nvPr/>
        </p:nvSpPr>
        <p:spPr>
          <a:xfrm>
            <a:off x="5203794" y="2574627"/>
            <a:ext cx="6355993" cy="926009"/>
          </a:xfrm>
          <a:prstGeom prst="rect">
            <a:avLst/>
          </a:prstGeom>
          <a:noFill/>
          <a:ln/>
        </p:spPr>
        <p:txBody>
          <a:bodyPr wrap="square" lIns="0" tIns="0" rIns="0" bIns="0" rtlCol="0" anchor="t">
            <a:normAutofit/>
          </a:bodyPr>
          <a:lstStyle/>
          <a:p>
            <a:pPr marL="0" indent="0" algn="r" rtl="1">
              <a:lnSpc>
                <a:spcPct val="127000"/>
              </a:lnSpc>
              <a:buNone/>
            </a:pPr>
            <a:r>
              <a:rPr lang="ar-SA" altLang="en-US" sz="2800" b="1" dirty="0">
                <a:solidFill>
                  <a:srgbClr val="384653"/>
                </a:solidFill>
                <a:latin typeface="WinSoft Pro Medium" pitchFamily="34" charset="0"/>
                <a:ea typeface="WinSoft Pro Medium" pitchFamily="34" charset="-122"/>
                <a:cs typeface="WinSoft Pro Medium" pitchFamily="34" charset="-120"/>
              </a:rPr>
              <a:t>تطبيق نظري سريع:</a:t>
            </a:r>
            <a:endParaRPr lang="ar-SA" sz="2800" dirty="0"/>
          </a:p>
        </p:txBody>
      </p:sp>
      <p:pic>
        <p:nvPicPr>
          <p:cNvPr id="7"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9562960" y="3706217"/>
            <a:ext cx="1996827" cy="1074341"/>
          </a:xfrm>
          <a:prstGeom prst="rect">
            <a:avLst/>
          </a:prstGeom>
        </p:spPr>
      </p:pic>
      <p:sp>
        <p:nvSpPr>
          <p:cNvPr id="8" name="Text 4"/>
          <p:cNvSpPr/>
          <p:nvPr/>
        </p:nvSpPr>
        <p:spPr>
          <a:xfrm>
            <a:off x="9791455" y="3934718"/>
            <a:ext cx="1438239" cy="845840"/>
          </a:xfrm>
          <a:prstGeom prst="rect">
            <a:avLst/>
          </a:prstGeom>
          <a:noFill/>
          <a:ln/>
        </p:spPr>
        <p:txBody>
          <a:bodyPr wrap="square" lIns="0" tIns="0" rIns="0" bIns="0" rtlCol="0" anchor="t">
            <a:normAutofit fontScale="92500"/>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عنصر ثابت في كفاية من تخصصي:</a:t>
            </a:r>
            <a:endParaRPr lang="ar-SA" dirty="0"/>
          </a:p>
        </p:txBody>
      </p:sp>
      <p:pic>
        <p:nvPicPr>
          <p:cNvPr id="9" name="Image 2"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7383377" y="3706217"/>
            <a:ext cx="1996827" cy="1074341"/>
          </a:xfrm>
          <a:prstGeom prst="rect">
            <a:avLst/>
          </a:prstGeom>
        </p:spPr>
      </p:pic>
      <p:sp>
        <p:nvSpPr>
          <p:cNvPr id="10" name="Text 5"/>
          <p:cNvSpPr/>
          <p:nvPr/>
        </p:nvSpPr>
        <p:spPr>
          <a:xfrm>
            <a:off x="7611872" y="3934718"/>
            <a:ext cx="1438239" cy="845840"/>
          </a:xfrm>
          <a:prstGeom prst="rect">
            <a:avLst/>
          </a:prstGeom>
          <a:noFill/>
          <a:ln/>
        </p:spPr>
        <p:txBody>
          <a:bodyPr wrap="square" lIns="0" tIns="0" rIns="0" bIns="0" rtlCol="0" anchor="t">
            <a:normAutofit/>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عنصر مرن يمكن إعادة تصميمه:</a:t>
            </a:r>
            <a:endParaRPr lang="ar-SA" dirty="0"/>
          </a:p>
        </p:txBody>
      </p:sp>
      <p:pic>
        <p:nvPicPr>
          <p:cNvPr id="11" name="Image 3"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203794" y="3706217"/>
            <a:ext cx="1996827" cy="1074341"/>
          </a:xfrm>
          <a:prstGeom prst="rect">
            <a:avLst/>
          </a:prstGeom>
        </p:spPr>
      </p:pic>
      <p:sp>
        <p:nvSpPr>
          <p:cNvPr id="12" name="Text 6"/>
          <p:cNvSpPr/>
          <p:nvPr/>
        </p:nvSpPr>
        <p:spPr>
          <a:xfrm>
            <a:off x="5432289" y="3934718"/>
            <a:ext cx="1438239" cy="845840"/>
          </a:xfrm>
          <a:prstGeom prst="rect">
            <a:avLst/>
          </a:prstGeom>
          <a:noFill/>
          <a:ln/>
        </p:spPr>
        <p:txBody>
          <a:bodyPr wrap="square" lIns="0" tIns="0" rIns="0" bIns="0" rtlCol="0" anchor="t">
            <a:normAutofit/>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تغيير UDL يمكن أن يفيد الجميع:</a:t>
            </a:r>
            <a:endParaRPr lang="ar-SA" dirty="0"/>
          </a:p>
        </p:txBody>
      </p:sp>
      <p:pic>
        <p:nvPicPr>
          <p:cNvPr id="13" name="Image 4"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8576836" y="4963319"/>
            <a:ext cx="1996827" cy="1074341"/>
          </a:xfrm>
          <a:prstGeom prst="rect">
            <a:avLst/>
          </a:prstGeom>
        </p:spPr>
      </p:pic>
      <p:sp>
        <p:nvSpPr>
          <p:cNvPr id="14" name="Text 7"/>
          <p:cNvSpPr/>
          <p:nvPr/>
        </p:nvSpPr>
        <p:spPr>
          <a:xfrm>
            <a:off x="8805331" y="5191820"/>
            <a:ext cx="1438239" cy="845840"/>
          </a:xfrm>
          <a:prstGeom prst="rect">
            <a:avLst/>
          </a:prstGeom>
          <a:noFill/>
          <a:ln/>
        </p:spPr>
        <p:txBody>
          <a:bodyPr wrap="square" lIns="0" tIns="0" rIns="0" bIns="0" rtlCol="0" anchor="t">
            <a:noAutofit/>
          </a:bodyPr>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الدليل/ المثال الذي سأستند إليه:</a:t>
            </a:r>
            <a:endParaRPr lang="ar-SA" sz="2000" dirty="0"/>
          </a:p>
        </p:txBody>
      </p:sp>
      <p:pic>
        <p:nvPicPr>
          <p:cNvPr id="15" name="Image 5"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6397253" y="4963319"/>
            <a:ext cx="1996827" cy="1074341"/>
          </a:xfrm>
          <a:prstGeom prst="rect">
            <a:avLst/>
          </a:prstGeom>
        </p:spPr>
      </p:pic>
      <p:sp>
        <p:nvSpPr>
          <p:cNvPr id="16" name="Text 8"/>
          <p:cNvSpPr/>
          <p:nvPr/>
        </p:nvSpPr>
        <p:spPr>
          <a:xfrm>
            <a:off x="6625748" y="5191820"/>
            <a:ext cx="1438239" cy="845840"/>
          </a:xfrm>
          <a:prstGeom prst="rect">
            <a:avLst/>
          </a:prstGeom>
          <a:noFill/>
          <a:ln/>
        </p:spPr>
        <p:txBody>
          <a:bodyPr wrap="square" lIns="0" tIns="0" rIns="0" bIns="0" rtlCol="0" anchor="t">
            <a:normAutofit/>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ما الذي سأعدله أو أختبره بعد النقاش:</a:t>
            </a:r>
            <a:endParaRPr lang="ar-S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31908" y="685800"/>
            <a:ext cx="10927878" cy="742355"/>
          </a:xfrm>
          <a:prstGeom prst="rect">
            <a:avLst/>
          </a:prstGeom>
          <a:noFill/>
          <a:ln/>
        </p:spPr>
        <p:txBody>
          <a:bodyPr wrap="none" lIns="0" tIns="0" rIns="0" bIns="0" rtlCol="0" anchor="t"/>
          <a:lstStyle/>
          <a:p>
            <a:pPr algn="r" rtl="1">
              <a:lnSpc>
                <a:spcPct val="104000"/>
              </a:lnSpc>
            </a:pPr>
            <a:r>
              <a:rPr lang="ar-SA" altLang="en-US" sz="4650" b="1" dirty="0">
                <a:solidFill>
                  <a:srgbClr val="2E3C4E"/>
                </a:solidFill>
                <a:latin typeface="GE SS Two Light" pitchFamily="34" charset="0"/>
                <a:ea typeface="GE SS Two Light" pitchFamily="34" charset="-122"/>
                <a:cs typeface="GE SS Two Light" pitchFamily="34" charset="-120"/>
              </a:rPr>
              <a:t>النشاط </a:t>
            </a:r>
            <a:r>
              <a:rPr lang="en-US" altLang="en-US" sz="4650" b="1" dirty="0">
                <a:solidFill>
                  <a:srgbClr val="2E3C4E"/>
                </a:solidFill>
                <a:latin typeface="Myriad Headline" panose="020B0500000000000000" pitchFamily="34" charset="0"/>
                <a:ea typeface="GE SS Two Light" pitchFamily="34" charset="-122"/>
                <a:cs typeface="GE SS Two Light" pitchFamily="34" charset="-120"/>
              </a:rPr>
              <a:t>1.2</a:t>
            </a:r>
            <a:endParaRPr lang="ar-SA" sz="4650" dirty="0"/>
          </a:p>
        </p:txBody>
      </p:sp>
      <p:pic>
        <p:nvPicPr>
          <p:cNvPr id="3"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2531165" y="1879501"/>
            <a:ext cx="6033627" cy="4292699"/>
          </a:xfrm>
          <a:prstGeom prst="rect">
            <a:avLst/>
          </a:prstGeom>
        </p:spPr>
      </p:pic>
      <p:sp>
        <p:nvSpPr>
          <p:cNvPr id="4" name="Text 1"/>
          <p:cNvSpPr/>
          <p:nvPr/>
        </p:nvSpPr>
        <p:spPr>
          <a:xfrm>
            <a:off x="3339549" y="2807593"/>
            <a:ext cx="4974228" cy="371177"/>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النشاط</a:t>
            </a:r>
            <a:endParaRPr lang="ar-SA" sz="2400" dirty="0"/>
          </a:p>
        </p:txBody>
      </p:sp>
      <p:sp>
        <p:nvSpPr>
          <p:cNvPr id="5" name="Text 2"/>
          <p:cNvSpPr/>
          <p:nvPr/>
        </p:nvSpPr>
        <p:spPr>
          <a:xfrm>
            <a:off x="3246783" y="3314105"/>
            <a:ext cx="5066993" cy="1083469"/>
          </a:xfrm>
          <a:prstGeom prst="rect">
            <a:avLst/>
          </a:prstGeom>
          <a:noFill/>
          <a:ln/>
        </p:spPr>
        <p:txBody>
          <a:bodyPr wrap="square" lIns="0" tIns="0" rIns="90274" bIns="0" rtlCol="0" anchor="t">
            <a:normAutofit/>
          </a:bodyPr>
          <a:lstStyle/>
          <a:p>
            <a:pPr algn="r" rtl="1">
              <a:lnSpc>
                <a:spcPct val="133000"/>
              </a:lnSpc>
              <a:buSzPct val="100000"/>
            </a:pPr>
            <a:r>
              <a:rPr lang="ar-SA" altLang="en-US" sz="2400" dirty="0">
                <a:solidFill>
                  <a:srgbClr val="384653"/>
                </a:solidFill>
                <a:latin typeface="WinSoft Pro Medium" pitchFamily="34" charset="0"/>
                <a:ea typeface="WinSoft Pro Medium" pitchFamily="34" charset="-122"/>
                <a:cs typeface="WinSoft Pro Medium" pitchFamily="34" charset="-120"/>
              </a:rPr>
              <a:t>العمل على هذا النشاط بشكل مجموعات صغيرة.</a:t>
            </a:r>
            <a:endParaRPr lang="ar-SA" sz="2400" dirty="0"/>
          </a:p>
        </p:txBody>
      </p:sp>
      <p:sp>
        <p:nvSpPr>
          <p:cNvPr id="6" name="Text 3"/>
          <p:cNvSpPr/>
          <p:nvPr/>
        </p:nvSpPr>
        <p:spPr>
          <a:xfrm>
            <a:off x="2531165" y="4067770"/>
            <a:ext cx="5782611" cy="1083469"/>
          </a:xfrm>
          <a:prstGeom prst="rect">
            <a:avLst/>
          </a:prstGeom>
          <a:noFill/>
          <a:ln/>
        </p:spPr>
        <p:txBody>
          <a:bodyPr wrap="square" lIns="0" tIns="0" rIns="0" bIns="0" rtlCol="0" anchor="t">
            <a:normAutofit/>
          </a:bodyPr>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إنتاج خطة درس مهني مكيّفة وفق تعليمات ورقة عمل 1.2.</a:t>
            </a:r>
            <a:endParaRPr lang="ar-SA"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47772461"/>
              </p:ext>
            </p:extLst>
          </p:nvPr>
        </p:nvGraphicFramePr>
        <p:xfrm>
          <a:off x="821634" y="1623190"/>
          <a:ext cx="10668000" cy="4663440"/>
        </p:xfrm>
        <a:graphic>
          <a:graphicData uri="http://schemas.openxmlformats.org/drawingml/2006/table">
            <a:tbl>
              <a:tblPr rtl="1" firstRow="1" firstCol="1" bandRow="1">
                <a:tableStyleId>{5C22544A-7EE6-4342-B048-85BDC9FD1C3A}</a:tableStyleId>
              </a:tblPr>
              <a:tblGrid>
                <a:gridCol w="2667000">
                  <a:extLst>
                    <a:ext uri="{9D8B030D-6E8A-4147-A177-3AD203B41FA5}">
                      <a16:colId xmlns:a16="http://schemas.microsoft.com/office/drawing/2014/main" val="1533091415"/>
                    </a:ext>
                  </a:extLst>
                </a:gridCol>
                <a:gridCol w="2667000">
                  <a:extLst>
                    <a:ext uri="{9D8B030D-6E8A-4147-A177-3AD203B41FA5}">
                      <a16:colId xmlns:a16="http://schemas.microsoft.com/office/drawing/2014/main" val="3338055884"/>
                    </a:ext>
                  </a:extLst>
                </a:gridCol>
                <a:gridCol w="2667000">
                  <a:extLst>
                    <a:ext uri="{9D8B030D-6E8A-4147-A177-3AD203B41FA5}">
                      <a16:colId xmlns:a16="http://schemas.microsoft.com/office/drawing/2014/main" val="3708122059"/>
                    </a:ext>
                  </a:extLst>
                </a:gridCol>
                <a:gridCol w="2667000">
                  <a:extLst>
                    <a:ext uri="{9D8B030D-6E8A-4147-A177-3AD203B41FA5}">
                      <a16:colId xmlns:a16="http://schemas.microsoft.com/office/drawing/2014/main" val="2939276616"/>
                    </a:ext>
                  </a:extLst>
                </a:gridCol>
              </a:tblGrid>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المعيار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a:solidFill>
                            <a:schemeClr val="bg1"/>
                          </a:solidFill>
                          <a:latin typeface="WinSoft Pro Medium" pitchFamily="34" charset="0"/>
                          <a:ea typeface="WinSoft Pro Medium" pitchFamily="34" charset="-122"/>
                          <a:cs typeface="WinSoft Pro Medium" pitchFamily="34" charset="-120"/>
                        </a:rPr>
                        <a:t>ممتاز</a:t>
                      </a:r>
                      <a:endParaRPr lang="en-US" sz="24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a:solidFill>
                            <a:schemeClr val="bg1"/>
                          </a:solidFill>
                          <a:latin typeface="WinSoft Pro Medium" pitchFamily="34" charset="0"/>
                          <a:ea typeface="WinSoft Pro Medium" pitchFamily="34" charset="-122"/>
                          <a:cs typeface="WinSoft Pro Medium" pitchFamily="34" charset="-120"/>
                        </a:rPr>
                        <a:t>كفء</a:t>
                      </a:r>
                      <a:endParaRPr lang="en-US" sz="24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قيد التطوير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014875876"/>
                  </a:ext>
                </a:extLst>
              </a:tr>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مواءمة المخرج</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مواءمة مباشرة وواضحة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مواءمة جيدة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غير واضحة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1360630"/>
                  </a:ext>
                </a:extLst>
              </a:tr>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تطبيق </a:t>
                      </a:r>
                      <a:r>
                        <a:rPr lang="en-US" sz="2400" kern="1200" dirty="0">
                          <a:solidFill>
                            <a:schemeClr val="bg1"/>
                          </a:solidFill>
                          <a:latin typeface="WinSoft Pro Medium" pitchFamily="34" charset="0"/>
                          <a:ea typeface="WinSoft Pro Medium" pitchFamily="34" charset="-122"/>
                          <a:cs typeface="WinSoft Pro Medium" pitchFamily="34" charset="-120"/>
                        </a:rPr>
                        <a:t>UDL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استراتيجيات هادفة في المجالات الثلاثة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3 استراتيجيات  أو أكثر</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استراتيجيات عامة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0826216"/>
                  </a:ext>
                </a:extLst>
              </a:tr>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إمكانية الوصول</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تكييفات محددة للمواد/ البيئة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بعض التكييفات</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تصريحات عامة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5539949"/>
                  </a:ext>
                </a:extLst>
              </a:tr>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الدعم والتفريد</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دعم وخيارات مناسبة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دعم محدد</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دعم غامض</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3225912"/>
                  </a:ext>
                </a:extLst>
              </a:tr>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قابلية التنفيذ والسلامة</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واقعية وتحافظ على السلامة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قابلة للتنفيذ عمومًا</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مخاطر/ فجوات</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4269716"/>
                  </a:ext>
                </a:extLst>
              </a:tr>
            </a:tbl>
          </a:graphicData>
        </a:graphic>
      </p:graphicFrame>
      <p:sp>
        <p:nvSpPr>
          <p:cNvPr id="3" name="Text 0"/>
          <p:cNvSpPr/>
          <p:nvPr/>
        </p:nvSpPr>
        <p:spPr>
          <a:xfrm>
            <a:off x="631908" y="746423"/>
            <a:ext cx="10927878" cy="668040"/>
          </a:xfrm>
          <a:prstGeom prst="rect">
            <a:avLst/>
          </a:prstGeom>
          <a:noFill/>
          <a:ln/>
        </p:spPr>
        <p:txBody>
          <a:bodyPr wrap="none" lIns="0" tIns="0" rIns="0" bIns="0" rtlCol="0" anchor="t"/>
          <a:lstStyle/>
          <a:p>
            <a:pPr algn="r" rtl="1">
              <a:lnSpc>
                <a:spcPct val="104000"/>
              </a:lnSpc>
            </a:pPr>
            <a:r>
              <a:rPr lang="ar-JO" altLang="en-US" sz="4200" b="1" dirty="0" smtClean="0">
                <a:solidFill>
                  <a:srgbClr val="2E3C4E"/>
                </a:solidFill>
                <a:latin typeface="GE SS Two Light" pitchFamily="34" charset="0"/>
                <a:ea typeface="GE SS Two Light" pitchFamily="34" charset="-122"/>
                <a:cs typeface="GE SS Two Light" pitchFamily="34" charset="-120"/>
              </a:rPr>
              <a:t>تقييم </a:t>
            </a:r>
            <a:r>
              <a:rPr lang="ar-SA" altLang="en-US" sz="4200" b="1" dirty="0" smtClean="0">
                <a:solidFill>
                  <a:srgbClr val="2E3C4E"/>
                </a:solidFill>
                <a:latin typeface="GE SS Two Light" pitchFamily="34" charset="0"/>
                <a:ea typeface="GE SS Two Light" pitchFamily="34" charset="-122"/>
                <a:cs typeface="GE SS Two Light" pitchFamily="34" charset="-120"/>
              </a:rPr>
              <a:t>النشاط </a:t>
            </a:r>
            <a:r>
              <a:rPr lang="en-US" altLang="en-US" sz="4400" b="1" dirty="0" smtClean="0">
                <a:solidFill>
                  <a:srgbClr val="2E3C4E"/>
                </a:solidFill>
                <a:latin typeface="Myriad Headline" panose="020B0500000000000000" pitchFamily="34" charset="0"/>
                <a:ea typeface="GE SS Two Light" pitchFamily="34" charset="-122"/>
                <a:cs typeface="GE SS Two Light" pitchFamily="34" charset="-120"/>
              </a:rPr>
              <a:t>1.2</a:t>
            </a:r>
            <a:endParaRPr lang="ar-SA" sz="4200" dirty="0"/>
          </a:p>
        </p:txBody>
      </p:sp>
    </p:spTree>
    <p:extLst>
      <p:ext uri="{BB962C8B-B14F-4D97-AF65-F5344CB8AC3E}">
        <p14:creationId xmlns:p14="http://schemas.microsoft.com/office/powerpoint/2010/main" val="2933528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631908" y="671711"/>
            <a:ext cx="10927878" cy="730746"/>
          </a:xfrm>
          <a:prstGeom prst="rect">
            <a:avLst/>
          </a:prstGeom>
          <a:noFill/>
          <a:ln/>
        </p:spPr>
        <p:txBody>
          <a:bodyPr wrap="none" lIns="0" tIns="0" rIns="0" bIns="0" rtlCol="0" anchor="t"/>
          <a:lstStyle/>
          <a:p>
            <a:pPr marL="0" indent="0" algn="r" rtl="1">
              <a:lnSpc>
                <a:spcPct val="104000"/>
              </a:lnSpc>
              <a:buNone/>
            </a:pPr>
            <a:r>
              <a:rPr lang="ar-SA" altLang="en-US" sz="5400" b="1" dirty="0">
                <a:latin typeface="GE SS Two Light" pitchFamily="34" charset="0"/>
                <a:ea typeface="GE SS Two Light" pitchFamily="34" charset="-122"/>
                <a:cs typeface="GE SS Two Light" pitchFamily="34" charset="-120"/>
              </a:rPr>
              <a:t>النشاط </a:t>
            </a:r>
            <a:r>
              <a:rPr lang="en-US" altLang="en-US" sz="5400" b="1" dirty="0">
                <a:latin typeface="Myriad Headline" panose="020B0500000000000000" pitchFamily="34" charset="0"/>
                <a:ea typeface="GE SS Two Light" pitchFamily="34" charset="-122"/>
                <a:cs typeface="GE SS Two Light" pitchFamily="34" charset="-120"/>
              </a:rPr>
              <a:t>1.3</a:t>
            </a:r>
            <a:r>
              <a:rPr lang="ar-SA" altLang="en-US" sz="5400" b="1" dirty="0">
                <a:latin typeface="GE SS Two Light" pitchFamily="34" charset="0"/>
                <a:ea typeface="GE SS Two Light" pitchFamily="34" charset="-122"/>
                <a:cs typeface="GE SS Two Light" pitchFamily="34" charset="-120"/>
              </a:rPr>
              <a:t>: </a:t>
            </a:r>
            <a:endParaRPr lang="ar-SA" sz="5400" dirty="0"/>
          </a:p>
        </p:txBody>
      </p:sp>
      <p:sp>
        <p:nvSpPr>
          <p:cNvPr id="3" name="Text 1"/>
          <p:cNvSpPr/>
          <p:nvPr/>
        </p:nvSpPr>
        <p:spPr>
          <a:xfrm>
            <a:off x="631908" y="1489869"/>
            <a:ext cx="10927878" cy="730746"/>
          </a:xfrm>
          <a:prstGeom prst="rect">
            <a:avLst/>
          </a:prstGeom>
          <a:noFill/>
          <a:ln/>
        </p:spPr>
        <p:txBody>
          <a:bodyPr wrap="none" lIns="0" tIns="0" rIns="0" bIns="0" rtlCol="0" anchor="t"/>
          <a:lstStyle/>
          <a:p>
            <a:pPr marL="0" indent="0" algn="r" rtl="1">
              <a:lnSpc>
                <a:spcPct val="104000"/>
              </a:lnSpc>
              <a:buNone/>
            </a:pPr>
            <a:r>
              <a:rPr lang="ar-SA" altLang="en-US" sz="4600" b="1" dirty="0">
                <a:solidFill>
                  <a:srgbClr val="2E3C4E"/>
                </a:solidFill>
                <a:latin typeface="GE SS Two Light" pitchFamily="34" charset="0"/>
                <a:ea typeface="GE SS Two Light" pitchFamily="34" charset="-122"/>
                <a:cs typeface="GE SS Two Light" pitchFamily="34" charset="-120"/>
              </a:rPr>
              <a:t>محاكاة مواقف التعلم والتأمل المهني</a:t>
            </a:r>
            <a:endParaRPr lang="ar-SA" sz="4600" dirty="0"/>
          </a:p>
        </p:txBody>
      </p:sp>
      <p:sp>
        <p:nvSpPr>
          <p:cNvPr id="4" name="Shape 2"/>
          <p:cNvSpPr/>
          <p:nvPr/>
        </p:nvSpPr>
        <p:spPr>
          <a:xfrm>
            <a:off x="6205184" y="2548632"/>
            <a:ext cx="5354603" cy="1306116"/>
          </a:xfrm>
          <a:prstGeom prst="roundRect">
            <a:avLst>
              <a:gd name="adj" fmla="val 25514"/>
            </a:avLst>
          </a:prstGeom>
          <a:solidFill>
            <a:srgbClr val="00AEEF"/>
          </a:solidFill>
          <a:ln w="12700">
            <a:solidFill>
              <a:srgbClr val="0094D5"/>
            </a:solidFill>
            <a:prstDash val="solid"/>
          </a:ln>
        </p:spPr>
      </p:sp>
      <p:sp>
        <p:nvSpPr>
          <p:cNvPr id="5" name="Text 3"/>
          <p:cNvSpPr/>
          <p:nvPr/>
        </p:nvSpPr>
        <p:spPr>
          <a:xfrm>
            <a:off x="6440029" y="2783483"/>
            <a:ext cx="4884913" cy="836414"/>
          </a:xfrm>
          <a:prstGeom prst="rect">
            <a:avLst/>
          </a:prstGeom>
          <a:noFill/>
          <a:ln/>
        </p:spPr>
        <p:txBody>
          <a:bodyPr wrap="square" lIns="0" tIns="0" rIns="0" bIns="0" rtlCol="0" anchor="t"/>
          <a:lstStyle/>
          <a:p>
            <a:pPr marL="0" indent="0" algn="r" rtl="1">
              <a:lnSpc>
                <a:spcPct val="132000"/>
              </a:lnSpc>
              <a:spcAft>
                <a:spcPts val="1000"/>
              </a:spcAft>
              <a:buNone/>
            </a:pPr>
            <a:r>
              <a:rPr lang="ar-SA" altLang="en-US" sz="2000" dirty="0">
                <a:solidFill>
                  <a:schemeClr val="bg1"/>
                </a:solidFill>
                <a:latin typeface="WinSoft Pro Medium" pitchFamily="34" charset="0"/>
                <a:ea typeface="WinSoft Pro Medium" pitchFamily="34" charset="-122"/>
                <a:cs typeface="WinSoft Pro Medium" pitchFamily="34" charset="-120"/>
              </a:rPr>
              <a:t>المدة</a:t>
            </a:r>
            <a:endParaRPr lang="ar-SA" sz="2000" dirty="0">
              <a:solidFill>
                <a:schemeClr val="bg1"/>
              </a:solidFill>
            </a:endParaRPr>
          </a:p>
          <a:p>
            <a:pPr marL="0" indent="0" algn="r" rtl="1">
              <a:lnSpc>
                <a:spcPct val="132000"/>
              </a:lnSpc>
              <a:buNone/>
            </a:pPr>
            <a:r>
              <a:rPr lang="ar-SA" altLang="en-US" sz="2000" i="1" dirty="0">
                <a:solidFill>
                  <a:schemeClr val="bg1"/>
                </a:solidFill>
                <a:latin typeface="WinSoft Pro Medium" pitchFamily="34" charset="0"/>
                <a:ea typeface="WinSoft Pro Medium" pitchFamily="34" charset="-122"/>
                <a:cs typeface="WinSoft Pro Medium" pitchFamily="34" charset="-120"/>
              </a:rPr>
              <a:t>3 </a:t>
            </a:r>
            <a:r>
              <a:rPr lang="ar-SA" altLang="en-US" sz="2000" dirty="0">
                <a:solidFill>
                  <a:schemeClr val="bg1"/>
                </a:solidFill>
                <a:latin typeface="WinSoft Pro Medium" pitchFamily="34" charset="0"/>
                <a:ea typeface="WinSoft Pro Medium" pitchFamily="34" charset="-122"/>
                <a:cs typeface="WinSoft Pro Medium" pitchFamily="34" charset="-120"/>
              </a:rPr>
              <a:t>ساعات</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من</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التعلّم</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المُيسّر</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عبر</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الإنترنت</a:t>
            </a:r>
            <a:endParaRPr lang="ar-SA" sz="2000" dirty="0">
              <a:solidFill>
                <a:schemeClr val="bg1"/>
              </a:solidFill>
            </a:endParaRPr>
          </a:p>
        </p:txBody>
      </p:sp>
      <p:sp>
        <p:nvSpPr>
          <p:cNvPr id="6" name="Shape 4"/>
          <p:cNvSpPr/>
          <p:nvPr/>
        </p:nvSpPr>
        <p:spPr>
          <a:xfrm>
            <a:off x="631908" y="2548632"/>
            <a:ext cx="5354603" cy="1306116"/>
          </a:xfrm>
          <a:prstGeom prst="roundRect">
            <a:avLst>
              <a:gd name="adj" fmla="val 25514"/>
            </a:avLst>
          </a:prstGeom>
          <a:solidFill>
            <a:srgbClr val="00AEEF"/>
          </a:solidFill>
          <a:ln w="12700">
            <a:solidFill>
              <a:srgbClr val="0094D5"/>
            </a:solidFill>
            <a:prstDash val="solid"/>
          </a:ln>
        </p:spPr>
      </p:sp>
      <p:sp>
        <p:nvSpPr>
          <p:cNvPr id="7" name="Text 5"/>
          <p:cNvSpPr/>
          <p:nvPr/>
        </p:nvSpPr>
        <p:spPr>
          <a:xfrm>
            <a:off x="866753" y="2783483"/>
            <a:ext cx="4884913" cy="836414"/>
          </a:xfrm>
          <a:prstGeom prst="rect">
            <a:avLst/>
          </a:prstGeom>
          <a:noFill/>
          <a:ln/>
        </p:spPr>
        <p:txBody>
          <a:bodyPr wrap="square" lIns="0" tIns="0" rIns="0" bIns="0" rtlCol="0" anchor="t"/>
          <a:lstStyle/>
          <a:p>
            <a:pPr marL="0" indent="0" algn="r" rtl="1">
              <a:lnSpc>
                <a:spcPct val="132000"/>
              </a:lnSpc>
              <a:spcAft>
                <a:spcPts val="1000"/>
              </a:spcAft>
              <a:buNone/>
            </a:pPr>
            <a:r>
              <a:rPr lang="ar-SA" altLang="en-US" sz="2000" dirty="0">
                <a:solidFill>
                  <a:schemeClr val="bg1"/>
                </a:solidFill>
                <a:latin typeface="WinSoft Pro Medium" pitchFamily="34" charset="0"/>
                <a:ea typeface="WinSoft Pro Medium" pitchFamily="34" charset="-122"/>
                <a:cs typeface="WinSoft Pro Medium" pitchFamily="34" charset="-120"/>
              </a:rPr>
              <a:t>أسلوب</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التنفيذ</a:t>
            </a:r>
            <a:r>
              <a:rPr lang="ar-SA" altLang="en-US" sz="2000" i="1" dirty="0">
                <a:solidFill>
                  <a:schemeClr val="bg1"/>
                </a:solidFill>
                <a:latin typeface="WinSoft Pro Medium" pitchFamily="34" charset="0"/>
                <a:ea typeface="WinSoft Pro Medium" pitchFamily="34" charset="-122"/>
                <a:cs typeface="WinSoft Pro Medium" pitchFamily="34" charset="-120"/>
              </a:rPr>
              <a:t>: </a:t>
            </a:r>
            <a:endParaRPr lang="ar-SA" sz="2000" dirty="0">
              <a:solidFill>
                <a:schemeClr val="bg1"/>
              </a:solidFill>
            </a:endParaRPr>
          </a:p>
          <a:p>
            <a:pPr marL="0" indent="0" algn="r" rtl="1">
              <a:lnSpc>
                <a:spcPct val="132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عمل</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مجموعات</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صغيرة،</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بعد</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عرض</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تقديمي</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يقدّمه</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ميسّر</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الدورة</a:t>
            </a:r>
            <a:endParaRPr lang="ar-SA" sz="2000" dirty="0">
              <a:solidFill>
                <a:schemeClr val="bg1"/>
              </a:solidFill>
            </a:endParaRPr>
          </a:p>
        </p:txBody>
      </p:sp>
      <p:sp>
        <p:nvSpPr>
          <p:cNvPr id="8" name="Text 6"/>
          <p:cNvSpPr/>
          <p:nvPr/>
        </p:nvSpPr>
        <p:spPr>
          <a:xfrm>
            <a:off x="22324" y="4100711"/>
            <a:ext cx="11537463" cy="352623"/>
          </a:xfrm>
          <a:prstGeom prst="rect">
            <a:avLst/>
          </a:prstGeom>
          <a:noFill/>
          <a:ln/>
        </p:spPr>
        <p:txBody>
          <a:bodyPr wrap="none" lIns="0" tIns="0" rIns="0" bIns="0" rtlCol="0" anchor="t"/>
          <a:lstStyle/>
          <a:p>
            <a:pPr marL="0" indent="0" algn="r" rtl="1">
              <a:lnSpc>
                <a:spcPct val="132000"/>
              </a:lnSpc>
              <a:buNone/>
            </a:pPr>
            <a:r>
              <a:rPr lang="ar-SA" altLang="en-US" sz="1700" b="1" dirty="0">
                <a:solidFill>
                  <a:srgbClr val="384653"/>
                </a:solidFill>
                <a:latin typeface="WinSoft Pro Medium" pitchFamily="34" charset="0"/>
                <a:ea typeface="WinSoft Pro Medium" pitchFamily="34" charset="-122"/>
                <a:cs typeface="WinSoft Pro Medium" pitchFamily="34" charset="-120"/>
              </a:rPr>
              <a:t>المعرفة</a:t>
            </a:r>
            <a:endParaRPr lang="ar-SA" sz="1700" dirty="0"/>
          </a:p>
        </p:txBody>
      </p:sp>
      <p:sp>
        <p:nvSpPr>
          <p:cNvPr id="9" name="Text 7"/>
          <p:cNvSpPr/>
          <p:nvPr/>
        </p:nvSpPr>
        <p:spPr>
          <a:xfrm>
            <a:off x="631908" y="4555858"/>
            <a:ext cx="10927878" cy="1486991"/>
          </a:xfrm>
          <a:prstGeom prst="rect">
            <a:avLst/>
          </a:prstGeom>
          <a:noFill/>
          <a:ln/>
        </p:spPr>
        <p:txBody>
          <a:bodyPr wrap="square" lIns="0" tIns="0" rIns="88863" bIns="0" rtlCol="0" anchor="t">
            <a:normAutofit/>
          </a:bodyPr>
          <a:lstStyle/>
          <a:p>
            <a:pPr marL="345440" indent="-345440" algn="just"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محاكاة مهنية منظمة تختبر قدرتك على تنفيذ استجابة جامعة في موقف واقعي ثم تحليل الأداء بالتأمل والتغذية الراجعة. المحاكاة تدريب وتقييم آمن قبل التطبيق الحقيقي وليست تمثيلاً ترفيهياً.</a:t>
            </a:r>
            <a:endParaRPr lang="ar-SA" sz="1700" dirty="0"/>
          </a:p>
          <a:p>
            <a:pPr marL="345440" indent="-345440" algn="just"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يستند النشاط إلى التعلم الخبراتي والممارسة التأملية: تخطيط </a:t>
            </a:r>
            <a:r>
              <a:rPr lang="en-US" altLang="en-US" sz="1400" dirty="0" smtClean="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altLang="en-US" sz="1700" dirty="0" smtClean="0">
                <a:solidFill>
                  <a:srgbClr val="384653"/>
                </a:solidFill>
                <a:latin typeface="WinSoft Pro Medium" pitchFamily="34" charset="0"/>
                <a:ea typeface="WinSoft Pro Medium" pitchFamily="34" charset="-122"/>
                <a:cs typeface="WinSoft Pro Medium" pitchFamily="34" charset="-120"/>
              </a:rPr>
              <a:t> </a:t>
            </a:r>
            <a:r>
              <a:rPr lang="ar-SA" altLang="en-US" sz="1700" dirty="0">
                <a:solidFill>
                  <a:srgbClr val="384653"/>
                </a:solidFill>
                <a:latin typeface="WinSoft Pro Medium" pitchFamily="34" charset="0"/>
                <a:ea typeface="WinSoft Pro Medium" pitchFamily="34" charset="-122"/>
                <a:cs typeface="WinSoft Pro Medium" pitchFamily="34" charset="-120"/>
              </a:rPr>
              <a:t>تنفيذ </a:t>
            </a:r>
            <a:r>
              <a:rPr lang="en-US" altLang="en-US" sz="14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altLang="en-US" sz="1700" dirty="0" smtClean="0">
                <a:solidFill>
                  <a:srgbClr val="384653"/>
                </a:solidFill>
                <a:latin typeface="WinSoft Pro Medium" pitchFamily="34" charset="0"/>
                <a:ea typeface="WinSoft Pro Medium" pitchFamily="34" charset="-122"/>
                <a:cs typeface="WinSoft Pro Medium" pitchFamily="34" charset="-120"/>
              </a:rPr>
              <a:t> </a:t>
            </a:r>
            <a:r>
              <a:rPr lang="ar-SA" altLang="en-US" sz="1700" dirty="0">
                <a:solidFill>
                  <a:srgbClr val="384653"/>
                </a:solidFill>
                <a:latin typeface="WinSoft Pro Medium" pitchFamily="34" charset="0"/>
                <a:ea typeface="WinSoft Pro Medium" pitchFamily="34" charset="-122"/>
                <a:cs typeface="WinSoft Pro Medium" pitchFamily="34" charset="-120"/>
              </a:rPr>
              <a:t>ملاحظة </a:t>
            </a:r>
            <a:r>
              <a:rPr lang="en-US" altLang="en-US" sz="14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altLang="en-US" sz="1700" dirty="0" smtClean="0">
                <a:solidFill>
                  <a:srgbClr val="384653"/>
                </a:solidFill>
                <a:latin typeface="WinSoft Pro Medium" pitchFamily="34" charset="0"/>
                <a:ea typeface="WinSoft Pro Medium" pitchFamily="34" charset="-122"/>
                <a:cs typeface="WinSoft Pro Medium" pitchFamily="34" charset="-120"/>
              </a:rPr>
              <a:t> </a:t>
            </a:r>
            <a:r>
              <a:rPr lang="ar-SA" altLang="en-US" sz="1700" dirty="0">
                <a:solidFill>
                  <a:srgbClr val="384653"/>
                </a:solidFill>
                <a:latin typeface="WinSoft Pro Medium" pitchFamily="34" charset="0"/>
                <a:ea typeface="WinSoft Pro Medium" pitchFamily="34" charset="-122"/>
                <a:cs typeface="WinSoft Pro Medium" pitchFamily="34" charset="-120"/>
              </a:rPr>
              <a:t>تغذية راجعة </a:t>
            </a:r>
            <a:r>
              <a:rPr lang="en-US" altLang="en-US" sz="14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altLang="en-US" sz="1700" dirty="0" smtClean="0">
                <a:solidFill>
                  <a:srgbClr val="384653"/>
                </a:solidFill>
                <a:latin typeface="WinSoft Pro Medium" pitchFamily="34" charset="0"/>
                <a:ea typeface="WinSoft Pro Medium" pitchFamily="34" charset="-122"/>
                <a:cs typeface="WinSoft Pro Medium" pitchFamily="34" charset="-120"/>
              </a:rPr>
              <a:t> </a:t>
            </a:r>
            <a:r>
              <a:rPr lang="ar-SA" altLang="en-US" sz="1700" dirty="0">
                <a:solidFill>
                  <a:srgbClr val="384653"/>
                </a:solidFill>
                <a:latin typeface="WinSoft Pro Medium" pitchFamily="34" charset="0"/>
                <a:ea typeface="WinSoft Pro Medium" pitchFamily="34" charset="-122"/>
                <a:cs typeface="WinSoft Pro Medium" pitchFamily="34" charset="-120"/>
              </a:rPr>
              <a:t>تعديل </a:t>
            </a:r>
            <a:r>
              <a:rPr lang="en-US" altLang="en-US" sz="14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altLang="en-US" sz="1700" dirty="0" smtClean="0">
                <a:solidFill>
                  <a:srgbClr val="384653"/>
                </a:solidFill>
                <a:latin typeface="WinSoft Pro Medium" pitchFamily="34" charset="0"/>
                <a:ea typeface="WinSoft Pro Medium" pitchFamily="34" charset="-122"/>
                <a:cs typeface="WinSoft Pro Medium" pitchFamily="34" charset="-120"/>
              </a:rPr>
              <a:t> </a:t>
            </a:r>
            <a:r>
              <a:rPr lang="ar-SA" altLang="en-US" sz="1700" dirty="0">
                <a:solidFill>
                  <a:srgbClr val="384653"/>
                </a:solidFill>
                <a:latin typeface="WinSoft Pro Medium" pitchFamily="34" charset="0"/>
                <a:ea typeface="WinSoft Pro Medium" pitchFamily="34" charset="-122"/>
                <a:cs typeface="WinSoft Pro Medium" pitchFamily="34" charset="-120"/>
              </a:rPr>
              <a:t>إعادة محاولة. وهو مناسب للكفايات المركبة التي لا يكفي فيها الشرح النظري، مثل إعطاء تعليمات متاحة، إدارة حوار، تطبيق ترتيب تيسيري أو حماية الكرامة والسلامة.</a:t>
            </a:r>
            <a:endParaRPr lang="ar-SA" sz="1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631908" y="820539"/>
            <a:ext cx="10927878" cy="593923"/>
          </a:xfrm>
          <a:prstGeom prst="rect">
            <a:avLst/>
          </a:prstGeom>
          <a:noFill/>
          <a:ln/>
        </p:spPr>
        <p:txBody>
          <a:bodyPr wrap="none" lIns="0" tIns="0" rIns="0" bIns="0" rtlCol="0" anchor="t"/>
          <a:lstStyle/>
          <a:p>
            <a:pPr algn="r" rtl="1">
              <a:lnSpc>
                <a:spcPct val="104000"/>
              </a:lnSpc>
            </a:pPr>
            <a:r>
              <a:rPr lang="ar-SA" altLang="en-US" sz="3700" b="1" dirty="0">
                <a:solidFill>
                  <a:srgbClr val="2E3C4E"/>
                </a:solidFill>
                <a:latin typeface="GE SS Two Light" pitchFamily="34" charset="0"/>
                <a:ea typeface="GE SS Two Light" pitchFamily="34" charset="-122"/>
                <a:cs typeface="GE SS Two Light" pitchFamily="34" charset="-120"/>
              </a:rPr>
              <a:t>النشاط </a:t>
            </a:r>
            <a:r>
              <a:rPr lang="en-US" altLang="en-US" sz="4000" b="1" dirty="0">
                <a:latin typeface="Myriad Headline" panose="020B0500000000000000" pitchFamily="34" charset="0"/>
                <a:ea typeface="GE SS Two Light" pitchFamily="34" charset="-122"/>
                <a:cs typeface="GE SS Two Light" pitchFamily="34" charset="-120"/>
              </a:rPr>
              <a:t>1.3</a:t>
            </a:r>
            <a:endParaRPr lang="ar-SA" sz="3700" dirty="0"/>
          </a:p>
        </p:txBody>
      </p:sp>
      <p:sp>
        <p:nvSpPr>
          <p:cNvPr id="3" name="Text 1"/>
          <p:cNvSpPr/>
          <p:nvPr/>
        </p:nvSpPr>
        <p:spPr>
          <a:xfrm>
            <a:off x="631908" y="1472208"/>
            <a:ext cx="10927878" cy="593923"/>
          </a:xfrm>
          <a:prstGeom prst="rect">
            <a:avLst/>
          </a:prstGeom>
          <a:noFill/>
          <a:ln/>
        </p:spPr>
        <p:txBody>
          <a:bodyPr wrap="none" lIns="0" tIns="0" rIns="0" bIns="0" rtlCol="0" anchor="t"/>
          <a:lstStyle/>
          <a:p>
            <a:pPr marL="0" indent="0" algn="r" rtl="1">
              <a:lnSpc>
                <a:spcPct val="104000"/>
              </a:lnSpc>
              <a:buNone/>
            </a:pPr>
            <a:r>
              <a:rPr lang="ar-SA" altLang="en-US" sz="3700" b="1" dirty="0">
                <a:solidFill>
                  <a:srgbClr val="2E3C4E"/>
                </a:solidFill>
                <a:latin typeface="GE SS Two Light" pitchFamily="34" charset="0"/>
                <a:ea typeface="GE SS Two Light" pitchFamily="34" charset="-122"/>
                <a:cs typeface="GE SS Two Light" pitchFamily="34" charset="-120"/>
              </a:rPr>
              <a:t>الأمان النفسي والواقعية</a:t>
            </a:r>
            <a:endParaRPr lang="ar-SA" sz="3700" dirty="0"/>
          </a:p>
        </p:txBody>
      </p:sp>
      <p:pic>
        <p:nvPicPr>
          <p:cNvPr id="4" name="Image 0" descr="preencoded.png"/>
          <p:cNvPicPr>
            <a:picLocks noChangeAspect="1"/>
          </p:cNvPicPr>
          <p:nvPr/>
        </p:nvPicPr>
        <p:blipFill>
          <a:blip r:embed="rId3"/>
          <a:stretch>
            <a:fillRect/>
          </a:stretch>
        </p:blipFill>
        <p:spPr>
          <a:xfrm>
            <a:off x="3473165" y="3414613"/>
            <a:ext cx="5245366" cy="5245497"/>
          </a:xfrm>
          <a:prstGeom prst="rect">
            <a:avLst/>
          </a:prstGeom>
        </p:spPr>
      </p:pic>
      <p:sp>
        <p:nvSpPr>
          <p:cNvPr id="5" name="Text 2"/>
          <p:cNvSpPr/>
          <p:nvPr/>
        </p:nvSpPr>
        <p:spPr>
          <a:xfrm>
            <a:off x="7760845" y="5094139"/>
            <a:ext cx="304594" cy="380802"/>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GE SS Two Light" pitchFamily="34" charset="0"/>
                <a:ea typeface="GE SS Two Light" pitchFamily="34" charset="-122"/>
                <a:cs typeface="GE SS Two Light" pitchFamily="34" charset="-120"/>
              </a:rPr>
              <a:t>1</a:t>
            </a:r>
            <a:endParaRPr lang="en-US" sz="2350" dirty="0"/>
          </a:p>
        </p:txBody>
      </p:sp>
      <p:pic>
        <p:nvPicPr>
          <p:cNvPr id="6" name="Image 1" descr="preencoded.png"/>
          <p:cNvPicPr>
            <a:picLocks noChangeAspect="1"/>
          </p:cNvPicPr>
          <p:nvPr/>
        </p:nvPicPr>
        <p:blipFill>
          <a:blip r:embed="rId4"/>
          <a:stretch>
            <a:fillRect/>
          </a:stretch>
        </p:blipFill>
        <p:spPr>
          <a:xfrm>
            <a:off x="3473165" y="3414613"/>
            <a:ext cx="5245366" cy="5245497"/>
          </a:xfrm>
          <a:prstGeom prst="rect">
            <a:avLst/>
          </a:prstGeom>
        </p:spPr>
      </p:pic>
      <p:sp>
        <p:nvSpPr>
          <p:cNvPr id="7" name="Text 3"/>
          <p:cNvSpPr/>
          <p:nvPr/>
        </p:nvSpPr>
        <p:spPr>
          <a:xfrm>
            <a:off x="6696255" y="4029521"/>
            <a:ext cx="304594" cy="380802"/>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GE SS Two Light" pitchFamily="34" charset="0"/>
                <a:ea typeface="GE SS Two Light" pitchFamily="34" charset="-122"/>
                <a:cs typeface="GE SS Two Light" pitchFamily="34" charset="-120"/>
              </a:rPr>
              <a:t>2</a:t>
            </a:r>
            <a:endParaRPr lang="en-US" sz="2350" dirty="0"/>
          </a:p>
        </p:txBody>
      </p:sp>
      <p:pic>
        <p:nvPicPr>
          <p:cNvPr id="8" name="Image 2" descr="preencoded.png"/>
          <p:cNvPicPr>
            <a:picLocks noChangeAspect="1"/>
          </p:cNvPicPr>
          <p:nvPr/>
        </p:nvPicPr>
        <p:blipFill>
          <a:blip r:embed="rId5"/>
          <a:stretch>
            <a:fillRect/>
          </a:stretch>
        </p:blipFill>
        <p:spPr>
          <a:xfrm>
            <a:off x="3473165" y="3414613"/>
            <a:ext cx="5245366" cy="5245497"/>
          </a:xfrm>
          <a:prstGeom prst="rect">
            <a:avLst/>
          </a:prstGeom>
        </p:spPr>
      </p:pic>
      <p:sp>
        <p:nvSpPr>
          <p:cNvPr id="9" name="Text 4"/>
          <p:cNvSpPr/>
          <p:nvPr/>
        </p:nvSpPr>
        <p:spPr>
          <a:xfrm>
            <a:off x="5190846" y="4029521"/>
            <a:ext cx="304594" cy="380802"/>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GE SS Two Light" pitchFamily="34" charset="0"/>
                <a:ea typeface="GE SS Two Light" pitchFamily="34" charset="-122"/>
                <a:cs typeface="GE SS Two Light" pitchFamily="34" charset="-120"/>
              </a:rPr>
              <a:t>3</a:t>
            </a:r>
            <a:endParaRPr lang="en-US" sz="2350" dirty="0"/>
          </a:p>
        </p:txBody>
      </p:sp>
      <p:pic>
        <p:nvPicPr>
          <p:cNvPr id="10" name="Image 3" descr="preencoded.png"/>
          <p:cNvPicPr>
            <a:picLocks noChangeAspect="1"/>
          </p:cNvPicPr>
          <p:nvPr/>
        </p:nvPicPr>
        <p:blipFill>
          <a:blip r:embed="rId6"/>
          <a:stretch>
            <a:fillRect/>
          </a:stretch>
        </p:blipFill>
        <p:spPr>
          <a:xfrm>
            <a:off x="3473165" y="3414613"/>
            <a:ext cx="5245366" cy="5245497"/>
          </a:xfrm>
          <a:prstGeom prst="rect">
            <a:avLst/>
          </a:prstGeom>
        </p:spPr>
      </p:pic>
      <p:sp>
        <p:nvSpPr>
          <p:cNvPr id="11" name="Text 5"/>
          <p:cNvSpPr/>
          <p:nvPr/>
        </p:nvSpPr>
        <p:spPr>
          <a:xfrm>
            <a:off x="4126256" y="5094139"/>
            <a:ext cx="304594" cy="380802"/>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GE SS Two Light" pitchFamily="34" charset="0"/>
                <a:ea typeface="GE SS Two Light" pitchFamily="34" charset="-122"/>
                <a:cs typeface="GE SS Two Light" pitchFamily="34" charset="-120"/>
              </a:rPr>
              <a:t>4</a:t>
            </a:r>
            <a:endParaRPr lang="en-US" sz="2350" dirty="0"/>
          </a:p>
        </p:txBody>
      </p:sp>
      <p:sp>
        <p:nvSpPr>
          <p:cNvPr id="12" name="Text 6"/>
          <p:cNvSpPr/>
          <p:nvPr/>
        </p:nvSpPr>
        <p:spPr>
          <a:xfrm>
            <a:off x="9030962" y="4495205"/>
            <a:ext cx="2528824" cy="890587"/>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استخدم حالة قريبة من </a:t>
            </a:r>
            <a:r>
              <a:rPr lang="ar-SA" altLang="en-US" sz="1850" dirty="0">
                <a:solidFill>
                  <a:srgbClr val="2E3C4E"/>
                </a:solidFill>
                <a:latin typeface="Myriad Headline" panose="020B0500000000000000" pitchFamily="34" charset="0"/>
                <a:ea typeface="GE SS Two Light" pitchFamily="34" charset="-122"/>
                <a:cs typeface="GE SS Two Light" pitchFamily="34" charset="-120"/>
              </a:rPr>
              <a:t>TVET</a:t>
            </a:r>
            <a:r>
              <a:rPr lang="ar-SA" altLang="en-US" sz="1850" dirty="0">
                <a:solidFill>
                  <a:srgbClr val="2E3C4E"/>
                </a:solidFill>
                <a:latin typeface="GE SS Two Light" pitchFamily="34" charset="0"/>
                <a:ea typeface="GE SS Two Light" pitchFamily="34" charset="-122"/>
                <a:cs typeface="GE SS Two Light" pitchFamily="34" charset="-120"/>
              </a:rPr>
              <a:t> دون كشف معلومات حقيقية.</a:t>
            </a:r>
            <a:endParaRPr lang="ar-SA" sz="1850" dirty="0"/>
          </a:p>
        </p:txBody>
      </p:sp>
      <p:sp>
        <p:nvSpPr>
          <p:cNvPr id="13" name="Text 7"/>
          <p:cNvSpPr/>
          <p:nvPr/>
        </p:nvSpPr>
        <p:spPr>
          <a:xfrm>
            <a:off x="7495301" y="2620115"/>
            <a:ext cx="2528923" cy="890587"/>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لا تطلب من مشارك تمثيل إعاقة بطريقة نمطية؛ ركز على الحاجز والاستجابة.</a:t>
            </a:r>
            <a:endParaRPr lang="ar-SA" sz="1850" dirty="0"/>
          </a:p>
        </p:txBody>
      </p:sp>
      <p:sp>
        <p:nvSpPr>
          <p:cNvPr id="14" name="Text 8"/>
          <p:cNvSpPr/>
          <p:nvPr/>
        </p:nvSpPr>
        <p:spPr>
          <a:xfrm>
            <a:off x="2418580" y="2623387"/>
            <a:ext cx="2528923" cy="890587"/>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ركز المراجعة على السلوك القابل للملاحظة، لا على الشخصية.</a:t>
            </a:r>
            <a:endParaRPr lang="ar-SA" sz="1850" dirty="0"/>
          </a:p>
        </p:txBody>
      </p:sp>
      <p:sp>
        <p:nvSpPr>
          <p:cNvPr id="15" name="Text 9"/>
          <p:cNvSpPr/>
          <p:nvPr/>
        </p:nvSpPr>
        <p:spPr>
          <a:xfrm>
            <a:off x="631908" y="4641422"/>
            <a:ext cx="2528923" cy="593725"/>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توقف فوراً إذا ظهر خطر سلامة أو إساءة/ إذلال.</a:t>
            </a:r>
            <a:endParaRPr lang="ar-SA" sz="18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8" y="750391"/>
            <a:ext cx="10927878" cy="1484709"/>
          </a:xfrm>
          <a:prstGeom prst="rect">
            <a:avLst/>
          </a:prstGeom>
          <a:noFill/>
          <a:ln/>
        </p:spPr>
        <p:txBody>
          <a:bodyPr wrap="square" lIns="0" tIns="0" rIns="0" bIns="0" rtlCol="0" anchor="t">
            <a:normAutofit lnSpcReduction="10000"/>
          </a:bodyPr>
          <a:lstStyle/>
          <a:p>
            <a:pPr algn="r" rtl="1">
              <a:lnSpc>
                <a:spcPct val="104000"/>
              </a:lnSpc>
            </a:pPr>
            <a:r>
              <a:rPr lang="ar-SA" altLang="en-US" sz="4650" b="1" dirty="0">
                <a:solidFill>
                  <a:srgbClr val="2E3C4E"/>
                </a:solidFill>
                <a:latin typeface="GE SS Two Light" pitchFamily="34" charset="0"/>
                <a:ea typeface="GE SS Two Light" pitchFamily="34" charset="-122"/>
                <a:cs typeface="GE SS Two Light" pitchFamily="34" charset="-120"/>
              </a:rPr>
              <a:t>النشاط </a:t>
            </a:r>
            <a:r>
              <a:rPr lang="en-US" altLang="en-US" sz="4800" b="1" dirty="0">
                <a:latin typeface="Myriad Headline" panose="020B0500000000000000" pitchFamily="34" charset="0"/>
                <a:ea typeface="GE SS Two Light" pitchFamily="34" charset="-122"/>
                <a:cs typeface="GE SS Two Light" pitchFamily="34" charset="-120"/>
              </a:rPr>
              <a:t>1.3</a:t>
            </a:r>
            <a:r>
              <a:rPr lang="ar-SA" altLang="en-US" sz="4650" b="1" dirty="0">
                <a:solidFill>
                  <a:srgbClr val="2E3C4E"/>
                </a:solidFill>
                <a:latin typeface="GE SS Two Light" pitchFamily="34" charset="0"/>
                <a:ea typeface="GE SS Two Light" pitchFamily="34" charset="-122"/>
                <a:cs typeface="GE SS Two Light" pitchFamily="34" charset="-120"/>
              </a:rPr>
              <a:t> </a:t>
            </a:r>
            <a:endParaRPr lang="ar-SA" sz="4650" dirty="0"/>
          </a:p>
          <a:p>
            <a:pPr marL="0" indent="0" algn="r" rtl="1">
              <a:lnSpc>
                <a:spcPct val="104000"/>
              </a:lnSpc>
              <a:buNone/>
            </a:pPr>
            <a:r>
              <a:rPr lang="ar-SA" altLang="en-US" sz="4650" b="1" dirty="0">
                <a:solidFill>
                  <a:srgbClr val="2E3C4E"/>
                </a:solidFill>
                <a:latin typeface="GE SS Two Light" pitchFamily="34" charset="0"/>
                <a:ea typeface="GE SS Two Light" pitchFamily="34" charset="-122"/>
                <a:cs typeface="GE SS Two Light" pitchFamily="34" charset="-120"/>
              </a:rPr>
              <a:t>الأدوار</a:t>
            </a:r>
            <a:endParaRPr lang="ar-SA" sz="4650" dirty="0"/>
          </a:p>
        </p:txBody>
      </p:sp>
      <p:pic>
        <p:nvPicPr>
          <p:cNvPr id="3" name="Image 0" descr="preencoded.png"/>
          <p:cNvPicPr>
            <a:picLocks noChangeAspect="1"/>
          </p:cNvPicPr>
          <p:nvPr/>
        </p:nvPicPr>
        <p:blipFill>
          <a:blip r:embed="rId3"/>
          <a:stretch>
            <a:fillRect/>
          </a:stretch>
        </p:blipFill>
        <p:spPr>
          <a:xfrm>
            <a:off x="631908" y="2686447"/>
            <a:ext cx="10927878" cy="3421063"/>
          </a:xfrm>
          <a:prstGeom prst="rect">
            <a:avLst/>
          </a:prstGeom>
        </p:spPr>
      </p:pic>
      <p:sp>
        <p:nvSpPr>
          <p:cNvPr id="4" name="Text 1"/>
          <p:cNvSpPr/>
          <p:nvPr/>
        </p:nvSpPr>
        <p:spPr>
          <a:xfrm>
            <a:off x="9185459" y="4075528"/>
            <a:ext cx="1701488" cy="764163"/>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الممارس</a:t>
            </a:r>
            <a:endParaRPr lang="ar-SA" sz="2400" dirty="0">
              <a:solidFill>
                <a:schemeClr val="bg1"/>
              </a:solidFill>
            </a:endParaRPr>
          </a:p>
        </p:txBody>
      </p:sp>
      <p:sp>
        <p:nvSpPr>
          <p:cNvPr id="5" name="Text 2"/>
          <p:cNvSpPr/>
          <p:nvPr/>
        </p:nvSpPr>
        <p:spPr>
          <a:xfrm>
            <a:off x="9185459" y="4471122"/>
            <a:ext cx="1701488" cy="580683"/>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WinSoft Pro Medium" pitchFamily="34" charset="0"/>
                <a:ea typeface="WinSoft Pro Medium" pitchFamily="34" charset="-122"/>
                <a:cs typeface="WinSoft Pro Medium" pitchFamily="34" charset="-120"/>
              </a:rPr>
              <a:t>ينفذ الاستجابة.</a:t>
            </a:r>
            <a:endParaRPr lang="ar-SA" dirty="0">
              <a:solidFill>
                <a:schemeClr val="bg1"/>
              </a:solidFill>
            </a:endParaRPr>
          </a:p>
        </p:txBody>
      </p:sp>
      <p:sp>
        <p:nvSpPr>
          <p:cNvPr id="6" name="Text 3"/>
          <p:cNvSpPr/>
          <p:nvPr/>
        </p:nvSpPr>
        <p:spPr>
          <a:xfrm>
            <a:off x="6600113" y="3919889"/>
            <a:ext cx="1701488" cy="1528324"/>
          </a:xfrm>
          <a:prstGeom prst="rect">
            <a:avLst/>
          </a:prstGeom>
          <a:noFill/>
          <a:ln/>
        </p:spPr>
        <p:txBody>
          <a:bodyPr wrap="square" lIns="0" tIns="0" rIns="0" bIns="0" rtlCol="0" anchor="t">
            <a:normAutofit/>
          </a:bodyPr>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المتدرب في السيناريو</a:t>
            </a:r>
            <a:endParaRPr lang="ar-SA" sz="2400" dirty="0">
              <a:solidFill>
                <a:schemeClr val="bg1"/>
              </a:solidFill>
            </a:endParaRPr>
          </a:p>
        </p:txBody>
      </p:sp>
      <p:sp>
        <p:nvSpPr>
          <p:cNvPr id="7" name="Text 4"/>
          <p:cNvSpPr/>
          <p:nvPr/>
        </p:nvSpPr>
        <p:spPr>
          <a:xfrm>
            <a:off x="6600113" y="4626927"/>
            <a:ext cx="1701488" cy="580683"/>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WinSoft Pro Medium" pitchFamily="34" charset="0"/>
                <a:ea typeface="WinSoft Pro Medium" pitchFamily="34" charset="-122"/>
                <a:cs typeface="WinSoft Pro Medium" pitchFamily="34" charset="-120"/>
              </a:rPr>
              <a:t>يلتزم بمعلومات الحالة.</a:t>
            </a:r>
            <a:endParaRPr lang="ar-SA" dirty="0">
              <a:solidFill>
                <a:schemeClr val="bg1"/>
              </a:solidFill>
            </a:endParaRPr>
          </a:p>
        </p:txBody>
      </p:sp>
      <p:sp>
        <p:nvSpPr>
          <p:cNvPr id="8" name="Text 5"/>
          <p:cNvSpPr/>
          <p:nvPr/>
        </p:nvSpPr>
        <p:spPr>
          <a:xfrm>
            <a:off x="4097926" y="3838862"/>
            <a:ext cx="1701487" cy="764163"/>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الملاحظ</a:t>
            </a:r>
            <a:endParaRPr lang="ar-SA" sz="2400" dirty="0">
              <a:solidFill>
                <a:schemeClr val="bg1"/>
              </a:solidFill>
            </a:endParaRPr>
          </a:p>
        </p:txBody>
      </p:sp>
      <p:sp>
        <p:nvSpPr>
          <p:cNvPr id="9" name="Text 6"/>
          <p:cNvSpPr/>
          <p:nvPr/>
        </p:nvSpPr>
        <p:spPr>
          <a:xfrm>
            <a:off x="4097926" y="4234456"/>
            <a:ext cx="1701487" cy="1742049"/>
          </a:xfrm>
          <a:prstGeom prst="rect">
            <a:avLst/>
          </a:prstGeom>
          <a:noFill/>
          <a:ln/>
        </p:spPr>
        <p:txBody>
          <a:bodyPr wrap="square" lIns="0" tIns="0" rIns="0" bIns="0" rtlCol="0" anchor="t">
            <a:normAutofit/>
          </a:bodyPr>
          <a:lstStyle/>
          <a:p>
            <a:pPr marL="0" indent="0" algn="ctr" rtl="1">
              <a:lnSpc>
                <a:spcPct val="104000"/>
              </a:lnSpc>
              <a:buNone/>
            </a:pPr>
            <a:r>
              <a:rPr lang="ar-SA" altLang="en-US" dirty="0">
                <a:solidFill>
                  <a:schemeClr val="bg1"/>
                </a:solidFill>
                <a:latin typeface="WinSoft Pro Medium" pitchFamily="34" charset="0"/>
                <a:ea typeface="WinSoft Pro Medium" pitchFamily="34" charset="-122"/>
                <a:cs typeface="WinSoft Pro Medium" pitchFamily="34" charset="-120"/>
              </a:rPr>
              <a:t>يسجل سلوكاً قابلاً للمشاهدة باستخدام أداة الملاحظة.</a:t>
            </a:r>
            <a:endParaRPr lang="ar-SA" dirty="0">
              <a:solidFill>
                <a:schemeClr val="bg1"/>
              </a:solidFill>
            </a:endParaRPr>
          </a:p>
        </p:txBody>
      </p:sp>
      <p:sp>
        <p:nvSpPr>
          <p:cNvPr id="10" name="Text 7"/>
          <p:cNvSpPr/>
          <p:nvPr/>
        </p:nvSpPr>
        <p:spPr>
          <a:xfrm>
            <a:off x="1334426" y="3920382"/>
            <a:ext cx="1889994" cy="1528324"/>
          </a:xfrm>
          <a:prstGeom prst="rect">
            <a:avLst/>
          </a:prstGeom>
          <a:noFill/>
          <a:ln/>
        </p:spPr>
        <p:txBody>
          <a:bodyPr wrap="square" lIns="0" tIns="0" rIns="0" bIns="0" rtlCol="0" anchor="t">
            <a:normAutofit/>
          </a:bodyPr>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مراقب الوقت/الميسر</a:t>
            </a:r>
            <a:endParaRPr lang="ar-SA" sz="2400" dirty="0">
              <a:solidFill>
                <a:schemeClr val="bg1"/>
              </a:solidFill>
            </a:endParaRPr>
          </a:p>
        </p:txBody>
      </p:sp>
      <p:sp>
        <p:nvSpPr>
          <p:cNvPr id="11" name="Text 8"/>
          <p:cNvSpPr/>
          <p:nvPr/>
        </p:nvSpPr>
        <p:spPr>
          <a:xfrm>
            <a:off x="1334426" y="4627420"/>
            <a:ext cx="1889994" cy="580683"/>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WinSoft Pro Medium" pitchFamily="34" charset="0"/>
                <a:ea typeface="WinSoft Pro Medium" pitchFamily="34" charset="-122"/>
                <a:cs typeface="WinSoft Pro Medium" pitchFamily="34" charset="-120"/>
              </a:rPr>
              <a:t>يحافظ على الزمن والأمان.</a:t>
            </a:r>
            <a:endParaRPr lang="ar-SA"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694333"/>
            <a:ext cx="6355993" cy="935236"/>
          </a:xfrm>
          <a:prstGeom prst="rect">
            <a:avLst/>
          </a:prstGeom>
          <a:noFill/>
          <a:ln/>
        </p:spPr>
        <p:txBody>
          <a:bodyPr wrap="square" lIns="0" tIns="0" rIns="0" bIns="0" rtlCol="0" anchor="t">
            <a:normAutofit lnSpcReduction="10000"/>
          </a:bodyPr>
          <a:lstStyle/>
          <a:p>
            <a:pPr algn="r" rtl="1">
              <a:lnSpc>
                <a:spcPct val="104000"/>
              </a:lnSpc>
            </a:pPr>
            <a:r>
              <a:rPr lang="ar-SA" altLang="en-US" sz="2900" b="1" dirty="0">
                <a:solidFill>
                  <a:srgbClr val="2E3C4E"/>
                </a:solidFill>
                <a:latin typeface="GE SS Two Light" pitchFamily="34" charset="0"/>
                <a:ea typeface="GE SS Two Light" pitchFamily="34" charset="-122"/>
                <a:cs typeface="GE SS Two Light" pitchFamily="34" charset="-120"/>
              </a:rPr>
              <a:t>النشاط </a:t>
            </a:r>
            <a:r>
              <a:rPr lang="en-US" altLang="en-US" sz="3200" b="1" dirty="0">
                <a:latin typeface="Myriad Headline" panose="020B0500000000000000" pitchFamily="34" charset="0"/>
                <a:ea typeface="GE SS Two Light" pitchFamily="34" charset="-122"/>
                <a:cs typeface="GE SS Two Light" pitchFamily="34" charset="-120"/>
              </a:rPr>
              <a:t>1.3</a:t>
            </a:r>
            <a:r>
              <a:rPr lang="ar-SA" altLang="en-US" sz="2900" b="1" dirty="0">
                <a:solidFill>
                  <a:srgbClr val="2E3C4E"/>
                </a:solidFill>
                <a:latin typeface="GE SS Two Light" pitchFamily="34" charset="0"/>
                <a:ea typeface="GE SS Two Light" pitchFamily="34" charset="-122"/>
                <a:cs typeface="GE SS Two Light" pitchFamily="34" charset="-120"/>
              </a:rPr>
              <a:t> </a:t>
            </a:r>
            <a:endParaRPr lang="ar-SA" sz="2900" dirty="0"/>
          </a:p>
          <a:p>
            <a:pPr marL="0" indent="0" algn="r" rtl="1">
              <a:lnSpc>
                <a:spcPct val="104000"/>
              </a:lnSpc>
              <a:buNone/>
            </a:pPr>
            <a:r>
              <a:rPr lang="ar-SA" altLang="en-US" sz="2900" b="1" dirty="0">
                <a:solidFill>
                  <a:srgbClr val="2E3C4E"/>
                </a:solidFill>
                <a:latin typeface="GE SS Two Light" pitchFamily="34" charset="0"/>
                <a:ea typeface="GE SS Two Light" pitchFamily="34" charset="-122"/>
                <a:cs typeface="GE SS Two Light" pitchFamily="34" charset="-120"/>
              </a:rPr>
              <a:t>منطق المحاكاة المهنية</a:t>
            </a:r>
            <a:endParaRPr lang="ar-SA" sz="2900" dirty="0"/>
          </a:p>
        </p:txBody>
      </p:sp>
      <p:sp>
        <p:nvSpPr>
          <p:cNvPr id="4" name="Text 1"/>
          <p:cNvSpPr/>
          <p:nvPr/>
        </p:nvSpPr>
        <p:spPr>
          <a:xfrm>
            <a:off x="5203794" y="1996777"/>
            <a:ext cx="6089498" cy="1016397"/>
          </a:xfrm>
          <a:prstGeom prst="rect">
            <a:avLst/>
          </a:prstGeom>
          <a:noFill/>
          <a:ln/>
        </p:spPr>
        <p:txBody>
          <a:bodyPr wrap="square" lIns="0" tIns="0" rIns="0" bIns="0" rtlCol="0" anchor="t">
            <a:noAutofit/>
          </a:bodyPr>
          <a:lstStyle/>
          <a:p>
            <a:pPr marL="0" indent="0" algn="just"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قيمة المحاكاة في جعل التفكير والسلوك مرئيين. لذلك يجب أن يتضمن السيناريو قراراً أو حاجزاً حقيقياً، وأن تكون الأدوار واضحة، وأن يعرف الملاحظ ما الذي يبحث عنه. لا تحتاج المحاكاة إلى أداء مسرحي؛ المطلوب واقعية وظيفية. إذا لم ينتج عنها تعديل قابل للمشاهدة في المحاولة الثانية، فغالباً قد تكون التغذية الراجعة عامة أكثر من اللازم.</a:t>
            </a:r>
            <a:endParaRPr lang="ar-SA" sz="1600" dirty="0"/>
          </a:p>
        </p:txBody>
      </p:sp>
      <p:sp>
        <p:nvSpPr>
          <p:cNvPr id="5" name="Shape 2"/>
          <p:cNvSpPr/>
          <p:nvPr/>
        </p:nvSpPr>
        <p:spPr>
          <a:xfrm>
            <a:off x="11540737" y="1839416"/>
            <a:ext cx="19050" cy="1331119"/>
          </a:xfrm>
          <a:prstGeom prst="roundRect">
            <a:avLst>
              <a:gd name="adj" fmla="val 49999"/>
            </a:avLst>
          </a:prstGeom>
          <a:solidFill>
            <a:srgbClr val="75BAE6"/>
          </a:solidFill>
          <a:ln/>
        </p:spPr>
      </p:sp>
      <p:sp>
        <p:nvSpPr>
          <p:cNvPr id="6" name="Text 3"/>
          <p:cNvSpPr/>
          <p:nvPr/>
        </p:nvSpPr>
        <p:spPr>
          <a:xfrm>
            <a:off x="5203794" y="3380383"/>
            <a:ext cx="6355993" cy="350738"/>
          </a:xfrm>
          <a:prstGeom prst="rect">
            <a:avLst/>
          </a:prstGeom>
          <a:noFill/>
          <a:ln/>
        </p:spPr>
        <p:txBody>
          <a:bodyPr wrap="none" lIns="0" tIns="0" rIns="0" bIns="0" rtlCol="0" anchor="t"/>
          <a:lstStyle/>
          <a:p>
            <a:pPr marL="0" indent="0" algn="ct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استعداد للمحاكاة</a:t>
            </a:r>
            <a:endParaRPr lang="ar-SA" sz="2200" dirty="0"/>
          </a:p>
        </p:txBody>
      </p:sp>
      <p:pic>
        <p:nvPicPr>
          <p:cNvPr id="7"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8451738" y="3940969"/>
            <a:ext cx="3108049" cy="647601"/>
          </a:xfrm>
          <a:prstGeom prst="rect">
            <a:avLst/>
          </a:prstGeom>
        </p:spPr>
      </p:pic>
      <p:sp>
        <p:nvSpPr>
          <p:cNvPr id="8" name="Text 4"/>
          <p:cNvSpPr/>
          <p:nvPr/>
        </p:nvSpPr>
        <p:spPr>
          <a:xfrm>
            <a:off x="8648484" y="4137720"/>
            <a:ext cx="2638359" cy="254099"/>
          </a:xfrm>
          <a:prstGeom prst="rect">
            <a:avLst/>
          </a:prstGeom>
          <a:noFill/>
          <a:ln/>
        </p:spPr>
        <p:txBody>
          <a:bodyPr wrap="none" lIns="0" tIns="0" rIns="0" bIns="0" rtlCol="0" anchor="t"/>
          <a:lstStyle/>
          <a:p>
            <a:pPr marL="0" indent="0" algn="r" rtl="1">
              <a:lnSpc>
                <a:spcPct val="119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السلوك الذي أريد أن يراه الملاحظ</a:t>
            </a:r>
            <a:endParaRPr lang="ar-SA" dirty="0"/>
          </a:p>
        </p:txBody>
      </p:sp>
      <p:pic>
        <p:nvPicPr>
          <p:cNvPr id="9" name="Image 2"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203794" y="4326455"/>
            <a:ext cx="3108049" cy="647601"/>
          </a:xfrm>
          <a:prstGeom prst="rect">
            <a:avLst/>
          </a:prstGeom>
        </p:spPr>
      </p:pic>
      <p:sp>
        <p:nvSpPr>
          <p:cNvPr id="10" name="Text 5"/>
          <p:cNvSpPr/>
          <p:nvPr/>
        </p:nvSpPr>
        <p:spPr>
          <a:xfrm>
            <a:off x="5400540" y="4523206"/>
            <a:ext cx="2638359" cy="254099"/>
          </a:xfrm>
          <a:prstGeom prst="rect">
            <a:avLst/>
          </a:prstGeom>
          <a:noFill/>
          <a:ln/>
        </p:spPr>
        <p:txBody>
          <a:bodyPr wrap="none" lIns="0" tIns="0" rIns="0" bIns="0" rtlCol="0" anchor="t"/>
          <a:lstStyle/>
          <a:p>
            <a:pPr marL="0" indent="0" algn="r" rtl="1">
              <a:lnSpc>
                <a:spcPct val="119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الخطر/الحساسية التي يجب تجنبها</a:t>
            </a:r>
            <a:endParaRPr lang="ar-SA" dirty="0"/>
          </a:p>
        </p:txBody>
      </p:sp>
      <p:pic>
        <p:nvPicPr>
          <p:cNvPr id="11" name="Image 3"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8451738" y="4728468"/>
            <a:ext cx="3108049" cy="647601"/>
          </a:xfrm>
          <a:prstGeom prst="rect">
            <a:avLst/>
          </a:prstGeom>
        </p:spPr>
      </p:pic>
      <p:sp>
        <p:nvSpPr>
          <p:cNvPr id="12" name="Text 6"/>
          <p:cNvSpPr/>
          <p:nvPr/>
        </p:nvSpPr>
        <p:spPr>
          <a:xfrm>
            <a:off x="8648484" y="4925219"/>
            <a:ext cx="2638359" cy="254099"/>
          </a:xfrm>
          <a:prstGeom prst="rect">
            <a:avLst/>
          </a:prstGeom>
          <a:noFill/>
          <a:ln/>
        </p:spPr>
        <p:txBody>
          <a:bodyPr wrap="none" lIns="0" tIns="0" rIns="0" bIns="0" rtlCol="0" anchor="t"/>
          <a:lstStyle/>
          <a:p>
            <a:pPr marL="0" indent="0" algn="r" rtl="1">
              <a:lnSpc>
                <a:spcPct val="119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ما الذي سأعيده في المحاولة الثانية؟</a:t>
            </a:r>
            <a:endParaRPr lang="ar-SA" dirty="0"/>
          </a:p>
        </p:txBody>
      </p:sp>
      <p:pic>
        <p:nvPicPr>
          <p:cNvPr id="13" name="Image 4"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203794" y="5113954"/>
            <a:ext cx="3108049" cy="647601"/>
          </a:xfrm>
          <a:prstGeom prst="rect">
            <a:avLst/>
          </a:prstGeom>
        </p:spPr>
      </p:pic>
      <p:sp>
        <p:nvSpPr>
          <p:cNvPr id="14" name="Text 7"/>
          <p:cNvSpPr/>
          <p:nvPr/>
        </p:nvSpPr>
        <p:spPr>
          <a:xfrm>
            <a:off x="5400540" y="5310705"/>
            <a:ext cx="2638359" cy="254099"/>
          </a:xfrm>
          <a:prstGeom prst="rect">
            <a:avLst/>
          </a:prstGeom>
          <a:noFill/>
          <a:ln/>
        </p:spPr>
        <p:txBody>
          <a:bodyPr wrap="none" lIns="0" tIns="0" rIns="0" bIns="0" rtlCol="0" anchor="t"/>
          <a:lstStyle/>
          <a:p>
            <a:pPr marL="0" indent="0" algn="r" rtl="1">
              <a:lnSpc>
                <a:spcPct val="119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الدليل/المثال الذي سأستند إليه</a:t>
            </a:r>
            <a:endParaRPr lang="ar-SA" dirty="0"/>
          </a:p>
        </p:txBody>
      </p:sp>
      <p:pic>
        <p:nvPicPr>
          <p:cNvPr id="15" name="Image 5"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8451738" y="5515967"/>
            <a:ext cx="3108049" cy="647601"/>
          </a:xfrm>
          <a:prstGeom prst="rect">
            <a:avLst/>
          </a:prstGeom>
        </p:spPr>
      </p:pic>
      <p:sp>
        <p:nvSpPr>
          <p:cNvPr id="16" name="Text 8"/>
          <p:cNvSpPr/>
          <p:nvPr/>
        </p:nvSpPr>
        <p:spPr>
          <a:xfrm>
            <a:off x="8648484" y="5712718"/>
            <a:ext cx="2638359" cy="254099"/>
          </a:xfrm>
          <a:prstGeom prst="rect">
            <a:avLst/>
          </a:prstGeom>
          <a:noFill/>
          <a:ln/>
        </p:spPr>
        <p:txBody>
          <a:bodyPr wrap="none" lIns="0" tIns="0" rIns="0" bIns="0" rtlCol="0" anchor="t"/>
          <a:lstStyle/>
          <a:p>
            <a:pPr marL="0" indent="0" algn="r" rtl="1">
              <a:lnSpc>
                <a:spcPct val="119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ما الذي سأعدله أو أختبره بعد النقاش</a:t>
            </a:r>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31908" y="1046956"/>
            <a:ext cx="10927878" cy="742355"/>
          </a:xfrm>
          <a:prstGeom prst="rect">
            <a:avLst/>
          </a:prstGeom>
          <a:noFill/>
          <a:ln/>
        </p:spPr>
        <p:txBody>
          <a:bodyPr wrap="none" lIns="0" tIns="0" rIns="0" bIns="0" rtlCol="0" anchor="t"/>
          <a:lstStyle/>
          <a:p>
            <a:pPr algn="r" rtl="1">
              <a:lnSpc>
                <a:spcPct val="104000"/>
              </a:lnSpc>
            </a:pPr>
            <a:r>
              <a:rPr lang="ar-SA" altLang="en-US" sz="4650" b="1" dirty="0">
                <a:solidFill>
                  <a:srgbClr val="2E3C4E"/>
                </a:solidFill>
                <a:latin typeface="GE SS Two Light" pitchFamily="34" charset="0"/>
                <a:ea typeface="GE SS Two Light" pitchFamily="34" charset="-122"/>
                <a:cs typeface="GE SS Two Light" pitchFamily="34" charset="-120"/>
              </a:rPr>
              <a:t>النشاط </a:t>
            </a:r>
            <a:r>
              <a:rPr lang="en-US" altLang="en-US" sz="4800" b="1" dirty="0">
                <a:latin typeface="Myriad Headline" panose="020B0500000000000000" pitchFamily="34" charset="0"/>
                <a:ea typeface="GE SS Two Light" pitchFamily="34" charset="-122"/>
                <a:cs typeface="GE SS Two Light" pitchFamily="34" charset="-120"/>
              </a:rPr>
              <a:t>1.3</a:t>
            </a:r>
            <a:endParaRPr lang="ar-SA" sz="4650" dirty="0"/>
          </a:p>
        </p:txBody>
      </p:sp>
      <p:pic>
        <p:nvPicPr>
          <p:cNvPr id="3"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3260035" y="2240657"/>
            <a:ext cx="5530045" cy="3570387"/>
          </a:xfrm>
          <a:prstGeom prst="rect">
            <a:avLst/>
          </a:prstGeom>
        </p:spPr>
      </p:pic>
      <p:sp>
        <p:nvSpPr>
          <p:cNvPr id="4" name="Text 1"/>
          <p:cNvSpPr/>
          <p:nvPr/>
        </p:nvSpPr>
        <p:spPr>
          <a:xfrm>
            <a:off x="3896139" y="3168749"/>
            <a:ext cx="464292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a:t>
            </a:r>
            <a:endParaRPr lang="ar-SA" sz="2800" dirty="0"/>
          </a:p>
        </p:txBody>
      </p:sp>
      <p:sp>
        <p:nvSpPr>
          <p:cNvPr id="5" name="Text 2"/>
          <p:cNvSpPr/>
          <p:nvPr/>
        </p:nvSpPr>
        <p:spPr>
          <a:xfrm>
            <a:off x="3260035" y="3675261"/>
            <a:ext cx="5279029" cy="1083469"/>
          </a:xfrm>
          <a:prstGeom prst="rect">
            <a:avLst/>
          </a:prstGeom>
          <a:noFill/>
          <a:ln/>
        </p:spPr>
        <p:txBody>
          <a:bodyPr wrap="square" lIns="0" tIns="0" rIns="90274" bIns="0" rtlCol="0" anchor="t">
            <a:normAutofit/>
          </a:bodyPr>
          <a:lstStyle/>
          <a:p>
            <a:pPr algn="r" rtl="1">
              <a:lnSpc>
                <a:spcPct val="133000"/>
              </a:lnSpc>
              <a:buSzPct val="100000"/>
            </a:pPr>
            <a:r>
              <a:rPr lang="ar-SA" altLang="en-US" sz="2000" dirty="0">
                <a:solidFill>
                  <a:srgbClr val="384653"/>
                </a:solidFill>
                <a:latin typeface="WinSoft Pro Medium" pitchFamily="34" charset="0"/>
                <a:ea typeface="WinSoft Pro Medium" pitchFamily="34" charset="-122"/>
                <a:cs typeface="WinSoft Pro Medium" pitchFamily="34" charset="-120"/>
              </a:rPr>
              <a:t>العمل بشكل فردي على ورقة العمل (1.3): تأمل موقف مهني.</a:t>
            </a:r>
            <a:endParaRPr lang="ar-SA"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55970777"/>
              </p:ext>
            </p:extLst>
          </p:nvPr>
        </p:nvGraphicFramePr>
        <p:xfrm>
          <a:off x="1011539" y="2396456"/>
          <a:ext cx="10168616" cy="3429000"/>
        </p:xfrm>
        <a:graphic>
          <a:graphicData uri="http://schemas.openxmlformats.org/drawingml/2006/table">
            <a:tbl>
              <a:tblPr rtl="1" firstRow="1" firstCol="1" bandRow="1">
                <a:tableStyleId>{5C22544A-7EE6-4342-B048-85BDC9FD1C3A}</a:tableStyleId>
              </a:tblPr>
              <a:tblGrid>
                <a:gridCol w="2542154">
                  <a:extLst>
                    <a:ext uri="{9D8B030D-6E8A-4147-A177-3AD203B41FA5}">
                      <a16:colId xmlns:a16="http://schemas.microsoft.com/office/drawing/2014/main" val="2243009481"/>
                    </a:ext>
                  </a:extLst>
                </a:gridCol>
                <a:gridCol w="2542154">
                  <a:extLst>
                    <a:ext uri="{9D8B030D-6E8A-4147-A177-3AD203B41FA5}">
                      <a16:colId xmlns:a16="http://schemas.microsoft.com/office/drawing/2014/main" val="3040435846"/>
                    </a:ext>
                  </a:extLst>
                </a:gridCol>
                <a:gridCol w="2542154">
                  <a:extLst>
                    <a:ext uri="{9D8B030D-6E8A-4147-A177-3AD203B41FA5}">
                      <a16:colId xmlns:a16="http://schemas.microsoft.com/office/drawing/2014/main" val="659300708"/>
                    </a:ext>
                  </a:extLst>
                </a:gridCol>
                <a:gridCol w="2542154">
                  <a:extLst>
                    <a:ext uri="{9D8B030D-6E8A-4147-A177-3AD203B41FA5}">
                      <a16:colId xmlns:a16="http://schemas.microsoft.com/office/drawing/2014/main" val="2274577414"/>
                    </a:ext>
                  </a:extLst>
                </a:gridCol>
              </a:tblGrid>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المعيار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متحقق</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جزئي</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غير متحقق</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697949203"/>
                  </a:ext>
                </a:extLst>
              </a:tr>
              <a:tr h="0">
                <a:tc>
                  <a:txBody>
                    <a:bodyPr/>
                    <a:lstStyle/>
                    <a:p>
                      <a:pPr algn="ctr" rtl="1">
                        <a:lnSpc>
                          <a:spcPct val="150000"/>
                        </a:lnSpc>
                        <a:spcAft>
                          <a:spcPts val="0"/>
                        </a:spcAft>
                      </a:pPr>
                      <a:r>
                        <a:rPr lang="en-US" sz="2000" kern="1200" dirty="0">
                          <a:solidFill>
                            <a:schemeClr val="bg1"/>
                          </a:solidFill>
                          <a:latin typeface="WinSoft Pro Medium" pitchFamily="34" charset="0"/>
                          <a:ea typeface="WinSoft Pro Medium" pitchFamily="34" charset="-122"/>
                          <a:cs typeface="WinSoft Pro Medium" pitchFamily="34" charset="-120"/>
                        </a:rPr>
                        <a:t>3 </a:t>
                      </a:r>
                      <a:r>
                        <a:rPr lang="ar-SA" sz="2000" kern="1200" dirty="0">
                          <a:solidFill>
                            <a:schemeClr val="bg1"/>
                          </a:solidFill>
                          <a:latin typeface="WinSoft Pro Medium" pitchFamily="34" charset="0"/>
                          <a:ea typeface="WinSoft Pro Medium" pitchFamily="34" charset="-122"/>
                          <a:cs typeface="WinSoft Pro Medium" pitchFamily="34" charset="-120"/>
                        </a:rPr>
                        <a:t>استراتيجيات أو أكثر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3 استراتيجيات أو أكثر مناسبة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2000" kern="1200">
                          <a:solidFill>
                            <a:srgbClr val="384653"/>
                          </a:solidFill>
                          <a:latin typeface="WinSoft Pro Medium" pitchFamily="34" charset="0"/>
                          <a:ea typeface="WinSoft Pro Medium" pitchFamily="34" charset="-122"/>
                          <a:cs typeface="WinSoft Pro Medium" pitchFamily="34" charset="-120"/>
                        </a:rPr>
                        <a:t>1–2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غير موجودة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8015564"/>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استخدام الدليل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ملاحظات محددة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بعض الأدلة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آراء فقط</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7251227"/>
                  </a:ext>
                </a:extLst>
              </a:tr>
              <a:tr h="0">
                <a:tc>
                  <a:txBody>
                    <a:bodyPr/>
                    <a:lstStyle/>
                    <a:p>
                      <a:pPr algn="ctr" rtl="1">
                        <a:lnSpc>
                          <a:spcPct val="150000"/>
                        </a:lnSpc>
                        <a:spcAft>
                          <a:spcPts val="0"/>
                        </a:spcAft>
                      </a:pPr>
                      <a:r>
                        <a:rPr lang="en-US" sz="2000" kern="1200" dirty="0">
                          <a:solidFill>
                            <a:schemeClr val="bg1"/>
                          </a:solidFill>
                          <a:latin typeface="WinSoft Pro Medium" pitchFamily="34" charset="0"/>
                          <a:ea typeface="WinSoft Pro Medium" pitchFamily="34" charset="-122"/>
                          <a:cs typeface="WinSoft Pro Medium" pitchFamily="34" charset="-120"/>
                        </a:rPr>
                        <a:t>3  </a:t>
                      </a:r>
                      <a:r>
                        <a:rPr lang="ar-SA" sz="2000" kern="1200" dirty="0">
                          <a:solidFill>
                            <a:schemeClr val="bg1"/>
                          </a:solidFill>
                          <a:latin typeface="WinSoft Pro Medium" pitchFamily="34" charset="0"/>
                          <a:ea typeface="WinSoft Pro Medium" pitchFamily="34" charset="-122"/>
                          <a:cs typeface="WinSoft Pro Medium" pitchFamily="34" charset="-120"/>
                        </a:rPr>
                        <a:t>ممارسات جيدة أو أكثر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3 ممارسات أو أكثر</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1–2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لا توجد</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9376467"/>
                  </a:ext>
                </a:extLst>
              </a:tr>
              <a:tr h="0">
                <a:tc>
                  <a:txBody>
                    <a:bodyPr/>
                    <a:lstStyle/>
                    <a:p>
                      <a:pPr algn="ctr" rtl="1">
                        <a:lnSpc>
                          <a:spcPct val="150000"/>
                        </a:lnSpc>
                        <a:spcAft>
                          <a:spcPts val="0"/>
                        </a:spcAft>
                      </a:pPr>
                      <a:r>
                        <a:rPr lang="en-US" sz="2000" kern="1200" dirty="0">
                          <a:solidFill>
                            <a:schemeClr val="bg1"/>
                          </a:solidFill>
                          <a:latin typeface="WinSoft Pro Medium" pitchFamily="34" charset="0"/>
                          <a:ea typeface="WinSoft Pro Medium" pitchFamily="34" charset="-122"/>
                          <a:cs typeface="WinSoft Pro Medium" pitchFamily="34" charset="-120"/>
                        </a:rPr>
                        <a:t>3  </a:t>
                      </a:r>
                      <a:r>
                        <a:rPr lang="ar-SA" sz="2000" kern="1200" dirty="0">
                          <a:solidFill>
                            <a:schemeClr val="bg1"/>
                          </a:solidFill>
                          <a:latin typeface="WinSoft Pro Medium" pitchFamily="34" charset="0"/>
                          <a:ea typeface="WinSoft Pro Medium" pitchFamily="34" charset="-122"/>
                          <a:cs typeface="WinSoft Pro Medium" pitchFamily="34" charset="-120"/>
                        </a:rPr>
                        <a:t>مجالات تحسين أو أكثر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3 مجالات أو أكثر قابلة للتنفيذ</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1–2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لا توجد</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5299361"/>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التأمل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يربط الاستراتيجية بالمشاركة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تأمل محدود</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وصف فقط</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4112062"/>
                  </a:ext>
                </a:extLst>
              </a:tr>
            </a:tbl>
          </a:graphicData>
        </a:graphic>
      </p:graphicFrame>
      <p:sp>
        <p:nvSpPr>
          <p:cNvPr id="3" name="Text 0"/>
          <p:cNvSpPr/>
          <p:nvPr/>
        </p:nvSpPr>
        <p:spPr>
          <a:xfrm>
            <a:off x="631908" y="746423"/>
            <a:ext cx="10927878" cy="668040"/>
          </a:xfrm>
          <a:prstGeom prst="rect">
            <a:avLst/>
          </a:prstGeom>
          <a:noFill/>
          <a:ln/>
        </p:spPr>
        <p:txBody>
          <a:bodyPr wrap="none" lIns="0" tIns="0" rIns="0" bIns="0" rtlCol="0" anchor="t"/>
          <a:lstStyle/>
          <a:p>
            <a:pPr algn="r" rtl="1">
              <a:lnSpc>
                <a:spcPct val="104000"/>
              </a:lnSpc>
            </a:pPr>
            <a:r>
              <a:rPr lang="ar-JO" altLang="en-US" sz="4200" b="1" dirty="0" smtClean="0">
                <a:solidFill>
                  <a:srgbClr val="2E3C4E"/>
                </a:solidFill>
                <a:latin typeface="GE SS Two Light" pitchFamily="34" charset="0"/>
                <a:ea typeface="GE SS Two Light" pitchFamily="34" charset="-122"/>
                <a:cs typeface="GE SS Two Light" pitchFamily="34" charset="-120"/>
              </a:rPr>
              <a:t>تقييم </a:t>
            </a:r>
            <a:r>
              <a:rPr lang="ar-SA" altLang="en-US" sz="4200" b="1" dirty="0" smtClean="0">
                <a:solidFill>
                  <a:srgbClr val="2E3C4E"/>
                </a:solidFill>
                <a:latin typeface="GE SS Two Light" pitchFamily="34" charset="0"/>
                <a:ea typeface="GE SS Two Light" pitchFamily="34" charset="-122"/>
                <a:cs typeface="GE SS Two Light" pitchFamily="34" charset="-120"/>
              </a:rPr>
              <a:t>النشاط </a:t>
            </a:r>
            <a:r>
              <a:rPr lang="en-US" altLang="en-US" sz="4400" b="1" dirty="0" smtClean="0">
                <a:solidFill>
                  <a:srgbClr val="2E3C4E"/>
                </a:solidFill>
                <a:latin typeface="Myriad Headline" panose="020B0500000000000000" pitchFamily="34" charset="0"/>
                <a:ea typeface="GE SS Two Light" pitchFamily="34" charset="-122"/>
                <a:cs typeface="GE SS Two Light" pitchFamily="34" charset="-120"/>
              </a:rPr>
              <a:t>1.3</a:t>
            </a:r>
            <a:endParaRPr lang="ar-SA" sz="4200" dirty="0"/>
          </a:p>
        </p:txBody>
      </p:sp>
    </p:spTree>
    <p:extLst>
      <p:ext uri="{BB962C8B-B14F-4D97-AF65-F5344CB8AC3E}">
        <p14:creationId xmlns:p14="http://schemas.microsoft.com/office/powerpoint/2010/main" val="899092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1131987"/>
            <a:ext cx="6355993" cy="2049066"/>
          </a:xfrm>
          <a:prstGeom prst="rect">
            <a:avLst/>
          </a:prstGeom>
          <a:noFill/>
          <a:ln/>
        </p:spPr>
        <p:txBody>
          <a:bodyPr wrap="square" lIns="0" tIns="0" rIns="0" bIns="0" rtlCol="0" anchor="t">
            <a:normAutofit/>
          </a:bodyPr>
          <a:lstStyle/>
          <a:p>
            <a:pPr marL="0" indent="0" algn="r" rtl="1">
              <a:lnSpc>
                <a:spcPct val="104000"/>
              </a:lnSpc>
              <a:buNone/>
            </a:pPr>
            <a:r>
              <a:rPr lang="ar-SA" altLang="en-US" sz="6450" b="1" dirty="0">
                <a:solidFill>
                  <a:srgbClr val="2E3C4E"/>
                </a:solidFill>
                <a:latin typeface="GE SS Two Light" pitchFamily="34" charset="0"/>
                <a:ea typeface="GE SS Two Light" pitchFamily="34" charset="-122"/>
                <a:cs typeface="GE SS Two Light" pitchFamily="34" charset="-120"/>
              </a:rPr>
              <a:t>النتاج التمكيني الثاني</a:t>
            </a:r>
            <a:endParaRPr lang="ar-SA" sz="6450" dirty="0"/>
          </a:p>
        </p:txBody>
      </p:sp>
      <p:sp>
        <p:nvSpPr>
          <p:cNvPr id="4" name="Text 1"/>
          <p:cNvSpPr/>
          <p:nvPr/>
        </p:nvSpPr>
        <p:spPr>
          <a:xfrm>
            <a:off x="631908" y="3519587"/>
            <a:ext cx="635599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a:t>
            </a:r>
            <a:endParaRPr lang="ar-SA" sz="1750" dirty="0"/>
          </a:p>
        </p:txBody>
      </p:sp>
      <p:sp>
        <p:nvSpPr>
          <p:cNvPr id="6" name="Shape 3"/>
          <p:cNvSpPr/>
          <p:nvPr/>
        </p:nvSpPr>
        <p:spPr>
          <a:xfrm>
            <a:off x="6962502" y="4495800"/>
            <a:ext cx="25399" cy="1230114"/>
          </a:xfrm>
          <a:prstGeom prst="roundRect">
            <a:avLst>
              <a:gd name="adj" fmla="val 50001"/>
            </a:avLst>
          </a:prstGeom>
          <a:solidFill>
            <a:srgbClr val="75BAE6"/>
          </a:solidFill>
          <a:ln/>
        </p:spPr>
      </p:sp>
      <p:sp>
        <p:nvSpPr>
          <p:cNvPr id="7" name="Rectangle 6"/>
          <p:cNvSpPr/>
          <p:nvPr/>
        </p:nvSpPr>
        <p:spPr>
          <a:xfrm>
            <a:off x="761904" y="4580434"/>
            <a:ext cx="6096000" cy="877163"/>
          </a:xfrm>
          <a:prstGeom prst="rect">
            <a:avLst/>
          </a:prstGeom>
        </p:spPr>
        <p:txBody>
          <a:bodyPr>
            <a:spAutoFit/>
          </a:bodyPr>
          <a:lstStyle/>
          <a:p>
            <a:pPr algn="just" rtl="1">
              <a:lnSpc>
                <a:spcPct val="150000"/>
              </a:lnSpc>
              <a:spcAft>
                <a:spcPts val="0"/>
              </a:spcAft>
            </a:pPr>
            <a:r>
              <a:rPr lang="ar-JO" sz="1750" b="1" dirty="0">
                <a:solidFill>
                  <a:srgbClr val="384653"/>
                </a:solidFill>
                <a:latin typeface="WinSoft Pro Medium" pitchFamily="34" charset="0"/>
                <a:ea typeface="WinSoft Pro Medium" pitchFamily="34" charset="-122"/>
                <a:cs typeface="WinSoft Pro Medium" pitchFamily="34" charset="-120"/>
              </a:rPr>
              <a:t>تطوير خطة شاملة لتقييم المهارات تضمن المشاركة المنصفة والتقييم العادل للمتدربين ذوي الإعاقة والاحتياجات الخاصة</a:t>
            </a:r>
            <a:r>
              <a:rPr lang="ar-JO" b="1" dirty="0">
                <a:solidFill>
                  <a:srgbClr val="1F4E78"/>
                </a:solidFill>
                <a:latin typeface="Arial" panose="020B0604020202020204" pitchFamily="34" charset="0"/>
                <a:ea typeface="Arial" panose="020B0604020202020204" pitchFamily="34" charset="0"/>
              </a:rPr>
              <a:t>.</a:t>
            </a:r>
            <a:endParaRPr lang="en-US" sz="1600" dirty="0">
              <a:effectLst/>
              <a:latin typeface="Arial" panose="020B0604020202020204" pitchFamily="34" charset="0"/>
              <a:ea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31908" y="680343"/>
            <a:ext cx="10927878" cy="584597"/>
          </a:xfrm>
          <a:prstGeom prst="rect">
            <a:avLst/>
          </a:prstGeom>
          <a:noFill/>
          <a:ln/>
        </p:spPr>
        <p:txBody>
          <a:bodyPr wrap="none" lIns="0" tIns="0" rIns="0" bIns="0" rtlCol="0" anchor="t"/>
          <a:lstStyle/>
          <a:p>
            <a:pPr marL="0" indent="0" algn="r" rtl="1">
              <a:lnSpc>
                <a:spcPct val="104000"/>
              </a:lnSpc>
              <a:buNone/>
            </a:pPr>
            <a:r>
              <a:rPr lang="ar-SA" altLang="en-US" sz="3650" b="1" dirty="0">
                <a:solidFill>
                  <a:srgbClr val="2E3C4E"/>
                </a:solidFill>
                <a:latin typeface="GE SS Two Light" pitchFamily="34" charset="0"/>
                <a:ea typeface="GE SS Two Light" pitchFamily="34" charset="-122"/>
                <a:cs typeface="GE SS Two Light" pitchFamily="34" charset="-120"/>
              </a:rPr>
              <a:t>النشاط </a:t>
            </a:r>
            <a:r>
              <a:rPr lang="en-US" altLang="en-US" sz="3650" b="1" dirty="0">
                <a:solidFill>
                  <a:srgbClr val="2E3C4E"/>
                </a:solidFill>
                <a:latin typeface="Myriad Headline" panose="020B0500000000000000" pitchFamily="34" charset="0"/>
                <a:ea typeface="GE SS Two Light" pitchFamily="34" charset="-122"/>
                <a:cs typeface="GE SS Two Light" pitchFamily="34" charset="-120"/>
              </a:rPr>
              <a:t>2.1</a:t>
            </a:r>
            <a:r>
              <a:rPr lang="ar-SA" altLang="en-US" sz="3650" b="1" dirty="0">
                <a:solidFill>
                  <a:srgbClr val="2E3C4E"/>
                </a:solidFill>
                <a:latin typeface="GE SS Two Light" pitchFamily="34" charset="0"/>
                <a:ea typeface="GE SS Two Light" pitchFamily="34" charset="-122"/>
                <a:cs typeface="GE SS Two Light" pitchFamily="34" charset="-120"/>
              </a:rPr>
              <a:t>: </a:t>
            </a:r>
            <a:endParaRPr lang="ar-SA" sz="3650" dirty="0"/>
          </a:p>
        </p:txBody>
      </p:sp>
      <p:sp>
        <p:nvSpPr>
          <p:cNvPr id="3" name="Text 1"/>
          <p:cNvSpPr/>
          <p:nvPr/>
        </p:nvSpPr>
        <p:spPr>
          <a:xfrm>
            <a:off x="631908" y="1320899"/>
            <a:ext cx="10927878" cy="584597"/>
          </a:xfrm>
          <a:prstGeom prst="rect">
            <a:avLst/>
          </a:prstGeom>
          <a:noFill/>
          <a:ln/>
        </p:spPr>
        <p:txBody>
          <a:bodyPr wrap="none" lIns="0" tIns="0" rIns="0" bIns="0" rtlCol="0" anchor="t"/>
          <a:lstStyle/>
          <a:p>
            <a:pPr marL="0" indent="0" algn="r" rtl="1">
              <a:lnSpc>
                <a:spcPct val="104000"/>
              </a:lnSpc>
              <a:buNone/>
            </a:pPr>
            <a:r>
              <a:rPr lang="ar-SA" altLang="en-US" sz="3650" b="1" dirty="0">
                <a:solidFill>
                  <a:srgbClr val="2E3C4E"/>
                </a:solidFill>
                <a:latin typeface="GE SS Two Light" pitchFamily="34" charset="0"/>
                <a:ea typeface="GE SS Two Light" pitchFamily="34" charset="-122"/>
                <a:cs typeface="GE SS Two Light" pitchFamily="34" charset="-120"/>
              </a:rPr>
              <a:t> اختيار التسهيلات وتبريرها</a:t>
            </a:r>
            <a:endParaRPr lang="ar-SA" sz="3650" dirty="0"/>
          </a:p>
        </p:txBody>
      </p:sp>
      <p:sp>
        <p:nvSpPr>
          <p:cNvPr id="4" name="Shape 2"/>
          <p:cNvSpPr/>
          <p:nvPr/>
        </p:nvSpPr>
        <p:spPr>
          <a:xfrm>
            <a:off x="6165795" y="2115344"/>
            <a:ext cx="5393992" cy="1003300"/>
          </a:xfrm>
          <a:prstGeom prst="roundRect">
            <a:avLst>
              <a:gd name="adj" fmla="val 26571"/>
            </a:avLst>
          </a:prstGeom>
          <a:solidFill>
            <a:srgbClr val="00AEEF"/>
          </a:solidFill>
          <a:ln w="6350">
            <a:solidFill>
              <a:srgbClr val="0094D5"/>
            </a:solidFill>
            <a:prstDash val="solid"/>
          </a:ln>
        </p:spPr>
      </p:sp>
      <p:sp>
        <p:nvSpPr>
          <p:cNvPr id="5" name="Text 3"/>
          <p:cNvSpPr/>
          <p:nvPr/>
        </p:nvSpPr>
        <p:spPr>
          <a:xfrm>
            <a:off x="6349841" y="2299395"/>
            <a:ext cx="5025899" cy="635198"/>
          </a:xfrm>
          <a:prstGeom prst="rect">
            <a:avLst/>
          </a:prstGeom>
          <a:noFill/>
          <a:ln/>
        </p:spPr>
        <p:txBody>
          <a:bodyPr wrap="square" lIns="0" tIns="0" rIns="0" bIns="0" rtlCol="0" anchor="t">
            <a:normAutofit fontScale="92500" lnSpcReduction="10000"/>
          </a:bodyPr>
          <a:lstStyle/>
          <a:p>
            <a:pPr marL="0" indent="0" algn="r" rtl="1">
              <a:lnSpc>
                <a:spcPct val="119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المدة</a:t>
            </a:r>
            <a:r>
              <a:rPr lang="ar-SA" altLang="en-US" sz="2000" i="1" dirty="0">
                <a:solidFill>
                  <a:schemeClr val="bg1"/>
                </a:solidFill>
                <a:latin typeface="WinSoft Pro Medium" pitchFamily="34" charset="0"/>
                <a:ea typeface="WinSoft Pro Medium" pitchFamily="34" charset="-122"/>
                <a:cs typeface="WinSoft Pro Medium" pitchFamily="34" charset="-120"/>
              </a:rPr>
              <a:t>:</a:t>
            </a:r>
            <a:endParaRPr lang="ar-SA" sz="2000" dirty="0">
              <a:solidFill>
                <a:schemeClr val="bg1"/>
              </a:solidFill>
            </a:endParaRPr>
          </a:p>
          <a:p>
            <a:pPr marL="0" indent="0" algn="r" rtl="1">
              <a:lnSpc>
                <a:spcPct val="119000"/>
              </a:lnSpc>
              <a:buNone/>
            </a:pPr>
            <a:r>
              <a:rPr lang="ar-SA" altLang="en-US" sz="2000" i="1" dirty="0">
                <a:solidFill>
                  <a:schemeClr val="bg1"/>
                </a:solidFill>
                <a:latin typeface="WinSoft Pro Medium" pitchFamily="34" charset="0"/>
                <a:ea typeface="WinSoft Pro Medium" pitchFamily="34" charset="-122"/>
                <a:cs typeface="WinSoft Pro Medium" pitchFamily="34" charset="-120"/>
              </a:rPr>
              <a:t>4 </a:t>
            </a:r>
            <a:r>
              <a:rPr lang="ar-SA" altLang="en-US" sz="2000" dirty="0">
                <a:solidFill>
                  <a:schemeClr val="bg1"/>
                </a:solidFill>
                <a:latin typeface="WinSoft Pro Medium" pitchFamily="34" charset="0"/>
                <a:ea typeface="WinSoft Pro Medium" pitchFamily="34" charset="-122"/>
                <a:cs typeface="WinSoft Pro Medium" pitchFamily="34" charset="-120"/>
              </a:rPr>
              <a:t>ساعات</a:t>
            </a:r>
            <a:endParaRPr lang="ar-SA" sz="2000" dirty="0">
              <a:solidFill>
                <a:schemeClr val="bg1"/>
              </a:solidFill>
            </a:endParaRPr>
          </a:p>
        </p:txBody>
      </p:sp>
      <p:sp>
        <p:nvSpPr>
          <p:cNvPr id="6" name="Shape 4"/>
          <p:cNvSpPr/>
          <p:nvPr/>
        </p:nvSpPr>
        <p:spPr>
          <a:xfrm>
            <a:off x="631908" y="2115344"/>
            <a:ext cx="5393992" cy="1003300"/>
          </a:xfrm>
          <a:prstGeom prst="roundRect">
            <a:avLst>
              <a:gd name="adj" fmla="val 26571"/>
            </a:avLst>
          </a:prstGeom>
          <a:solidFill>
            <a:srgbClr val="00AEEF"/>
          </a:solidFill>
          <a:ln w="6350">
            <a:solidFill>
              <a:srgbClr val="0094D5"/>
            </a:solidFill>
            <a:prstDash val="solid"/>
          </a:ln>
        </p:spPr>
      </p:sp>
      <p:sp>
        <p:nvSpPr>
          <p:cNvPr id="7" name="Text 5"/>
          <p:cNvSpPr/>
          <p:nvPr/>
        </p:nvSpPr>
        <p:spPr>
          <a:xfrm>
            <a:off x="815955" y="2299395"/>
            <a:ext cx="5025899" cy="635198"/>
          </a:xfrm>
          <a:prstGeom prst="rect">
            <a:avLst/>
          </a:prstGeom>
          <a:noFill/>
          <a:ln/>
        </p:spPr>
        <p:txBody>
          <a:bodyPr wrap="square" lIns="0" tIns="0" rIns="0" bIns="0" rtlCol="0" anchor="t">
            <a:noAutofit/>
          </a:bodyPr>
          <a:lstStyle/>
          <a:p>
            <a:pPr marL="0" indent="0" algn="r" rtl="1">
              <a:lnSpc>
                <a:spcPct val="119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أسلوب</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التنفيذ</a:t>
            </a:r>
            <a:r>
              <a:rPr lang="ar-SA" altLang="en-US" sz="2000" i="1" dirty="0">
                <a:solidFill>
                  <a:schemeClr val="bg1"/>
                </a:solidFill>
                <a:latin typeface="WinSoft Pro Medium" pitchFamily="34" charset="0"/>
                <a:ea typeface="WinSoft Pro Medium" pitchFamily="34" charset="-122"/>
                <a:cs typeface="WinSoft Pro Medium" pitchFamily="34" charset="-120"/>
              </a:rPr>
              <a:t>: </a:t>
            </a:r>
            <a:endParaRPr lang="ar-SA" sz="2000" dirty="0">
              <a:solidFill>
                <a:schemeClr val="bg1"/>
              </a:solidFill>
            </a:endParaRPr>
          </a:p>
          <a:p>
            <a:pPr marL="0" indent="0" algn="r" rtl="1">
              <a:lnSpc>
                <a:spcPct val="119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مجموعات</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صغيرة،</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بعد</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عرض</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تقديمي</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يقدّمه</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ميسّر</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الدورة</a:t>
            </a:r>
            <a:endParaRPr lang="ar-SA" sz="2000" dirty="0">
              <a:solidFill>
                <a:schemeClr val="bg1"/>
              </a:solidFill>
            </a:endParaRPr>
          </a:p>
        </p:txBody>
      </p:sp>
      <p:sp>
        <p:nvSpPr>
          <p:cNvPr id="8" name="Text 6"/>
          <p:cNvSpPr/>
          <p:nvPr/>
        </p:nvSpPr>
        <p:spPr>
          <a:xfrm>
            <a:off x="631908" y="3276005"/>
            <a:ext cx="10927878" cy="508198"/>
          </a:xfrm>
          <a:prstGeom prst="rect">
            <a:avLst/>
          </a:prstGeom>
          <a:noFill/>
          <a:ln/>
        </p:spPr>
        <p:txBody>
          <a:bodyPr wrap="square" lIns="0" tIns="0" rIns="0" bIns="0" rtlCol="0" anchor="t">
            <a:normAutofit/>
          </a:bodyPr>
          <a:lstStyle/>
          <a:p>
            <a:pPr marL="0" indent="0" algn="r" rtl="1">
              <a:lnSpc>
                <a:spcPct val="119000"/>
              </a:lnSpc>
              <a:buNone/>
            </a:pPr>
            <a:r>
              <a:rPr lang="ar-SA" altLang="en-US" sz="2800" b="1" dirty="0">
                <a:solidFill>
                  <a:srgbClr val="384653"/>
                </a:solidFill>
                <a:latin typeface="WinSoft Pro Medium" pitchFamily="34" charset="0"/>
                <a:ea typeface="WinSoft Pro Medium" pitchFamily="34" charset="-122"/>
                <a:cs typeface="WinSoft Pro Medium" pitchFamily="34" charset="-120"/>
              </a:rPr>
              <a:t>المعرفة</a:t>
            </a:r>
            <a:endParaRPr lang="ar-SA" sz="2800" dirty="0"/>
          </a:p>
        </p:txBody>
      </p:sp>
      <p:sp>
        <p:nvSpPr>
          <p:cNvPr id="9" name="Text 7"/>
          <p:cNvSpPr/>
          <p:nvPr/>
        </p:nvSpPr>
        <p:spPr>
          <a:xfrm>
            <a:off x="8052888" y="3982938"/>
            <a:ext cx="3525948" cy="1199059"/>
          </a:xfrm>
          <a:prstGeom prst="rect">
            <a:avLst/>
          </a:prstGeom>
          <a:noFill/>
          <a:ln/>
        </p:spPr>
        <p:txBody>
          <a:bodyPr wrap="square" lIns="0" tIns="0" rIns="0" bIns="0" rtlCol="0" anchor="t">
            <a:normAutofit fontScale="92500"/>
          </a:bodyPr>
          <a:lstStyle/>
          <a:p>
            <a:pPr marL="0" indent="0" algn="just"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نشاط اتخاذ قرار حول ترتيبات تقييم المهارات، بحيث يستطيع المتدرب إظهار الكفاية المطلوبة دون أن تعيقه عناصر ليست جزءاً من الكفاية نفسها. يميز بين تغيير طريقة الوصول/الاستجابة وبين خفض معيار الأداء المهني.</a:t>
            </a:r>
            <a:endParaRPr lang="ar-SA" sz="1600" dirty="0"/>
          </a:p>
        </p:txBody>
      </p:sp>
      <p:sp>
        <p:nvSpPr>
          <p:cNvPr id="10" name="Text 8"/>
          <p:cNvSpPr/>
          <p:nvPr/>
        </p:nvSpPr>
        <p:spPr>
          <a:xfrm>
            <a:off x="4332874" y="4157365"/>
            <a:ext cx="3526047" cy="508198"/>
          </a:xfrm>
          <a:prstGeom prst="rect">
            <a:avLst/>
          </a:prstGeom>
          <a:noFill/>
          <a:ln/>
        </p:spPr>
        <p:txBody>
          <a:bodyPr wrap="none" lIns="0" tIns="0" rIns="0" bIns="0" rtlCol="0" anchor="t"/>
          <a:lstStyle/>
          <a:p>
            <a:pPr marL="0" indent="0" algn="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الفرق بين التسهيل وتغيير الكفاءة.</a:t>
            </a:r>
            <a:endParaRPr lang="ar-SA" sz="1600" dirty="0"/>
          </a:p>
        </p:txBody>
      </p:sp>
      <p:sp>
        <p:nvSpPr>
          <p:cNvPr id="11" name="Text 9"/>
          <p:cNvSpPr/>
          <p:nvPr/>
        </p:nvSpPr>
        <p:spPr>
          <a:xfrm>
            <a:off x="632008" y="4157365"/>
            <a:ext cx="3525948" cy="1016396"/>
          </a:xfrm>
          <a:prstGeom prst="rect">
            <a:avLst/>
          </a:prstGeom>
          <a:noFill/>
          <a:ln/>
        </p:spPr>
        <p:txBody>
          <a:bodyPr wrap="square" lIns="0" tIns="0" rIns="0" bIns="0" rtlCol="0" anchor="t">
            <a:normAutofit/>
          </a:bodyPr>
          <a:lstStyle/>
          <a:p>
            <a:pPr marL="0" indent="0" algn="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فئات التسهيلات: شكل المادة، التكنولوجيا المساعدة، الوقت، طريقة الاستجابة، البيئة والتواصل.</a:t>
            </a:r>
            <a:endParaRPr lang="ar-SA" sz="1600" dirty="0"/>
          </a:p>
        </p:txBody>
      </p:sp>
      <p:sp>
        <p:nvSpPr>
          <p:cNvPr id="12" name="Text 10"/>
          <p:cNvSpPr/>
          <p:nvPr/>
        </p:nvSpPr>
        <p:spPr>
          <a:xfrm>
            <a:off x="8033839" y="5669459"/>
            <a:ext cx="3525948" cy="508198"/>
          </a:xfrm>
          <a:prstGeom prst="rect">
            <a:avLst/>
          </a:prstGeom>
          <a:noFill/>
          <a:ln/>
        </p:spPr>
        <p:txBody>
          <a:bodyPr wrap="none" lIns="0" tIns="0" rIns="0" bIns="0" rtlCol="0" anchor="t"/>
          <a:lstStyle/>
          <a:p>
            <a:pPr marL="0" indent="0" algn="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ضرورة حماية صلاحية التقويم.</a:t>
            </a:r>
            <a:endParaRPr lang="ar-SA" sz="1600" dirty="0"/>
          </a:p>
        </p:txBody>
      </p:sp>
      <p:sp>
        <p:nvSpPr>
          <p:cNvPr id="13" name="Text 11"/>
          <p:cNvSpPr/>
          <p:nvPr/>
        </p:nvSpPr>
        <p:spPr>
          <a:xfrm>
            <a:off x="4332874" y="5669459"/>
            <a:ext cx="3526047" cy="1016396"/>
          </a:xfrm>
          <a:prstGeom prst="rect">
            <a:avLst/>
          </a:prstGeom>
          <a:noFill/>
          <a:ln/>
        </p:spPr>
        <p:txBody>
          <a:bodyPr wrap="square" lIns="0" tIns="0" rIns="0" bIns="0" rtlCol="0" anchor="t">
            <a:normAutofit/>
          </a:bodyPr>
          <a:lstStyle/>
          <a:p>
            <a:pPr marL="0" indent="0" algn="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اختيار التسهيل بناء على الحاجز الفعلي وليس التشخيص فقط.</a:t>
            </a:r>
            <a:endParaRPr lang="ar-SA" sz="1600" dirty="0"/>
          </a:p>
        </p:txBody>
      </p:sp>
      <p:sp>
        <p:nvSpPr>
          <p:cNvPr id="14" name="Text 12"/>
          <p:cNvSpPr/>
          <p:nvPr/>
        </p:nvSpPr>
        <p:spPr>
          <a:xfrm>
            <a:off x="632008" y="5669459"/>
            <a:ext cx="3525948" cy="508198"/>
          </a:xfrm>
          <a:prstGeom prst="rect">
            <a:avLst/>
          </a:prstGeom>
          <a:noFill/>
          <a:ln/>
        </p:spPr>
        <p:txBody>
          <a:bodyPr wrap="none" lIns="0" tIns="0" rIns="0" bIns="0" rtlCol="0" anchor="t"/>
          <a:lstStyle/>
          <a:p>
            <a:pPr marL="0" indent="0" algn="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توثيق الترتيبات وإبلاغ الأطراف قبل التقويم</a:t>
            </a:r>
            <a:endParaRPr lang="ar-SA" sz="1600" dirty="0"/>
          </a:p>
        </p:txBody>
      </p:sp>
      <p:sp>
        <p:nvSpPr>
          <p:cNvPr id="15" name="Shape 13"/>
          <p:cNvSpPr/>
          <p:nvPr/>
        </p:nvSpPr>
        <p:spPr>
          <a:xfrm>
            <a:off x="8014789" y="3941564"/>
            <a:ext cx="3564047" cy="38100"/>
          </a:xfrm>
          <a:prstGeom prst="rect">
            <a:avLst/>
          </a:prstGeom>
          <a:solidFill>
            <a:srgbClr val="00AEEF"/>
          </a:solidFill>
          <a:ln/>
        </p:spPr>
      </p:sp>
      <p:sp>
        <p:nvSpPr>
          <p:cNvPr id="16" name="Shape 14"/>
          <p:cNvSpPr/>
          <p:nvPr/>
        </p:nvSpPr>
        <p:spPr>
          <a:xfrm>
            <a:off x="4313824" y="3941564"/>
            <a:ext cx="3564146" cy="38100"/>
          </a:xfrm>
          <a:prstGeom prst="rect">
            <a:avLst/>
          </a:prstGeom>
          <a:solidFill>
            <a:srgbClr val="00AEEF"/>
          </a:solidFill>
          <a:ln/>
        </p:spPr>
      </p:sp>
      <p:sp>
        <p:nvSpPr>
          <p:cNvPr id="17" name="Shape 15"/>
          <p:cNvSpPr/>
          <p:nvPr/>
        </p:nvSpPr>
        <p:spPr>
          <a:xfrm>
            <a:off x="612958" y="3941564"/>
            <a:ext cx="3564047" cy="38100"/>
          </a:xfrm>
          <a:prstGeom prst="rect">
            <a:avLst/>
          </a:prstGeom>
          <a:solidFill>
            <a:srgbClr val="00AEEF"/>
          </a:solidFill>
          <a:ln/>
        </p:spPr>
      </p:sp>
      <p:sp>
        <p:nvSpPr>
          <p:cNvPr id="18" name="Shape 16"/>
          <p:cNvSpPr/>
          <p:nvPr/>
        </p:nvSpPr>
        <p:spPr>
          <a:xfrm>
            <a:off x="8014789" y="5453658"/>
            <a:ext cx="3564047" cy="38100"/>
          </a:xfrm>
          <a:prstGeom prst="rect">
            <a:avLst/>
          </a:prstGeom>
          <a:solidFill>
            <a:srgbClr val="00AEEF"/>
          </a:solidFill>
          <a:ln/>
        </p:spPr>
      </p:sp>
      <p:sp>
        <p:nvSpPr>
          <p:cNvPr id="19" name="Shape 17"/>
          <p:cNvSpPr/>
          <p:nvPr/>
        </p:nvSpPr>
        <p:spPr>
          <a:xfrm>
            <a:off x="4313824" y="5453658"/>
            <a:ext cx="3564146" cy="38100"/>
          </a:xfrm>
          <a:prstGeom prst="rect">
            <a:avLst/>
          </a:prstGeom>
          <a:solidFill>
            <a:srgbClr val="00AEEF"/>
          </a:solidFill>
          <a:ln/>
        </p:spPr>
      </p:sp>
      <p:sp>
        <p:nvSpPr>
          <p:cNvPr id="20" name="Shape 18"/>
          <p:cNvSpPr/>
          <p:nvPr/>
        </p:nvSpPr>
        <p:spPr>
          <a:xfrm>
            <a:off x="612958" y="5453658"/>
            <a:ext cx="3564047" cy="38100"/>
          </a:xfrm>
          <a:prstGeom prst="rect">
            <a:avLst/>
          </a:prstGeom>
          <a:solidFill>
            <a:srgbClr val="00AEEF"/>
          </a:solidFill>
          <a:ln/>
        </p:spPr>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631908" y="816372"/>
            <a:ext cx="10927878" cy="556716"/>
          </a:xfrm>
          <a:prstGeom prst="rect">
            <a:avLst/>
          </a:prstGeom>
          <a:noFill/>
          <a:ln/>
        </p:spPr>
        <p:txBody>
          <a:bodyPr wrap="none" lIns="0" tIns="0" rIns="0" bIns="0" rtlCol="0" anchor="t"/>
          <a:lstStyle/>
          <a:p>
            <a:pPr algn="r" rtl="1">
              <a:lnSpc>
                <a:spcPct val="104000"/>
              </a:lnSpc>
            </a:pPr>
            <a:r>
              <a:rPr lang="ar-SA" altLang="en-US" sz="3500" b="1" dirty="0">
                <a:solidFill>
                  <a:srgbClr val="2E3C4E"/>
                </a:solidFill>
                <a:latin typeface="GE SS Two Light" pitchFamily="34" charset="0"/>
                <a:ea typeface="GE SS Two Light" pitchFamily="34" charset="-122"/>
                <a:cs typeface="GE SS Two Light" pitchFamily="34" charset="-120"/>
              </a:rPr>
              <a:t>النشاط </a:t>
            </a:r>
            <a:r>
              <a:rPr lang="en-US" altLang="en-US" sz="3600" b="1" dirty="0">
                <a:solidFill>
                  <a:srgbClr val="2E3C4E"/>
                </a:solidFill>
                <a:latin typeface="Myriad Headline" panose="020B0500000000000000" pitchFamily="34" charset="0"/>
                <a:ea typeface="GE SS Two Light" pitchFamily="34" charset="-122"/>
                <a:cs typeface="GE SS Two Light" pitchFamily="34" charset="-120"/>
              </a:rPr>
              <a:t>2.1 </a:t>
            </a:r>
            <a:r>
              <a:rPr lang="ar-SA" altLang="en-US" sz="3500" b="1" dirty="0">
                <a:solidFill>
                  <a:srgbClr val="2E3C4E"/>
                </a:solidFill>
                <a:latin typeface="GE SS Two Light" pitchFamily="34" charset="0"/>
                <a:ea typeface="GE SS Two Light" pitchFamily="34" charset="-122"/>
                <a:cs typeface="GE SS Two Light" pitchFamily="34" charset="-120"/>
              </a:rPr>
              <a:t>: </a:t>
            </a:r>
            <a:endParaRPr lang="ar-SA" sz="3500" dirty="0"/>
          </a:p>
        </p:txBody>
      </p:sp>
      <p:sp>
        <p:nvSpPr>
          <p:cNvPr id="3" name="Text 1"/>
          <p:cNvSpPr/>
          <p:nvPr/>
        </p:nvSpPr>
        <p:spPr>
          <a:xfrm>
            <a:off x="631908" y="1423789"/>
            <a:ext cx="10927878" cy="556716"/>
          </a:xfrm>
          <a:prstGeom prst="rect">
            <a:avLst/>
          </a:prstGeom>
          <a:noFill/>
          <a:ln/>
        </p:spPr>
        <p:txBody>
          <a:bodyPr wrap="none" lIns="0" tIns="0" rIns="0" bIns="0" rtlCol="0" anchor="t"/>
          <a:lstStyle/>
          <a:p>
            <a:pPr marL="0" indent="0" algn="r" rtl="1">
              <a:lnSpc>
                <a:spcPct val="104000"/>
              </a:lnSpc>
              <a:buNone/>
            </a:pPr>
            <a:r>
              <a:rPr lang="ar-SA" altLang="en-US" sz="3500" b="1" dirty="0">
                <a:solidFill>
                  <a:srgbClr val="2E3C4E"/>
                </a:solidFill>
                <a:latin typeface="GE SS Two Light" pitchFamily="34" charset="0"/>
                <a:ea typeface="GE SS Two Light" pitchFamily="34" charset="-122"/>
                <a:cs typeface="GE SS Two Light" pitchFamily="34" charset="-120"/>
              </a:rPr>
              <a:t>التقييم القائم على الكفايات </a:t>
            </a:r>
            <a:r>
              <a:rPr lang="ar-SA" altLang="en-US" sz="3500" b="1" dirty="0">
                <a:solidFill>
                  <a:srgbClr val="2E3C4E"/>
                </a:solidFill>
                <a:latin typeface="Myriad Headline" panose="020B0500000000000000" pitchFamily="34" charset="0"/>
                <a:ea typeface="GE SS Two Light" pitchFamily="34" charset="-122"/>
                <a:cs typeface="GE SS Two Light" pitchFamily="34" charset="-120"/>
              </a:rPr>
              <a:t>CBA</a:t>
            </a:r>
            <a:endParaRPr lang="ar-SA" sz="3500" dirty="0">
              <a:latin typeface="Myriad Headline" panose="020B0500000000000000" pitchFamily="34" charset="0"/>
            </a:endParaRPr>
          </a:p>
        </p:txBody>
      </p:sp>
      <p:sp>
        <p:nvSpPr>
          <p:cNvPr id="4" name="Shape 2"/>
          <p:cNvSpPr/>
          <p:nvPr/>
        </p:nvSpPr>
        <p:spPr>
          <a:xfrm>
            <a:off x="631908" y="2089564"/>
            <a:ext cx="3594903" cy="1388742"/>
          </a:xfrm>
          <a:prstGeom prst="roundRect">
            <a:avLst>
              <a:gd name="adj" fmla="val 24801"/>
            </a:avLst>
          </a:prstGeom>
          <a:solidFill>
            <a:schemeClr val="accent1">
              <a:lumMod val="20000"/>
              <a:lumOff val="80000"/>
            </a:schemeClr>
          </a:solidFill>
          <a:ln/>
        </p:spPr>
        <p:txBody>
          <a:bodyPr/>
          <a:lstStyle/>
          <a:p>
            <a:endParaRPr lang="en-US" dirty="0"/>
          </a:p>
        </p:txBody>
      </p:sp>
      <p:pic>
        <p:nvPicPr>
          <p:cNvPr id="5" name="Image 0" descr="preencoded.png"/>
          <p:cNvPicPr>
            <a:picLocks noChangeAspect="1"/>
          </p:cNvPicPr>
          <p:nvPr/>
        </p:nvPicPr>
        <p:blipFill>
          <a:blip r:embed="rId3"/>
          <a:stretch>
            <a:fillRect/>
          </a:stretch>
        </p:blipFill>
        <p:spPr>
          <a:xfrm>
            <a:off x="801171" y="2258732"/>
            <a:ext cx="211529" cy="169267"/>
          </a:xfrm>
          <a:prstGeom prst="rect">
            <a:avLst/>
          </a:prstGeom>
        </p:spPr>
      </p:pic>
      <p:sp>
        <p:nvSpPr>
          <p:cNvPr id="6" name="Text 3"/>
          <p:cNvSpPr/>
          <p:nvPr/>
        </p:nvSpPr>
        <p:spPr>
          <a:xfrm>
            <a:off x="1181963" y="2246032"/>
            <a:ext cx="2875585" cy="1006458"/>
          </a:xfrm>
          <a:prstGeom prst="rect">
            <a:avLst/>
          </a:prstGeom>
          <a:noFill/>
          <a:ln/>
        </p:spPr>
        <p:txBody>
          <a:bodyPr wrap="square" lIns="0" tIns="0" rIns="0" bIns="0" rtlCol="0" anchor="t">
            <a:normAutofit/>
          </a:bodyPr>
          <a:lstStyle/>
          <a:p>
            <a:pPr marL="0" indent="0" algn="just" rtl="1">
              <a:lnSpc>
                <a:spcPct val="117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إذا قاس التقييم متغيراً غير جوهري، مثل سرعة القراءة في مهمة لا تتطلبها المهنة، قد ينشأ حاجز غير ذي صلة.</a:t>
            </a:r>
            <a:endParaRPr lang="ar-SA" sz="1600" dirty="0"/>
          </a:p>
        </p:txBody>
      </p:sp>
      <p:sp>
        <p:nvSpPr>
          <p:cNvPr id="7" name="Shape 4"/>
          <p:cNvSpPr/>
          <p:nvPr/>
        </p:nvSpPr>
        <p:spPr>
          <a:xfrm>
            <a:off x="4646099" y="2089564"/>
            <a:ext cx="3351029" cy="1388742"/>
          </a:xfrm>
          <a:prstGeom prst="roundRect">
            <a:avLst>
              <a:gd name="adj" fmla="val 24801"/>
            </a:avLst>
          </a:prstGeom>
          <a:solidFill>
            <a:srgbClr val="B6D6FC"/>
          </a:solidFill>
          <a:ln/>
        </p:spPr>
      </p:sp>
      <p:pic>
        <p:nvPicPr>
          <p:cNvPr id="8" name="Image 1" descr="preencoded.png"/>
          <p:cNvPicPr>
            <a:picLocks noChangeAspect="1"/>
          </p:cNvPicPr>
          <p:nvPr/>
        </p:nvPicPr>
        <p:blipFill>
          <a:blip r:embed="rId4"/>
          <a:stretch>
            <a:fillRect/>
          </a:stretch>
        </p:blipFill>
        <p:spPr>
          <a:xfrm>
            <a:off x="4815362" y="2258732"/>
            <a:ext cx="211529" cy="169267"/>
          </a:xfrm>
          <a:prstGeom prst="rect">
            <a:avLst/>
          </a:prstGeom>
        </p:spPr>
      </p:pic>
      <p:sp>
        <p:nvSpPr>
          <p:cNvPr id="9" name="Text 5"/>
          <p:cNvSpPr/>
          <p:nvPr/>
        </p:nvSpPr>
        <p:spPr>
          <a:xfrm>
            <a:off x="5196154" y="2246032"/>
            <a:ext cx="2631712" cy="1006458"/>
          </a:xfrm>
          <a:prstGeom prst="rect">
            <a:avLst/>
          </a:prstGeom>
          <a:noFill/>
          <a:ln/>
        </p:spPr>
        <p:txBody>
          <a:bodyPr wrap="square" lIns="0" tIns="0" rIns="0" bIns="0" rtlCol="0" anchor="t">
            <a:normAutofit/>
          </a:bodyPr>
          <a:lstStyle/>
          <a:p>
            <a:pPr marL="0" indent="0" algn="just" rtl="1">
              <a:lnSpc>
                <a:spcPct val="117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يجب أن تكون الأدلة صالحة لقياس الكفاية، كافية للحكم، أصيلة تعكس أداء المتدرب، ومتسقة.</a:t>
            </a:r>
            <a:endParaRPr lang="ar-SA" sz="1600" dirty="0"/>
          </a:p>
        </p:txBody>
      </p:sp>
      <p:sp>
        <p:nvSpPr>
          <p:cNvPr id="10" name="Shape 6"/>
          <p:cNvSpPr/>
          <p:nvPr/>
        </p:nvSpPr>
        <p:spPr>
          <a:xfrm>
            <a:off x="8416417" y="2089564"/>
            <a:ext cx="3155970" cy="1388742"/>
          </a:xfrm>
          <a:prstGeom prst="roundRect">
            <a:avLst>
              <a:gd name="adj" fmla="val 32269"/>
            </a:avLst>
          </a:prstGeom>
          <a:solidFill>
            <a:srgbClr val="D9D9D9"/>
          </a:solidFill>
          <a:ln/>
        </p:spPr>
      </p:sp>
      <p:pic>
        <p:nvPicPr>
          <p:cNvPr id="11" name="Image 2" descr="preencoded.png"/>
          <p:cNvPicPr>
            <a:picLocks noChangeAspect="1"/>
          </p:cNvPicPr>
          <p:nvPr/>
        </p:nvPicPr>
        <p:blipFill>
          <a:blip r:embed="rId5"/>
          <a:stretch>
            <a:fillRect/>
          </a:stretch>
        </p:blipFill>
        <p:spPr>
          <a:xfrm>
            <a:off x="8585680" y="2258732"/>
            <a:ext cx="211529" cy="169267"/>
          </a:xfrm>
          <a:prstGeom prst="rect">
            <a:avLst/>
          </a:prstGeom>
        </p:spPr>
      </p:pic>
      <p:sp>
        <p:nvSpPr>
          <p:cNvPr id="12" name="Text 7"/>
          <p:cNvSpPr/>
          <p:nvPr/>
        </p:nvSpPr>
        <p:spPr>
          <a:xfrm>
            <a:off x="8966472" y="2246032"/>
            <a:ext cx="2436652" cy="1006458"/>
          </a:xfrm>
          <a:prstGeom prst="rect">
            <a:avLst/>
          </a:prstGeom>
          <a:noFill/>
          <a:ln/>
        </p:spPr>
        <p:txBody>
          <a:bodyPr wrap="square" lIns="0" tIns="0" rIns="0" bIns="0" rtlCol="0" anchor="t">
            <a:normAutofit/>
          </a:bodyPr>
          <a:lstStyle/>
          <a:p>
            <a:pPr marL="0" indent="0" algn="r" rtl="1">
              <a:lnSpc>
                <a:spcPct val="117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يسأل: هل يستطيع المتدرب أداء المهمة أو إنتاج الدليل وفق معيار محدد؟</a:t>
            </a:r>
            <a:endParaRPr lang="ar-SA" sz="1600" dirty="0"/>
          </a:p>
        </p:txBody>
      </p:sp>
      <p:sp>
        <p:nvSpPr>
          <p:cNvPr id="13" name="Text 8"/>
          <p:cNvSpPr/>
          <p:nvPr/>
        </p:nvSpPr>
        <p:spPr>
          <a:xfrm>
            <a:off x="22324" y="3622973"/>
            <a:ext cx="11537463" cy="236934"/>
          </a:xfrm>
          <a:prstGeom prst="rect">
            <a:avLst/>
          </a:prstGeom>
          <a:noFill/>
          <a:ln/>
        </p:spPr>
        <p:txBody>
          <a:bodyPr wrap="none" lIns="0" tIns="0" rIns="0" bIns="0" rtlCol="0" anchor="t"/>
          <a:lstStyle/>
          <a:p>
            <a:pPr marL="0" indent="0" algn="r" rtl="1">
              <a:lnSpc>
                <a:spcPct val="117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الترتيب التيسيري مقابل تع</a:t>
            </a:r>
            <a:r>
              <a:rPr lang="ar-JO" altLang="en-US" sz="2000" b="1" dirty="0">
                <a:solidFill>
                  <a:srgbClr val="384653"/>
                </a:solidFill>
                <a:latin typeface="WinSoft Pro Medium" pitchFamily="34" charset="0"/>
                <a:ea typeface="WinSoft Pro Medium" pitchFamily="34" charset="-122"/>
                <a:cs typeface="WinSoft Pro Medium" pitchFamily="34" charset="-120"/>
              </a:rPr>
              <a:t>ش</a:t>
            </a:r>
            <a:r>
              <a:rPr lang="ar-SA" altLang="en-US" sz="2000" b="1" dirty="0">
                <a:solidFill>
                  <a:srgbClr val="384653"/>
                </a:solidFill>
                <a:latin typeface="WinSoft Pro Medium" pitchFamily="34" charset="0"/>
                <a:ea typeface="WinSoft Pro Medium" pitchFamily="34" charset="-122"/>
                <a:cs typeface="WinSoft Pro Medium" pitchFamily="34" charset="-120"/>
              </a:rPr>
              <a:t>ديل المعيار</a:t>
            </a:r>
            <a:endParaRPr lang="ar-SA" sz="2000" dirty="0"/>
          </a:p>
        </p:txBody>
      </p:sp>
      <p:sp>
        <p:nvSpPr>
          <p:cNvPr id="15" name="Shape 9"/>
          <p:cNvSpPr/>
          <p:nvPr/>
        </p:nvSpPr>
        <p:spPr>
          <a:xfrm>
            <a:off x="5026891" y="6276439"/>
            <a:ext cx="6532895" cy="384334"/>
          </a:xfrm>
          <a:prstGeom prst="roundRect">
            <a:avLst>
              <a:gd name="adj" fmla="val 49999"/>
            </a:avLst>
          </a:prstGeom>
          <a:solidFill>
            <a:srgbClr val="D4E9F7"/>
          </a:solidFill>
          <a:ln/>
        </p:spPr>
      </p:sp>
      <p:sp>
        <p:nvSpPr>
          <p:cNvPr id="16" name="Text 10"/>
          <p:cNvSpPr/>
          <p:nvPr/>
        </p:nvSpPr>
        <p:spPr>
          <a:xfrm>
            <a:off x="7602050" y="6327140"/>
            <a:ext cx="3856239" cy="155674"/>
          </a:xfrm>
          <a:prstGeom prst="rect">
            <a:avLst/>
          </a:prstGeom>
          <a:noFill/>
          <a:ln/>
        </p:spPr>
        <p:txBody>
          <a:bodyPr wrap="none" lIns="0" tIns="0" rIns="0" bIns="0" rtlCol="0" anchor="t"/>
          <a:lstStyle/>
          <a:p>
            <a:pPr marL="0" indent="0" algn="r"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قاعدة: حدد الكفاية الجوهرية أولاً، ثم ناقش الترتيب. لا تبدأ بقائمة تسهيلات.</a:t>
            </a:r>
            <a:endParaRPr lang="ar-SA" sz="2000" dirty="0"/>
          </a:p>
        </p:txBody>
      </p:sp>
      <p:graphicFrame>
        <p:nvGraphicFramePr>
          <p:cNvPr id="14" name="Table 13"/>
          <p:cNvGraphicFramePr>
            <a:graphicFrameLocks noGrp="1"/>
          </p:cNvGraphicFramePr>
          <p:nvPr>
            <p:extLst>
              <p:ext uri="{D42A27DB-BD31-4B8C-83A1-F6EECF244321}">
                <p14:modId xmlns:p14="http://schemas.microsoft.com/office/powerpoint/2010/main" val="144194095"/>
              </p:ext>
            </p:extLst>
          </p:nvPr>
        </p:nvGraphicFramePr>
        <p:xfrm>
          <a:off x="655889" y="4230390"/>
          <a:ext cx="10946757" cy="2057400"/>
        </p:xfrm>
        <a:graphic>
          <a:graphicData uri="http://schemas.openxmlformats.org/drawingml/2006/table">
            <a:tbl>
              <a:tblPr rtl="1" firstRow="1" firstCol="1" bandRow="1">
                <a:tableStyleId>{5C22544A-7EE6-4342-B048-85BDC9FD1C3A}</a:tableStyleId>
              </a:tblPr>
              <a:tblGrid>
                <a:gridCol w="2957568">
                  <a:extLst>
                    <a:ext uri="{9D8B030D-6E8A-4147-A177-3AD203B41FA5}">
                      <a16:colId xmlns:a16="http://schemas.microsoft.com/office/drawing/2014/main" val="4254961753"/>
                    </a:ext>
                  </a:extLst>
                </a:gridCol>
                <a:gridCol w="4427291">
                  <a:extLst>
                    <a:ext uri="{9D8B030D-6E8A-4147-A177-3AD203B41FA5}">
                      <a16:colId xmlns:a16="http://schemas.microsoft.com/office/drawing/2014/main" val="2488077429"/>
                    </a:ext>
                  </a:extLst>
                </a:gridCol>
                <a:gridCol w="3561898">
                  <a:extLst>
                    <a:ext uri="{9D8B030D-6E8A-4147-A177-3AD203B41FA5}">
                      <a16:colId xmlns:a16="http://schemas.microsoft.com/office/drawing/2014/main" val="4094064811"/>
                    </a:ext>
                  </a:extLst>
                </a:gridCol>
              </a:tblGrid>
              <a:tr h="198120">
                <a:tc>
                  <a:txBody>
                    <a:bodyPr/>
                    <a:lstStyle/>
                    <a:p>
                      <a:pPr algn="ctr" rtl="1">
                        <a:lnSpc>
                          <a:spcPct val="15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البعد</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ترتيب تيسيري</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تعديل معيار</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471209997"/>
                  </a:ext>
                </a:extLst>
              </a:tr>
              <a:tr h="0">
                <a:tc>
                  <a:txBody>
                    <a:bodyPr/>
                    <a:lstStyle/>
                    <a:p>
                      <a:pPr algn="just" rtl="1">
                        <a:lnSpc>
                          <a:spcPct val="15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ما الذي يتغير؟</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b="0" kern="1200" dirty="0">
                          <a:solidFill>
                            <a:srgbClr val="384653"/>
                          </a:solidFill>
                          <a:latin typeface="WinSoft Pro Medium" pitchFamily="34" charset="0"/>
                          <a:ea typeface="WinSoft Pro Medium" pitchFamily="34" charset="-122"/>
                          <a:cs typeface="WinSoft Pro Medium" pitchFamily="34" charset="-120"/>
                        </a:rPr>
                        <a:t>الوصول/الوقت/العرض/الاستجابة/البيئة عندما لا تكون جوهرية.</a:t>
                      </a:r>
                      <a:endParaRPr lang="en-US" sz="18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800" b="0" kern="1200" dirty="0">
                          <a:solidFill>
                            <a:srgbClr val="384653"/>
                          </a:solidFill>
                          <a:latin typeface="WinSoft Pro Medium" pitchFamily="34" charset="0"/>
                          <a:ea typeface="WinSoft Pro Medium" pitchFamily="34" charset="-122"/>
                          <a:cs typeface="WinSoft Pro Medium" pitchFamily="34" charset="-120"/>
                        </a:rPr>
                        <a:t>ما يجب معرفته أو فعله أو مستوى الأداء المطلوب</a:t>
                      </a:r>
                      <a:r>
                        <a:rPr lang="en-US" sz="1800" b="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3910069"/>
                  </a:ext>
                </a:extLst>
              </a:tr>
              <a:tr h="0">
                <a:tc>
                  <a:txBody>
                    <a:bodyPr/>
                    <a:lstStyle/>
                    <a:p>
                      <a:pPr algn="just" rtl="1">
                        <a:lnSpc>
                          <a:spcPct val="15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هل الكفاية ثابتة؟</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b="0" kern="1200" dirty="0">
                          <a:solidFill>
                            <a:srgbClr val="384653"/>
                          </a:solidFill>
                          <a:latin typeface="WinSoft Pro Medium" pitchFamily="34" charset="0"/>
                          <a:ea typeface="WinSoft Pro Medium" pitchFamily="34" charset="-122"/>
                          <a:cs typeface="WinSoft Pro Medium" pitchFamily="34" charset="-120"/>
                        </a:rPr>
                        <a:t>نعم.</a:t>
                      </a:r>
                      <a:endParaRPr lang="en-US" sz="18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800" b="0" kern="1200" dirty="0">
                          <a:solidFill>
                            <a:srgbClr val="384653"/>
                          </a:solidFill>
                          <a:latin typeface="WinSoft Pro Medium" pitchFamily="34" charset="0"/>
                          <a:ea typeface="WinSoft Pro Medium" pitchFamily="34" charset="-122"/>
                          <a:cs typeface="WinSoft Pro Medium" pitchFamily="34" charset="-120"/>
                        </a:rPr>
                        <a:t>لا</a:t>
                      </a:r>
                      <a:r>
                        <a:rPr lang="en-US" sz="1800" b="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480311"/>
                  </a:ext>
                </a:extLst>
              </a:tr>
              <a:tr h="0">
                <a:tc>
                  <a:txBody>
                    <a:bodyPr/>
                    <a:lstStyle/>
                    <a:p>
                      <a:pPr algn="just" rtl="1">
                        <a:lnSpc>
                          <a:spcPct val="15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هل يصلح للحكم على نفس الكفاية؟</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b="0" kern="1200" dirty="0">
                          <a:solidFill>
                            <a:srgbClr val="384653"/>
                          </a:solidFill>
                          <a:latin typeface="WinSoft Pro Medium" pitchFamily="34" charset="0"/>
                          <a:ea typeface="WinSoft Pro Medium" pitchFamily="34" charset="-122"/>
                          <a:cs typeface="WinSoft Pro Medium" pitchFamily="34" charset="-120"/>
                        </a:rPr>
                        <a:t>نعم إذا بقي البناء المقاس ثابتاً.</a:t>
                      </a:r>
                      <a:endParaRPr lang="en-US" sz="18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800" b="0" kern="1200" dirty="0">
                          <a:solidFill>
                            <a:srgbClr val="384653"/>
                          </a:solidFill>
                          <a:latin typeface="WinSoft Pro Medium" pitchFamily="34" charset="0"/>
                          <a:ea typeface="WinSoft Pro Medium" pitchFamily="34" charset="-122"/>
                          <a:cs typeface="WinSoft Pro Medium" pitchFamily="34" charset="-120"/>
                        </a:rPr>
                        <a:t>قد لا يصلح لنفس الحكم/الشهادة</a:t>
                      </a:r>
                      <a:r>
                        <a:rPr lang="en-US" sz="1800" b="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9643228"/>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631908" y="663575"/>
            <a:ext cx="10927878" cy="668040"/>
          </a:xfrm>
          <a:prstGeom prst="rect">
            <a:avLst/>
          </a:prstGeom>
          <a:noFill/>
          <a:ln/>
        </p:spPr>
        <p:txBody>
          <a:bodyPr wrap="none" lIns="0" tIns="0" rIns="0" bIns="0" rtlCol="0" anchor="t"/>
          <a:lstStyle/>
          <a:p>
            <a:pPr algn="r" rtl="1">
              <a:lnSpc>
                <a:spcPct val="104000"/>
              </a:lnSpc>
            </a:pPr>
            <a:r>
              <a:rPr lang="ar-SA" altLang="en-US" sz="4200" b="1" dirty="0">
                <a:solidFill>
                  <a:srgbClr val="2E3C4E"/>
                </a:solidFill>
                <a:latin typeface="GE SS Two Light" pitchFamily="34" charset="0"/>
                <a:ea typeface="GE SS Two Light" pitchFamily="34" charset="-122"/>
                <a:cs typeface="GE SS Two Light" pitchFamily="34" charset="-120"/>
              </a:rPr>
              <a:t>النشاط </a:t>
            </a:r>
            <a:r>
              <a:rPr lang="en-US" altLang="en-US" sz="4400" b="1" dirty="0">
                <a:solidFill>
                  <a:srgbClr val="2E3C4E"/>
                </a:solidFill>
                <a:latin typeface="Myriad Headline" panose="020B0500000000000000" pitchFamily="34" charset="0"/>
                <a:ea typeface="GE SS Two Light" pitchFamily="34" charset="-122"/>
                <a:cs typeface="GE SS Two Light" pitchFamily="34" charset="-120"/>
              </a:rPr>
              <a:t>2.1 </a:t>
            </a:r>
            <a:r>
              <a:rPr lang="ar-SA" altLang="en-US" sz="4200" b="1" dirty="0">
                <a:solidFill>
                  <a:srgbClr val="2E3C4E"/>
                </a:solidFill>
                <a:latin typeface="GE SS Two Light" pitchFamily="34" charset="0"/>
                <a:ea typeface="GE SS Two Light" pitchFamily="34" charset="-122"/>
                <a:cs typeface="GE SS Two Light" pitchFamily="34" charset="-120"/>
              </a:rPr>
              <a:t>: </a:t>
            </a:r>
            <a:endParaRPr lang="ar-SA" sz="4200" dirty="0"/>
          </a:p>
        </p:txBody>
      </p:sp>
      <p:sp>
        <p:nvSpPr>
          <p:cNvPr id="3" name="Text 1"/>
          <p:cNvSpPr/>
          <p:nvPr/>
        </p:nvSpPr>
        <p:spPr>
          <a:xfrm>
            <a:off x="631908" y="1404640"/>
            <a:ext cx="10927878" cy="668040"/>
          </a:xfrm>
          <a:prstGeom prst="rect">
            <a:avLst/>
          </a:prstGeom>
          <a:noFill/>
          <a:ln/>
        </p:spPr>
        <p:txBody>
          <a:bodyPr wrap="none" lIns="0" tIns="0" rIns="0" bIns="0" rtlCol="0" anchor="t"/>
          <a:lstStyle/>
          <a:p>
            <a:pPr marL="0" indent="0" algn="r" rtl="1">
              <a:lnSpc>
                <a:spcPct val="104000"/>
              </a:lnSpc>
              <a:buNone/>
            </a:pPr>
            <a:r>
              <a:rPr lang="ar-SA" altLang="en-US" sz="4200" b="1" dirty="0">
                <a:solidFill>
                  <a:srgbClr val="2E3C4E"/>
                </a:solidFill>
                <a:latin typeface="GE SS Two Light" pitchFamily="34" charset="0"/>
                <a:ea typeface="GE SS Two Light" pitchFamily="34" charset="-122"/>
                <a:cs typeface="GE SS Two Light" pitchFamily="34" charset="-120"/>
              </a:rPr>
              <a:t>صلاحية التقييم والإنصاف </a:t>
            </a:r>
            <a:endParaRPr lang="ar-SA" sz="4200" dirty="0"/>
          </a:p>
        </p:txBody>
      </p:sp>
      <p:sp>
        <p:nvSpPr>
          <p:cNvPr id="4" name="Text 2"/>
          <p:cNvSpPr/>
          <p:nvPr/>
        </p:nvSpPr>
        <p:spPr>
          <a:xfrm>
            <a:off x="631908" y="2346821"/>
            <a:ext cx="10927878" cy="926009"/>
          </a:xfrm>
          <a:prstGeom prst="rect">
            <a:avLst/>
          </a:prstGeom>
          <a:noFill/>
          <a:ln/>
        </p:spPr>
        <p:txBody>
          <a:bodyPr wrap="square" lIns="0" tIns="0" rIns="0" bIns="0" rtlCol="0" anchor="t">
            <a:noAutofit/>
          </a:bodyPr>
          <a:lstStyle/>
          <a:p>
            <a:pPr marL="0" indent="0" algn="justLow"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الإنصاف لا يعني أن جميع المتدربين يؤدون تحت شروط متطابقة؛ بل أن الشروط لا تضيف حواجز غير مرتبطة بالكفاية. الترتيب المقبول يزيل عائقاً عرضياً ويبقي البناء المقاس ثابتاً. مثال: تكبير المخطط قد يغير الوصول إلى المعلومات لا مهارة التركيب. أما قيام شخص آخر بجزء جوهري من الأداء فيغير الدليل نفسه وقد يمنع الحكم على كفاية المتدرب.</a:t>
            </a:r>
            <a:endParaRPr lang="ar-SA" dirty="0"/>
          </a:p>
        </p:txBody>
      </p:sp>
      <p:graphicFrame>
        <p:nvGraphicFramePr>
          <p:cNvPr id="5" name="Table 4"/>
          <p:cNvGraphicFramePr>
            <a:graphicFrameLocks noGrp="1"/>
          </p:cNvGraphicFramePr>
          <p:nvPr>
            <p:extLst>
              <p:ext uri="{D42A27DB-BD31-4B8C-83A1-F6EECF244321}">
                <p14:modId xmlns:p14="http://schemas.microsoft.com/office/powerpoint/2010/main" val="3440477216"/>
              </p:ext>
            </p:extLst>
          </p:nvPr>
        </p:nvGraphicFramePr>
        <p:xfrm>
          <a:off x="3193994" y="3581917"/>
          <a:ext cx="6228080" cy="2286000"/>
        </p:xfrm>
        <a:graphic>
          <a:graphicData uri="http://schemas.openxmlformats.org/drawingml/2006/table">
            <a:tbl>
              <a:tblPr rtl="1" firstRow="1" firstCol="1" bandRow="1">
                <a:tableStyleId>{5C22544A-7EE6-4342-B048-85BDC9FD1C3A}</a:tableStyleId>
              </a:tblPr>
              <a:tblGrid>
                <a:gridCol w="4518770">
                  <a:extLst>
                    <a:ext uri="{9D8B030D-6E8A-4147-A177-3AD203B41FA5}">
                      <a16:colId xmlns:a16="http://schemas.microsoft.com/office/drawing/2014/main" val="1691150986"/>
                    </a:ext>
                  </a:extLst>
                </a:gridCol>
                <a:gridCol w="1709310">
                  <a:extLst>
                    <a:ext uri="{9D8B030D-6E8A-4147-A177-3AD203B41FA5}">
                      <a16:colId xmlns:a16="http://schemas.microsoft.com/office/drawing/2014/main" val="2629188326"/>
                    </a:ext>
                  </a:extLst>
                </a:gridCol>
              </a:tblGrid>
              <a:tr h="0">
                <a:tc gridSpan="2">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فحص صلاحية التقييم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pPr rtl="1"/>
                      <a:endParaRPr lang="ar-JO"/>
                    </a:p>
                  </a:txBody>
                  <a:tcPr/>
                </a:tc>
                <a:extLst>
                  <a:ext uri="{0D108BD9-81ED-4DB2-BD59-A6C34878D82A}">
                    <a16:rowId xmlns:a16="http://schemas.microsoft.com/office/drawing/2014/main" val="775268243"/>
                  </a:ext>
                </a:extLst>
              </a:tr>
              <a:tr h="367030">
                <a:tc>
                  <a:txBody>
                    <a:bodyPr/>
                    <a:lstStyle/>
                    <a:p>
                      <a:pPr algn="just"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مثال على حاجز غير جوهري في تقييم مهني</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4685096"/>
                  </a:ext>
                </a:extLst>
              </a:tr>
              <a:tr h="367030">
                <a:tc>
                  <a:txBody>
                    <a:bodyPr/>
                    <a:lstStyle/>
                    <a:p>
                      <a:pPr algn="just"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مثال على عنصر لا يجوز تغييره لأنه جزء من الكفاية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23662195"/>
                  </a:ext>
                </a:extLst>
              </a:tr>
              <a:tr h="367030">
                <a:tc>
                  <a:txBody>
                    <a:bodyPr/>
                    <a:lstStyle/>
                    <a:p>
                      <a:pPr algn="just"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الدليل/ المثال الذي سأستند إليه</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2812152"/>
                  </a:ext>
                </a:extLst>
              </a:tr>
              <a:tr h="367030">
                <a:tc>
                  <a:txBody>
                    <a:bodyPr/>
                    <a:lstStyle/>
                    <a:p>
                      <a:pPr algn="just"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ما الذي سأعدله أو أختبره بعد النقاش</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3904020"/>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631908" y="873224"/>
            <a:ext cx="10927878" cy="705247"/>
          </a:xfrm>
          <a:prstGeom prst="rect">
            <a:avLst/>
          </a:prstGeom>
          <a:noFill/>
          <a:ln/>
        </p:spPr>
        <p:txBody>
          <a:bodyPr wrap="none" lIns="0" tIns="0" rIns="0" bIns="0" rtlCol="0" anchor="t"/>
          <a:lstStyle/>
          <a:p>
            <a:pPr algn="r" rtl="1">
              <a:lnSpc>
                <a:spcPct val="104000"/>
              </a:lnSpc>
            </a:pPr>
            <a:r>
              <a:rPr lang="ar-SA" altLang="en-US" sz="4400" b="1" dirty="0">
                <a:solidFill>
                  <a:srgbClr val="2E3C4E"/>
                </a:solidFill>
                <a:latin typeface="GE SS Two Light" pitchFamily="34" charset="0"/>
                <a:ea typeface="GE SS Two Light" pitchFamily="34" charset="-122"/>
                <a:cs typeface="GE SS Two Light" pitchFamily="34" charset="-120"/>
              </a:rPr>
              <a:t>النشاط </a:t>
            </a:r>
            <a:r>
              <a:rPr lang="en-US" altLang="en-US" sz="4400" b="1" dirty="0">
                <a:solidFill>
                  <a:srgbClr val="2E3C4E"/>
                </a:solidFill>
                <a:latin typeface="Myriad Headline" panose="020B0500000000000000" pitchFamily="34" charset="0"/>
                <a:ea typeface="GE SS Two Light" pitchFamily="34" charset="-122"/>
                <a:cs typeface="GE SS Two Light" pitchFamily="34" charset="-120"/>
              </a:rPr>
              <a:t>2.1 </a:t>
            </a:r>
            <a:r>
              <a:rPr lang="ar-SA" altLang="en-US" sz="4400" b="1" dirty="0">
                <a:solidFill>
                  <a:srgbClr val="2E3C4E"/>
                </a:solidFill>
                <a:latin typeface="GE SS Two Light" pitchFamily="34" charset="0"/>
                <a:ea typeface="GE SS Two Light" pitchFamily="34" charset="-122"/>
                <a:cs typeface="GE SS Two Light" pitchFamily="34" charset="-120"/>
              </a:rPr>
              <a:t>: </a:t>
            </a:r>
            <a:endParaRPr lang="ar-SA" sz="4400" dirty="0"/>
          </a:p>
        </p:txBody>
      </p:sp>
      <p:pic>
        <p:nvPicPr>
          <p:cNvPr id="3"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2756453" y="1908313"/>
            <a:ext cx="6020380" cy="4076463"/>
          </a:xfrm>
          <a:prstGeom prst="rect">
            <a:avLst/>
          </a:prstGeom>
        </p:spPr>
      </p:pic>
      <p:sp>
        <p:nvSpPr>
          <p:cNvPr id="4" name="Text 1"/>
          <p:cNvSpPr/>
          <p:nvPr/>
        </p:nvSpPr>
        <p:spPr>
          <a:xfrm>
            <a:off x="3180522" y="2851069"/>
            <a:ext cx="5356605" cy="359352"/>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a:t>
            </a:r>
            <a:endParaRPr lang="ar-SA" sz="2800" dirty="0"/>
          </a:p>
        </p:txBody>
      </p:sp>
      <p:sp>
        <p:nvSpPr>
          <p:cNvPr id="5" name="Text 2"/>
          <p:cNvSpPr/>
          <p:nvPr/>
        </p:nvSpPr>
        <p:spPr>
          <a:xfrm>
            <a:off x="2756453" y="3285835"/>
            <a:ext cx="5780673" cy="2459228"/>
          </a:xfrm>
          <a:prstGeom prst="rect">
            <a:avLst/>
          </a:prstGeom>
          <a:noFill/>
          <a:ln/>
        </p:spPr>
        <p:txBody>
          <a:bodyPr wrap="square" lIns="0" tIns="0" rIns="85760" bIns="0" rtlCol="0" anchor="t">
            <a:normAutofit/>
          </a:bodyPr>
          <a:lstStyle/>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العمل في مجموعات ثنائية على ورقة عمل 2.1 حسب التعليمات الواردة.</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إنتاج مصفوفة تسهيلات تتضمن خمسة تسهيلات على الأقل وتبريرًا لكل منها.</a:t>
            </a:r>
            <a:endParaRPr lang="ar-SA"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62188625"/>
              </p:ext>
            </p:extLst>
          </p:nvPr>
        </p:nvGraphicFramePr>
        <p:xfrm>
          <a:off x="1815546" y="2462717"/>
          <a:ext cx="8481392" cy="2971800"/>
        </p:xfrm>
        <a:graphic>
          <a:graphicData uri="http://schemas.openxmlformats.org/drawingml/2006/table">
            <a:tbl>
              <a:tblPr rtl="1" firstRow="1" firstCol="1" bandRow="1">
                <a:tableStyleId>{5C22544A-7EE6-4342-B048-85BDC9FD1C3A}</a:tableStyleId>
              </a:tblPr>
              <a:tblGrid>
                <a:gridCol w="2120348">
                  <a:extLst>
                    <a:ext uri="{9D8B030D-6E8A-4147-A177-3AD203B41FA5}">
                      <a16:colId xmlns:a16="http://schemas.microsoft.com/office/drawing/2014/main" val="1373077134"/>
                    </a:ext>
                  </a:extLst>
                </a:gridCol>
                <a:gridCol w="2120348">
                  <a:extLst>
                    <a:ext uri="{9D8B030D-6E8A-4147-A177-3AD203B41FA5}">
                      <a16:colId xmlns:a16="http://schemas.microsoft.com/office/drawing/2014/main" val="3194693214"/>
                    </a:ext>
                  </a:extLst>
                </a:gridCol>
                <a:gridCol w="2120348">
                  <a:extLst>
                    <a:ext uri="{9D8B030D-6E8A-4147-A177-3AD203B41FA5}">
                      <a16:colId xmlns:a16="http://schemas.microsoft.com/office/drawing/2014/main" val="2232828004"/>
                    </a:ext>
                  </a:extLst>
                </a:gridCol>
                <a:gridCol w="2120348">
                  <a:extLst>
                    <a:ext uri="{9D8B030D-6E8A-4147-A177-3AD203B41FA5}">
                      <a16:colId xmlns:a16="http://schemas.microsoft.com/office/drawing/2014/main" val="907572000"/>
                    </a:ext>
                  </a:extLst>
                </a:gridCol>
              </a:tblGrid>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المعيار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chemeClr val="bg1"/>
                          </a:solidFill>
                          <a:latin typeface="WinSoft Pro Medium" pitchFamily="34" charset="0"/>
                          <a:ea typeface="WinSoft Pro Medium" pitchFamily="34" charset="-122"/>
                          <a:cs typeface="WinSoft Pro Medium" pitchFamily="34" charset="-120"/>
                        </a:rPr>
                        <a:t>3 </a:t>
                      </a:r>
                      <a:r>
                        <a:rPr lang="ar-SA" sz="2000" kern="1200" dirty="0">
                          <a:solidFill>
                            <a:schemeClr val="bg1"/>
                          </a:solidFill>
                          <a:latin typeface="WinSoft Pro Medium" pitchFamily="34" charset="0"/>
                          <a:ea typeface="WinSoft Pro Medium" pitchFamily="34" charset="-122"/>
                          <a:cs typeface="WinSoft Pro Medium" pitchFamily="34" charset="-120"/>
                        </a:rPr>
                        <a:t>قوي</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a:solidFill>
                            <a:schemeClr val="bg1"/>
                          </a:solidFill>
                          <a:latin typeface="WinSoft Pro Medium" pitchFamily="34" charset="0"/>
                          <a:ea typeface="WinSoft Pro Medium" pitchFamily="34" charset="-122"/>
                          <a:cs typeface="WinSoft Pro Medium" pitchFamily="34" charset="-120"/>
                        </a:rPr>
                        <a:t>2 </a:t>
                      </a:r>
                      <a:r>
                        <a:rPr lang="ar-SA" sz="2000" kern="1200">
                          <a:solidFill>
                            <a:schemeClr val="bg1"/>
                          </a:solidFill>
                          <a:latin typeface="WinSoft Pro Medium" pitchFamily="34" charset="0"/>
                          <a:ea typeface="WinSoft Pro Medium" pitchFamily="34" charset="-122"/>
                          <a:cs typeface="WinSoft Pro Medium" pitchFamily="34" charset="-120"/>
                        </a:rPr>
                        <a:t>مناسب</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chemeClr val="bg1"/>
                          </a:solidFill>
                          <a:latin typeface="WinSoft Pro Medium" pitchFamily="34" charset="0"/>
                          <a:ea typeface="WinSoft Pro Medium" pitchFamily="34" charset="-122"/>
                          <a:cs typeface="WinSoft Pro Medium" pitchFamily="34" charset="-120"/>
                        </a:rPr>
                        <a:t>1 </a:t>
                      </a:r>
                      <a:r>
                        <a:rPr lang="ar-SA" sz="2000" kern="1200" dirty="0">
                          <a:solidFill>
                            <a:schemeClr val="bg1"/>
                          </a:solidFill>
                          <a:latin typeface="WinSoft Pro Medium" pitchFamily="34" charset="0"/>
                          <a:ea typeface="WinSoft Pro Medium" pitchFamily="34" charset="-122"/>
                          <a:cs typeface="WinSoft Pro Medium" pitchFamily="34" charset="-120"/>
                        </a:rPr>
                        <a:t>يحتاج عمل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898670603"/>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تحديد الحاجز</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محدد</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عام</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غير واضح</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4942676"/>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مطابقة التسهيل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مطابقة قوية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معقولة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ضعيفة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8005745"/>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الصلاحية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تفسير واضح</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اعتبار جزئي</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غير مذكورة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063222"/>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الحكم المتمحور حول المتعلم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لا افتراضات تشخيصية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مناسب غالبًا</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يفترض التسهيل من التشخيص</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7347126"/>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قابلية التنفيذ</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عملية وموثقة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مقبولة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غير عملية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9578938"/>
                  </a:ext>
                </a:extLst>
              </a:tr>
            </a:tbl>
          </a:graphicData>
        </a:graphic>
      </p:graphicFrame>
      <p:sp>
        <p:nvSpPr>
          <p:cNvPr id="3" name="Text 0"/>
          <p:cNvSpPr/>
          <p:nvPr/>
        </p:nvSpPr>
        <p:spPr>
          <a:xfrm>
            <a:off x="631908" y="746423"/>
            <a:ext cx="10927878" cy="668040"/>
          </a:xfrm>
          <a:prstGeom prst="rect">
            <a:avLst/>
          </a:prstGeom>
          <a:noFill/>
          <a:ln/>
        </p:spPr>
        <p:txBody>
          <a:bodyPr wrap="none" lIns="0" tIns="0" rIns="0" bIns="0" rtlCol="0" anchor="t"/>
          <a:lstStyle/>
          <a:p>
            <a:pPr algn="r" rtl="1">
              <a:lnSpc>
                <a:spcPct val="104000"/>
              </a:lnSpc>
            </a:pPr>
            <a:r>
              <a:rPr lang="ar-JO" altLang="en-US" sz="4200" b="1" dirty="0" smtClean="0">
                <a:solidFill>
                  <a:srgbClr val="2E3C4E"/>
                </a:solidFill>
                <a:latin typeface="GE SS Two Light" pitchFamily="34" charset="0"/>
                <a:ea typeface="GE SS Two Light" pitchFamily="34" charset="-122"/>
                <a:cs typeface="GE SS Two Light" pitchFamily="34" charset="-120"/>
              </a:rPr>
              <a:t>تقييم </a:t>
            </a:r>
            <a:r>
              <a:rPr lang="ar-SA" altLang="en-US" sz="4200" b="1" dirty="0" smtClean="0">
                <a:solidFill>
                  <a:srgbClr val="2E3C4E"/>
                </a:solidFill>
                <a:latin typeface="GE SS Two Light" pitchFamily="34" charset="0"/>
                <a:ea typeface="GE SS Two Light" pitchFamily="34" charset="-122"/>
                <a:cs typeface="GE SS Two Light" pitchFamily="34" charset="-120"/>
              </a:rPr>
              <a:t>النشاط </a:t>
            </a:r>
            <a:r>
              <a:rPr lang="en-US" altLang="en-US" sz="4400" b="1" dirty="0" smtClean="0">
                <a:solidFill>
                  <a:srgbClr val="2E3C4E"/>
                </a:solidFill>
                <a:latin typeface="Myriad Headline" panose="020B0500000000000000" pitchFamily="34" charset="0"/>
                <a:ea typeface="GE SS Two Light" pitchFamily="34" charset="-122"/>
                <a:cs typeface="GE SS Two Light" pitchFamily="34" charset="-120"/>
              </a:rPr>
              <a:t>2.1</a:t>
            </a:r>
            <a:endParaRPr lang="ar-SA" sz="4200" dirty="0"/>
          </a:p>
        </p:txBody>
      </p:sp>
    </p:spTree>
    <p:extLst>
      <p:ext uri="{BB962C8B-B14F-4D97-AF65-F5344CB8AC3E}">
        <p14:creationId xmlns:p14="http://schemas.microsoft.com/office/powerpoint/2010/main" val="700853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631908" y="764183"/>
            <a:ext cx="10927878" cy="1113433"/>
          </a:xfrm>
          <a:prstGeom prst="rect">
            <a:avLst/>
          </a:prstGeom>
          <a:noFill/>
          <a:ln/>
        </p:spPr>
        <p:txBody>
          <a:bodyPr wrap="square" lIns="0" tIns="0" rIns="0" bIns="0" rtlCol="0" anchor="t">
            <a:normAutofit/>
          </a:bodyPr>
          <a:lstStyle/>
          <a:p>
            <a:pPr marL="0" indent="0" algn="r" rtl="1">
              <a:lnSpc>
                <a:spcPct val="104000"/>
              </a:lnSpc>
              <a:buNone/>
            </a:pPr>
            <a:r>
              <a:rPr lang="ar-SA" altLang="en-US" sz="3500" b="1" dirty="0">
                <a:solidFill>
                  <a:srgbClr val="2E3C4E"/>
                </a:solidFill>
                <a:latin typeface="GE SS Two Light" pitchFamily="34" charset="0"/>
                <a:ea typeface="GE SS Two Light" pitchFamily="34" charset="-122"/>
                <a:cs typeface="GE SS Two Light" pitchFamily="34" charset="-120"/>
              </a:rPr>
              <a:t>النشاط </a:t>
            </a:r>
            <a:r>
              <a:rPr lang="en-US" altLang="en-US" sz="3500" b="1" dirty="0">
                <a:solidFill>
                  <a:srgbClr val="2E3C4E"/>
                </a:solidFill>
                <a:latin typeface="Myriad Headline" panose="020B0500000000000000" pitchFamily="34" charset="0"/>
                <a:ea typeface="GE SS Two Light" pitchFamily="34" charset="-122"/>
                <a:cs typeface="GE SS Two Light" pitchFamily="34" charset="-120"/>
              </a:rPr>
              <a:t>2.2</a:t>
            </a:r>
            <a:r>
              <a:rPr lang="ar-SA" altLang="en-US" sz="3500" b="1" dirty="0">
                <a:solidFill>
                  <a:srgbClr val="2E3C4E"/>
                </a:solidFill>
                <a:latin typeface="GE SS Two Light" pitchFamily="34" charset="0"/>
                <a:ea typeface="GE SS Two Light" pitchFamily="34" charset="-122"/>
                <a:cs typeface="GE SS Two Light" pitchFamily="34" charset="-120"/>
              </a:rPr>
              <a:t>: </a:t>
            </a:r>
            <a:endParaRPr lang="ar-SA" sz="3500" dirty="0"/>
          </a:p>
          <a:p>
            <a:pPr marL="0" indent="0" algn="r" rtl="1">
              <a:lnSpc>
                <a:spcPct val="104000"/>
              </a:lnSpc>
              <a:buNone/>
            </a:pPr>
            <a:r>
              <a:rPr lang="ar-SA" altLang="en-US" sz="3500" b="1" dirty="0">
                <a:solidFill>
                  <a:srgbClr val="2E3C4E"/>
                </a:solidFill>
                <a:latin typeface="GE SS Two Light" pitchFamily="34" charset="0"/>
                <a:ea typeface="GE SS Two Light" pitchFamily="34" charset="-122"/>
                <a:cs typeface="GE SS Two Light" pitchFamily="34" charset="-120"/>
              </a:rPr>
              <a:t>إعداد خطة تنفيذ لتقويم مهارات شامل</a:t>
            </a:r>
            <a:endParaRPr lang="ar-SA" sz="3500" dirty="0"/>
          </a:p>
        </p:txBody>
      </p:sp>
      <p:sp>
        <p:nvSpPr>
          <p:cNvPr id="3" name="Shape 1"/>
          <p:cNvSpPr/>
          <p:nvPr/>
        </p:nvSpPr>
        <p:spPr>
          <a:xfrm>
            <a:off x="6159346" y="2068017"/>
            <a:ext cx="5400441" cy="987128"/>
          </a:xfrm>
          <a:prstGeom prst="roundRect">
            <a:avLst>
              <a:gd name="adj" fmla="val 16085"/>
            </a:avLst>
          </a:prstGeom>
          <a:solidFill>
            <a:srgbClr val="00AEEF"/>
          </a:solidFill>
          <a:ln w="6350">
            <a:solidFill>
              <a:srgbClr val="00AEEF"/>
            </a:solidFill>
            <a:prstDash val="solid"/>
          </a:ln>
        </p:spPr>
      </p:sp>
      <p:sp>
        <p:nvSpPr>
          <p:cNvPr id="4" name="Shape 2"/>
          <p:cNvSpPr/>
          <p:nvPr/>
        </p:nvSpPr>
        <p:spPr>
          <a:xfrm>
            <a:off x="10876385" y="2243634"/>
            <a:ext cx="507789" cy="507802"/>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0876385" y="2243534"/>
            <a:ext cx="368191" cy="368201"/>
          </a:xfrm>
          <a:prstGeom prst="rect">
            <a:avLst/>
          </a:prstGeom>
        </p:spPr>
      </p:pic>
      <p:sp>
        <p:nvSpPr>
          <p:cNvPr id="6" name="Text 3"/>
          <p:cNvSpPr/>
          <p:nvPr/>
        </p:nvSpPr>
        <p:spPr>
          <a:xfrm>
            <a:off x="6032448" y="2158902"/>
            <a:ext cx="4365813" cy="592534"/>
          </a:xfrm>
          <a:prstGeom prst="rect">
            <a:avLst/>
          </a:prstGeom>
          <a:noFill/>
          <a:ln/>
        </p:spPr>
        <p:txBody>
          <a:bodyPr wrap="square" lIns="0" tIns="0" rIns="0" bIns="0" rtlCol="0" anchor="t">
            <a:normAutofit fontScale="92500" lnSpcReduction="20000"/>
          </a:bodyPr>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المدة</a:t>
            </a:r>
            <a:r>
              <a:rPr lang="ar-SA" altLang="en-US" sz="2000" i="1" dirty="0">
                <a:solidFill>
                  <a:schemeClr val="bg1"/>
                </a:solidFill>
                <a:latin typeface="WinSoft Pro Medium" pitchFamily="34" charset="0"/>
                <a:ea typeface="WinSoft Pro Medium" pitchFamily="34" charset="-122"/>
                <a:cs typeface="WinSoft Pro Medium" pitchFamily="34" charset="-120"/>
              </a:rPr>
              <a:t>:</a:t>
            </a:r>
            <a:endParaRPr lang="ar-SA" sz="2000" dirty="0">
              <a:solidFill>
                <a:schemeClr val="bg1"/>
              </a:solidFill>
            </a:endParaRPr>
          </a:p>
          <a:p>
            <a:pPr marL="0" indent="0" algn="r" rtl="1">
              <a:lnSpc>
                <a:spcPct val="117000"/>
              </a:lnSpc>
              <a:buNone/>
            </a:pPr>
            <a:r>
              <a:rPr lang="ar-SA" altLang="en-US" sz="2000" i="1" dirty="0">
                <a:solidFill>
                  <a:schemeClr val="bg1"/>
                </a:solidFill>
                <a:latin typeface="WinSoft Pro Medium" pitchFamily="34" charset="0"/>
                <a:ea typeface="WinSoft Pro Medium" pitchFamily="34" charset="-122"/>
                <a:cs typeface="WinSoft Pro Medium" pitchFamily="34" charset="-120"/>
              </a:rPr>
              <a:t> 5 </a:t>
            </a:r>
            <a:r>
              <a:rPr lang="ar-SA" altLang="en-US" sz="2000" dirty="0">
                <a:solidFill>
                  <a:schemeClr val="bg1"/>
                </a:solidFill>
                <a:latin typeface="WinSoft Pro Medium" pitchFamily="34" charset="0"/>
                <a:ea typeface="WinSoft Pro Medium" pitchFamily="34" charset="-122"/>
                <a:cs typeface="WinSoft Pro Medium" pitchFamily="34" charset="-120"/>
              </a:rPr>
              <a:t>ساعات</a:t>
            </a:r>
            <a:endParaRPr lang="ar-SA" sz="2000" dirty="0">
              <a:solidFill>
                <a:schemeClr val="bg1"/>
              </a:solidFill>
            </a:endParaRPr>
          </a:p>
        </p:txBody>
      </p:sp>
      <p:sp>
        <p:nvSpPr>
          <p:cNvPr id="7" name="Shape 4"/>
          <p:cNvSpPr/>
          <p:nvPr/>
        </p:nvSpPr>
        <p:spPr>
          <a:xfrm>
            <a:off x="631908" y="2068017"/>
            <a:ext cx="5400540" cy="987128"/>
          </a:xfrm>
          <a:prstGeom prst="roundRect">
            <a:avLst>
              <a:gd name="adj" fmla="val 16085"/>
            </a:avLst>
          </a:prstGeom>
          <a:solidFill>
            <a:srgbClr val="00AEEF"/>
          </a:solidFill>
          <a:ln w="6350">
            <a:solidFill>
              <a:srgbClr val="00AEEF"/>
            </a:solidFill>
            <a:prstDash val="solid"/>
          </a:ln>
        </p:spPr>
      </p:sp>
      <p:sp>
        <p:nvSpPr>
          <p:cNvPr id="8" name="Shape 5"/>
          <p:cNvSpPr/>
          <p:nvPr/>
        </p:nvSpPr>
        <p:spPr>
          <a:xfrm>
            <a:off x="5349047" y="2243634"/>
            <a:ext cx="507789" cy="507802"/>
          </a:xfrm>
          <a:prstGeom prst="ellipse">
            <a:avLst/>
          </a:prstGeom>
          <a:solidFill>
            <a:srgbClr val="00AEEF"/>
          </a:solidFill>
          <a:ln/>
        </p:spPr>
      </p:sp>
      <p:pic>
        <p:nvPicPr>
          <p:cNvPr id="9"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349047" y="2243534"/>
            <a:ext cx="368191" cy="368201"/>
          </a:xfrm>
          <a:prstGeom prst="rect">
            <a:avLst/>
          </a:prstGeom>
        </p:spPr>
      </p:pic>
      <p:sp>
        <p:nvSpPr>
          <p:cNvPr id="10" name="Text 6"/>
          <p:cNvSpPr/>
          <p:nvPr/>
        </p:nvSpPr>
        <p:spPr>
          <a:xfrm>
            <a:off x="695357" y="2142658"/>
            <a:ext cx="4414628" cy="592534"/>
          </a:xfrm>
          <a:prstGeom prst="rect">
            <a:avLst/>
          </a:prstGeom>
          <a:noFill/>
          <a:ln/>
        </p:spPr>
        <p:txBody>
          <a:bodyPr wrap="square" lIns="0" tIns="0" rIns="0" bIns="0" rtlCol="0" anchor="t">
            <a:noAutofit/>
          </a:bodyPr>
          <a:lstStyle/>
          <a:p>
            <a:pPr marL="0" indent="0" algn="r" rtl="1">
              <a:lnSpc>
                <a:spcPct val="117000"/>
              </a:lnSpc>
              <a:buNone/>
            </a:pPr>
            <a:r>
              <a:rPr lang="ar-SA" altLang="en-US" sz="1900" dirty="0">
                <a:solidFill>
                  <a:schemeClr val="bg1"/>
                </a:solidFill>
                <a:latin typeface="WinSoft Pro Medium" pitchFamily="34" charset="0"/>
                <a:ea typeface="WinSoft Pro Medium" pitchFamily="34" charset="-122"/>
                <a:cs typeface="WinSoft Pro Medium" pitchFamily="34" charset="-120"/>
              </a:rPr>
              <a:t>أسلوب</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التنفيذ</a:t>
            </a:r>
            <a:r>
              <a:rPr lang="ar-SA" altLang="en-US" sz="1900" i="1" dirty="0">
                <a:solidFill>
                  <a:schemeClr val="bg1"/>
                </a:solidFill>
                <a:latin typeface="WinSoft Pro Medium" pitchFamily="34" charset="0"/>
                <a:ea typeface="WinSoft Pro Medium" pitchFamily="34" charset="-122"/>
                <a:cs typeface="WinSoft Pro Medium" pitchFamily="34" charset="-120"/>
              </a:rPr>
              <a:t>:</a:t>
            </a:r>
            <a:endParaRPr lang="ar-SA" sz="1900" dirty="0">
              <a:solidFill>
                <a:schemeClr val="bg1"/>
              </a:solidFill>
            </a:endParaRPr>
          </a:p>
          <a:p>
            <a:pPr marL="0" indent="0" algn="r" rtl="1">
              <a:lnSpc>
                <a:spcPct val="117000"/>
              </a:lnSpc>
              <a:buNone/>
            </a:pP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مجموعات</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صغيرة،</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بعد</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عرض</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تقديمي</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يقدّمه</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ميسّر</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الدورة</a:t>
            </a:r>
            <a:endParaRPr lang="ar-SA" sz="1900" dirty="0">
              <a:solidFill>
                <a:schemeClr val="bg1"/>
              </a:solidFill>
            </a:endParaRPr>
          </a:p>
        </p:txBody>
      </p:sp>
      <p:sp>
        <p:nvSpPr>
          <p:cNvPr id="11" name="Text 7"/>
          <p:cNvSpPr/>
          <p:nvPr/>
        </p:nvSpPr>
        <p:spPr>
          <a:xfrm>
            <a:off x="22324" y="3314129"/>
            <a:ext cx="11537463" cy="322490"/>
          </a:xfrm>
          <a:prstGeom prst="rect">
            <a:avLst/>
          </a:prstGeom>
          <a:noFill/>
          <a:ln/>
        </p:spPr>
        <p:txBody>
          <a:bodyPr wrap="none" lIns="0" tIns="0" rIns="0" bIns="0" rtlCol="0" anchor="t"/>
          <a:lstStyle/>
          <a:p>
            <a:pPr marL="0" indent="0" algn="r" rtl="1">
              <a:lnSpc>
                <a:spcPct val="117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المعرفة</a:t>
            </a:r>
            <a:endParaRPr lang="ar-SA" sz="1600" dirty="0"/>
          </a:p>
        </p:txBody>
      </p:sp>
      <p:sp>
        <p:nvSpPr>
          <p:cNvPr id="12" name="Text 8"/>
          <p:cNvSpPr/>
          <p:nvPr/>
        </p:nvSpPr>
        <p:spPr>
          <a:xfrm>
            <a:off x="631908" y="3825311"/>
            <a:ext cx="4096243" cy="1471058"/>
          </a:xfrm>
          <a:prstGeom prst="rect">
            <a:avLst/>
          </a:prstGeom>
          <a:noFill/>
          <a:ln/>
        </p:spPr>
        <p:txBody>
          <a:bodyPr wrap="square" lIns="0" tIns="0" rIns="67705" bIns="0" rtlCol="0" anchor="t">
            <a:normAutofit/>
          </a:bodyPr>
          <a:lstStyle/>
          <a:p>
            <a:pPr marL="264160" indent="-264160" algn="r" rtl="1">
              <a:lnSpc>
                <a:spcPct val="117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الأدوار والمسؤوليات.</a:t>
            </a:r>
            <a:endParaRPr lang="ar-SA" sz="1600" dirty="0"/>
          </a:p>
          <a:p>
            <a:pPr marL="264160" indent="-264160" algn="r" rtl="1">
              <a:lnSpc>
                <a:spcPct val="117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إجراءات التنفيذ والتوثيق.</a:t>
            </a:r>
            <a:endParaRPr lang="ar-SA" sz="1600" dirty="0"/>
          </a:p>
          <a:p>
            <a:pPr marL="264160" indent="-264160" algn="r" rtl="1">
              <a:lnSpc>
                <a:spcPct val="117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المؤشرات ومصادر البيانات.</a:t>
            </a:r>
            <a:endParaRPr lang="ar-SA" sz="1600" dirty="0"/>
          </a:p>
          <a:p>
            <a:pPr marL="264160" indent="-264160" algn="r" rtl="1">
              <a:lnSpc>
                <a:spcPct val="117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الخصوصية والسرية.</a:t>
            </a:r>
            <a:endParaRPr lang="ar-SA" sz="1600" dirty="0"/>
          </a:p>
        </p:txBody>
      </p:sp>
      <p:sp>
        <p:nvSpPr>
          <p:cNvPr id="13" name="Shape 9"/>
          <p:cNvSpPr/>
          <p:nvPr/>
        </p:nvSpPr>
        <p:spPr>
          <a:xfrm>
            <a:off x="4962996" y="3711110"/>
            <a:ext cx="19050" cy="1239341"/>
          </a:xfrm>
          <a:prstGeom prst="roundRect">
            <a:avLst>
              <a:gd name="adj" fmla="val 49999"/>
            </a:avLst>
          </a:prstGeom>
          <a:solidFill>
            <a:srgbClr val="75BAE6"/>
          </a:solidFill>
          <a:ln/>
        </p:spPr>
      </p:sp>
      <p:sp>
        <p:nvSpPr>
          <p:cNvPr id="14" name="Text 10"/>
          <p:cNvSpPr/>
          <p:nvPr/>
        </p:nvSpPr>
        <p:spPr>
          <a:xfrm>
            <a:off x="5401334" y="3825311"/>
            <a:ext cx="5910809" cy="1410692"/>
          </a:xfrm>
          <a:prstGeom prst="rect">
            <a:avLst/>
          </a:prstGeom>
          <a:noFill/>
          <a:ln/>
        </p:spPr>
        <p:txBody>
          <a:bodyPr wrap="square" lIns="0" tIns="0" rIns="67705" bIns="0" rtlCol="0" anchor="t">
            <a:noAutofit/>
          </a:bodyPr>
          <a:lstStyle/>
          <a:p>
            <a:pPr marL="264160" indent="-264160" algn="r" rtl="1">
              <a:lnSpc>
                <a:spcPct val="117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نشاط تخطيط تنفيذي يحوّل قرار التقييم الشامل من فكرة إلى إجراء منظم يمكن تطبيقه ومراقبته وتدقيقه. يجمع بين استراتيجية الأدلة، الترتيبات، الأدوار، الموارد، السرية، المخاطر، التوثيق والمؤشرات.</a:t>
            </a:r>
            <a:endParaRPr lang="ar-SA" sz="1600" dirty="0"/>
          </a:p>
          <a:p>
            <a:pPr marL="264160" indent="-264160" algn="r" rtl="1">
              <a:lnSpc>
                <a:spcPct val="117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تخطيط التقويم: الغرض، المخرجات، الأدلة، الأساليب، المعايير وقواعد القرار.</a:t>
            </a:r>
            <a:endParaRPr lang="ar-SA" sz="1600" dirty="0"/>
          </a:p>
          <a:p>
            <a:pPr marL="264160" indent="-264160" algn="r" rtl="1">
              <a:lnSpc>
                <a:spcPct val="117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التسهيلات وفحص الصلاحية.</a:t>
            </a:r>
            <a:endParaRPr lang="ar-SA" sz="1600" dirty="0"/>
          </a:p>
        </p:txBody>
      </p:sp>
      <p:sp>
        <p:nvSpPr>
          <p:cNvPr id="15" name="Shape 11"/>
          <p:cNvSpPr/>
          <p:nvPr/>
        </p:nvSpPr>
        <p:spPr>
          <a:xfrm>
            <a:off x="11546988" y="3711110"/>
            <a:ext cx="19050" cy="1194991"/>
          </a:xfrm>
          <a:prstGeom prst="roundRect">
            <a:avLst>
              <a:gd name="adj" fmla="val 49999"/>
            </a:avLst>
          </a:prstGeom>
          <a:solidFill>
            <a:srgbClr val="75BAE6"/>
          </a:solidFill>
          <a:ln/>
        </p:spPr>
      </p:sp>
      <p:sp>
        <p:nvSpPr>
          <p:cNvPr id="16" name="Shape 12"/>
          <p:cNvSpPr/>
          <p:nvPr/>
        </p:nvSpPr>
        <p:spPr>
          <a:xfrm>
            <a:off x="631908" y="5501045"/>
            <a:ext cx="10927878" cy="756316"/>
          </a:xfrm>
          <a:prstGeom prst="roundRect">
            <a:avLst>
              <a:gd name="adj" fmla="val 49999"/>
            </a:avLst>
          </a:prstGeom>
          <a:solidFill>
            <a:srgbClr val="D4E9F7"/>
          </a:solidFill>
          <a:ln/>
        </p:spPr>
      </p:sp>
      <p:sp>
        <p:nvSpPr>
          <p:cNvPr id="17" name="Text 13"/>
          <p:cNvSpPr/>
          <p:nvPr/>
        </p:nvSpPr>
        <p:spPr>
          <a:xfrm>
            <a:off x="1326919" y="5564640"/>
            <a:ext cx="9985224" cy="211887"/>
          </a:xfrm>
          <a:prstGeom prst="rect">
            <a:avLst/>
          </a:prstGeom>
          <a:noFill/>
          <a:ln/>
        </p:spPr>
        <p:txBody>
          <a:bodyPr wrap="none" lIns="0" tIns="0" rIns="0" bIns="0" rtlCol="0" anchor="t"/>
          <a:lstStyle/>
          <a:p>
            <a:pPr marL="0" indent="0" algn="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قد تكون أداة التقييم جيدة لكن التنفيذ يفشل بسبب تعليمات غير واضحة، إعداد معدات غير مناسب، عدم اتساق المقيمين، غياب ترتيب متفق عليه أو ضعف السجلات</a:t>
            </a:r>
            <a:endParaRPr lang="ar-JO" altLang="en-US" sz="16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لذلك ترتبط كل خطوة بمسؤول وموعد ودليل تحقق.</a:t>
            </a:r>
            <a:endParaRPr lang="ar-SA"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631908" y="701973"/>
            <a:ext cx="10927878" cy="668040"/>
          </a:xfrm>
          <a:prstGeom prst="rect">
            <a:avLst/>
          </a:prstGeom>
          <a:noFill/>
          <a:ln/>
        </p:spPr>
        <p:txBody>
          <a:bodyPr wrap="none" lIns="0" tIns="0" rIns="0" bIns="0" rtlCol="0" anchor="t"/>
          <a:lstStyle/>
          <a:p>
            <a:pPr algn="r" rtl="1">
              <a:lnSpc>
                <a:spcPct val="104000"/>
              </a:lnSpc>
            </a:pPr>
            <a:r>
              <a:rPr lang="ar-SA" altLang="en-US" sz="4200" b="1" dirty="0">
                <a:solidFill>
                  <a:srgbClr val="2E3C4E"/>
                </a:solidFill>
                <a:latin typeface="GE SS Two Light" pitchFamily="34" charset="0"/>
                <a:ea typeface="GE SS Two Light" pitchFamily="34" charset="-122"/>
                <a:cs typeface="GE SS Two Light" pitchFamily="34" charset="-120"/>
              </a:rPr>
              <a:t>النشاط </a:t>
            </a:r>
            <a:r>
              <a:rPr lang="en-US" altLang="en-US" sz="4400" b="1" dirty="0">
                <a:solidFill>
                  <a:srgbClr val="2E3C4E"/>
                </a:solidFill>
                <a:latin typeface="Myriad Headline" panose="020B0500000000000000" pitchFamily="34" charset="0"/>
                <a:ea typeface="GE SS Two Light" pitchFamily="34" charset="-122"/>
                <a:cs typeface="GE SS Two Light" pitchFamily="34" charset="-120"/>
              </a:rPr>
              <a:t>2.2 </a:t>
            </a:r>
            <a:r>
              <a:rPr lang="ar-SA" altLang="en-US" sz="4200" b="1" dirty="0">
                <a:solidFill>
                  <a:srgbClr val="2E3C4E"/>
                </a:solidFill>
                <a:latin typeface="GE SS Two Light" pitchFamily="34" charset="0"/>
                <a:ea typeface="GE SS Two Light" pitchFamily="34" charset="-122"/>
                <a:cs typeface="GE SS Two Light" pitchFamily="34" charset="-120"/>
              </a:rPr>
              <a:t>:</a:t>
            </a:r>
            <a:endParaRPr lang="ar-SA" sz="4200" dirty="0"/>
          </a:p>
        </p:txBody>
      </p:sp>
      <p:sp>
        <p:nvSpPr>
          <p:cNvPr id="3" name="Text 1"/>
          <p:cNvSpPr/>
          <p:nvPr/>
        </p:nvSpPr>
        <p:spPr>
          <a:xfrm>
            <a:off x="631908" y="1443038"/>
            <a:ext cx="10927878" cy="668040"/>
          </a:xfrm>
          <a:prstGeom prst="rect">
            <a:avLst/>
          </a:prstGeom>
          <a:noFill/>
          <a:ln/>
        </p:spPr>
        <p:txBody>
          <a:bodyPr wrap="none" lIns="0" tIns="0" rIns="0" bIns="0" rtlCol="0" anchor="t"/>
          <a:lstStyle/>
          <a:p>
            <a:pPr marL="0" indent="0" algn="r" rtl="1">
              <a:lnSpc>
                <a:spcPct val="104000"/>
              </a:lnSpc>
              <a:buNone/>
            </a:pPr>
            <a:r>
              <a:rPr lang="ar-SA" altLang="en-US" sz="4200" b="1" dirty="0">
                <a:solidFill>
                  <a:srgbClr val="2E3C4E"/>
                </a:solidFill>
                <a:latin typeface="GE SS Two Light" pitchFamily="34" charset="0"/>
                <a:ea typeface="GE SS Two Light" pitchFamily="34" charset="-122"/>
                <a:cs typeface="GE SS Two Light" pitchFamily="34" charset="-120"/>
              </a:rPr>
              <a:t>استراتيجية الأدلة</a:t>
            </a:r>
            <a:endParaRPr lang="ar-SA" sz="4200" dirty="0"/>
          </a:p>
        </p:txBody>
      </p:sp>
      <p:sp>
        <p:nvSpPr>
          <p:cNvPr id="5" name="Shape 2"/>
          <p:cNvSpPr/>
          <p:nvPr/>
        </p:nvSpPr>
        <p:spPr>
          <a:xfrm>
            <a:off x="5261113" y="5381192"/>
            <a:ext cx="6298674" cy="685964"/>
          </a:xfrm>
          <a:prstGeom prst="roundRect">
            <a:avLst>
              <a:gd name="adj" fmla="val 49999"/>
            </a:avLst>
          </a:prstGeom>
          <a:solidFill>
            <a:srgbClr val="D4E9F7"/>
          </a:solidFill>
          <a:ln/>
        </p:spPr>
      </p:sp>
      <p:sp>
        <p:nvSpPr>
          <p:cNvPr id="6" name="Text 3"/>
          <p:cNvSpPr/>
          <p:nvPr/>
        </p:nvSpPr>
        <p:spPr>
          <a:xfrm>
            <a:off x="6703832" y="5534876"/>
            <a:ext cx="4707613" cy="186829"/>
          </a:xfrm>
          <a:prstGeom prst="rect">
            <a:avLst/>
          </a:prstGeom>
          <a:noFill/>
          <a:ln/>
        </p:spPr>
        <p:txBody>
          <a:bodyPr wrap="none" lIns="0" tIns="0" rIns="0" bIns="0" rtlCol="0" anchor="t"/>
          <a:lstStyle/>
          <a:p>
            <a:pPr marL="0" indent="0" algn="r" rtl="1">
              <a:lnSpc>
                <a:spcPct val="96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تنوع الأدلة لا يعني تخفيف المعيار؛ بل يقلل الاعتماد على قناة واحدة غير ضرورية.</a:t>
            </a:r>
            <a:endParaRPr lang="ar-SA" dirty="0"/>
          </a:p>
        </p:txBody>
      </p:sp>
      <p:graphicFrame>
        <p:nvGraphicFramePr>
          <p:cNvPr id="4" name="Table 3"/>
          <p:cNvGraphicFramePr>
            <a:graphicFrameLocks noGrp="1"/>
          </p:cNvGraphicFramePr>
          <p:nvPr>
            <p:extLst>
              <p:ext uri="{D42A27DB-BD31-4B8C-83A1-F6EECF244321}">
                <p14:modId xmlns:p14="http://schemas.microsoft.com/office/powerpoint/2010/main" val="3715090265"/>
              </p:ext>
            </p:extLst>
          </p:nvPr>
        </p:nvGraphicFramePr>
        <p:xfrm>
          <a:off x="1921565" y="2478892"/>
          <a:ext cx="7859754" cy="2468880"/>
        </p:xfrm>
        <a:graphic>
          <a:graphicData uri="http://schemas.openxmlformats.org/drawingml/2006/table">
            <a:tbl>
              <a:tblPr rtl="1" firstRow="1" firstCol="1" bandRow="1">
                <a:tableStyleId>{5C22544A-7EE6-4342-B048-85BDC9FD1C3A}</a:tableStyleId>
              </a:tblPr>
              <a:tblGrid>
                <a:gridCol w="2095058">
                  <a:extLst>
                    <a:ext uri="{9D8B030D-6E8A-4147-A177-3AD203B41FA5}">
                      <a16:colId xmlns:a16="http://schemas.microsoft.com/office/drawing/2014/main" val="3927049204"/>
                    </a:ext>
                  </a:extLst>
                </a:gridCol>
                <a:gridCol w="3163575">
                  <a:extLst>
                    <a:ext uri="{9D8B030D-6E8A-4147-A177-3AD203B41FA5}">
                      <a16:colId xmlns:a16="http://schemas.microsoft.com/office/drawing/2014/main" val="2906579452"/>
                    </a:ext>
                  </a:extLst>
                </a:gridCol>
                <a:gridCol w="2601121">
                  <a:extLst>
                    <a:ext uri="{9D8B030D-6E8A-4147-A177-3AD203B41FA5}">
                      <a16:colId xmlns:a16="http://schemas.microsoft.com/office/drawing/2014/main" val="1739054128"/>
                    </a:ext>
                  </a:extLst>
                </a:gridCol>
              </a:tblGrid>
              <a:tr h="19812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نوع الدليل</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kern="1200">
                          <a:solidFill>
                            <a:schemeClr val="bg1"/>
                          </a:solidFill>
                          <a:latin typeface="WinSoft Pro Medium" pitchFamily="34" charset="0"/>
                          <a:ea typeface="WinSoft Pro Medium" pitchFamily="34" charset="-122"/>
                          <a:cs typeface="WinSoft Pro Medium" pitchFamily="34" charset="-120"/>
                        </a:rPr>
                        <a:t>متى يناسب؟</a:t>
                      </a:r>
                      <a:endParaRPr lang="en-US" sz="18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سؤال فحص</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68528853"/>
                  </a:ext>
                </a:extLst>
              </a:tr>
              <a:tr h="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ملاحظة مباشرة</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عندما يكون الأداء الفعلي جوهر الكفاية</a:t>
                      </a:r>
                      <a:r>
                        <a:rPr lang="en-US" sz="18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هل رأى المقيم السلوك المطلوب؟</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7536337"/>
                  </a:ext>
                </a:extLst>
              </a:tr>
              <a:tr h="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منتج عمل</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عندما يمكن الحكم على جودة المخرج</a:t>
                      </a:r>
                      <a:r>
                        <a:rPr lang="en-US" sz="18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هل المنتج أصيل ويعكس المعيار؟</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965270"/>
                  </a:ext>
                </a:extLst>
              </a:tr>
              <a:tr h="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أسئلة مهنية</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للتحقق من المعرفة/القرار وراء الأداء</a:t>
                      </a:r>
                      <a:r>
                        <a:rPr lang="en-US" sz="18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هل تقيس فهماً ضرورياً؟</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324402"/>
                  </a:ext>
                </a:extLst>
              </a:tr>
              <a:tr h="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محاكاة</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عند تعذر الموقف الحقيقي أو ارتفاع المخاطر</a:t>
                      </a:r>
                      <a:r>
                        <a:rPr lang="en-US" sz="18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هل تحاكي شروط العمل بما يكفي؟</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7970731"/>
                  </a:ext>
                </a:extLst>
              </a:tr>
              <a:tr h="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سجلات</a:t>
                      </a:r>
                      <a:r>
                        <a:rPr lang="en-US" sz="1800" kern="1200" dirty="0">
                          <a:solidFill>
                            <a:schemeClr val="bg1"/>
                          </a:solidFill>
                          <a:latin typeface="WinSoft Pro Medium" pitchFamily="34" charset="0"/>
                          <a:ea typeface="WinSoft Pro Medium" pitchFamily="34" charset="-122"/>
                          <a:cs typeface="WinSoft Pro Medium" pitchFamily="34" charset="-120"/>
                        </a:rPr>
                        <a:t>/</a:t>
                      </a:r>
                      <a:r>
                        <a:rPr lang="ar-SA" sz="1800" kern="1200" dirty="0">
                          <a:solidFill>
                            <a:schemeClr val="bg1"/>
                          </a:solidFill>
                          <a:latin typeface="WinSoft Pro Medium" pitchFamily="34" charset="0"/>
                          <a:ea typeface="WinSoft Pro Medium" pitchFamily="34" charset="-122"/>
                          <a:cs typeface="WinSoft Pro Medium" pitchFamily="34" charset="-120"/>
                        </a:rPr>
                        <a:t>طرف ثالث</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لدعم الحكم عند وجود أداء موثق</a:t>
                      </a:r>
                      <a:r>
                        <a:rPr lang="en-US" sz="18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هل المصدر موثوق ومحدد؟</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5977424"/>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631908" y="784920"/>
            <a:ext cx="10927878" cy="631031"/>
          </a:xfrm>
          <a:prstGeom prst="rect">
            <a:avLst/>
          </a:prstGeom>
          <a:noFill/>
          <a:ln/>
        </p:spPr>
        <p:txBody>
          <a:bodyPr wrap="none" lIns="0" tIns="0" rIns="0" bIns="0" rtlCol="0" anchor="t"/>
          <a:lstStyle/>
          <a:p>
            <a:pPr algn="r" rtl="1">
              <a:lnSpc>
                <a:spcPct val="104000"/>
              </a:lnSpc>
            </a:pPr>
            <a:r>
              <a:rPr lang="ar-SA" altLang="en-US" sz="3950" b="1" dirty="0">
                <a:solidFill>
                  <a:srgbClr val="2E3C4E"/>
                </a:solidFill>
                <a:latin typeface="GE SS Two Light" pitchFamily="34" charset="0"/>
                <a:ea typeface="GE SS Two Light" pitchFamily="34" charset="-122"/>
                <a:cs typeface="GE SS Two Light" pitchFamily="34" charset="-120"/>
              </a:rPr>
              <a:t>النشاط </a:t>
            </a:r>
            <a:r>
              <a:rPr lang="en-US" altLang="en-US" sz="4000" b="1" dirty="0">
                <a:solidFill>
                  <a:srgbClr val="2E3C4E"/>
                </a:solidFill>
                <a:latin typeface="Myriad Headline" panose="020B0500000000000000" pitchFamily="34" charset="0"/>
                <a:ea typeface="GE SS Two Light" pitchFamily="34" charset="-122"/>
                <a:cs typeface="GE SS Two Light" pitchFamily="34" charset="-120"/>
              </a:rPr>
              <a:t>2.2 </a:t>
            </a:r>
            <a:r>
              <a:rPr lang="ar-SA" altLang="en-US" sz="3950" b="1" dirty="0">
                <a:solidFill>
                  <a:srgbClr val="2E3C4E"/>
                </a:solidFill>
                <a:latin typeface="GE SS Two Light" pitchFamily="34" charset="0"/>
                <a:ea typeface="GE SS Two Light" pitchFamily="34" charset="-122"/>
                <a:cs typeface="GE SS Two Light" pitchFamily="34" charset="-120"/>
              </a:rPr>
              <a:t>:</a:t>
            </a:r>
            <a:endParaRPr lang="ar-SA" sz="3950" dirty="0"/>
          </a:p>
        </p:txBody>
      </p:sp>
      <p:sp>
        <p:nvSpPr>
          <p:cNvPr id="3" name="Text 1"/>
          <p:cNvSpPr/>
          <p:nvPr/>
        </p:nvSpPr>
        <p:spPr>
          <a:xfrm>
            <a:off x="631908" y="1481137"/>
            <a:ext cx="10927878" cy="631031"/>
          </a:xfrm>
          <a:prstGeom prst="rect">
            <a:avLst/>
          </a:prstGeom>
          <a:noFill/>
          <a:ln/>
        </p:spPr>
        <p:txBody>
          <a:bodyPr wrap="none" lIns="0" tIns="0" rIns="0" bIns="0" rtlCol="0" anchor="t"/>
          <a:lstStyle/>
          <a:p>
            <a:pPr marL="0" indent="0" algn="r" rtl="1">
              <a:lnSpc>
                <a:spcPct val="104000"/>
              </a:lnSpc>
              <a:buNone/>
            </a:pPr>
            <a:r>
              <a:rPr lang="ar-SA" altLang="en-US" sz="3950" b="1" dirty="0">
                <a:solidFill>
                  <a:srgbClr val="2E3C4E"/>
                </a:solidFill>
                <a:latin typeface="GE SS Two Light" pitchFamily="34" charset="0"/>
                <a:ea typeface="GE SS Two Light" pitchFamily="34" charset="-122"/>
                <a:cs typeface="GE SS Two Light" pitchFamily="34" charset="-120"/>
              </a:rPr>
              <a:t>لماذا نحتاج استراتيجية أدلة؟</a:t>
            </a:r>
            <a:endParaRPr lang="ar-SA" sz="3950" dirty="0"/>
          </a:p>
        </p:txBody>
      </p:sp>
      <p:sp>
        <p:nvSpPr>
          <p:cNvPr id="4" name="Text 2"/>
          <p:cNvSpPr/>
          <p:nvPr/>
        </p:nvSpPr>
        <p:spPr>
          <a:xfrm>
            <a:off x="631908" y="2356743"/>
            <a:ext cx="10927878" cy="567531"/>
          </a:xfrm>
          <a:prstGeom prst="rect">
            <a:avLst/>
          </a:prstGeom>
          <a:noFill/>
          <a:ln/>
        </p:spPr>
        <p:txBody>
          <a:bodyPr wrap="square" lIns="0" tIns="0" rIns="0" bIns="0" rtlCol="0" anchor="t">
            <a:noAutofit/>
          </a:bodyPr>
          <a:lstStyle/>
          <a:p>
            <a:pPr marL="0" indent="0" algn="justLow"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قد يكون أداء مهني واحد معقداً بحيث لا يكفي مصدر واحد للحكم عليه. الملاحظة تثبت الأداء، منتج العمل يثبت جودة المخرج، والأسئلة المهنية تكشف منطق القرار أو المعرفة الضرورية. اختر أقل مجموعة أدلة تكفي للحكم، وتجنب التكرار الذي يزيد العبء دون قيمة. في المقابل، لا تستبدل دليلاً جوهرياً بدليل أسهل لمجرد أنه أكثر إتاحة.</a:t>
            </a:r>
            <a:endParaRPr lang="ar-SA" dirty="0"/>
          </a:p>
        </p:txBody>
      </p:sp>
      <p:graphicFrame>
        <p:nvGraphicFramePr>
          <p:cNvPr id="5" name="Table 4"/>
          <p:cNvGraphicFramePr>
            <a:graphicFrameLocks noGrp="1"/>
          </p:cNvGraphicFramePr>
          <p:nvPr>
            <p:extLst>
              <p:ext uri="{D42A27DB-BD31-4B8C-83A1-F6EECF244321}">
                <p14:modId xmlns:p14="http://schemas.microsoft.com/office/powerpoint/2010/main" val="2682003315"/>
              </p:ext>
            </p:extLst>
          </p:nvPr>
        </p:nvGraphicFramePr>
        <p:xfrm>
          <a:off x="2981960" y="3823162"/>
          <a:ext cx="6228080" cy="2468880"/>
        </p:xfrm>
        <a:graphic>
          <a:graphicData uri="http://schemas.openxmlformats.org/drawingml/2006/table">
            <a:tbl>
              <a:tblPr rtl="1" firstRow="1" firstCol="1" bandRow="1">
                <a:tableStyleId>{5C22544A-7EE6-4342-B048-85BDC9FD1C3A}</a:tableStyleId>
              </a:tblPr>
              <a:tblGrid>
                <a:gridCol w="3405588">
                  <a:extLst>
                    <a:ext uri="{9D8B030D-6E8A-4147-A177-3AD203B41FA5}">
                      <a16:colId xmlns:a16="http://schemas.microsoft.com/office/drawing/2014/main" val="401148135"/>
                    </a:ext>
                  </a:extLst>
                </a:gridCol>
                <a:gridCol w="2822492">
                  <a:extLst>
                    <a:ext uri="{9D8B030D-6E8A-4147-A177-3AD203B41FA5}">
                      <a16:colId xmlns:a16="http://schemas.microsoft.com/office/drawing/2014/main" val="3801436303"/>
                    </a:ext>
                  </a:extLst>
                </a:gridCol>
              </a:tblGrid>
              <a:tr h="0">
                <a:tc gridSpan="2">
                  <a:txBody>
                    <a:bodyPr/>
                    <a:lstStyle/>
                    <a:p>
                      <a:pPr algn="ctr"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اختيار الأدلة</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pPr rtl="1"/>
                      <a:endParaRPr lang="ar-JO"/>
                    </a:p>
                  </a:txBody>
                  <a:tcPr/>
                </a:tc>
                <a:extLst>
                  <a:ext uri="{0D108BD9-81ED-4DB2-BD59-A6C34878D82A}">
                    <a16:rowId xmlns:a16="http://schemas.microsoft.com/office/drawing/2014/main" val="342472211"/>
                  </a:ext>
                </a:extLst>
              </a:tr>
              <a:tr h="36703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دليل مباشر أحتاجه</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963235"/>
                  </a:ext>
                </a:extLst>
              </a:tr>
              <a:tr h="36703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دليل مساند يضيف قيمة</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3295953"/>
                  </a:ext>
                </a:extLst>
              </a:tr>
              <a:tr h="36703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دليل زائد يمكن الاستغناء عنه</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2618285"/>
                  </a:ext>
                </a:extLst>
              </a:tr>
              <a:tr h="367030">
                <a:tc>
                  <a:txBody>
                    <a:bodyPr/>
                    <a:lstStyle/>
                    <a:p>
                      <a:pPr algn="just" rtl="1">
                        <a:lnSpc>
                          <a:spcPct val="150000"/>
                        </a:lnSpc>
                        <a:spcAft>
                          <a:spcPts val="0"/>
                        </a:spcAft>
                      </a:pPr>
                      <a:r>
                        <a:rPr lang="ar-SA" sz="1800" kern="1200">
                          <a:solidFill>
                            <a:schemeClr val="bg1"/>
                          </a:solidFill>
                          <a:latin typeface="WinSoft Pro Medium" pitchFamily="34" charset="0"/>
                          <a:ea typeface="WinSoft Pro Medium" pitchFamily="34" charset="-122"/>
                          <a:cs typeface="WinSoft Pro Medium" pitchFamily="34" charset="-120"/>
                        </a:rPr>
                        <a:t>الدليل</a:t>
                      </a:r>
                      <a:r>
                        <a:rPr lang="en-US" sz="1800" kern="1200">
                          <a:solidFill>
                            <a:schemeClr val="bg1"/>
                          </a:solidFill>
                          <a:latin typeface="WinSoft Pro Medium" pitchFamily="34" charset="0"/>
                          <a:ea typeface="WinSoft Pro Medium" pitchFamily="34" charset="-122"/>
                          <a:cs typeface="WinSoft Pro Medium" pitchFamily="34" charset="-120"/>
                        </a:rPr>
                        <a:t>/</a:t>
                      </a:r>
                      <a:r>
                        <a:rPr lang="ar-SA" sz="1800" kern="1200">
                          <a:solidFill>
                            <a:schemeClr val="bg1"/>
                          </a:solidFill>
                          <a:latin typeface="WinSoft Pro Medium" pitchFamily="34" charset="0"/>
                          <a:ea typeface="WinSoft Pro Medium" pitchFamily="34" charset="-122"/>
                          <a:cs typeface="WinSoft Pro Medium" pitchFamily="34" charset="-120"/>
                        </a:rPr>
                        <a:t>المثال الذي سأستند إليه</a:t>
                      </a:r>
                      <a:endParaRPr lang="en-US" sz="18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9128208"/>
                  </a:ext>
                </a:extLst>
              </a:tr>
              <a:tr h="367030">
                <a:tc>
                  <a:txBody>
                    <a:bodyPr/>
                    <a:lstStyle/>
                    <a:p>
                      <a:pPr algn="just"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ما الذي سأعدله أو أختبره بعد النقاش</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310672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31908" y="873224"/>
            <a:ext cx="10927878" cy="705247"/>
          </a:xfrm>
          <a:prstGeom prst="rect">
            <a:avLst/>
          </a:prstGeom>
          <a:noFill/>
          <a:ln/>
        </p:spPr>
        <p:txBody>
          <a:bodyPr wrap="none" lIns="0" tIns="0" rIns="0" bIns="0" rtlCol="0" anchor="t"/>
          <a:lstStyle/>
          <a:p>
            <a:pPr algn="r" rtl="1">
              <a:lnSpc>
                <a:spcPct val="104000"/>
              </a:lnSpc>
            </a:pPr>
            <a:r>
              <a:rPr lang="ar-SA" altLang="en-US" sz="4400" b="1" dirty="0">
                <a:solidFill>
                  <a:srgbClr val="2E3C4E"/>
                </a:solidFill>
                <a:latin typeface="GE SS Two Light" pitchFamily="34" charset="0"/>
                <a:ea typeface="GE SS Two Light" pitchFamily="34" charset="-122"/>
                <a:cs typeface="GE SS Two Light" pitchFamily="34" charset="-120"/>
              </a:rPr>
              <a:t>النشاط </a:t>
            </a:r>
            <a:r>
              <a:rPr lang="en-US" altLang="en-US" sz="4400" b="1" dirty="0">
                <a:solidFill>
                  <a:srgbClr val="2E3C4E"/>
                </a:solidFill>
                <a:latin typeface="Myriad Headline" panose="020B0500000000000000" pitchFamily="34" charset="0"/>
                <a:ea typeface="GE SS Two Light" pitchFamily="34" charset="-122"/>
                <a:cs typeface="GE SS Two Light" pitchFamily="34" charset="-120"/>
              </a:rPr>
              <a:t>2.2 </a:t>
            </a:r>
            <a:r>
              <a:rPr lang="ar-SA" altLang="en-US" sz="4400" b="1" dirty="0">
                <a:solidFill>
                  <a:srgbClr val="2E3C4E"/>
                </a:solidFill>
                <a:latin typeface="GE SS Two Light" pitchFamily="34" charset="0"/>
                <a:ea typeface="GE SS Two Light" pitchFamily="34" charset="-122"/>
                <a:cs typeface="GE SS Two Light" pitchFamily="34" charset="-120"/>
              </a:rPr>
              <a:t>:</a:t>
            </a:r>
            <a:endParaRPr lang="ar-SA" sz="4400" dirty="0"/>
          </a:p>
        </p:txBody>
      </p:sp>
      <p:pic>
        <p:nvPicPr>
          <p:cNvPr id="3"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2199861" y="1985764"/>
            <a:ext cx="6895019" cy="3999012"/>
          </a:xfrm>
          <a:prstGeom prst="rect">
            <a:avLst/>
          </a:prstGeom>
        </p:spPr>
      </p:pic>
      <p:sp>
        <p:nvSpPr>
          <p:cNvPr id="4" name="Text 1"/>
          <p:cNvSpPr/>
          <p:nvPr/>
        </p:nvSpPr>
        <p:spPr>
          <a:xfrm>
            <a:off x="2716697" y="2857896"/>
            <a:ext cx="6138478" cy="521115"/>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a:t>
            </a:r>
            <a:endParaRPr lang="ar-SA" sz="2800" dirty="0"/>
          </a:p>
        </p:txBody>
      </p:sp>
      <p:sp>
        <p:nvSpPr>
          <p:cNvPr id="5" name="Text 2"/>
          <p:cNvSpPr/>
          <p:nvPr/>
        </p:nvSpPr>
        <p:spPr>
          <a:xfrm>
            <a:off x="2305879" y="3332559"/>
            <a:ext cx="6549296" cy="2485146"/>
          </a:xfrm>
          <a:prstGeom prst="rect">
            <a:avLst/>
          </a:prstGeom>
          <a:noFill/>
          <a:ln/>
        </p:spPr>
        <p:txBody>
          <a:bodyPr wrap="square" lIns="0" tIns="0" rIns="85760" bIns="0" rtlCol="0" anchor="t">
            <a:normAutofit/>
          </a:bodyPr>
          <a:lstStyle/>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العمل في مجموعات ثنائية على ورقة عمل 2.1 حسب التعليمات الواردة.</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إنتاج مصفوفة تسهيلات تتضمن خمسة تسهيلات على الأقل وتبريرًا لكل منها.</a:t>
            </a:r>
            <a:endParaRPr lang="ar-SA"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06980993"/>
              </p:ext>
            </p:extLst>
          </p:nvPr>
        </p:nvGraphicFramePr>
        <p:xfrm>
          <a:off x="870294" y="1757771"/>
          <a:ext cx="10208370" cy="4305300"/>
        </p:xfrm>
        <a:graphic>
          <a:graphicData uri="http://schemas.openxmlformats.org/drawingml/2006/table">
            <a:tbl>
              <a:tblPr rtl="1" firstRow="1" firstCol="1" bandRow="1">
                <a:tableStyleId>{5C22544A-7EE6-4342-B048-85BDC9FD1C3A}</a:tableStyleId>
              </a:tblPr>
              <a:tblGrid>
                <a:gridCol w="2041674">
                  <a:extLst>
                    <a:ext uri="{9D8B030D-6E8A-4147-A177-3AD203B41FA5}">
                      <a16:colId xmlns:a16="http://schemas.microsoft.com/office/drawing/2014/main" val="4198047592"/>
                    </a:ext>
                  </a:extLst>
                </a:gridCol>
                <a:gridCol w="2041674">
                  <a:extLst>
                    <a:ext uri="{9D8B030D-6E8A-4147-A177-3AD203B41FA5}">
                      <a16:colId xmlns:a16="http://schemas.microsoft.com/office/drawing/2014/main" val="3194315038"/>
                    </a:ext>
                  </a:extLst>
                </a:gridCol>
                <a:gridCol w="2041674">
                  <a:extLst>
                    <a:ext uri="{9D8B030D-6E8A-4147-A177-3AD203B41FA5}">
                      <a16:colId xmlns:a16="http://schemas.microsoft.com/office/drawing/2014/main" val="3146983144"/>
                    </a:ext>
                  </a:extLst>
                </a:gridCol>
                <a:gridCol w="2041674">
                  <a:extLst>
                    <a:ext uri="{9D8B030D-6E8A-4147-A177-3AD203B41FA5}">
                      <a16:colId xmlns:a16="http://schemas.microsoft.com/office/drawing/2014/main" val="3086712447"/>
                    </a:ext>
                  </a:extLst>
                </a:gridCol>
                <a:gridCol w="2041674">
                  <a:extLst>
                    <a:ext uri="{9D8B030D-6E8A-4147-A177-3AD203B41FA5}">
                      <a16:colId xmlns:a16="http://schemas.microsoft.com/office/drawing/2014/main" val="543466254"/>
                    </a:ext>
                  </a:extLst>
                </a:gridCol>
              </a:tblGrid>
              <a:tr h="0">
                <a:tc>
                  <a:txBody>
                    <a:bodyPr/>
                    <a:lstStyle/>
                    <a:p>
                      <a:pPr marL="0" algn="ctr" defTabSz="914400" rtl="0" eaLnBrk="1" latinLnBrk="0" hangingPunct="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المعيار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en-US" sz="2000" kern="1200">
                          <a:solidFill>
                            <a:schemeClr val="bg1"/>
                          </a:solidFill>
                          <a:latin typeface="WinSoft Pro Medium" pitchFamily="34" charset="0"/>
                          <a:ea typeface="WinSoft Pro Medium" pitchFamily="34" charset="-122"/>
                          <a:cs typeface="WinSoft Pro Medium" pitchFamily="34" charset="-120"/>
                        </a:rPr>
                        <a:t>4 </a:t>
                      </a:r>
                      <a:r>
                        <a:rPr lang="ar-SA" sz="2000" kern="1200">
                          <a:solidFill>
                            <a:schemeClr val="bg1"/>
                          </a:solidFill>
                          <a:latin typeface="WinSoft Pro Medium" pitchFamily="34" charset="0"/>
                          <a:ea typeface="WinSoft Pro Medium" pitchFamily="34" charset="-122"/>
                          <a:cs typeface="WinSoft Pro Medium" pitchFamily="34" charset="-120"/>
                        </a:rPr>
                        <a:t>قوي</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en-US" sz="2000" kern="1200">
                          <a:solidFill>
                            <a:schemeClr val="bg1"/>
                          </a:solidFill>
                          <a:latin typeface="WinSoft Pro Medium" pitchFamily="34" charset="0"/>
                          <a:ea typeface="WinSoft Pro Medium" pitchFamily="34" charset="-122"/>
                          <a:cs typeface="WinSoft Pro Medium" pitchFamily="34" charset="-120"/>
                        </a:rPr>
                        <a:t>3 </a:t>
                      </a:r>
                      <a:r>
                        <a:rPr lang="ar-SA" sz="2000" kern="1200">
                          <a:solidFill>
                            <a:schemeClr val="bg1"/>
                          </a:solidFill>
                          <a:latin typeface="WinSoft Pro Medium" pitchFamily="34" charset="0"/>
                          <a:ea typeface="WinSoft Pro Medium" pitchFamily="34" charset="-122"/>
                          <a:cs typeface="WinSoft Pro Medium" pitchFamily="34" charset="-120"/>
                        </a:rPr>
                        <a:t>كفء</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en-US" sz="2000" kern="1200">
                          <a:solidFill>
                            <a:schemeClr val="bg1"/>
                          </a:solidFill>
                          <a:latin typeface="WinSoft Pro Medium" pitchFamily="34" charset="0"/>
                          <a:ea typeface="WinSoft Pro Medium" pitchFamily="34" charset="-122"/>
                          <a:cs typeface="WinSoft Pro Medium" pitchFamily="34" charset="-120"/>
                        </a:rPr>
                        <a:t>2 </a:t>
                      </a:r>
                      <a:r>
                        <a:rPr lang="ar-SA" sz="2000" kern="1200">
                          <a:solidFill>
                            <a:schemeClr val="bg1"/>
                          </a:solidFill>
                          <a:latin typeface="WinSoft Pro Medium" pitchFamily="34" charset="0"/>
                          <a:ea typeface="WinSoft Pro Medium" pitchFamily="34" charset="-122"/>
                          <a:cs typeface="WinSoft Pro Medium" pitchFamily="34" charset="-120"/>
                        </a:rPr>
                        <a:t>نامٍ</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en-US" sz="2000" kern="1200" dirty="0">
                          <a:solidFill>
                            <a:schemeClr val="bg1"/>
                          </a:solidFill>
                          <a:latin typeface="WinSoft Pro Medium" pitchFamily="34" charset="0"/>
                          <a:ea typeface="WinSoft Pro Medium" pitchFamily="34" charset="-122"/>
                          <a:cs typeface="WinSoft Pro Medium" pitchFamily="34" charset="-120"/>
                        </a:rPr>
                        <a:t>1 </a:t>
                      </a:r>
                      <a:r>
                        <a:rPr lang="ar-SA" sz="2000" kern="1200" dirty="0">
                          <a:solidFill>
                            <a:schemeClr val="bg1"/>
                          </a:solidFill>
                          <a:latin typeface="WinSoft Pro Medium" pitchFamily="34" charset="0"/>
                          <a:ea typeface="WinSoft Pro Medium" pitchFamily="34" charset="-122"/>
                          <a:cs typeface="WinSoft Pro Medium" pitchFamily="34" charset="-120"/>
                        </a:rPr>
                        <a:t>ناقص</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99777969"/>
                  </a:ext>
                </a:extLst>
              </a:tr>
              <a:tr h="0">
                <a:tc>
                  <a:txBody>
                    <a:bodyPr/>
                    <a:lstStyle/>
                    <a:p>
                      <a:pPr marL="0" algn="ctr" defTabSz="914400" rtl="0" eaLnBrk="1" latinLnBrk="0" hangingPunct="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مواءمة التقييم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الكفاءة والأدلة والطريقة متسقة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متسقة غالبًا</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بعض عدم المواءمة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غير واضحة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1160971"/>
                  </a:ext>
                </a:extLst>
              </a:tr>
              <a:tr h="0">
                <a:tc>
                  <a:txBody>
                    <a:bodyPr/>
                    <a:lstStyle/>
                    <a:p>
                      <a:pPr marL="0" algn="ctr" defTabSz="914400" rtl="0" eaLnBrk="1" latinLnBrk="0" hangingPunct="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التسهيلات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3 أو أكثر مناسبة ومبررة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dirty="0" smtClean="0">
                          <a:solidFill>
                            <a:srgbClr val="384653"/>
                          </a:solidFill>
                          <a:latin typeface="WinSoft Pro Medium" pitchFamily="34" charset="0"/>
                          <a:ea typeface="WinSoft Pro Medium" pitchFamily="34" charset="-122"/>
                          <a:cs typeface="WinSoft Pro Medium" pitchFamily="34" charset="-120"/>
                        </a:rPr>
                        <a:t>3 </a:t>
                      </a:r>
                      <a:r>
                        <a:rPr lang="ar-SA" sz="2000" kern="1200" dirty="0">
                          <a:solidFill>
                            <a:srgbClr val="384653"/>
                          </a:solidFill>
                          <a:latin typeface="WinSoft Pro Medium" pitchFamily="34" charset="0"/>
                          <a:ea typeface="WinSoft Pro Medium" pitchFamily="34" charset="-122"/>
                          <a:cs typeface="WinSoft Pro Medium" pitchFamily="34" charset="-120"/>
                        </a:rPr>
                        <a:t>مناسبة غالبًا</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en-US" sz="2000" kern="1200">
                          <a:solidFill>
                            <a:srgbClr val="384653"/>
                          </a:solidFill>
                          <a:latin typeface="WinSoft Pro Medium" pitchFamily="34" charset="0"/>
                          <a:ea typeface="WinSoft Pro Medium" pitchFamily="34" charset="-122"/>
                          <a:cs typeface="WinSoft Pro Medium" pitchFamily="34" charset="-120"/>
                        </a:rPr>
                        <a:t>1–2 </a:t>
                      </a:r>
                      <a:r>
                        <a:rPr lang="ar-SA" sz="2000" kern="1200">
                          <a:solidFill>
                            <a:srgbClr val="384653"/>
                          </a:solidFill>
                          <a:latin typeface="WinSoft Pro Medium" pitchFamily="34" charset="0"/>
                          <a:ea typeface="WinSoft Pro Medium" pitchFamily="34" charset="-122"/>
                          <a:cs typeface="WinSoft Pro Medium" pitchFamily="34" charset="-120"/>
                        </a:rPr>
                        <a:t>مناسبة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ناقصة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3282286"/>
                  </a:ext>
                </a:extLst>
              </a:tr>
              <a:tr h="0">
                <a:tc>
                  <a:txBody>
                    <a:bodyPr/>
                    <a:lstStyle/>
                    <a:p>
                      <a:pPr marL="0" algn="ctr" defTabSz="914400" rtl="0" eaLnBrk="1" latinLnBrk="0" hangingPunct="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العدالة والوصول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إجراءات واضحة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مناسبة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جزئية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غائبة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4491943"/>
                  </a:ext>
                </a:extLst>
              </a:tr>
              <a:tr h="0">
                <a:tc>
                  <a:txBody>
                    <a:bodyPr/>
                    <a:lstStyle/>
                    <a:p>
                      <a:pPr marL="0" algn="ctr" defTabSz="914400" rtl="0" eaLnBrk="1" latinLnBrk="0" hangingPunct="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الصلاحية والموثوقية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ضمانات واضحة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بعض الضمانات</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محدودة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غير معالجة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1979648"/>
                  </a:ext>
                </a:extLst>
              </a:tr>
              <a:tr h="0">
                <a:tc>
                  <a:txBody>
                    <a:bodyPr/>
                    <a:lstStyle/>
                    <a:p>
                      <a:pPr marL="0" algn="ctr" defTabSz="914400" rtl="0" eaLnBrk="1" latinLnBrk="0" hangingPunct="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التنفيذ والتوثيق</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أدوار وتوقيت وسجلات واضحة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واضحة غالبًا</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فجوات</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غامضة</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5534967"/>
                  </a:ext>
                </a:extLst>
              </a:tr>
              <a:tr h="0">
                <a:tc>
                  <a:txBody>
                    <a:bodyPr/>
                    <a:lstStyle/>
                    <a:p>
                      <a:pPr marL="0" algn="ctr" defTabSz="914400" rtl="0" eaLnBrk="1" latinLnBrk="0" hangingPunct="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المتابعة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000" kern="1200" dirty="0" smtClean="0">
                          <a:solidFill>
                            <a:srgbClr val="384653"/>
                          </a:solidFill>
                          <a:latin typeface="WinSoft Pro Medium" pitchFamily="34" charset="0"/>
                          <a:ea typeface="WinSoft Pro Medium" pitchFamily="34" charset="-122"/>
                          <a:cs typeface="WinSoft Pro Medium" pitchFamily="34" charset="-120"/>
                        </a:rPr>
                        <a:t>3 </a:t>
                      </a:r>
                      <a:r>
                        <a:rPr lang="ar-SA" sz="2000" kern="1200" dirty="0">
                          <a:solidFill>
                            <a:srgbClr val="384653"/>
                          </a:solidFill>
                          <a:latin typeface="WinSoft Pro Medium" pitchFamily="34" charset="0"/>
                          <a:ea typeface="WinSoft Pro Medium" pitchFamily="34" charset="-122"/>
                          <a:cs typeface="WinSoft Pro Medium" pitchFamily="34" charset="-120"/>
                        </a:rPr>
                        <a:t>أو أكثر مؤشرات ومصادر بيانات</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dirty="0" smtClean="0">
                          <a:solidFill>
                            <a:srgbClr val="384653"/>
                          </a:solidFill>
                          <a:latin typeface="WinSoft Pro Medium" pitchFamily="34" charset="0"/>
                          <a:ea typeface="WinSoft Pro Medium" pitchFamily="34" charset="-122"/>
                          <a:cs typeface="WinSoft Pro Medium" pitchFamily="34" charset="-120"/>
                        </a:rPr>
                        <a:t>3 </a:t>
                      </a:r>
                      <a:r>
                        <a:rPr lang="ar-SA" sz="2000" kern="1200" dirty="0">
                          <a:solidFill>
                            <a:srgbClr val="384653"/>
                          </a:solidFill>
                          <a:latin typeface="WinSoft Pro Medium" pitchFamily="34" charset="0"/>
                          <a:ea typeface="WinSoft Pro Medium" pitchFamily="34" charset="-122"/>
                          <a:cs typeface="WinSoft Pro Medium" pitchFamily="34" charset="-120"/>
                        </a:rPr>
                        <a:t>مؤشرات</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ضعيفة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غائبة</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398302"/>
                  </a:ext>
                </a:extLst>
              </a:tr>
            </a:tbl>
          </a:graphicData>
        </a:graphic>
      </p:graphicFrame>
      <p:sp>
        <p:nvSpPr>
          <p:cNvPr id="3" name="Text 0"/>
          <p:cNvSpPr/>
          <p:nvPr/>
        </p:nvSpPr>
        <p:spPr>
          <a:xfrm>
            <a:off x="631908" y="746423"/>
            <a:ext cx="10927878" cy="668040"/>
          </a:xfrm>
          <a:prstGeom prst="rect">
            <a:avLst/>
          </a:prstGeom>
          <a:noFill/>
          <a:ln/>
        </p:spPr>
        <p:txBody>
          <a:bodyPr wrap="none" lIns="0" tIns="0" rIns="0" bIns="0" rtlCol="0" anchor="t"/>
          <a:lstStyle/>
          <a:p>
            <a:pPr algn="r" rtl="1">
              <a:lnSpc>
                <a:spcPct val="104000"/>
              </a:lnSpc>
            </a:pPr>
            <a:r>
              <a:rPr lang="ar-JO" altLang="en-US" sz="4200" b="1" dirty="0" smtClean="0">
                <a:solidFill>
                  <a:srgbClr val="2E3C4E"/>
                </a:solidFill>
                <a:latin typeface="GE SS Two Light" pitchFamily="34" charset="0"/>
                <a:ea typeface="GE SS Two Light" pitchFamily="34" charset="-122"/>
                <a:cs typeface="GE SS Two Light" pitchFamily="34" charset="-120"/>
              </a:rPr>
              <a:t>تقييم </a:t>
            </a:r>
            <a:r>
              <a:rPr lang="ar-SA" altLang="en-US" sz="4200" b="1" dirty="0" smtClean="0">
                <a:solidFill>
                  <a:srgbClr val="2E3C4E"/>
                </a:solidFill>
                <a:latin typeface="GE SS Two Light" pitchFamily="34" charset="0"/>
                <a:ea typeface="GE SS Two Light" pitchFamily="34" charset="-122"/>
                <a:cs typeface="GE SS Two Light" pitchFamily="34" charset="-120"/>
              </a:rPr>
              <a:t>النشاط </a:t>
            </a:r>
            <a:r>
              <a:rPr lang="en-US" altLang="en-US" sz="4400" b="1" dirty="0" smtClean="0">
                <a:solidFill>
                  <a:srgbClr val="2E3C4E"/>
                </a:solidFill>
                <a:latin typeface="Myriad Headline" panose="020B0500000000000000" pitchFamily="34" charset="0"/>
                <a:ea typeface="GE SS Two Light" pitchFamily="34" charset="-122"/>
                <a:cs typeface="GE SS Two Light" pitchFamily="34" charset="-120"/>
              </a:rPr>
              <a:t>2.2</a:t>
            </a:r>
            <a:endParaRPr lang="ar-SA" sz="4200" dirty="0"/>
          </a:p>
        </p:txBody>
      </p:sp>
    </p:spTree>
    <p:extLst>
      <p:ext uri="{BB962C8B-B14F-4D97-AF65-F5344CB8AC3E}">
        <p14:creationId xmlns:p14="http://schemas.microsoft.com/office/powerpoint/2010/main" val="21631646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631908" y="652463"/>
            <a:ext cx="10927878"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b="1" dirty="0">
                <a:solidFill>
                  <a:srgbClr val="2E3C4E"/>
                </a:solidFill>
                <a:latin typeface="GE SS Two Light" pitchFamily="34" charset="0"/>
                <a:ea typeface="GE SS Two Light" pitchFamily="34" charset="-122"/>
                <a:cs typeface="GE SS Two Light" pitchFamily="34" charset="-120"/>
              </a:rPr>
              <a:t>النشاط </a:t>
            </a:r>
            <a:r>
              <a:rPr lang="en-US" altLang="en-US" sz="3700" b="1" dirty="0">
                <a:solidFill>
                  <a:srgbClr val="2E3C4E"/>
                </a:solidFill>
                <a:latin typeface="Myriad Headline" panose="020B0500000000000000" pitchFamily="34" charset="0"/>
                <a:ea typeface="GE SS Two Light" pitchFamily="34" charset="-122"/>
                <a:cs typeface="GE SS Two Light" pitchFamily="34" charset="-120"/>
              </a:rPr>
              <a:t>2.3</a:t>
            </a:r>
            <a:r>
              <a:rPr lang="ar-SA" altLang="en-US" sz="3700" b="1" dirty="0">
                <a:solidFill>
                  <a:srgbClr val="2E3C4E"/>
                </a:solidFill>
                <a:latin typeface="GE SS Two Light" pitchFamily="34" charset="0"/>
                <a:ea typeface="GE SS Two Light" pitchFamily="34" charset="-122"/>
                <a:cs typeface="GE SS Two Light" pitchFamily="34" charset="-120"/>
              </a:rPr>
              <a:t>: </a:t>
            </a:r>
            <a:endParaRPr lang="ar-SA" sz="3700" dirty="0"/>
          </a:p>
          <a:p>
            <a:pPr marL="0" indent="0" algn="r" rtl="1">
              <a:lnSpc>
                <a:spcPct val="104000"/>
              </a:lnSpc>
              <a:buNone/>
            </a:pPr>
            <a:r>
              <a:rPr lang="ar-SA" altLang="en-US" sz="3700" b="1" dirty="0">
                <a:solidFill>
                  <a:srgbClr val="2E3C4E"/>
                </a:solidFill>
                <a:latin typeface="GE SS Two Light" pitchFamily="34" charset="0"/>
                <a:ea typeface="GE SS Two Light" pitchFamily="34" charset="-122"/>
                <a:cs typeface="GE SS Two Light" pitchFamily="34" charset="-120"/>
              </a:rPr>
              <a:t>مراجعة الأقران والمحاكاة والتنقيح للخطة</a:t>
            </a:r>
            <a:endParaRPr lang="ar-SA" sz="3700" dirty="0"/>
          </a:p>
        </p:txBody>
      </p:sp>
      <p:sp>
        <p:nvSpPr>
          <p:cNvPr id="3" name="Shape 1"/>
          <p:cNvSpPr/>
          <p:nvPr/>
        </p:nvSpPr>
        <p:spPr>
          <a:xfrm>
            <a:off x="6168077" y="2723059"/>
            <a:ext cx="5391710" cy="984844"/>
          </a:xfrm>
          <a:prstGeom prst="roundRect">
            <a:avLst>
              <a:gd name="adj" fmla="val 15840"/>
            </a:avLst>
          </a:prstGeom>
          <a:solidFill>
            <a:srgbClr val="00AEEF"/>
          </a:solidFill>
          <a:ln w="6350">
            <a:solidFill>
              <a:srgbClr val="00AEEF"/>
            </a:solidFill>
            <a:prstDash val="solid"/>
          </a:ln>
        </p:spPr>
      </p:sp>
      <p:sp>
        <p:nvSpPr>
          <p:cNvPr id="4" name="Shape 2"/>
          <p:cNvSpPr/>
          <p:nvPr/>
        </p:nvSpPr>
        <p:spPr>
          <a:xfrm>
            <a:off x="10831341" y="2909888"/>
            <a:ext cx="541622" cy="541635"/>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0757648" y="2836093"/>
            <a:ext cx="466392" cy="466403"/>
          </a:xfrm>
          <a:prstGeom prst="rect">
            <a:avLst/>
          </a:prstGeom>
        </p:spPr>
      </p:pic>
      <p:sp>
        <p:nvSpPr>
          <p:cNvPr id="6" name="Text 3"/>
          <p:cNvSpPr/>
          <p:nvPr/>
        </p:nvSpPr>
        <p:spPr>
          <a:xfrm>
            <a:off x="6210542" y="2773334"/>
            <a:ext cx="4289616" cy="650081"/>
          </a:xfrm>
          <a:prstGeom prst="rect">
            <a:avLst/>
          </a:prstGeom>
          <a:noFill/>
          <a:ln/>
        </p:spPr>
        <p:txBody>
          <a:bodyPr wrap="square" lIns="0" tIns="0" rIns="0" bIns="0" rtlCol="0" anchor="t">
            <a:normAutofit fontScale="92500" lnSpcReduction="10000"/>
          </a:bodyPr>
          <a:lstStyle/>
          <a:p>
            <a:pPr marL="0" indent="0" algn="r" rtl="1">
              <a:lnSpc>
                <a:spcPct val="12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المدة</a:t>
            </a:r>
            <a:r>
              <a:rPr lang="ar-SA" altLang="en-US" sz="2000" i="1" dirty="0">
                <a:solidFill>
                  <a:schemeClr val="bg1"/>
                </a:solidFill>
                <a:latin typeface="WinSoft Pro Medium" pitchFamily="34" charset="0"/>
                <a:ea typeface="WinSoft Pro Medium" pitchFamily="34" charset="-122"/>
                <a:cs typeface="WinSoft Pro Medium" pitchFamily="34" charset="-120"/>
              </a:rPr>
              <a:t>:</a:t>
            </a:r>
            <a:endParaRPr lang="ar-SA" sz="2000" dirty="0">
              <a:solidFill>
                <a:schemeClr val="bg1"/>
              </a:solidFill>
            </a:endParaRPr>
          </a:p>
          <a:p>
            <a:pPr marL="0" indent="0" algn="r" rtl="1">
              <a:lnSpc>
                <a:spcPct val="120000"/>
              </a:lnSpc>
              <a:buNone/>
            </a:pP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JO" altLang="en-US" sz="2000" i="1" dirty="0">
                <a:solidFill>
                  <a:schemeClr val="bg1"/>
                </a:solidFill>
                <a:latin typeface="WinSoft Pro Medium" pitchFamily="34" charset="0"/>
                <a:ea typeface="WinSoft Pro Medium" pitchFamily="34" charset="-122"/>
                <a:cs typeface="WinSoft Pro Medium" pitchFamily="34" charset="-120"/>
              </a:rPr>
              <a:t>4</a:t>
            </a:r>
            <a:r>
              <a:rPr lang="ar-SA" altLang="en-US" sz="2000" i="1"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ساعات</a:t>
            </a:r>
            <a:endParaRPr lang="ar-SA" sz="2000" dirty="0">
              <a:solidFill>
                <a:schemeClr val="bg1"/>
              </a:solidFill>
            </a:endParaRPr>
          </a:p>
        </p:txBody>
      </p:sp>
      <p:sp>
        <p:nvSpPr>
          <p:cNvPr id="7" name="Shape 4"/>
          <p:cNvSpPr/>
          <p:nvPr/>
        </p:nvSpPr>
        <p:spPr>
          <a:xfrm>
            <a:off x="631908" y="2723059"/>
            <a:ext cx="5391809" cy="984844"/>
          </a:xfrm>
          <a:prstGeom prst="roundRect">
            <a:avLst>
              <a:gd name="adj" fmla="val 15840"/>
            </a:avLst>
          </a:prstGeom>
          <a:solidFill>
            <a:srgbClr val="00AEEF"/>
          </a:solidFill>
          <a:ln w="6350">
            <a:solidFill>
              <a:srgbClr val="00AEEF"/>
            </a:solidFill>
            <a:prstDash val="solid"/>
          </a:ln>
        </p:spPr>
      </p:sp>
      <p:sp>
        <p:nvSpPr>
          <p:cNvPr id="8" name="Shape 5"/>
          <p:cNvSpPr/>
          <p:nvPr/>
        </p:nvSpPr>
        <p:spPr>
          <a:xfrm>
            <a:off x="5295271" y="2909888"/>
            <a:ext cx="541622" cy="541635"/>
          </a:xfrm>
          <a:prstGeom prst="ellipse">
            <a:avLst/>
          </a:prstGeom>
          <a:solidFill>
            <a:srgbClr val="00AEEF"/>
          </a:solidFill>
          <a:ln/>
        </p:spPr>
      </p:sp>
      <p:pic>
        <p:nvPicPr>
          <p:cNvPr id="9"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221578" y="2836093"/>
            <a:ext cx="466392" cy="466403"/>
          </a:xfrm>
          <a:prstGeom prst="rect">
            <a:avLst/>
          </a:prstGeom>
        </p:spPr>
      </p:pic>
      <p:sp>
        <p:nvSpPr>
          <p:cNvPr id="10" name="Text 6"/>
          <p:cNvSpPr/>
          <p:nvPr/>
        </p:nvSpPr>
        <p:spPr>
          <a:xfrm>
            <a:off x="702576" y="2744253"/>
            <a:ext cx="4332178" cy="650081"/>
          </a:xfrm>
          <a:prstGeom prst="rect">
            <a:avLst/>
          </a:prstGeom>
          <a:noFill/>
          <a:ln/>
        </p:spPr>
        <p:txBody>
          <a:bodyPr wrap="square" lIns="0" tIns="0" rIns="0" bIns="0" rtlCol="0" anchor="t">
            <a:noAutofit/>
          </a:bodyPr>
          <a:lstStyle/>
          <a:p>
            <a:pPr marL="0" indent="0" algn="r" rtl="1">
              <a:lnSpc>
                <a:spcPct val="120000"/>
              </a:lnSpc>
              <a:buNone/>
            </a:pPr>
            <a:r>
              <a:rPr lang="ar-SA" altLang="en-US" sz="1900" dirty="0">
                <a:solidFill>
                  <a:schemeClr val="bg1"/>
                </a:solidFill>
                <a:latin typeface="WinSoft Pro Medium" pitchFamily="34" charset="0"/>
                <a:ea typeface="WinSoft Pro Medium" pitchFamily="34" charset="-122"/>
                <a:cs typeface="WinSoft Pro Medium" pitchFamily="34" charset="-120"/>
              </a:rPr>
              <a:t>أسلوب</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التنفيذ</a:t>
            </a:r>
            <a:r>
              <a:rPr lang="ar-SA" altLang="en-US" sz="1900" i="1" dirty="0">
                <a:solidFill>
                  <a:schemeClr val="bg1"/>
                </a:solidFill>
                <a:latin typeface="WinSoft Pro Medium" pitchFamily="34" charset="0"/>
                <a:ea typeface="WinSoft Pro Medium" pitchFamily="34" charset="-122"/>
                <a:cs typeface="WinSoft Pro Medium" pitchFamily="34" charset="-120"/>
              </a:rPr>
              <a:t>:</a:t>
            </a:r>
            <a:endParaRPr lang="ar-SA" sz="1900" dirty="0">
              <a:solidFill>
                <a:schemeClr val="bg1"/>
              </a:solidFill>
            </a:endParaRPr>
          </a:p>
          <a:p>
            <a:pPr marL="0" indent="0" algn="r" rtl="1">
              <a:lnSpc>
                <a:spcPct val="120000"/>
              </a:lnSpc>
              <a:buNone/>
            </a:pPr>
            <a:r>
              <a:rPr lang="ar-SA" altLang="en-US" sz="1900" dirty="0">
                <a:solidFill>
                  <a:schemeClr val="bg1"/>
                </a:solidFill>
                <a:latin typeface="WinSoft Pro Medium" pitchFamily="34" charset="0"/>
                <a:ea typeface="WinSoft Pro Medium" pitchFamily="34" charset="-122"/>
                <a:cs typeface="WinSoft Pro Medium" pitchFamily="34" charset="-120"/>
              </a:rPr>
              <a:t>مجموعات</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ثنائية،</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بعد</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عرض</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تقديمي</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يقدّمه</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ميسّر</a:t>
            </a:r>
            <a:r>
              <a:rPr lang="ar-SA" altLang="en-US" sz="1900" i="1" dirty="0">
                <a:solidFill>
                  <a:schemeClr val="bg1"/>
                </a:solidFill>
                <a:latin typeface="WinSoft Pro Medium" pitchFamily="34" charset="0"/>
                <a:ea typeface="WinSoft Pro Medium" pitchFamily="34" charset="-122"/>
                <a:cs typeface="WinSoft Pro Medium" pitchFamily="34" charset="-120"/>
              </a:rPr>
              <a:t> </a:t>
            </a:r>
            <a:r>
              <a:rPr lang="ar-SA" altLang="en-US" sz="1900" dirty="0">
                <a:solidFill>
                  <a:schemeClr val="bg1"/>
                </a:solidFill>
                <a:latin typeface="WinSoft Pro Medium" pitchFamily="34" charset="0"/>
                <a:ea typeface="WinSoft Pro Medium" pitchFamily="34" charset="-122"/>
                <a:cs typeface="WinSoft Pro Medium" pitchFamily="34" charset="-120"/>
              </a:rPr>
              <a:t>الدورة</a:t>
            </a:r>
            <a:endParaRPr lang="ar-SA" sz="1900" dirty="0">
              <a:solidFill>
                <a:schemeClr val="bg1"/>
              </a:solidFill>
            </a:endParaRPr>
          </a:p>
        </p:txBody>
      </p:sp>
      <p:sp>
        <p:nvSpPr>
          <p:cNvPr id="11" name="Text 7"/>
          <p:cNvSpPr/>
          <p:nvPr/>
        </p:nvSpPr>
        <p:spPr>
          <a:xfrm>
            <a:off x="631908" y="4456247"/>
            <a:ext cx="5243679" cy="1843025"/>
          </a:xfrm>
          <a:prstGeom prst="rect">
            <a:avLst/>
          </a:prstGeom>
          <a:noFill/>
          <a:ln/>
        </p:spPr>
        <p:txBody>
          <a:bodyPr wrap="square" lIns="0" tIns="0" rIns="72219" bIns="0" rtlCol="0" anchor="t">
            <a:normAutofit/>
          </a:bodyPr>
          <a:lstStyle/>
          <a:p>
            <a:pPr marL="284480" indent="-284480" algn="r" rtl="1">
              <a:lnSpc>
                <a:spcPct val="12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مراجعة الأقران كأداة لضمان الجودة.</a:t>
            </a:r>
            <a:endParaRPr lang="ar-SA" dirty="0"/>
          </a:p>
          <a:p>
            <a:pPr marL="284480" indent="-284480" algn="r" rtl="1">
              <a:lnSpc>
                <a:spcPct val="12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المحاكاة لاختبار الإجراء عمليًا.</a:t>
            </a:r>
            <a:endParaRPr lang="ar-SA" dirty="0"/>
          </a:p>
          <a:p>
            <a:pPr marL="284480" indent="-284480" algn="r" rtl="1">
              <a:lnSpc>
                <a:spcPct val="12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التغذية الراجعة المحددة والقابلة للتنفيذ.</a:t>
            </a:r>
            <a:endParaRPr lang="ar-SA" dirty="0"/>
          </a:p>
          <a:p>
            <a:pPr marL="284480" indent="-284480" algn="r" rtl="1">
              <a:lnSpc>
                <a:spcPct val="12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التحسين المستمر باستخدام نتائج الاختبار والمتابعة.</a:t>
            </a:r>
            <a:endParaRPr lang="ar-SA" dirty="0"/>
          </a:p>
        </p:txBody>
      </p:sp>
      <p:sp>
        <p:nvSpPr>
          <p:cNvPr id="12" name="Text 8"/>
          <p:cNvSpPr/>
          <p:nvPr/>
        </p:nvSpPr>
        <p:spPr>
          <a:xfrm>
            <a:off x="5712873" y="4008016"/>
            <a:ext cx="5853264" cy="259953"/>
          </a:xfrm>
          <a:prstGeom prst="rect">
            <a:avLst/>
          </a:prstGeom>
          <a:noFill/>
          <a:ln/>
        </p:spPr>
        <p:txBody>
          <a:bodyPr wrap="none" lIns="0" tIns="0" rIns="0" bIns="0" rtlCol="0" anchor="t"/>
          <a:lstStyle/>
          <a:p>
            <a:pPr marL="0" indent="0" algn="r" rtl="1">
              <a:lnSpc>
                <a:spcPct val="120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المعرفة</a:t>
            </a:r>
            <a:endParaRPr lang="ar-SA" sz="2000" dirty="0"/>
          </a:p>
        </p:txBody>
      </p:sp>
      <p:sp>
        <p:nvSpPr>
          <p:cNvPr id="13" name="Text 9"/>
          <p:cNvSpPr/>
          <p:nvPr/>
        </p:nvSpPr>
        <p:spPr>
          <a:xfrm>
            <a:off x="6322457" y="4397944"/>
            <a:ext cx="5243679" cy="1608635"/>
          </a:xfrm>
          <a:prstGeom prst="rect">
            <a:avLst/>
          </a:prstGeom>
          <a:noFill/>
          <a:ln/>
        </p:spPr>
        <p:txBody>
          <a:bodyPr wrap="square" lIns="0" tIns="0" rIns="72219" bIns="0" rtlCol="0" anchor="t">
            <a:normAutofit lnSpcReduction="10000"/>
          </a:bodyPr>
          <a:lstStyle/>
          <a:p>
            <a:pPr marL="284480" indent="-284480" algn="just" rtl="1">
              <a:lnSpc>
                <a:spcPct val="12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اختبار جودة للخطة من خلال المحاكاة ومراجعة الأقران ثم التنقيح. الهدف ليس الدفاع عن الخطة في النشاط السابق، بل كشف نقاط الفشل قبل التطبيق الحقيقي: مثل تعليمات غامضة، ترتيب غير قابل للتنفيذ، تضارب أدوار، ضعف أدلة، خطر سلامة أو مؤشر غير قابل للقياس.</a:t>
            </a:r>
            <a:endParaRPr lang="ar-SA"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631908" y="663377"/>
            <a:ext cx="10927878" cy="289520"/>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2E3C4E"/>
                </a:solidFill>
                <a:latin typeface="GE SS Two Light" pitchFamily="34" charset="0"/>
                <a:ea typeface="GE SS Two Light" pitchFamily="34" charset="-122"/>
                <a:cs typeface="GE SS Two Light" pitchFamily="34" charset="-120"/>
              </a:rPr>
              <a:t>يعتمد النشاط على التحسين التكراري:</a:t>
            </a:r>
            <a:endParaRPr lang="ar-SA" sz="1800" dirty="0"/>
          </a:p>
        </p:txBody>
      </p:sp>
      <p:sp>
        <p:nvSpPr>
          <p:cNvPr id="3" name="Text 1"/>
          <p:cNvSpPr/>
          <p:nvPr/>
        </p:nvSpPr>
        <p:spPr>
          <a:xfrm>
            <a:off x="7209167" y="1441897"/>
            <a:ext cx="4000995" cy="241201"/>
          </a:xfrm>
          <a:prstGeom prst="rect">
            <a:avLst/>
          </a:prstGeom>
          <a:noFill/>
          <a:ln/>
        </p:spPr>
        <p:txBody>
          <a:bodyPr wrap="none" lIns="0" tIns="0" rIns="0" bIns="0" rtlCol="0" anchor="t"/>
          <a:lstStyle/>
          <a:p>
            <a:pPr marL="0" indent="0" algn="l"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تصميم</a:t>
            </a:r>
            <a:endParaRPr lang="ar-SA" sz="2000" dirty="0"/>
          </a:p>
        </p:txBody>
      </p:sp>
      <p:pic>
        <p:nvPicPr>
          <p:cNvPr id="4" name="Image 0" descr="preencoded.png"/>
          <p:cNvPicPr>
            <a:picLocks noChangeAspect="1"/>
          </p:cNvPicPr>
          <p:nvPr/>
        </p:nvPicPr>
        <p:blipFill>
          <a:blip r:embed="rId3"/>
          <a:stretch>
            <a:fillRect/>
          </a:stretch>
        </p:blipFill>
        <p:spPr>
          <a:xfrm>
            <a:off x="4852767" y="1143595"/>
            <a:ext cx="2486062" cy="2486124"/>
          </a:xfrm>
          <a:prstGeom prst="rect">
            <a:avLst/>
          </a:prstGeom>
        </p:spPr>
      </p:pic>
      <p:sp>
        <p:nvSpPr>
          <p:cNvPr id="5" name="Text 2"/>
          <p:cNvSpPr/>
          <p:nvPr/>
        </p:nvSpPr>
        <p:spPr>
          <a:xfrm>
            <a:off x="6591532" y="1624509"/>
            <a:ext cx="219466" cy="274340"/>
          </a:xfrm>
          <a:prstGeom prst="rect">
            <a:avLst/>
          </a:prstGeom>
          <a:noFill/>
          <a:ln/>
        </p:spPr>
        <p:txBody>
          <a:bodyPr wrap="none" lIns="0" tIns="0" rIns="0" bIns="0" rtlCol="0" anchor="ctr"/>
          <a:lstStyle/>
          <a:p>
            <a:pPr marL="0" indent="0" algn="ctr">
              <a:lnSpc>
                <a:spcPct val="100000"/>
              </a:lnSpc>
              <a:buNone/>
            </a:pPr>
            <a:r>
              <a:rPr lang="en-US" sz="1700" dirty="0">
                <a:solidFill>
                  <a:srgbClr val="000000"/>
                </a:solidFill>
                <a:latin typeface="GE SS Two Light" pitchFamily="34" charset="0"/>
                <a:ea typeface="GE SS Two Light" pitchFamily="34" charset="-122"/>
                <a:cs typeface="GE SS Two Light" pitchFamily="34" charset="-120"/>
              </a:rPr>
              <a:t>1</a:t>
            </a:r>
            <a:endParaRPr lang="en-US" sz="1700" dirty="0"/>
          </a:p>
        </p:txBody>
      </p:sp>
      <p:sp>
        <p:nvSpPr>
          <p:cNvPr id="6" name="Text 3"/>
          <p:cNvSpPr/>
          <p:nvPr/>
        </p:nvSpPr>
        <p:spPr>
          <a:xfrm>
            <a:off x="1577936" y="960586"/>
            <a:ext cx="4000896" cy="241201"/>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اختبار</a:t>
            </a:r>
            <a:endParaRPr lang="ar-SA" sz="2000" dirty="0"/>
          </a:p>
        </p:txBody>
      </p:sp>
      <p:pic>
        <p:nvPicPr>
          <p:cNvPr id="7" name="Image 1" descr="preencoded.png"/>
          <p:cNvPicPr>
            <a:picLocks noChangeAspect="1"/>
          </p:cNvPicPr>
          <p:nvPr/>
        </p:nvPicPr>
        <p:blipFill>
          <a:blip r:embed="rId4"/>
          <a:stretch>
            <a:fillRect/>
          </a:stretch>
        </p:blipFill>
        <p:spPr>
          <a:xfrm>
            <a:off x="4852767" y="1143595"/>
            <a:ext cx="2486062" cy="2486124"/>
          </a:xfrm>
          <a:prstGeom prst="rect">
            <a:avLst/>
          </a:prstGeom>
        </p:spPr>
      </p:pic>
      <p:sp>
        <p:nvSpPr>
          <p:cNvPr id="8" name="Text 4"/>
          <p:cNvSpPr/>
          <p:nvPr/>
        </p:nvSpPr>
        <p:spPr>
          <a:xfrm>
            <a:off x="5578832" y="1480344"/>
            <a:ext cx="219466" cy="274340"/>
          </a:xfrm>
          <a:prstGeom prst="rect">
            <a:avLst/>
          </a:prstGeom>
          <a:noFill/>
          <a:ln/>
        </p:spPr>
        <p:txBody>
          <a:bodyPr wrap="none" lIns="0" tIns="0" rIns="0" bIns="0" rtlCol="0" anchor="ctr"/>
          <a:lstStyle/>
          <a:p>
            <a:pPr marL="0" indent="0" algn="ctr">
              <a:lnSpc>
                <a:spcPct val="100000"/>
              </a:lnSpc>
              <a:buNone/>
            </a:pPr>
            <a:r>
              <a:rPr lang="en-US" sz="1700" dirty="0">
                <a:solidFill>
                  <a:srgbClr val="000000"/>
                </a:solidFill>
                <a:latin typeface="GE SS Two Light" pitchFamily="34" charset="0"/>
                <a:ea typeface="GE SS Two Light" pitchFamily="34" charset="-122"/>
                <a:cs typeface="GE SS Two Light" pitchFamily="34" charset="-120"/>
              </a:rPr>
              <a:t>2</a:t>
            </a:r>
            <a:endParaRPr lang="en-US" sz="1700" dirty="0"/>
          </a:p>
        </p:txBody>
      </p:sp>
      <p:sp>
        <p:nvSpPr>
          <p:cNvPr id="9" name="Text 5"/>
          <p:cNvSpPr/>
          <p:nvPr/>
        </p:nvSpPr>
        <p:spPr>
          <a:xfrm>
            <a:off x="898552" y="2294979"/>
            <a:ext cx="3927476" cy="241201"/>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 تغذية راجعة</a:t>
            </a:r>
            <a:endParaRPr lang="ar-SA" sz="2000" dirty="0"/>
          </a:p>
        </p:txBody>
      </p:sp>
      <p:pic>
        <p:nvPicPr>
          <p:cNvPr id="10" name="Image 2" descr="preencoded.png"/>
          <p:cNvPicPr>
            <a:picLocks noChangeAspect="1"/>
          </p:cNvPicPr>
          <p:nvPr/>
        </p:nvPicPr>
        <p:blipFill>
          <a:blip r:embed="rId5"/>
          <a:stretch>
            <a:fillRect/>
          </a:stretch>
        </p:blipFill>
        <p:spPr>
          <a:xfrm>
            <a:off x="4852767" y="1143595"/>
            <a:ext cx="2486062" cy="2486124"/>
          </a:xfrm>
          <a:prstGeom prst="rect">
            <a:avLst/>
          </a:prstGeom>
        </p:spPr>
      </p:pic>
      <p:sp>
        <p:nvSpPr>
          <p:cNvPr id="11" name="Text 6"/>
          <p:cNvSpPr/>
          <p:nvPr/>
        </p:nvSpPr>
        <p:spPr>
          <a:xfrm>
            <a:off x="5128886" y="2399010"/>
            <a:ext cx="219466" cy="274340"/>
          </a:xfrm>
          <a:prstGeom prst="rect">
            <a:avLst/>
          </a:prstGeom>
          <a:noFill/>
          <a:ln/>
        </p:spPr>
        <p:txBody>
          <a:bodyPr wrap="none" lIns="0" tIns="0" rIns="0" bIns="0" rtlCol="0" anchor="ctr"/>
          <a:lstStyle/>
          <a:p>
            <a:pPr marL="0" indent="0" algn="ctr">
              <a:lnSpc>
                <a:spcPct val="100000"/>
              </a:lnSpc>
              <a:buNone/>
            </a:pPr>
            <a:r>
              <a:rPr lang="en-US" sz="1700" dirty="0">
                <a:solidFill>
                  <a:srgbClr val="000000"/>
                </a:solidFill>
                <a:latin typeface="GE SS Two Light" pitchFamily="34" charset="0"/>
                <a:ea typeface="GE SS Two Light" pitchFamily="34" charset="-122"/>
                <a:cs typeface="GE SS Two Light" pitchFamily="34" charset="-120"/>
              </a:rPr>
              <a:t>3</a:t>
            </a:r>
            <a:endParaRPr lang="en-US" sz="1700" dirty="0"/>
          </a:p>
        </p:txBody>
      </p:sp>
      <p:sp>
        <p:nvSpPr>
          <p:cNvPr id="12" name="Text 7"/>
          <p:cNvSpPr/>
          <p:nvPr/>
        </p:nvSpPr>
        <p:spPr>
          <a:xfrm>
            <a:off x="1476862" y="3442146"/>
            <a:ext cx="4000896" cy="241201"/>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تعديل</a:t>
            </a:r>
            <a:endParaRPr lang="ar-SA" sz="2000" dirty="0"/>
          </a:p>
        </p:txBody>
      </p:sp>
      <p:pic>
        <p:nvPicPr>
          <p:cNvPr id="13" name="Image 3" descr="preencoded.png"/>
          <p:cNvPicPr>
            <a:picLocks noChangeAspect="1"/>
          </p:cNvPicPr>
          <p:nvPr/>
        </p:nvPicPr>
        <p:blipFill>
          <a:blip r:embed="rId6"/>
          <a:stretch>
            <a:fillRect/>
          </a:stretch>
        </p:blipFill>
        <p:spPr>
          <a:xfrm>
            <a:off x="4852767" y="1143595"/>
            <a:ext cx="2486062" cy="2486124"/>
          </a:xfrm>
          <a:prstGeom prst="rect">
            <a:avLst/>
          </a:prstGeom>
        </p:spPr>
      </p:pic>
      <p:sp>
        <p:nvSpPr>
          <p:cNvPr id="14" name="Text 8"/>
          <p:cNvSpPr/>
          <p:nvPr/>
        </p:nvSpPr>
        <p:spPr>
          <a:xfrm>
            <a:off x="5863384" y="3110805"/>
            <a:ext cx="219466" cy="274340"/>
          </a:xfrm>
          <a:prstGeom prst="rect">
            <a:avLst/>
          </a:prstGeom>
          <a:noFill/>
          <a:ln/>
        </p:spPr>
        <p:txBody>
          <a:bodyPr wrap="none" lIns="0" tIns="0" rIns="0" bIns="0" rtlCol="0" anchor="ctr"/>
          <a:lstStyle/>
          <a:p>
            <a:pPr marL="0" indent="0" algn="ctr">
              <a:lnSpc>
                <a:spcPct val="100000"/>
              </a:lnSpc>
              <a:buNone/>
            </a:pPr>
            <a:r>
              <a:rPr lang="en-US" sz="1700" dirty="0">
                <a:solidFill>
                  <a:srgbClr val="000000"/>
                </a:solidFill>
                <a:latin typeface="GE SS Two Light" pitchFamily="34" charset="0"/>
                <a:ea typeface="GE SS Two Light" pitchFamily="34" charset="-122"/>
                <a:cs typeface="GE SS Two Light" pitchFamily="34" charset="-120"/>
              </a:rPr>
              <a:t>4</a:t>
            </a:r>
            <a:endParaRPr lang="en-US" sz="1700" dirty="0"/>
          </a:p>
        </p:txBody>
      </p:sp>
      <p:sp>
        <p:nvSpPr>
          <p:cNvPr id="15" name="Text 9"/>
          <p:cNvSpPr/>
          <p:nvPr/>
        </p:nvSpPr>
        <p:spPr>
          <a:xfrm>
            <a:off x="7209167" y="3006774"/>
            <a:ext cx="4000995" cy="241201"/>
          </a:xfrm>
          <a:prstGeom prst="rect">
            <a:avLst/>
          </a:prstGeom>
          <a:noFill/>
          <a:ln/>
        </p:spPr>
        <p:txBody>
          <a:bodyPr wrap="none" lIns="0" tIns="0" rIns="0" bIns="0" rtlCol="0" anchor="t"/>
          <a:lstStyle/>
          <a:p>
            <a:pPr marL="0" indent="0" algn="l"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إعادة اختبار</a:t>
            </a:r>
            <a:endParaRPr lang="ar-SA" sz="2000" dirty="0"/>
          </a:p>
        </p:txBody>
      </p:sp>
      <p:pic>
        <p:nvPicPr>
          <p:cNvPr id="16" name="Image 4" descr="preencoded.png"/>
          <p:cNvPicPr>
            <a:picLocks noChangeAspect="1"/>
          </p:cNvPicPr>
          <p:nvPr/>
        </p:nvPicPr>
        <p:blipFill>
          <a:blip r:embed="rId7"/>
          <a:stretch>
            <a:fillRect/>
          </a:stretch>
        </p:blipFill>
        <p:spPr>
          <a:xfrm>
            <a:off x="4852767" y="1143595"/>
            <a:ext cx="2486062" cy="2486124"/>
          </a:xfrm>
          <a:prstGeom prst="rect">
            <a:avLst/>
          </a:prstGeom>
        </p:spPr>
      </p:pic>
      <p:sp>
        <p:nvSpPr>
          <p:cNvPr id="17" name="Text 10"/>
          <p:cNvSpPr/>
          <p:nvPr/>
        </p:nvSpPr>
        <p:spPr>
          <a:xfrm>
            <a:off x="6767442" y="2632174"/>
            <a:ext cx="219466" cy="274340"/>
          </a:xfrm>
          <a:prstGeom prst="rect">
            <a:avLst/>
          </a:prstGeom>
          <a:noFill/>
          <a:ln/>
        </p:spPr>
        <p:txBody>
          <a:bodyPr wrap="none" lIns="0" tIns="0" rIns="0" bIns="0" rtlCol="0" anchor="ctr"/>
          <a:lstStyle/>
          <a:p>
            <a:pPr marL="0" indent="0" algn="ctr">
              <a:lnSpc>
                <a:spcPct val="100000"/>
              </a:lnSpc>
              <a:buNone/>
            </a:pPr>
            <a:r>
              <a:rPr lang="en-US" sz="1700" dirty="0">
                <a:solidFill>
                  <a:srgbClr val="000000"/>
                </a:solidFill>
                <a:latin typeface="GE SS Two Light" pitchFamily="34" charset="0"/>
                <a:ea typeface="GE SS Two Light" pitchFamily="34" charset="-122"/>
                <a:cs typeface="GE SS Two Light" pitchFamily="34" charset="-120"/>
              </a:rPr>
              <a:t>5</a:t>
            </a:r>
            <a:endParaRPr lang="en-US" sz="1700" dirty="0"/>
          </a:p>
        </p:txBody>
      </p:sp>
      <p:sp>
        <p:nvSpPr>
          <p:cNvPr id="18" name="Shape 11"/>
          <p:cNvSpPr/>
          <p:nvPr/>
        </p:nvSpPr>
        <p:spPr>
          <a:xfrm>
            <a:off x="2690191" y="3736975"/>
            <a:ext cx="8869596" cy="529331"/>
          </a:xfrm>
          <a:prstGeom prst="roundRect">
            <a:avLst>
              <a:gd name="adj" fmla="val 49999"/>
            </a:avLst>
          </a:prstGeom>
          <a:solidFill>
            <a:srgbClr val="D4E9F7"/>
          </a:solidFill>
          <a:ln/>
        </p:spPr>
      </p:sp>
      <p:sp>
        <p:nvSpPr>
          <p:cNvPr id="19" name="Text 12"/>
          <p:cNvSpPr/>
          <p:nvPr/>
        </p:nvSpPr>
        <p:spPr>
          <a:xfrm>
            <a:off x="6301027" y="3856383"/>
            <a:ext cx="5170755" cy="134938"/>
          </a:xfrm>
          <a:prstGeom prst="rect">
            <a:avLst/>
          </a:prstGeom>
          <a:noFill/>
          <a:ln/>
        </p:spPr>
        <p:txBody>
          <a:bodyPr wrap="none" lIns="0" tIns="0" rIns="0" bIns="0" rtlCol="0" anchor="t"/>
          <a:lstStyle/>
          <a:p>
            <a:pPr marL="0" indent="0" algn="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المراجعة المنظمة للأقران تزيد تعدد وجهات النظر وتقلل التحيز عندما ترتبط الملاحظات بمحك واضح لا بالذوق الشخصي.</a:t>
            </a:r>
            <a:endParaRPr lang="ar-SA" sz="1600" dirty="0"/>
          </a:p>
        </p:txBody>
      </p:sp>
      <p:pic>
        <p:nvPicPr>
          <p:cNvPr id="20" name="Image 5" descr="preencoded.png"/>
          <p:cNvPicPr>
            <a:picLocks noChangeAspect="1"/>
          </p:cNvPicPr>
          <p:nvPr/>
        </p:nvPicPr>
        <p:blipFill>
          <a:blip>
            <a:extLst>
              <a:ext uri="{96DAC541-7B7A-43D3-8B79-37D633B846F1}">
                <asvg:svgBlip xmlns="" xmlns:asvg="http://schemas.microsoft.com/office/drawing/2016/SVG/main" r:embed="rId8"/>
              </a:ext>
            </a:extLst>
          </a:blip>
          <a:stretch>
            <a:fillRect/>
          </a:stretch>
        </p:blipFill>
        <p:spPr>
          <a:xfrm>
            <a:off x="3220279" y="4403445"/>
            <a:ext cx="6126394" cy="1826518"/>
          </a:xfrm>
          <a:prstGeom prst="rect">
            <a:avLst/>
          </a:prstGeom>
        </p:spPr>
      </p:pic>
      <p:sp>
        <p:nvSpPr>
          <p:cNvPr id="21" name="Text 13"/>
          <p:cNvSpPr/>
          <p:nvPr/>
        </p:nvSpPr>
        <p:spPr>
          <a:xfrm>
            <a:off x="3774892" y="4957879"/>
            <a:ext cx="5406089" cy="290661"/>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النشاط</a:t>
            </a:r>
            <a:endParaRPr lang="ar-SA" sz="2400" dirty="0"/>
          </a:p>
        </p:txBody>
      </p:sp>
      <p:sp>
        <p:nvSpPr>
          <p:cNvPr id="22" name="Text 14"/>
          <p:cNvSpPr/>
          <p:nvPr/>
        </p:nvSpPr>
        <p:spPr>
          <a:xfrm>
            <a:off x="3774892" y="5256229"/>
            <a:ext cx="5406089" cy="973733"/>
          </a:xfrm>
          <a:prstGeom prst="rect">
            <a:avLst/>
          </a:prstGeom>
          <a:noFill/>
          <a:ln/>
        </p:spPr>
        <p:txBody>
          <a:bodyPr wrap="square" lIns="0" tIns="0" rIns="58678" bIns="0" rtlCol="0" anchor="t">
            <a:normAutofit/>
          </a:bodyPr>
          <a:lstStyle/>
          <a:p>
            <a:pPr marL="233680" indent="-233680" algn="ct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العمل في مجموعات ثنائية على ورقة عمل 2.3 بتوجيه من ميسّر الدورة.</a:t>
            </a:r>
            <a:endParaRPr lang="ar-SA" dirty="0"/>
          </a:p>
          <a:p>
            <a:pPr marL="233680" indent="-233680" algn="ct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إنتاج النسخة النهائية من خطة تقييم المهارات الشاملة.</a:t>
            </a:r>
            <a:endParaRPr lang="ar-SA"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46423"/>
            <a:ext cx="10927878" cy="668040"/>
          </a:xfrm>
          <a:prstGeom prst="rect">
            <a:avLst/>
          </a:prstGeom>
          <a:noFill/>
          <a:ln/>
        </p:spPr>
        <p:txBody>
          <a:bodyPr wrap="none" lIns="0" tIns="0" rIns="0" bIns="0" rtlCol="0" anchor="t"/>
          <a:lstStyle/>
          <a:p>
            <a:pPr algn="r" rtl="1">
              <a:lnSpc>
                <a:spcPct val="104000"/>
              </a:lnSpc>
            </a:pPr>
            <a:r>
              <a:rPr lang="ar-JO" altLang="en-US" sz="4200" b="1" dirty="0" smtClean="0">
                <a:solidFill>
                  <a:srgbClr val="2E3C4E"/>
                </a:solidFill>
                <a:latin typeface="GE SS Two Light" pitchFamily="34" charset="0"/>
                <a:ea typeface="GE SS Two Light" pitchFamily="34" charset="-122"/>
                <a:cs typeface="GE SS Two Light" pitchFamily="34" charset="-120"/>
              </a:rPr>
              <a:t>تقييم </a:t>
            </a:r>
            <a:r>
              <a:rPr lang="ar-SA" altLang="en-US" sz="4200" b="1" dirty="0" smtClean="0">
                <a:solidFill>
                  <a:srgbClr val="2E3C4E"/>
                </a:solidFill>
                <a:latin typeface="GE SS Two Light" pitchFamily="34" charset="0"/>
                <a:ea typeface="GE SS Two Light" pitchFamily="34" charset="-122"/>
                <a:cs typeface="GE SS Two Light" pitchFamily="34" charset="-120"/>
              </a:rPr>
              <a:t>النشاط </a:t>
            </a:r>
            <a:r>
              <a:rPr lang="en-US" altLang="en-US" sz="4400" b="1" dirty="0" smtClean="0">
                <a:solidFill>
                  <a:srgbClr val="2E3C4E"/>
                </a:solidFill>
                <a:latin typeface="Myriad Headline" panose="020B0500000000000000" pitchFamily="34" charset="0"/>
                <a:ea typeface="GE SS Two Light" pitchFamily="34" charset="-122"/>
                <a:cs typeface="GE SS Two Light" pitchFamily="34" charset="-120"/>
              </a:rPr>
              <a:t>2.3</a:t>
            </a:r>
            <a:endParaRPr lang="ar-SA" sz="4200" dirty="0"/>
          </a:p>
        </p:txBody>
      </p:sp>
      <p:graphicFrame>
        <p:nvGraphicFramePr>
          <p:cNvPr id="3" name="Table 2"/>
          <p:cNvGraphicFramePr>
            <a:graphicFrameLocks noGrp="1"/>
          </p:cNvGraphicFramePr>
          <p:nvPr>
            <p:extLst>
              <p:ext uri="{D42A27DB-BD31-4B8C-83A1-F6EECF244321}">
                <p14:modId xmlns:p14="http://schemas.microsoft.com/office/powerpoint/2010/main" val="61107086"/>
              </p:ext>
            </p:extLst>
          </p:nvPr>
        </p:nvGraphicFramePr>
        <p:xfrm>
          <a:off x="1550503" y="1821974"/>
          <a:ext cx="9422296" cy="4892040"/>
        </p:xfrm>
        <a:graphic>
          <a:graphicData uri="http://schemas.openxmlformats.org/drawingml/2006/table">
            <a:tbl>
              <a:tblPr rtl="1" firstRow="1" firstCol="1" bandRow="1">
                <a:tableStyleId>{5C22544A-7EE6-4342-B048-85BDC9FD1C3A}</a:tableStyleId>
              </a:tblPr>
              <a:tblGrid>
                <a:gridCol w="2355574">
                  <a:extLst>
                    <a:ext uri="{9D8B030D-6E8A-4147-A177-3AD203B41FA5}">
                      <a16:colId xmlns:a16="http://schemas.microsoft.com/office/drawing/2014/main" val="4153754785"/>
                    </a:ext>
                  </a:extLst>
                </a:gridCol>
                <a:gridCol w="2355574">
                  <a:extLst>
                    <a:ext uri="{9D8B030D-6E8A-4147-A177-3AD203B41FA5}">
                      <a16:colId xmlns:a16="http://schemas.microsoft.com/office/drawing/2014/main" val="3425172264"/>
                    </a:ext>
                  </a:extLst>
                </a:gridCol>
                <a:gridCol w="2355574">
                  <a:extLst>
                    <a:ext uri="{9D8B030D-6E8A-4147-A177-3AD203B41FA5}">
                      <a16:colId xmlns:a16="http://schemas.microsoft.com/office/drawing/2014/main" val="1249247633"/>
                    </a:ext>
                  </a:extLst>
                </a:gridCol>
                <a:gridCol w="2355574">
                  <a:extLst>
                    <a:ext uri="{9D8B030D-6E8A-4147-A177-3AD203B41FA5}">
                      <a16:colId xmlns:a16="http://schemas.microsoft.com/office/drawing/2014/main" val="2251812818"/>
                    </a:ext>
                  </a:extLst>
                </a:gridCol>
              </a:tblGrid>
              <a:tr h="0">
                <a:tc>
                  <a:txBody>
                    <a:bodyPr/>
                    <a:lstStyle/>
                    <a:p>
                      <a:pPr marL="0" algn="ctr" defTabSz="914400" rtl="0" eaLnBrk="1" latinLnBrk="0" hangingPunct="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المعيار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متحقق بالكامل</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400" kern="1200">
                          <a:solidFill>
                            <a:schemeClr val="bg1"/>
                          </a:solidFill>
                          <a:latin typeface="WinSoft Pro Medium" pitchFamily="34" charset="0"/>
                          <a:ea typeface="WinSoft Pro Medium" pitchFamily="34" charset="-122"/>
                          <a:cs typeface="WinSoft Pro Medium" pitchFamily="34" charset="-120"/>
                        </a:rPr>
                        <a:t>جزئي</a:t>
                      </a:r>
                      <a:endParaRPr lang="en-US" sz="24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غير متحقق</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15424696"/>
                  </a:ext>
                </a:extLst>
              </a:tr>
              <a:tr h="0">
                <a:tc>
                  <a:txBody>
                    <a:bodyPr/>
                    <a:lstStyle/>
                    <a:p>
                      <a:pPr marL="0" algn="ctr" defTabSz="914400" rtl="0" eaLnBrk="1" latinLnBrk="0" hangingPunct="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اختبار الخطة</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محاكاة ودليل مسجل</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جزئية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لم تنفذ</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7271525"/>
                  </a:ext>
                </a:extLst>
              </a:tr>
              <a:tr h="0">
                <a:tc>
                  <a:txBody>
                    <a:bodyPr/>
                    <a:lstStyle/>
                    <a:p>
                      <a:pPr marL="0" algn="ctr" defTabSz="914400" rtl="0" eaLnBrk="1" latinLnBrk="0" hangingPunct="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معالجة التغذية الراجعة</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عولجت المشكلات الرئيسة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بعضها</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غير واضحة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1111598"/>
                  </a:ext>
                </a:extLst>
              </a:tr>
              <a:tr h="0">
                <a:tc>
                  <a:txBody>
                    <a:bodyPr/>
                    <a:lstStyle/>
                    <a:p>
                      <a:pPr marL="0" algn="ctr" defTabSz="914400" rtl="0" eaLnBrk="1" latinLnBrk="0" hangingPunct="1">
                        <a:lnSpc>
                          <a:spcPct val="150000"/>
                        </a:lnSpc>
                        <a:spcAft>
                          <a:spcPts val="0"/>
                        </a:spcAft>
                      </a:pPr>
                      <a:r>
                        <a:rPr lang="en-US" sz="2400" kern="1200" dirty="0">
                          <a:solidFill>
                            <a:schemeClr val="bg1"/>
                          </a:solidFill>
                          <a:latin typeface="WinSoft Pro Medium" pitchFamily="34" charset="0"/>
                          <a:ea typeface="WinSoft Pro Medium" pitchFamily="34" charset="-122"/>
                          <a:cs typeface="WinSoft Pro Medium" pitchFamily="34" charset="-120"/>
                        </a:rPr>
                        <a:t>3 </a:t>
                      </a:r>
                      <a:r>
                        <a:rPr lang="ar-SA" sz="2400" kern="1200" dirty="0">
                          <a:solidFill>
                            <a:schemeClr val="bg1"/>
                          </a:solidFill>
                          <a:latin typeface="WinSoft Pro Medium" pitchFamily="34" charset="0"/>
                          <a:ea typeface="WinSoft Pro Medium" pitchFamily="34" charset="-122"/>
                          <a:cs typeface="WinSoft Pro Medium" pitchFamily="34" charset="-120"/>
                        </a:rPr>
                        <a:t>تسهيلات أو أكثر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مناسبة ومبررة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موجودة بضعف</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ناقصة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528478"/>
                  </a:ext>
                </a:extLst>
              </a:tr>
              <a:tr h="0">
                <a:tc>
                  <a:txBody>
                    <a:bodyPr/>
                    <a:lstStyle/>
                    <a:p>
                      <a:pPr marL="0" algn="ctr" defTabSz="914400" rtl="0" eaLnBrk="1" latinLnBrk="0" hangingPunct="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المتابعة</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مؤشرات ومصادر واضحة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جزئية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غائبة</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6786604"/>
                  </a:ext>
                </a:extLst>
              </a:tr>
              <a:tr h="0">
                <a:tc>
                  <a:txBody>
                    <a:bodyPr/>
                    <a:lstStyle/>
                    <a:p>
                      <a:pPr marL="0" algn="ctr" defTabSz="914400" rtl="0" eaLnBrk="1" latinLnBrk="0" hangingPunct="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قابلية التنفيذ</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الأدوار والتوقيت والموارد واضحة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a:solidFill>
                            <a:srgbClr val="384653"/>
                          </a:solidFill>
                          <a:latin typeface="WinSoft Pro Medium" pitchFamily="34" charset="0"/>
                          <a:ea typeface="WinSoft Pro Medium" pitchFamily="34" charset="-122"/>
                          <a:cs typeface="WinSoft Pro Medium" pitchFamily="34" charset="-120"/>
                        </a:rPr>
                        <a:t>فجوات بسيطة</a:t>
                      </a:r>
                      <a:endParaRPr lang="en-US" sz="240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lnSpc>
                          <a:spcPct val="150000"/>
                        </a:lnSpc>
                        <a:spcAft>
                          <a:spcPts val="0"/>
                        </a:spcAft>
                      </a:pPr>
                      <a:r>
                        <a:rPr lang="ar-SA" sz="2400" kern="1200" dirty="0">
                          <a:solidFill>
                            <a:srgbClr val="384653"/>
                          </a:solidFill>
                          <a:latin typeface="WinSoft Pro Medium" pitchFamily="34" charset="0"/>
                          <a:ea typeface="WinSoft Pro Medium" pitchFamily="34" charset="-122"/>
                          <a:cs typeface="WinSoft Pro Medium" pitchFamily="34" charset="-120"/>
                        </a:rPr>
                        <a:t>غير قابلة للتنفيذ</a:t>
                      </a:r>
                      <a:endParaRPr lang="en-US" sz="240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7451337"/>
                  </a:ext>
                </a:extLst>
              </a:tr>
            </a:tbl>
          </a:graphicData>
        </a:graphic>
      </p:graphicFrame>
    </p:spTree>
    <p:extLst>
      <p:ext uri="{BB962C8B-B14F-4D97-AF65-F5344CB8AC3E}">
        <p14:creationId xmlns:p14="http://schemas.microsoft.com/office/powerpoint/2010/main" val="25399133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3874</Words>
  <Application>Microsoft Office PowerPoint</Application>
  <PresentationFormat>Widescreen</PresentationFormat>
  <Paragraphs>614</Paragraphs>
  <Slides>46</Slides>
  <Notes>39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GE SS Two Light</vt:lpstr>
      <vt:lpstr>Arial</vt:lpstr>
      <vt:lpstr>WinSoft Pro Medium</vt:lpstr>
      <vt:lpstr>Wingdings</vt:lpstr>
      <vt:lpstr>Calibri</vt:lpstr>
      <vt:lpstr>Myriad Headline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user1</cp:lastModifiedBy>
  <cp:revision>67</cp:revision>
  <dcterms:created xsi:type="dcterms:W3CDTF">2026-09-16T07:29:17Z</dcterms:created>
  <dcterms:modified xsi:type="dcterms:W3CDTF">2026-09-20T12:04:01Z</dcterms:modified>
</cp:coreProperties>
</file>