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6"/>
  </p:notesMasterIdLst>
  <p:sldIdLst>
    <p:sldId id="256" r:id="rId2"/>
    <p:sldId id="329"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9" r:id="rId25"/>
    <p:sldId id="278" r:id="rId26"/>
    <p:sldId id="280" r:id="rId27"/>
    <p:sldId id="281" r:id="rId28"/>
    <p:sldId id="282" r:id="rId29"/>
    <p:sldId id="283" r:id="rId30"/>
    <p:sldId id="284" r:id="rId31"/>
    <p:sldId id="328" r:id="rId32"/>
    <p:sldId id="285" r:id="rId33"/>
    <p:sldId id="286" r:id="rId34"/>
    <p:sldId id="287" r:id="rId35"/>
    <p:sldId id="288" r:id="rId36"/>
    <p:sldId id="289" r:id="rId37"/>
    <p:sldId id="290" r:id="rId38"/>
    <p:sldId id="291" r:id="rId39"/>
    <p:sldId id="330"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 id="309" r:id="rId58"/>
    <p:sldId id="311" r:id="rId59"/>
    <p:sldId id="312" r:id="rId60"/>
    <p:sldId id="313" r:id="rId61"/>
    <p:sldId id="314" r:id="rId62"/>
    <p:sldId id="315" r:id="rId63"/>
    <p:sldId id="316" r:id="rId64"/>
    <p:sldId id="317" r:id="rId65"/>
    <p:sldId id="318" r:id="rId66"/>
    <p:sldId id="319" r:id="rId67"/>
    <p:sldId id="320" r:id="rId68"/>
    <p:sldId id="321" r:id="rId69"/>
    <p:sldId id="322" r:id="rId70"/>
    <p:sldId id="323" r:id="rId71"/>
    <p:sldId id="324" r:id="rId72"/>
    <p:sldId id="327" r:id="rId73"/>
    <p:sldId id="325" r:id="rId74"/>
    <p:sldId id="326" r:id="rId75"/>
  </p:sldIdLst>
  <p:sldSz cx="12192000" cy="6858000"/>
  <p:notesSz cx="6858000" cy="9144000"/>
  <p:defaultTextStyle>
    <a:defPPr>
      <a:defRPr lang="ar-J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60"/>
  </p:normalViewPr>
  <p:slideViewPr>
    <p:cSldViewPr snapToGrid="0">
      <p:cViewPr>
        <p:scale>
          <a:sx n="42" d="100"/>
          <a:sy n="42" d="100"/>
        </p:scale>
        <p:origin x="60" y="63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r">
              <a:defRPr sz="1200"/>
            </a:lvl1pPr>
          </a:lstStyle>
          <a:p>
            <a:endParaRPr lang="ar-JO"/>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l">
              <a:defRPr sz="1200"/>
            </a:lvl1pPr>
          </a:lstStyle>
          <a:p>
            <a:fld id="{27CF577C-D0B5-4453-A84A-BF24864F9C84}" type="datetimeFigureOut">
              <a:rPr lang="ar-JO" smtClean="0"/>
              <a:t>01/04/1448</a:t>
            </a:fld>
            <a:endParaRPr lang="ar-JO"/>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ar-JO"/>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ar-JO"/>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r">
              <a:defRPr sz="1200"/>
            </a:lvl1pPr>
          </a:lstStyle>
          <a:p>
            <a:endParaRPr lang="ar-JO"/>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l">
              <a:defRPr sz="1200"/>
            </a:lvl1pPr>
          </a:lstStyle>
          <a:p>
            <a:fld id="{4D982C47-5FA6-4583-8A1B-B5B0DDA487CC}" type="slidenum">
              <a:rPr lang="ar-JO" smtClean="0"/>
              <a:t>‹#›</a:t>
            </a:fld>
            <a:endParaRPr lang="ar-JO"/>
          </a:p>
        </p:txBody>
      </p:sp>
    </p:spTree>
    <p:extLst>
      <p:ext uri="{BB962C8B-B14F-4D97-AF65-F5344CB8AC3E}">
        <p14:creationId xmlns:p14="http://schemas.microsoft.com/office/powerpoint/2010/main" val="281698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JO" dirty="0"/>
          </a:p>
        </p:txBody>
      </p:sp>
      <p:sp>
        <p:nvSpPr>
          <p:cNvPr id="4" name="Slide Number Placeholder 3"/>
          <p:cNvSpPr>
            <a:spLocks noGrp="1"/>
          </p:cNvSpPr>
          <p:nvPr>
            <p:ph type="sldNum" sz="quarter" idx="10"/>
          </p:nvPr>
        </p:nvSpPr>
        <p:spPr/>
        <p:txBody>
          <a:bodyPr/>
          <a:lstStyle/>
          <a:p>
            <a:fld id="{4D982C47-5FA6-4583-8A1B-B5B0DDA487CC}" type="slidenum">
              <a:rPr lang="ar-JO" smtClean="0"/>
              <a:t>33</a:t>
            </a:fld>
            <a:endParaRPr lang="ar-JO"/>
          </a:p>
        </p:txBody>
      </p:sp>
    </p:spTree>
    <p:extLst>
      <p:ext uri="{BB962C8B-B14F-4D97-AF65-F5344CB8AC3E}">
        <p14:creationId xmlns:p14="http://schemas.microsoft.com/office/powerpoint/2010/main" val="20809595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JO" dirty="0"/>
          </a:p>
        </p:txBody>
      </p:sp>
      <p:sp>
        <p:nvSpPr>
          <p:cNvPr id="4" name="Slide Number Placeholder 3"/>
          <p:cNvSpPr>
            <a:spLocks noGrp="1"/>
          </p:cNvSpPr>
          <p:nvPr>
            <p:ph type="sldNum" sz="quarter" idx="10"/>
          </p:nvPr>
        </p:nvSpPr>
        <p:spPr/>
        <p:txBody>
          <a:bodyPr/>
          <a:lstStyle/>
          <a:p>
            <a:fld id="{4D982C47-5FA6-4583-8A1B-B5B0DDA487CC}" type="slidenum">
              <a:rPr lang="ar-JO" smtClean="0"/>
              <a:t>48</a:t>
            </a:fld>
            <a:endParaRPr lang="ar-JO"/>
          </a:p>
        </p:txBody>
      </p:sp>
    </p:spTree>
    <p:extLst>
      <p:ext uri="{BB962C8B-B14F-4D97-AF65-F5344CB8AC3E}">
        <p14:creationId xmlns:p14="http://schemas.microsoft.com/office/powerpoint/2010/main" val="7138880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ar-JO"/>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ar-JO"/>
          </a:p>
        </p:txBody>
      </p:sp>
      <p:sp>
        <p:nvSpPr>
          <p:cNvPr id="4" name="Date Placeholder 3"/>
          <p:cNvSpPr>
            <a:spLocks noGrp="1"/>
          </p:cNvSpPr>
          <p:nvPr>
            <p:ph type="dt" sz="half" idx="10"/>
          </p:nvPr>
        </p:nvSpPr>
        <p:spPr/>
        <p:txBody>
          <a:bodyPr/>
          <a:lstStyle/>
          <a:p>
            <a:fld id="{6F2EF24F-A06B-4E75-B521-CE38FA5D0BD6}" type="datetimeFigureOut">
              <a:rPr lang="ar-JO" smtClean="0"/>
              <a:t>01/04/1448</a:t>
            </a:fld>
            <a:endParaRPr lang="ar-JO"/>
          </a:p>
        </p:txBody>
      </p:sp>
      <p:sp>
        <p:nvSpPr>
          <p:cNvPr id="5" name="Footer Placeholder 4"/>
          <p:cNvSpPr>
            <a:spLocks noGrp="1"/>
          </p:cNvSpPr>
          <p:nvPr>
            <p:ph type="ftr" sz="quarter" idx="11"/>
          </p:nvPr>
        </p:nvSpPr>
        <p:spPr/>
        <p:txBody>
          <a:bodyPr/>
          <a:lstStyle/>
          <a:p>
            <a:endParaRPr lang="ar-JO"/>
          </a:p>
        </p:txBody>
      </p:sp>
      <p:sp>
        <p:nvSpPr>
          <p:cNvPr id="6" name="Slide Number Placeholder 5"/>
          <p:cNvSpPr>
            <a:spLocks noGrp="1"/>
          </p:cNvSpPr>
          <p:nvPr>
            <p:ph type="sldNum" sz="quarter" idx="12"/>
          </p:nvPr>
        </p:nvSpPr>
        <p:spPr/>
        <p:txBody>
          <a:bodyPr/>
          <a:lstStyle/>
          <a:p>
            <a:fld id="{9B6F9AC6-029B-4BAA-AB93-C3F4954B5E54}" type="slidenum">
              <a:rPr lang="ar-JO" smtClean="0"/>
              <a:t>‹#›</a:t>
            </a:fld>
            <a:endParaRPr lang="ar-JO"/>
          </a:p>
        </p:txBody>
      </p:sp>
    </p:spTree>
    <p:extLst>
      <p:ext uri="{BB962C8B-B14F-4D97-AF65-F5344CB8AC3E}">
        <p14:creationId xmlns:p14="http://schemas.microsoft.com/office/powerpoint/2010/main" val="16863364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JO"/>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ar-JO"/>
          </a:p>
        </p:txBody>
      </p:sp>
      <p:sp>
        <p:nvSpPr>
          <p:cNvPr id="4" name="Date Placeholder 3"/>
          <p:cNvSpPr>
            <a:spLocks noGrp="1"/>
          </p:cNvSpPr>
          <p:nvPr>
            <p:ph type="dt" sz="half" idx="10"/>
          </p:nvPr>
        </p:nvSpPr>
        <p:spPr/>
        <p:txBody>
          <a:bodyPr/>
          <a:lstStyle/>
          <a:p>
            <a:fld id="{6F2EF24F-A06B-4E75-B521-CE38FA5D0BD6}" type="datetimeFigureOut">
              <a:rPr lang="ar-JO" smtClean="0"/>
              <a:t>01/04/1448</a:t>
            </a:fld>
            <a:endParaRPr lang="ar-JO"/>
          </a:p>
        </p:txBody>
      </p:sp>
      <p:sp>
        <p:nvSpPr>
          <p:cNvPr id="5" name="Footer Placeholder 4"/>
          <p:cNvSpPr>
            <a:spLocks noGrp="1"/>
          </p:cNvSpPr>
          <p:nvPr>
            <p:ph type="ftr" sz="quarter" idx="11"/>
          </p:nvPr>
        </p:nvSpPr>
        <p:spPr/>
        <p:txBody>
          <a:bodyPr/>
          <a:lstStyle/>
          <a:p>
            <a:endParaRPr lang="ar-JO"/>
          </a:p>
        </p:txBody>
      </p:sp>
      <p:sp>
        <p:nvSpPr>
          <p:cNvPr id="6" name="Slide Number Placeholder 5"/>
          <p:cNvSpPr>
            <a:spLocks noGrp="1"/>
          </p:cNvSpPr>
          <p:nvPr>
            <p:ph type="sldNum" sz="quarter" idx="12"/>
          </p:nvPr>
        </p:nvSpPr>
        <p:spPr/>
        <p:txBody>
          <a:bodyPr/>
          <a:lstStyle/>
          <a:p>
            <a:fld id="{9B6F9AC6-029B-4BAA-AB93-C3F4954B5E54}" type="slidenum">
              <a:rPr lang="ar-JO" smtClean="0"/>
              <a:t>‹#›</a:t>
            </a:fld>
            <a:endParaRPr lang="ar-JO"/>
          </a:p>
        </p:txBody>
      </p:sp>
    </p:spTree>
    <p:extLst>
      <p:ext uri="{BB962C8B-B14F-4D97-AF65-F5344CB8AC3E}">
        <p14:creationId xmlns:p14="http://schemas.microsoft.com/office/powerpoint/2010/main" val="40412511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ar-JO"/>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F2EF24F-A06B-4E75-B521-CE38FA5D0BD6}" type="datetimeFigureOut">
              <a:rPr lang="ar-JO" smtClean="0"/>
              <a:t>01/04/1448</a:t>
            </a:fld>
            <a:endParaRPr lang="ar-JO"/>
          </a:p>
        </p:txBody>
      </p:sp>
      <p:sp>
        <p:nvSpPr>
          <p:cNvPr id="5" name="Footer Placeholder 4"/>
          <p:cNvSpPr>
            <a:spLocks noGrp="1"/>
          </p:cNvSpPr>
          <p:nvPr>
            <p:ph type="ftr" sz="quarter" idx="11"/>
          </p:nvPr>
        </p:nvSpPr>
        <p:spPr/>
        <p:txBody>
          <a:bodyPr/>
          <a:lstStyle/>
          <a:p>
            <a:endParaRPr lang="ar-JO"/>
          </a:p>
        </p:txBody>
      </p:sp>
      <p:sp>
        <p:nvSpPr>
          <p:cNvPr id="6" name="Slide Number Placeholder 5"/>
          <p:cNvSpPr>
            <a:spLocks noGrp="1"/>
          </p:cNvSpPr>
          <p:nvPr>
            <p:ph type="sldNum" sz="quarter" idx="12"/>
          </p:nvPr>
        </p:nvSpPr>
        <p:spPr/>
        <p:txBody>
          <a:bodyPr/>
          <a:lstStyle/>
          <a:p>
            <a:fld id="{9B6F9AC6-029B-4BAA-AB93-C3F4954B5E54}" type="slidenum">
              <a:rPr lang="ar-JO" smtClean="0"/>
              <a:t>‹#›</a:t>
            </a:fld>
            <a:endParaRPr lang="ar-JO"/>
          </a:p>
        </p:txBody>
      </p:sp>
    </p:spTree>
    <p:extLst>
      <p:ext uri="{BB962C8B-B14F-4D97-AF65-F5344CB8AC3E}">
        <p14:creationId xmlns:p14="http://schemas.microsoft.com/office/powerpoint/2010/main" val="823498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JO"/>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ar-JO"/>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ar-JO"/>
          </a:p>
        </p:txBody>
      </p:sp>
      <p:sp>
        <p:nvSpPr>
          <p:cNvPr id="5" name="Date Placeholder 4"/>
          <p:cNvSpPr>
            <a:spLocks noGrp="1"/>
          </p:cNvSpPr>
          <p:nvPr>
            <p:ph type="dt" sz="half" idx="10"/>
          </p:nvPr>
        </p:nvSpPr>
        <p:spPr/>
        <p:txBody>
          <a:bodyPr/>
          <a:lstStyle/>
          <a:p>
            <a:fld id="{6F2EF24F-A06B-4E75-B521-CE38FA5D0BD6}" type="datetimeFigureOut">
              <a:rPr lang="ar-JO" smtClean="0"/>
              <a:t>01/04/1448</a:t>
            </a:fld>
            <a:endParaRPr lang="ar-JO"/>
          </a:p>
        </p:txBody>
      </p:sp>
      <p:sp>
        <p:nvSpPr>
          <p:cNvPr id="6" name="Footer Placeholder 5"/>
          <p:cNvSpPr>
            <a:spLocks noGrp="1"/>
          </p:cNvSpPr>
          <p:nvPr>
            <p:ph type="ftr" sz="quarter" idx="11"/>
          </p:nvPr>
        </p:nvSpPr>
        <p:spPr/>
        <p:txBody>
          <a:bodyPr/>
          <a:lstStyle/>
          <a:p>
            <a:endParaRPr lang="ar-JO"/>
          </a:p>
        </p:txBody>
      </p:sp>
      <p:sp>
        <p:nvSpPr>
          <p:cNvPr id="7" name="Slide Number Placeholder 6"/>
          <p:cNvSpPr>
            <a:spLocks noGrp="1"/>
          </p:cNvSpPr>
          <p:nvPr>
            <p:ph type="sldNum" sz="quarter" idx="12"/>
          </p:nvPr>
        </p:nvSpPr>
        <p:spPr/>
        <p:txBody>
          <a:bodyPr/>
          <a:lstStyle/>
          <a:p>
            <a:fld id="{9B6F9AC6-029B-4BAA-AB93-C3F4954B5E54}" type="slidenum">
              <a:rPr lang="ar-JO" smtClean="0"/>
              <a:t>‹#›</a:t>
            </a:fld>
            <a:endParaRPr lang="ar-JO"/>
          </a:p>
        </p:txBody>
      </p:sp>
    </p:spTree>
    <p:extLst>
      <p:ext uri="{BB962C8B-B14F-4D97-AF65-F5344CB8AC3E}">
        <p14:creationId xmlns:p14="http://schemas.microsoft.com/office/powerpoint/2010/main" val="10116084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ar-JO"/>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ar-JO"/>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ar-JO"/>
          </a:p>
        </p:txBody>
      </p:sp>
      <p:sp>
        <p:nvSpPr>
          <p:cNvPr id="7" name="Date Placeholder 6"/>
          <p:cNvSpPr>
            <a:spLocks noGrp="1"/>
          </p:cNvSpPr>
          <p:nvPr>
            <p:ph type="dt" sz="half" idx="10"/>
          </p:nvPr>
        </p:nvSpPr>
        <p:spPr/>
        <p:txBody>
          <a:bodyPr/>
          <a:lstStyle/>
          <a:p>
            <a:fld id="{6F2EF24F-A06B-4E75-B521-CE38FA5D0BD6}" type="datetimeFigureOut">
              <a:rPr lang="ar-JO" smtClean="0"/>
              <a:t>01/04/1448</a:t>
            </a:fld>
            <a:endParaRPr lang="ar-JO"/>
          </a:p>
        </p:txBody>
      </p:sp>
      <p:sp>
        <p:nvSpPr>
          <p:cNvPr id="8" name="Footer Placeholder 7"/>
          <p:cNvSpPr>
            <a:spLocks noGrp="1"/>
          </p:cNvSpPr>
          <p:nvPr>
            <p:ph type="ftr" sz="quarter" idx="11"/>
          </p:nvPr>
        </p:nvSpPr>
        <p:spPr/>
        <p:txBody>
          <a:bodyPr/>
          <a:lstStyle/>
          <a:p>
            <a:endParaRPr lang="ar-JO"/>
          </a:p>
        </p:txBody>
      </p:sp>
      <p:sp>
        <p:nvSpPr>
          <p:cNvPr id="9" name="Slide Number Placeholder 8"/>
          <p:cNvSpPr>
            <a:spLocks noGrp="1"/>
          </p:cNvSpPr>
          <p:nvPr>
            <p:ph type="sldNum" sz="quarter" idx="12"/>
          </p:nvPr>
        </p:nvSpPr>
        <p:spPr/>
        <p:txBody>
          <a:bodyPr/>
          <a:lstStyle/>
          <a:p>
            <a:fld id="{9B6F9AC6-029B-4BAA-AB93-C3F4954B5E54}" type="slidenum">
              <a:rPr lang="ar-JO" smtClean="0"/>
              <a:t>‹#›</a:t>
            </a:fld>
            <a:endParaRPr lang="ar-JO"/>
          </a:p>
        </p:txBody>
      </p:sp>
    </p:spTree>
    <p:extLst>
      <p:ext uri="{BB962C8B-B14F-4D97-AF65-F5344CB8AC3E}">
        <p14:creationId xmlns:p14="http://schemas.microsoft.com/office/powerpoint/2010/main" val="16894807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JO"/>
          </a:p>
        </p:txBody>
      </p:sp>
      <p:sp>
        <p:nvSpPr>
          <p:cNvPr id="3" name="Date Placeholder 2"/>
          <p:cNvSpPr>
            <a:spLocks noGrp="1"/>
          </p:cNvSpPr>
          <p:nvPr>
            <p:ph type="dt" sz="half" idx="10"/>
          </p:nvPr>
        </p:nvSpPr>
        <p:spPr/>
        <p:txBody>
          <a:bodyPr/>
          <a:lstStyle/>
          <a:p>
            <a:fld id="{6F2EF24F-A06B-4E75-B521-CE38FA5D0BD6}" type="datetimeFigureOut">
              <a:rPr lang="ar-JO" smtClean="0"/>
              <a:t>01/04/1448</a:t>
            </a:fld>
            <a:endParaRPr lang="ar-JO"/>
          </a:p>
        </p:txBody>
      </p:sp>
      <p:sp>
        <p:nvSpPr>
          <p:cNvPr id="4" name="Footer Placeholder 3"/>
          <p:cNvSpPr>
            <a:spLocks noGrp="1"/>
          </p:cNvSpPr>
          <p:nvPr>
            <p:ph type="ftr" sz="quarter" idx="11"/>
          </p:nvPr>
        </p:nvSpPr>
        <p:spPr/>
        <p:txBody>
          <a:bodyPr/>
          <a:lstStyle/>
          <a:p>
            <a:endParaRPr lang="ar-JO"/>
          </a:p>
        </p:txBody>
      </p:sp>
      <p:sp>
        <p:nvSpPr>
          <p:cNvPr id="5" name="Slide Number Placeholder 4"/>
          <p:cNvSpPr>
            <a:spLocks noGrp="1"/>
          </p:cNvSpPr>
          <p:nvPr>
            <p:ph type="sldNum" sz="quarter" idx="12"/>
          </p:nvPr>
        </p:nvSpPr>
        <p:spPr/>
        <p:txBody>
          <a:bodyPr/>
          <a:lstStyle/>
          <a:p>
            <a:fld id="{9B6F9AC6-029B-4BAA-AB93-C3F4954B5E54}" type="slidenum">
              <a:rPr lang="ar-JO" smtClean="0"/>
              <a:t>‹#›</a:t>
            </a:fld>
            <a:endParaRPr lang="ar-JO"/>
          </a:p>
        </p:txBody>
      </p:sp>
    </p:spTree>
    <p:extLst>
      <p:ext uri="{BB962C8B-B14F-4D97-AF65-F5344CB8AC3E}">
        <p14:creationId xmlns:p14="http://schemas.microsoft.com/office/powerpoint/2010/main" val="21495402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2EF24F-A06B-4E75-B521-CE38FA5D0BD6}" type="datetimeFigureOut">
              <a:rPr lang="ar-JO" smtClean="0"/>
              <a:t>01/04/1448</a:t>
            </a:fld>
            <a:endParaRPr lang="ar-JO"/>
          </a:p>
        </p:txBody>
      </p:sp>
      <p:sp>
        <p:nvSpPr>
          <p:cNvPr id="3" name="Footer Placeholder 2"/>
          <p:cNvSpPr>
            <a:spLocks noGrp="1"/>
          </p:cNvSpPr>
          <p:nvPr>
            <p:ph type="ftr" sz="quarter" idx="11"/>
          </p:nvPr>
        </p:nvSpPr>
        <p:spPr/>
        <p:txBody>
          <a:bodyPr/>
          <a:lstStyle/>
          <a:p>
            <a:endParaRPr lang="ar-JO"/>
          </a:p>
        </p:txBody>
      </p:sp>
      <p:sp>
        <p:nvSpPr>
          <p:cNvPr id="4" name="Slide Number Placeholder 3"/>
          <p:cNvSpPr>
            <a:spLocks noGrp="1"/>
          </p:cNvSpPr>
          <p:nvPr>
            <p:ph type="sldNum" sz="quarter" idx="12"/>
          </p:nvPr>
        </p:nvSpPr>
        <p:spPr/>
        <p:txBody>
          <a:bodyPr/>
          <a:lstStyle/>
          <a:p>
            <a:fld id="{9B6F9AC6-029B-4BAA-AB93-C3F4954B5E54}" type="slidenum">
              <a:rPr lang="ar-JO" smtClean="0"/>
              <a:t>‹#›</a:t>
            </a:fld>
            <a:endParaRPr lang="ar-JO"/>
          </a:p>
        </p:txBody>
      </p:sp>
    </p:spTree>
    <p:extLst>
      <p:ext uri="{BB962C8B-B14F-4D97-AF65-F5344CB8AC3E}">
        <p14:creationId xmlns:p14="http://schemas.microsoft.com/office/powerpoint/2010/main" val="24490440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ar-JO"/>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ar-JO"/>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F2EF24F-A06B-4E75-B521-CE38FA5D0BD6}" type="datetimeFigureOut">
              <a:rPr lang="ar-JO" smtClean="0"/>
              <a:t>01/04/1448</a:t>
            </a:fld>
            <a:endParaRPr lang="ar-JO"/>
          </a:p>
        </p:txBody>
      </p:sp>
      <p:sp>
        <p:nvSpPr>
          <p:cNvPr id="6" name="Footer Placeholder 5"/>
          <p:cNvSpPr>
            <a:spLocks noGrp="1"/>
          </p:cNvSpPr>
          <p:nvPr>
            <p:ph type="ftr" sz="quarter" idx="11"/>
          </p:nvPr>
        </p:nvSpPr>
        <p:spPr/>
        <p:txBody>
          <a:bodyPr/>
          <a:lstStyle/>
          <a:p>
            <a:endParaRPr lang="ar-JO"/>
          </a:p>
        </p:txBody>
      </p:sp>
      <p:sp>
        <p:nvSpPr>
          <p:cNvPr id="7" name="Slide Number Placeholder 6"/>
          <p:cNvSpPr>
            <a:spLocks noGrp="1"/>
          </p:cNvSpPr>
          <p:nvPr>
            <p:ph type="sldNum" sz="quarter" idx="12"/>
          </p:nvPr>
        </p:nvSpPr>
        <p:spPr/>
        <p:txBody>
          <a:bodyPr/>
          <a:lstStyle/>
          <a:p>
            <a:fld id="{9B6F9AC6-029B-4BAA-AB93-C3F4954B5E54}" type="slidenum">
              <a:rPr lang="ar-JO" smtClean="0"/>
              <a:t>‹#›</a:t>
            </a:fld>
            <a:endParaRPr lang="ar-JO"/>
          </a:p>
        </p:txBody>
      </p:sp>
    </p:spTree>
    <p:extLst>
      <p:ext uri="{BB962C8B-B14F-4D97-AF65-F5344CB8AC3E}">
        <p14:creationId xmlns:p14="http://schemas.microsoft.com/office/powerpoint/2010/main" val="4374953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ar-JO"/>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JO"/>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F2EF24F-A06B-4E75-B521-CE38FA5D0BD6}" type="datetimeFigureOut">
              <a:rPr lang="ar-JO" smtClean="0"/>
              <a:t>01/04/1448</a:t>
            </a:fld>
            <a:endParaRPr lang="ar-JO"/>
          </a:p>
        </p:txBody>
      </p:sp>
      <p:sp>
        <p:nvSpPr>
          <p:cNvPr id="6" name="Footer Placeholder 5"/>
          <p:cNvSpPr>
            <a:spLocks noGrp="1"/>
          </p:cNvSpPr>
          <p:nvPr>
            <p:ph type="ftr" sz="quarter" idx="11"/>
          </p:nvPr>
        </p:nvSpPr>
        <p:spPr/>
        <p:txBody>
          <a:bodyPr/>
          <a:lstStyle/>
          <a:p>
            <a:endParaRPr lang="ar-JO"/>
          </a:p>
        </p:txBody>
      </p:sp>
      <p:sp>
        <p:nvSpPr>
          <p:cNvPr id="7" name="Slide Number Placeholder 6"/>
          <p:cNvSpPr>
            <a:spLocks noGrp="1"/>
          </p:cNvSpPr>
          <p:nvPr>
            <p:ph type="sldNum" sz="quarter" idx="12"/>
          </p:nvPr>
        </p:nvSpPr>
        <p:spPr/>
        <p:txBody>
          <a:bodyPr/>
          <a:lstStyle/>
          <a:p>
            <a:fld id="{9B6F9AC6-029B-4BAA-AB93-C3F4954B5E54}" type="slidenum">
              <a:rPr lang="ar-JO" smtClean="0"/>
              <a:t>‹#›</a:t>
            </a:fld>
            <a:endParaRPr lang="ar-JO"/>
          </a:p>
        </p:txBody>
      </p:sp>
    </p:spTree>
    <p:extLst>
      <p:ext uri="{BB962C8B-B14F-4D97-AF65-F5344CB8AC3E}">
        <p14:creationId xmlns:p14="http://schemas.microsoft.com/office/powerpoint/2010/main" val="35349600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JO"/>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ar-JO"/>
          </a:p>
        </p:txBody>
      </p:sp>
      <p:sp>
        <p:nvSpPr>
          <p:cNvPr id="4" name="Date Placeholder 3"/>
          <p:cNvSpPr>
            <a:spLocks noGrp="1"/>
          </p:cNvSpPr>
          <p:nvPr>
            <p:ph type="dt" sz="half" idx="10"/>
          </p:nvPr>
        </p:nvSpPr>
        <p:spPr/>
        <p:txBody>
          <a:bodyPr/>
          <a:lstStyle/>
          <a:p>
            <a:fld id="{6F2EF24F-A06B-4E75-B521-CE38FA5D0BD6}" type="datetimeFigureOut">
              <a:rPr lang="ar-JO" smtClean="0"/>
              <a:t>01/04/1448</a:t>
            </a:fld>
            <a:endParaRPr lang="ar-JO"/>
          </a:p>
        </p:txBody>
      </p:sp>
      <p:sp>
        <p:nvSpPr>
          <p:cNvPr id="5" name="Footer Placeholder 4"/>
          <p:cNvSpPr>
            <a:spLocks noGrp="1"/>
          </p:cNvSpPr>
          <p:nvPr>
            <p:ph type="ftr" sz="quarter" idx="11"/>
          </p:nvPr>
        </p:nvSpPr>
        <p:spPr/>
        <p:txBody>
          <a:bodyPr/>
          <a:lstStyle/>
          <a:p>
            <a:endParaRPr lang="ar-JO"/>
          </a:p>
        </p:txBody>
      </p:sp>
      <p:sp>
        <p:nvSpPr>
          <p:cNvPr id="6" name="Slide Number Placeholder 5"/>
          <p:cNvSpPr>
            <a:spLocks noGrp="1"/>
          </p:cNvSpPr>
          <p:nvPr>
            <p:ph type="sldNum" sz="quarter" idx="12"/>
          </p:nvPr>
        </p:nvSpPr>
        <p:spPr/>
        <p:txBody>
          <a:bodyPr/>
          <a:lstStyle/>
          <a:p>
            <a:fld id="{9B6F9AC6-029B-4BAA-AB93-C3F4954B5E54}" type="slidenum">
              <a:rPr lang="ar-JO" smtClean="0"/>
              <a:t>‹#›</a:t>
            </a:fld>
            <a:endParaRPr lang="ar-JO"/>
          </a:p>
        </p:txBody>
      </p:sp>
    </p:spTree>
    <p:extLst>
      <p:ext uri="{BB962C8B-B14F-4D97-AF65-F5344CB8AC3E}">
        <p14:creationId xmlns:p14="http://schemas.microsoft.com/office/powerpoint/2010/main" val="20153509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ar-JO"/>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ar-JO"/>
          </a:p>
        </p:txBody>
      </p:sp>
      <p:sp>
        <p:nvSpPr>
          <p:cNvPr id="4" name="Date Placeholder 3"/>
          <p:cNvSpPr>
            <a:spLocks noGrp="1"/>
          </p:cNvSpPr>
          <p:nvPr>
            <p:ph type="dt" sz="half" idx="10"/>
          </p:nvPr>
        </p:nvSpPr>
        <p:spPr/>
        <p:txBody>
          <a:bodyPr/>
          <a:lstStyle/>
          <a:p>
            <a:fld id="{6F2EF24F-A06B-4E75-B521-CE38FA5D0BD6}" type="datetimeFigureOut">
              <a:rPr lang="ar-JO" smtClean="0"/>
              <a:t>01/04/1448</a:t>
            </a:fld>
            <a:endParaRPr lang="ar-JO"/>
          </a:p>
        </p:txBody>
      </p:sp>
      <p:sp>
        <p:nvSpPr>
          <p:cNvPr id="5" name="Footer Placeholder 4"/>
          <p:cNvSpPr>
            <a:spLocks noGrp="1"/>
          </p:cNvSpPr>
          <p:nvPr>
            <p:ph type="ftr" sz="quarter" idx="11"/>
          </p:nvPr>
        </p:nvSpPr>
        <p:spPr/>
        <p:txBody>
          <a:bodyPr/>
          <a:lstStyle/>
          <a:p>
            <a:endParaRPr lang="ar-JO"/>
          </a:p>
        </p:txBody>
      </p:sp>
      <p:sp>
        <p:nvSpPr>
          <p:cNvPr id="6" name="Slide Number Placeholder 5"/>
          <p:cNvSpPr>
            <a:spLocks noGrp="1"/>
          </p:cNvSpPr>
          <p:nvPr>
            <p:ph type="sldNum" sz="quarter" idx="12"/>
          </p:nvPr>
        </p:nvSpPr>
        <p:spPr/>
        <p:txBody>
          <a:bodyPr/>
          <a:lstStyle/>
          <a:p>
            <a:fld id="{9B6F9AC6-029B-4BAA-AB93-C3F4954B5E54}" type="slidenum">
              <a:rPr lang="ar-JO" smtClean="0"/>
              <a:t>‹#›</a:t>
            </a:fld>
            <a:endParaRPr lang="ar-JO"/>
          </a:p>
        </p:txBody>
      </p:sp>
    </p:spTree>
    <p:extLst>
      <p:ext uri="{BB962C8B-B14F-4D97-AF65-F5344CB8AC3E}">
        <p14:creationId xmlns:p14="http://schemas.microsoft.com/office/powerpoint/2010/main" val="4781004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ar-JO"/>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ar-JO"/>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2EF24F-A06B-4E75-B521-CE38FA5D0BD6}" type="datetimeFigureOut">
              <a:rPr lang="ar-JO" smtClean="0"/>
              <a:t>01/04/1448</a:t>
            </a:fld>
            <a:endParaRPr lang="ar-JO"/>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ar-JO"/>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6F9AC6-029B-4BAA-AB93-C3F4954B5E54}" type="slidenum">
              <a:rPr lang="ar-JO" smtClean="0"/>
              <a:t>‹#›</a:t>
            </a:fld>
            <a:endParaRPr lang="ar-JO"/>
          </a:p>
        </p:txBody>
      </p:sp>
    </p:spTree>
    <p:extLst>
      <p:ext uri="{BB962C8B-B14F-4D97-AF65-F5344CB8AC3E}">
        <p14:creationId xmlns:p14="http://schemas.microsoft.com/office/powerpoint/2010/main" val="37468374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J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svg"/><Relationship Id="rId1" Type="http://schemas.openxmlformats.org/officeDocument/2006/relationships/slideLayout" Target="../slideLayouts/slideLayout2.xml"/><Relationship Id="rId4" Type="http://schemas.openxmlformats.org/officeDocument/2006/relationships/image" Target="../media/image19.svg"/></Relationships>
</file>

<file path=ppt/slides/_rels/slide13.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21.svg"/><Relationship Id="rId7" Type="http://schemas.openxmlformats.org/officeDocument/2006/relationships/image" Target="../media/image25.svg"/><Relationship Id="rId2" Type="http://schemas.openxmlformats.org/officeDocument/2006/relationships/image" Target="../media/image20.svg"/><Relationship Id="rId1" Type="http://schemas.openxmlformats.org/officeDocument/2006/relationships/slideLayout" Target="../slideLayouts/slideLayout2.xml"/><Relationship Id="rId6" Type="http://schemas.openxmlformats.org/officeDocument/2006/relationships/image" Target="../media/image24.svg"/><Relationship Id="rId5" Type="http://schemas.openxmlformats.org/officeDocument/2006/relationships/image" Target="../media/image23.svg"/><Relationship Id="rId4" Type="http://schemas.openxmlformats.org/officeDocument/2006/relationships/image" Target="../media/image22.svg"/></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29.svg"/><Relationship Id="rId1" Type="http://schemas.openxmlformats.org/officeDocument/2006/relationships/slideLayout" Target="../slideLayouts/slideLayout2.xml"/><Relationship Id="rId6" Type="http://schemas.openxmlformats.org/officeDocument/2006/relationships/image" Target="../media/image30.svg"/><Relationship Id="rId5" Type="http://schemas.openxmlformats.org/officeDocument/2006/relationships/image" Target="../media/image34.svg"/><Relationship Id="rId4" Type="http://schemas.openxmlformats.org/officeDocument/2006/relationships/image" Target="../media/image33.sv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9.svg"/><Relationship Id="rId7" Type="http://schemas.openxmlformats.org/officeDocument/2006/relationships/image" Target="../media/image43.svg"/><Relationship Id="rId2" Type="http://schemas.openxmlformats.org/officeDocument/2006/relationships/image" Target="../media/image38.svg"/><Relationship Id="rId1" Type="http://schemas.openxmlformats.org/officeDocument/2006/relationships/slideLayout" Target="../slideLayouts/slideLayout2.xml"/><Relationship Id="rId6" Type="http://schemas.openxmlformats.org/officeDocument/2006/relationships/image" Target="../media/image42.svg"/><Relationship Id="rId5" Type="http://schemas.openxmlformats.org/officeDocument/2006/relationships/image" Target="../media/image41.svg"/><Relationship Id="rId4" Type="http://schemas.openxmlformats.org/officeDocument/2006/relationships/image" Target="../media/image40.svg"/></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44.sv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7.sv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1.svg"/><Relationship Id="rId2" Type="http://schemas.openxmlformats.org/officeDocument/2006/relationships/image" Target="../media/image38.sv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63.svg"/><Relationship Id="rId2" Type="http://schemas.openxmlformats.org/officeDocument/2006/relationships/image" Target="../media/image62.sv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65.sv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65.sv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0"/>
          <p:cNvPicPr>
            <a:picLocks noChangeAspect="1"/>
          </p:cNvPicPr>
          <p:nvPr/>
        </p:nvPicPr>
        <p:blipFill>
          <a:blip r:embed="rId2"/>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pic>
        <p:nvPicPr>
          <p:cNvPr id="11" name="Image 1" descr="preencoded.png"/>
          <p:cNvPicPr>
            <a:picLocks noChangeAspect="1"/>
          </p:cNvPicPr>
          <p:nvPr/>
        </p:nvPicPr>
        <p:blipFill>
          <a:blip r:embed="rId3"/>
          <a:stretch>
            <a:fillRect/>
          </a:stretch>
        </p:blipFill>
        <p:spPr>
          <a:xfrm>
            <a:off x="257069" y="1841500"/>
            <a:ext cx="3174921" cy="3175000"/>
          </a:xfrm>
          <a:prstGeom prst="rect">
            <a:avLst/>
          </a:prstGeom>
        </p:spPr>
      </p:pic>
      <p:sp>
        <p:nvSpPr>
          <p:cNvPr id="12" name="Text 0"/>
          <p:cNvSpPr/>
          <p:nvPr/>
        </p:nvSpPr>
        <p:spPr>
          <a:xfrm>
            <a:off x="5203794" y="509047"/>
            <a:ext cx="6355993" cy="3541856"/>
          </a:xfrm>
          <a:prstGeom prst="rect">
            <a:avLst/>
          </a:prstGeom>
          <a:noFill/>
          <a:ln/>
        </p:spPr>
        <p:txBody>
          <a:bodyPr wrap="square" lIns="0" tIns="0" rIns="0" bIns="0" rtlCol="0" anchor="t">
            <a:normAutofit fontScale="92500" lnSpcReduction="20000"/>
          </a:bodyPr>
          <a:lstStyle/>
          <a:p>
            <a:pPr marL="0" indent="0" algn="ctr" rtl="1">
              <a:lnSpc>
                <a:spcPct val="104000"/>
              </a:lnSpc>
              <a:buNone/>
            </a:pPr>
            <a:r>
              <a:rPr lang="ar-JO" sz="4500" dirty="0">
                <a:solidFill>
                  <a:srgbClr val="2E3C4E"/>
                </a:solidFill>
                <a:latin typeface="GE SS Two Light" pitchFamily="34" charset="0"/>
                <a:ea typeface="GE SS Two Light" pitchFamily="34" charset="-122"/>
                <a:cs typeface="GE SS Two Light" pitchFamily="34" charset="-120"/>
              </a:rPr>
              <a:t>تنفيذ التدخلات الشاملة في التعليم والتدريب التقني والمهني:</a:t>
            </a:r>
            <a:br>
              <a:rPr lang="ar-JO" sz="4500" dirty="0">
                <a:solidFill>
                  <a:srgbClr val="2E3C4E"/>
                </a:solidFill>
                <a:latin typeface="GE SS Two Light" pitchFamily="34" charset="0"/>
                <a:ea typeface="GE SS Two Light" pitchFamily="34" charset="-122"/>
                <a:cs typeface="GE SS Two Light" pitchFamily="34" charset="-120"/>
              </a:rPr>
            </a:br>
            <a:r>
              <a:rPr lang="ar-JO" sz="4500" dirty="0">
                <a:solidFill>
                  <a:srgbClr val="2E3C4E"/>
                </a:solidFill>
                <a:latin typeface="GE SS Two Light" pitchFamily="34" charset="0"/>
                <a:ea typeface="GE SS Two Light" pitchFamily="34" charset="-122"/>
                <a:cs typeface="GE SS Two Light" pitchFamily="34" charset="-120"/>
              </a:rPr>
              <a:t/>
            </a:r>
            <a:br>
              <a:rPr lang="ar-JO" sz="4500" dirty="0">
                <a:solidFill>
                  <a:srgbClr val="2E3C4E"/>
                </a:solidFill>
                <a:latin typeface="GE SS Two Light" pitchFamily="34" charset="0"/>
                <a:ea typeface="GE SS Two Light" pitchFamily="34" charset="-122"/>
                <a:cs typeface="GE SS Two Light" pitchFamily="34" charset="-120"/>
              </a:rPr>
            </a:br>
            <a:r>
              <a:rPr lang="ar-JO" sz="4500" dirty="0">
                <a:solidFill>
                  <a:srgbClr val="2E3C4E"/>
                </a:solidFill>
                <a:latin typeface="GE SS Two Light" pitchFamily="34" charset="0"/>
                <a:ea typeface="GE SS Two Light" pitchFamily="34" charset="-122"/>
                <a:cs typeface="GE SS Two Light" pitchFamily="34" charset="-120"/>
              </a:rPr>
              <a:t>خطوات عملية لتنمية منصفة للمهارات </a:t>
            </a:r>
            <a:endParaRPr lang="ar-SA" sz="4500" dirty="0"/>
          </a:p>
        </p:txBody>
      </p:sp>
      <p:sp>
        <p:nvSpPr>
          <p:cNvPr id="13" name="Text 1"/>
          <p:cNvSpPr/>
          <p:nvPr/>
        </p:nvSpPr>
        <p:spPr>
          <a:xfrm>
            <a:off x="4594210" y="4320208"/>
            <a:ext cx="6921930" cy="220339"/>
          </a:xfrm>
          <a:prstGeom prst="rect">
            <a:avLst/>
          </a:prstGeom>
          <a:noFill/>
          <a:ln/>
        </p:spPr>
        <p:txBody>
          <a:bodyPr wrap="none" lIns="0" tIns="0" rIns="0" bIns="0" rtlCol="0" anchor="t"/>
          <a:lstStyle/>
          <a:p>
            <a:pPr marL="0" indent="0" algn="r" rtl="1">
              <a:lnSpc>
                <a:spcPct val="133000"/>
              </a:lnSpc>
              <a:buNone/>
            </a:pPr>
            <a:r>
              <a:rPr lang="ar-SA" altLang="en-US" sz="2400" b="1" dirty="0">
                <a:solidFill>
                  <a:srgbClr val="384653"/>
                </a:solidFill>
                <a:latin typeface="WinSoft Pro Medium" pitchFamily="34" charset="0"/>
                <a:ea typeface="WinSoft Pro Medium" pitchFamily="34" charset="-122"/>
                <a:cs typeface="WinSoft Pro Medium" pitchFamily="34" charset="-120"/>
              </a:rPr>
              <a:t>دليل المتدرّب — وحدة التعلّم</a:t>
            </a:r>
            <a:r>
              <a:rPr lang="ar-JO" altLang="en-US" sz="2400" b="1" dirty="0">
                <a:solidFill>
                  <a:srgbClr val="384653"/>
                </a:solidFill>
                <a:latin typeface="WinSoft Pro Medium" pitchFamily="34" charset="0"/>
                <a:ea typeface="WinSoft Pro Medium" pitchFamily="34" charset="-122"/>
                <a:cs typeface="WinSoft Pro Medium" pitchFamily="34" charset="-120"/>
              </a:rPr>
              <a:t> </a:t>
            </a:r>
            <a:r>
              <a:rPr lang="en-US" altLang="en-US" sz="2400" b="1" dirty="0">
                <a:solidFill>
                  <a:srgbClr val="384653"/>
                </a:solidFill>
                <a:latin typeface="Myriad Headline" panose="020B0500000000000000" pitchFamily="34" charset="0"/>
                <a:ea typeface="WinSoft Pro Medium" pitchFamily="34" charset="-122"/>
                <a:cs typeface="WinSoft Pro Medium" pitchFamily="34" charset="-120"/>
              </a:rPr>
              <a:t>U.2.2 </a:t>
            </a:r>
            <a:endParaRPr lang="ar-SA" sz="2400" b="1" dirty="0"/>
          </a:p>
        </p:txBody>
      </p:sp>
      <p:sp>
        <p:nvSpPr>
          <p:cNvPr id="14" name="Shape 2"/>
          <p:cNvSpPr/>
          <p:nvPr/>
        </p:nvSpPr>
        <p:spPr>
          <a:xfrm>
            <a:off x="8482819" y="5301345"/>
            <a:ext cx="3076968" cy="396069"/>
          </a:xfrm>
          <a:prstGeom prst="roundRect">
            <a:avLst>
              <a:gd name="adj" fmla="val 49999"/>
            </a:avLst>
          </a:prstGeom>
          <a:solidFill>
            <a:srgbClr val="D4E9F7"/>
          </a:solidFill>
          <a:ln/>
        </p:spPr>
        <p:txBody>
          <a:bodyPr/>
          <a:lstStyle/>
          <a:p>
            <a:endParaRPr lang="en-US"/>
          </a:p>
        </p:txBody>
      </p:sp>
      <p:sp>
        <p:nvSpPr>
          <p:cNvPr id="15" name="Text 3"/>
          <p:cNvSpPr/>
          <p:nvPr/>
        </p:nvSpPr>
        <p:spPr>
          <a:xfrm>
            <a:off x="8747118" y="5398730"/>
            <a:ext cx="2548370" cy="145355"/>
          </a:xfrm>
          <a:prstGeom prst="rect">
            <a:avLst/>
          </a:prstGeom>
          <a:noFill/>
          <a:ln/>
        </p:spPr>
        <p:txBody>
          <a:bodyPr wrap="none" lIns="0" tIns="0" rIns="0" bIns="0" rtlCol="0" anchor="t"/>
          <a:lstStyle/>
          <a:p>
            <a:pPr marL="0" indent="0" algn="r" rtl="1">
              <a:lnSpc>
                <a:spcPct val="96000"/>
              </a:lnSpc>
              <a:buNone/>
            </a:pPr>
            <a:r>
              <a:rPr lang="ar-SA" altLang="en-US" sz="1400" b="1" dirty="0">
                <a:solidFill>
                  <a:srgbClr val="384653"/>
                </a:solidFill>
                <a:latin typeface="WinSoft Pro Medium" pitchFamily="34" charset="0"/>
                <a:ea typeface="WinSoft Pro Medium" pitchFamily="34" charset="-122"/>
                <a:cs typeface="WinSoft Pro Medium" pitchFamily="34" charset="-120"/>
              </a:rPr>
              <a:t>المجمّع التدريبي: نماذج حديثة للتدريب والتقييم</a:t>
            </a:r>
            <a:endParaRPr lang="ar-SA" sz="1400" b="1" dirty="0"/>
          </a:p>
        </p:txBody>
      </p:sp>
    </p:spTree>
    <p:extLst>
      <p:ext uri="{BB962C8B-B14F-4D97-AF65-F5344CB8AC3E}">
        <p14:creationId xmlns:p14="http://schemas.microsoft.com/office/powerpoint/2010/main" val="15172815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334745644"/>
              </p:ext>
            </p:extLst>
          </p:nvPr>
        </p:nvGraphicFramePr>
        <p:xfrm>
          <a:off x="154746" y="211016"/>
          <a:ext cx="11868442" cy="6422450"/>
        </p:xfrm>
        <a:graphic>
          <a:graphicData uri="http://schemas.openxmlformats.org/drawingml/2006/table">
            <a:tbl>
              <a:tblPr rtl="1" firstRow="1" firstCol="1" bandRow="1">
                <a:tableStyleId>{5C22544A-7EE6-4342-B048-85BDC9FD1C3A}</a:tableStyleId>
              </a:tblPr>
              <a:tblGrid>
                <a:gridCol w="764274">
                  <a:extLst>
                    <a:ext uri="{9D8B030D-6E8A-4147-A177-3AD203B41FA5}">
                      <a16:colId xmlns:a16="http://schemas.microsoft.com/office/drawing/2014/main" val="1862138747"/>
                    </a:ext>
                  </a:extLst>
                </a:gridCol>
                <a:gridCol w="1479120">
                  <a:extLst>
                    <a:ext uri="{9D8B030D-6E8A-4147-A177-3AD203B41FA5}">
                      <a16:colId xmlns:a16="http://schemas.microsoft.com/office/drawing/2014/main" val="3445487675"/>
                    </a:ext>
                  </a:extLst>
                </a:gridCol>
                <a:gridCol w="1513341">
                  <a:extLst>
                    <a:ext uri="{9D8B030D-6E8A-4147-A177-3AD203B41FA5}">
                      <a16:colId xmlns:a16="http://schemas.microsoft.com/office/drawing/2014/main" val="1758808259"/>
                    </a:ext>
                  </a:extLst>
                </a:gridCol>
                <a:gridCol w="570354">
                  <a:extLst>
                    <a:ext uri="{9D8B030D-6E8A-4147-A177-3AD203B41FA5}">
                      <a16:colId xmlns:a16="http://schemas.microsoft.com/office/drawing/2014/main" val="2385108570"/>
                    </a:ext>
                  </a:extLst>
                </a:gridCol>
                <a:gridCol w="1746551">
                  <a:extLst>
                    <a:ext uri="{9D8B030D-6E8A-4147-A177-3AD203B41FA5}">
                      <a16:colId xmlns:a16="http://schemas.microsoft.com/office/drawing/2014/main" val="239977124"/>
                    </a:ext>
                  </a:extLst>
                </a:gridCol>
                <a:gridCol w="1561506">
                  <a:extLst>
                    <a:ext uri="{9D8B030D-6E8A-4147-A177-3AD203B41FA5}">
                      <a16:colId xmlns:a16="http://schemas.microsoft.com/office/drawing/2014/main" val="960803660"/>
                    </a:ext>
                  </a:extLst>
                </a:gridCol>
                <a:gridCol w="570354">
                  <a:extLst>
                    <a:ext uri="{9D8B030D-6E8A-4147-A177-3AD203B41FA5}">
                      <a16:colId xmlns:a16="http://schemas.microsoft.com/office/drawing/2014/main" val="3140958116"/>
                    </a:ext>
                  </a:extLst>
                </a:gridCol>
                <a:gridCol w="1733877">
                  <a:extLst>
                    <a:ext uri="{9D8B030D-6E8A-4147-A177-3AD203B41FA5}">
                      <a16:colId xmlns:a16="http://schemas.microsoft.com/office/drawing/2014/main" val="3611417253"/>
                    </a:ext>
                  </a:extLst>
                </a:gridCol>
                <a:gridCol w="1929065">
                  <a:extLst>
                    <a:ext uri="{9D8B030D-6E8A-4147-A177-3AD203B41FA5}">
                      <a16:colId xmlns:a16="http://schemas.microsoft.com/office/drawing/2014/main" val="3639197636"/>
                    </a:ext>
                  </a:extLst>
                </a:gridCol>
              </a:tblGrid>
              <a:tr h="327525">
                <a:tc>
                  <a:txBody>
                    <a:bodyPr/>
                    <a:lstStyle/>
                    <a:p>
                      <a:pPr marL="0" algn="r" defTabSz="914400" rtl="1" eaLnBrk="1" latinLnBrk="0" hangingPunct="1">
                        <a:lnSpc>
                          <a:spcPct val="100000"/>
                        </a:lnSpc>
                        <a:spcAft>
                          <a:spcPts val="0"/>
                        </a:spcAft>
                      </a:pPr>
                      <a:r>
                        <a:rPr lang="ar-SA" sz="1800" b="1" kern="1200" dirty="0">
                          <a:solidFill>
                            <a:schemeClr val="bg1"/>
                          </a:solidFill>
                          <a:latin typeface="WinSoft Pro Medium" pitchFamily="34" charset="0"/>
                          <a:ea typeface="WinSoft Pro Medium" pitchFamily="34" charset="-122"/>
                          <a:cs typeface="WinSoft Pro Medium" pitchFamily="34" charset="-120"/>
                        </a:rPr>
                        <a:t>اليوم</a:t>
                      </a:r>
                      <a:endParaRPr lang="en-US" sz="1800" b="1" kern="1200" dirty="0">
                        <a:solidFill>
                          <a:schemeClr val="bg1"/>
                        </a:solidFill>
                        <a:latin typeface="WinSoft Pro Medium" pitchFamily="34" charset="0"/>
                        <a:ea typeface="WinSoft Pro Medium" pitchFamily="34" charset="-122"/>
                        <a:cs typeface="WinSoft Pro Medium" pitchFamily="34" charset="-120"/>
                      </a:endParaRPr>
                    </a:p>
                  </a:txBody>
                  <a:tcPr marL="37428" marR="37428" marT="37428" marB="374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r" defTabSz="914400" rtl="1" eaLnBrk="1" latinLnBrk="0" hangingPunct="1">
                        <a:lnSpc>
                          <a:spcPct val="100000"/>
                        </a:lnSpc>
                        <a:spcAft>
                          <a:spcPts val="0"/>
                        </a:spcAft>
                      </a:pPr>
                      <a:r>
                        <a:rPr lang="ar-SA" sz="1800" b="1" kern="1200" dirty="0">
                          <a:solidFill>
                            <a:schemeClr val="bg1"/>
                          </a:solidFill>
                          <a:latin typeface="WinSoft Pro Medium" pitchFamily="34" charset="0"/>
                          <a:ea typeface="WinSoft Pro Medium" pitchFamily="34" charset="-122"/>
                          <a:cs typeface="WinSoft Pro Medium" pitchFamily="34" charset="-120"/>
                        </a:rPr>
                        <a:t>8:30–9:00</a:t>
                      </a:r>
                      <a:endParaRPr lang="en-US" sz="1800" b="1" kern="1200" dirty="0">
                        <a:solidFill>
                          <a:schemeClr val="bg1"/>
                        </a:solidFill>
                        <a:latin typeface="WinSoft Pro Medium" pitchFamily="34" charset="0"/>
                        <a:ea typeface="WinSoft Pro Medium" pitchFamily="34" charset="-122"/>
                        <a:cs typeface="WinSoft Pro Medium" pitchFamily="34" charset="-120"/>
                      </a:endParaRPr>
                    </a:p>
                  </a:txBody>
                  <a:tcPr marL="37428" marR="37428" marT="37428" marB="374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r" defTabSz="914400" rtl="1" eaLnBrk="1" latinLnBrk="0" hangingPunct="1">
                        <a:lnSpc>
                          <a:spcPct val="100000"/>
                        </a:lnSpc>
                        <a:spcAft>
                          <a:spcPts val="0"/>
                        </a:spcAft>
                      </a:pPr>
                      <a:r>
                        <a:rPr lang="ar-SA" sz="1800" b="1" kern="1200">
                          <a:solidFill>
                            <a:schemeClr val="bg1"/>
                          </a:solidFill>
                          <a:latin typeface="WinSoft Pro Medium" pitchFamily="34" charset="0"/>
                          <a:ea typeface="WinSoft Pro Medium" pitchFamily="34" charset="-122"/>
                          <a:cs typeface="WinSoft Pro Medium" pitchFamily="34" charset="-120"/>
                        </a:rPr>
                        <a:t>9:00–9:45</a:t>
                      </a:r>
                      <a:endParaRPr lang="en-US" sz="1800" b="1" kern="1200">
                        <a:solidFill>
                          <a:schemeClr val="bg1"/>
                        </a:solidFill>
                        <a:latin typeface="WinSoft Pro Medium" pitchFamily="34" charset="0"/>
                        <a:ea typeface="WinSoft Pro Medium" pitchFamily="34" charset="-122"/>
                        <a:cs typeface="WinSoft Pro Medium" pitchFamily="34" charset="-120"/>
                      </a:endParaRPr>
                    </a:p>
                  </a:txBody>
                  <a:tcPr marL="37428" marR="37428" marT="37428" marB="374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r" defTabSz="914400" rtl="1" eaLnBrk="1" latinLnBrk="0" hangingPunct="1">
                        <a:lnSpc>
                          <a:spcPct val="100000"/>
                        </a:lnSpc>
                        <a:spcAft>
                          <a:spcPts val="0"/>
                        </a:spcAft>
                      </a:pPr>
                      <a:r>
                        <a:rPr lang="ar-SA" sz="1800" b="1" kern="1200">
                          <a:solidFill>
                            <a:schemeClr val="bg1"/>
                          </a:solidFill>
                          <a:latin typeface="WinSoft Pro Medium" pitchFamily="34" charset="0"/>
                          <a:ea typeface="WinSoft Pro Medium" pitchFamily="34" charset="-122"/>
                          <a:cs typeface="WinSoft Pro Medium" pitchFamily="34" charset="-120"/>
                        </a:rPr>
                        <a:t>15</a:t>
                      </a:r>
                      <a:endParaRPr lang="en-US" sz="1800" b="1" kern="1200">
                        <a:solidFill>
                          <a:schemeClr val="bg1"/>
                        </a:solidFill>
                        <a:latin typeface="WinSoft Pro Medium" pitchFamily="34" charset="0"/>
                        <a:ea typeface="WinSoft Pro Medium" pitchFamily="34" charset="-122"/>
                        <a:cs typeface="WinSoft Pro Medium" pitchFamily="34" charset="-120"/>
                      </a:endParaRPr>
                    </a:p>
                  </a:txBody>
                  <a:tcPr marL="37428" marR="37428" marT="37428" marB="374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r" defTabSz="914400" rtl="1" eaLnBrk="1" latinLnBrk="0" hangingPunct="1">
                        <a:lnSpc>
                          <a:spcPct val="100000"/>
                        </a:lnSpc>
                        <a:spcAft>
                          <a:spcPts val="0"/>
                        </a:spcAft>
                      </a:pPr>
                      <a:r>
                        <a:rPr lang="ar-SA" sz="1800" b="1" kern="1200">
                          <a:solidFill>
                            <a:schemeClr val="bg1"/>
                          </a:solidFill>
                          <a:latin typeface="WinSoft Pro Medium" pitchFamily="34" charset="0"/>
                          <a:ea typeface="WinSoft Pro Medium" pitchFamily="34" charset="-122"/>
                          <a:cs typeface="WinSoft Pro Medium" pitchFamily="34" charset="-120"/>
                        </a:rPr>
                        <a:t>10:00–10:50</a:t>
                      </a:r>
                      <a:endParaRPr lang="en-US" sz="1800" b="1" kern="1200">
                        <a:solidFill>
                          <a:schemeClr val="bg1"/>
                        </a:solidFill>
                        <a:latin typeface="WinSoft Pro Medium" pitchFamily="34" charset="0"/>
                        <a:ea typeface="WinSoft Pro Medium" pitchFamily="34" charset="-122"/>
                        <a:cs typeface="WinSoft Pro Medium" pitchFamily="34" charset="-120"/>
                      </a:endParaRPr>
                    </a:p>
                  </a:txBody>
                  <a:tcPr marL="37428" marR="37428" marT="37428" marB="374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r" defTabSz="914400" rtl="1" eaLnBrk="1" latinLnBrk="0" hangingPunct="1">
                        <a:lnSpc>
                          <a:spcPct val="100000"/>
                        </a:lnSpc>
                        <a:spcAft>
                          <a:spcPts val="0"/>
                        </a:spcAft>
                      </a:pPr>
                      <a:r>
                        <a:rPr lang="ar-SA" sz="1800" b="1" kern="1200">
                          <a:solidFill>
                            <a:schemeClr val="bg1"/>
                          </a:solidFill>
                          <a:latin typeface="WinSoft Pro Medium" pitchFamily="34" charset="0"/>
                          <a:ea typeface="WinSoft Pro Medium" pitchFamily="34" charset="-122"/>
                          <a:cs typeface="WinSoft Pro Medium" pitchFamily="34" charset="-120"/>
                        </a:rPr>
                        <a:t>10:50–11:35</a:t>
                      </a:r>
                      <a:endParaRPr lang="en-US" sz="1800" b="1" kern="1200">
                        <a:solidFill>
                          <a:schemeClr val="bg1"/>
                        </a:solidFill>
                        <a:latin typeface="WinSoft Pro Medium" pitchFamily="34" charset="0"/>
                        <a:ea typeface="WinSoft Pro Medium" pitchFamily="34" charset="-122"/>
                        <a:cs typeface="WinSoft Pro Medium" pitchFamily="34" charset="-120"/>
                      </a:endParaRPr>
                    </a:p>
                  </a:txBody>
                  <a:tcPr marL="37428" marR="37428" marT="37428" marB="374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r" defTabSz="914400" rtl="1" eaLnBrk="1" latinLnBrk="0" hangingPunct="1">
                        <a:lnSpc>
                          <a:spcPct val="100000"/>
                        </a:lnSpc>
                        <a:spcAft>
                          <a:spcPts val="0"/>
                        </a:spcAft>
                      </a:pPr>
                      <a:r>
                        <a:rPr lang="ar-SA" sz="1800" b="1" kern="1200">
                          <a:solidFill>
                            <a:schemeClr val="bg1"/>
                          </a:solidFill>
                          <a:latin typeface="WinSoft Pro Medium" pitchFamily="34" charset="0"/>
                          <a:ea typeface="WinSoft Pro Medium" pitchFamily="34" charset="-122"/>
                          <a:cs typeface="WinSoft Pro Medium" pitchFamily="34" charset="-120"/>
                        </a:rPr>
                        <a:t>15</a:t>
                      </a:r>
                      <a:endParaRPr lang="en-US" sz="1800" b="1" kern="1200">
                        <a:solidFill>
                          <a:schemeClr val="bg1"/>
                        </a:solidFill>
                        <a:latin typeface="WinSoft Pro Medium" pitchFamily="34" charset="0"/>
                        <a:ea typeface="WinSoft Pro Medium" pitchFamily="34" charset="-122"/>
                        <a:cs typeface="WinSoft Pro Medium" pitchFamily="34" charset="-120"/>
                      </a:endParaRPr>
                    </a:p>
                  </a:txBody>
                  <a:tcPr marL="37428" marR="37428" marT="37428" marB="374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r" defTabSz="914400" rtl="1" eaLnBrk="1" latinLnBrk="0" hangingPunct="1">
                        <a:lnSpc>
                          <a:spcPct val="100000"/>
                        </a:lnSpc>
                        <a:spcAft>
                          <a:spcPts val="0"/>
                        </a:spcAft>
                      </a:pPr>
                      <a:r>
                        <a:rPr lang="ar-SA" sz="1800" b="1" kern="1200">
                          <a:solidFill>
                            <a:schemeClr val="bg1"/>
                          </a:solidFill>
                          <a:latin typeface="WinSoft Pro Medium" pitchFamily="34" charset="0"/>
                          <a:ea typeface="WinSoft Pro Medium" pitchFamily="34" charset="-122"/>
                          <a:cs typeface="WinSoft Pro Medium" pitchFamily="34" charset="-120"/>
                        </a:rPr>
                        <a:t>11:50–12:40</a:t>
                      </a:r>
                      <a:endParaRPr lang="en-US" sz="1800" b="1" kern="1200">
                        <a:solidFill>
                          <a:schemeClr val="bg1"/>
                        </a:solidFill>
                        <a:latin typeface="WinSoft Pro Medium" pitchFamily="34" charset="0"/>
                        <a:ea typeface="WinSoft Pro Medium" pitchFamily="34" charset="-122"/>
                        <a:cs typeface="WinSoft Pro Medium" pitchFamily="34" charset="-120"/>
                      </a:endParaRPr>
                    </a:p>
                  </a:txBody>
                  <a:tcPr marL="37428" marR="37428" marT="37428" marB="374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r" defTabSz="914400" rtl="1" eaLnBrk="1" latinLnBrk="0" hangingPunct="1">
                        <a:lnSpc>
                          <a:spcPct val="100000"/>
                        </a:lnSpc>
                        <a:spcAft>
                          <a:spcPts val="0"/>
                        </a:spcAft>
                      </a:pPr>
                      <a:r>
                        <a:rPr lang="ar-SA" sz="1800" b="1" kern="1200" dirty="0">
                          <a:solidFill>
                            <a:schemeClr val="bg1"/>
                          </a:solidFill>
                          <a:latin typeface="WinSoft Pro Medium" pitchFamily="34" charset="0"/>
                          <a:ea typeface="WinSoft Pro Medium" pitchFamily="34" charset="-122"/>
                          <a:cs typeface="WinSoft Pro Medium" pitchFamily="34" charset="-120"/>
                        </a:rPr>
                        <a:t>12:40–1:30</a:t>
                      </a:r>
                      <a:endParaRPr lang="en-US" sz="1800" b="1" kern="1200" dirty="0">
                        <a:solidFill>
                          <a:schemeClr val="bg1"/>
                        </a:solidFill>
                        <a:latin typeface="WinSoft Pro Medium" pitchFamily="34" charset="0"/>
                        <a:ea typeface="WinSoft Pro Medium" pitchFamily="34" charset="-122"/>
                        <a:cs typeface="WinSoft Pro Medium" pitchFamily="34" charset="-120"/>
                      </a:endParaRPr>
                    </a:p>
                  </a:txBody>
                  <a:tcPr marL="37428" marR="37428" marT="37428" marB="374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1553608413"/>
                  </a:ext>
                </a:extLst>
              </a:tr>
              <a:tr h="1448272">
                <a:tc>
                  <a:txBody>
                    <a:bodyPr/>
                    <a:lstStyle/>
                    <a:p>
                      <a:pPr marL="0" algn="r" defTabSz="914400" rtl="1" eaLnBrk="1" latinLnBrk="0" hangingPunct="1">
                        <a:lnSpc>
                          <a:spcPct val="100000"/>
                        </a:lnSpc>
                        <a:spcAft>
                          <a:spcPts val="0"/>
                        </a:spcAft>
                      </a:pPr>
                      <a:r>
                        <a:rPr lang="ar-SA" sz="1800" b="1" kern="1200" dirty="0">
                          <a:solidFill>
                            <a:schemeClr val="bg1"/>
                          </a:solidFill>
                          <a:latin typeface="WinSoft Pro Medium" pitchFamily="34" charset="0"/>
                          <a:ea typeface="WinSoft Pro Medium" pitchFamily="34" charset="-122"/>
                          <a:cs typeface="WinSoft Pro Medium" pitchFamily="34" charset="-120"/>
                        </a:rPr>
                        <a:t>اليوم 1</a:t>
                      </a:r>
                      <a:endParaRPr lang="en-US" sz="1800" b="1" kern="1200" dirty="0">
                        <a:solidFill>
                          <a:schemeClr val="bg1"/>
                        </a:solidFill>
                        <a:latin typeface="WinSoft Pro Medium" pitchFamily="34" charset="0"/>
                        <a:ea typeface="WinSoft Pro Medium" pitchFamily="34" charset="-122"/>
                        <a:cs typeface="WinSoft Pro Medium" pitchFamily="34" charset="-120"/>
                      </a:endParaRPr>
                    </a:p>
                  </a:txBody>
                  <a:tcPr marL="37428" marR="37428" marT="37428" marB="374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r" defTabSz="914400" rtl="1" eaLnBrk="1" latinLnBrk="0" hangingPunct="1">
                        <a:lnSpc>
                          <a:spcPct val="100000"/>
                        </a:lnSpc>
                        <a:spcAft>
                          <a:spcPts val="0"/>
                        </a:spcAft>
                      </a:pPr>
                      <a:r>
                        <a:rPr lang="ar-SA" sz="1600" b="1" kern="1200" dirty="0">
                          <a:solidFill>
                            <a:srgbClr val="384653"/>
                          </a:solidFill>
                          <a:latin typeface="WinSoft Pro Medium" pitchFamily="34" charset="0"/>
                          <a:ea typeface="WinSoft Pro Medium" pitchFamily="34" charset="-122"/>
                          <a:cs typeface="WinSoft Pro Medium" pitchFamily="34" charset="-120"/>
                        </a:rPr>
                        <a:t>افتتاح ورشة العمل</a:t>
                      </a:r>
                      <a:endParaRPr lang="en-US" sz="1600" b="1" kern="1200" dirty="0">
                        <a:solidFill>
                          <a:srgbClr val="384653"/>
                        </a:solidFill>
                        <a:latin typeface="WinSoft Pro Medium" pitchFamily="34" charset="0"/>
                        <a:ea typeface="WinSoft Pro Medium" pitchFamily="34" charset="-122"/>
                        <a:cs typeface="WinSoft Pro Medium" pitchFamily="34" charset="-120"/>
                      </a:endParaRPr>
                    </a:p>
                    <a:p>
                      <a:pPr marL="0" algn="r" defTabSz="914400" rtl="1" eaLnBrk="1" latinLnBrk="0" hangingPunct="1">
                        <a:lnSpc>
                          <a:spcPct val="100000"/>
                        </a:lnSpc>
                        <a:spcAft>
                          <a:spcPts val="0"/>
                        </a:spcAft>
                      </a:pPr>
                      <a:r>
                        <a:rPr lang="ar-SA" sz="1600" b="1" kern="1200" dirty="0">
                          <a:solidFill>
                            <a:srgbClr val="384653"/>
                          </a:solidFill>
                          <a:latin typeface="WinSoft Pro Medium" pitchFamily="34" charset="0"/>
                          <a:ea typeface="WinSoft Pro Medium" pitchFamily="34" charset="-122"/>
                          <a:cs typeface="WinSoft Pro Medium" pitchFamily="34" charset="-120"/>
                        </a:rPr>
                        <a:t>- التعارف والتوقعات</a:t>
                      </a:r>
                      <a:endParaRPr lang="en-US" sz="1600" b="1" kern="1200" dirty="0">
                        <a:solidFill>
                          <a:srgbClr val="384653"/>
                        </a:solidFill>
                        <a:latin typeface="WinSoft Pro Medium" pitchFamily="34" charset="0"/>
                        <a:ea typeface="WinSoft Pro Medium" pitchFamily="34" charset="-122"/>
                        <a:cs typeface="WinSoft Pro Medium" pitchFamily="34" charset="-120"/>
                      </a:endParaRPr>
                    </a:p>
                    <a:p>
                      <a:pPr marL="0" algn="r" defTabSz="914400" rtl="1" eaLnBrk="1" latinLnBrk="0" hangingPunct="1">
                        <a:lnSpc>
                          <a:spcPct val="100000"/>
                        </a:lnSpc>
                        <a:spcAft>
                          <a:spcPts val="0"/>
                        </a:spcAft>
                      </a:pPr>
                      <a:r>
                        <a:rPr lang="ar-SA" sz="1600" b="1" kern="1200" dirty="0">
                          <a:solidFill>
                            <a:srgbClr val="384653"/>
                          </a:solidFill>
                          <a:latin typeface="WinSoft Pro Medium" pitchFamily="34" charset="0"/>
                          <a:ea typeface="WinSoft Pro Medium" pitchFamily="34" charset="-122"/>
                          <a:cs typeface="WinSoft Pro Medium" pitchFamily="34" charset="-120"/>
                        </a:rPr>
                        <a:t>- مراجعة دليل التعلم </a:t>
                      </a:r>
                      <a:endParaRPr lang="en-US" sz="1600" b="1" kern="1200" dirty="0">
                        <a:solidFill>
                          <a:srgbClr val="384653"/>
                        </a:solidFill>
                        <a:latin typeface="WinSoft Pro Medium" pitchFamily="34" charset="0"/>
                        <a:ea typeface="WinSoft Pro Medium" pitchFamily="34" charset="-122"/>
                        <a:cs typeface="WinSoft Pro Medium" pitchFamily="34" charset="-120"/>
                      </a:endParaRPr>
                    </a:p>
                  </a:txBody>
                  <a:tcPr marL="37428" marR="37428" marT="37428" marB="374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914400" rtl="1" eaLnBrk="1" latinLnBrk="0" hangingPunct="1">
                        <a:lnSpc>
                          <a:spcPct val="100000"/>
                        </a:lnSpc>
                        <a:spcAft>
                          <a:spcPts val="0"/>
                        </a:spcAft>
                      </a:pPr>
                      <a:r>
                        <a:rPr lang="ar-SA" sz="1600" b="1" kern="1200" dirty="0">
                          <a:solidFill>
                            <a:srgbClr val="384653"/>
                          </a:solidFill>
                          <a:latin typeface="WinSoft Pro Medium" pitchFamily="34" charset="0"/>
                          <a:ea typeface="WinSoft Pro Medium" pitchFamily="34" charset="-122"/>
                          <a:cs typeface="WinSoft Pro Medium" pitchFamily="34" charset="-120"/>
                        </a:rPr>
                        <a:t>الافتتاح والتأطير المفاهيمي</a:t>
                      </a:r>
                      <a:endParaRPr lang="en-US" sz="1600" b="1" kern="1200" dirty="0">
                        <a:solidFill>
                          <a:srgbClr val="384653"/>
                        </a:solidFill>
                        <a:latin typeface="WinSoft Pro Medium" pitchFamily="34" charset="0"/>
                        <a:ea typeface="WinSoft Pro Medium" pitchFamily="34" charset="-122"/>
                        <a:cs typeface="WinSoft Pro Medium" pitchFamily="34" charset="-120"/>
                      </a:endParaRPr>
                    </a:p>
                    <a:p>
                      <a:pPr marL="0" algn="r" defTabSz="914400" rtl="1" eaLnBrk="1" latinLnBrk="0" hangingPunct="1">
                        <a:lnSpc>
                          <a:spcPct val="100000"/>
                        </a:lnSpc>
                        <a:spcAft>
                          <a:spcPts val="0"/>
                        </a:spcAft>
                      </a:pPr>
                      <a:r>
                        <a:rPr lang="ar-SA" sz="1600" b="1" kern="1200" dirty="0">
                          <a:solidFill>
                            <a:srgbClr val="384653"/>
                          </a:solidFill>
                          <a:latin typeface="WinSoft Pro Medium" pitchFamily="34" charset="0"/>
                          <a:ea typeface="WinSoft Pro Medium" pitchFamily="34" charset="-122"/>
                          <a:cs typeface="WinSoft Pro Medium" pitchFamily="34" charset="-120"/>
                        </a:rPr>
                        <a:t>- فلسفة نموذج الحاجز مقترناً برحلة المتدرب</a:t>
                      </a:r>
                      <a:endParaRPr lang="en-US" sz="1600" b="1" kern="1200" dirty="0">
                        <a:solidFill>
                          <a:srgbClr val="384653"/>
                        </a:solidFill>
                        <a:latin typeface="WinSoft Pro Medium" pitchFamily="34" charset="0"/>
                        <a:ea typeface="WinSoft Pro Medium" pitchFamily="34" charset="-122"/>
                        <a:cs typeface="WinSoft Pro Medium" pitchFamily="34" charset="-120"/>
                      </a:endParaRPr>
                    </a:p>
                  </a:txBody>
                  <a:tcPr marL="37428" marR="37428" marT="37428" marB="374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4">
                  <a:txBody>
                    <a:bodyPr/>
                    <a:lstStyle/>
                    <a:p>
                      <a:pPr marL="0" marR="71755" algn="r" defTabSz="914400" rtl="1" eaLnBrk="1" latinLnBrk="0" hangingPunct="1">
                        <a:lnSpc>
                          <a:spcPct val="100000"/>
                        </a:lnSpc>
                        <a:spcAft>
                          <a:spcPts val="0"/>
                        </a:spcAft>
                      </a:pPr>
                      <a:r>
                        <a:rPr lang="ar-SA" sz="1600" b="1" kern="1200">
                          <a:solidFill>
                            <a:srgbClr val="384653"/>
                          </a:solidFill>
                          <a:latin typeface="WinSoft Pro Medium" pitchFamily="34" charset="0"/>
                          <a:ea typeface="WinSoft Pro Medium" pitchFamily="34" charset="-122"/>
                          <a:cs typeface="WinSoft Pro Medium" pitchFamily="34" charset="-120"/>
                        </a:rPr>
                        <a:t>استراحة</a:t>
                      </a:r>
                      <a:endParaRPr lang="en-US" sz="1600" b="1" kern="1200">
                        <a:solidFill>
                          <a:srgbClr val="384653"/>
                        </a:solidFill>
                        <a:latin typeface="WinSoft Pro Medium" pitchFamily="34" charset="0"/>
                        <a:ea typeface="WinSoft Pro Medium" pitchFamily="34" charset="-122"/>
                        <a:cs typeface="WinSoft Pro Medium" pitchFamily="34" charset="-120"/>
                      </a:endParaRPr>
                    </a:p>
                  </a:txBody>
                  <a:tcPr marL="37428" marR="37428" marT="37428" marB="37428"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914400" rtl="1" eaLnBrk="1" latinLnBrk="0" hangingPunct="1">
                        <a:lnSpc>
                          <a:spcPct val="100000"/>
                        </a:lnSpc>
                        <a:spcAft>
                          <a:spcPts val="0"/>
                        </a:spcAft>
                      </a:pPr>
                      <a:r>
                        <a:rPr lang="ar-SA" sz="1600" b="1" kern="1200" dirty="0">
                          <a:solidFill>
                            <a:srgbClr val="384653"/>
                          </a:solidFill>
                          <a:latin typeface="WinSoft Pro Medium" pitchFamily="34" charset="0"/>
                          <a:ea typeface="WinSoft Pro Medium" pitchFamily="34" charset="-122"/>
                          <a:cs typeface="WinSoft Pro Medium" pitchFamily="34" charset="-120"/>
                        </a:rPr>
                        <a:t>النشاط 1.1 (تحديد الحواجز)</a:t>
                      </a:r>
                      <a:endParaRPr lang="en-US" sz="1600" b="1" kern="1200" dirty="0">
                        <a:solidFill>
                          <a:srgbClr val="384653"/>
                        </a:solidFill>
                        <a:latin typeface="WinSoft Pro Medium" pitchFamily="34" charset="0"/>
                        <a:ea typeface="WinSoft Pro Medium" pitchFamily="34" charset="-122"/>
                        <a:cs typeface="WinSoft Pro Medium" pitchFamily="34" charset="-120"/>
                      </a:endParaRPr>
                    </a:p>
                    <a:p>
                      <a:pPr marL="0" algn="r" defTabSz="914400" rtl="1" eaLnBrk="1" latinLnBrk="0" hangingPunct="1">
                        <a:lnSpc>
                          <a:spcPct val="100000"/>
                        </a:lnSpc>
                        <a:spcAft>
                          <a:spcPts val="0"/>
                        </a:spcAft>
                      </a:pPr>
                      <a:r>
                        <a:rPr lang="ar-JO" sz="1600" b="1" kern="1200" dirty="0">
                          <a:solidFill>
                            <a:srgbClr val="384653"/>
                          </a:solidFill>
                          <a:latin typeface="WinSoft Pro Medium" pitchFamily="34" charset="0"/>
                          <a:ea typeface="WinSoft Pro Medium" pitchFamily="34" charset="-122"/>
                          <a:cs typeface="WinSoft Pro Medium" pitchFamily="34" charset="-120"/>
                        </a:rPr>
                        <a:t>- </a:t>
                      </a:r>
                      <a:r>
                        <a:rPr lang="ar-SA" sz="1600" b="1" kern="1200" dirty="0">
                          <a:solidFill>
                            <a:srgbClr val="384653"/>
                          </a:solidFill>
                          <a:latin typeface="WinSoft Pro Medium" pitchFamily="34" charset="0"/>
                          <a:ea typeface="WinSoft Pro Medium" pitchFamily="34" charset="-122"/>
                          <a:cs typeface="WinSoft Pro Medium" pitchFamily="34" charset="-120"/>
                        </a:rPr>
                        <a:t>قراءة دراسة الحالة</a:t>
                      </a:r>
                      <a:r>
                        <a:rPr lang="en-US" sz="1600" b="1" kern="1200" dirty="0">
                          <a:solidFill>
                            <a:srgbClr val="384653"/>
                          </a:solidFill>
                          <a:latin typeface="WinSoft Pro Medium" pitchFamily="34" charset="0"/>
                          <a:ea typeface="WinSoft Pro Medium" pitchFamily="34" charset="-122"/>
                          <a:cs typeface="WinSoft Pro Medium" pitchFamily="34" charset="-120"/>
                        </a:rPr>
                        <a:t> T1 </a:t>
                      </a:r>
                      <a:r>
                        <a:rPr lang="ar-SA" sz="1600" b="1" kern="1200" dirty="0">
                          <a:solidFill>
                            <a:srgbClr val="384653"/>
                          </a:solidFill>
                          <a:latin typeface="WinSoft Pro Medium" pitchFamily="34" charset="0"/>
                          <a:ea typeface="WinSoft Pro Medium" pitchFamily="34" charset="-122"/>
                          <a:cs typeface="WinSoft Pro Medium" pitchFamily="34" charset="-120"/>
                        </a:rPr>
                        <a:t>والتمييز بين الواقع والانطباع</a:t>
                      </a:r>
                      <a:endParaRPr lang="en-US" sz="1600" b="1" kern="1200" dirty="0">
                        <a:solidFill>
                          <a:srgbClr val="384653"/>
                        </a:solidFill>
                        <a:latin typeface="WinSoft Pro Medium" pitchFamily="34" charset="0"/>
                        <a:ea typeface="WinSoft Pro Medium" pitchFamily="34" charset="-122"/>
                        <a:cs typeface="WinSoft Pro Medium" pitchFamily="34" charset="-120"/>
                      </a:endParaRPr>
                    </a:p>
                  </a:txBody>
                  <a:tcPr marL="37428" marR="37428" marT="37428" marB="374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914400" rtl="1" eaLnBrk="1" latinLnBrk="0" hangingPunct="1">
                        <a:lnSpc>
                          <a:spcPct val="100000"/>
                        </a:lnSpc>
                        <a:spcAft>
                          <a:spcPts val="0"/>
                        </a:spcAft>
                      </a:pPr>
                      <a:r>
                        <a:rPr lang="ar-SA" sz="1600" b="1" kern="1200">
                          <a:solidFill>
                            <a:srgbClr val="384653"/>
                          </a:solidFill>
                          <a:latin typeface="WinSoft Pro Medium" pitchFamily="34" charset="0"/>
                          <a:ea typeface="WinSoft Pro Medium" pitchFamily="34" charset="-122"/>
                          <a:cs typeface="WinSoft Pro Medium" pitchFamily="34" charset="-120"/>
                        </a:rPr>
                        <a:t>النشاط 1.1 (تتبع الحواجز)</a:t>
                      </a:r>
                      <a:endParaRPr lang="en-US" sz="1600" b="1" kern="1200">
                        <a:solidFill>
                          <a:srgbClr val="384653"/>
                        </a:solidFill>
                        <a:latin typeface="WinSoft Pro Medium" pitchFamily="34" charset="0"/>
                        <a:ea typeface="WinSoft Pro Medium" pitchFamily="34" charset="-122"/>
                        <a:cs typeface="WinSoft Pro Medium" pitchFamily="34" charset="-120"/>
                      </a:endParaRPr>
                    </a:p>
                    <a:p>
                      <a:pPr marL="0" algn="r" defTabSz="914400" rtl="1" eaLnBrk="1" latinLnBrk="0" hangingPunct="1">
                        <a:lnSpc>
                          <a:spcPct val="100000"/>
                        </a:lnSpc>
                        <a:spcAft>
                          <a:spcPts val="0"/>
                        </a:spcAft>
                      </a:pPr>
                      <a:r>
                        <a:rPr lang="ar-JO" sz="1600" b="1" kern="1200">
                          <a:solidFill>
                            <a:srgbClr val="384653"/>
                          </a:solidFill>
                          <a:latin typeface="WinSoft Pro Medium" pitchFamily="34" charset="0"/>
                          <a:ea typeface="WinSoft Pro Medium" pitchFamily="34" charset="-122"/>
                          <a:cs typeface="WinSoft Pro Medium" pitchFamily="34" charset="-120"/>
                        </a:rPr>
                        <a:t>- </a:t>
                      </a:r>
                      <a:r>
                        <a:rPr lang="ar-SA" sz="1600" b="1" kern="1200">
                          <a:solidFill>
                            <a:srgbClr val="384653"/>
                          </a:solidFill>
                          <a:latin typeface="WinSoft Pro Medium" pitchFamily="34" charset="0"/>
                          <a:ea typeface="WinSoft Pro Medium" pitchFamily="34" charset="-122"/>
                          <a:cs typeface="WinSoft Pro Medium" pitchFamily="34" charset="-120"/>
                        </a:rPr>
                        <a:t>استخراج 4 حواجز رئيسية وتصنيفها على مصفوفة </a:t>
                      </a:r>
                      <a:r>
                        <a:rPr lang="en-US" sz="1600" b="1" kern="1200">
                          <a:solidFill>
                            <a:srgbClr val="384653"/>
                          </a:solidFill>
                          <a:latin typeface="WinSoft Pro Medium" pitchFamily="34" charset="0"/>
                          <a:ea typeface="WinSoft Pro Medium" pitchFamily="34" charset="-122"/>
                          <a:cs typeface="WinSoft Pro Medium" pitchFamily="34" charset="-120"/>
                        </a:rPr>
                        <a:t>P1</a:t>
                      </a:r>
                    </a:p>
                  </a:txBody>
                  <a:tcPr marL="37428" marR="37428" marT="37428" marB="374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4">
                  <a:txBody>
                    <a:bodyPr/>
                    <a:lstStyle/>
                    <a:p>
                      <a:pPr marL="0" marR="71755" algn="r" defTabSz="914400" rtl="1" eaLnBrk="1" latinLnBrk="0" hangingPunct="1">
                        <a:lnSpc>
                          <a:spcPct val="100000"/>
                        </a:lnSpc>
                        <a:spcAft>
                          <a:spcPts val="0"/>
                        </a:spcAft>
                      </a:pPr>
                      <a:r>
                        <a:rPr lang="ar-SA" sz="1600" b="1" kern="1200">
                          <a:solidFill>
                            <a:srgbClr val="384653"/>
                          </a:solidFill>
                          <a:latin typeface="WinSoft Pro Medium" pitchFamily="34" charset="0"/>
                          <a:ea typeface="WinSoft Pro Medium" pitchFamily="34" charset="-122"/>
                          <a:cs typeface="WinSoft Pro Medium" pitchFamily="34" charset="-120"/>
                        </a:rPr>
                        <a:t>استراحة</a:t>
                      </a:r>
                      <a:endParaRPr lang="en-US" sz="1600" b="1" kern="1200">
                        <a:solidFill>
                          <a:srgbClr val="384653"/>
                        </a:solidFill>
                        <a:latin typeface="WinSoft Pro Medium" pitchFamily="34" charset="0"/>
                        <a:ea typeface="WinSoft Pro Medium" pitchFamily="34" charset="-122"/>
                        <a:cs typeface="WinSoft Pro Medium" pitchFamily="34" charset="-120"/>
                      </a:endParaRPr>
                    </a:p>
                  </a:txBody>
                  <a:tcPr marL="37428" marR="37428" marT="37428" marB="37428"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914400" rtl="1" eaLnBrk="1" latinLnBrk="0" hangingPunct="1">
                        <a:lnSpc>
                          <a:spcPct val="100000"/>
                        </a:lnSpc>
                        <a:spcAft>
                          <a:spcPts val="0"/>
                        </a:spcAft>
                      </a:pPr>
                      <a:r>
                        <a:rPr lang="ar-SA" sz="1600" b="1" kern="1200">
                          <a:solidFill>
                            <a:srgbClr val="384653"/>
                          </a:solidFill>
                          <a:latin typeface="WinSoft Pro Medium" pitchFamily="34" charset="0"/>
                          <a:ea typeface="WinSoft Pro Medium" pitchFamily="34" charset="-122"/>
                          <a:cs typeface="WinSoft Pro Medium" pitchFamily="34" charset="-120"/>
                        </a:rPr>
                        <a:t>النشاط 1.1 (تحليل الأثر)</a:t>
                      </a:r>
                      <a:endParaRPr lang="en-US" sz="1600" b="1" kern="1200">
                        <a:solidFill>
                          <a:srgbClr val="384653"/>
                        </a:solidFill>
                        <a:latin typeface="WinSoft Pro Medium" pitchFamily="34" charset="0"/>
                        <a:ea typeface="WinSoft Pro Medium" pitchFamily="34" charset="-122"/>
                        <a:cs typeface="WinSoft Pro Medium" pitchFamily="34" charset="-120"/>
                      </a:endParaRPr>
                    </a:p>
                    <a:p>
                      <a:pPr marL="0" algn="r" defTabSz="914400" rtl="1" eaLnBrk="1" latinLnBrk="0" hangingPunct="1">
                        <a:lnSpc>
                          <a:spcPct val="100000"/>
                        </a:lnSpc>
                        <a:spcAft>
                          <a:spcPts val="0"/>
                        </a:spcAft>
                      </a:pPr>
                      <a:r>
                        <a:rPr lang="ar-SA" sz="1600" b="1" kern="1200">
                          <a:solidFill>
                            <a:srgbClr val="384653"/>
                          </a:solidFill>
                          <a:latin typeface="WinSoft Pro Medium" pitchFamily="34" charset="0"/>
                          <a:ea typeface="WinSoft Pro Medium" pitchFamily="34" charset="-122"/>
                          <a:cs typeface="WinSoft Pro Medium" pitchFamily="34" charset="-120"/>
                        </a:rPr>
                        <a:t>- مناقشة تقاطع الحواجز وسلسلة التغذية الراجعة</a:t>
                      </a:r>
                      <a:endParaRPr lang="en-US" sz="1600" b="1" kern="1200">
                        <a:solidFill>
                          <a:srgbClr val="384653"/>
                        </a:solidFill>
                        <a:latin typeface="WinSoft Pro Medium" pitchFamily="34" charset="0"/>
                        <a:ea typeface="WinSoft Pro Medium" pitchFamily="34" charset="-122"/>
                        <a:cs typeface="WinSoft Pro Medium" pitchFamily="34" charset="-120"/>
                      </a:endParaRPr>
                    </a:p>
                  </a:txBody>
                  <a:tcPr marL="37428" marR="37428" marT="37428" marB="374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914400" rtl="1" eaLnBrk="1" latinLnBrk="0" hangingPunct="1">
                        <a:lnSpc>
                          <a:spcPct val="100000"/>
                        </a:lnSpc>
                        <a:spcAft>
                          <a:spcPts val="0"/>
                        </a:spcAft>
                      </a:pPr>
                      <a:r>
                        <a:rPr lang="ar-SA" sz="1600" b="1" kern="1200" dirty="0">
                          <a:solidFill>
                            <a:srgbClr val="384653"/>
                          </a:solidFill>
                          <a:latin typeface="WinSoft Pro Medium" pitchFamily="34" charset="0"/>
                          <a:ea typeface="WinSoft Pro Medium" pitchFamily="34" charset="-122"/>
                          <a:cs typeface="WinSoft Pro Medium" pitchFamily="34" charset="-120"/>
                        </a:rPr>
                        <a:t>النشاط 1.1 (تقييم </a:t>
                      </a:r>
                      <a:r>
                        <a:rPr lang="en-US" sz="1600" b="1" kern="1200" dirty="0">
                          <a:solidFill>
                            <a:srgbClr val="384653"/>
                          </a:solidFill>
                          <a:latin typeface="WinSoft Pro Medium" pitchFamily="34" charset="0"/>
                          <a:ea typeface="WinSoft Pro Medium" pitchFamily="34" charset="-122"/>
                          <a:cs typeface="WinSoft Pro Medium" pitchFamily="34" charset="-120"/>
                        </a:rPr>
                        <a:t>P1</a:t>
                      </a:r>
                      <a:r>
                        <a:rPr lang="ar-SA" sz="1600" b="1" kern="1200" dirty="0">
                          <a:solidFill>
                            <a:srgbClr val="384653"/>
                          </a:solidFill>
                          <a:latin typeface="WinSoft Pro Medium" pitchFamily="34" charset="0"/>
                          <a:ea typeface="WinSoft Pro Medium" pitchFamily="34" charset="-122"/>
                          <a:cs typeface="WinSoft Pro Medium" pitchFamily="34" charset="-120"/>
                        </a:rPr>
                        <a:t>)</a:t>
                      </a:r>
                      <a:endParaRPr lang="en-US" sz="1600" b="1" kern="1200" dirty="0">
                        <a:solidFill>
                          <a:srgbClr val="384653"/>
                        </a:solidFill>
                        <a:latin typeface="WinSoft Pro Medium" pitchFamily="34" charset="0"/>
                        <a:ea typeface="WinSoft Pro Medium" pitchFamily="34" charset="-122"/>
                        <a:cs typeface="WinSoft Pro Medium" pitchFamily="34" charset="-120"/>
                      </a:endParaRPr>
                    </a:p>
                    <a:p>
                      <a:pPr marL="0" algn="r" defTabSz="914400" rtl="1" eaLnBrk="1" latinLnBrk="0" hangingPunct="1">
                        <a:lnSpc>
                          <a:spcPct val="100000"/>
                        </a:lnSpc>
                        <a:spcAft>
                          <a:spcPts val="0"/>
                        </a:spcAft>
                      </a:pPr>
                      <a:r>
                        <a:rPr lang="ar-SA" sz="1600" b="1" kern="1200" dirty="0">
                          <a:solidFill>
                            <a:srgbClr val="384653"/>
                          </a:solidFill>
                          <a:latin typeface="WinSoft Pro Medium" pitchFamily="34" charset="0"/>
                          <a:ea typeface="WinSoft Pro Medium" pitchFamily="34" charset="-122"/>
                          <a:cs typeface="WinSoft Pro Medium" pitchFamily="34" charset="-120"/>
                        </a:rPr>
                        <a:t>- عرض المخرجات والتقييم بموجب الأداة </a:t>
                      </a:r>
                      <a:r>
                        <a:rPr lang="en-US" sz="1600" b="1" kern="1200" dirty="0">
                          <a:solidFill>
                            <a:srgbClr val="384653"/>
                          </a:solidFill>
                          <a:latin typeface="WinSoft Pro Medium" pitchFamily="34" charset="0"/>
                          <a:ea typeface="WinSoft Pro Medium" pitchFamily="34" charset="-122"/>
                          <a:cs typeface="WinSoft Pro Medium" pitchFamily="34" charset="-120"/>
                        </a:rPr>
                        <a:t>R1.1</a:t>
                      </a:r>
                    </a:p>
                  </a:txBody>
                  <a:tcPr marL="37428" marR="37428" marT="37428" marB="374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91639468"/>
                  </a:ext>
                </a:extLst>
              </a:tr>
              <a:tr h="1448272">
                <a:tc>
                  <a:txBody>
                    <a:bodyPr/>
                    <a:lstStyle/>
                    <a:p>
                      <a:pPr marL="0" algn="r" defTabSz="914400" rtl="1" eaLnBrk="1" latinLnBrk="0" hangingPunct="1">
                        <a:lnSpc>
                          <a:spcPct val="100000"/>
                        </a:lnSpc>
                        <a:spcAft>
                          <a:spcPts val="0"/>
                        </a:spcAft>
                      </a:pPr>
                      <a:r>
                        <a:rPr lang="ar-SA" sz="1800" b="1" kern="1200" dirty="0">
                          <a:solidFill>
                            <a:schemeClr val="bg1"/>
                          </a:solidFill>
                          <a:latin typeface="WinSoft Pro Medium" pitchFamily="34" charset="0"/>
                          <a:ea typeface="WinSoft Pro Medium" pitchFamily="34" charset="-122"/>
                          <a:cs typeface="WinSoft Pro Medium" pitchFamily="34" charset="-120"/>
                        </a:rPr>
                        <a:t>اليوم 2</a:t>
                      </a:r>
                      <a:endParaRPr lang="en-US" sz="1800" b="1" kern="1200" dirty="0">
                        <a:solidFill>
                          <a:schemeClr val="bg1"/>
                        </a:solidFill>
                        <a:latin typeface="WinSoft Pro Medium" pitchFamily="34" charset="0"/>
                        <a:ea typeface="WinSoft Pro Medium" pitchFamily="34" charset="-122"/>
                        <a:cs typeface="WinSoft Pro Medium" pitchFamily="34" charset="-120"/>
                      </a:endParaRPr>
                    </a:p>
                  </a:txBody>
                  <a:tcPr marL="37428" marR="37428" marT="37428" marB="374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r" defTabSz="914400" rtl="1" eaLnBrk="1" latinLnBrk="0" hangingPunct="1">
                        <a:lnSpc>
                          <a:spcPct val="100000"/>
                        </a:lnSpc>
                        <a:spcAft>
                          <a:spcPts val="0"/>
                        </a:spcAft>
                      </a:pPr>
                      <a:r>
                        <a:rPr lang="ar-SA" sz="1600" b="1" kern="1200">
                          <a:solidFill>
                            <a:srgbClr val="384653"/>
                          </a:solidFill>
                          <a:latin typeface="WinSoft Pro Medium" pitchFamily="34" charset="0"/>
                          <a:ea typeface="WinSoft Pro Medium" pitchFamily="34" charset="-122"/>
                          <a:cs typeface="WinSoft Pro Medium" pitchFamily="34" charset="-120"/>
                        </a:rPr>
                        <a:t>التهيئة والربط</a:t>
                      </a:r>
                      <a:endParaRPr lang="en-US" sz="1600" b="1" kern="1200">
                        <a:solidFill>
                          <a:srgbClr val="384653"/>
                        </a:solidFill>
                        <a:latin typeface="WinSoft Pro Medium" pitchFamily="34" charset="0"/>
                        <a:ea typeface="WinSoft Pro Medium" pitchFamily="34" charset="-122"/>
                        <a:cs typeface="WinSoft Pro Medium" pitchFamily="34" charset="-120"/>
                      </a:endParaRPr>
                    </a:p>
                    <a:p>
                      <a:pPr marL="0" algn="r" defTabSz="914400" rtl="1" eaLnBrk="1" latinLnBrk="0" hangingPunct="1">
                        <a:lnSpc>
                          <a:spcPct val="100000"/>
                        </a:lnSpc>
                        <a:spcAft>
                          <a:spcPts val="0"/>
                        </a:spcAft>
                      </a:pPr>
                      <a:r>
                        <a:rPr lang="ar-SA" sz="1600" b="1" kern="1200">
                          <a:solidFill>
                            <a:srgbClr val="384653"/>
                          </a:solidFill>
                          <a:latin typeface="WinSoft Pro Medium" pitchFamily="34" charset="0"/>
                          <a:ea typeface="WinSoft Pro Medium" pitchFamily="34" charset="-122"/>
                          <a:cs typeface="WinSoft Pro Medium" pitchFamily="34" charset="-120"/>
                        </a:rPr>
                        <a:t>- مراجعة مخرجات </a:t>
                      </a:r>
                      <a:r>
                        <a:rPr lang="en-US" sz="1600" b="1" kern="1200">
                          <a:solidFill>
                            <a:srgbClr val="384653"/>
                          </a:solidFill>
                          <a:latin typeface="WinSoft Pro Medium" pitchFamily="34" charset="0"/>
                          <a:ea typeface="WinSoft Pro Medium" pitchFamily="34" charset="-122"/>
                          <a:cs typeface="WinSoft Pro Medium" pitchFamily="34" charset="-120"/>
                        </a:rPr>
                        <a:t>P1 </a:t>
                      </a:r>
                      <a:r>
                        <a:rPr lang="ar-SA" sz="1600" b="1" kern="1200">
                          <a:solidFill>
                            <a:srgbClr val="384653"/>
                          </a:solidFill>
                          <a:latin typeface="WinSoft Pro Medium" pitchFamily="34" charset="0"/>
                          <a:ea typeface="WinSoft Pro Medium" pitchFamily="34" charset="-122"/>
                          <a:cs typeface="WinSoft Pro Medium" pitchFamily="34" charset="-120"/>
                        </a:rPr>
                        <a:t>والانتقال لجمع الأدلة</a:t>
                      </a:r>
                      <a:endParaRPr lang="en-US" sz="1600" b="1" kern="1200">
                        <a:solidFill>
                          <a:srgbClr val="384653"/>
                        </a:solidFill>
                        <a:latin typeface="WinSoft Pro Medium" pitchFamily="34" charset="0"/>
                        <a:ea typeface="WinSoft Pro Medium" pitchFamily="34" charset="-122"/>
                        <a:cs typeface="WinSoft Pro Medium" pitchFamily="34" charset="-120"/>
                      </a:endParaRPr>
                    </a:p>
                  </a:txBody>
                  <a:tcPr marL="37428" marR="37428" marT="37428" marB="374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914400" rtl="1" eaLnBrk="1" latinLnBrk="0" hangingPunct="1">
                        <a:lnSpc>
                          <a:spcPct val="100000"/>
                        </a:lnSpc>
                        <a:spcAft>
                          <a:spcPts val="0"/>
                        </a:spcAft>
                      </a:pPr>
                      <a:r>
                        <a:rPr lang="ar-SA" sz="1600" b="1" kern="1200">
                          <a:solidFill>
                            <a:srgbClr val="384653"/>
                          </a:solidFill>
                          <a:latin typeface="WinSoft Pro Medium" pitchFamily="34" charset="0"/>
                          <a:ea typeface="WinSoft Pro Medium" pitchFamily="34" charset="-122"/>
                          <a:cs typeface="WinSoft Pro Medium" pitchFamily="34" charset="-120"/>
                        </a:rPr>
                        <a:t>النشاط 1.2 (تقييم المشاركة)</a:t>
                      </a:r>
                      <a:endParaRPr lang="en-US" sz="1600" b="1" kern="1200">
                        <a:solidFill>
                          <a:srgbClr val="384653"/>
                        </a:solidFill>
                        <a:latin typeface="WinSoft Pro Medium" pitchFamily="34" charset="0"/>
                        <a:ea typeface="WinSoft Pro Medium" pitchFamily="34" charset="-122"/>
                        <a:cs typeface="WinSoft Pro Medium" pitchFamily="34" charset="-120"/>
                      </a:endParaRPr>
                    </a:p>
                    <a:p>
                      <a:pPr marL="0" algn="r" defTabSz="914400" rtl="1" eaLnBrk="1" latinLnBrk="0" hangingPunct="1">
                        <a:lnSpc>
                          <a:spcPct val="100000"/>
                        </a:lnSpc>
                        <a:spcAft>
                          <a:spcPts val="0"/>
                        </a:spcAft>
                      </a:pPr>
                      <a:r>
                        <a:rPr lang="ar-SA" sz="1600" b="1" kern="1200">
                          <a:solidFill>
                            <a:srgbClr val="384653"/>
                          </a:solidFill>
                          <a:latin typeface="WinSoft Pro Medium" pitchFamily="34" charset="0"/>
                          <a:ea typeface="WinSoft Pro Medium" pitchFamily="34" charset="-122"/>
                          <a:cs typeface="WinSoft Pro Medium" pitchFamily="34" charset="-120"/>
                        </a:rPr>
                        <a:t>- تحليل بيانات الأداة </a:t>
                      </a:r>
                      <a:r>
                        <a:rPr lang="en-US" sz="1600" b="1" kern="1200">
                          <a:solidFill>
                            <a:srgbClr val="384653"/>
                          </a:solidFill>
                          <a:latin typeface="WinSoft Pro Medium" pitchFamily="34" charset="0"/>
                          <a:ea typeface="WinSoft Pro Medium" pitchFamily="34" charset="-122"/>
                          <a:cs typeface="WinSoft Pro Medium" pitchFamily="34" charset="-120"/>
                        </a:rPr>
                        <a:t>T2 </a:t>
                      </a:r>
                      <a:r>
                        <a:rPr lang="ar-SA" sz="1600" b="1" kern="1200">
                          <a:solidFill>
                            <a:srgbClr val="384653"/>
                          </a:solidFill>
                          <a:latin typeface="WinSoft Pro Medium" pitchFamily="34" charset="0"/>
                          <a:ea typeface="WinSoft Pro Medium" pitchFamily="34" charset="-122"/>
                          <a:cs typeface="WinSoft Pro Medium" pitchFamily="34" charset="-120"/>
                        </a:rPr>
                        <a:t>وصياغة أسئلة التقييم</a:t>
                      </a:r>
                      <a:endParaRPr lang="en-US" sz="1600" b="1" kern="1200">
                        <a:solidFill>
                          <a:srgbClr val="384653"/>
                        </a:solidFill>
                        <a:latin typeface="WinSoft Pro Medium" pitchFamily="34" charset="0"/>
                        <a:ea typeface="WinSoft Pro Medium" pitchFamily="34" charset="-122"/>
                        <a:cs typeface="WinSoft Pro Medium" pitchFamily="34" charset="-120"/>
                      </a:endParaRPr>
                    </a:p>
                  </a:txBody>
                  <a:tcPr marL="37428" marR="37428" marT="37428" marB="374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pPr rtl="1"/>
                      <a:endParaRPr lang="ar-JO"/>
                    </a:p>
                  </a:txBody>
                  <a:tcPr/>
                </a:tc>
                <a:tc>
                  <a:txBody>
                    <a:bodyPr/>
                    <a:lstStyle/>
                    <a:p>
                      <a:pPr marL="0" algn="r" defTabSz="914400" rtl="1" eaLnBrk="1" latinLnBrk="0" hangingPunct="1">
                        <a:lnSpc>
                          <a:spcPct val="100000"/>
                        </a:lnSpc>
                        <a:spcAft>
                          <a:spcPts val="0"/>
                        </a:spcAft>
                      </a:pPr>
                      <a:r>
                        <a:rPr lang="ar-SA" sz="1600" b="1" kern="1200" dirty="0">
                          <a:solidFill>
                            <a:srgbClr val="384653"/>
                          </a:solidFill>
                          <a:latin typeface="WinSoft Pro Medium" pitchFamily="34" charset="0"/>
                          <a:ea typeface="WinSoft Pro Medium" pitchFamily="34" charset="-122"/>
                          <a:cs typeface="WinSoft Pro Medium" pitchFamily="34" charset="-120"/>
                        </a:rPr>
                        <a:t>النشاط 1.2 (منهجية جمع البيانات)</a:t>
                      </a:r>
                      <a:endParaRPr lang="en-US" sz="1600" b="1" kern="1200" dirty="0">
                        <a:solidFill>
                          <a:srgbClr val="384653"/>
                        </a:solidFill>
                        <a:latin typeface="WinSoft Pro Medium" pitchFamily="34" charset="0"/>
                        <a:ea typeface="WinSoft Pro Medium" pitchFamily="34" charset="-122"/>
                        <a:cs typeface="WinSoft Pro Medium" pitchFamily="34" charset="-120"/>
                      </a:endParaRPr>
                    </a:p>
                    <a:p>
                      <a:pPr marL="0" algn="r" defTabSz="914400" rtl="1" eaLnBrk="1" latinLnBrk="0" hangingPunct="1">
                        <a:lnSpc>
                          <a:spcPct val="100000"/>
                        </a:lnSpc>
                        <a:spcAft>
                          <a:spcPts val="0"/>
                        </a:spcAft>
                      </a:pPr>
                      <a:r>
                        <a:rPr lang="ar-SA" sz="1600" b="1" kern="1200" dirty="0">
                          <a:solidFill>
                            <a:srgbClr val="384653"/>
                          </a:solidFill>
                          <a:latin typeface="WinSoft Pro Medium" pitchFamily="34" charset="0"/>
                          <a:ea typeface="WinSoft Pro Medium" pitchFamily="34" charset="-122"/>
                          <a:cs typeface="WinSoft Pro Medium" pitchFamily="34" charset="-120"/>
                        </a:rPr>
                        <a:t>- اختيار الطرق، التثليث، وتدابير الإتاحة والأخلاقيات</a:t>
                      </a:r>
                      <a:endParaRPr lang="en-US" sz="1600" b="1" kern="1200" dirty="0">
                        <a:solidFill>
                          <a:srgbClr val="384653"/>
                        </a:solidFill>
                        <a:latin typeface="WinSoft Pro Medium" pitchFamily="34" charset="0"/>
                        <a:ea typeface="WinSoft Pro Medium" pitchFamily="34" charset="-122"/>
                        <a:cs typeface="WinSoft Pro Medium" pitchFamily="34" charset="-120"/>
                      </a:endParaRPr>
                    </a:p>
                  </a:txBody>
                  <a:tcPr marL="37428" marR="37428" marT="37428" marB="374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914400" rtl="1" eaLnBrk="1" latinLnBrk="0" hangingPunct="1">
                        <a:lnSpc>
                          <a:spcPct val="100000"/>
                        </a:lnSpc>
                        <a:spcAft>
                          <a:spcPts val="0"/>
                        </a:spcAft>
                      </a:pPr>
                      <a:r>
                        <a:rPr lang="ar-SA" sz="1600" b="1" kern="1200" dirty="0">
                          <a:solidFill>
                            <a:srgbClr val="384653"/>
                          </a:solidFill>
                          <a:latin typeface="WinSoft Pro Medium" pitchFamily="34" charset="0"/>
                          <a:ea typeface="WinSoft Pro Medium" pitchFamily="34" charset="-122"/>
                          <a:cs typeface="WinSoft Pro Medium" pitchFamily="34" charset="-120"/>
                        </a:rPr>
                        <a:t>النشاط 1.2 (تقييم </a:t>
                      </a:r>
                      <a:r>
                        <a:rPr lang="en-US" sz="1600" b="1" kern="1200" dirty="0">
                          <a:solidFill>
                            <a:srgbClr val="384653"/>
                          </a:solidFill>
                          <a:latin typeface="WinSoft Pro Medium" pitchFamily="34" charset="0"/>
                          <a:ea typeface="WinSoft Pro Medium" pitchFamily="34" charset="-122"/>
                          <a:cs typeface="WinSoft Pro Medium" pitchFamily="34" charset="-120"/>
                        </a:rPr>
                        <a:t>P2</a:t>
                      </a:r>
                      <a:r>
                        <a:rPr lang="ar-SA" sz="1600" b="1" kern="1200" dirty="0">
                          <a:solidFill>
                            <a:srgbClr val="384653"/>
                          </a:solidFill>
                          <a:latin typeface="WinSoft Pro Medium" pitchFamily="34" charset="0"/>
                          <a:ea typeface="WinSoft Pro Medium" pitchFamily="34" charset="-122"/>
                          <a:cs typeface="WinSoft Pro Medium" pitchFamily="34" charset="-120"/>
                        </a:rPr>
                        <a:t>)</a:t>
                      </a:r>
                      <a:endParaRPr lang="en-US" sz="1600" b="1" kern="1200" dirty="0">
                        <a:solidFill>
                          <a:srgbClr val="384653"/>
                        </a:solidFill>
                        <a:latin typeface="WinSoft Pro Medium" pitchFamily="34" charset="0"/>
                        <a:ea typeface="WinSoft Pro Medium" pitchFamily="34" charset="-122"/>
                        <a:cs typeface="WinSoft Pro Medium" pitchFamily="34" charset="-120"/>
                      </a:endParaRPr>
                    </a:p>
                    <a:p>
                      <a:pPr marL="0" algn="r" defTabSz="914400" rtl="1" eaLnBrk="1" latinLnBrk="0" hangingPunct="1">
                        <a:lnSpc>
                          <a:spcPct val="100000"/>
                        </a:lnSpc>
                        <a:spcAft>
                          <a:spcPts val="0"/>
                        </a:spcAft>
                      </a:pPr>
                      <a:r>
                        <a:rPr lang="ar-SA" sz="1600" b="1" kern="1200" dirty="0">
                          <a:solidFill>
                            <a:srgbClr val="384653"/>
                          </a:solidFill>
                          <a:latin typeface="WinSoft Pro Medium" pitchFamily="34" charset="0"/>
                          <a:ea typeface="WinSoft Pro Medium" pitchFamily="34" charset="-122"/>
                          <a:cs typeface="WinSoft Pro Medium" pitchFamily="34" charset="-120"/>
                        </a:rPr>
                        <a:t>- إكمال وثيقة</a:t>
                      </a:r>
                      <a:r>
                        <a:rPr lang="en-US" sz="1600" b="1" kern="1200" dirty="0">
                          <a:solidFill>
                            <a:srgbClr val="384653"/>
                          </a:solidFill>
                          <a:latin typeface="WinSoft Pro Medium" pitchFamily="34" charset="0"/>
                          <a:ea typeface="WinSoft Pro Medium" pitchFamily="34" charset="-122"/>
                          <a:cs typeface="WinSoft Pro Medium" pitchFamily="34" charset="-120"/>
                        </a:rPr>
                        <a:t> P2 </a:t>
                      </a:r>
                      <a:r>
                        <a:rPr lang="ar-SA" sz="1600" b="1" kern="1200" dirty="0">
                          <a:solidFill>
                            <a:srgbClr val="384653"/>
                          </a:solidFill>
                          <a:latin typeface="WinSoft Pro Medium" pitchFamily="34" charset="0"/>
                          <a:ea typeface="WinSoft Pro Medium" pitchFamily="34" charset="-122"/>
                          <a:cs typeface="WinSoft Pro Medium" pitchFamily="34" charset="-120"/>
                        </a:rPr>
                        <a:t>والمراجعة المتقاطعة بالأداة</a:t>
                      </a:r>
                      <a:r>
                        <a:rPr lang="en-US" sz="1600" b="1" kern="1200" dirty="0">
                          <a:solidFill>
                            <a:srgbClr val="384653"/>
                          </a:solidFill>
                          <a:latin typeface="WinSoft Pro Medium" pitchFamily="34" charset="0"/>
                          <a:ea typeface="WinSoft Pro Medium" pitchFamily="34" charset="-122"/>
                          <a:cs typeface="WinSoft Pro Medium" pitchFamily="34" charset="-120"/>
                        </a:rPr>
                        <a:t> R1.2 </a:t>
                      </a:r>
                    </a:p>
                  </a:txBody>
                  <a:tcPr marL="37428" marR="37428" marT="37428" marB="374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pPr rtl="1"/>
                      <a:endParaRPr lang="ar-JO"/>
                    </a:p>
                  </a:txBody>
                  <a:tcPr/>
                </a:tc>
                <a:tc>
                  <a:txBody>
                    <a:bodyPr/>
                    <a:lstStyle/>
                    <a:p>
                      <a:pPr marL="0" algn="r" defTabSz="914400" rtl="1" eaLnBrk="1" latinLnBrk="0" hangingPunct="1">
                        <a:lnSpc>
                          <a:spcPct val="100000"/>
                        </a:lnSpc>
                        <a:spcAft>
                          <a:spcPts val="0"/>
                        </a:spcAft>
                      </a:pPr>
                      <a:r>
                        <a:rPr lang="ar-SA" sz="1600" b="1" kern="1200" dirty="0">
                          <a:solidFill>
                            <a:srgbClr val="384653"/>
                          </a:solidFill>
                          <a:latin typeface="WinSoft Pro Medium" pitchFamily="34" charset="0"/>
                          <a:ea typeface="WinSoft Pro Medium" pitchFamily="34" charset="-122"/>
                          <a:cs typeface="WinSoft Pro Medium" pitchFamily="34" charset="-120"/>
                        </a:rPr>
                        <a:t>لنشاط 1.3 (تصميم التدخل)</a:t>
                      </a:r>
                      <a:endParaRPr lang="en-US" sz="1600" b="1" kern="1200" dirty="0">
                        <a:solidFill>
                          <a:srgbClr val="384653"/>
                        </a:solidFill>
                        <a:latin typeface="WinSoft Pro Medium" pitchFamily="34" charset="0"/>
                        <a:ea typeface="WinSoft Pro Medium" pitchFamily="34" charset="-122"/>
                        <a:cs typeface="WinSoft Pro Medium" pitchFamily="34" charset="-120"/>
                      </a:endParaRPr>
                    </a:p>
                    <a:p>
                      <a:pPr marL="0" algn="r" defTabSz="914400" rtl="1" eaLnBrk="1" latinLnBrk="0" hangingPunct="1">
                        <a:lnSpc>
                          <a:spcPct val="100000"/>
                        </a:lnSpc>
                        <a:spcAft>
                          <a:spcPts val="0"/>
                        </a:spcAft>
                      </a:pPr>
                      <a:r>
                        <a:rPr lang="ar-SA" sz="1600" b="1" kern="1200" dirty="0">
                          <a:solidFill>
                            <a:srgbClr val="384653"/>
                          </a:solidFill>
                          <a:latin typeface="WinSoft Pro Medium" pitchFamily="34" charset="0"/>
                          <a:ea typeface="WinSoft Pro Medium" pitchFamily="34" charset="-122"/>
                          <a:cs typeface="WinSoft Pro Medium" pitchFamily="34" charset="-120"/>
                        </a:rPr>
                        <a:t>- عرض مستويات الاستجابة (شاملة، موجهة، فردية)</a:t>
                      </a:r>
                      <a:endParaRPr lang="en-US" sz="1600" b="1" kern="1200" dirty="0">
                        <a:solidFill>
                          <a:srgbClr val="384653"/>
                        </a:solidFill>
                        <a:latin typeface="WinSoft Pro Medium" pitchFamily="34" charset="0"/>
                        <a:ea typeface="WinSoft Pro Medium" pitchFamily="34" charset="-122"/>
                        <a:cs typeface="WinSoft Pro Medium" pitchFamily="34" charset="-120"/>
                      </a:endParaRPr>
                    </a:p>
                  </a:txBody>
                  <a:tcPr marL="37428" marR="37428" marT="37428" marB="374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914400" rtl="1" eaLnBrk="1" latinLnBrk="0" hangingPunct="1">
                        <a:lnSpc>
                          <a:spcPct val="100000"/>
                        </a:lnSpc>
                        <a:spcAft>
                          <a:spcPts val="0"/>
                        </a:spcAft>
                      </a:pPr>
                      <a:r>
                        <a:rPr lang="ar-SA" sz="1600" b="1" kern="1200">
                          <a:solidFill>
                            <a:srgbClr val="384653"/>
                          </a:solidFill>
                          <a:latin typeface="WinSoft Pro Medium" pitchFamily="34" charset="0"/>
                          <a:ea typeface="WinSoft Pro Medium" pitchFamily="34" charset="-122"/>
                          <a:cs typeface="WinSoft Pro Medium" pitchFamily="34" charset="-120"/>
                        </a:rPr>
                        <a:t>النشاط 1.3 (بناء الاستراتيجيات)</a:t>
                      </a:r>
                      <a:endParaRPr lang="en-US" sz="1600" b="1" kern="1200">
                        <a:solidFill>
                          <a:srgbClr val="384653"/>
                        </a:solidFill>
                        <a:latin typeface="WinSoft Pro Medium" pitchFamily="34" charset="0"/>
                        <a:ea typeface="WinSoft Pro Medium" pitchFamily="34" charset="-122"/>
                        <a:cs typeface="WinSoft Pro Medium" pitchFamily="34" charset="-120"/>
                      </a:endParaRPr>
                    </a:p>
                    <a:p>
                      <a:pPr marL="0" algn="r" defTabSz="914400" rtl="1" eaLnBrk="1" latinLnBrk="0" hangingPunct="1">
                        <a:lnSpc>
                          <a:spcPct val="100000"/>
                        </a:lnSpc>
                        <a:spcAft>
                          <a:spcPts val="0"/>
                        </a:spcAft>
                      </a:pPr>
                      <a:r>
                        <a:rPr lang="ar-SA" sz="1600" b="1" kern="1200">
                          <a:solidFill>
                            <a:srgbClr val="384653"/>
                          </a:solidFill>
                          <a:latin typeface="WinSoft Pro Medium" pitchFamily="34" charset="0"/>
                          <a:ea typeface="WinSoft Pro Medium" pitchFamily="34" charset="-122"/>
                          <a:cs typeface="WinSoft Pro Medium" pitchFamily="34" charset="-120"/>
                        </a:rPr>
                        <a:t>- التطوير الفردي لحزمة التدخل</a:t>
                      </a:r>
                      <a:r>
                        <a:rPr lang="en-US" sz="1600" b="1" kern="1200">
                          <a:solidFill>
                            <a:srgbClr val="384653"/>
                          </a:solidFill>
                          <a:latin typeface="WinSoft Pro Medium" pitchFamily="34" charset="0"/>
                          <a:ea typeface="WinSoft Pro Medium" pitchFamily="34" charset="-122"/>
                          <a:cs typeface="WinSoft Pro Medium" pitchFamily="34" charset="-120"/>
                        </a:rPr>
                        <a:t> P3 </a:t>
                      </a:r>
                      <a:r>
                        <a:rPr lang="ar-SA" sz="1600" b="1" kern="1200">
                          <a:solidFill>
                            <a:srgbClr val="384653"/>
                          </a:solidFill>
                          <a:latin typeface="WinSoft Pro Medium" pitchFamily="34" charset="0"/>
                          <a:ea typeface="WinSoft Pro Medium" pitchFamily="34" charset="-122"/>
                          <a:cs typeface="WinSoft Pro Medium" pitchFamily="34" charset="-120"/>
                        </a:rPr>
                        <a:t>(الخطوات 1–5)</a:t>
                      </a:r>
                      <a:endParaRPr lang="en-US" sz="1600" b="1" kern="1200">
                        <a:solidFill>
                          <a:srgbClr val="384653"/>
                        </a:solidFill>
                        <a:latin typeface="WinSoft Pro Medium" pitchFamily="34" charset="0"/>
                        <a:ea typeface="WinSoft Pro Medium" pitchFamily="34" charset="-122"/>
                        <a:cs typeface="WinSoft Pro Medium" pitchFamily="34" charset="-120"/>
                      </a:endParaRPr>
                    </a:p>
                  </a:txBody>
                  <a:tcPr marL="37428" marR="37428" marT="37428" marB="374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2375740"/>
                  </a:ext>
                </a:extLst>
              </a:tr>
              <a:tr h="1448272">
                <a:tc>
                  <a:txBody>
                    <a:bodyPr/>
                    <a:lstStyle/>
                    <a:p>
                      <a:pPr marL="0" algn="r" defTabSz="914400" rtl="1" eaLnBrk="1" latinLnBrk="0" hangingPunct="1">
                        <a:lnSpc>
                          <a:spcPct val="100000"/>
                        </a:lnSpc>
                        <a:spcAft>
                          <a:spcPts val="0"/>
                        </a:spcAft>
                      </a:pPr>
                      <a:r>
                        <a:rPr lang="ar-SA" sz="1800" b="1" kern="1200" dirty="0">
                          <a:solidFill>
                            <a:schemeClr val="bg1"/>
                          </a:solidFill>
                          <a:latin typeface="WinSoft Pro Medium" pitchFamily="34" charset="0"/>
                          <a:ea typeface="WinSoft Pro Medium" pitchFamily="34" charset="-122"/>
                          <a:cs typeface="WinSoft Pro Medium" pitchFamily="34" charset="-120"/>
                        </a:rPr>
                        <a:t>اليوم 3</a:t>
                      </a:r>
                      <a:endParaRPr lang="en-US" sz="1800" b="1" kern="1200" dirty="0">
                        <a:solidFill>
                          <a:schemeClr val="bg1"/>
                        </a:solidFill>
                        <a:latin typeface="WinSoft Pro Medium" pitchFamily="34" charset="0"/>
                        <a:ea typeface="WinSoft Pro Medium" pitchFamily="34" charset="-122"/>
                        <a:cs typeface="WinSoft Pro Medium" pitchFamily="34" charset="-120"/>
                      </a:endParaRPr>
                    </a:p>
                  </a:txBody>
                  <a:tcPr marL="37428" marR="37428" marT="37428" marB="374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r" defTabSz="914400" rtl="1" eaLnBrk="1" latinLnBrk="0" hangingPunct="1">
                        <a:lnSpc>
                          <a:spcPct val="100000"/>
                        </a:lnSpc>
                        <a:spcAft>
                          <a:spcPts val="0"/>
                        </a:spcAft>
                      </a:pPr>
                      <a:r>
                        <a:rPr lang="ar-SA" sz="1600" b="1" kern="1200">
                          <a:solidFill>
                            <a:srgbClr val="384653"/>
                          </a:solidFill>
                          <a:latin typeface="WinSoft Pro Medium" pitchFamily="34" charset="0"/>
                          <a:ea typeface="WinSoft Pro Medium" pitchFamily="34" charset="-122"/>
                          <a:cs typeface="WinSoft Pro Medium" pitchFamily="34" charset="-120"/>
                        </a:rPr>
                        <a:t>النشاط 1.3 (متابعة </a:t>
                      </a:r>
                      <a:r>
                        <a:rPr lang="en-US" sz="1600" b="1" kern="1200">
                          <a:solidFill>
                            <a:srgbClr val="384653"/>
                          </a:solidFill>
                          <a:latin typeface="WinSoft Pro Medium" pitchFamily="34" charset="0"/>
                          <a:ea typeface="WinSoft Pro Medium" pitchFamily="34" charset="-122"/>
                          <a:cs typeface="WinSoft Pro Medium" pitchFamily="34" charset="-120"/>
                        </a:rPr>
                        <a:t>P3</a:t>
                      </a:r>
                      <a:r>
                        <a:rPr lang="ar-JO" sz="1600" b="1" kern="1200">
                          <a:solidFill>
                            <a:srgbClr val="384653"/>
                          </a:solidFill>
                          <a:latin typeface="WinSoft Pro Medium" pitchFamily="34" charset="0"/>
                          <a:ea typeface="WinSoft Pro Medium" pitchFamily="34" charset="-122"/>
                          <a:cs typeface="WinSoft Pro Medium" pitchFamily="34" charset="-120"/>
                        </a:rPr>
                        <a:t>)</a:t>
                      </a:r>
                      <a:endParaRPr lang="en-US" sz="1600" b="1" kern="1200">
                        <a:solidFill>
                          <a:srgbClr val="384653"/>
                        </a:solidFill>
                        <a:latin typeface="WinSoft Pro Medium" pitchFamily="34" charset="0"/>
                        <a:ea typeface="WinSoft Pro Medium" pitchFamily="34" charset="-122"/>
                        <a:cs typeface="WinSoft Pro Medium" pitchFamily="34" charset="-120"/>
                      </a:endParaRPr>
                    </a:p>
                    <a:p>
                      <a:pPr marL="0" algn="r" defTabSz="914400" rtl="1" eaLnBrk="1" latinLnBrk="0" hangingPunct="1">
                        <a:lnSpc>
                          <a:spcPct val="100000"/>
                        </a:lnSpc>
                        <a:spcAft>
                          <a:spcPts val="0"/>
                        </a:spcAft>
                      </a:pPr>
                      <a:r>
                        <a:rPr lang="ar-SA" sz="1600" b="1" kern="1200">
                          <a:solidFill>
                            <a:srgbClr val="384653"/>
                          </a:solidFill>
                          <a:latin typeface="WinSoft Pro Medium" pitchFamily="34" charset="0"/>
                          <a:ea typeface="WinSoft Pro Medium" pitchFamily="34" charset="-122"/>
                          <a:cs typeface="WinSoft Pro Medium" pitchFamily="34" charset="-120"/>
                        </a:rPr>
                        <a:t>- صياغة آليات الدعم المؤسسي والمؤشرات القابلة للقياس</a:t>
                      </a:r>
                      <a:endParaRPr lang="en-US" sz="1600" b="1" kern="1200">
                        <a:solidFill>
                          <a:srgbClr val="384653"/>
                        </a:solidFill>
                        <a:latin typeface="WinSoft Pro Medium" pitchFamily="34" charset="0"/>
                        <a:ea typeface="WinSoft Pro Medium" pitchFamily="34" charset="-122"/>
                        <a:cs typeface="WinSoft Pro Medium" pitchFamily="34" charset="-120"/>
                      </a:endParaRPr>
                    </a:p>
                  </a:txBody>
                  <a:tcPr marL="37428" marR="37428" marT="37428" marB="374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914400" rtl="1" eaLnBrk="1" latinLnBrk="0" hangingPunct="1">
                        <a:lnSpc>
                          <a:spcPct val="100000"/>
                        </a:lnSpc>
                        <a:spcAft>
                          <a:spcPts val="0"/>
                        </a:spcAft>
                      </a:pPr>
                      <a:r>
                        <a:rPr lang="ar-SA" sz="1600" b="1" kern="1200" dirty="0">
                          <a:solidFill>
                            <a:srgbClr val="384653"/>
                          </a:solidFill>
                          <a:latin typeface="WinSoft Pro Medium" pitchFamily="34" charset="0"/>
                          <a:ea typeface="WinSoft Pro Medium" pitchFamily="34" charset="-122"/>
                          <a:cs typeface="WinSoft Pro Medium" pitchFamily="34" charset="-120"/>
                        </a:rPr>
                        <a:t>النشاط 1.3</a:t>
                      </a:r>
                      <a:r>
                        <a:rPr lang="en-US" sz="1600" b="1" kern="1200" dirty="0">
                          <a:solidFill>
                            <a:srgbClr val="384653"/>
                          </a:solidFill>
                          <a:latin typeface="WinSoft Pro Medium" pitchFamily="34" charset="0"/>
                          <a:ea typeface="WinSoft Pro Medium" pitchFamily="34" charset="-122"/>
                          <a:cs typeface="WinSoft Pro Medium" pitchFamily="34" charset="-120"/>
                        </a:rPr>
                        <a:t> )</a:t>
                      </a:r>
                      <a:r>
                        <a:rPr lang="ar-SA" sz="1600" b="1" kern="1200" dirty="0">
                          <a:solidFill>
                            <a:srgbClr val="384653"/>
                          </a:solidFill>
                          <a:latin typeface="WinSoft Pro Medium" pitchFamily="34" charset="0"/>
                          <a:ea typeface="WinSoft Pro Medium" pitchFamily="34" charset="-122"/>
                          <a:cs typeface="WinSoft Pro Medium" pitchFamily="34" charset="-120"/>
                        </a:rPr>
                        <a:t>تقييم </a:t>
                      </a:r>
                      <a:r>
                        <a:rPr lang="en-US" sz="1600" b="1" kern="1200" dirty="0">
                          <a:solidFill>
                            <a:srgbClr val="384653"/>
                          </a:solidFill>
                          <a:latin typeface="WinSoft Pro Medium" pitchFamily="34" charset="0"/>
                          <a:ea typeface="WinSoft Pro Medium" pitchFamily="34" charset="-122"/>
                          <a:cs typeface="WinSoft Pro Medium" pitchFamily="34" charset="-120"/>
                        </a:rPr>
                        <a:t>P3</a:t>
                      </a:r>
                      <a:r>
                        <a:rPr lang="ar-SA" sz="1600" b="1" kern="1200" dirty="0">
                          <a:solidFill>
                            <a:srgbClr val="384653"/>
                          </a:solidFill>
                          <a:latin typeface="WinSoft Pro Medium" pitchFamily="34" charset="0"/>
                          <a:ea typeface="WinSoft Pro Medium" pitchFamily="34" charset="-122"/>
                          <a:cs typeface="WinSoft Pro Medium" pitchFamily="34" charset="-120"/>
                        </a:rPr>
                        <a:t>)</a:t>
                      </a:r>
                      <a:endParaRPr lang="en-US" sz="1600" b="1" kern="1200" dirty="0">
                        <a:solidFill>
                          <a:srgbClr val="384653"/>
                        </a:solidFill>
                        <a:latin typeface="WinSoft Pro Medium" pitchFamily="34" charset="0"/>
                        <a:ea typeface="WinSoft Pro Medium" pitchFamily="34" charset="-122"/>
                        <a:cs typeface="WinSoft Pro Medium" pitchFamily="34" charset="-120"/>
                      </a:endParaRPr>
                    </a:p>
                    <a:p>
                      <a:pPr marL="0" algn="r" defTabSz="914400" rtl="1" eaLnBrk="1" latinLnBrk="0" hangingPunct="1">
                        <a:lnSpc>
                          <a:spcPct val="100000"/>
                        </a:lnSpc>
                        <a:spcAft>
                          <a:spcPts val="0"/>
                        </a:spcAft>
                      </a:pPr>
                      <a:r>
                        <a:rPr lang="ar-JO" sz="1600" b="1" kern="1200" dirty="0">
                          <a:solidFill>
                            <a:srgbClr val="384653"/>
                          </a:solidFill>
                          <a:latin typeface="WinSoft Pro Medium" pitchFamily="34" charset="0"/>
                          <a:ea typeface="WinSoft Pro Medium" pitchFamily="34" charset="-122"/>
                          <a:cs typeface="WinSoft Pro Medium" pitchFamily="34" charset="-120"/>
                        </a:rPr>
                        <a:t>- </a:t>
                      </a:r>
                      <a:r>
                        <a:rPr lang="ar-SA" sz="1600" b="1" kern="1200" dirty="0">
                          <a:solidFill>
                            <a:srgbClr val="384653"/>
                          </a:solidFill>
                          <a:latin typeface="WinSoft Pro Medium" pitchFamily="34" charset="0"/>
                          <a:ea typeface="WinSoft Pro Medium" pitchFamily="34" charset="-122"/>
                          <a:cs typeface="WinSoft Pro Medium" pitchFamily="34" charset="-120"/>
                        </a:rPr>
                        <a:t>عرض التدخلات واختبار الجدوى والتقييم بـ</a:t>
                      </a:r>
                      <a:r>
                        <a:rPr lang="en-US" sz="1600" b="1" kern="1200" dirty="0">
                          <a:solidFill>
                            <a:srgbClr val="384653"/>
                          </a:solidFill>
                          <a:latin typeface="WinSoft Pro Medium" pitchFamily="34" charset="0"/>
                          <a:ea typeface="WinSoft Pro Medium" pitchFamily="34" charset="-122"/>
                          <a:cs typeface="WinSoft Pro Medium" pitchFamily="34" charset="-120"/>
                        </a:rPr>
                        <a:t> R1.3</a:t>
                      </a:r>
                    </a:p>
                  </a:txBody>
                  <a:tcPr marL="37428" marR="37428" marT="37428" marB="374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pPr rtl="1"/>
                      <a:endParaRPr lang="ar-JO"/>
                    </a:p>
                  </a:txBody>
                  <a:tcPr/>
                </a:tc>
                <a:tc>
                  <a:txBody>
                    <a:bodyPr/>
                    <a:lstStyle/>
                    <a:p>
                      <a:pPr marL="0" algn="r" defTabSz="914400" rtl="1" eaLnBrk="1" latinLnBrk="0" hangingPunct="1">
                        <a:lnSpc>
                          <a:spcPct val="100000"/>
                        </a:lnSpc>
                        <a:spcAft>
                          <a:spcPts val="0"/>
                        </a:spcAft>
                      </a:pPr>
                      <a:r>
                        <a:rPr lang="ar-SA" sz="1600" b="1" kern="1200">
                          <a:solidFill>
                            <a:srgbClr val="384653"/>
                          </a:solidFill>
                          <a:latin typeface="WinSoft Pro Medium" pitchFamily="34" charset="0"/>
                          <a:ea typeface="WinSoft Pro Medium" pitchFamily="34" charset="-122"/>
                          <a:cs typeface="WinSoft Pro Medium" pitchFamily="34" charset="-120"/>
                        </a:rPr>
                        <a:t>النشاط 2.1 (تحديد الاحتياجات)</a:t>
                      </a:r>
                      <a:endParaRPr lang="en-US" sz="1600" b="1" kern="1200">
                        <a:solidFill>
                          <a:srgbClr val="384653"/>
                        </a:solidFill>
                        <a:latin typeface="WinSoft Pro Medium" pitchFamily="34" charset="0"/>
                        <a:ea typeface="WinSoft Pro Medium" pitchFamily="34" charset="-122"/>
                        <a:cs typeface="WinSoft Pro Medium" pitchFamily="34" charset="-120"/>
                      </a:endParaRPr>
                    </a:p>
                    <a:p>
                      <a:pPr marL="0" algn="r" defTabSz="914400" rtl="1" eaLnBrk="1" latinLnBrk="0" hangingPunct="1">
                        <a:lnSpc>
                          <a:spcPct val="100000"/>
                        </a:lnSpc>
                        <a:spcAft>
                          <a:spcPts val="0"/>
                        </a:spcAft>
                      </a:pPr>
                      <a:r>
                        <a:rPr lang="ar-SA" sz="1600" b="1" kern="1200">
                          <a:solidFill>
                            <a:srgbClr val="384653"/>
                          </a:solidFill>
                          <a:latin typeface="WinSoft Pro Medium" pitchFamily="34" charset="0"/>
                          <a:ea typeface="WinSoft Pro Medium" pitchFamily="34" charset="-122"/>
                          <a:cs typeface="WinSoft Pro Medium" pitchFamily="34" charset="-120"/>
                        </a:rPr>
                        <a:t>- مدخل التحليل القائم على القوة</a:t>
                      </a:r>
                      <a:r>
                        <a:rPr lang="en-US" sz="1600" b="1" kern="1200">
                          <a:solidFill>
                            <a:srgbClr val="384653"/>
                          </a:solidFill>
                          <a:latin typeface="WinSoft Pro Medium" pitchFamily="34" charset="0"/>
                          <a:ea typeface="WinSoft Pro Medium" pitchFamily="34" charset="-122"/>
                          <a:cs typeface="WinSoft Pro Medium" pitchFamily="34" charset="-120"/>
                        </a:rPr>
                        <a:t> (Strength-based)</a:t>
                      </a:r>
                    </a:p>
                  </a:txBody>
                  <a:tcPr marL="37428" marR="37428" marT="37428" marB="374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914400" rtl="1" eaLnBrk="1" latinLnBrk="0" hangingPunct="1">
                        <a:lnSpc>
                          <a:spcPct val="100000"/>
                        </a:lnSpc>
                        <a:spcAft>
                          <a:spcPts val="0"/>
                        </a:spcAft>
                      </a:pPr>
                      <a:r>
                        <a:rPr lang="ar-SA" sz="1600" b="1" kern="1200">
                          <a:solidFill>
                            <a:srgbClr val="384653"/>
                          </a:solidFill>
                          <a:latin typeface="WinSoft Pro Medium" pitchFamily="34" charset="0"/>
                          <a:ea typeface="WinSoft Pro Medium" pitchFamily="34" charset="-122"/>
                          <a:cs typeface="WinSoft Pro Medium" pitchFamily="34" charset="-120"/>
                        </a:rPr>
                        <a:t>النشاط 2.1 (تحليل الحالات </a:t>
                      </a:r>
                      <a:r>
                        <a:rPr lang="en-US" sz="1600" b="1" kern="1200">
                          <a:solidFill>
                            <a:srgbClr val="384653"/>
                          </a:solidFill>
                          <a:latin typeface="WinSoft Pro Medium" pitchFamily="34" charset="0"/>
                          <a:ea typeface="WinSoft Pro Medium" pitchFamily="34" charset="-122"/>
                          <a:cs typeface="WinSoft Pro Medium" pitchFamily="34" charset="-120"/>
                        </a:rPr>
                        <a:t>T4</a:t>
                      </a:r>
                      <a:r>
                        <a:rPr lang="ar-SA" sz="1600" b="1" kern="1200">
                          <a:solidFill>
                            <a:srgbClr val="384653"/>
                          </a:solidFill>
                          <a:latin typeface="WinSoft Pro Medium" pitchFamily="34" charset="0"/>
                          <a:ea typeface="WinSoft Pro Medium" pitchFamily="34" charset="-122"/>
                          <a:cs typeface="WinSoft Pro Medium" pitchFamily="34" charset="-120"/>
                        </a:rPr>
                        <a:t>)</a:t>
                      </a:r>
                      <a:endParaRPr lang="en-US" sz="1600" b="1" kern="1200">
                        <a:solidFill>
                          <a:srgbClr val="384653"/>
                        </a:solidFill>
                        <a:latin typeface="WinSoft Pro Medium" pitchFamily="34" charset="0"/>
                        <a:ea typeface="WinSoft Pro Medium" pitchFamily="34" charset="-122"/>
                        <a:cs typeface="WinSoft Pro Medium" pitchFamily="34" charset="-120"/>
                      </a:endParaRPr>
                    </a:p>
                    <a:p>
                      <a:pPr marL="0" algn="r" defTabSz="914400" rtl="1" eaLnBrk="1" latinLnBrk="0" hangingPunct="1">
                        <a:lnSpc>
                          <a:spcPct val="100000"/>
                        </a:lnSpc>
                        <a:spcAft>
                          <a:spcPts val="0"/>
                        </a:spcAft>
                      </a:pPr>
                      <a:r>
                        <a:rPr lang="ar-SA" sz="1600" b="1" kern="1200">
                          <a:solidFill>
                            <a:srgbClr val="384653"/>
                          </a:solidFill>
                          <a:latin typeface="WinSoft Pro Medium" pitchFamily="34" charset="0"/>
                          <a:ea typeface="WinSoft Pro Medium" pitchFamily="34" charset="-122"/>
                          <a:cs typeface="WinSoft Pro Medium" pitchFamily="34" charset="-120"/>
                        </a:rPr>
                        <a:t>- فحص الحالات الأربع، وتصنيف الاحتياجات ومواءمة الدعم</a:t>
                      </a:r>
                      <a:endParaRPr lang="en-US" sz="1600" b="1" kern="1200">
                        <a:solidFill>
                          <a:srgbClr val="384653"/>
                        </a:solidFill>
                        <a:latin typeface="WinSoft Pro Medium" pitchFamily="34" charset="0"/>
                        <a:ea typeface="WinSoft Pro Medium" pitchFamily="34" charset="-122"/>
                        <a:cs typeface="WinSoft Pro Medium" pitchFamily="34" charset="-120"/>
                      </a:endParaRPr>
                    </a:p>
                  </a:txBody>
                  <a:tcPr marL="37428" marR="37428" marT="37428" marB="374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pPr rtl="1"/>
                      <a:endParaRPr lang="ar-JO"/>
                    </a:p>
                  </a:txBody>
                  <a:tcPr/>
                </a:tc>
                <a:tc>
                  <a:txBody>
                    <a:bodyPr/>
                    <a:lstStyle/>
                    <a:p>
                      <a:pPr marL="0" algn="r" defTabSz="914400" rtl="1" eaLnBrk="1" latinLnBrk="0" hangingPunct="1">
                        <a:lnSpc>
                          <a:spcPct val="100000"/>
                        </a:lnSpc>
                        <a:spcAft>
                          <a:spcPts val="0"/>
                        </a:spcAft>
                      </a:pPr>
                      <a:r>
                        <a:rPr lang="ar-SA" sz="1600" b="1" kern="1200" dirty="0">
                          <a:solidFill>
                            <a:srgbClr val="384653"/>
                          </a:solidFill>
                          <a:latin typeface="WinSoft Pro Medium" pitchFamily="34" charset="0"/>
                          <a:ea typeface="WinSoft Pro Medium" pitchFamily="34" charset="-122"/>
                          <a:cs typeface="WinSoft Pro Medium" pitchFamily="34" charset="-120"/>
                        </a:rPr>
                        <a:t>النشاط 2.1 (مواءمة أنواع الدعم)</a:t>
                      </a:r>
                      <a:endParaRPr lang="en-US" sz="1600" b="1" kern="1200" dirty="0">
                        <a:solidFill>
                          <a:srgbClr val="384653"/>
                        </a:solidFill>
                        <a:latin typeface="WinSoft Pro Medium" pitchFamily="34" charset="0"/>
                        <a:ea typeface="WinSoft Pro Medium" pitchFamily="34" charset="-122"/>
                        <a:cs typeface="WinSoft Pro Medium" pitchFamily="34" charset="-120"/>
                      </a:endParaRPr>
                    </a:p>
                    <a:p>
                      <a:pPr marL="0" algn="r" defTabSz="914400" rtl="1" eaLnBrk="1" latinLnBrk="0" hangingPunct="1">
                        <a:lnSpc>
                          <a:spcPct val="100000"/>
                        </a:lnSpc>
                        <a:spcAft>
                          <a:spcPts val="0"/>
                        </a:spcAft>
                      </a:pPr>
                      <a:r>
                        <a:rPr lang="ar-SA" sz="1600" b="1" kern="1200" dirty="0">
                          <a:solidFill>
                            <a:srgbClr val="384653"/>
                          </a:solidFill>
                          <a:latin typeface="WinSoft Pro Medium" pitchFamily="34" charset="0"/>
                          <a:ea typeface="WinSoft Pro Medium" pitchFamily="34" charset="-122"/>
                          <a:cs typeface="WinSoft Pro Medium" pitchFamily="34" charset="-120"/>
                        </a:rPr>
                        <a:t>- التمييز بين</a:t>
                      </a:r>
                      <a:r>
                        <a:rPr lang="en-US" sz="1600" b="1" kern="1200" dirty="0">
                          <a:solidFill>
                            <a:srgbClr val="384653"/>
                          </a:solidFill>
                          <a:latin typeface="WinSoft Pro Medium" pitchFamily="34" charset="0"/>
                          <a:ea typeface="WinSoft Pro Medium" pitchFamily="34" charset="-122"/>
                          <a:cs typeface="WinSoft Pro Medium" pitchFamily="34" charset="-120"/>
                        </a:rPr>
                        <a:t> UDL</a:t>
                      </a:r>
                      <a:r>
                        <a:rPr lang="ar-SA" sz="1600" b="1" kern="1200" dirty="0">
                          <a:solidFill>
                            <a:srgbClr val="384653"/>
                          </a:solidFill>
                          <a:latin typeface="WinSoft Pro Medium" pitchFamily="34" charset="0"/>
                          <a:ea typeface="WinSoft Pro Medium" pitchFamily="34" charset="-122"/>
                          <a:cs typeface="WinSoft Pro Medium" pitchFamily="34" charset="-120"/>
                        </a:rPr>
                        <a:t>، الترتيبات التيسيرية، و</a:t>
                      </a:r>
                      <a:r>
                        <a:rPr lang="en-US" sz="1600" b="1" kern="1200" dirty="0">
                          <a:solidFill>
                            <a:srgbClr val="384653"/>
                          </a:solidFill>
                          <a:latin typeface="WinSoft Pro Medium" pitchFamily="34" charset="0"/>
                          <a:ea typeface="WinSoft Pro Medium" pitchFamily="34" charset="-122"/>
                          <a:cs typeface="WinSoft Pro Medium" pitchFamily="34" charset="-120"/>
                        </a:rPr>
                        <a:t>AT</a:t>
                      </a:r>
                    </a:p>
                    <a:p>
                      <a:pPr marL="0" algn="r" defTabSz="914400" rtl="1" eaLnBrk="1" latinLnBrk="0" hangingPunct="1">
                        <a:lnSpc>
                          <a:spcPct val="100000"/>
                        </a:lnSpc>
                        <a:spcAft>
                          <a:spcPts val="0"/>
                        </a:spcAft>
                      </a:pPr>
                      <a:r>
                        <a:rPr lang="ar-SA" sz="1600" b="1" kern="1200" dirty="0">
                          <a:solidFill>
                            <a:srgbClr val="384653"/>
                          </a:solidFill>
                          <a:latin typeface="WinSoft Pro Medium" pitchFamily="34" charset="0"/>
                          <a:ea typeface="WinSoft Pro Medium" pitchFamily="34" charset="-122"/>
                          <a:cs typeface="WinSoft Pro Medium" pitchFamily="34" charset="-120"/>
                        </a:rPr>
                        <a:t> </a:t>
                      </a:r>
                      <a:endParaRPr lang="en-US" sz="1600" b="1" kern="1200" dirty="0">
                        <a:solidFill>
                          <a:srgbClr val="384653"/>
                        </a:solidFill>
                        <a:latin typeface="WinSoft Pro Medium" pitchFamily="34" charset="0"/>
                        <a:ea typeface="WinSoft Pro Medium" pitchFamily="34" charset="-122"/>
                        <a:cs typeface="WinSoft Pro Medium" pitchFamily="34" charset="-120"/>
                      </a:endParaRPr>
                    </a:p>
                  </a:txBody>
                  <a:tcPr marL="37428" marR="37428" marT="37428" marB="374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914400" rtl="1" eaLnBrk="1" latinLnBrk="0" hangingPunct="1">
                        <a:lnSpc>
                          <a:spcPct val="100000"/>
                        </a:lnSpc>
                        <a:spcAft>
                          <a:spcPts val="0"/>
                        </a:spcAft>
                      </a:pPr>
                      <a:r>
                        <a:rPr lang="ar-SA" sz="1600" b="1" kern="1200" dirty="0">
                          <a:solidFill>
                            <a:srgbClr val="384653"/>
                          </a:solidFill>
                          <a:latin typeface="WinSoft Pro Medium" pitchFamily="34" charset="0"/>
                          <a:ea typeface="WinSoft Pro Medium" pitchFamily="34" charset="-122"/>
                          <a:cs typeface="WinSoft Pro Medium" pitchFamily="34" charset="-120"/>
                        </a:rPr>
                        <a:t>النشاط 2.1 (تقييم </a:t>
                      </a:r>
                      <a:r>
                        <a:rPr lang="en-US" sz="1600" b="1" kern="1200" dirty="0">
                          <a:solidFill>
                            <a:srgbClr val="384653"/>
                          </a:solidFill>
                          <a:latin typeface="WinSoft Pro Medium" pitchFamily="34" charset="0"/>
                          <a:ea typeface="WinSoft Pro Medium" pitchFamily="34" charset="-122"/>
                          <a:cs typeface="WinSoft Pro Medium" pitchFamily="34" charset="-120"/>
                        </a:rPr>
                        <a:t>P4</a:t>
                      </a:r>
                      <a:r>
                        <a:rPr lang="ar-SA" sz="1600" b="1" kern="1200" dirty="0">
                          <a:solidFill>
                            <a:srgbClr val="384653"/>
                          </a:solidFill>
                          <a:latin typeface="WinSoft Pro Medium" pitchFamily="34" charset="0"/>
                          <a:ea typeface="WinSoft Pro Medium" pitchFamily="34" charset="-122"/>
                          <a:cs typeface="WinSoft Pro Medium" pitchFamily="34" charset="-120"/>
                        </a:rPr>
                        <a:t>)</a:t>
                      </a:r>
                      <a:endParaRPr lang="en-US" sz="1600" b="1" kern="1200" dirty="0">
                        <a:solidFill>
                          <a:srgbClr val="384653"/>
                        </a:solidFill>
                        <a:latin typeface="WinSoft Pro Medium" pitchFamily="34" charset="0"/>
                        <a:ea typeface="WinSoft Pro Medium" pitchFamily="34" charset="-122"/>
                        <a:cs typeface="WinSoft Pro Medium" pitchFamily="34" charset="-120"/>
                      </a:endParaRPr>
                    </a:p>
                    <a:p>
                      <a:pPr marL="0" algn="r" defTabSz="914400" rtl="1" eaLnBrk="1" latinLnBrk="0" hangingPunct="1">
                        <a:lnSpc>
                          <a:spcPct val="100000"/>
                        </a:lnSpc>
                        <a:spcAft>
                          <a:spcPts val="0"/>
                        </a:spcAft>
                      </a:pPr>
                      <a:r>
                        <a:rPr lang="ar-SA" sz="1600" b="1" kern="1200" dirty="0">
                          <a:solidFill>
                            <a:srgbClr val="384653"/>
                          </a:solidFill>
                          <a:latin typeface="WinSoft Pro Medium" pitchFamily="34" charset="0"/>
                          <a:ea typeface="WinSoft Pro Medium" pitchFamily="34" charset="-122"/>
                          <a:cs typeface="WinSoft Pro Medium" pitchFamily="34" charset="-120"/>
                        </a:rPr>
                        <a:t>- اختبار الكفاية والسلامة والتقييم باستخدام الأداة</a:t>
                      </a:r>
                      <a:r>
                        <a:rPr lang="en-US" sz="1600" b="1" kern="1200" dirty="0">
                          <a:solidFill>
                            <a:srgbClr val="384653"/>
                          </a:solidFill>
                          <a:latin typeface="WinSoft Pro Medium" pitchFamily="34" charset="0"/>
                          <a:ea typeface="WinSoft Pro Medium" pitchFamily="34" charset="-122"/>
                          <a:cs typeface="WinSoft Pro Medium" pitchFamily="34" charset="-120"/>
                        </a:rPr>
                        <a:t> R2.1</a:t>
                      </a:r>
                    </a:p>
                  </a:txBody>
                  <a:tcPr marL="37428" marR="37428" marT="37428" marB="374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64373086"/>
                  </a:ext>
                </a:extLst>
              </a:tr>
              <a:tr h="1728458">
                <a:tc>
                  <a:txBody>
                    <a:bodyPr/>
                    <a:lstStyle/>
                    <a:p>
                      <a:pPr marL="0" algn="r" defTabSz="914400" rtl="1" eaLnBrk="1" latinLnBrk="0" hangingPunct="1">
                        <a:lnSpc>
                          <a:spcPct val="100000"/>
                        </a:lnSpc>
                        <a:spcAft>
                          <a:spcPts val="0"/>
                        </a:spcAft>
                      </a:pPr>
                      <a:r>
                        <a:rPr lang="ar-SA" sz="1800" b="1" kern="1200" dirty="0">
                          <a:solidFill>
                            <a:schemeClr val="bg1"/>
                          </a:solidFill>
                          <a:latin typeface="WinSoft Pro Medium" pitchFamily="34" charset="0"/>
                          <a:ea typeface="WinSoft Pro Medium" pitchFamily="34" charset="-122"/>
                          <a:cs typeface="WinSoft Pro Medium" pitchFamily="34" charset="-120"/>
                        </a:rPr>
                        <a:t>اليوم 4</a:t>
                      </a:r>
                      <a:endParaRPr lang="en-US" sz="1800" b="1" kern="1200" dirty="0">
                        <a:solidFill>
                          <a:schemeClr val="bg1"/>
                        </a:solidFill>
                        <a:latin typeface="WinSoft Pro Medium" pitchFamily="34" charset="0"/>
                        <a:ea typeface="WinSoft Pro Medium" pitchFamily="34" charset="-122"/>
                        <a:cs typeface="WinSoft Pro Medium" pitchFamily="34" charset="-120"/>
                      </a:endParaRPr>
                    </a:p>
                  </a:txBody>
                  <a:tcPr marL="37428" marR="37428" marT="37428" marB="374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r" defTabSz="914400" rtl="1" eaLnBrk="1" latinLnBrk="0" hangingPunct="1">
                        <a:lnSpc>
                          <a:spcPct val="100000"/>
                        </a:lnSpc>
                        <a:spcAft>
                          <a:spcPts val="0"/>
                        </a:spcAft>
                      </a:pPr>
                      <a:r>
                        <a:rPr lang="ar-SA" sz="1600" b="1" kern="1200">
                          <a:solidFill>
                            <a:srgbClr val="384653"/>
                          </a:solidFill>
                          <a:latin typeface="WinSoft Pro Medium" pitchFamily="34" charset="0"/>
                          <a:ea typeface="WinSoft Pro Medium" pitchFamily="34" charset="-122"/>
                          <a:cs typeface="WinSoft Pro Medium" pitchFamily="34" charset="-120"/>
                        </a:rPr>
                        <a:t>النشاط 2.2 (التقييم الشامل)</a:t>
                      </a:r>
                      <a:endParaRPr lang="en-US" sz="1600" b="1" kern="1200">
                        <a:solidFill>
                          <a:srgbClr val="384653"/>
                        </a:solidFill>
                        <a:latin typeface="WinSoft Pro Medium" pitchFamily="34" charset="0"/>
                        <a:ea typeface="WinSoft Pro Medium" pitchFamily="34" charset="-122"/>
                        <a:cs typeface="WinSoft Pro Medium" pitchFamily="34" charset="-120"/>
                      </a:endParaRPr>
                    </a:p>
                    <a:p>
                      <a:pPr marL="0" algn="r" defTabSz="914400" rtl="1" eaLnBrk="1" latinLnBrk="0" hangingPunct="1">
                        <a:lnSpc>
                          <a:spcPct val="100000"/>
                        </a:lnSpc>
                        <a:spcAft>
                          <a:spcPts val="0"/>
                        </a:spcAft>
                      </a:pPr>
                      <a:r>
                        <a:rPr lang="ar-SA" sz="1600" b="1" kern="1200">
                          <a:solidFill>
                            <a:srgbClr val="384653"/>
                          </a:solidFill>
                          <a:latin typeface="WinSoft Pro Medium" pitchFamily="34" charset="0"/>
                          <a:ea typeface="WinSoft Pro Medium" pitchFamily="34" charset="-122"/>
                          <a:cs typeface="WinSoft Pro Medium" pitchFamily="34" charset="-120"/>
                        </a:rPr>
                        <a:t>- قراءة الجدول المركب</a:t>
                      </a:r>
                      <a:r>
                        <a:rPr lang="en-US" sz="1600" b="1" kern="1200">
                          <a:solidFill>
                            <a:srgbClr val="384653"/>
                          </a:solidFill>
                          <a:latin typeface="WinSoft Pro Medium" pitchFamily="34" charset="0"/>
                          <a:ea typeface="WinSoft Pro Medium" pitchFamily="34" charset="-122"/>
                          <a:cs typeface="WinSoft Pro Medium" pitchFamily="34" charset="-120"/>
                        </a:rPr>
                        <a:t> T5 </a:t>
                      </a:r>
                      <a:r>
                        <a:rPr lang="ar-SA" sz="1600" b="1" kern="1200">
                          <a:solidFill>
                            <a:srgbClr val="384653"/>
                          </a:solidFill>
                          <a:latin typeface="WinSoft Pro Medium" pitchFamily="34" charset="0"/>
                          <a:ea typeface="WinSoft Pro Medium" pitchFamily="34" charset="-122"/>
                          <a:cs typeface="WinSoft Pro Medium" pitchFamily="34" charset="-120"/>
                        </a:rPr>
                        <a:t>وتخطيط تقييم المؤسسة</a:t>
                      </a:r>
                      <a:endParaRPr lang="en-US" sz="1600" b="1" kern="1200">
                        <a:solidFill>
                          <a:srgbClr val="384653"/>
                        </a:solidFill>
                        <a:latin typeface="WinSoft Pro Medium" pitchFamily="34" charset="0"/>
                        <a:ea typeface="WinSoft Pro Medium" pitchFamily="34" charset="-122"/>
                        <a:cs typeface="WinSoft Pro Medium" pitchFamily="34" charset="-120"/>
                      </a:endParaRPr>
                    </a:p>
                  </a:txBody>
                  <a:tcPr marL="37428" marR="37428" marT="37428" marB="374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914400" rtl="1" eaLnBrk="1" latinLnBrk="0" hangingPunct="1">
                        <a:lnSpc>
                          <a:spcPct val="100000"/>
                        </a:lnSpc>
                        <a:spcAft>
                          <a:spcPts val="0"/>
                        </a:spcAft>
                      </a:pPr>
                      <a:r>
                        <a:rPr lang="ar-SA" sz="1600" b="1" kern="1200">
                          <a:solidFill>
                            <a:srgbClr val="384653"/>
                          </a:solidFill>
                          <a:latin typeface="WinSoft Pro Medium" pitchFamily="34" charset="0"/>
                          <a:ea typeface="WinSoft Pro Medium" pitchFamily="34" charset="-122"/>
                          <a:cs typeface="WinSoft Pro Medium" pitchFamily="34" charset="-120"/>
                        </a:rPr>
                        <a:t>النشاط 2.2 (ترتيب الأولويات)</a:t>
                      </a:r>
                      <a:endParaRPr lang="en-US" sz="1600" b="1" kern="1200">
                        <a:solidFill>
                          <a:srgbClr val="384653"/>
                        </a:solidFill>
                        <a:latin typeface="WinSoft Pro Medium" pitchFamily="34" charset="0"/>
                        <a:ea typeface="WinSoft Pro Medium" pitchFamily="34" charset="-122"/>
                        <a:cs typeface="WinSoft Pro Medium" pitchFamily="34" charset="-120"/>
                      </a:endParaRPr>
                    </a:p>
                    <a:p>
                      <a:pPr marL="0" algn="r" defTabSz="914400" rtl="1" eaLnBrk="1" latinLnBrk="0" hangingPunct="1">
                        <a:lnSpc>
                          <a:spcPct val="100000"/>
                        </a:lnSpc>
                        <a:spcAft>
                          <a:spcPts val="0"/>
                        </a:spcAft>
                      </a:pPr>
                      <a:r>
                        <a:rPr lang="ar-SA" sz="1600" b="1" kern="1200">
                          <a:solidFill>
                            <a:srgbClr val="384653"/>
                          </a:solidFill>
                          <a:latin typeface="WinSoft Pro Medium" pitchFamily="34" charset="0"/>
                          <a:ea typeface="WinSoft Pro Medium" pitchFamily="34" charset="-122"/>
                          <a:cs typeface="WinSoft Pro Medium" pitchFamily="34" charset="-120"/>
                        </a:rPr>
                        <a:t>- تطبيق معايير القرارات ومستويات الإجراء والتقييم بـ</a:t>
                      </a:r>
                      <a:r>
                        <a:rPr lang="en-US" sz="1600" b="1" kern="1200">
                          <a:solidFill>
                            <a:srgbClr val="384653"/>
                          </a:solidFill>
                          <a:latin typeface="WinSoft Pro Medium" pitchFamily="34" charset="0"/>
                          <a:ea typeface="WinSoft Pro Medium" pitchFamily="34" charset="-122"/>
                          <a:cs typeface="WinSoft Pro Medium" pitchFamily="34" charset="-120"/>
                        </a:rPr>
                        <a:t> R2.2</a:t>
                      </a:r>
                    </a:p>
                  </a:txBody>
                  <a:tcPr marL="37428" marR="37428" marT="37428" marB="374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pPr rtl="1"/>
                      <a:endParaRPr lang="ar-JO"/>
                    </a:p>
                  </a:txBody>
                  <a:tcPr/>
                </a:tc>
                <a:tc>
                  <a:txBody>
                    <a:bodyPr/>
                    <a:lstStyle/>
                    <a:p>
                      <a:pPr marL="0" algn="r" defTabSz="914400" rtl="1" eaLnBrk="1" latinLnBrk="0" hangingPunct="1">
                        <a:lnSpc>
                          <a:spcPct val="100000"/>
                        </a:lnSpc>
                        <a:spcAft>
                          <a:spcPts val="0"/>
                        </a:spcAft>
                      </a:pPr>
                      <a:r>
                        <a:rPr lang="ar-SA" sz="1600" b="1" kern="1200" dirty="0">
                          <a:solidFill>
                            <a:srgbClr val="384653"/>
                          </a:solidFill>
                          <a:latin typeface="WinSoft Pro Medium" pitchFamily="34" charset="0"/>
                          <a:ea typeface="WinSoft Pro Medium" pitchFamily="34" charset="-122"/>
                          <a:cs typeface="WinSoft Pro Medium" pitchFamily="34" charset="-120"/>
                        </a:rPr>
                        <a:t>النشاط 2.3 (الدمج في المقرر)</a:t>
                      </a:r>
                      <a:endParaRPr lang="en-US" sz="1600" b="1" kern="1200" dirty="0">
                        <a:solidFill>
                          <a:srgbClr val="384653"/>
                        </a:solidFill>
                        <a:latin typeface="WinSoft Pro Medium" pitchFamily="34" charset="0"/>
                        <a:ea typeface="WinSoft Pro Medium" pitchFamily="34" charset="-122"/>
                        <a:cs typeface="WinSoft Pro Medium" pitchFamily="34" charset="-120"/>
                      </a:endParaRPr>
                    </a:p>
                    <a:p>
                      <a:pPr marL="0" algn="r" defTabSz="914400" rtl="1" eaLnBrk="1" latinLnBrk="0" hangingPunct="1">
                        <a:lnSpc>
                          <a:spcPct val="100000"/>
                        </a:lnSpc>
                        <a:spcAft>
                          <a:spcPts val="0"/>
                        </a:spcAft>
                      </a:pPr>
                      <a:r>
                        <a:rPr lang="ar-SA" sz="1600" b="1" kern="1200" dirty="0">
                          <a:solidFill>
                            <a:srgbClr val="384653"/>
                          </a:solidFill>
                          <a:latin typeface="WinSoft Pro Medium" pitchFamily="34" charset="0"/>
                          <a:ea typeface="WinSoft Pro Medium" pitchFamily="34" charset="-122"/>
                          <a:cs typeface="WinSoft Pro Medium" pitchFamily="34" charset="-120"/>
                        </a:rPr>
                        <a:t>- الدمج الهيكلي عبر المجالات الـ 10 وصياغة التكييفات</a:t>
                      </a:r>
                      <a:endParaRPr lang="en-US" sz="1600" b="1" kern="1200" dirty="0">
                        <a:solidFill>
                          <a:srgbClr val="384653"/>
                        </a:solidFill>
                        <a:latin typeface="WinSoft Pro Medium" pitchFamily="34" charset="0"/>
                        <a:ea typeface="WinSoft Pro Medium" pitchFamily="34" charset="-122"/>
                        <a:cs typeface="WinSoft Pro Medium" pitchFamily="34" charset="-120"/>
                      </a:endParaRPr>
                    </a:p>
                  </a:txBody>
                  <a:tcPr marL="37428" marR="37428" marT="37428" marB="374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914400" rtl="1" eaLnBrk="1" latinLnBrk="0" hangingPunct="1">
                        <a:lnSpc>
                          <a:spcPct val="100000"/>
                        </a:lnSpc>
                        <a:spcAft>
                          <a:spcPts val="0"/>
                        </a:spcAft>
                      </a:pPr>
                      <a:r>
                        <a:rPr lang="ar-SA" sz="1600" b="1" kern="1200" dirty="0">
                          <a:solidFill>
                            <a:srgbClr val="384653"/>
                          </a:solidFill>
                          <a:latin typeface="WinSoft Pro Medium" pitchFamily="34" charset="0"/>
                          <a:ea typeface="WinSoft Pro Medium" pitchFamily="34" charset="-122"/>
                          <a:cs typeface="WinSoft Pro Medium" pitchFamily="34" charset="-120"/>
                        </a:rPr>
                        <a:t>النشاط 2.3 (مقتطف الدرس)</a:t>
                      </a:r>
                      <a:endParaRPr lang="en-US" sz="1600" b="1" kern="1200" dirty="0">
                        <a:solidFill>
                          <a:srgbClr val="384653"/>
                        </a:solidFill>
                        <a:latin typeface="WinSoft Pro Medium" pitchFamily="34" charset="0"/>
                        <a:ea typeface="WinSoft Pro Medium" pitchFamily="34" charset="-122"/>
                        <a:cs typeface="WinSoft Pro Medium" pitchFamily="34" charset="-120"/>
                      </a:endParaRPr>
                    </a:p>
                    <a:p>
                      <a:pPr marL="0" algn="r" defTabSz="914400" rtl="1" eaLnBrk="1" latinLnBrk="0" hangingPunct="1">
                        <a:lnSpc>
                          <a:spcPct val="100000"/>
                        </a:lnSpc>
                        <a:spcAft>
                          <a:spcPts val="0"/>
                        </a:spcAft>
                      </a:pPr>
                      <a:r>
                        <a:rPr lang="ar-SA" sz="1600" b="1" kern="1200" dirty="0">
                          <a:solidFill>
                            <a:srgbClr val="384653"/>
                          </a:solidFill>
                          <a:latin typeface="WinSoft Pro Medium" pitchFamily="34" charset="0"/>
                          <a:ea typeface="WinSoft Pro Medium" pitchFamily="34" charset="-122"/>
                          <a:cs typeface="WinSoft Pro Medium" pitchFamily="34" charset="-120"/>
                        </a:rPr>
                        <a:t>- بناء مقتطف الدرس المكتمل والتأكد من معايير السلامة</a:t>
                      </a:r>
                      <a:endParaRPr lang="en-US" sz="1600" b="1" kern="1200" dirty="0">
                        <a:solidFill>
                          <a:srgbClr val="384653"/>
                        </a:solidFill>
                        <a:latin typeface="WinSoft Pro Medium" pitchFamily="34" charset="0"/>
                        <a:ea typeface="WinSoft Pro Medium" pitchFamily="34" charset="-122"/>
                        <a:cs typeface="WinSoft Pro Medium" pitchFamily="34" charset="-120"/>
                      </a:endParaRPr>
                    </a:p>
                  </a:txBody>
                  <a:tcPr marL="37428" marR="37428" marT="37428" marB="374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pPr rtl="1"/>
                      <a:endParaRPr lang="ar-JO"/>
                    </a:p>
                  </a:txBody>
                  <a:tcPr/>
                </a:tc>
                <a:tc>
                  <a:txBody>
                    <a:bodyPr/>
                    <a:lstStyle/>
                    <a:p>
                      <a:pPr marL="0" algn="r" defTabSz="914400" rtl="1" eaLnBrk="1" latinLnBrk="0" hangingPunct="1">
                        <a:lnSpc>
                          <a:spcPct val="100000"/>
                        </a:lnSpc>
                        <a:spcAft>
                          <a:spcPts val="0"/>
                        </a:spcAft>
                      </a:pPr>
                      <a:r>
                        <a:rPr lang="ar-SA" sz="1600" b="1" kern="1200">
                          <a:solidFill>
                            <a:srgbClr val="384653"/>
                          </a:solidFill>
                          <a:latin typeface="WinSoft Pro Medium" pitchFamily="34" charset="0"/>
                          <a:ea typeface="WinSoft Pro Medium" pitchFamily="34" charset="-122"/>
                          <a:cs typeface="WinSoft Pro Medium" pitchFamily="34" charset="-120"/>
                        </a:rPr>
                        <a:t>النشاط 2.3 (تقييم</a:t>
                      </a:r>
                      <a:r>
                        <a:rPr lang="en-US" sz="1600" b="1" kern="1200">
                          <a:solidFill>
                            <a:srgbClr val="384653"/>
                          </a:solidFill>
                          <a:latin typeface="WinSoft Pro Medium" pitchFamily="34" charset="0"/>
                          <a:ea typeface="WinSoft Pro Medium" pitchFamily="34" charset="-122"/>
                          <a:cs typeface="WinSoft Pro Medium" pitchFamily="34" charset="-120"/>
                        </a:rPr>
                        <a:t> P6</a:t>
                      </a:r>
                      <a:r>
                        <a:rPr lang="ar-SA" sz="1600" b="1" kern="1200">
                          <a:solidFill>
                            <a:srgbClr val="384653"/>
                          </a:solidFill>
                          <a:latin typeface="WinSoft Pro Medium" pitchFamily="34" charset="0"/>
                          <a:ea typeface="WinSoft Pro Medium" pitchFamily="34" charset="-122"/>
                          <a:cs typeface="WinSoft Pro Medium" pitchFamily="34" charset="-120"/>
                        </a:rPr>
                        <a:t>)</a:t>
                      </a:r>
                      <a:endParaRPr lang="en-US" sz="1600" b="1" kern="1200">
                        <a:solidFill>
                          <a:srgbClr val="384653"/>
                        </a:solidFill>
                        <a:latin typeface="WinSoft Pro Medium" pitchFamily="34" charset="0"/>
                        <a:ea typeface="WinSoft Pro Medium" pitchFamily="34" charset="-122"/>
                        <a:cs typeface="WinSoft Pro Medium" pitchFamily="34" charset="-120"/>
                      </a:endParaRPr>
                    </a:p>
                    <a:p>
                      <a:pPr marL="0" algn="r" defTabSz="914400" rtl="1" eaLnBrk="1" latinLnBrk="0" hangingPunct="1">
                        <a:lnSpc>
                          <a:spcPct val="100000"/>
                        </a:lnSpc>
                        <a:spcAft>
                          <a:spcPts val="0"/>
                        </a:spcAft>
                      </a:pPr>
                      <a:r>
                        <a:rPr lang="ar-SA" sz="1600" b="1" kern="1200">
                          <a:solidFill>
                            <a:srgbClr val="384653"/>
                          </a:solidFill>
                          <a:latin typeface="WinSoft Pro Medium" pitchFamily="34" charset="0"/>
                          <a:ea typeface="WinSoft Pro Medium" pitchFamily="34" charset="-122"/>
                          <a:cs typeface="WinSoft Pro Medium" pitchFamily="34" charset="-120"/>
                        </a:rPr>
                        <a:t>- مراجعة المنتج</a:t>
                      </a:r>
                      <a:r>
                        <a:rPr lang="en-US" sz="1600" b="1" kern="1200">
                          <a:solidFill>
                            <a:srgbClr val="384653"/>
                          </a:solidFill>
                          <a:latin typeface="WinSoft Pro Medium" pitchFamily="34" charset="0"/>
                          <a:ea typeface="WinSoft Pro Medium" pitchFamily="34" charset="-122"/>
                          <a:cs typeface="WinSoft Pro Medium" pitchFamily="34" charset="-120"/>
                        </a:rPr>
                        <a:t> P6 </a:t>
                      </a:r>
                      <a:r>
                        <a:rPr lang="ar-SA" sz="1600" b="1" kern="1200">
                          <a:solidFill>
                            <a:srgbClr val="384653"/>
                          </a:solidFill>
                          <a:latin typeface="WinSoft Pro Medium" pitchFamily="34" charset="0"/>
                          <a:ea typeface="WinSoft Pro Medium" pitchFamily="34" charset="-122"/>
                          <a:cs typeface="WinSoft Pro Medium" pitchFamily="34" charset="-120"/>
                        </a:rPr>
                        <a:t>والتقييم الشامل باستخدام</a:t>
                      </a:r>
                      <a:r>
                        <a:rPr lang="en-US" sz="1600" b="1" kern="1200">
                          <a:solidFill>
                            <a:srgbClr val="384653"/>
                          </a:solidFill>
                          <a:latin typeface="WinSoft Pro Medium" pitchFamily="34" charset="0"/>
                          <a:ea typeface="WinSoft Pro Medium" pitchFamily="34" charset="-122"/>
                          <a:cs typeface="WinSoft Pro Medium" pitchFamily="34" charset="-120"/>
                        </a:rPr>
                        <a:t> R2.3</a:t>
                      </a:r>
                    </a:p>
                  </a:txBody>
                  <a:tcPr marL="37428" marR="37428" marT="37428" marB="374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914400" rtl="1" eaLnBrk="1" latinLnBrk="0" hangingPunct="1">
                        <a:lnSpc>
                          <a:spcPct val="100000"/>
                        </a:lnSpc>
                        <a:spcAft>
                          <a:spcPts val="0"/>
                        </a:spcAft>
                      </a:pPr>
                      <a:r>
                        <a:rPr lang="ar-SA" sz="1600" b="1" kern="1200" dirty="0">
                          <a:solidFill>
                            <a:srgbClr val="384653"/>
                          </a:solidFill>
                          <a:latin typeface="WinSoft Pro Medium" pitchFamily="34" charset="0"/>
                          <a:ea typeface="WinSoft Pro Medium" pitchFamily="34" charset="-122"/>
                          <a:cs typeface="WinSoft Pro Medium" pitchFamily="34" charset="-120"/>
                        </a:rPr>
                        <a:t>مراجعة ملف الإنجاز والختام</a:t>
                      </a:r>
                      <a:endParaRPr lang="en-US" sz="1600" b="1" kern="1200" dirty="0">
                        <a:solidFill>
                          <a:srgbClr val="384653"/>
                        </a:solidFill>
                        <a:latin typeface="WinSoft Pro Medium" pitchFamily="34" charset="0"/>
                        <a:ea typeface="WinSoft Pro Medium" pitchFamily="34" charset="-122"/>
                        <a:cs typeface="WinSoft Pro Medium" pitchFamily="34" charset="-120"/>
                      </a:endParaRPr>
                    </a:p>
                    <a:p>
                      <a:pPr marL="0" algn="r" defTabSz="914400" rtl="1" eaLnBrk="1" latinLnBrk="0" hangingPunct="1">
                        <a:lnSpc>
                          <a:spcPct val="100000"/>
                        </a:lnSpc>
                        <a:spcAft>
                          <a:spcPts val="0"/>
                        </a:spcAft>
                      </a:pPr>
                      <a:r>
                        <a:rPr lang="ar-SA" sz="1600" b="1" kern="1200" dirty="0">
                          <a:solidFill>
                            <a:srgbClr val="384653"/>
                          </a:solidFill>
                          <a:latin typeface="WinSoft Pro Medium" pitchFamily="34" charset="0"/>
                          <a:ea typeface="WinSoft Pro Medium" pitchFamily="34" charset="-122"/>
                          <a:cs typeface="WinSoft Pro Medium" pitchFamily="34" charset="-120"/>
                        </a:rPr>
                        <a:t>- اعتماد ملف الإنجاز النهائي</a:t>
                      </a:r>
                      <a:endParaRPr lang="en-US" sz="1600" b="1" kern="1200" dirty="0">
                        <a:solidFill>
                          <a:srgbClr val="384653"/>
                        </a:solidFill>
                        <a:latin typeface="WinSoft Pro Medium" pitchFamily="34" charset="0"/>
                        <a:ea typeface="WinSoft Pro Medium" pitchFamily="34" charset="-122"/>
                        <a:cs typeface="WinSoft Pro Medium" pitchFamily="34" charset="-120"/>
                      </a:endParaRPr>
                    </a:p>
                    <a:p>
                      <a:pPr marL="0" algn="r" defTabSz="914400" rtl="1" eaLnBrk="1" latinLnBrk="0" hangingPunct="1">
                        <a:lnSpc>
                          <a:spcPct val="100000"/>
                        </a:lnSpc>
                        <a:spcAft>
                          <a:spcPts val="0"/>
                        </a:spcAft>
                      </a:pPr>
                      <a:r>
                        <a:rPr lang="en-US" sz="1600" b="1" kern="1200" dirty="0">
                          <a:solidFill>
                            <a:srgbClr val="384653"/>
                          </a:solidFill>
                          <a:latin typeface="WinSoft Pro Medium" pitchFamily="34" charset="0"/>
                          <a:ea typeface="WinSoft Pro Medium" pitchFamily="34" charset="-122"/>
                          <a:cs typeface="WinSoft Pro Medium" pitchFamily="34" charset="-120"/>
                        </a:rPr>
                        <a:t> (P1–P6) </a:t>
                      </a:r>
                    </a:p>
                  </a:txBody>
                  <a:tcPr marL="37428" marR="37428" marT="37428" marB="374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7671099"/>
                  </a:ext>
                </a:extLst>
              </a:tr>
            </a:tbl>
          </a:graphicData>
        </a:graphic>
      </p:graphicFrame>
    </p:spTree>
    <p:extLst>
      <p:ext uri="{BB962C8B-B14F-4D97-AF65-F5344CB8AC3E}">
        <p14:creationId xmlns:p14="http://schemas.microsoft.com/office/powerpoint/2010/main" val="29663971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0"/>
          <p:cNvSpPr/>
          <p:nvPr/>
        </p:nvSpPr>
        <p:spPr>
          <a:xfrm>
            <a:off x="5203794" y="805883"/>
            <a:ext cx="6355993" cy="519609"/>
          </a:xfrm>
          <a:prstGeom prst="rect">
            <a:avLst/>
          </a:prstGeom>
          <a:noFill/>
          <a:ln/>
        </p:spPr>
        <p:txBody>
          <a:bodyPr wrap="none" lIns="0" tIns="0" rIns="0" bIns="0" rtlCol="0" anchor="t"/>
          <a:lstStyle/>
          <a:p>
            <a:pPr marL="0" indent="0" algn="r" rtl="1">
              <a:lnSpc>
                <a:spcPct val="104000"/>
              </a:lnSpc>
              <a:buNone/>
            </a:pPr>
            <a:r>
              <a:rPr lang="ar-JO" sz="4000" dirty="0">
                <a:solidFill>
                  <a:srgbClr val="2E3C4E"/>
                </a:solidFill>
                <a:latin typeface="GE SS Two Light" pitchFamily="34" charset="0"/>
                <a:ea typeface="GE SS Two Light" pitchFamily="34" charset="-122"/>
                <a:cs typeface="GE SS Two Light" pitchFamily="34" charset="-120"/>
              </a:rPr>
              <a:t>مقدمة وتعريف عام بالوحدة </a:t>
            </a:r>
            <a:endParaRPr lang="ar-SA" sz="4000" dirty="0"/>
          </a:p>
        </p:txBody>
      </p:sp>
      <p:sp>
        <p:nvSpPr>
          <p:cNvPr id="8" name="Shape 2"/>
          <p:cNvSpPr/>
          <p:nvPr/>
        </p:nvSpPr>
        <p:spPr>
          <a:xfrm>
            <a:off x="11204394" y="2179292"/>
            <a:ext cx="355393" cy="355402"/>
          </a:xfrm>
          <a:prstGeom prst="ellipse">
            <a:avLst/>
          </a:prstGeom>
          <a:solidFill>
            <a:srgbClr val="00AEEF"/>
          </a:solidFill>
          <a:ln w="6350">
            <a:solidFill>
              <a:srgbClr val="0094D5"/>
            </a:solidFill>
            <a:prstDash val="solid"/>
          </a:ln>
        </p:spPr>
        <p:txBody>
          <a:bodyPr/>
          <a:lstStyle/>
          <a:p>
            <a:endParaRPr lang="en-US"/>
          </a:p>
        </p:txBody>
      </p:sp>
      <p:sp>
        <p:nvSpPr>
          <p:cNvPr id="9" name="Text 3"/>
          <p:cNvSpPr/>
          <p:nvPr/>
        </p:nvSpPr>
        <p:spPr>
          <a:xfrm>
            <a:off x="-1926027" y="1881671"/>
            <a:ext cx="12972469" cy="888236"/>
          </a:xfrm>
          <a:prstGeom prst="rect">
            <a:avLst/>
          </a:prstGeom>
          <a:noFill/>
          <a:ln/>
        </p:spPr>
        <p:txBody>
          <a:bodyPr wrap="none" lIns="0" tIns="0" rIns="0" bIns="0" rtlCol="0" anchor="t"/>
          <a:lstStyle/>
          <a:p>
            <a:pPr algn="r" rtl="1">
              <a:lnSpc>
                <a:spcPct val="133000"/>
              </a:lnSpc>
            </a:pPr>
            <a:r>
              <a:rPr lang="ar-SA" sz="2400" b="1" dirty="0">
                <a:solidFill>
                  <a:srgbClr val="384653"/>
                </a:solidFill>
                <a:latin typeface="WinSoft Pro Medium" pitchFamily="34" charset="0"/>
                <a:ea typeface="WinSoft Pro Medium" pitchFamily="34" charset="-122"/>
                <a:cs typeface="WinSoft Pro Medium" pitchFamily="34" charset="-120"/>
              </a:rPr>
              <a:t>مرحبًا بك في دليل المتدرّب الخاص بوحدة التعلّم </a:t>
            </a:r>
            <a:r>
              <a:rPr lang="en-US" sz="2400" b="1" dirty="0">
                <a:solidFill>
                  <a:srgbClr val="384653"/>
                </a:solidFill>
                <a:latin typeface="WinSoft Pro Medium" pitchFamily="34" charset="0"/>
                <a:ea typeface="WinSoft Pro Medium" pitchFamily="34" charset="-122"/>
                <a:cs typeface="WinSoft Pro Medium" pitchFamily="34" charset="-120"/>
              </a:rPr>
              <a:t>-</a:t>
            </a:r>
            <a:r>
              <a:rPr lang="ar-SA" sz="2400" b="1" dirty="0">
                <a:solidFill>
                  <a:srgbClr val="384653"/>
                </a:solidFill>
                <a:latin typeface="WinSoft Pro Medium" pitchFamily="34" charset="0"/>
                <a:ea typeface="WinSoft Pro Medium" pitchFamily="34" charset="-122"/>
                <a:cs typeface="WinSoft Pro Medium" pitchFamily="34" charset="-120"/>
              </a:rPr>
              <a:t>.2.2</a:t>
            </a:r>
            <a:r>
              <a:rPr lang="en-US" sz="2400" b="1" dirty="0">
                <a:solidFill>
                  <a:srgbClr val="384653"/>
                </a:solidFill>
                <a:latin typeface="WinSoft Pro Medium" pitchFamily="34" charset="0"/>
                <a:ea typeface="WinSoft Pro Medium" pitchFamily="34" charset="-122"/>
                <a:cs typeface="WinSoft Pro Medium" pitchFamily="34" charset="-120"/>
              </a:rPr>
              <a:t> U</a:t>
            </a:r>
          </a:p>
          <a:p>
            <a:pPr algn="r" rtl="1">
              <a:lnSpc>
                <a:spcPct val="133000"/>
              </a:lnSpc>
            </a:pPr>
            <a:r>
              <a:rPr lang="ar-SA" sz="2400" b="1" dirty="0">
                <a:solidFill>
                  <a:srgbClr val="384653"/>
                </a:solidFill>
                <a:latin typeface="WinSoft Pro Medium" pitchFamily="34" charset="0"/>
                <a:ea typeface="WinSoft Pro Medium" pitchFamily="34" charset="-122"/>
                <a:cs typeface="WinSoft Pro Medium" pitchFamily="34" charset="-120"/>
              </a:rPr>
              <a:t> «تنفيذ التدخلات الشاملة في التعليم والتدريب التقني والمهني خطوات عملية لتنمية منصفة للمهارات»</a:t>
            </a:r>
            <a:endParaRPr lang="en-US" sz="2400" b="1" dirty="0">
              <a:solidFill>
                <a:srgbClr val="384653"/>
              </a:solidFill>
              <a:latin typeface="WinSoft Pro Medium" pitchFamily="34" charset="0"/>
              <a:ea typeface="WinSoft Pro Medium" pitchFamily="34" charset="-122"/>
              <a:cs typeface="WinSoft Pro Medium" pitchFamily="34" charset="-120"/>
            </a:endParaRPr>
          </a:p>
          <a:p>
            <a:pPr algn="r" rtl="1">
              <a:lnSpc>
                <a:spcPct val="133000"/>
              </a:lnSpc>
            </a:pPr>
            <a:r>
              <a:rPr lang="ar-SA" sz="2400" b="1" dirty="0">
                <a:solidFill>
                  <a:srgbClr val="384653"/>
                </a:solidFill>
                <a:latin typeface="WinSoft Pro Medium" pitchFamily="34" charset="0"/>
                <a:ea typeface="WinSoft Pro Medium" pitchFamily="34" charset="-122"/>
                <a:cs typeface="WinSoft Pro Medium" pitchFamily="34" charset="-120"/>
              </a:rPr>
              <a:t> هذا الدليل رفيقك طوال رحلتك التدريبية </a:t>
            </a:r>
            <a:r>
              <a:rPr lang="ar-JO" sz="2400" b="1" dirty="0">
                <a:solidFill>
                  <a:srgbClr val="384653"/>
                </a:solidFill>
                <a:latin typeface="WinSoft Pro Medium" pitchFamily="34" charset="0"/>
                <a:ea typeface="WinSoft Pro Medium" pitchFamily="34" charset="-122"/>
                <a:cs typeface="WinSoft Pro Medium" pitchFamily="34" charset="-120"/>
              </a:rPr>
              <a:t>في وحدة التعلّم هذه</a:t>
            </a:r>
            <a:endParaRPr lang="en-US" sz="2400" b="1" dirty="0">
              <a:solidFill>
                <a:srgbClr val="384653"/>
              </a:solidFill>
              <a:latin typeface="WinSoft Pro Medium" pitchFamily="34" charset="0"/>
              <a:ea typeface="WinSoft Pro Medium" pitchFamily="34" charset="-122"/>
              <a:cs typeface="WinSoft Pro Medium" pitchFamily="34" charset="-120"/>
            </a:endParaRPr>
          </a:p>
        </p:txBody>
      </p:sp>
      <p:sp>
        <p:nvSpPr>
          <p:cNvPr id="11" name="Shape 5"/>
          <p:cNvSpPr/>
          <p:nvPr/>
        </p:nvSpPr>
        <p:spPr>
          <a:xfrm>
            <a:off x="11204394" y="4014065"/>
            <a:ext cx="355393" cy="355402"/>
          </a:xfrm>
          <a:prstGeom prst="ellipse">
            <a:avLst/>
          </a:prstGeom>
          <a:solidFill>
            <a:srgbClr val="00AEEF"/>
          </a:solidFill>
          <a:ln w="6350">
            <a:solidFill>
              <a:srgbClr val="0094D5"/>
            </a:solidFill>
            <a:prstDash val="solid"/>
          </a:ln>
        </p:spPr>
        <p:txBody>
          <a:bodyPr/>
          <a:lstStyle/>
          <a:p>
            <a:endParaRPr lang="en-US"/>
          </a:p>
        </p:txBody>
      </p:sp>
      <p:sp>
        <p:nvSpPr>
          <p:cNvPr id="13" name="Text 7"/>
          <p:cNvSpPr/>
          <p:nvPr/>
        </p:nvSpPr>
        <p:spPr>
          <a:xfrm>
            <a:off x="6241" y="3883362"/>
            <a:ext cx="11040202" cy="486105"/>
          </a:xfrm>
          <a:prstGeom prst="rect">
            <a:avLst/>
          </a:prstGeom>
          <a:noFill/>
          <a:ln/>
        </p:spPr>
        <p:txBody>
          <a:bodyPr wrap="none" lIns="0" tIns="0" rIns="0" bIns="0" rtlCol="0" anchor="t"/>
          <a:lstStyle/>
          <a:p>
            <a:pPr algn="r" rtl="1"/>
            <a:r>
              <a:rPr lang="ar-SA" sz="2400" b="1" dirty="0">
                <a:solidFill>
                  <a:srgbClr val="384653"/>
                </a:solidFill>
                <a:latin typeface="WinSoft Pro Medium" pitchFamily="34" charset="0"/>
                <a:ea typeface="WinSoft Pro Medium" pitchFamily="34" charset="-122"/>
                <a:cs typeface="WinSoft Pro Medium" pitchFamily="34" charset="-120"/>
              </a:rPr>
              <a:t>خلال هذه الوحدة لن تكتفي بقراءة مفاهيم عن التعليم الشامل، </a:t>
            </a:r>
            <a:endParaRPr lang="ar-JO" sz="2400" b="1" dirty="0">
              <a:solidFill>
                <a:srgbClr val="384653"/>
              </a:solidFill>
              <a:latin typeface="WinSoft Pro Medium" pitchFamily="34" charset="0"/>
              <a:ea typeface="WinSoft Pro Medium" pitchFamily="34" charset="-122"/>
              <a:cs typeface="WinSoft Pro Medium" pitchFamily="34" charset="-120"/>
            </a:endParaRPr>
          </a:p>
          <a:p>
            <a:pPr algn="r" rtl="1"/>
            <a:r>
              <a:rPr lang="ar-SA" sz="2400" b="1" dirty="0">
                <a:solidFill>
                  <a:srgbClr val="384653"/>
                </a:solidFill>
                <a:latin typeface="WinSoft Pro Medium" pitchFamily="34" charset="0"/>
                <a:ea typeface="WinSoft Pro Medium" pitchFamily="34" charset="-122"/>
                <a:cs typeface="WinSoft Pro Medium" pitchFamily="34" charset="-120"/>
              </a:rPr>
              <a:t>بل ستستخدم الحالات والبيانات والأدوات لبناء ست منتجات مهنية مترابطة</a:t>
            </a:r>
            <a:r>
              <a:rPr lang="ar-SA" sz="2000" dirty="0"/>
              <a:t>.</a:t>
            </a:r>
            <a:endParaRPr lang="en-US" sz="2000" dirty="0"/>
          </a:p>
        </p:txBody>
      </p:sp>
      <p:sp>
        <p:nvSpPr>
          <p:cNvPr id="14" name="Shape 8"/>
          <p:cNvSpPr/>
          <p:nvPr/>
        </p:nvSpPr>
        <p:spPr>
          <a:xfrm>
            <a:off x="11204394" y="5282675"/>
            <a:ext cx="355393" cy="355402"/>
          </a:xfrm>
          <a:prstGeom prst="ellipse">
            <a:avLst/>
          </a:prstGeom>
          <a:solidFill>
            <a:srgbClr val="00AEEF"/>
          </a:solidFill>
          <a:ln w="6350">
            <a:solidFill>
              <a:srgbClr val="0094D5"/>
            </a:solidFill>
            <a:prstDash val="solid"/>
          </a:ln>
        </p:spPr>
        <p:txBody>
          <a:bodyPr/>
          <a:lstStyle/>
          <a:p>
            <a:endParaRPr lang="en-US"/>
          </a:p>
        </p:txBody>
      </p:sp>
      <p:sp>
        <p:nvSpPr>
          <p:cNvPr id="16" name="Text 10"/>
          <p:cNvSpPr/>
          <p:nvPr/>
        </p:nvSpPr>
        <p:spPr>
          <a:xfrm>
            <a:off x="1364567" y="5151972"/>
            <a:ext cx="9681876" cy="972210"/>
          </a:xfrm>
          <a:prstGeom prst="rect">
            <a:avLst/>
          </a:prstGeom>
          <a:noFill/>
          <a:ln/>
        </p:spPr>
        <p:txBody>
          <a:bodyPr wrap="square" lIns="0" tIns="0" rIns="0" bIns="0" rtlCol="0" anchor="t">
            <a:noAutofit/>
          </a:bodyPr>
          <a:lstStyle/>
          <a:p>
            <a:pPr algn="r" rtl="1">
              <a:lnSpc>
                <a:spcPct val="133000"/>
              </a:lnSpc>
            </a:pPr>
            <a:r>
              <a:rPr lang="ar-SA" sz="2400" b="1" dirty="0">
                <a:solidFill>
                  <a:srgbClr val="384653"/>
                </a:solidFill>
                <a:latin typeface="WinSoft Pro Medium" pitchFamily="34" charset="0"/>
                <a:ea typeface="WinSoft Pro Medium" pitchFamily="34" charset="-122"/>
                <a:cs typeface="WinSoft Pro Medium" pitchFamily="34" charset="-120"/>
              </a:rPr>
              <a:t>ستبدأ بالسؤال: ما الحاجز؟</a:t>
            </a:r>
            <a:endParaRPr lang="en-US" sz="2400" b="1" dirty="0">
              <a:solidFill>
                <a:srgbClr val="384653"/>
              </a:solidFill>
              <a:latin typeface="WinSoft Pro Medium" pitchFamily="34" charset="0"/>
              <a:ea typeface="WinSoft Pro Medium" pitchFamily="34" charset="-122"/>
              <a:cs typeface="WinSoft Pro Medium" pitchFamily="34" charset="-120"/>
            </a:endParaRPr>
          </a:p>
          <a:p>
            <a:pPr algn="r" rtl="1">
              <a:lnSpc>
                <a:spcPct val="133000"/>
              </a:lnSpc>
            </a:pPr>
            <a:r>
              <a:rPr lang="ar-SA" sz="2400" b="1" dirty="0">
                <a:solidFill>
                  <a:srgbClr val="384653"/>
                </a:solidFill>
                <a:latin typeface="WinSoft Pro Medium" pitchFamily="34" charset="0"/>
                <a:ea typeface="WinSoft Pro Medium" pitchFamily="34" charset="-122"/>
                <a:cs typeface="WinSoft Pro Medium" pitchFamily="34" charset="-120"/>
              </a:rPr>
              <a:t> وتنتهي بالسؤال</a:t>
            </a:r>
            <a:r>
              <a:rPr lang="ar-JO" sz="2400" b="1" dirty="0">
                <a:solidFill>
                  <a:srgbClr val="384653"/>
                </a:solidFill>
                <a:latin typeface="WinSoft Pro Medium" pitchFamily="34" charset="0"/>
                <a:ea typeface="WinSoft Pro Medium" pitchFamily="34" charset="-122"/>
                <a:cs typeface="WinSoft Pro Medium" pitchFamily="34" charset="-120"/>
              </a:rPr>
              <a:t>: </a:t>
            </a:r>
            <a:r>
              <a:rPr lang="ar-SA" sz="2400" b="1" dirty="0">
                <a:solidFill>
                  <a:srgbClr val="384653"/>
                </a:solidFill>
                <a:latin typeface="WinSoft Pro Medium" pitchFamily="34" charset="0"/>
                <a:ea typeface="WinSoft Pro Medium" pitchFamily="34" charset="-122"/>
                <a:cs typeface="WinSoft Pro Medium" pitchFamily="34" charset="-120"/>
              </a:rPr>
              <a:t>كيف ندمج الاستجابة في البرنامج والمقرر بصورة قابلة للتنفيذ والمتابعة؟ </a:t>
            </a:r>
            <a:endParaRPr lang="en-US" sz="2400" b="1" dirty="0">
              <a:solidFill>
                <a:srgbClr val="384653"/>
              </a:solidFill>
              <a:latin typeface="WinSoft Pro Medium" pitchFamily="34" charset="0"/>
              <a:ea typeface="WinSoft Pro Medium" pitchFamily="34" charset="-122"/>
              <a:cs typeface="WinSoft Pro Medium" pitchFamily="34" charset="-120"/>
            </a:endParaRPr>
          </a:p>
          <a:p>
            <a:pPr algn="r" rtl="1">
              <a:lnSpc>
                <a:spcPct val="133000"/>
              </a:lnSpc>
            </a:pPr>
            <a:endParaRPr lang="ar-SA" sz="2400" b="1" dirty="0"/>
          </a:p>
        </p:txBody>
      </p:sp>
    </p:spTree>
    <p:extLst>
      <p:ext uri="{BB962C8B-B14F-4D97-AF65-F5344CB8AC3E}">
        <p14:creationId xmlns:p14="http://schemas.microsoft.com/office/powerpoint/2010/main" val="1005252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0"/>
          <p:cNvPicPr>
            <a:picLocks noChangeAspect="1"/>
          </p:cNvPicPr>
          <p:nvPr/>
        </p:nvPicPr>
        <p:blipFill>
          <a:blip r:embed="rId2"/>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pic>
        <p:nvPicPr>
          <p:cNvPr id="5" name="Image 1" descr="preencoded.png"/>
          <p:cNvPicPr>
            <a:picLocks noChangeAspect="1"/>
          </p:cNvPicPr>
          <p:nvPr/>
        </p:nvPicPr>
        <p:blipFill>
          <a:blip r:embed="rId3"/>
          <a:stretch>
            <a:fillRect/>
          </a:stretch>
        </p:blipFill>
        <p:spPr>
          <a:xfrm>
            <a:off x="78976" y="780554"/>
            <a:ext cx="3531107" cy="5296793"/>
          </a:xfrm>
          <a:prstGeom prst="rect">
            <a:avLst/>
          </a:prstGeom>
        </p:spPr>
      </p:pic>
      <p:sp>
        <p:nvSpPr>
          <p:cNvPr id="6" name="Text 0"/>
          <p:cNvSpPr/>
          <p:nvPr/>
        </p:nvSpPr>
        <p:spPr>
          <a:xfrm>
            <a:off x="4800480" y="870879"/>
            <a:ext cx="6759307" cy="1039217"/>
          </a:xfrm>
          <a:prstGeom prst="rect">
            <a:avLst/>
          </a:prstGeom>
          <a:noFill/>
          <a:ln/>
        </p:spPr>
        <p:txBody>
          <a:bodyPr wrap="square" lIns="0" tIns="0" rIns="0" bIns="0" rtlCol="0" anchor="t">
            <a:normAutofit fontScale="92500" lnSpcReduction="10000"/>
          </a:bodyPr>
          <a:lstStyle/>
          <a:p>
            <a:pPr marL="0" indent="0" algn="r" rtl="1">
              <a:lnSpc>
                <a:spcPct val="104000"/>
              </a:lnSpc>
              <a:buNone/>
            </a:pPr>
            <a:r>
              <a:rPr lang="ar-SA" altLang="en-US" sz="4000" dirty="0">
                <a:solidFill>
                  <a:srgbClr val="2E3C4E"/>
                </a:solidFill>
                <a:latin typeface="GE SS Two Light" pitchFamily="34" charset="0"/>
                <a:ea typeface="GE SS Two Light" pitchFamily="34" charset="-122"/>
                <a:cs typeface="GE SS Two Light" pitchFamily="34" charset="-120"/>
              </a:rPr>
              <a:t>برنامج التطوير المهني أثناء الخدمة </a:t>
            </a:r>
            <a:r>
              <a:rPr lang="ar-SA" altLang="en-US" sz="3250" dirty="0">
                <a:solidFill>
                  <a:srgbClr val="2E3C4E"/>
                </a:solidFill>
                <a:latin typeface="GE SS Two Light" pitchFamily="34" charset="0"/>
                <a:ea typeface="GE SS Two Light" pitchFamily="34" charset="-122"/>
                <a:cs typeface="GE SS Two Light" pitchFamily="34" charset="-120"/>
              </a:rPr>
              <a:t>(</a:t>
            </a:r>
            <a:r>
              <a:rPr lang="ar-SA" altLang="en-US" sz="3250" dirty="0">
                <a:solidFill>
                  <a:srgbClr val="2E3C4E"/>
                </a:solidFill>
                <a:latin typeface="Myriad"/>
                <a:ea typeface="GE SS Two Light" pitchFamily="34" charset="-122"/>
                <a:cs typeface="GE SS Two Light" pitchFamily="34" charset="-120"/>
              </a:rPr>
              <a:t>PDP</a:t>
            </a:r>
            <a:r>
              <a:rPr lang="ar-SA" altLang="en-US" sz="3250" dirty="0">
                <a:solidFill>
                  <a:srgbClr val="2E3C4E"/>
                </a:solidFill>
                <a:latin typeface="GE SS Two Light" pitchFamily="34" charset="0"/>
                <a:ea typeface="GE SS Two Light" pitchFamily="34" charset="-122"/>
                <a:cs typeface="GE SS Two Light" pitchFamily="34" charset="-120"/>
              </a:rPr>
              <a:t>)</a:t>
            </a:r>
            <a:endParaRPr lang="ar-SA" sz="3250" dirty="0"/>
          </a:p>
        </p:txBody>
      </p:sp>
      <p:sp>
        <p:nvSpPr>
          <p:cNvPr id="7" name="Text 1"/>
          <p:cNvSpPr/>
          <p:nvPr/>
        </p:nvSpPr>
        <p:spPr>
          <a:xfrm>
            <a:off x="5203794" y="2040838"/>
            <a:ext cx="6325597" cy="1303752"/>
          </a:xfrm>
          <a:prstGeom prst="rect">
            <a:avLst/>
          </a:prstGeom>
          <a:noFill/>
          <a:ln/>
        </p:spPr>
        <p:txBody>
          <a:bodyPr wrap="square" lIns="0" tIns="0" rIns="0" bIns="0" rtlCol="0" anchor="t">
            <a:noAutofit/>
          </a:bodyPr>
          <a:lstStyle/>
          <a:p>
            <a:pPr marL="0" indent="0" algn="just"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يهدف برنامج التطوير المهني أثناء الخدمة (PDP) لموظفي التعليم والتدريب التقني والمهني في الأونروا إلى تحديث معارفهم ومهاراتهم ومواكبة التطورات في منظومة التعليم والتدريب التقني والمهني ومتطلبات سوق العمل.</a:t>
            </a:r>
            <a:endParaRPr lang="ar-SA" sz="2000" b="1" dirty="0"/>
          </a:p>
        </p:txBody>
      </p:sp>
      <p:sp>
        <p:nvSpPr>
          <p:cNvPr id="8" name="Shape 2"/>
          <p:cNvSpPr/>
          <p:nvPr/>
        </p:nvSpPr>
        <p:spPr>
          <a:xfrm>
            <a:off x="8460766" y="3485183"/>
            <a:ext cx="3099020" cy="1606128"/>
          </a:xfrm>
          <a:prstGeom prst="roundRect">
            <a:avLst>
              <a:gd name="adj" fmla="val 19938"/>
            </a:avLst>
          </a:prstGeom>
          <a:solidFill>
            <a:srgbClr val="00AEEF"/>
          </a:solidFill>
          <a:ln w="6350">
            <a:solidFill>
              <a:srgbClr val="0094D5"/>
            </a:solidFill>
            <a:prstDash val="solid"/>
          </a:ln>
        </p:spPr>
        <p:txBody>
          <a:bodyPr/>
          <a:lstStyle/>
          <a:p>
            <a:endParaRPr lang="en-US"/>
          </a:p>
        </p:txBody>
      </p:sp>
      <p:sp>
        <p:nvSpPr>
          <p:cNvPr id="9" name="Text 3"/>
          <p:cNvSpPr/>
          <p:nvPr/>
        </p:nvSpPr>
        <p:spPr>
          <a:xfrm>
            <a:off x="8625069" y="3649489"/>
            <a:ext cx="2770416" cy="259755"/>
          </a:xfrm>
          <a:prstGeom prst="rect">
            <a:avLst/>
          </a:prstGeom>
          <a:noFill/>
          <a:ln/>
        </p:spPr>
        <p:txBody>
          <a:bodyPr wrap="none" lIns="0" tIns="0" rIns="0" bIns="0" rtlCol="0" anchor="t"/>
          <a:lstStyle/>
          <a:p>
            <a:pPr marL="0" indent="0" algn="ct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الممارسات الحديثة</a:t>
            </a:r>
            <a:endParaRPr lang="ar-SA" sz="2400" dirty="0">
              <a:solidFill>
                <a:schemeClr val="bg1"/>
              </a:solidFill>
            </a:endParaRPr>
          </a:p>
        </p:txBody>
      </p:sp>
      <p:sp>
        <p:nvSpPr>
          <p:cNvPr id="10" name="Text 4"/>
          <p:cNvSpPr/>
          <p:nvPr/>
        </p:nvSpPr>
        <p:spPr>
          <a:xfrm>
            <a:off x="8625068" y="3968076"/>
            <a:ext cx="2785053" cy="982642"/>
          </a:xfrm>
          <a:prstGeom prst="rect">
            <a:avLst/>
          </a:prstGeom>
          <a:noFill/>
          <a:ln/>
        </p:spPr>
        <p:txBody>
          <a:bodyPr wrap="square" lIns="0" tIns="0" rIns="0" bIns="0" rtlCol="0" anchor="t">
            <a:normAutofit fontScale="92500" lnSpcReduction="20000"/>
          </a:bodyPr>
          <a:lstStyle/>
          <a:p>
            <a:pPr marL="0" indent="0" algn="ctr" rtl="1">
              <a:lnSpc>
                <a:spcPct val="133000"/>
              </a:lnSpc>
              <a:buNone/>
            </a:pPr>
            <a:r>
              <a:rPr lang="ar-SA" altLang="en-US" sz="2000" b="1" dirty="0">
                <a:solidFill>
                  <a:schemeClr val="bg1"/>
                </a:solidFill>
                <a:latin typeface="WinSoft Pro Medium" pitchFamily="34" charset="0"/>
                <a:ea typeface="WinSoft Pro Medium" pitchFamily="34" charset="-122"/>
                <a:cs typeface="WinSoft Pro Medium" pitchFamily="34" charset="-120"/>
              </a:rPr>
              <a:t>التعليم والتدريب، وضمان الجودة والحوكمة، والشمول والسلامة المهنية</a:t>
            </a:r>
            <a:r>
              <a:rPr lang="ar-SA" altLang="en-US" sz="1600" dirty="0">
                <a:solidFill>
                  <a:schemeClr val="bg1"/>
                </a:solidFill>
                <a:latin typeface="WinSoft Pro Medium" pitchFamily="34" charset="0"/>
                <a:ea typeface="WinSoft Pro Medium" pitchFamily="34" charset="-122"/>
                <a:cs typeface="WinSoft Pro Medium" pitchFamily="34" charset="-120"/>
              </a:rPr>
              <a:t>.</a:t>
            </a:r>
            <a:endParaRPr lang="ar-SA" sz="1600" dirty="0">
              <a:solidFill>
                <a:schemeClr val="bg1"/>
              </a:solidFill>
            </a:endParaRPr>
          </a:p>
        </p:txBody>
      </p:sp>
      <p:sp>
        <p:nvSpPr>
          <p:cNvPr id="11" name="Shape 5"/>
          <p:cNvSpPr/>
          <p:nvPr/>
        </p:nvSpPr>
        <p:spPr>
          <a:xfrm>
            <a:off x="5203794" y="3485183"/>
            <a:ext cx="3099020" cy="1606128"/>
          </a:xfrm>
          <a:prstGeom prst="roundRect">
            <a:avLst>
              <a:gd name="adj" fmla="val 19938"/>
            </a:avLst>
          </a:prstGeom>
          <a:solidFill>
            <a:srgbClr val="00AEEF"/>
          </a:solidFill>
          <a:ln w="6350">
            <a:solidFill>
              <a:srgbClr val="0094D5"/>
            </a:solidFill>
            <a:prstDash val="solid"/>
          </a:ln>
        </p:spPr>
        <p:txBody>
          <a:bodyPr/>
          <a:lstStyle/>
          <a:p>
            <a:endParaRPr lang="en-US"/>
          </a:p>
        </p:txBody>
      </p:sp>
      <p:sp>
        <p:nvSpPr>
          <p:cNvPr id="12" name="Text 6"/>
          <p:cNvSpPr/>
          <p:nvPr/>
        </p:nvSpPr>
        <p:spPr>
          <a:xfrm>
            <a:off x="5368096" y="3649489"/>
            <a:ext cx="2770416" cy="259755"/>
          </a:xfrm>
          <a:prstGeom prst="rect">
            <a:avLst/>
          </a:prstGeom>
          <a:noFill/>
          <a:ln/>
        </p:spPr>
        <p:txBody>
          <a:bodyPr wrap="none" lIns="0" tIns="0" rIns="0" bIns="0" rtlCol="0" anchor="t"/>
          <a:lstStyle/>
          <a:p>
            <a:pPr marL="0" indent="0" algn="ct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الابتكار الرقمي</a:t>
            </a:r>
            <a:endParaRPr lang="ar-SA" sz="2400" dirty="0">
              <a:solidFill>
                <a:schemeClr val="bg1"/>
              </a:solidFill>
            </a:endParaRPr>
          </a:p>
        </p:txBody>
      </p:sp>
      <p:sp>
        <p:nvSpPr>
          <p:cNvPr id="13" name="Text 7"/>
          <p:cNvSpPr/>
          <p:nvPr/>
        </p:nvSpPr>
        <p:spPr>
          <a:xfrm>
            <a:off x="5368096" y="3954275"/>
            <a:ext cx="2770416" cy="946720"/>
          </a:xfrm>
          <a:prstGeom prst="rect">
            <a:avLst/>
          </a:prstGeom>
          <a:noFill/>
          <a:ln/>
        </p:spPr>
        <p:txBody>
          <a:bodyPr wrap="square" lIns="0" tIns="0" rIns="0" bIns="0" rtlCol="0" anchor="t">
            <a:noAutofit/>
          </a:bodyPr>
          <a:lstStyle/>
          <a:p>
            <a:pPr marL="0" indent="0" algn="ctr" rtl="1">
              <a:lnSpc>
                <a:spcPct val="133000"/>
              </a:lnSpc>
              <a:buNone/>
            </a:pPr>
            <a:r>
              <a:rPr lang="ar-SA" altLang="en-US" sz="2000" b="1" dirty="0">
                <a:solidFill>
                  <a:schemeClr val="bg1"/>
                </a:solidFill>
                <a:latin typeface="WinSoft Pro Medium" pitchFamily="34" charset="0"/>
                <a:ea typeface="WinSoft Pro Medium" pitchFamily="34" charset="-122"/>
                <a:cs typeface="WinSoft Pro Medium" pitchFamily="34" charset="-120"/>
              </a:rPr>
              <a:t>الابتكار والتحول الرقمي، والارتباط بسوق العمل والتكنولوجيات الناشئة.</a:t>
            </a:r>
            <a:endParaRPr lang="ar-SA" sz="2000" b="1" dirty="0">
              <a:solidFill>
                <a:schemeClr val="bg1"/>
              </a:solidFill>
            </a:endParaRPr>
          </a:p>
        </p:txBody>
      </p:sp>
      <p:sp>
        <p:nvSpPr>
          <p:cNvPr id="14" name="Shape 8"/>
          <p:cNvSpPr/>
          <p:nvPr/>
        </p:nvSpPr>
        <p:spPr>
          <a:xfrm>
            <a:off x="5203794" y="5311832"/>
            <a:ext cx="6355993" cy="1177229"/>
          </a:xfrm>
          <a:prstGeom prst="roundRect">
            <a:avLst>
              <a:gd name="adj" fmla="val 25322"/>
            </a:avLst>
          </a:prstGeom>
          <a:solidFill>
            <a:srgbClr val="00AEEF"/>
          </a:solidFill>
          <a:ln w="6350">
            <a:solidFill>
              <a:srgbClr val="0094D5"/>
            </a:solidFill>
            <a:prstDash val="solid"/>
          </a:ln>
        </p:spPr>
        <p:txBody>
          <a:bodyPr/>
          <a:lstStyle/>
          <a:p>
            <a:endParaRPr lang="en-US"/>
          </a:p>
        </p:txBody>
      </p:sp>
      <p:sp>
        <p:nvSpPr>
          <p:cNvPr id="15" name="Text 9"/>
          <p:cNvSpPr/>
          <p:nvPr/>
        </p:nvSpPr>
        <p:spPr>
          <a:xfrm>
            <a:off x="5368096" y="5319155"/>
            <a:ext cx="6027388" cy="259755"/>
          </a:xfrm>
          <a:prstGeom prst="rect">
            <a:avLst/>
          </a:prstGeom>
          <a:noFill/>
          <a:ln/>
        </p:spPr>
        <p:txBody>
          <a:bodyPr wrap="none" lIns="0" tIns="0" rIns="0" bIns="0" rtlCol="0" anchor="t"/>
          <a:lstStyle/>
          <a:p>
            <a:pPr marL="0" indent="0" algn="ct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إطار الكفايات</a:t>
            </a:r>
            <a:endParaRPr lang="ar-SA" sz="2400" dirty="0">
              <a:solidFill>
                <a:schemeClr val="bg1"/>
              </a:solidFill>
            </a:endParaRPr>
          </a:p>
        </p:txBody>
      </p:sp>
      <p:sp>
        <p:nvSpPr>
          <p:cNvPr id="16" name="Text 10"/>
          <p:cNvSpPr/>
          <p:nvPr/>
        </p:nvSpPr>
        <p:spPr>
          <a:xfrm>
            <a:off x="5368096" y="5673663"/>
            <a:ext cx="6027388" cy="252710"/>
          </a:xfrm>
          <a:prstGeom prst="rect">
            <a:avLst/>
          </a:prstGeom>
          <a:noFill/>
          <a:ln/>
        </p:spPr>
        <p:txBody>
          <a:bodyPr wrap="none" lIns="0" tIns="0" rIns="0" bIns="0" rtlCol="0" anchor="t"/>
          <a:lstStyle/>
          <a:p>
            <a:pPr marL="0" indent="0" algn="ctr" rtl="1">
              <a:lnSpc>
                <a:spcPct val="133000"/>
              </a:lnSpc>
              <a:buNone/>
            </a:pPr>
            <a:r>
              <a:rPr lang="ar-SA" altLang="en-US" sz="2000" b="1" dirty="0">
                <a:solidFill>
                  <a:schemeClr val="bg1"/>
                </a:solidFill>
                <a:latin typeface="WinSoft Pro Medium" pitchFamily="34" charset="0"/>
                <a:ea typeface="WinSoft Pro Medium" pitchFamily="34" charset="-122"/>
                <a:cs typeface="WinSoft Pro Medium" pitchFamily="34" charset="-120"/>
              </a:rPr>
              <a:t>33 وحدة تعلمية موزعة على 10 مجمّعات تدريبية رئيسية تغطي </a:t>
            </a:r>
            <a:endParaRPr lang="en-US" altLang="en-US" sz="2000" b="1" dirty="0">
              <a:solidFill>
                <a:schemeClr val="bg1"/>
              </a:solidFill>
              <a:latin typeface="WinSoft Pro Medium" pitchFamily="34" charset="0"/>
              <a:ea typeface="WinSoft Pro Medium" pitchFamily="34" charset="-122"/>
              <a:cs typeface="WinSoft Pro Medium" pitchFamily="34" charset="-120"/>
            </a:endParaRPr>
          </a:p>
          <a:p>
            <a:pPr marL="0" indent="0" algn="ctr" rtl="1">
              <a:lnSpc>
                <a:spcPct val="133000"/>
              </a:lnSpc>
              <a:buNone/>
            </a:pPr>
            <a:r>
              <a:rPr lang="ar-SA" altLang="en-US" sz="2000" b="1" dirty="0">
                <a:solidFill>
                  <a:schemeClr val="bg1"/>
                </a:solidFill>
                <a:latin typeface="WinSoft Pro Medium" pitchFamily="34" charset="0"/>
                <a:ea typeface="WinSoft Pro Medium" pitchFamily="34" charset="-122"/>
                <a:cs typeface="WinSoft Pro Medium" pitchFamily="34" charset="-120"/>
              </a:rPr>
              <a:t>الجوانب التربوية والإدارية والفنية</a:t>
            </a:r>
            <a:r>
              <a:rPr lang="ar-SA" altLang="en-US" sz="2000" dirty="0">
                <a:solidFill>
                  <a:schemeClr val="bg1"/>
                </a:solidFill>
                <a:latin typeface="WinSoft Pro Medium" pitchFamily="34" charset="0"/>
                <a:ea typeface="WinSoft Pro Medium" pitchFamily="34" charset="-122"/>
                <a:cs typeface="WinSoft Pro Medium" pitchFamily="34" charset="-120"/>
              </a:rPr>
              <a:t>.</a:t>
            </a:r>
            <a:endParaRPr lang="ar-SA" sz="2000" dirty="0">
              <a:solidFill>
                <a:schemeClr val="bg1"/>
              </a:solidFill>
            </a:endParaRPr>
          </a:p>
        </p:txBody>
      </p:sp>
    </p:spTree>
    <p:extLst>
      <p:ext uri="{BB962C8B-B14F-4D97-AF65-F5344CB8AC3E}">
        <p14:creationId xmlns:p14="http://schemas.microsoft.com/office/powerpoint/2010/main" val="23298564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0"/>
          <p:cNvSpPr/>
          <p:nvPr/>
        </p:nvSpPr>
        <p:spPr>
          <a:xfrm>
            <a:off x="661475" y="560864"/>
            <a:ext cx="10894421" cy="398980"/>
          </a:xfrm>
          <a:prstGeom prst="rect">
            <a:avLst/>
          </a:prstGeom>
          <a:noFill/>
          <a:ln/>
        </p:spPr>
        <p:txBody>
          <a:bodyPr wrap="none" lIns="0" tIns="0" rIns="0" bIns="0" rtlCol="0" anchor="t"/>
          <a:lstStyle/>
          <a:p>
            <a:pPr algn="r" rtl="1">
              <a:lnSpc>
                <a:spcPct val="104000"/>
              </a:lnSpc>
            </a:pPr>
            <a:r>
              <a:rPr lang="ar-JO" sz="3700" dirty="0">
                <a:solidFill>
                  <a:srgbClr val="2E3C4E"/>
                </a:solidFill>
                <a:latin typeface="GE SS Two Light" pitchFamily="34" charset="0"/>
                <a:ea typeface="GE SS Two Light" pitchFamily="34" charset="-122"/>
                <a:cs typeface="GE SS Two Light" pitchFamily="34" charset="-120"/>
              </a:rPr>
              <a:t>تعليمات الوحدة التدريبية </a:t>
            </a:r>
            <a:endParaRPr lang="ar-SA" sz="3700" dirty="0">
              <a:solidFill>
                <a:srgbClr val="2E3C4E"/>
              </a:solidFill>
              <a:latin typeface="GE SS Two Light" pitchFamily="34" charset="0"/>
              <a:ea typeface="GE SS Two Light" pitchFamily="34" charset="-122"/>
              <a:cs typeface="GE SS Two Light" pitchFamily="34" charset="-120"/>
            </a:endParaRPr>
          </a:p>
        </p:txBody>
      </p:sp>
      <p:sp>
        <p:nvSpPr>
          <p:cNvPr id="5" name="Text 1"/>
          <p:cNvSpPr/>
          <p:nvPr/>
        </p:nvSpPr>
        <p:spPr>
          <a:xfrm>
            <a:off x="90775" y="1211778"/>
            <a:ext cx="11478330" cy="148530"/>
          </a:xfrm>
          <a:prstGeom prst="rect">
            <a:avLst/>
          </a:prstGeom>
          <a:noFill/>
          <a:ln/>
        </p:spPr>
        <p:txBody>
          <a:bodyPr wrap="none" lIns="0" tIns="0" rIns="0" bIns="0" rtlCol="0" anchor="t"/>
          <a:lstStyle/>
          <a:p>
            <a:pPr marL="0" indent="0" algn="r" rtl="1">
              <a:lnSpc>
                <a:spcPct val="101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ستبني خلال الوحدة ست منتجات مهنية تنتقل بك من تحديد الحواجز إلى دمج الاستجابة في البرنامج</a:t>
            </a:r>
            <a:r>
              <a:rPr lang="ar-SA" altLang="en-US" sz="950" dirty="0">
                <a:solidFill>
                  <a:srgbClr val="384653"/>
                </a:solidFill>
                <a:latin typeface="Arial" pitchFamily="34" charset="0"/>
                <a:ea typeface="Arial" pitchFamily="34" charset="-122"/>
                <a:cs typeface="Arial" pitchFamily="34" charset="-120"/>
              </a:rPr>
              <a:t>:</a:t>
            </a:r>
            <a:endParaRPr lang="ar-SA" sz="950" dirty="0"/>
          </a:p>
        </p:txBody>
      </p:sp>
      <p:pic>
        <p:nvPicPr>
          <p:cNvPr id="6" name="Image 0" descr="preencoded.png"/>
          <p:cNvPicPr>
            <a:picLocks noChangeAspect="1"/>
          </p:cNvPicPr>
          <p:nvPr/>
        </p:nvPicPr>
        <p:blipFill>
          <a:blip r:embed="rId2">
            <a:duotone>
              <a:prstClr val="black"/>
              <a:srgbClr val="00B0F0">
                <a:tint val="45000"/>
                <a:satMod val="400000"/>
              </a:srgbClr>
            </a:duotone>
          </a:blip>
          <a:stretch>
            <a:fillRect/>
          </a:stretch>
        </p:blipFill>
        <p:spPr>
          <a:xfrm>
            <a:off x="11003226" y="1596218"/>
            <a:ext cx="611867" cy="734219"/>
          </a:xfrm>
          <a:prstGeom prst="rect">
            <a:avLst/>
          </a:prstGeom>
        </p:spPr>
      </p:pic>
      <p:sp>
        <p:nvSpPr>
          <p:cNvPr id="7" name="Text 2"/>
          <p:cNvSpPr/>
          <p:nvPr/>
        </p:nvSpPr>
        <p:spPr>
          <a:xfrm>
            <a:off x="6022882" y="1712635"/>
            <a:ext cx="4867977" cy="316758"/>
          </a:xfrm>
          <a:prstGeom prst="rect">
            <a:avLst/>
          </a:prstGeom>
          <a:noFill/>
          <a:ln/>
        </p:spPr>
        <p:txBody>
          <a:bodyPr wrap="none" lIns="0" tIns="0" rIns="0" bIns="0" rtlCol="0" anchor="t"/>
          <a:lstStyle/>
          <a:p>
            <a:pPr algn="r">
              <a:lnSpc>
                <a:spcPct val="104000"/>
              </a:lnSpc>
            </a:pPr>
            <a:r>
              <a:rPr lang="ar-JO" sz="2800" dirty="0">
                <a:solidFill>
                  <a:srgbClr val="384653"/>
                </a:solidFill>
                <a:latin typeface="WinSoft Pro Medium" pitchFamily="34" charset="0"/>
                <a:ea typeface="WinSoft Pro Medium" pitchFamily="34" charset="-122"/>
                <a:cs typeface="WinSoft Pro Medium" pitchFamily="34" charset="-120"/>
              </a:rPr>
              <a:t>المنتج1 (</a:t>
            </a:r>
            <a:r>
              <a:rPr lang="ar-SA" altLang="en-US" sz="2800" dirty="0">
                <a:solidFill>
                  <a:srgbClr val="384653"/>
                </a:solidFill>
                <a:latin typeface="WinSoft Pro Medium" pitchFamily="34" charset="0"/>
                <a:ea typeface="WinSoft Pro Medium" pitchFamily="34" charset="-122"/>
                <a:cs typeface="WinSoft Pro Medium" pitchFamily="34" charset="-120"/>
              </a:rPr>
              <a:t>تحديد الحوا</a:t>
            </a:r>
            <a:r>
              <a:rPr lang="ar-JO" altLang="en-US" sz="2800" dirty="0">
                <a:solidFill>
                  <a:srgbClr val="384653"/>
                </a:solidFill>
                <a:latin typeface="WinSoft Pro Medium" pitchFamily="34" charset="0"/>
                <a:ea typeface="WinSoft Pro Medium" pitchFamily="34" charset="-122"/>
                <a:cs typeface="WinSoft Pro Medium" pitchFamily="34" charset="-120"/>
              </a:rPr>
              <a:t>جز</a:t>
            </a:r>
            <a:r>
              <a:rPr lang="ar-JO" sz="2800" dirty="0">
                <a:solidFill>
                  <a:srgbClr val="384653"/>
                </a:solidFill>
                <a:latin typeface="WinSoft Pro Medium" pitchFamily="34" charset="0"/>
                <a:ea typeface="WinSoft Pro Medium" pitchFamily="34" charset="-122"/>
                <a:cs typeface="WinSoft Pro Medium" pitchFamily="34" charset="-120"/>
              </a:rPr>
              <a:t>) </a:t>
            </a:r>
            <a:r>
              <a:rPr lang="ar-JO" sz="2800" dirty="0">
                <a:solidFill>
                  <a:srgbClr val="384653"/>
                </a:solidFill>
                <a:latin typeface="Cairo Light" pitchFamily="34" charset="0"/>
                <a:cs typeface="Cairo Light" pitchFamily="34" charset="-120"/>
              </a:rPr>
              <a:t> </a:t>
            </a:r>
            <a:r>
              <a:rPr lang="en-US" sz="2800" dirty="0">
                <a:solidFill>
                  <a:srgbClr val="384653"/>
                </a:solidFill>
                <a:latin typeface="Cairo Light" pitchFamily="34" charset="0"/>
                <a:cs typeface="Cairo Light" pitchFamily="34" charset="-120"/>
              </a:rPr>
              <a:t>  </a:t>
            </a:r>
            <a:r>
              <a:rPr lang="en-US" sz="2800" dirty="0">
                <a:solidFill>
                  <a:srgbClr val="384653"/>
                </a:solidFill>
                <a:latin typeface="WinSoft Pro Medium" pitchFamily="34" charset="0"/>
                <a:ea typeface="WinSoft Pro Medium" pitchFamily="34" charset="-122"/>
                <a:cs typeface="WinSoft Pro Medium" pitchFamily="34" charset="-120"/>
              </a:rPr>
              <a:t>P1</a:t>
            </a:r>
            <a:r>
              <a:rPr lang="en-US" sz="2800" dirty="0">
                <a:solidFill>
                  <a:srgbClr val="384653"/>
                </a:solidFill>
                <a:latin typeface="Cairo Light" pitchFamily="34" charset="0"/>
                <a:cs typeface="Cairo Light" pitchFamily="34" charset="-120"/>
              </a:rPr>
              <a:t> </a:t>
            </a:r>
            <a:endParaRPr lang="en-US" sz="2800" dirty="0"/>
          </a:p>
        </p:txBody>
      </p:sp>
      <p:sp>
        <p:nvSpPr>
          <p:cNvPr id="8" name="Text 3"/>
          <p:cNvSpPr/>
          <p:nvPr/>
        </p:nvSpPr>
        <p:spPr>
          <a:xfrm>
            <a:off x="9025335" y="1951415"/>
            <a:ext cx="1715645" cy="72131"/>
          </a:xfrm>
          <a:prstGeom prst="rect">
            <a:avLst/>
          </a:prstGeom>
        </p:spPr>
        <p:txBody>
          <a:bodyPr wrap="none" lIns="0" tIns="0" rIns="0" bIns="0" rtlCol="0" anchor="t"/>
          <a:lstStyle/>
          <a:p>
            <a:pPr marL="0" indent="0" algn="r" rtl="1">
              <a:lnSpc>
                <a:spcPct val="101000"/>
              </a:lnSpc>
              <a:buNone/>
            </a:pPr>
            <a:endParaRPr lang="ar-SA" sz="2000" b="1" dirty="0">
              <a:solidFill>
                <a:srgbClr val="384653"/>
              </a:solidFill>
              <a:latin typeface="WinSoft Pro Medium" pitchFamily="34" charset="0"/>
              <a:ea typeface="WinSoft Pro Medium" pitchFamily="34" charset="-122"/>
              <a:cs typeface="WinSoft Pro Medium" pitchFamily="34" charset="-120"/>
            </a:endParaRPr>
          </a:p>
        </p:txBody>
      </p:sp>
      <p:pic>
        <p:nvPicPr>
          <p:cNvPr id="9" name="Image 1" descr="preencoded.png"/>
          <p:cNvPicPr>
            <a:picLocks noChangeAspect="1"/>
          </p:cNvPicPr>
          <p:nvPr/>
        </p:nvPicPr>
        <p:blipFill>
          <a:blip r:embed="rId3">
            <a:duotone>
              <a:prstClr val="black"/>
              <a:srgbClr val="00B0F0">
                <a:tint val="45000"/>
                <a:satMod val="400000"/>
              </a:srgbClr>
            </a:duotone>
          </a:blip>
          <a:stretch>
            <a:fillRect/>
          </a:stretch>
        </p:blipFill>
        <p:spPr>
          <a:xfrm>
            <a:off x="11003226" y="2330437"/>
            <a:ext cx="611867" cy="734219"/>
          </a:xfrm>
          <a:prstGeom prst="rect">
            <a:avLst/>
          </a:prstGeom>
        </p:spPr>
      </p:pic>
      <p:pic>
        <p:nvPicPr>
          <p:cNvPr id="12" name="Image 2" descr="preencoded.png"/>
          <p:cNvPicPr>
            <a:picLocks noChangeAspect="1"/>
          </p:cNvPicPr>
          <p:nvPr/>
        </p:nvPicPr>
        <p:blipFill>
          <a:blip r:embed="rId4">
            <a:duotone>
              <a:prstClr val="black"/>
              <a:srgbClr val="00B0F0">
                <a:tint val="45000"/>
                <a:satMod val="400000"/>
              </a:srgbClr>
            </a:duotone>
          </a:blip>
          <a:stretch>
            <a:fillRect/>
          </a:stretch>
        </p:blipFill>
        <p:spPr>
          <a:xfrm>
            <a:off x="11003226" y="3064655"/>
            <a:ext cx="611867" cy="734219"/>
          </a:xfrm>
          <a:prstGeom prst="rect">
            <a:avLst/>
          </a:prstGeom>
        </p:spPr>
      </p:pic>
      <p:pic>
        <p:nvPicPr>
          <p:cNvPr id="15" name="Image 3" descr="preencoded.png"/>
          <p:cNvPicPr>
            <a:picLocks noChangeAspect="1"/>
          </p:cNvPicPr>
          <p:nvPr/>
        </p:nvPicPr>
        <p:blipFill>
          <a:blip r:embed="rId5">
            <a:duotone>
              <a:prstClr val="black"/>
              <a:srgbClr val="00B0F0">
                <a:tint val="45000"/>
                <a:satMod val="400000"/>
              </a:srgbClr>
            </a:duotone>
          </a:blip>
          <a:stretch>
            <a:fillRect/>
          </a:stretch>
        </p:blipFill>
        <p:spPr>
          <a:xfrm>
            <a:off x="11003226" y="3798874"/>
            <a:ext cx="611867" cy="734219"/>
          </a:xfrm>
          <a:prstGeom prst="rect">
            <a:avLst/>
          </a:prstGeom>
        </p:spPr>
      </p:pic>
      <p:pic>
        <p:nvPicPr>
          <p:cNvPr id="18" name="Image 4" descr="preencoded.png"/>
          <p:cNvPicPr>
            <a:picLocks noChangeAspect="1"/>
          </p:cNvPicPr>
          <p:nvPr/>
        </p:nvPicPr>
        <p:blipFill>
          <a:blip r:embed="rId6">
            <a:duotone>
              <a:prstClr val="black"/>
              <a:srgbClr val="00B0F0">
                <a:tint val="45000"/>
                <a:satMod val="400000"/>
              </a:srgbClr>
            </a:duotone>
          </a:blip>
          <a:stretch>
            <a:fillRect/>
          </a:stretch>
        </p:blipFill>
        <p:spPr>
          <a:xfrm>
            <a:off x="11003226" y="4533093"/>
            <a:ext cx="611867" cy="734219"/>
          </a:xfrm>
          <a:prstGeom prst="rect">
            <a:avLst/>
          </a:prstGeom>
        </p:spPr>
      </p:pic>
      <p:pic>
        <p:nvPicPr>
          <p:cNvPr id="21" name="Image 5" descr="preencoded.png"/>
          <p:cNvPicPr>
            <a:picLocks noChangeAspect="1"/>
          </p:cNvPicPr>
          <p:nvPr/>
        </p:nvPicPr>
        <p:blipFill>
          <a:blip r:embed="rId7">
            <a:duotone>
              <a:prstClr val="black"/>
              <a:srgbClr val="00B0F0">
                <a:tint val="45000"/>
                <a:satMod val="400000"/>
              </a:srgbClr>
            </a:duotone>
          </a:blip>
          <a:stretch>
            <a:fillRect/>
          </a:stretch>
        </p:blipFill>
        <p:spPr>
          <a:xfrm>
            <a:off x="11003226" y="5267312"/>
            <a:ext cx="611867" cy="734219"/>
          </a:xfrm>
          <a:prstGeom prst="rect">
            <a:avLst/>
          </a:prstGeom>
        </p:spPr>
      </p:pic>
      <p:sp>
        <p:nvSpPr>
          <p:cNvPr id="24" name="Shape 14"/>
          <p:cNvSpPr/>
          <p:nvPr/>
        </p:nvSpPr>
        <p:spPr>
          <a:xfrm>
            <a:off x="1602552" y="6100383"/>
            <a:ext cx="9164092" cy="634635"/>
          </a:xfrm>
          <a:prstGeom prst="roundRect">
            <a:avLst>
              <a:gd name="adj" fmla="val 15576"/>
            </a:avLst>
          </a:prstGeom>
          <a:solidFill>
            <a:srgbClr val="CCF1FF"/>
          </a:solidFill>
          <a:ln/>
        </p:spPr>
      </p:sp>
      <p:sp>
        <p:nvSpPr>
          <p:cNvPr id="26" name="Text 15"/>
          <p:cNvSpPr/>
          <p:nvPr/>
        </p:nvSpPr>
        <p:spPr>
          <a:xfrm>
            <a:off x="2045612" y="6228682"/>
            <a:ext cx="8499971" cy="360653"/>
          </a:xfrm>
          <a:prstGeom prst="rect">
            <a:avLst/>
          </a:prstGeom>
          <a:noFill/>
          <a:ln/>
        </p:spPr>
        <p:txBody>
          <a:bodyPr wrap="none" lIns="0" tIns="0" rIns="0" bIns="0" rtlCol="0" anchor="t"/>
          <a:lstStyle/>
          <a:p>
            <a:pPr marL="0" indent="0" algn="r" rtl="1">
              <a:lnSpc>
                <a:spcPct val="101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مبدأ أساسي: الحضور وحده لا يثبت الكفاية. كفايتك تُقاس بما تنتجه وتوثّقه</a:t>
            </a:r>
            <a:r>
              <a:rPr lang="ar-SA" altLang="en-US" sz="2000" dirty="0">
                <a:solidFill>
                  <a:srgbClr val="000000"/>
                </a:solidFill>
                <a:latin typeface="Arial" pitchFamily="34" charset="0"/>
                <a:ea typeface="Arial" pitchFamily="34" charset="-122"/>
                <a:cs typeface="Arial" pitchFamily="34" charset="-120"/>
              </a:rPr>
              <a:t>.</a:t>
            </a:r>
            <a:endParaRPr lang="ar-SA" sz="2000" dirty="0"/>
          </a:p>
        </p:txBody>
      </p:sp>
      <p:sp>
        <p:nvSpPr>
          <p:cNvPr id="27" name="Rectangle 26"/>
          <p:cNvSpPr/>
          <p:nvPr/>
        </p:nvSpPr>
        <p:spPr>
          <a:xfrm>
            <a:off x="7143574" y="2409571"/>
            <a:ext cx="3747285" cy="540469"/>
          </a:xfrm>
          <a:prstGeom prst="rect">
            <a:avLst/>
          </a:prstGeom>
        </p:spPr>
        <p:txBody>
          <a:bodyPr wrap="square">
            <a:spAutoFit/>
          </a:bodyPr>
          <a:lstStyle/>
          <a:p>
            <a:pPr algn="r">
              <a:lnSpc>
                <a:spcPct val="104000"/>
              </a:lnSpc>
            </a:pPr>
            <a:r>
              <a:rPr lang="ar-JO" sz="2800" dirty="0">
                <a:solidFill>
                  <a:srgbClr val="384653"/>
                </a:solidFill>
                <a:latin typeface="WinSoft Pro Medium" pitchFamily="34" charset="0"/>
                <a:ea typeface="WinSoft Pro Medium" pitchFamily="34" charset="-122"/>
                <a:cs typeface="WinSoft Pro Medium" pitchFamily="34" charset="-120"/>
              </a:rPr>
              <a:t>المنتج2 (جمع الأدلة) </a:t>
            </a:r>
            <a:r>
              <a:rPr lang="ar-JO" sz="2800" dirty="0">
                <a:solidFill>
                  <a:srgbClr val="384653"/>
                </a:solidFill>
                <a:latin typeface="Cairo Light" pitchFamily="34" charset="0"/>
                <a:cs typeface="Cairo Light" pitchFamily="34" charset="-120"/>
              </a:rPr>
              <a:t> </a:t>
            </a:r>
            <a:r>
              <a:rPr lang="en-US" sz="2800" dirty="0">
                <a:solidFill>
                  <a:srgbClr val="384653"/>
                </a:solidFill>
                <a:latin typeface="Cairo Light" pitchFamily="34" charset="0"/>
                <a:cs typeface="Cairo Light" pitchFamily="34" charset="-120"/>
              </a:rPr>
              <a:t>  </a:t>
            </a:r>
            <a:r>
              <a:rPr lang="en-US" sz="2800" dirty="0">
                <a:solidFill>
                  <a:srgbClr val="384653"/>
                </a:solidFill>
                <a:latin typeface="WinSoft Pro Medium" pitchFamily="34" charset="0"/>
                <a:ea typeface="WinSoft Pro Medium" pitchFamily="34" charset="-122"/>
                <a:cs typeface="WinSoft Pro Medium" pitchFamily="34" charset="-120"/>
              </a:rPr>
              <a:t>P2</a:t>
            </a:r>
            <a:r>
              <a:rPr lang="en-US" sz="2800" dirty="0">
                <a:solidFill>
                  <a:srgbClr val="384653"/>
                </a:solidFill>
                <a:latin typeface="Cairo Light" pitchFamily="34" charset="0"/>
                <a:cs typeface="Cairo Light" pitchFamily="34" charset="-120"/>
              </a:rPr>
              <a:t> </a:t>
            </a:r>
            <a:endParaRPr lang="en-US" sz="2800" dirty="0"/>
          </a:p>
        </p:txBody>
      </p:sp>
      <p:sp>
        <p:nvSpPr>
          <p:cNvPr id="28" name="Rectangle 27"/>
          <p:cNvSpPr/>
          <p:nvPr/>
        </p:nvSpPr>
        <p:spPr>
          <a:xfrm>
            <a:off x="6474418" y="3125783"/>
            <a:ext cx="4416441" cy="540469"/>
          </a:xfrm>
          <a:prstGeom prst="rect">
            <a:avLst/>
          </a:prstGeom>
        </p:spPr>
        <p:txBody>
          <a:bodyPr wrap="square">
            <a:spAutoFit/>
          </a:bodyPr>
          <a:lstStyle/>
          <a:p>
            <a:pPr algn="r">
              <a:lnSpc>
                <a:spcPct val="104000"/>
              </a:lnSpc>
            </a:pPr>
            <a:r>
              <a:rPr lang="ar-JO" sz="2800" dirty="0">
                <a:solidFill>
                  <a:srgbClr val="384653"/>
                </a:solidFill>
                <a:latin typeface="WinSoft Pro Medium" pitchFamily="34" charset="0"/>
                <a:ea typeface="WinSoft Pro Medium" pitchFamily="34" charset="-122"/>
                <a:cs typeface="WinSoft Pro Medium" pitchFamily="34" charset="-120"/>
              </a:rPr>
              <a:t>المنتج3 (تصميم التدخل) </a:t>
            </a:r>
            <a:r>
              <a:rPr lang="ar-JO" sz="2800" dirty="0">
                <a:solidFill>
                  <a:srgbClr val="384653"/>
                </a:solidFill>
                <a:latin typeface="Cairo Light" pitchFamily="34" charset="0"/>
                <a:cs typeface="Cairo Light" pitchFamily="34" charset="-120"/>
              </a:rPr>
              <a:t> </a:t>
            </a:r>
            <a:r>
              <a:rPr lang="en-US" sz="2800" dirty="0">
                <a:solidFill>
                  <a:srgbClr val="384653"/>
                </a:solidFill>
                <a:latin typeface="Cairo Light" pitchFamily="34" charset="0"/>
                <a:cs typeface="Cairo Light" pitchFamily="34" charset="-120"/>
              </a:rPr>
              <a:t>  </a:t>
            </a:r>
            <a:r>
              <a:rPr lang="en-US" sz="2800" dirty="0">
                <a:solidFill>
                  <a:srgbClr val="384653"/>
                </a:solidFill>
                <a:latin typeface="WinSoft Pro Medium" pitchFamily="34" charset="0"/>
                <a:ea typeface="WinSoft Pro Medium" pitchFamily="34" charset="-122"/>
                <a:cs typeface="WinSoft Pro Medium" pitchFamily="34" charset="-120"/>
              </a:rPr>
              <a:t>P3</a:t>
            </a:r>
            <a:r>
              <a:rPr lang="en-US" sz="2800" dirty="0">
                <a:solidFill>
                  <a:srgbClr val="384653"/>
                </a:solidFill>
                <a:latin typeface="Cairo Light" pitchFamily="34" charset="0"/>
                <a:cs typeface="Cairo Light" pitchFamily="34" charset="-120"/>
              </a:rPr>
              <a:t> </a:t>
            </a:r>
            <a:endParaRPr lang="en-US" sz="2800" dirty="0"/>
          </a:p>
        </p:txBody>
      </p:sp>
      <p:sp>
        <p:nvSpPr>
          <p:cNvPr id="29" name="Rectangle 28"/>
          <p:cNvSpPr/>
          <p:nvPr/>
        </p:nvSpPr>
        <p:spPr>
          <a:xfrm>
            <a:off x="6851484" y="3840520"/>
            <a:ext cx="4039375" cy="540469"/>
          </a:xfrm>
          <a:prstGeom prst="rect">
            <a:avLst/>
          </a:prstGeom>
        </p:spPr>
        <p:txBody>
          <a:bodyPr wrap="square">
            <a:spAutoFit/>
          </a:bodyPr>
          <a:lstStyle/>
          <a:p>
            <a:pPr algn="r">
              <a:lnSpc>
                <a:spcPct val="104000"/>
              </a:lnSpc>
            </a:pPr>
            <a:r>
              <a:rPr lang="ar-JO" sz="2800" dirty="0">
                <a:solidFill>
                  <a:srgbClr val="384653"/>
                </a:solidFill>
                <a:latin typeface="WinSoft Pro Medium" pitchFamily="34" charset="0"/>
                <a:ea typeface="WinSoft Pro Medium" pitchFamily="34" charset="-122"/>
                <a:cs typeface="WinSoft Pro Medium" pitchFamily="34" charset="-120"/>
              </a:rPr>
              <a:t>المنتج4 (مواءمة الدعم) </a:t>
            </a:r>
            <a:r>
              <a:rPr lang="ar-JO" sz="2800" dirty="0">
                <a:solidFill>
                  <a:srgbClr val="384653"/>
                </a:solidFill>
                <a:latin typeface="Cairo Light" pitchFamily="34" charset="0"/>
                <a:cs typeface="Cairo Light" pitchFamily="34" charset="-120"/>
              </a:rPr>
              <a:t> </a:t>
            </a:r>
            <a:r>
              <a:rPr lang="en-US" sz="2800" dirty="0">
                <a:solidFill>
                  <a:srgbClr val="384653"/>
                </a:solidFill>
                <a:latin typeface="Cairo Light" pitchFamily="34" charset="0"/>
                <a:cs typeface="Cairo Light" pitchFamily="34" charset="-120"/>
              </a:rPr>
              <a:t>  </a:t>
            </a:r>
            <a:r>
              <a:rPr lang="en-US" sz="2800" dirty="0">
                <a:solidFill>
                  <a:srgbClr val="384653"/>
                </a:solidFill>
                <a:latin typeface="WinSoft Pro Medium" pitchFamily="34" charset="0"/>
                <a:ea typeface="WinSoft Pro Medium" pitchFamily="34" charset="-122"/>
                <a:cs typeface="WinSoft Pro Medium" pitchFamily="34" charset="-120"/>
              </a:rPr>
              <a:t>P4</a:t>
            </a:r>
            <a:r>
              <a:rPr lang="en-US" sz="2800" dirty="0">
                <a:solidFill>
                  <a:srgbClr val="384653"/>
                </a:solidFill>
                <a:latin typeface="Cairo Light" pitchFamily="34" charset="0"/>
                <a:cs typeface="Cairo Light" pitchFamily="34" charset="-120"/>
              </a:rPr>
              <a:t> </a:t>
            </a:r>
            <a:endParaRPr lang="en-US" sz="2800" dirty="0"/>
          </a:p>
        </p:txBody>
      </p:sp>
      <p:sp>
        <p:nvSpPr>
          <p:cNvPr id="30" name="Rectangle 29"/>
          <p:cNvSpPr/>
          <p:nvPr/>
        </p:nvSpPr>
        <p:spPr>
          <a:xfrm>
            <a:off x="6607188" y="4594220"/>
            <a:ext cx="4283671" cy="540469"/>
          </a:xfrm>
          <a:prstGeom prst="rect">
            <a:avLst/>
          </a:prstGeom>
        </p:spPr>
        <p:txBody>
          <a:bodyPr wrap="square">
            <a:spAutoFit/>
          </a:bodyPr>
          <a:lstStyle/>
          <a:p>
            <a:pPr algn="r">
              <a:lnSpc>
                <a:spcPct val="104000"/>
              </a:lnSpc>
            </a:pPr>
            <a:r>
              <a:rPr lang="ar-JO" sz="2800" dirty="0">
                <a:solidFill>
                  <a:srgbClr val="384653"/>
                </a:solidFill>
                <a:latin typeface="WinSoft Pro Medium" pitchFamily="34" charset="0"/>
                <a:ea typeface="WinSoft Pro Medium" pitchFamily="34" charset="-122"/>
                <a:cs typeface="WinSoft Pro Medium" pitchFamily="34" charset="-120"/>
              </a:rPr>
              <a:t>المنتج5 (</a:t>
            </a:r>
            <a:r>
              <a:rPr lang="ar-SA" altLang="en-US" sz="2800" dirty="0">
                <a:solidFill>
                  <a:srgbClr val="384653"/>
                </a:solidFill>
                <a:latin typeface="WinSoft Pro Medium" pitchFamily="34" charset="0"/>
                <a:ea typeface="WinSoft Pro Medium" pitchFamily="34" charset="-122"/>
                <a:cs typeface="WinSoft Pro Medium" pitchFamily="34" charset="-120"/>
              </a:rPr>
              <a:t>ت</a:t>
            </a:r>
            <a:r>
              <a:rPr lang="ar-JO" altLang="en-US" sz="2800" dirty="0">
                <a:solidFill>
                  <a:srgbClr val="384653"/>
                </a:solidFill>
                <a:latin typeface="WinSoft Pro Medium" pitchFamily="34" charset="0"/>
                <a:ea typeface="WinSoft Pro Medium" pitchFamily="34" charset="-122"/>
                <a:cs typeface="WinSoft Pro Medium" pitchFamily="34" charset="-120"/>
              </a:rPr>
              <a:t>رتيب الأولويات</a:t>
            </a:r>
            <a:r>
              <a:rPr lang="ar-JO" sz="2800" dirty="0">
                <a:solidFill>
                  <a:srgbClr val="384653"/>
                </a:solidFill>
                <a:latin typeface="WinSoft Pro Medium" pitchFamily="34" charset="0"/>
                <a:ea typeface="WinSoft Pro Medium" pitchFamily="34" charset="-122"/>
                <a:cs typeface="WinSoft Pro Medium" pitchFamily="34" charset="-120"/>
              </a:rPr>
              <a:t>) </a:t>
            </a:r>
            <a:r>
              <a:rPr lang="ar-JO" sz="2800" dirty="0">
                <a:solidFill>
                  <a:srgbClr val="384653"/>
                </a:solidFill>
                <a:latin typeface="Cairo Light" pitchFamily="34" charset="0"/>
                <a:cs typeface="Cairo Light" pitchFamily="34" charset="-120"/>
              </a:rPr>
              <a:t> </a:t>
            </a:r>
            <a:r>
              <a:rPr lang="en-US" sz="2800" dirty="0">
                <a:solidFill>
                  <a:srgbClr val="384653"/>
                </a:solidFill>
                <a:latin typeface="Cairo Light" pitchFamily="34" charset="0"/>
                <a:cs typeface="Cairo Light" pitchFamily="34" charset="-120"/>
              </a:rPr>
              <a:t>  </a:t>
            </a:r>
            <a:r>
              <a:rPr lang="en-US" sz="2800" dirty="0">
                <a:solidFill>
                  <a:srgbClr val="384653"/>
                </a:solidFill>
                <a:latin typeface="WinSoft Pro Medium" pitchFamily="34" charset="0"/>
                <a:ea typeface="WinSoft Pro Medium" pitchFamily="34" charset="-122"/>
                <a:cs typeface="WinSoft Pro Medium" pitchFamily="34" charset="-120"/>
              </a:rPr>
              <a:t>P5</a:t>
            </a:r>
            <a:r>
              <a:rPr lang="en-US" sz="2800" dirty="0">
                <a:solidFill>
                  <a:srgbClr val="384653"/>
                </a:solidFill>
                <a:latin typeface="Cairo Light" pitchFamily="34" charset="0"/>
                <a:cs typeface="Cairo Light" pitchFamily="34" charset="-120"/>
              </a:rPr>
              <a:t> </a:t>
            </a:r>
            <a:endParaRPr lang="en-US" sz="2800" dirty="0"/>
          </a:p>
        </p:txBody>
      </p:sp>
      <p:sp>
        <p:nvSpPr>
          <p:cNvPr id="31" name="Rectangle 30"/>
          <p:cNvSpPr/>
          <p:nvPr/>
        </p:nvSpPr>
        <p:spPr>
          <a:xfrm>
            <a:off x="5189209" y="5294913"/>
            <a:ext cx="5701650" cy="540469"/>
          </a:xfrm>
          <a:prstGeom prst="rect">
            <a:avLst/>
          </a:prstGeom>
        </p:spPr>
        <p:txBody>
          <a:bodyPr wrap="square">
            <a:spAutoFit/>
          </a:bodyPr>
          <a:lstStyle/>
          <a:p>
            <a:pPr algn="r">
              <a:lnSpc>
                <a:spcPct val="104000"/>
              </a:lnSpc>
            </a:pPr>
            <a:r>
              <a:rPr lang="ar-JO" sz="2800" dirty="0">
                <a:solidFill>
                  <a:srgbClr val="384653"/>
                </a:solidFill>
                <a:latin typeface="WinSoft Pro Medium" pitchFamily="34" charset="0"/>
                <a:ea typeface="WinSoft Pro Medium" pitchFamily="34" charset="-122"/>
                <a:cs typeface="WinSoft Pro Medium" pitchFamily="34" charset="-120"/>
              </a:rPr>
              <a:t>المنتج6 (الدمج في البرنامج والمقرر) </a:t>
            </a:r>
            <a:r>
              <a:rPr lang="ar-JO" sz="2800" dirty="0">
                <a:solidFill>
                  <a:srgbClr val="384653"/>
                </a:solidFill>
                <a:latin typeface="Cairo Light" pitchFamily="34" charset="0"/>
                <a:cs typeface="Cairo Light" pitchFamily="34" charset="-120"/>
              </a:rPr>
              <a:t> </a:t>
            </a:r>
            <a:r>
              <a:rPr lang="en-US" sz="2800" dirty="0">
                <a:solidFill>
                  <a:srgbClr val="384653"/>
                </a:solidFill>
                <a:latin typeface="Cairo Light" pitchFamily="34" charset="0"/>
                <a:cs typeface="Cairo Light" pitchFamily="34" charset="-120"/>
              </a:rPr>
              <a:t>  </a:t>
            </a:r>
            <a:r>
              <a:rPr lang="en-US" sz="2800" dirty="0">
                <a:solidFill>
                  <a:srgbClr val="384653"/>
                </a:solidFill>
                <a:latin typeface="WinSoft Pro Medium" pitchFamily="34" charset="0"/>
                <a:ea typeface="WinSoft Pro Medium" pitchFamily="34" charset="-122"/>
                <a:cs typeface="WinSoft Pro Medium" pitchFamily="34" charset="-120"/>
              </a:rPr>
              <a:t>P6</a:t>
            </a:r>
            <a:r>
              <a:rPr lang="en-US" sz="2800" dirty="0">
                <a:solidFill>
                  <a:srgbClr val="384653"/>
                </a:solidFill>
                <a:latin typeface="Cairo Light" pitchFamily="34" charset="0"/>
                <a:cs typeface="Cairo Light" pitchFamily="34" charset="-120"/>
              </a:rPr>
              <a:t> </a:t>
            </a:r>
            <a:endParaRPr lang="en-US" sz="2800" dirty="0"/>
          </a:p>
        </p:txBody>
      </p:sp>
    </p:spTree>
    <p:extLst>
      <p:ext uri="{BB962C8B-B14F-4D97-AF65-F5344CB8AC3E}">
        <p14:creationId xmlns:p14="http://schemas.microsoft.com/office/powerpoint/2010/main" val="19601727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 0"/>
          <p:cNvSpPr/>
          <p:nvPr/>
        </p:nvSpPr>
        <p:spPr>
          <a:xfrm>
            <a:off x="631909" y="900861"/>
            <a:ext cx="10927878" cy="534491"/>
          </a:xfrm>
          <a:prstGeom prst="rect">
            <a:avLst/>
          </a:prstGeom>
          <a:noFill/>
          <a:ln/>
        </p:spPr>
        <p:txBody>
          <a:bodyPr wrap="none" lIns="0" tIns="0" rIns="0" bIns="0" rtlCol="0" anchor="t"/>
          <a:lstStyle/>
          <a:p>
            <a:pPr algn="ctr" rtl="1">
              <a:lnSpc>
                <a:spcPct val="104000"/>
              </a:lnSpc>
            </a:pPr>
            <a:r>
              <a:rPr lang="ar-JO" sz="3700" dirty="0">
                <a:solidFill>
                  <a:srgbClr val="2E3C4E"/>
                </a:solidFill>
                <a:latin typeface="GE SS Two Light" pitchFamily="34" charset="0"/>
                <a:ea typeface="GE SS Two Light" pitchFamily="34" charset="-122"/>
                <a:cs typeface="GE SS Two Light" pitchFamily="34" charset="-120"/>
              </a:rPr>
              <a:t>الخصوصية والحماية، </a:t>
            </a:r>
            <a:r>
              <a:rPr lang="ar-SA" sz="3700" dirty="0">
                <a:solidFill>
                  <a:srgbClr val="2E3C4E"/>
                </a:solidFill>
                <a:latin typeface="GE SS Two Light" pitchFamily="34" charset="0"/>
                <a:ea typeface="GE SS Two Light" pitchFamily="34" charset="-122"/>
                <a:cs typeface="GE SS Two Light" pitchFamily="34" charset="-120"/>
              </a:rPr>
              <a:t>أثناء الأنشطة</a:t>
            </a:r>
            <a:r>
              <a:rPr lang="en-US" sz="4000" dirty="0">
                <a:solidFill>
                  <a:srgbClr val="2E3C4E"/>
                </a:solidFill>
                <a:latin typeface="GE SS Two Light" pitchFamily="34" charset="0"/>
                <a:ea typeface="GE SS Two Light" pitchFamily="34" charset="-122"/>
                <a:cs typeface="GE SS Two Light" pitchFamily="34" charset="-120"/>
              </a:rPr>
              <a:t>:</a:t>
            </a:r>
          </a:p>
        </p:txBody>
      </p:sp>
      <p:pic>
        <p:nvPicPr>
          <p:cNvPr id="24" name="Image 0" descr="preencoded.png"/>
          <p:cNvPicPr>
            <a:picLocks noChangeAspect="1"/>
          </p:cNvPicPr>
          <p:nvPr/>
        </p:nvPicPr>
        <p:blipFill>
          <a:blip r:embed="rId2"/>
          <a:stretch>
            <a:fillRect/>
          </a:stretch>
        </p:blipFill>
        <p:spPr>
          <a:xfrm>
            <a:off x="8014591" y="2255219"/>
            <a:ext cx="3545196" cy="1365746"/>
          </a:xfrm>
          <a:prstGeom prst="rect">
            <a:avLst/>
          </a:prstGeom>
        </p:spPr>
      </p:pic>
      <p:sp>
        <p:nvSpPr>
          <p:cNvPr id="25" name="Text 3"/>
          <p:cNvSpPr/>
          <p:nvPr/>
        </p:nvSpPr>
        <p:spPr>
          <a:xfrm>
            <a:off x="8196057" y="2834761"/>
            <a:ext cx="3182263" cy="715863"/>
          </a:xfrm>
          <a:prstGeom prst="rect">
            <a:avLst/>
          </a:prstGeom>
          <a:noFill/>
          <a:ln/>
        </p:spPr>
        <p:txBody>
          <a:bodyPr wrap="square" lIns="0" tIns="0" rIns="0" bIns="0" rtlCol="0" anchor="t">
            <a:normAutofit lnSpcReduction="10000"/>
          </a:bodyPr>
          <a:lstStyle/>
          <a:p>
            <a:pPr lvl="0" algn="ctr" rtl="1"/>
            <a:r>
              <a:rPr lang="ar-SA" sz="2400" dirty="0">
                <a:latin typeface="WinSoft Pro Medium" panose="020B0600060200000000" pitchFamily="34" charset="-79"/>
                <a:cs typeface="WinSoft Pro Medium" panose="020B0600060200000000" pitchFamily="34" charset="-79"/>
              </a:rPr>
              <a:t>لا تستخدم أسماء حقيقية في الحالات</a:t>
            </a:r>
            <a:r>
              <a:rPr lang="ar-JO" sz="2400" dirty="0">
                <a:latin typeface="WinSoft Pro Medium" panose="020B0600060200000000" pitchFamily="34" charset="-79"/>
                <a:cs typeface="WinSoft Pro Medium" panose="020B0600060200000000" pitchFamily="34" charset="-79"/>
              </a:rPr>
              <a:t>.</a:t>
            </a:r>
            <a:endParaRPr lang="en-US" sz="2400" dirty="0">
              <a:latin typeface="WinSoft Pro Medium" panose="020B0600060200000000" pitchFamily="34" charset="-79"/>
              <a:cs typeface="WinSoft Pro Medium" panose="020B0600060200000000" pitchFamily="34" charset="-79"/>
            </a:endParaRPr>
          </a:p>
        </p:txBody>
      </p:sp>
      <p:pic>
        <p:nvPicPr>
          <p:cNvPr id="26" name="Image 1" descr="preencoded.png"/>
          <p:cNvPicPr>
            <a:picLocks noChangeAspect="1"/>
          </p:cNvPicPr>
          <p:nvPr/>
        </p:nvPicPr>
        <p:blipFill>
          <a:blip r:embed="rId2"/>
          <a:stretch>
            <a:fillRect/>
          </a:stretch>
        </p:blipFill>
        <p:spPr>
          <a:xfrm>
            <a:off x="4323250" y="2255219"/>
            <a:ext cx="3545196" cy="1365746"/>
          </a:xfrm>
          <a:prstGeom prst="rect">
            <a:avLst/>
          </a:prstGeom>
        </p:spPr>
      </p:pic>
      <p:sp>
        <p:nvSpPr>
          <p:cNvPr id="27" name="Text 5"/>
          <p:cNvSpPr/>
          <p:nvPr/>
        </p:nvSpPr>
        <p:spPr>
          <a:xfrm>
            <a:off x="4504716" y="2834761"/>
            <a:ext cx="3182263" cy="715863"/>
          </a:xfrm>
          <a:prstGeom prst="rect">
            <a:avLst/>
          </a:prstGeom>
          <a:noFill/>
          <a:ln/>
        </p:spPr>
        <p:txBody>
          <a:bodyPr wrap="square" lIns="0" tIns="0" rIns="0" bIns="0" rtlCol="0" anchor="t">
            <a:normAutofit/>
          </a:bodyPr>
          <a:lstStyle/>
          <a:p>
            <a:pPr lvl="0" algn="ctr" rtl="1"/>
            <a:r>
              <a:rPr lang="ar-SA" sz="2000" dirty="0">
                <a:latin typeface="WinSoft Pro Medium" panose="020B0600060200000000" pitchFamily="34" charset="-79"/>
                <a:cs typeface="WinSoft Pro Medium" panose="020B0600060200000000" pitchFamily="34" charset="-79"/>
              </a:rPr>
              <a:t>لا تشارك معلومات تسمح بالتعرف إلى الأشخاص</a:t>
            </a:r>
            <a:r>
              <a:rPr lang="ar-JO" sz="2000" dirty="0">
                <a:latin typeface="WinSoft Pro Medium" panose="020B0600060200000000" pitchFamily="34" charset="-79"/>
                <a:cs typeface="WinSoft Pro Medium" panose="020B0600060200000000" pitchFamily="34" charset="-79"/>
              </a:rPr>
              <a:t>.</a:t>
            </a:r>
            <a:endParaRPr lang="en-US" sz="2000" dirty="0">
              <a:latin typeface="WinSoft Pro Medium" panose="020B0600060200000000" pitchFamily="34" charset="-79"/>
              <a:cs typeface="WinSoft Pro Medium" panose="020B0600060200000000" pitchFamily="34" charset="-79"/>
            </a:endParaRPr>
          </a:p>
        </p:txBody>
      </p:sp>
      <p:pic>
        <p:nvPicPr>
          <p:cNvPr id="28" name="Image 2" descr="preencoded.png"/>
          <p:cNvPicPr>
            <a:picLocks noChangeAspect="1"/>
          </p:cNvPicPr>
          <p:nvPr/>
        </p:nvPicPr>
        <p:blipFill>
          <a:blip r:embed="rId2"/>
          <a:stretch>
            <a:fillRect/>
          </a:stretch>
        </p:blipFill>
        <p:spPr>
          <a:xfrm>
            <a:off x="631908" y="2255219"/>
            <a:ext cx="3545196" cy="1365746"/>
          </a:xfrm>
          <a:prstGeom prst="rect">
            <a:avLst/>
          </a:prstGeom>
        </p:spPr>
      </p:pic>
      <p:sp>
        <p:nvSpPr>
          <p:cNvPr id="29" name="Text 7"/>
          <p:cNvSpPr/>
          <p:nvPr/>
        </p:nvSpPr>
        <p:spPr>
          <a:xfrm>
            <a:off x="813375" y="2834761"/>
            <a:ext cx="3182263" cy="715863"/>
          </a:xfrm>
          <a:prstGeom prst="rect">
            <a:avLst/>
          </a:prstGeom>
          <a:noFill/>
          <a:ln/>
        </p:spPr>
        <p:txBody>
          <a:bodyPr wrap="square" lIns="0" tIns="0" rIns="0" bIns="0" rtlCol="0" anchor="t">
            <a:noAutofit/>
          </a:bodyPr>
          <a:lstStyle/>
          <a:p>
            <a:pPr lvl="0" algn="ctr" rtl="1"/>
            <a:r>
              <a:rPr lang="ar-SA" sz="2400" dirty="0">
                <a:latin typeface="WinSoft Pro Medium" panose="020B0600060200000000" pitchFamily="34" charset="-79"/>
                <a:cs typeface="WinSoft Pro Medium" panose="020B0600060200000000" pitchFamily="34" charset="-79"/>
              </a:rPr>
              <a:t>لا يلزمك مشاركة تجربة شخصية</a:t>
            </a:r>
            <a:r>
              <a:rPr lang="ar-JO" sz="2400" dirty="0">
                <a:latin typeface="WinSoft Pro Medium" panose="020B0600060200000000" pitchFamily="34" charset="-79"/>
                <a:cs typeface="WinSoft Pro Medium" panose="020B0600060200000000" pitchFamily="34" charset="-79"/>
              </a:rPr>
              <a:t>.</a:t>
            </a:r>
            <a:endParaRPr lang="en-US" sz="2400" dirty="0">
              <a:latin typeface="WinSoft Pro Medium" panose="020B0600060200000000" pitchFamily="34" charset="-79"/>
              <a:cs typeface="WinSoft Pro Medium" panose="020B0600060200000000" pitchFamily="34" charset="-79"/>
            </a:endParaRPr>
          </a:p>
        </p:txBody>
      </p:sp>
      <p:pic>
        <p:nvPicPr>
          <p:cNvPr id="34" name="Image 0" descr="preencoded.png"/>
          <p:cNvPicPr>
            <a:picLocks noChangeAspect="1"/>
          </p:cNvPicPr>
          <p:nvPr/>
        </p:nvPicPr>
        <p:blipFill>
          <a:blip r:embed="rId2"/>
          <a:stretch>
            <a:fillRect/>
          </a:stretch>
        </p:blipFill>
        <p:spPr>
          <a:xfrm>
            <a:off x="7985524" y="4231327"/>
            <a:ext cx="3545196" cy="1365746"/>
          </a:xfrm>
          <a:prstGeom prst="rect">
            <a:avLst/>
          </a:prstGeom>
        </p:spPr>
      </p:pic>
      <p:sp>
        <p:nvSpPr>
          <p:cNvPr id="35" name="Text 3"/>
          <p:cNvSpPr/>
          <p:nvPr/>
        </p:nvSpPr>
        <p:spPr>
          <a:xfrm>
            <a:off x="8166990" y="4810870"/>
            <a:ext cx="3182263" cy="911638"/>
          </a:xfrm>
          <a:prstGeom prst="rect">
            <a:avLst/>
          </a:prstGeom>
          <a:noFill/>
          <a:ln/>
        </p:spPr>
        <p:txBody>
          <a:bodyPr wrap="square" lIns="0" tIns="0" rIns="0" bIns="0" rtlCol="0" anchor="t">
            <a:normAutofit/>
          </a:bodyPr>
          <a:lstStyle/>
          <a:p>
            <a:pPr lvl="0" algn="ctr" rtl="1"/>
            <a:r>
              <a:rPr lang="ar-SA" sz="2400" dirty="0">
                <a:latin typeface="WinSoft Pro Medium" panose="020B0600060200000000" pitchFamily="34" charset="-79"/>
                <a:cs typeface="WinSoft Pro Medium" panose="020B0600060200000000" pitchFamily="34" charset="-79"/>
              </a:rPr>
              <a:t>لا تطلب من زميلك الإفصاح عن إعاقة أو حالة صحية</a:t>
            </a:r>
            <a:r>
              <a:rPr lang="ar-JO" sz="2400" dirty="0">
                <a:latin typeface="WinSoft Pro Medium" panose="020B0600060200000000" pitchFamily="34" charset="-79"/>
                <a:cs typeface="WinSoft Pro Medium" panose="020B0600060200000000" pitchFamily="34" charset="-79"/>
              </a:rPr>
              <a:t>.</a:t>
            </a:r>
            <a:endParaRPr lang="en-US" sz="2400" dirty="0">
              <a:latin typeface="WinSoft Pro Medium" panose="020B0600060200000000" pitchFamily="34" charset="-79"/>
              <a:cs typeface="WinSoft Pro Medium" panose="020B0600060200000000" pitchFamily="34" charset="-79"/>
            </a:endParaRPr>
          </a:p>
        </p:txBody>
      </p:sp>
      <p:pic>
        <p:nvPicPr>
          <p:cNvPr id="36" name="Image 0" descr="preencoded.png"/>
          <p:cNvPicPr>
            <a:picLocks noChangeAspect="1"/>
          </p:cNvPicPr>
          <p:nvPr/>
        </p:nvPicPr>
        <p:blipFill>
          <a:blip r:embed="rId2"/>
          <a:stretch>
            <a:fillRect/>
          </a:stretch>
        </p:blipFill>
        <p:spPr>
          <a:xfrm>
            <a:off x="4294182" y="4228081"/>
            <a:ext cx="3545196" cy="1365746"/>
          </a:xfrm>
          <a:prstGeom prst="rect">
            <a:avLst/>
          </a:prstGeom>
        </p:spPr>
      </p:pic>
      <p:sp>
        <p:nvSpPr>
          <p:cNvPr id="37" name="Text 3"/>
          <p:cNvSpPr/>
          <p:nvPr/>
        </p:nvSpPr>
        <p:spPr>
          <a:xfrm>
            <a:off x="4475648" y="4781116"/>
            <a:ext cx="3182263" cy="947148"/>
          </a:xfrm>
          <a:prstGeom prst="rect">
            <a:avLst/>
          </a:prstGeom>
          <a:noFill/>
          <a:ln/>
        </p:spPr>
        <p:txBody>
          <a:bodyPr wrap="square" lIns="0" tIns="0" rIns="0" bIns="0" rtlCol="0" anchor="t">
            <a:normAutofit/>
          </a:bodyPr>
          <a:lstStyle/>
          <a:p>
            <a:pPr lvl="0" algn="ctr" rtl="1"/>
            <a:r>
              <a:rPr lang="ar-SA" sz="2400" dirty="0">
                <a:latin typeface="WinSoft Pro Medium" panose="020B0600060200000000" pitchFamily="34" charset="-79"/>
                <a:cs typeface="WinSoft Pro Medium" panose="020B0600060200000000" pitchFamily="34" charset="-79"/>
              </a:rPr>
              <a:t>استخدم لغة لبقة</a:t>
            </a:r>
            <a:r>
              <a:rPr lang="ar-JO" sz="2400" dirty="0">
                <a:latin typeface="WinSoft Pro Medium" panose="020B0600060200000000" pitchFamily="34" charset="-79"/>
                <a:cs typeface="WinSoft Pro Medium" panose="020B0600060200000000" pitchFamily="34" charset="-79"/>
              </a:rPr>
              <a:t>.</a:t>
            </a:r>
            <a:endParaRPr lang="en-US" sz="2400" dirty="0">
              <a:latin typeface="WinSoft Pro Medium" panose="020B0600060200000000" pitchFamily="34" charset="-79"/>
              <a:cs typeface="WinSoft Pro Medium" panose="020B0600060200000000" pitchFamily="34" charset="-79"/>
            </a:endParaRPr>
          </a:p>
          <a:p>
            <a:pPr algn="ctr" rtl="1">
              <a:lnSpc>
                <a:spcPct val="104000"/>
              </a:lnSpc>
            </a:pPr>
            <a:endParaRPr lang="ar-SA" sz="2000" dirty="0">
              <a:solidFill>
                <a:srgbClr val="384653"/>
              </a:solidFill>
              <a:latin typeface="WinSoft Pro Medium" panose="020B0600060200000000" pitchFamily="34" charset="-79"/>
              <a:ea typeface="WinSoft Pro Medium" pitchFamily="34" charset="-122"/>
              <a:cs typeface="WinSoft Pro Medium" panose="020B0600060200000000" pitchFamily="34" charset="-79"/>
            </a:endParaRPr>
          </a:p>
        </p:txBody>
      </p:sp>
      <p:pic>
        <p:nvPicPr>
          <p:cNvPr id="38" name="Image 0" descr="preencoded.png"/>
          <p:cNvPicPr>
            <a:picLocks noChangeAspect="1"/>
          </p:cNvPicPr>
          <p:nvPr/>
        </p:nvPicPr>
        <p:blipFill>
          <a:blip r:embed="rId2"/>
          <a:stretch>
            <a:fillRect/>
          </a:stretch>
        </p:blipFill>
        <p:spPr>
          <a:xfrm>
            <a:off x="631014" y="4229854"/>
            <a:ext cx="3545196" cy="1365746"/>
          </a:xfrm>
          <a:prstGeom prst="rect">
            <a:avLst/>
          </a:prstGeom>
        </p:spPr>
      </p:pic>
      <p:sp>
        <p:nvSpPr>
          <p:cNvPr id="39" name="Text 3"/>
          <p:cNvSpPr/>
          <p:nvPr/>
        </p:nvSpPr>
        <p:spPr>
          <a:xfrm>
            <a:off x="812480" y="4809397"/>
            <a:ext cx="3182263" cy="911638"/>
          </a:xfrm>
          <a:prstGeom prst="rect">
            <a:avLst/>
          </a:prstGeom>
          <a:noFill/>
          <a:ln/>
        </p:spPr>
        <p:txBody>
          <a:bodyPr wrap="square" lIns="0" tIns="0" rIns="0" bIns="0" rtlCol="0" anchor="t">
            <a:noAutofit/>
          </a:bodyPr>
          <a:lstStyle/>
          <a:p>
            <a:pPr lvl="0" algn="ctr" rtl="1"/>
            <a:r>
              <a:rPr lang="ar-SA" sz="2400" dirty="0">
                <a:latin typeface="WinSoft Pro Medium" panose="020B0600060200000000" pitchFamily="34" charset="-79"/>
                <a:cs typeface="WinSoft Pro Medium" panose="020B0600060200000000" pitchFamily="34" charset="-79"/>
              </a:rPr>
              <a:t>ركز على الحواجز، لا على لوم الأشخاص</a:t>
            </a:r>
            <a:r>
              <a:rPr lang="ar-JO" sz="2400" dirty="0">
                <a:latin typeface="WinSoft Pro Medium" panose="020B0600060200000000" pitchFamily="34" charset="-79"/>
                <a:cs typeface="WinSoft Pro Medium" panose="020B0600060200000000" pitchFamily="34" charset="-79"/>
              </a:rPr>
              <a:t>.</a:t>
            </a:r>
            <a:endParaRPr lang="en-US" sz="2400" dirty="0">
              <a:latin typeface="WinSoft Pro Medium" panose="020B0600060200000000" pitchFamily="34" charset="-79"/>
              <a:cs typeface="WinSoft Pro Medium" panose="020B0600060200000000" pitchFamily="34" charset="-79"/>
            </a:endParaRPr>
          </a:p>
        </p:txBody>
      </p:sp>
    </p:spTree>
    <p:extLst>
      <p:ext uri="{BB962C8B-B14F-4D97-AF65-F5344CB8AC3E}">
        <p14:creationId xmlns:p14="http://schemas.microsoft.com/office/powerpoint/2010/main" val="22597413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0"/>
          <p:cNvPicPr>
            <a:picLocks noChangeAspect="1"/>
          </p:cNvPicPr>
          <p:nvPr/>
        </p:nvPicPr>
        <p:blipFill>
          <a:blip r:embed="rId2"/>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5" name="Image 1" descr="preencoded.png"/>
          <p:cNvPicPr>
            <a:picLocks noChangeAspect="1"/>
          </p:cNvPicPr>
          <p:nvPr/>
        </p:nvPicPr>
        <p:blipFill>
          <a:blip r:embed="rId3"/>
          <a:stretch>
            <a:fillRect/>
          </a:stretch>
        </p:blipFill>
        <p:spPr>
          <a:xfrm>
            <a:off x="8581513" y="780554"/>
            <a:ext cx="3531107" cy="5296793"/>
          </a:xfrm>
          <a:prstGeom prst="rect">
            <a:avLst/>
          </a:prstGeom>
        </p:spPr>
      </p:pic>
      <p:sp>
        <p:nvSpPr>
          <p:cNvPr id="6" name="Text 0"/>
          <p:cNvSpPr/>
          <p:nvPr/>
        </p:nvSpPr>
        <p:spPr>
          <a:xfrm>
            <a:off x="631908" y="917702"/>
            <a:ext cx="6355993" cy="519609"/>
          </a:xfrm>
          <a:prstGeom prst="rect">
            <a:avLst/>
          </a:prstGeom>
          <a:noFill/>
          <a:ln/>
        </p:spPr>
        <p:txBody>
          <a:bodyPr wrap="none" lIns="0" tIns="0" rIns="0" bIns="0" rtlCol="0" anchor="t"/>
          <a:lstStyle/>
          <a:p>
            <a:pPr marL="0" indent="0" algn="ct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آلية التقييم في الوحدة</a:t>
            </a:r>
            <a:endParaRPr lang="ar-SA" sz="3700" dirty="0">
              <a:solidFill>
                <a:srgbClr val="2E3C4E"/>
              </a:solidFill>
              <a:latin typeface="GE SS Two Light" pitchFamily="34" charset="0"/>
              <a:ea typeface="GE SS Two Light" pitchFamily="34" charset="-122"/>
              <a:cs typeface="GE SS Two Light" pitchFamily="34" charset="-120"/>
            </a:endParaRPr>
          </a:p>
        </p:txBody>
      </p:sp>
      <p:sp>
        <p:nvSpPr>
          <p:cNvPr id="7" name="Text 1"/>
          <p:cNvSpPr/>
          <p:nvPr/>
        </p:nvSpPr>
        <p:spPr>
          <a:xfrm>
            <a:off x="631908" y="2080646"/>
            <a:ext cx="6355993" cy="505420"/>
          </a:xfrm>
          <a:prstGeom prst="rect">
            <a:avLst/>
          </a:prstGeom>
          <a:noFill/>
          <a:ln/>
        </p:spPr>
        <p:txBody>
          <a:bodyPr wrap="square" lIns="0" tIns="0" rIns="0" bIns="0" rtlCol="0" anchor="t">
            <a:noAutofit/>
          </a:bodyPr>
          <a:lstStyle/>
          <a:p>
            <a:pPr marL="0" indent="0" algn="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يعتمد تقييمك في هذه الوحدة على أسلوب </a:t>
            </a:r>
            <a:r>
              <a:rPr lang="ar-SA" altLang="en-US" b="1" dirty="0">
                <a:solidFill>
                  <a:srgbClr val="384653"/>
                </a:solidFill>
                <a:latin typeface="WinSoft Pro Medium" pitchFamily="34" charset="0"/>
                <a:ea typeface="WinSoft Pro Medium" pitchFamily="34" charset="-122"/>
                <a:cs typeface="WinSoft Pro Medium" pitchFamily="34" charset="-120"/>
              </a:rPr>
              <a:t>التقييم القائم على الأداء (Competency-Based Assessment)</a:t>
            </a:r>
            <a:r>
              <a:rPr lang="ar-SA" altLang="en-US" dirty="0">
                <a:solidFill>
                  <a:srgbClr val="384653"/>
                </a:solidFill>
                <a:latin typeface="WinSoft Pro Medium" pitchFamily="34" charset="0"/>
                <a:ea typeface="WinSoft Pro Medium" pitchFamily="34" charset="-122"/>
                <a:cs typeface="WinSoft Pro Medium" pitchFamily="34" charset="-120"/>
              </a:rPr>
              <a:t>، ولا يوجد فيها امتحان تحريري تقليدي.</a:t>
            </a:r>
            <a:endParaRPr lang="ar-SA" dirty="0"/>
          </a:p>
        </p:txBody>
      </p:sp>
      <p:pic>
        <p:nvPicPr>
          <p:cNvPr id="8" name="Image 2" descr="preencoded.png"/>
          <p:cNvPicPr>
            <a:picLocks noChangeAspect="1"/>
          </p:cNvPicPr>
          <p:nvPr/>
        </p:nvPicPr>
        <p:blipFill>
          <a:blip r:embed="rId4"/>
          <a:stretch>
            <a:fillRect/>
          </a:stretch>
        </p:blipFill>
        <p:spPr>
          <a:xfrm>
            <a:off x="689964" y="3093059"/>
            <a:ext cx="6375042" cy="645319"/>
          </a:xfrm>
          <a:prstGeom prst="rect">
            <a:avLst/>
          </a:prstGeom>
        </p:spPr>
      </p:pic>
      <p:sp>
        <p:nvSpPr>
          <p:cNvPr id="9" name="Text 2"/>
          <p:cNvSpPr/>
          <p:nvPr/>
        </p:nvSpPr>
        <p:spPr>
          <a:xfrm>
            <a:off x="689964" y="3112109"/>
            <a:ext cx="6159941" cy="259755"/>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تقييم مستقل لكل نشاط</a:t>
            </a:r>
            <a:endParaRPr lang="ar-SA" sz="2400" dirty="0"/>
          </a:p>
        </p:txBody>
      </p:sp>
      <p:sp>
        <p:nvSpPr>
          <p:cNvPr id="10" name="Text 3"/>
          <p:cNvSpPr/>
          <p:nvPr/>
        </p:nvSpPr>
        <p:spPr>
          <a:xfrm>
            <a:off x="689964" y="3524674"/>
            <a:ext cx="6159941" cy="252710"/>
          </a:xfrm>
          <a:prstGeom prst="rect">
            <a:avLst/>
          </a:prstGeom>
          <a:noFill/>
          <a:ln/>
        </p:spPr>
        <p:txBody>
          <a:bodyPr wrap="none" lIns="0" tIns="0" rIns="0" bIns="0" rtlCol="0" anchor="t"/>
          <a:lstStyle/>
          <a:p>
            <a:pPr marL="0" indent="0" algn="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كل نشاط من الأنشطة ال</a:t>
            </a:r>
            <a:r>
              <a:rPr lang="ar-JO" altLang="en-US" dirty="0">
                <a:solidFill>
                  <a:srgbClr val="384653"/>
                </a:solidFill>
                <a:latin typeface="WinSoft Pro Medium" pitchFamily="34" charset="0"/>
                <a:ea typeface="WinSoft Pro Medium" pitchFamily="34" charset="-122"/>
                <a:cs typeface="WinSoft Pro Medium" pitchFamily="34" charset="-120"/>
              </a:rPr>
              <a:t>ستة</a:t>
            </a:r>
            <a:r>
              <a:rPr lang="ar-SA" altLang="en-US" dirty="0">
                <a:solidFill>
                  <a:srgbClr val="384653"/>
                </a:solidFill>
                <a:latin typeface="WinSoft Pro Medium" pitchFamily="34" charset="0"/>
                <a:ea typeface="WinSoft Pro Medium" pitchFamily="34" charset="-122"/>
                <a:cs typeface="WinSoft Pro Medium" pitchFamily="34" charset="-120"/>
              </a:rPr>
              <a:t> يُقيَّم بشكل مستقل فور إنجازه، استنادًا إلى معايير</a:t>
            </a:r>
            <a:endParaRPr lang="ar-JO" altLang="en-US" dirty="0">
              <a:solidFill>
                <a:srgbClr val="384653"/>
              </a:solidFill>
              <a:latin typeface="WinSoft Pro Medium" pitchFamily="34" charset="0"/>
              <a:ea typeface="WinSoft Pro Medium" pitchFamily="34" charset="-122"/>
              <a:cs typeface="WinSoft Pro Medium" pitchFamily="34" charset="-120"/>
            </a:endParaRPr>
          </a:p>
          <a:p>
            <a:pPr marL="0" indent="0" algn="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 أداء واضحة ومحددة سلفًا.</a:t>
            </a:r>
            <a:endParaRPr lang="ar-SA" dirty="0"/>
          </a:p>
        </p:txBody>
      </p:sp>
      <p:pic>
        <p:nvPicPr>
          <p:cNvPr id="11" name="Image 3" descr="preencoded.png"/>
          <p:cNvPicPr>
            <a:picLocks noChangeAspect="1"/>
          </p:cNvPicPr>
          <p:nvPr/>
        </p:nvPicPr>
        <p:blipFill>
          <a:blip r:embed="rId5"/>
          <a:stretch>
            <a:fillRect/>
          </a:stretch>
        </p:blipFill>
        <p:spPr>
          <a:xfrm>
            <a:off x="631908" y="4756419"/>
            <a:ext cx="6375042" cy="898029"/>
          </a:xfrm>
          <a:prstGeom prst="rect">
            <a:avLst/>
          </a:prstGeom>
        </p:spPr>
      </p:pic>
      <p:sp>
        <p:nvSpPr>
          <p:cNvPr id="12" name="Text 4"/>
          <p:cNvSpPr/>
          <p:nvPr/>
        </p:nvSpPr>
        <p:spPr>
          <a:xfrm>
            <a:off x="631908" y="4775469"/>
            <a:ext cx="6159941" cy="259755"/>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الحكم على النجاح</a:t>
            </a:r>
            <a:endParaRPr lang="ar-SA" sz="2400" dirty="0"/>
          </a:p>
        </p:txBody>
      </p:sp>
      <p:sp>
        <p:nvSpPr>
          <p:cNvPr id="13" name="Text 5"/>
          <p:cNvSpPr/>
          <p:nvPr/>
        </p:nvSpPr>
        <p:spPr>
          <a:xfrm>
            <a:off x="631908" y="5188033"/>
            <a:ext cx="6159941" cy="505420"/>
          </a:xfrm>
          <a:prstGeom prst="rect">
            <a:avLst/>
          </a:prstGeom>
          <a:noFill/>
          <a:ln/>
        </p:spPr>
        <p:txBody>
          <a:bodyPr wrap="square" lIns="0" tIns="0" rIns="0" bIns="0" rtlCol="0" anchor="t">
            <a:noAutofit/>
          </a:bodyPr>
          <a:lstStyle/>
          <a:p>
            <a:pPr marL="0" indent="0" algn="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يُبنى على مدى قدرتك على إثبات إتقانك للنتاجات من خلال ما تنتجه من أوراق عمل ودراسات حالة ومناقشات وعروض، لا على الحفظ.</a:t>
            </a:r>
            <a:endParaRPr lang="ar-SA" dirty="0"/>
          </a:p>
        </p:txBody>
      </p:sp>
    </p:spTree>
    <p:extLst>
      <p:ext uri="{BB962C8B-B14F-4D97-AF65-F5344CB8AC3E}">
        <p14:creationId xmlns:p14="http://schemas.microsoft.com/office/powerpoint/2010/main" val="26568232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0"/>
          <p:cNvSpPr/>
          <p:nvPr/>
        </p:nvSpPr>
        <p:spPr>
          <a:xfrm>
            <a:off x="695358" y="589155"/>
            <a:ext cx="10927878" cy="445492"/>
          </a:xfrm>
          <a:prstGeom prst="rect">
            <a:avLst/>
          </a:prstGeom>
          <a:noFill/>
          <a:ln/>
        </p:spPr>
        <p:txBody>
          <a:bodyPr wrap="none" lIns="0" tIns="0" rIns="0" bIns="0" rtlCol="0" anchor="t"/>
          <a:lstStyle/>
          <a:p>
            <a:pPr algn="ctr" rtl="1">
              <a:lnSpc>
                <a:spcPct val="104000"/>
              </a:lnSpc>
            </a:pPr>
            <a:r>
              <a:rPr lang="ar-SA" altLang="en-US" sz="3700" dirty="0">
                <a:solidFill>
                  <a:srgbClr val="2E3C4E"/>
                </a:solidFill>
                <a:latin typeface="GE SS Two Light" pitchFamily="34" charset="0"/>
                <a:ea typeface="GE SS Two Light" pitchFamily="34" charset="-122"/>
                <a:cs typeface="GE SS Two Light" pitchFamily="34" charset="-120"/>
              </a:rPr>
              <a:t>آلية التقييم في الوحدة</a:t>
            </a:r>
            <a:endParaRPr lang="ar-SA" sz="3700" dirty="0">
              <a:solidFill>
                <a:srgbClr val="2E3C4E"/>
              </a:solidFill>
              <a:latin typeface="GE SS Two Light" pitchFamily="34" charset="0"/>
              <a:ea typeface="GE SS Two Light" pitchFamily="34" charset="-122"/>
              <a:cs typeface="GE SS Two Light" pitchFamily="34" charset="-120"/>
            </a:endParaRPr>
          </a:p>
        </p:txBody>
      </p:sp>
      <p:sp>
        <p:nvSpPr>
          <p:cNvPr id="5" name="Text 1"/>
          <p:cNvSpPr/>
          <p:nvPr/>
        </p:nvSpPr>
        <p:spPr>
          <a:xfrm>
            <a:off x="22324" y="1467451"/>
            <a:ext cx="11537463" cy="236934"/>
          </a:xfrm>
          <a:prstGeom prst="rect">
            <a:avLst/>
          </a:prstGeom>
          <a:noFill/>
          <a:ln/>
        </p:spPr>
        <p:txBody>
          <a:bodyPr wrap="none" lIns="0" tIns="0" rIns="0" bIns="0" rtlCol="0" anchor="t"/>
          <a:lstStyle/>
          <a:p>
            <a:pPr algn="r" rtl="1"/>
            <a:r>
              <a:rPr lang="ar-SA" sz="2800" dirty="0">
                <a:solidFill>
                  <a:srgbClr val="2E3C4E"/>
                </a:solidFill>
                <a:latin typeface="GE SS Two Light" pitchFamily="34" charset="0"/>
                <a:ea typeface="GE SS Two Light" pitchFamily="34" charset="-122"/>
                <a:cs typeface="GE SS Two Light" pitchFamily="34" charset="-120"/>
              </a:rPr>
              <a:t>لكل نشاط يوجد</a:t>
            </a:r>
            <a:r>
              <a:rPr lang="ar-SA" dirty="0"/>
              <a:t>: </a:t>
            </a:r>
            <a:endParaRPr lang="en-US" dirty="0"/>
          </a:p>
        </p:txBody>
      </p:sp>
      <p:sp>
        <p:nvSpPr>
          <p:cNvPr id="6" name="Shape 2"/>
          <p:cNvSpPr/>
          <p:nvPr/>
        </p:nvSpPr>
        <p:spPr>
          <a:xfrm>
            <a:off x="631908" y="2268141"/>
            <a:ext cx="10927878" cy="19050"/>
          </a:xfrm>
          <a:prstGeom prst="roundRect">
            <a:avLst>
              <a:gd name="adj" fmla="val 49999"/>
            </a:avLst>
          </a:prstGeom>
          <a:solidFill>
            <a:srgbClr val="000000">
              <a:alpha val="8000"/>
            </a:srgbClr>
          </a:solidFill>
          <a:ln/>
        </p:spPr>
      </p:sp>
      <p:sp>
        <p:nvSpPr>
          <p:cNvPr id="7" name="Shape 3"/>
          <p:cNvSpPr/>
          <p:nvPr/>
        </p:nvSpPr>
        <p:spPr>
          <a:xfrm>
            <a:off x="10630249" y="2268141"/>
            <a:ext cx="19050" cy="338534"/>
          </a:xfrm>
          <a:prstGeom prst="roundRect">
            <a:avLst>
              <a:gd name="adj" fmla="val 49999"/>
            </a:avLst>
          </a:prstGeom>
          <a:solidFill>
            <a:srgbClr val="0094D5"/>
          </a:solidFill>
          <a:ln/>
        </p:spPr>
      </p:sp>
      <p:sp>
        <p:nvSpPr>
          <p:cNvPr id="8" name="Shape 4"/>
          <p:cNvSpPr/>
          <p:nvPr/>
        </p:nvSpPr>
        <p:spPr>
          <a:xfrm>
            <a:off x="10576325" y="2204690"/>
            <a:ext cx="126898" cy="126901"/>
          </a:xfrm>
          <a:prstGeom prst="ellipse">
            <a:avLst/>
          </a:prstGeom>
          <a:solidFill>
            <a:srgbClr val="00AEEF"/>
          </a:solidFill>
          <a:ln/>
        </p:spPr>
      </p:sp>
      <p:sp>
        <p:nvSpPr>
          <p:cNvPr id="9" name="Text 5"/>
          <p:cNvSpPr/>
          <p:nvPr/>
        </p:nvSpPr>
        <p:spPr>
          <a:xfrm>
            <a:off x="9040606" y="2775942"/>
            <a:ext cx="3198336" cy="278408"/>
          </a:xfrm>
          <a:prstGeom prst="rect">
            <a:avLst/>
          </a:prstGeom>
          <a:noFill/>
          <a:ln/>
        </p:spPr>
        <p:txBody>
          <a:bodyPr wrap="none" lIns="0" tIns="0" rIns="0" bIns="0" rtlCol="0" anchor="t"/>
          <a:lstStyle/>
          <a:p>
            <a:pPr algn="ctr" rtl="1">
              <a:lnSpc>
                <a:spcPct val="104000"/>
              </a:lnSpc>
            </a:pPr>
            <a:r>
              <a:rPr lang="en-US" sz="2000" b="1" dirty="0"/>
              <a:t>P</a:t>
            </a:r>
            <a:r>
              <a:rPr lang="en-US" sz="2000" dirty="0">
                <a:solidFill>
                  <a:srgbClr val="384653"/>
                </a:solidFill>
                <a:latin typeface="WinSoft Pro Medium" pitchFamily="34" charset="0"/>
                <a:ea typeface="WinSoft Pro Medium" pitchFamily="34" charset="-122"/>
                <a:cs typeface="WinSoft Pro Medium" pitchFamily="34" charset="-120"/>
              </a:rPr>
              <a:t> </a:t>
            </a:r>
            <a:r>
              <a:rPr lang="ar-JO" sz="2000" dirty="0">
                <a:solidFill>
                  <a:srgbClr val="384653"/>
                </a:solidFill>
                <a:latin typeface="WinSoft Pro Medium" pitchFamily="34" charset="0"/>
                <a:ea typeface="WinSoft Pro Medium" pitchFamily="34" charset="-122"/>
                <a:cs typeface="WinSoft Pro Medium" pitchFamily="34" charset="-120"/>
              </a:rPr>
              <a:t>  </a:t>
            </a:r>
            <a:r>
              <a:rPr lang="ar-SA" sz="2000" dirty="0">
                <a:solidFill>
                  <a:srgbClr val="384653"/>
                </a:solidFill>
                <a:latin typeface="WinSoft Pro Medium" pitchFamily="34" charset="0"/>
                <a:ea typeface="WinSoft Pro Medium" pitchFamily="34" charset="-122"/>
                <a:cs typeface="WinSoft Pro Medium" pitchFamily="34" charset="-120"/>
              </a:rPr>
              <a:t>منتج </a:t>
            </a:r>
            <a:r>
              <a:rPr lang="ar-JO" sz="2000" dirty="0">
                <a:solidFill>
                  <a:srgbClr val="384653"/>
                </a:solidFill>
                <a:latin typeface="WinSoft Pro Medium" pitchFamily="34" charset="0"/>
                <a:ea typeface="WinSoft Pro Medium" pitchFamily="34" charset="-122"/>
                <a:cs typeface="WinSoft Pro Medium" pitchFamily="34" charset="-120"/>
              </a:rPr>
              <a:t>يجب</a:t>
            </a:r>
            <a:r>
              <a:rPr lang="ar-SA" sz="2000" dirty="0">
                <a:solidFill>
                  <a:srgbClr val="384653"/>
                </a:solidFill>
                <a:latin typeface="WinSoft Pro Medium" pitchFamily="34" charset="0"/>
                <a:ea typeface="WinSoft Pro Medium" pitchFamily="34" charset="-122"/>
                <a:cs typeface="WinSoft Pro Medium" pitchFamily="34" charset="-120"/>
              </a:rPr>
              <a:t> أن تنتجه</a:t>
            </a:r>
          </a:p>
        </p:txBody>
      </p:sp>
      <p:sp>
        <p:nvSpPr>
          <p:cNvPr id="10" name="Shape 6"/>
          <p:cNvSpPr/>
          <p:nvPr/>
        </p:nvSpPr>
        <p:spPr>
          <a:xfrm>
            <a:off x="6755631" y="2268141"/>
            <a:ext cx="19050" cy="338534"/>
          </a:xfrm>
          <a:prstGeom prst="roundRect">
            <a:avLst>
              <a:gd name="adj" fmla="val 49999"/>
            </a:avLst>
          </a:prstGeom>
          <a:solidFill>
            <a:srgbClr val="0094D5"/>
          </a:solidFill>
          <a:ln/>
        </p:spPr>
      </p:sp>
      <p:sp>
        <p:nvSpPr>
          <p:cNvPr id="11" name="Shape 7"/>
          <p:cNvSpPr/>
          <p:nvPr/>
        </p:nvSpPr>
        <p:spPr>
          <a:xfrm>
            <a:off x="6701707" y="2204690"/>
            <a:ext cx="126898" cy="126901"/>
          </a:xfrm>
          <a:prstGeom prst="ellipse">
            <a:avLst/>
          </a:prstGeom>
          <a:solidFill>
            <a:srgbClr val="00AEEF"/>
          </a:solidFill>
          <a:ln/>
        </p:spPr>
      </p:sp>
      <p:sp>
        <p:nvSpPr>
          <p:cNvPr id="12" name="Text 8"/>
          <p:cNvSpPr/>
          <p:nvPr/>
        </p:nvSpPr>
        <p:spPr>
          <a:xfrm>
            <a:off x="5165988" y="2775942"/>
            <a:ext cx="3198336" cy="278408"/>
          </a:xfrm>
          <a:prstGeom prst="rect">
            <a:avLst/>
          </a:prstGeom>
          <a:noFill/>
          <a:ln/>
        </p:spPr>
        <p:txBody>
          <a:bodyPr wrap="none" lIns="0" tIns="0" rIns="0" bIns="0" rtlCol="0" anchor="t"/>
          <a:lstStyle/>
          <a:p>
            <a:pPr algn="ctr" rtl="1">
              <a:lnSpc>
                <a:spcPct val="104000"/>
              </a:lnSpc>
            </a:pPr>
            <a:r>
              <a:rPr lang="en-US" sz="2000" b="1" dirty="0"/>
              <a:t>T </a:t>
            </a:r>
            <a:r>
              <a:rPr lang="ar-JO" sz="2000" b="1" dirty="0"/>
              <a:t>  </a:t>
            </a:r>
            <a:r>
              <a:rPr lang="ar-SA" sz="2000" dirty="0">
                <a:solidFill>
                  <a:srgbClr val="384653"/>
                </a:solidFill>
                <a:latin typeface="WinSoft Pro Medium" pitchFamily="34" charset="0"/>
                <a:ea typeface="WinSoft Pro Medium" pitchFamily="34" charset="-122"/>
                <a:cs typeface="WinSoft Pro Medium" pitchFamily="34" charset="-120"/>
              </a:rPr>
              <a:t>أداة تساعدك على بنائه</a:t>
            </a:r>
          </a:p>
        </p:txBody>
      </p:sp>
      <p:sp>
        <p:nvSpPr>
          <p:cNvPr id="13" name="Shape 9"/>
          <p:cNvSpPr/>
          <p:nvPr/>
        </p:nvSpPr>
        <p:spPr>
          <a:xfrm>
            <a:off x="2390814" y="2268141"/>
            <a:ext cx="19050" cy="338534"/>
          </a:xfrm>
          <a:prstGeom prst="roundRect">
            <a:avLst>
              <a:gd name="adj" fmla="val 49999"/>
            </a:avLst>
          </a:prstGeom>
          <a:solidFill>
            <a:srgbClr val="0094D5"/>
          </a:solidFill>
          <a:ln/>
        </p:spPr>
      </p:sp>
      <p:sp>
        <p:nvSpPr>
          <p:cNvPr id="14" name="Shape 10"/>
          <p:cNvSpPr/>
          <p:nvPr/>
        </p:nvSpPr>
        <p:spPr>
          <a:xfrm>
            <a:off x="2336890" y="2204690"/>
            <a:ext cx="126898" cy="126901"/>
          </a:xfrm>
          <a:prstGeom prst="ellipse">
            <a:avLst/>
          </a:prstGeom>
          <a:solidFill>
            <a:srgbClr val="00AEEF"/>
          </a:solidFill>
          <a:ln/>
        </p:spPr>
      </p:sp>
      <p:sp>
        <p:nvSpPr>
          <p:cNvPr id="15" name="Text 11"/>
          <p:cNvSpPr/>
          <p:nvPr/>
        </p:nvSpPr>
        <p:spPr>
          <a:xfrm>
            <a:off x="801171" y="2775942"/>
            <a:ext cx="3198336" cy="278408"/>
          </a:xfrm>
          <a:prstGeom prst="rect">
            <a:avLst/>
          </a:prstGeom>
          <a:noFill/>
          <a:ln/>
        </p:spPr>
        <p:txBody>
          <a:bodyPr wrap="none" lIns="0" tIns="0" rIns="0" bIns="0" rtlCol="0" anchor="t"/>
          <a:lstStyle/>
          <a:p>
            <a:pPr algn="ctr" rtl="1">
              <a:lnSpc>
                <a:spcPct val="104000"/>
              </a:lnSpc>
            </a:pPr>
            <a:r>
              <a:rPr lang="en-US" sz="2000" b="1" dirty="0"/>
              <a:t>R </a:t>
            </a:r>
            <a:r>
              <a:rPr lang="ar-JO" sz="2000" b="1" dirty="0"/>
              <a:t>  </a:t>
            </a:r>
            <a:r>
              <a:rPr lang="ar-SA" sz="2000" dirty="0">
                <a:solidFill>
                  <a:srgbClr val="384653"/>
                </a:solidFill>
                <a:latin typeface="WinSoft Pro Medium" pitchFamily="34" charset="0"/>
                <a:ea typeface="WinSoft Pro Medium" pitchFamily="34" charset="-122"/>
                <a:cs typeface="WinSoft Pro Medium" pitchFamily="34" charset="-120"/>
              </a:rPr>
              <a:t>محك تقييم يوضح كيف سيتم الحكم </a:t>
            </a:r>
            <a:endParaRPr lang="ar-JO" sz="2000" dirty="0">
              <a:solidFill>
                <a:srgbClr val="384653"/>
              </a:solidFill>
              <a:latin typeface="WinSoft Pro Medium" pitchFamily="34" charset="0"/>
              <a:ea typeface="WinSoft Pro Medium" pitchFamily="34" charset="-122"/>
              <a:cs typeface="WinSoft Pro Medium" pitchFamily="34" charset="-120"/>
            </a:endParaRPr>
          </a:p>
          <a:p>
            <a:pPr algn="ctr" rtl="1">
              <a:lnSpc>
                <a:spcPct val="104000"/>
              </a:lnSpc>
            </a:pPr>
            <a:r>
              <a:rPr lang="ar-SA" sz="2000" dirty="0">
                <a:solidFill>
                  <a:srgbClr val="384653"/>
                </a:solidFill>
                <a:latin typeface="WinSoft Pro Medium" pitchFamily="34" charset="0"/>
                <a:ea typeface="WinSoft Pro Medium" pitchFamily="34" charset="-122"/>
                <a:cs typeface="WinSoft Pro Medium" pitchFamily="34" charset="-120"/>
              </a:rPr>
              <a:t>على جودة العمل</a:t>
            </a:r>
          </a:p>
        </p:txBody>
      </p:sp>
      <p:pic>
        <p:nvPicPr>
          <p:cNvPr id="19" name="Image 1" descr="preencoded.png"/>
          <p:cNvPicPr>
            <a:picLocks noChangeAspect="1"/>
          </p:cNvPicPr>
          <p:nvPr/>
        </p:nvPicPr>
        <p:blipFill>
          <a:blip r:embed="rId2"/>
          <a:stretch>
            <a:fillRect/>
          </a:stretch>
        </p:blipFill>
        <p:spPr>
          <a:xfrm>
            <a:off x="3247754" y="4885132"/>
            <a:ext cx="2956098" cy="655042"/>
          </a:xfrm>
          <a:prstGeom prst="rect">
            <a:avLst/>
          </a:prstGeom>
        </p:spPr>
      </p:pic>
      <p:sp>
        <p:nvSpPr>
          <p:cNvPr id="20" name="Text 14"/>
          <p:cNvSpPr/>
          <p:nvPr/>
        </p:nvSpPr>
        <p:spPr>
          <a:xfrm>
            <a:off x="3436065" y="5073449"/>
            <a:ext cx="2579878" cy="278408"/>
          </a:xfrm>
          <a:prstGeom prst="rect">
            <a:avLst/>
          </a:prstGeom>
          <a:noFill/>
          <a:ln/>
        </p:spPr>
        <p:txBody>
          <a:bodyPr wrap="none" lIns="0" tIns="0" rIns="0" bIns="0" rtlCol="0" anchor="t"/>
          <a:lstStyle/>
          <a:p>
            <a:pPr marL="0" indent="0" algn="ctr" rtl="1">
              <a:lnSpc>
                <a:spcPct val="104000"/>
              </a:lnSpc>
              <a:buNone/>
            </a:pPr>
            <a:r>
              <a:rPr lang="ar-JO" sz="1750" dirty="0">
                <a:solidFill>
                  <a:srgbClr val="384653"/>
                </a:solidFill>
                <a:latin typeface="GE SS Two Light" pitchFamily="34" charset="0"/>
                <a:ea typeface="GE SS Two Light" pitchFamily="34" charset="-122"/>
                <a:cs typeface="GE SS Two Light" pitchFamily="34" charset="-120"/>
              </a:rPr>
              <a:t>التغذية الراجعة </a:t>
            </a:r>
            <a:endParaRPr lang="ar-SA" sz="1750" dirty="0"/>
          </a:p>
        </p:txBody>
      </p:sp>
      <p:pic>
        <p:nvPicPr>
          <p:cNvPr id="21" name="Image 2" descr="preencoded.png"/>
          <p:cNvPicPr>
            <a:picLocks noChangeAspect="1"/>
          </p:cNvPicPr>
          <p:nvPr/>
        </p:nvPicPr>
        <p:blipFill>
          <a:blip r:embed="rId2"/>
          <a:stretch>
            <a:fillRect/>
          </a:stretch>
        </p:blipFill>
        <p:spPr>
          <a:xfrm>
            <a:off x="153605" y="4885132"/>
            <a:ext cx="2956180" cy="655042"/>
          </a:xfrm>
          <a:prstGeom prst="rect">
            <a:avLst/>
          </a:prstGeom>
        </p:spPr>
      </p:pic>
      <p:sp>
        <p:nvSpPr>
          <p:cNvPr id="22" name="Text 15"/>
          <p:cNvSpPr/>
          <p:nvPr/>
        </p:nvSpPr>
        <p:spPr>
          <a:xfrm>
            <a:off x="341919" y="5073449"/>
            <a:ext cx="2579960" cy="278408"/>
          </a:xfrm>
          <a:prstGeom prst="rect">
            <a:avLst/>
          </a:prstGeom>
          <a:noFill/>
          <a:ln/>
        </p:spPr>
        <p:txBody>
          <a:bodyPr wrap="none" lIns="0" tIns="0" rIns="0" bIns="0" rtlCol="0" anchor="t"/>
          <a:lstStyle/>
          <a:p>
            <a:pPr marL="0" indent="0" algn="ctr" rtl="1">
              <a:lnSpc>
                <a:spcPct val="104000"/>
              </a:lnSpc>
              <a:buNone/>
            </a:pPr>
            <a:r>
              <a:rPr lang="ar-JO" sz="1750" dirty="0">
                <a:solidFill>
                  <a:srgbClr val="384653"/>
                </a:solidFill>
                <a:latin typeface="GE SS Two Light" pitchFamily="34" charset="0"/>
                <a:ea typeface="GE SS Two Light" pitchFamily="34" charset="-122"/>
                <a:cs typeface="GE SS Two Light" pitchFamily="34" charset="-120"/>
              </a:rPr>
              <a:t>التعديلات</a:t>
            </a:r>
            <a:r>
              <a:rPr lang="ar-JO" sz="1750" dirty="0"/>
              <a:t> </a:t>
            </a:r>
            <a:endParaRPr lang="ar-SA" sz="1750" dirty="0"/>
          </a:p>
        </p:txBody>
      </p:sp>
      <p:pic>
        <p:nvPicPr>
          <p:cNvPr id="25" name="Image 4" descr="preencoded.png"/>
          <p:cNvPicPr>
            <a:picLocks noChangeAspect="1"/>
          </p:cNvPicPr>
          <p:nvPr/>
        </p:nvPicPr>
        <p:blipFill>
          <a:blip r:embed="rId2"/>
          <a:stretch>
            <a:fillRect/>
          </a:stretch>
        </p:blipFill>
        <p:spPr>
          <a:xfrm>
            <a:off x="3247754" y="5667075"/>
            <a:ext cx="2956098" cy="655042"/>
          </a:xfrm>
          <a:prstGeom prst="rect">
            <a:avLst/>
          </a:prstGeom>
        </p:spPr>
      </p:pic>
      <p:sp>
        <p:nvSpPr>
          <p:cNvPr id="26" name="Text 17"/>
          <p:cNvSpPr/>
          <p:nvPr/>
        </p:nvSpPr>
        <p:spPr>
          <a:xfrm>
            <a:off x="3436065" y="5855392"/>
            <a:ext cx="2579878" cy="278408"/>
          </a:xfrm>
          <a:prstGeom prst="rect">
            <a:avLst/>
          </a:prstGeom>
          <a:noFill/>
          <a:ln/>
        </p:spPr>
        <p:txBody>
          <a:bodyPr wrap="none" lIns="0" tIns="0" rIns="0" bIns="0" rtlCol="0" anchor="t"/>
          <a:lstStyle/>
          <a:p>
            <a:pPr lvl="0" algn="ctr" rtl="1"/>
            <a:r>
              <a:rPr lang="ar-SA" sz="1750" dirty="0">
                <a:solidFill>
                  <a:srgbClr val="384653"/>
                </a:solidFill>
                <a:latin typeface="GE SS Two Light" pitchFamily="34" charset="0"/>
                <a:ea typeface="GE SS Two Light" pitchFamily="34" charset="-122"/>
                <a:cs typeface="GE SS Two Light" pitchFamily="34" charset="-120"/>
              </a:rPr>
              <a:t>إعادة التقديم عند الحاجة</a:t>
            </a:r>
            <a:r>
              <a:rPr lang="ar-SA" dirty="0"/>
              <a:t> </a:t>
            </a:r>
            <a:endParaRPr lang="en-US" dirty="0"/>
          </a:p>
        </p:txBody>
      </p:sp>
      <p:pic>
        <p:nvPicPr>
          <p:cNvPr id="27" name="Image 5" descr="preencoded.png"/>
          <p:cNvPicPr>
            <a:picLocks noChangeAspect="1"/>
          </p:cNvPicPr>
          <p:nvPr/>
        </p:nvPicPr>
        <p:blipFill>
          <a:blip r:embed="rId2"/>
          <a:stretch>
            <a:fillRect/>
          </a:stretch>
        </p:blipFill>
        <p:spPr>
          <a:xfrm>
            <a:off x="153605" y="5667075"/>
            <a:ext cx="2956180" cy="655042"/>
          </a:xfrm>
          <a:prstGeom prst="rect">
            <a:avLst/>
          </a:prstGeom>
        </p:spPr>
      </p:pic>
      <p:sp>
        <p:nvSpPr>
          <p:cNvPr id="28" name="Text 18"/>
          <p:cNvSpPr/>
          <p:nvPr/>
        </p:nvSpPr>
        <p:spPr>
          <a:xfrm>
            <a:off x="341919" y="5855392"/>
            <a:ext cx="2579960" cy="278408"/>
          </a:xfrm>
          <a:prstGeom prst="rect">
            <a:avLst/>
          </a:prstGeom>
          <a:noFill/>
          <a:ln/>
        </p:spPr>
        <p:txBody>
          <a:bodyPr wrap="none" lIns="0" tIns="0" rIns="0" bIns="0" rtlCol="0" anchor="t"/>
          <a:lstStyle/>
          <a:p>
            <a:pPr lvl="0" algn="ctr" rtl="1"/>
            <a:r>
              <a:rPr lang="ar-SA" sz="1750" dirty="0">
                <a:solidFill>
                  <a:srgbClr val="384653"/>
                </a:solidFill>
                <a:latin typeface="GE SS Two Light" pitchFamily="34" charset="0"/>
                <a:ea typeface="GE SS Two Light" pitchFamily="34" charset="-122"/>
                <a:cs typeface="GE SS Two Light" pitchFamily="34" charset="-120"/>
              </a:rPr>
              <a:t>القرار النهائي</a:t>
            </a:r>
            <a:endParaRPr lang="en-US" dirty="0"/>
          </a:p>
        </p:txBody>
      </p:sp>
      <p:sp>
        <p:nvSpPr>
          <p:cNvPr id="31" name="Rectangle 30"/>
          <p:cNvSpPr/>
          <p:nvPr/>
        </p:nvSpPr>
        <p:spPr>
          <a:xfrm>
            <a:off x="153606" y="3633507"/>
            <a:ext cx="11902406" cy="1072088"/>
          </a:xfrm>
          <a:prstGeom prst="rect">
            <a:avLst/>
          </a:prstGeom>
        </p:spPr>
        <p:txBody>
          <a:bodyPr wrap="square">
            <a:spAutoFit/>
          </a:bodyPr>
          <a:lstStyle/>
          <a:p>
            <a:pPr algn="just" rtl="1">
              <a:lnSpc>
                <a:spcPct val="150000"/>
              </a:lnSpc>
              <a:spcAft>
                <a:spcPts val="800"/>
              </a:spcAft>
            </a:pPr>
            <a:r>
              <a:rPr lang="ar-SA" sz="2000" dirty="0">
                <a:solidFill>
                  <a:srgbClr val="384653"/>
                </a:solidFill>
                <a:latin typeface="WinSoft Pro Medium" pitchFamily="34" charset="0"/>
                <a:ea typeface="WinSoft Pro Medium" pitchFamily="34" charset="-122"/>
                <a:cs typeface="WinSoft Pro Medium" pitchFamily="34" charset="-120"/>
              </a:rPr>
              <a:t>إذا حصلت على تقييم </a:t>
            </a:r>
            <a:r>
              <a:rPr lang="en-US" sz="2000" dirty="0">
                <a:solidFill>
                  <a:srgbClr val="384653"/>
                </a:solidFill>
                <a:latin typeface="WinSoft Pro Medium" pitchFamily="34" charset="0"/>
                <a:ea typeface="WinSoft Pro Medium" pitchFamily="34" charset="-122"/>
                <a:cs typeface="WinSoft Pro Medium" pitchFamily="34" charset="-120"/>
              </a:rPr>
              <a:t>NYC</a:t>
            </a:r>
            <a:r>
              <a:rPr lang="ar-SA" sz="2000" dirty="0">
                <a:solidFill>
                  <a:srgbClr val="384653"/>
                </a:solidFill>
                <a:latin typeface="WinSoft Pro Medium" pitchFamily="34" charset="0"/>
                <a:ea typeface="WinSoft Pro Medium" pitchFamily="34" charset="-122"/>
                <a:cs typeface="WinSoft Pro Medium" pitchFamily="34" charset="-120"/>
              </a:rPr>
              <a:t> (يحتاج إلى استكمال) في أي منتج: راجع التغذية الراجعة </a:t>
            </a:r>
            <a:r>
              <a:rPr lang="en-US" sz="2000" dirty="0">
                <a:solidFill>
                  <a:srgbClr val="384653"/>
                </a:solidFill>
                <a:latin typeface="WinSoft Pro Medium" pitchFamily="34" charset="0"/>
                <a:ea typeface="WinSoft Pro Medium" pitchFamily="34" charset="-122"/>
                <a:cs typeface="WinSoft Pro Medium" pitchFamily="34" charset="-120"/>
                <a:sym typeface="Wingdings" panose="05000000000000000000" pitchFamily="2" charset="2"/>
              </a:rPr>
              <a:t></a:t>
            </a:r>
            <a:r>
              <a:rPr lang="ar-SA" sz="2000" dirty="0">
                <a:solidFill>
                  <a:srgbClr val="384653"/>
                </a:solidFill>
                <a:latin typeface="WinSoft Pro Medium" pitchFamily="34" charset="0"/>
                <a:ea typeface="WinSoft Pro Medium" pitchFamily="34" charset="-122"/>
                <a:cs typeface="WinSoft Pro Medium" pitchFamily="34" charset="-120"/>
              </a:rPr>
              <a:t> عدل الدليل أو المنتج المطلوب </a:t>
            </a:r>
            <a:r>
              <a:rPr lang="en-US" sz="2000" dirty="0">
                <a:solidFill>
                  <a:srgbClr val="384653"/>
                </a:solidFill>
                <a:latin typeface="WinSoft Pro Medium" pitchFamily="34" charset="0"/>
                <a:ea typeface="WinSoft Pro Medium" pitchFamily="34" charset="-122"/>
                <a:cs typeface="WinSoft Pro Medium" pitchFamily="34" charset="-120"/>
                <a:sym typeface="Wingdings" panose="05000000000000000000" pitchFamily="2" charset="2"/>
              </a:rPr>
              <a:t></a:t>
            </a:r>
            <a:r>
              <a:rPr lang="ar-SA" sz="2000" dirty="0">
                <a:solidFill>
                  <a:srgbClr val="384653"/>
                </a:solidFill>
                <a:latin typeface="WinSoft Pro Medium" pitchFamily="34" charset="0"/>
                <a:ea typeface="WinSoft Pro Medium" pitchFamily="34" charset="-122"/>
                <a:cs typeface="WinSoft Pro Medium" pitchFamily="34" charset="-120"/>
              </a:rPr>
              <a:t> أعد تقديم المنتج. </a:t>
            </a:r>
            <a:endParaRPr lang="en-US" sz="2000" dirty="0">
              <a:solidFill>
                <a:srgbClr val="384653"/>
              </a:solidFill>
              <a:latin typeface="WinSoft Pro Medium" pitchFamily="34" charset="0"/>
              <a:ea typeface="WinSoft Pro Medium" pitchFamily="34" charset="-122"/>
              <a:cs typeface="WinSoft Pro Medium" pitchFamily="34" charset="-120"/>
            </a:endParaRPr>
          </a:p>
          <a:p>
            <a:pPr algn="just" rtl="1">
              <a:lnSpc>
                <a:spcPct val="150000"/>
              </a:lnSpc>
              <a:spcAft>
                <a:spcPts val="800"/>
              </a:spcAft>
            </a:pPr>
            <a:endParaRPr lang="en-US" dirty="0">
              <a:latin typeface="Arial" panose="020B0604020202020204" pitchFamily="34" charset="0"/>
              <a:ea typeface="Arial" panose="020B0604020202020204" pitchFamily="34" charset="0"/>
            </a:endParaRPr>
          </a:p>
        </p:txBody>
      </p:sp>
      <p:sp>
        <p:nvSpPr>
          <p:cNvPr id="32" name="Rectangle 31"/>
          <p:cNvSpPr/>
          <p:nvPr/>
        </p:nvSpPr>
        <p:spPr>
          <a:xfrm>
            <a:off x="6095847" y="5054393"/>
            <a:ext cx="6096000" cy="646331"/>
          </a:xfrm>
          <a:prstGeom prst="rect">
            <a:avLst/>
          </a:prstGeom>
        </p:spPr>
        <p:txBody>
          <a:bodyPr>
            <a:spAutoFit/>
          </a:bodyPr>
          <a:lstStyle/>
          <a:p>
            <a:pPr algn="r" rtl="1"/>
            <a:r>
              <a:rPr lang="ar-SA" dirty="0">
                <a:solidFill>
                  <a:srgbClr val="384653"/>
                </a:solidFill>
                <a:latin typeface="WinSoft Pro Medium" pitchFamily="34" charset="0"/>
                <a:ea typeface="WinSoft Pro Medium" pitchFamily="34" charset="-122"/>
                <a:cs typeface="WinSoft Pro Medium" pitchFamily="34" charset="-120"/>
              </a:rPr>
              <a:t>خلال الوحدة ستقوم ببناء ملف الإنجاز والأدلة </a:t>
            </a:r>
            <a:r>
              <a:rPr lang="en-US" dirty="0">
                <a:solidFill>
                  <a:srgbClr val="384653"/>
                </a:solidFill>
                <a:latin typeface="WinSoft Pro Medium" pitchFamily="34" charset="0"/>
                <a:ea typeface="WinSoft Pro Medium" pitchFamily="34" charset="-122"/>
                <a:cs typeface="WinSoft Pro Medium" pitchFamily="34" charset="-120"/>
              </a:rPr>
              <a:t>Evidence Portfolio </a:t>
            </a:r>
            <a:r>
              <a:rPr lang="ar-SA" dirty="0">
                <a:solidFill>
                  <a:srgbClr val="384653"/>
                </a:solidFill>
                <a:latin typeface="WinSoft Pro Medium" pitchFamily="34" charset="0"/>
                <a:ea typeface="WinSoft Pro Medium" pitchFamily="34" charset="-122"/>
                <a:cs typeface="WinSoft Pro Medium" pitchFamily="34" charset="-120"/>
              </a:rPr>
              <a:t>الذي يتضمن منتجات الأنشطة الستة ويحفظ كذلك</a:t>
            </a:r>
            <a:r>
              <a:rPr lang="en-US" dirty="0">
                <a:latin typeface="Arial" panose="020B0604020202020204" pitchFamily="34" charset="0"/>
                <a:ea typeface="Arial" panose="020B0604020202020204" pitchFamily="34" charset="0"/>
                <a:cs typeface="Arial" panose="020B0604020202020204" pitchFamily="34" charset="0"/>
              </a:rPr>
              <a:t>:</a:t>
            </a:r>
            <a:endParaRPr lang="ar-JO" dirty="0"/>
          </a:p>
        </p:txBody>
      </p:sp>
    </p:spTree>
    <p:extLst>
      <p:ext uri="{BB962C8B-B14F-4D97-AF65-F5344CB8AC3E}">
        <p14:creationId xmlns:p14="http://schemas.microsoft.com/office/powerpoint/2010/main" val="18084106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0"/>
          <p:cNvSpPr/>
          <p:nvPr/>
        </p:nvSpPr>
        <p:spPr>
          <a:xfrm>
            <a:off x="738469" y="400938"/>
            <a:ext cx="10976690" cy="1231417"/>
          </a:xfrm>
          <a:prstGeom prst="rect">
            <a:avLst/>
          </a:prstGeom>
          <a:noFill/>
          <a:ln/>
        </p:spPr>
        <p:txBody>
          <a:bodyPr wrap="square" lIns="0" tIns="0" rIns="0" bIns="0" rtlCol="0" anchor="t">
            <a:normAutofit/>
          </a:bodyPr>
          <a:lstStyle/>
          <a:p>
            <a:pPr indent="0" algn="r" rtl="1">
              <a:lnSpc>
                <a:spcPct val="104000"/>
              </a:lnSpc>
              <a:buNone/>
            </a:pPr>
            <a:r>
              <a:rPr lang="ar-JO" sz="3700" dirty="0">
                <a:solidFill>
                  <a:srgbClr val="2E3C4E"/>
                </a:solidFill>
                <a:latin typeface="GE SS Two Light" pitchFamily="34" charset="0"/>
                <a:ea typeface="GE SS Two Light" pitchFamily="34" charset="-122"/>
                <a:cs typeface="GE SS Two Light" pitchFamily="34" charset="-120"/>
              </a:rPr>
              <a:t>لماذا هذه الوحدة مهمة لك؟ </a:t>
            </a:r>
            <a:endParaRPr lang="ar-SA" sz="3700" dirty="0">
              <a:solidFill>
                <a:srgbClr val="2E3C4E"/>
              </a:solidFill>
              <a:latin typeface="GE SS Two Light" pitchFamily="34" charset="0"/>
              <a:ea typeface="GE SS Two Light" pitchFamily="34" charset="-122"/>
              <a:cs typeface="GE SS Two Light" pitchFamily="34" charset="-120"/>
            </a:endParaRPr>
          </a:p>
        </p:txBody>
      </p:sp>
      <p:sp>
        <p:nvSpPr>
          <p:cNvPr id="5" name="Text 1"/>
          <p:cNvSpPr/>
          <p:nvPr/>
        </p:nvSpPr>
        <p:spPr>
          <a:xfrm>
            <a:off x="-25847" y="1234613"/>
            <a:ext cx="11963003" cy="635198"/>
          </a:xfrm>
          <a:prstGeom prst="rect">
            <a:avLst/>
          </a:prstGeom>
          <a:noFill/>
          <a:ln/>
        </p:spPr>
        <p:txBody>
          <a:bodyPr wrap="square" lIns="0" tIns="0" rIns="0" bIns="0" rtlCol="0" anchor="t">
            <a:noAutofit/>
          </a:bodyPr>
          <a:lstStyle/>
          <a:p>
            <a:pPr algn="r" rtl="1">
              <a:lnSpc>
                <a:spcPct val="150000"/>
              </a:lnSpc>
              <a:spcAft>
                <a:spcPts val="800"/>
              </a:spcAft>
            </a:pPr>
            <a:r>
              <a:rPr lang="ar-SA" sz="2000" dirty="0">
                <a:solidFill>
                  <a:srgbClr val="2E3C4E"/>
                </a:solidFill>
                <a:latin typeface="GE SS Two Light" pitchFamily="34" charset="0"/>
                <a:ea typeface="GE SS Two Light" pitchFamily="34" charset="-122"/>
                <a:cs typeface="GE SS Two Light" pitchFamily="34" charset="-120"/>
              </a:rPr>
              <a:t>قد يستطيع شخص الوصول إلى مركز التدريب دون أن تتوفر له فرصة حقيقية للمشاركة أو ممارسة المهارة أو إثبات الكفاية</a:t>
            </a:r>
            <a:r>
              <a:rPr lang="en-US" sz="2000" dirty="0">
                <a:solidFill>
                  <a:srgbClr val="2E3C4E"/>
                </a:solidFill>
                <a:latin typeface="GE SS Two Light" pitchFamily="34" charset="0"/>
                <a:ea typeface="GE SS Two Light" pitchFamily="34" charset="-122"/>
                <a:cs typeface="GE SS Two Light" pitchFamily="34" charset="-120"/>
              </a:rPr>
              <a:t>. </a:t>
            </a:r>
            <a:r>
              <a:rPr lang="ar-SA" sz="2000" dirty="0">
                <a:solidFill>
                  <a:srgbClr val="2E3C4E"/>
                </a:solidFill>
                <a:latin typeface="GE SS Two Light" pitchFamily="34" charset="0"/>
                <a:ea typeface="GE SS Two Light" pitchFamily="34" charset="-122"/>
                <a:cs typeface="GE SS Two Light" pitchFamily="34" charset="-120"/>
              </a:rPr>
              <a:t>ولهذا ستتعلم في هذه الوحدة النظر إلى</a:t>
            </a:r>
            <a:r>
              <a:rPr lang="en-US" sz="2000" dirty="0">
                <a:solidFill>
                  <a:srgbClr val="2E3C4E"/>
                </a:solidFill>
                <a:latin typeface="GE SS Two Light" pitchFamily="34" charset="0"/>
                <a:ea typeface="GE SS Two Light" pitchFamily="34" charset="-122"/>
                <a:cs typeface="GE SS Two Light" pitchFamily="34" charset="-120"/>
              </a:rPr>
              <a:t>:</a:t>
            </a:r>
          </a:p>
        </p:txBody>
      </p:sp>
      <p:sp>
        <p:nvSpPr>
          <p:cNvPr id="7" name="Shape 3"/>
          <p:cNvSpPr/>
          <p:nvPr/>
        </p:nvSpPr>
        <p:spPr>
          <a:xfrm>
            <a:off x="631908" y="2422833"/>
            <a:ext cx="10927878" cy="19050"/>
          </a:xfrm>
          <a:prstGeom prst="roundRect">
            <a:avLst>
              <a:gd name="adj" fmla="val 49999"/>
            </a:avLst>
          </a:prstGeom>
          <a:solidFill>
            <a:srgbClr val="000000">
              <a:alpha val="8000"/>
            </a:srgbClr>
          </a:solidFill>
          <a:ln/>
        </p:spPr>
      </p:sp>
      <p:sp>
        <p:nvSpPr>
          <p:cNvPr id="8" name="Shape 4"/>
          <p:cNvSpPr/>
          <p:nvPr/>
        </p:nvSpPr>
        <p:spPr>
          <a:xfrm>
            <a:off x="10844735" y="2422833"/>
            <a:ext cx="19050" cy="533102"/>
          </a:xfrm>
          <a:prstGeom prst="roundRect">
            <a:avLst>
              <a:gd name="adj" fmla="val 49999"/>
            </a:avLst>
          </a:prstGeom>
          <a:solidFill>
            <a:srgbClr val="0094D5"/>
          </a:solidFill>
          <a:ln/>
        </p:spPr>
      </p:sp>
      <p:sp>
        <p:nvSpPr>
          <p:cNvPr id="9" name="Shape 5"/>
          <p:cNvSpPr/>
          <p:nvPr/>
        </p:nvSpPr>
        <p:spPr>
          <a:xfrm>
            <a:off x="10654339" y="2222907"/>
            <a:ext cx="399842" cy="399852"/>
          </a:xfrm>
          <a:prstGeom prst="ellipse">
            <a:avLst/>
          </a:prstGeom>
          <a:solidFill>
            <a:srgbClr val="00AEEF"/>
          </a:solidFill>
          <a:ln w="6350">
            <a:solidFill>
              <a:srgbClr val="0094D5"/>
            </a:solidFill>
            <a:prstDash val="solid"/>
          </a:ln>
        </p:spPr>
      </p:sp>
      <p:sp>
        <p:nvSpPr>
          <p:cNvPr id="11" name="Text 7"/>
          <p:cNvSpPr/>
          <p:nvPr/>
        </p:nvSpPr>
        <p:spPr>
          <a:xfrm>
            <a:off x="10326330" y="3133735"/>
            <a:ext cx="1055760" cy="584597"/>
          </a:xfrm>
          <a:prstGeom prst="rect">
            <a:avLst/>
          </a:prstGeom>
          <a:noFill/>
          <a:ln/>
        </p:spPr>
        <p:txBody>
          <a:bodyPr wrap="square" lIns="0" tIns="0" rIns="0" bIns="0" rtlCol="0" anchor="t">
            <a:normAutofit lnSpcReduction="10000"/>
          </a:bodyPr>
          <a:lstStyle/>
          <a:p>
            <a:pPr marL="0" indent="0" algn="ctr" rtl="1">
              <a:lnSpc>
                <a:spcPct val="104000"/>
              </a:lnSpc>
              <a:buNone/>
            </a:pPr>
            <a:r>
              <a:rPr lang="ar-SA" altLang="en-US" sz="2000" dirty="0">
                <a:solidFill>
                  <a:srgbClr val="384653"/>
                </a:solidFill>
                <a:latin typeface="WinSoft Pro Medium" panose="020B0600060200000000" pitchFamily="34" charset="-79"/>
                <a:ea typeface="GE SS Two Light" pitchFamily="34" charset="-122"/>
                <a:cs typeface="WinSoft Pro Medium" panose="020B0600060200000000" pitchFamily="34" charset="-79"/>
              </a:rPr>
              <a:t>ا</a:t>
            </a:r>
            <a:r>
              <a:rPr lang="ar-JO" altLang="en-US" sz="2000" dirty="0">
                <a:solidFill>
                  <a:srgbClr val="384653"/>
                </a:solidFill>
                <a:latin typeface="WinSoft Pro Medium" panose="020B0600060200000000" pitchFamily="34" charset="-79"/>
                <a:ea typeface="GE SS Two Light" pitchFamily="34" charset="-122"/>
                <a:cs typeface="WinSoft Pro Medium" panose="020B0600060200000000" pitchFamily="34" charset="-79"/>
              </a:rPr>
              <a:t>لاستقطاب والقبول </a:t>
            </a:r>
            <a:endParaRPr lang="ar-SA" sz="2000" dirty="0">
              <a:latin typeface="WinSoft Pro Medium" panose="020B0600060200000000" pitchFamily="34" charset="-79"/>
              <a:cs typeface="WinSoft Pro Medium" panose="020B0600060200000000" pitchFamily="34" charset="-79"/>
            </a:endParaRPr>
          </a:p>
        </p:txBody>
      </p:sp>
      <p:sp>
        <p:nvSpPr>
          <p:cNvPr id="13" name="Shape 9"/>
          <p:cNvSpPr/>
          <p:nvPr/>
        </p:nvSpPr>
        <p:spPr>
          <a:xfrm>
            <a:off x="9258664" y="2422833"/>
            <a:ext cx="19050" cy="533102"/>
          </a:xfrm>
          <a:prstGeom prst="roundRect">
            <a:avLst>
              <a:gd name="adj" fmla="val 49999"/>
            </a:avLst>
          </a:prstGeom>
          <a:solidFill>
            <a:srgbClr val="0094D5"/>
          </a:solidFill>
          <a:ln/>
        </p:spPr>
      </p:sp>
      <p:sp>
        <p:nvSpPr>
          <p:cNvPr id="14" name="Shape 10"/>
          <p:cNvSpPr/>
          <p:nvPr/>
        </p:nvSpPr>
        <p:spPr>
          <a:xfrm>
            <a:off x="9068268" y="2222907"/>
            <a:ext cx="399842" cy="399852"/>
          </a:xfrm>
          <a:prstGeom prst="ellipse">
            <a:avLst/>
          </a:prstGeom>
          <a:solidFill>
            <a:srgbClr val="00AEEF"/>
          </a:solidFill>
          <a:ln w="6350">
            <a:solidFill>
              <a:srgbClr val="0094D5"/>
            </a:solidFill>
            <a:prstDash val="solid"/>
          </a:ln>
        </p:spPr>
      </p:sp>
      <p:sp>
        <p:nvSpPr>
          <p:cNvPr id="16" name="Text 12"/>
          <p:cNvSpPr/>
          <p:nvPr/>
        </p:nvSpPr>
        <p:spPr>
          <a:xfrm>
            <a:off x="8740259" y="3133735"/>
            <a:ext cx="1055760" cy="292298"/>
          </a:xfrm>
          <a:prstGeom prst="rect">
            <a:avLst/>
          </a:prstGeom>
          <a:noFill/>
          <a:ln/>
        </p:spPr>
        <p:txBody>
          <a:bodyPr wrap="none" lIns="0" tIns="0" rIns="0" bIns="0" rtlCol="0" anchor="t"/>
          <a:lstStyle/>
          <a:p>
            <a:pPr marL="0" indent="0" algn="ctr" rtl="1">
              <a:lnSpc>
                <a:spcPct val="104000"/>
              </a:lnSpc>
              <a:buNone/>
            </a:pPr>
            <a:r>
              <a:rPr lang="ar-JO" sz="2000" dirty="0">
                <a:solidFill>
                  <a:srgbClr val="384653"/>
                </a:solidFill>
                <a:latin typeface="WinSoft Pro Medium" panose="020B0600060200000000" pitchFamily="34" charset="-79"/>
                <a:ea typeface="GE SS Two Light" pitchFamily="34" charset="-122"/>
                <a:cs typeface="WinSoft Pro Medium" panose="020B0600060200000000" pitchFamily="34" charset="-79"/>
              </a:rPr>
              <a:t>البيئة والمشاغل </a:t>
            </a:r>
            <a:endParaRPr lang="ar-SA" sz="2000" dirty="0">
              <a:latin typeface="WinSoft Pro Medium" panose="020B0600060200000000" pitchFamily="34" charset="-79"/>
              <a:cs typeface="WinSoft Pro Medium" panose="020B0600060200000000" pitchFamily="34" charset="-79"/>
            </a:endParaRPr>
          </a:p>
        </p:txBody>
      </p:sp>
      <p:sp>
        <p:nvSpPr>
          <p:cNvPr id="18" name="Shape 14"/>
          <p:cNvSpPr/>
          <p:nvPr/>
        </p:nvSpPr>
        <p:spPr>
          <a:xfrm>
            <a:off x="7672493" y="2422833"/>
            <a:ext cx="19050" cy="533102"/>
          </a:xfrm>
          <a:prstGeom prst="roundRect">
            <a:avLst>
              <a:gd name="adj" fmla="val 49999"/>
            </a:avLst>
          </a:prstGeom>
          <a:solidFill>
            <a:srgbClr val="0094D5"/>
          </a:solidFill>
          <a:ln/>
        </p:spPr>
      </p:sp>
      <p:sp>
        <p:nvSpPr>
          <p:cNvPr id="19" name="Shape 15"/>
          <p:cNvSpPr/>
          <p:nvPr/>
        </p:nvSpPr>
        <p:spPr>
          <a:xfrm>
            <a:off x="7482097" y="2222907"/>
            <a:ext cx="399842" cy="399852"/>
          </a:xfrm>
          <a:prstGeom prst="ellipse">
            <a:avLst/>
          </a:prstGeom>
          <a:solidFill>
            <a:srgbClr val="00AEEF"/>
          </a:solidFill>
          <a:ln w="6350">
            <a:solidFill>
              <a:srgbClr val="0094D5"/>
            </a:solidFill>
            <a:prstDash val="solid"/>
          </a:ln>
        </p:spPr>
      </p:sp>
      <p:sp>
        <p:nvSpPr>
          <p:cNvPr id="20" name="Text 16"/>
          <p:cNvSpPr/>
          <p:nvPr/>
        </p:nvSpPr>
        <p:spPr>
          <a:xfrm>
            <a:off x="7541726" y="3386948"/>
            <a:ext cx="280584" cy="350738"/>
          </a:xfrm>
          <a:prstGeom prst="rect">
            <a:avLst/>
          </a:prstGeom>
          <a:noFill/>
          <a:ln/>
        </p:spPr>
        <p:txBody>
          <a:bodyPr wrap="none" lIns="0" tIns="0" rIns="0" bIns="0" rtlCol="0" anchor="ctr"/>
          <a:lstStyle/>
          <a:p>
            <a:pPr marL="0" indent="0" algn="ctr" rtl="1">
              <a:lnSpc>
                <a:spcPct val="100000"/>
              </a:lnSpc>
              <a:buNone/>
            </a:pPr>
            <a:endParaRPr lang="en-US" sz="2200" dirty="0"/>
          </a:p>
        </p:txBody>
      </p:sp>
      <p:sp>
        <p:nvSpPr>
          <p:cNvPr id="21" name="Text 17"/>
          <p:cNvSpPr/>
          <p:nvPr/>
        </p:nvSpPr>
        <p:spPr>
          <a:xfrm>
            <a:off x="7154088" y="3133735"/>
            <a:ext cx="1055860" cy="292298"/>
          </a:xfrm>
          <a:prstGeom prst="rect">
            <a:avLst/>
          </a:prstGeom>
          <a:noFill/>
          <a:ln/>
        </p:spPr>
        <p:txBody>
          <a:bodyPr wrap="none" lIns="0" tIns="0" rIns="0" bIns="0" rtlCol="0" anchor="t"/>
          <a:lstStyle/>
          <a:p>
            <a:pPr marL="0" indent="0" algn="ctr" rtl="1">
              <a:lnSpc>
                <a:spcPct val="104000"/>
              </a:lnSpc>
              <a:buNone/>
            </a:pPr>
            <a:r>
              <a:rPr lang="ar-JO" altLang="en-US" sz="2000" dirty="0">
                <a:solidFill>
                  <a:srgbClr val="384653"/>
                </a:solidFill>
                <a:latin typeface="WinSoft Pro Medium" panose="020B0600060200000000" pitchFamily="34" charset="-79"/>
                <a:ea typeface="GE SS Two Light" pitchFamily="34" charset="-122"/>
                <a:cs typeface="WinSoft Pro Medium" panose="020B0600060200000000" pitchFamily="34" charset="-79"/>
              </a:rPr>
              <a:t>التعليم</a:t>
            </a:r>
            <a:endParaRPr lang="ar-SA" sz="2000" dirty="0">
              <a:latin typeface="WinSoft Pro Medium" panose="020B0600060200000000" pitchFamily="34" charset="-79"/>
              <a:cs typeface="WinSoft Pro Medium" panose="020B0600060200000000" pitchFamily="34" charset="-79"/>
            </a:endParaRPr>
          </a:p>
        </p:txBody>
      </p:sp>
      <p:sp>
        <p:nvSpPr>
          <p:cNvPr id="23" name="Shape 19"/>
          <p:cNvSpPr/>
          <p:nvPr/>
        </p:nvSpPr>
        <p:spPr>
          <a:xfrm>
            <a:off x="6086422" y="2422833"/>
            <a:ext cx="19050" cy="533102"/>
          </a:xfrm>
          <a:prstGeom prst="roundRect">
            <a:avLst>
              <a:gd name="adj" fmla="val 49999"/>
            </a:avLst>
          </a:prstGeom>
          <a:solidFill>
            <a:srgbClr val="0094D5"/>
          </a:solidFill>
          <a:ln/>
        </p:spPr>
      </p:sp>
      <p:sp>
        <p:nvSpPr>
          <p:cNvPr id="24" name="Shape 20"/>
          <p:cNvSpPr/>
          <p:nvPr/>
        </p:nvSpPr>
        <p:spPr>
          <a:xfrm>
            <a:off x="5896026" y="2222907"/>
            <a:ext cx="399842" cy="399852"/>
          </a:xfrm>
          <a:prstGeom prst="ellipse">
            <a:avLst/>
          </a:prstGeom>
          <a:solidFill>
            <a:srgbClr val="00AEEF"/>
          </a:solidFill>
          <a:ln w="6350">
            <a:solidFill>
              <a:srgbClr val="0094D5"/>
            </a:solidFill>
            <a:prstDash val="solid"/>
          </a:ln>
        </p:spPr>
      </p:sp>
      <p:sp>
        <p:nvSpPr>
          <p:cNvPr id="25" name="Text 21"/>
          <p:cNvSpPr/>
          <p:nvPr/>
        </p:nvSpPr>
        <p:spPr>
          <a:xfrm>
            <a:off x="5955655" y="3386948"/>
            <a:ext cx="280584" cy="350738"/>
          </a:xfrm>
          <a:prstGeom prst="rect">
            <a:avLst/>
          </a:prstGeom>
          <a:noFill/>
          <a:ln/>
        </p:spPr>
        <p:txBody>
          <a:bodyPr wrap="none" lIns="0" tIns="0" rIns="0" bIns="0" rtlCol="0" anchor="ctr"/>
          <a:lstStyle/>
          <a:p>
            <a:pPr marL="0" indent="0" algn="ctr" rtl="1">
              <a:lnSpc>
                <a:spcPct val="100000"/>
              </a:lnSpc>
              <a:buNone/>
            </a:pPr>
            <a:endParaRPr lang="en-US" sz="2200" dirty="0"/>
          </a:p>
        </p:txBody>
      </p:sp>
      <p:sp>
        <p:nvSpPr>
          <p:cNvPr id="26" name="Text 22"/>
          <p:cNvSpPr/>
          <p:nvPr/>
        </p:nvSpPr>
        <p:spPr>
          <a:xfrm>
            <a:off x="5523708" y="3163918"/>
            <a:ext cx="1144378" cy="231932"/>
          </a:xfrm>
          <a:prstGeom prst="rect">
            <a:avLst/>
          </a:prstGeom>
          <a:noFill/>
          <a:ln/>
        </p:spPr>
        <p:txBody>
          <a:bodyPr wrap="none" lIns="0" tIns="0" rIns="0" bIns="0" rtlCol="0" anchor="t"/>
          <a:lstStyle/>
          <a:p>
            <a:pPr marL="0" indent="0" algn="ctr" rtl="1">
              <a:lnSpc>
                <a:spcPct val="104000"/>
              </a:lnSpc>
              <a:buNone/>
            </a:pPr>
            <a:r>
              <a:rPr lang="ar-JO" altLang="en-US" sz="2000" dirty="0">
                <a:solidFill>
                  <a:srgbClr val="384653"/>
                </a:solidFill>
                <a:latin typeface="WinSoft Pro Medium" panose="020B0600060200000000" pitchFamily="34" charset="-79"/>
                <a:ea typeface="GE SS Two Light" pitchFamily="34" charset="-122"/>
                <a:cs typeface="WinSoft Pro Medium" panose="020B0600060200000000" pitchFamily="34" charset="-79"/>
              </a:rPr>
              <a:t>الدعم</a:t>
            </a:r>
            <a:endParaRPr lang="ar-SA" sz="2000" dirty="0">
              <a:latin typeface="WinSoft Pro Medium" panose="020B0600060200000000" pitchFamily="34" charset="-79"/>
              <a:cs typeface="WinSoft Pro Medium" panose="020B0600060200000000" pitchFamily="34" charset="-79"/>
            </a:endParaRPr>
          </a:p>
        </p:txBody>
      </p:sp>
      <p:sp>
        <p:nvSpPr>
          <p:cNvPr id="28" name="Shape 24"/>
          <p:cNvSpPr/>
          <p:nvPr/>
        </p:nvSpPr>
        <p:spPr>
          <a:xfrm>
            <a:off x="4500251" y="2422833"/>
            <a:ext cx="19050" cy="533102"/>
          </a:xfrm>
          <a:prstGeom prst="roundRect">
            <a:avLst>
              <a:gd name="adj" fmla="val 49999"/>
            </a:avLst>
          </a:prstGeom>
          <a:solidFill>
            <a:srgbClr val="0094D5"/>
          </a:solidFill>
          <a:ln/>
        </p:spPr>
      </p:sp>
      <p:sp>
        <p:nvSpPr>
          <p:cNvPr id="29" name="Shape 25"/>
          <p:cNvSpPr/>
          <p:nvPr/>
        </p:nvSpPr>
        <p:spPr>
          <a:xfrm>
            <a:off x="4309855" y="2194774"/>
            <a:ext cx="399842" cy="399852"/>
          </a:xfrm>
          <a:prstGeom prst="ellipse">
            <a:avLst/>
          </a:prstGeom>
          <a:solidFill>
            <a:srgbClr val="00AEEF"/>
          </a:solidFill>
          <a:ln w="6350">
            <a:solidFill>
              <a:srgbClr val="0094D5"/>
            </a:solidFill>
            <a:prstDash val="solid"/>
          </a:ln>
        </p:spPr>
      </p:sp>
      <p:sp>
        <p:nvSpPr>
          <p:cNvPr id="30" name="Text 26"/>
          <p:cNvSpPr/>
          <p:nvPr/>
        </p:nvSpPr>
        <p:spPr>
          <a:xfrm>
            <a:off x="4369484" y="2472549"/>
            <a:ext cx="280584" cy="350738"/>
          </a:xfrm>
          <a:prstGeom prst="rect">
            <a:avLst/>
          </a:prstGeom>
          <a:noFill/>
          <a:ln/>
        </p:spPr>
        <p:txBody>
          <a:bodyPr wrap="none" lIns="0" tIns="0" rIns="0" bIns="0" rtlCol="0" anchor="ctr"/>
          <a:lstStyle/>
          <a:p>
            <a:pPr marL="0" indent="0" algn="ctr" rtl="1">
              <a:lnSpc>
                <a:spcPct val="100000"/>
              </a:lnSpc>
              <a:buNone/>
            </a:pPr>
            <a:endParaRPr lang="en-US" sz="2200" dirty="0"/>
          </a:p>
        </p:txBody>
      </p:sp>
      <p:sp>
        <p:nvSpPr>
          <p:cNvPr id="31" name="Shape 27"/>
          <p:cNvSpPr/>
          <p:nvPr/>
        </p:nvSpPr>
        <p:spPr>
          <a:xfrm>
            <a:off x="2914180" y="2422833"/>
            <a:ext cx="19050" cy="533102"/>
          </a:xfrm>
          <a:prstGeom prst="roundRect">
            <a:avLst>
              <a:gd name="adj" fmla="val 49999"/>
            </a:avLst>
          </a:prstGeom>
          <a:solidFill>
            <a:srgbClr val="0094D5"/>
          </a:solidFill>
          <a:ln/>
        </p:spPr>
      </p:sp>
      <p:sp>
        <p:nvSpPr>
          <p:cNvPr id="32" name="Shape 28"/>
          <p:cNvSpPr/>
          <p:nvPr/>
        </p:nvSpPr>
        <p:spPr>
          <a:xfrm>
            <a:off x="2723784" y="2222907"/>
            <a:ext cx="399842" cy="399852"/>
          </a:xfrm>
          <a:prstGeom prst="ellipse">
            <a:avLst/>
          </a:prstGeom>
          <a:solidFill>
            <a:srgbClr val="00AEEF"/>
          </a:solidFill>
          <a:ln w="6350">
            <a:solidFill>
              <a:srgbClr val="0094D5"/>
            </a:solidFill>
            <a:prstDash val="solid"/>
          </a:ln>
        </p:spPr>
      </p:sp>
      <p:sp>
        <p:nvSpPr>
          <p:cNvPr id="34" name="Shape 30"/>
          <p:cNvSpPr/>
          <p:nvPr/>
        </p:nvSpPr>
        <p:spPr>
          <a:xfrm>
            <a:off x="1328010" y="2422833"/>
            <a:ext cx="19050" cy="533102"/>
          </a:xfrm>
          <a:prstGeom prst="roundRect">
            <a:avLst>
              <a:gd name="adj" fmla="val 49999"/>
            </a:avLst>
          </a:prstGeom>
          <a:solidFill>
            <a:srgbClr val="0094D5"/>
          </a:solidFill>
          <a:ln/>
        </p:spPr>
      </p:sp>
      <p:sp>
        <p:nvSpPr>
          <p:cNvPr id="35" name="Shape 31"/>
          <p:cNvSpPr/>
          <p:nvPr/>
        </p:nvSpPr>
        <p:spPr>
          <a:xfrm>
            <a:off x="1137614" y="2222907"/>
            <a:ext cx="399842" cy="399852"/>
          </a:xfrm>
          <a:prstGeom prst="ellipse">
            <a:avLst/>
          </a:prstGeom>
          <a:solidFill>
            <a:srgbClr val="00AEEF"/>
          </a:solidFill>
          <a:ln w="6350">
            <a:solidFill>
              <a:srgbClr val="0094D5"/>
            </a:solidFill>
            <a:prstDash val="solid"/>
          </a:ln>
        </p:spPr>
      </p:sp>
      <p:sp>
        <p:nvSpPr>
          <p:cNvPr id="36" name="Text 32"/>
          <p:cNvSpPr/>
          <p:nvPr/>
        </p:nvSpPr>
        <p:spPr>
          <a:xfrm>
            <a:off x="1197243" y="3386948"/>
            <a:ext cx="280584" cy="350738"/>
          </a:xfrm>
          <a:prstGeom prst="rect">
            <a:avLst/>
          </a:prstGeom>
          <a:noFill/>
          <a:ln/>
        </p:spPr>
        <p:txBody>
          <a:bodyPr wrap="none" lIns="0" tIns="0" rIns="0" bIns="0" rtlCol="0" anchor="ctr"/>
          <a:lstStyle/>
          <a:p>
            <a:pPr marL="0" indent="0" algn="ctr" rtl="1">
              <a:lnSpc>
                <a:spcPct val="100000"/>
              </a:lnSpc>
              <a:buNone/>
            </a:pPr>
            <a:endParaRPr lang="en-US" sz="2200" dirty="0"/>
          </a:p>
        </p:txBody>
      </p:sp>
      <p:sp>
        <p:nvSpPr>
          <p:cNvPr id="37" name="Text 22"/>
          <p:cNvSpPr/>
          <p:nvPr/>
        </p:nvSpPr>
        <p:spPr>
          <a:xfrm>
            <a:off x="3991692" y="3145832"/>
            <a:ext cx="1144378" cy="231932"/>
          </a:xfrm>
          <a:prstGeom prst="rect">
            <a:avLst/>
          </a:prstGeom>
          <a:noFill/>
          <a:ln/>
        </p:spPr>
        <p:txBody>
          <a:bodyPr wrap="none" lIns="0" tIns="0" rIns="0" bIns="0" rtlCol="0" anchor="t"/>
          <a:lstStyle/>
          <a:p>
            <a:pPr marL="0" indent="0" algn="ctr" rtl="1">
              <a:lnSpc>
                <a:spcPct val="104000"/>
              </a:lnSpc>
              <a:buNone/>
            </a:pPr>
            <a:r>
              <a:rPr lang="ar-JO" altLang="en-US" sz="2000" dirty="0">
                <a:solidFill>
                  <a:srgbClr val="384653"/>
                </a:solidFill>
                <a:latin typeface="WinSoft Pro Medium" panose="020B0600060200000000" pitchFamily="34" charset="-79"/>
                <a:ea typeface="GE SS Two Light" pitchFamily="34" charset="-122"/>
                <a:cs typeface="WinSoft Pro Medium" panose="020B0600060200000000" pitchFamily="34" charset="-79"/>
              </a:rPr>
              <a:t>التقييم</a:t>
            </a:r>
            <a:endParaRPr lang="ar-SA" sz="2000" dirty="0">
              <a:latin typeface="WinSoft Pro Medium" panose="020B0600060200000000" pitchFamily="34" charset="-79"/>
              <a:cs typeface="WinSoft Pro Medium" panose="020B0600060200000000" pitchFamily="34" charset="-79"/>
            </a:endParaRPr>
          </a:p>
        </p:txBody>
      </p:sp>
      <p:sp>
        <p:nvSpPr>
          <p:cNvPr id="38" name="Text 22"/>
          <p:cNvSpPr/>
          <p:nvPr/>
        </p:nvSpPr>
        <p:spPr>
          <a:xfrm>
            <a:off x="692930" y="3145171"/>
            <a:ext cx="1144378" cy="231932"/>
          </a:xfrm>
          <a:prstGeom prst="rect">
            <a:avLst/>
          </a:prstGeom>
          <a:noFill/>
          <a:ln/>
        </p:spPr>
        <p:txBody>
          <a:bodyPr wrap="none" lIns="0" tIns="0" rIns="0" bIns="0" rtlCol="0" anchor="t"/>
          <a:lstStyle/>
          <a:p>
            <a:pPr marL="0" indent="0" algn="ctr" rtl="1">
              <a:lnSpc>
                <a:spcPct val="104000"/>
              </a:lnSpc>
              <a:buNone/>
            </a:pPr>
            <a:r>
              <a:rPr lang="ar-JO" altLang="en-US" sz="2000" dirty="0">
                <a:solidFill>
                  <a:srgbClr val="384653"/>
                </a:solidFill>
                <a:latin typeface="WinSoft Pro Medium" panose="020B0600060200000000" pitchFamily="34" charset="-79"/>
                <a:ea typeface="GE SS Two Light" pitchFamily="34" charset="-122"/>
                <a:cs typeface="WinSoft Pro Medium" panose="020B0600060200000000" pitchFamily="34" charset="-79"/>
              </a:rPr>
              <a:t>الانتقال إلى</a:t>
            </a:r>
          </a:p>
          <a:p>
            <a:pPr marL="0" indent="0" algn="ctr" rtl="1">
              <a:lnSpc>
                <a:spcPct val="104000"/>
              </a:lnSpc>
              <a:buNone/>
            </a:pPr>
            <a:r>
              <a:rPr lang="ar-JO" altLang="en-US" sz="2000" dirty="0">
                <a:solidFill>
                  <a:srgbClr val="384653"/>
                </a:solidFill>
                <a:latin typeface="WinSoft Pro Medium" panose="020B0600060200000000" pitchFamily="34" charset="-79"/>
                <a:ea typeface="GE SS Two Light" pitchFamily="34" charset="-122"/>
                <a:cs typeface="WinSoft Pro Medium" panose="020B0600060200000000" pitchFamily="34" charset="-79"/>
              </a:rPr>
              <a:t> العمل</a:t>
            </a:r>
            <a:endParaRPr lang="ar-SA" sz="2000" dirty="0">
              <a:latin typeface="WinSoft Pro Medium" panose="020B0600060200000000" pitchFamily="34" charset="-79"/>
              <a:cs typeface="WinSoft Pro Medium" panose="020B0600060200000000" pitchFamily="34" charset="-79"/>
            </a:endParaRPr>
          </a:p>
        </p:txBody>
      </p:sp>
      <p:sp>
        <p:nvSpPr>
          <p:cNvPr id="39" name="Text 22"/>
          <p:cNvSpPr/>
          <p:nvPr/>
        </p:nvSpPr>
        <p:spPr>
          <a:xfrm>
            <a:off x="2341991" y="3173901"/>
            <a:ext cx="1144378" cy="231932"/>
          </a:xfrm>
          <a:prstGeom prst="rect">
            <a:avLst/>
          </a:prstGeom>
          <a:noFill/>
          <a:ln/>
        </p:spPr>
        <p:txBody>
          <a:bodyPr wrap="none" lIns="0" tIns="0" rIns="0" bIns="0" rtlCol="0" anchor="t"/>
          <a:lstStyle/>
          <a:p>
            <a:pPr marL="0" indent="0" algn="ctr" rtl="1">
              <a:lnSpc>
                <a:spcPct val="104000"/>
              </a:lnSpc>
              <a:buNone/>
            </a:pPr>
            <a:r>
              <a:rPr lang="ar-JO" altLang="en-US" sz="2000" dirty="0">
                <a:solidFill>
                  <a:srgbClr val="384653"/>
                </a:solidFill>
                <a:latin typeface="WinSoft Pro Medium" panose="020B0600060200000000" pitchFamily="34" charset="-79"/>
                <a:ea typeface="GE SS Two Light" pitchFamily="34" charset="-122"/>
                <a:cs typeface="WinSoft Pro Medium" panose="020B0600060200000000" pitchFamily="34" charset="-79"/>
              </a:rPr>
              <a:t>التدريب</a:t>
            </a:r>
          </a:p>
          <a:p>
            <a:pPr marL="0" indent="0" algn="ctr" rtl="1">
              <a:lnSpc>
                <a:spcPct val="104000"/>
              </a:lnSpc>
              <a:buNone/>
            </a:pPr>
            <a:r>
              <a:rPr lang="ar-JO" altLang="en-US" sz="2000" dirty="0">
                <a:solidFill>
                  <a:srgbClr val="384653"/>
                </a:solidFill>
                <a:latin typeface="WinSoft Pro Medium" panose="020B0600060200000000" pitchFamily="34" charset="-79"/>
                <a:ea typeface="GE SS Two Light" pitchFamily="34" charset="-122"/>
                <a:cs typeface="WinSoft Pro Medium" panose="020B0600060200000000" pitchFamily="34" charset="-79"/>
              </a:rPr>
              <a:t> الميداني </a:t>
            </a:r>
            <a:endParaRPr lang="ar-SA" sz="2000" dirty="0">
              <a:latin typeface="WinSoft Pro Medium" panose="020B0600060200000000" pitchFamily="34" charset="-79"/>
              <a:cs typeface="WinSoft Pro Medium" panose="020B0600060200000000" pitchFamily="34" charset="-79"/>
            </a:endParaRPr>
          </a:p>
        </p:txBody>
      </p:sp>
      <p:sp>
        <p:nvSpPr>
          <p:cNvPr id="40" name="Rectangle 39"/>
          <p:cNvSpPr/>
          <p:nvPr/>
        </p:nvSpPr>
        <p:spPr>
          <a:xfrm>
            <a:off x="14722" y="3894063"/>
            <a:ext cx="12043392" cy="977191"/>
          </a:xfrm>
          <a:prstGeom prst="rect">
            <a:avLst/>
          </a:prstGeom>
        </p:spPr>
        <p:txBody>
          <a:bodyPr wrap="square">
            <a:spAutoFit/>
          </a:bodyPr>
          <a:lstStyle/>
          <a:p>
            <a:pPr algn="r" rtl="1">
              <a:lnSpc>
                <a:spcPct val="150000"/>
              </a:lnSpc>
              <a:spcAft>
                <a:spcPts val="800"/>
              </a:spcAft>
            </a:pPr>
            <a:r>
              <a:rPr lang="ar-SA" sz="2000" dirty="0">
                <a:solidFill>
                  <a:srgbClr val="2E3C4E"/>
                </a:solidFill>
                <a:latin typeface="GE SS Two Light" pitchFamily="34" charset="0"/>
                <a:ea typeface="GE SS Two Light" pitchFamily="34" charset="-122"/>
                <a:cs typeface="GE SS Two Light" pitchFamily="34" charset="-120"/>
              </a:rPr>
              <a:t>عند إكمال الوحدة بنجاح، ستتمكن من تصميم تدخلات شاملة في التعليم والتدريب التقني والمهني أكثر إنصافًا واستجابة للحواجز والاحتياجات</a:t>
            </a:r>
            <a:r>
              <a:rPr lang="en-US" sz="2000" dirty="0">
                <a:solidFill>
                  <a:srgbClr val="2E3C4E"/>
                </a:solidFill>
                <a:latin typeface="GE SS Two Light" pitchFamily="34" charset="0"/>
                <a:ea typeface="GE SS Two Light" pitchFamily="34" charset="-122"/>
                <a:cs typeface="GE SS Two Light" pitchFamily="34" charset="-120"/>
              </a:rPr>
              <a:t>.</a:t>
            </a:r>
            <a:r>
              <a:rPr lang="ar-SA" sz="2000" dirty="0">
                <a:solidFill>
                  <a:srgbClr val="2E3C4E"/>
                </a:solidFill>
                <a:latin typeface="GE SS Two Light" pitchFamily="34" charset="0"/>
                <a:ea typeface="GE SS Two Light" pitchFamily="34" charset="-122"/>
                <a:cs typeface="GE SS Two Light" pitchFamily="34" charset="-120"/>
              </a:rPr>
              <a:t> وسوف تعمل على</a:t>
            </a:r>
            <a:r>
              <a:rPr lang="en-US" sz="2000" dirty="0">
                <a:solidFill>
                  <a:srgbClr val="2E3C4E"/>
                </a:solidFill>
                <a:latin typeface="GE SS Two Light" pitchFamily="34" charset="0"/>
                <a:ea typeface="GE SS Two Light" pitchFamily="34" charset="-122"/>
                <a:cs typeface="GE SS Two Light" pitchFamily="34" charset="-120"/>
              </a:rPr>
              <a:t>:</a:t>
            </a:r>
          </a:p>
        </p:txBody>
      </p:sp>
      <p:sp>
        <p:nvSpPr>
          <p:cNvPr id="41" name="Shape 3"/>
          <p:cNvSpPr/>
          <p:nvPr/>
        </p:nvSpPr>
        <p:spPr>
          <a:xfrm>
            <a:off x="772300" y="5294344"/>
            <a:ext cx="10927878" cy="19050"/>
          </a:xfrm>
          <a:prstGeom prst="roundRect">
            <a:avLst>
              <a:gd name="adj" fmla="val 49999"/>
            </a:avLst>
          </a:prstGeom>
          <a:solidFill>
            <a:srgbClr val="000000">
              <a:alpha val="8000"/>
            </a:srgbClr>
          </a:solidFill>
          <a:ln/>
        </p:spPr>
      </p:sp>
      <p:sp>
        <p:nvSpPr>
          <p:cNvPr id="42" name="Shape 4"/>
          <p:cNvSpPr/>
          <p:nvPr/>
        </p:nvSpPr>
        <p:spPr>
          <a:xfrm>
            <a:off x="10985127" y="5294344"/>
            <a:ext cx="19050" cy="533102"/>
          </a:xfrm>
          <a:prstGeom prst="roundRect">
            <a:avLst>
              <a:gd name="adj" fmla="val 49999"/>
            </a:avLst>
          </a:prstGeom>
          <a:solidFill>
            <a:srgbClr val="0094D5"/>
          </a:solidFill>
          <a:ln/>
        </p:spPr>
      </p:sp>
      <p:sp>
        <p:nvSpPr>
          <p:cNvPr id="43" name="Shape 5"/>
          <p:cNvSpPr/>
          <p:nvPr/>
        </p:nvSpPr>
        <p:spPr>
          <a:xfrm>
            <a:off x="10794731" y="5094418"/>
            <a:ext cx="399842" cy="399852"/>
          </a:xfrm>
          <a:prstGeom prst="ellipse">
            <a:avLst/>
          </a:prstGeom>
          <a:solidFill>
            <a:srgbClr val="00AEEF"/>
          </a:solidFill>
          <a:ln w="6350">
            <a:solidFill>
              <a:srgbClr val="0094D5"/>
            </a:solidFill>
            <a:prstDash val="solid"/>
          </a:ln>
        </p:spPr>
      </p:sp>
      <p:sp>
        <p:nvSpPr>
          <p:cNvPr id="44" name="Text 7"/>
          <p:cNvSpPr/>
          <p:nvPr/>
        </p:nvSpPr>
        <p:spPr>
          <a:xfrm>
            <a:off x="10466722" y="6005246"/>
            <a:ext cx="1055760" cy="584597"/>
          </a:xfrm>
          <a:prstGeom prst="rect">
            <a:avLst/>
          </a:prstGeom>
          <a:noFill/>
          <a:ln/>
        </p:spPr>
        <p:txBody>
          <a:bodyPr wrap="square" lIns="0" tIns="0" rIns="0" bIns="0" rtlCol="0" anchor="t">
            <a:normAutofit/>
          </a:bodyPr>
          <a:lstStyle/>
          <a:p>
            <a:pPr marL="0" indent="0" algn="ctr" rtl="1">
              <a:lnSpc>
                <a:spcPct val="104000"/>
              </a:lnSpc>
              <a:buNone/>
            </a:pPr>
            <a:r>
              <a:rPr lang="ar-JO" altLang="en-US" sz="2000" dirty="0">
                <a:solidFill>
                  <a:srgbClr val="384653"/>
                </a:solidFill>
                <a:latin typeface="WinSoft Pro Medium" panose="020B0600060200000000" pitchFamily="34" charset="-79"/>
                <a:ea typeface="GE SS Two Light" pitchFamily="34" charset="-122"/>
                <a:cs typeface="WinSoft Pro Medium" panose="020B0600060200000000" pitchFamily="34" charset="-79"/>
              </a:rPr>
              <a:t>تحديد الحواجز</a:t>
            </a:r>
            <a:endParaRPr lang="ar-SA" sz="2000" dirty="0">
              <a:latin typeface="WinSoft Pro Medium" panose="020B0600060200000000" pitchFamily="34" charset="-79"/>
              <a:cs typeface="WinSoft Pro Medium" panose="020B0600060200000000" pitchFamily="34" charset="-79"/>
            </a:endParaRPr>
          </a:p>
        </p:txBody>
      </p:sp>
      <p:sp>
        <p:nvSpPr>
          <p:cNvPr id="45" name="Shape 9"/>
          <p:cNvSpPr/>
          <p:nvPr/>
        </p:nvSpPr>
        <p:spPr>
          <a:xfrm>
            <a:off x="9399056" y="5294344"/>
            <a:ext cx="19050" cy="533102"/>
          </a:xfrm>
          <a:prstGeom prst="roundRect">
            <a:avLst>
              <a:gd name="adj" fmla="val 49999"/>
            </a:avLst>
          </a:prstGeom>
          <a:solidFill>
            <a:srgbClr val="0094D5"/>
          </a:solidFill>
          <a:ln/>
        </p:spPr>
      </p:sp>
      <p:sp>
        <p:nvSpPr>
          <p:cNvPr id="46" name="Shape 10"/>
          <p:cNvSpPr/>
          <p:nvPr/>
        </p:nvSpPr>
        <p:spPr>
          <a:xfrm>
            <a:off x="9208660" y="5094418"/>
            <a:ext cx="399842" cy="399852"/>
          </a:xfrm>
          <a:prstGeom prst="ellipse">
            <a:avLst/>
          </a:prstGeom>
          <a:solidFill>
            <a:srgbClr val="00AEEF"/>
          </a:solidFill>
          <a:ln w="6350">
            <a:solidFill>
              <a:srgbClr val="0094D5"/>
            </a:solidFill>
            <a:prstDash val="solid"/>
          </a:ln>
        </p:spPr>
      </p:sp>
      <p:sp>
        <p:nvSpPr>
          <p:cNvPr id="47" name="Text 12"/>
          <p:cNvSpPr/>
          <p:nvPr/>
        </p:nvSpPr>
        <p:spPr>
          <a:xfrm>
            <a:off x="8880651" y="6005246"/>
            <a:ext cx="1055760" cy="292298"/>
          </a:xfrm>
          <a:prstGeom prst="rect">
            <a:avLst/>
          </a:prstGeom>
          <a:noFill/>
          <a:ln/>
        </p:spPr>
        <p:txBody>
          <a:bodyPr wrap="none" lIns="0" tIns="0" rIns="0" bIns="0" rtlCol="0" anchor="t"/>
          <a:lstStyle/>
          <a:p>
            <a:pPr marL="0" indent="0" algn="ctr" rtl="1">
              <a:lnSpc>
                <a:spcPct val="104000"/>
              </a:lnSpc>
              <a:buNone/>
            </a:pPr>
            <a:r>
              <a:rPr lang="ar-JO" sz="2000" dirty="0">
                <a:solidFill>
                  <a:srgbClr val="384653"/>
                </a:solidFill>
                <a:latin typeface="WinSoft Pro Medium" panose="020B0600060200000000" pitchFamily="34" charset="-79"/>
                <a:ea typeface="GE SS Two Light" pitchFamily="34" charset="-122"/>
                <a:cs typeface="WinSoft Pro Medium" panose="020B0600060200000000" pitchFamily="34" charset="-79"/>
              </a:rPr>
              <a:t>جمع</a:t>
            </a:r>
          </a:p>
          <a:p>
            <a:pPr marL="0" indent="0" algn="ctr" rtl="1">
              <a:lnSpc>
                <a:spcPct val="104000"/>
              </a:lnSpc>
              <a:buNone/>
            </a:pPr>
            <a:r>
              <a:rPr lang="ar-JO" sz="2000" dirty="0">
                <a:solidFill>
                  <a:srgbClr val="384653"/>
                </a:solidFill>
                <a:latin typeface="WinSoft Pro Medium" panose="020B0600060200000000" pitchFamily="34" charset="-79"/>
                <a:ea typeface="GE SS Two Light" pitchFamily="34" charset="-122"/>
                <a:cs typeface="WinSoft Pro Medium" panose="020B0600060200000000" pitchFamily="34" charset="-79"/>
              </a:rPr>
              <a:t> الأدلة </a:t>
            </a:r>
            <a:endParaRPr lang="ar-SA" sz="2000" dirty="0">
              <a:latin typeface="WinSoft Pro Medium" panose="020B0600060200000000" pitchFamily="34" charset="-79"/>
              <a:cs typeface="WinSoft Pro Medium" panose="020B0600060200000000" pitchFamily="34" charset="-79"/>
            </a:endParaRPr>
          </a:p>
        </p:txBody>
      </p:sp>
      <p:sp>
        <p:nvSpPr>
          <p:cNvPr id="48" name="Shape 14"/>
          <p:cNvSpPr/>
          <p:nvPr/>
        </p:nvSpPr>
        <p:spPr>
          <a:xfrm>
            <a:off x="7812885" y="5294344"/>
            <a:ext cx="19050" cy="533102"/>
          </a:xfrm>
          <a:prstGeom prst="roundRect">
            <a:avLst>
              <a:gd name="adj" fmla="val 49999"/>
            </a:avLst>
          </a:prstGeom>
          <a:solidFill>
            <a:srgbClr val="0094D5"/>
          </a:solidFill>
          <a:ln/>
        </p:spPr>
      </p:sp>
      <p:sp>
        <p:nvSpPr>
          <p:cNvPr id="49" name="Shape 15"/>
          <p:cNvSpPr/>
          <p:nvPr/>
        </p:nvSpPr>
        <p:spPr>
          <a:xfrm>
            <a:off x="7622489" y="5094418"/>
            <a:ext cx="399842" cy="399852"/>
          </a:xfrm>
          <a:prstGeom prst="ellipse">
            <a:avLst/>
          </a:prstGeom>
          <a:solidFill>
            <a:srgbClr val="00AEEF"/>
          </a:solidFill>
          <a:ln w="6350">
            <a:solidFill>
              <a:srgbClr val="0094D5"/>
            </a:solidFill>
            <a:prstDash val="solid"/>
          </a:ln>
        </p:spPr>
      </p:sp>
      <p:sp>
        <p:nvSpPr>
          <p:cNvPr id="50" name="Text 17"/>
          <p:cNvSpPr/>
          <p:nvPr/>
        </p:nvSpPr>
        <p:spPr>
          <a:xfrm>
            <a:off x="7294480" y="6005246"/>
            <a:ext cx="1055860" cy="292298"/>
          </a:xfrm>
          <a:prstGeom prst="rect">
            <a:avLst/>
          </a:prstGeom>
          <a:noFill/>
          <a:ln/>
        </p:spPr>
        <p:txBody>
          <a:bodyPr wrap="none" lIns="0" tIns="0" rIns="0" bIns="0" rtlCol="0" anchor="t"/>
          <a:lstStyle/>
          <a:p>
            <a:pPr marL="0" indent="0" algn="ctr" rtl="1">
              <a:lnSpc>
                <a:spcPct val="104000"/>
              </a:lnSpc>
              <a:buNone/>
            </a:pPr>
            <a:r>
              <a:rPr lang="ar-JO" altLang="en-US" sz="2000" dirty="0">
                <a:solidFill>
                  <a:srgbClr val="384653"/>
                </a:solidFill>
                <a:latin typeface="WinSoft Pro Medium" panose="020B0600060200000000" pitchFamily="34" charset="-79"/>
                <a:ea typeface="GE SS Two Light" pitchFamily="34" charset="-122"/>
                <a:cs typeface="WinSoft Pro Medium" panose="020B0600060200000000" pitchFamily="34" charset="-79"/>
              </a:rPr>
              <a:t>تصميم </a:t>
            </a:r>
          </a:p>
          <a:p>
            <a:pPr marL="0" indent="0" algn="ctr" rtl="1">
              <a:lnSpc>
                <a:spcPct val="104000"/>
              </a:lnSpc>
              <a:buNone/>
            </a:pPr>
            <a:r>
              <a:rPr lang="ar-JO" altLang="en-US" sz="2000" dirty="0">
                <a:solidFill>
                  <a:srgbClr val="384653"/>
                </a:solidFill>
                <a:latin typeface="WinSoft Pro Medium" panose="020B0600060200000000" pitchFamily="34" charset="-79"/>
                <a:ea typeface="GE SS Two Light" pitchFamily="34" charset="-122"/>
                <a:cs typeface="WinSoft Pro Medium" panose="020B0600060200000000" pitchFamily="34" charset="-79"/>
              </a:rPr>
              <a:t>التدخل </a:t>
            </a:r>
            <a:endParaRPr lang="ar-SA" sz="2000" dirty="0">
              <a:latin typeface="WinSoft Pro Medium" panose="020B0600060200000000" pitchFamily="34" charset="-79"/>
              <a:cs typeface="WinSoft Pro Medium" panose="020B0600060200000000" pitchFamily="34" charset="-79"/>
            </a:endParaRPr>
          </a:p>
        </p:txBody>
      </p:sp>
      <p:sp>
        <p:nvSpPr>
          <p:cNvPr id="51" name="Shape 19"/>
          <p:cNvSpPr/>
          <p:nvPr/>
        </p:nvSpPr>
        <p:spPr>
          <a:xfrm>
            <a:off x="6226814" y="5294344"/>
            <a:ext cx="19050" cy="533102"/>
          </a:xfrm>
          <a:prstGeom prst="roundRect">
            <a:avLst>
              <a:gd name="adj" fmla="val 49999"/>
            </a:avLst>
          </a:prstGeom>
          <a:solidFill>
            <a:srgbClr val="0094D5"/>
          </a:solidFill>
          <a:ln/>
        </p:spPr>
      </p:sp>
      <p:sp>
        <p:nvSpPr>
          <p:cNvPr id="52" name="Shape 20"/>
          <p:cNvSpPr/>
          <p:nvPr/>
        </p:nvSpPr>
        <p:spPr>
          <a:xfrm>
            <a:off x="6036418" y="5094418"/>
            <a:ext cx="399842" cy="399852"/>
          </a:xfrm>
          <a:prstGeom prst="ellipse">
            <a:avLst/>
          </a:prstGeom>
          <a:solidFill>
            <a:srgbClr val="00AEEF"/>
          </a:solidFill>
          <a:ln w="6350">
            <a:solidFill>
              <a:srgbClr val="0094D5"/>
            </a:solidFill>
            <a:prstDash val="solid"/>
          </a:ln>
        </p:spPr>
      </p:sp>
      <p:sp>
        <p:nvSpPr>
          <p:cNvPr id="53" name="Text 22"/>
          <p:cNvSpPr/>
          <p:nvPr/>
        </p:nvSpPr>
        <p:spPr>
          <a:xfrm>
            <a:off x="5664100" y="6035429"/>
            <a:ext cx="1144378" cy="231932"/>
          </a:xfrm>
          <a:prstGeom prst="rect">
            <a:avLst/>
          </a:prstGeom>
          <a:noFill/>
          <a:ln/>
        </p:spPr>
        <p:txBody>
          <a:bodyPr wrap="none" lIns="0" tIns="0" rIns="0" bIns="0" rtlCol="0" anchor="t"/>
          <a:lstStyle/>
          <a:p>
            <a:pPr marL="0" indent="0" algn="ctr" rtl="1">
              <a:lnSpc>
                <a:spcPct val="104000"/>
              </a:lnSpc>
              <a:buNone/>
            </a:pPr>
            <a:r>
              <a:rPr lang="ar-JO" altLang="en-US" sz="2000" dirty="0">
                <a:solidFill>
                  <a:srgbClr val="384653"/>
                </a:solidFill>
                <a:latin typeface="WinSoft Pro Medium" panose="020B0600060200000000" pitchFamily="34" charset="-79"/>
                <a:ea typeface="GE SS Two Light" pitchFamily="34" charset="-122"/>
                <a:cs typeface="WinSoft Pro Medium" panose="020B0600060200000000" pitchFamily="34" charset="-79"/>
              </a:rPr>
              <a:t>تحديد</a:t>
            </a:r>
          </a:p>
          <a:p>
            <a:pPr marL="0" indent="0" algn="ctr" rtl="1">
              <a:lnSpc>
                <a:spcPct val="104000"/>
              </a:lnSpc>
              <a:buNone/>
            </a:pPr>
            <a:r>
              <a:rPr lang="ar-JO" altLang="en-US" sz="2000" dirty="0">
                <a:solidFill>
                  <a:srgbClr val="384653"/>
                </a:solidFill>
                <a:latin typeface="WinSoft Pro Medium" panose="020B0600060200000000" pitchFamily="34" charset="-79"/>
                <a:ea typeface="GE SS Two Light" pitchFamily="34" charset="-122"/>
                <a:cs typeface="WinSoft Pro Medium" panose="020B0600060200000000" pitchFamily="34" charset="-79"/>
              </a:rPr>
              <a:t> الاحتياجات </a:t>
            </a:r>
            <a:endParaRPr lang="ar-SA" sz="2000" dirty="0">
              <a:latin typeface="WinSoft Pro Medium" panose="020B0600060200000000" pitchFamily="34" charset="-79"/>
              <a:cs typeface="WinSoft Pro Medium" panose="020B0600060200000000" pitchFamily="34" charset="-79"/>
            </a:endParaRPr>
          </a:p>
        </p:txBody>
      </p:sp>
      <p:sp>
        <p:nvSpPr>
          <p:cNvPr id="54" name="Shape 24"/>
          <p:cNvSpPr/>
          <p:nvPr/>
        </p:nvSpPr>
        <p:spPr>
          <a:xfrm>
            <a:off x="4640643" y="5294344"/>
            <a:ext cx="19050" cy="533102"/>
          </a:xfrm>
          <a:prstGeom prst="roundRect">
            <a:avLst>
              <a:gd name="adj" fmla="val 49999"/>
            </a:avLst>
          </a:prstGeom>
          <a:solidFill>
            <a:srgbClr val="0094D5"/>
          </a:solidFill>
          <a:ln/>
        </p:spPr>
      </p:sp>
      <p:sp>
        <p:nvSpPr>
          <p:cNvPr id="55" name="Text 26"/>
          <p:cNvSpPr/>
          <p:nvPr/>
        </p:nvSpPr>
        <p:spPr>
          <a:xfrm>
            <a:off x="4509876" y="5118975"/>
            <a:ext cx="280584" cy="350738"/>
          </a:xfrm>
          <a:prstGeom prst="rect">
            <a:avLst/>
          </a:prstGeom>
          <a:noFill/>
          <a:ln/>
        </p:spPr>
        <p:txBody>
          <a:bodyPr wrap="none" lIns="0" tIns="0" rIns="0" bIns="0" rtlCol="0" anchor="ctr"/>
          <a:lstStyle/>
          <a:p>
            <a:pPr marL="0" indent="0" algn="ctr" rtl="1">
              <a:lnSpc>
                <a:spcPct val="100000"/>
              </a:lnSpc>
              <a:buNone/>
            </a:pPr>
            <a:endParaRPr lang="en-US" sz="2200" dirty="0"/>
          </a:p>
        </p:txBody>
      </p:sp>
      <p:sp>
        <p:nvSpPr>
          <p:cNvPr id="56" name="Shape 27"/>
          <p:cNvSpPr/>
          <p:nvPr/>
        </p:nvSpPr>
        <p:spPr>
          <a:xfrm>
            <a:off x="3054572" y="5294344"/>
            <a:ext cx="19050" cy="533102"/>
          </a:xfrm>
          <a:prstGeom prst="roundRect">
            <a:avLst>
              <a:gd name="adj" fmla="val 49999"/>
            </a:avLst>
          </a:prstGeom>
          <a:solidFill>
            <a:srgbClr val="0094D5"/>
          </a:solidFill>
          <a:ln/>
        </p:spPr>
      </p:sp>
      <p:sp>
        <p:nvSpPr>
          <p:cNvPr id="57" name="Shape 28"/>
          <p:cNvSpPr/>
          <p:nvPr/>
        </p:nvSpPr>
        <p:spPr>
          <a:xfrm>
            <a:off x="2864176" y="5094418"/>
            <a:ext cx="399842" cy="399852"/>
          </a:xfrm>
          <a:prstGeom prst="ellipse">
            <a:avLst/>
          </a:prstGeom>
          <a:solidFill>
            <a:srgbClr val="00AEEF"/>
          </a:solidFill>
          <a:ln w="6350">
            <a:solidFill>
              <a:srgbClr val="0094D5"/>
            </a:solidFill>
            <a:prstDash val="solid"/>
          </a:ln>
        </p:spPr>
      </p:sp>
      <p:sp>
        <p:nvSpPr>
          <p:cNvPr id="58" name="Shape 30"/>
          <p:cNvSpPr/>
          <p:nvPr/>
        </p:nvSpPr>
        <p:spPr>
          <a:xfrm>
            <a:off x="1468402" y="5294344"/>
            <a:ext cx="19050" cy="533102"/>
          </a:xfrm>
          <a:prstGeom prst="roundRect">
            <a:avLst>
              <a:gd name="adj" fmla="val 49999"/>
            </a:avLst>
          </a:prstGeom>
          <a:solidFill>
            <a:srgbClr val="0094D5"/>
          </a:solidFill>
          <a:ln/>
        </p:spPr>
      </p:sp>
      <p:sp>
        <p:nvSpPr>
          <p:cNvPr id="59" name="Shape 31"/>
          <p:cNvSpPr/>
          <p:nvPr/>
        </p:nvSpPr>
        <p:spPr>
          <a:xfrm>
            <a:off x="1278006" y="5094418"/>
            <a:ext cx="399842" cy="399852"/>
          </a:xfrm>
          <a:prstGeom prst="ellipse">
            <a:avLst/>
          </a:prstGeom>
          <a:solidFill>
            <a:srgbClr val="00AEEF"/>
          </a:solidFill>
          <a:ln w="6350">
            <a:solidFill>
              <a:srgbClr val="0094D5"/>
            </a:solidFill>
            <a:prstDash val="solid"/>
          </a:ln>
        </p:spPr>
      </p:sp>
      <p:sp>
        <p:nvSpPr>
          <p:cNvPr id="60" name="Text 22"/>
          <p:cNvSpPr/>
          <p:nvPr/>
        </p:nvSpPr>
        <p:spPr>
          <a:xfrm>
            <a:off x="4132084" y="6017343"/>
            <a:ext cx="1144378" cy="231932"/>
          </a:xfrm>
          <a:prstGeom prst="rect">
            <a:avLst/>
          </a:prstGeom>
          <a:noFill/>
          <a:ln/>
        </p:spPr>
        <p:txBody>
          <a:bodyPr wrap="none" lIns="0" tIns="0" rIns="0" bIns="0" rtlCol="0" anchor="t"/>
          <a:lstStyle/>
          <a:p>
            <a:pPr indent="0" algn="ctr" rtl="1">
              <a:lnSpc>
                <a:spcPct val="104000"/>
              </a:lnSpc>
              <a:buNone/>
            </a:pPr>
            <a:r>
              <a:rPr lang="ar-JO" sz="2000" dirty="0">
                <a:solidFill>
                  <a:srgbClr val="384653"/>
                </a:solidFill>
                <a:latin typeface="WinSoft Pro Medium" panose="020B0600060200000000" pitchFamily="34" charset="-79"/>
                <a:ea typeface="GE SS Two Light" pitchFamily="34" charset="-122"/>
                <a:cs typeface="WinSoft Pro Medium" panose="020B0600060200000000" pitchFamily="34" charset="-79"/>
              </a:rPr>
              <a:t>مؤامة</a:t>
            </a:r>
          </a:p>
          <a:p>
            <a:pPr indent="0" algn="ctr" rtl="1">
              <a:lnSpc>
                <a:spcPct val="104000"/>
              </a:lnSpc>
              <a:buNone/>
            </a:pPr>
            <a:r>
              <a:rPr lang="ar-JO" sz="2000" dirty="0">
                <a:solidFill>
                  <a:srgbClr val="384653"/>
                </a:solidFill>
                <a:latin typeface="WinSoft Pro Medium" panose="020B0600060200000000" pitchFamily="34" charset="-79"/>
                <a:ea typeface="GE SS Two Light" pitchFamily="34" charset="-122"/>
                <a:cs typeface="WinSoft Pro Medium" panose="020B0600060200000000" pitchFamily="34" charset="-79"/>
              </a:rPr>
              <a:t> الدعم </a:t>
            </a:r>
            <a:endParaRPr lang="ar-SA" sz="2000" dirty="0">
              <a:solidFill>
                <a:srgbClr val="384653"/>
              </a:solidFill>
              <a:latin typeface="WinSoft Pro Medium" panose="020B0600060200000000" pitchFamily="34" charset="-79"/>
              <a:ea typeface="GE SS Two Light" pitchFamily="34" charset="-122"/>
              <a:cs typeface="WinSoft Pro Medium" panose="020B0600060200000000" pitchFamily="34" charset="-79"/>
            </a:endParaRPr>
          </a:p>
        </p:txBody>
      </p:sp>
      <p:sp>
        <p:nvSpPr>
          <p:cNvPr id="61" name="Text 22"/>
          <p:cNvSpPr/>
          <p:nvPr/>
        </p:nvSpPr>
        <p:spPr>
          <a:xfrm>
            <a:off x="833322" y="6016682"/>
            <a:ext cx="1144378" cy="231932"/>
          </a:xfrm>
          <a:prstGeom prst="rect">
            <a:avLst/>
          </a:prstGeom>
          <a:noFill/>
          <a:ln/>
        </p:spPr>
        <p:txBody>
          <a:bodyPr wrap="none" lIns="0" tIns="0" rIns="0" bIns="0" rtlCol="0" anchor="t"/>
          <a:lstStyle/>
          <a:p>
            <a:pPr algn="ctr" rtl="1">
              <a:lnSpc>
                <a:spcPct val="104000"/>
              </a:lnSpc>
            </a:pPr>
            <a:r>
              <a:rPr lang="ar-JO" sz="2000" dirty="0">
                <a:solidFill>
                  <a:srgbClr val="384653"/>
                </a:solidFill>
                <a:latin typeface="WinSoft Pro Medium" panose="020B0600060200000000" pitchFamily="34" charset="-79"/>
                <a:ea typeface="GE SS Two Light" pitchFamily="34" charset="-122"/>
                <a:cs typeface="WinSoft Pro Medium" panose="020B0600060200000000" pitchFamily="34" charset="-79"/>
              </a:rPr>
              <a:t>دمج الاستجابات في</a:t>
            </a:r>
          </a:p>
          <a:p>
            <a:pPr algn="ctr" rtl="1">
              <a:lnSpc>
                <a:spcPct val="104000"/>
              </a:lnSpc>
            </a:pPr>
            <a:r>
              <a:rPr lang="ar-JO" sz="2000" dirty="0">
                <a:solidFill>
                  <a:srgbClr val="384653"/>
                </a:solidFill>
                <a:latin typeface="WinSoft Pro Medium" panose="020B0600060200000000" pitchFamily="34" charset="-79"/>
                <a:ea typeface="GE SS Two Light" pitchFamily="34" charset="-122"/>
                <a:cs typeface="WinSoft Pro Medium" panose="020B0600060200000000" pitchFamily="34" charset="-79"/>
              </a:rPr>
              <a:t> البرنامج والمقرر</a:t>
            </a:r>
            <a:endParaRPr lang="ar-SA" sz="2000" dirty="0">
              <a:solidFill>
                <a:srgbClr val="384653"/>
              </a:solidFill>
              <a:latin typeface="WinSoft Pro Medium" panose="020B0600060200000000" pitchFamily="34" charset="-79"/>
              <a:ea typeface="GE SS Two Light" pitchFamily="34" charset="-122"/>
              <a:cs typeface="WinSoft Pro Medium" panose="020B0600060200000000" pitchFamily="34" charset="-79"/>
            </a:endParaRPr>
          </a:p>
        </p:txBody>
      </p:sp>
      <p:sp>
        <p:nvSpPr>
          <p:cNvPr id="62" name="Text 22"/>
          <p:cNvSpPr/>
          <p:nvPr/>
        </p:nvSpPr>
        <p:spPr>
          <a:xfrm>
            <a:off x="2482383" y="6045412"/>
            <a:ext cx="1144378" cy="231932"/>
          </a:xfrm>
          <a:prstGeom prst="rect">
            <a:avLst/>
          </a:prstGeom>
          <a:noFill/>
          <a:ln/>
        </p:spPr>
        <p:txBody>
          <a:bodyPr wrap="none" lIns="0" tIns="0" rIns="0" bIns="0" rtlCol="0" anchor="t"/>
          <a:lstStyle/>
          <a:p>
            <a:pPr marL="0" indent="0" algn="ctr" rtl="1">
              <a:lnSpc>
                <a:spcPct val="104000"/>
              </a:lnSpc>
              <a:buNone/>
            </a:pPr>
            <a:r>
              <a:rPr lang="ar-JO" sz="2000" dirty="0">
                <a:solidFill>
                  <a:srgbClr val="384653"/>
                </a:solidFill>
                <a:latin typeface="WinSoft Pro Medium" panose="020B0600060200000000" pitchFamily="34" charset="-79"/>
                <a:ea typeface="GE SS Two Light" pitchFamily="34" charset="-122"/>
                <a:cs typeface="WinSoft Pro Medium" panose="020B0600060200000000" pitchFamily="34" charset="-79"/>
              </a:rPr>
              <a:t>ترتيب </a:t>
            </a:r>
          </a:p>
          <a:p>
            <a:pPr marL="0" indent="0" algn="ctr" rtl="1">
              <a:lnSpc>
                <a:spcPct val="104000"/>
              </a:lnSpc>
              <a:buNone/>
            </a:pPr>
            <a:r>
              <a:rPr lang="ar-JO" sz="2000" dirty="0">
                <a:solidFill>
                  <a:srgbClr val="384653"/>
                </a:solidFill>
                <a:latin typeface="WinSoft Pro Medium" panose="020B0600060200000000" pitchFamily="34" charset="-79"/>
                <a:ea typeface="GE SS Two Light" pitchFamily="34" charset="-122"/>
                <a:cs typeface="WinSoft Pro Medium" panose="020B0600060200000000" pitchFamily="34" charset="-79"/>
              </a:rPr>
              <a:t>الأولويات</a:t>
            </a:r>
            <a:endParaRPr lang="ar-SA" sz="2000" dirty="0">
              <a:latin typeface="WinSoft Pro Medium" panose="020B0600060200000000" pitchFamily="34" charset="-79"/>
              <a:cs typeface="WinSoft Pro Medium" panose="020B0600060200000000" pitchFamily="34" charset="-79"/>
            </a:endParaRPr>
          </a:p>
        </p:txBody>
      </p:sp>
      <p:sp>
        <p:nvSpPr>
          <p:cNvPr id="63" name="Shape 25"/>
          <p:cNvSpPr/>
          <p:nvPr/>
        </p:nvSpPr>
        <p:spPr>
          <a:xfrm>
            <a:off x="4459772" y="5026959"/>
            <a:ext cx="399842" cy="399852"/>
          </a:xfrm>
          <a:prstGeom prst="ellipse">
            <a:avLst/>
          </a:prstGeom>
          <a:solidFill>
            <a:srgbClr val="00AEEF"/>
          </a:solidFill>
          <a:ln w="6350">
            <a:solidFill>
              <a:srgbClr val="0094D5"/>
            </a:solidFill>
            <a:prstDash val="solid"/>
          </a:ln>
        </p:spPr>
      </p:sp>
    </p:spTree>
    <p:extLst>
      <p:ext uri="{BB962C8B-B14F-4D97-AF65-F5344CB8AC3E}">
        <p14:creationId xmlns:p14="http://schemas.microsoft.com/office/powerpoint/2010/main" val="25076272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0"/>
          <p:cNvPicPr>
            <a:picLocks noChangeAspect="1"/>
          </p:cNvPicPr>
          <p:nvPr/>
        </p:nvPicPr>
        <p:blipFill>
          <a:blip r:embed="rId2"/>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pic>
        <p:nvPicPr>
          <p:cNvPr id="5" name="Image 1" descr="preencoded.png"/>
          <p:cNvPicPr>
            <a:picLocks noChangeAspect="1"/>
          </p:cNvPicPr>
          <p:nvPr/>
        </p:nvPicPr>
        <p:blipFill>
          <a:blip r:embed="rId3"/>
          <a:stretch>
            <a:fillRect/>
          </a:stretch>
        </p:blipFill>
        <p:spPr>
          <a:xfrm>
            <a:off x="78976" y="780554"/>
            <a:ext cx="3531107" cy="5296793"/>
          </a:xfrm>
          <a:prstGeom prst="rect">
            <a:avLst/>
          </a:prstGeom>
        </p:spPr>
      </p:pic>
      <p:sp>
        <p:nvSpPr>
          <p:cNvPr id="6" name="Text 0"/>
          <p:cNvSpPr/>
          <p:nvPr/>
        </p:nvSpPr>
        <p:spPr>
          <a:xfrm>
            <a:off x="5203793" y="740117"/>
            <a:ext cx="6355993" cy="519609"/>
          </a:xfrm>
          <a:prstGeom prst="rect">
            <a:avLst/>
          </a:prstGeom>
          <a:noFill/>
          <a:ln/>
        </p:spPr>
        <p:txBody>
          <a:bodyPr wrap="none" lIns="0" tIns="0" rIns="0" bIns="0" rtlCol="0" anchor="t"/>
          <a:lstStyle/>
          <a:p>
            <a:pPr algn="r" rtl="1">
              <a:lnSpc>
                <a:spcPct val="104000"/>
              </a:lnSpc>
            </a:pPr>
            <a:r>
              <a:rPr lang="ar-SA" altLang="en-US" sz="3700" dirty="0">
                <a:solidFill>
                  <a:srgbClr val="2E3C4E"/>
                </a:solidFill>
                <a:latin typeface="GE SS Two Light" pitchFamily="34" charset="0"/>
                <a:ea typeface="GE SS Two Light" pitchFamily="34" charset="-122"/>
                <a:cs typeface="GE SS Two Light" pitchFamily="34" charset="-120"/>
              </a:rPr>
              <a:t>دور المتعلم</a:t>
            </a:r>
            <a:endParaRPr lang="ar-SA" sz="3700" dirty="0">
              <a:solidFill>
                <a:srgbClr val="2E3C4E"/>
              </a:solidFill>
              <a:latin typeface="GE SS Two Light" pitchFamily="34" charset="0"/>
              <a:ea typeface="GE SS Two Light" pitchFamily="34" charset="-122"/>
              <a:cs typeface="GE SS Two Light" pitchFamily="34" charset="-120"/>
            </a:endParaRPr>
          </a:p>
        </p:txBody>
      </p:sp>
      <p:sp>
        <p:nvSpPr>
          <p:cNvPr id="7" name="Text 1"/>
          <p:cNvSpPr/>
          <p:nvPr/>
        </p:nvSpPr>
        <p:spPr>
          <a:xfrm>
            <a:off x="4594209" y="1558824"/>
            <a:ext cx="6965577" cy="486105"/>
          </a:xfrm>
          <a:prstGeom prst="rect">
            <a:avLst/>
          </a:prstGeom>
          <a:noFill/>
          <a:ln/>
        </p:spPr>
        <p:txBody>
          <a:bodyPr wrap="none" lIns="0" tIns="0" rIns="0" bIns="0" rtlCol="0" anchor="t"/>
          <a:lstStyle/>
          <a:p>
            <a:pPr marL="0" indent="0" algn="r" rtl="1">
              <a:lnSpc>
                <a:spcPct val="133000"/>
              </a:lnSpc>
              <a:buNone/>
            </a:pPr>
            <a:r>
              <a:rPr lang="ar-SA" altLang="en-US" b="1" dirty="0">
                <a:solidFill>
                  <a:srgbClr val="384653"/>
                </a:solidFill>
                <a:latin typeface="WinSoft Pro Medium" pitchFamily="34" charset="0"/>
                <a:ea typeface="WinSoft Pro Medium" pitchFamily="34" charset="-122"/>
                <a:cs typeface="WinSoft Pro Medium" pitchFamily="34" charset="-120"/>
              </a:rPr>
              <a:t>بصفتك خبيرًا أو مدربًا رئيسيًا في مؤسسة للتعليم والتدريب التقني والمهني، يُتوقع منك</a:t>
            </a:r>
            <a:r>
              <a:rPr lang="ar-SA" altLang="en-US" sz="1600" dirty="0">
                <a:solidFill>
                  <a:srgbClr val="384653"/>
                </a:solidFill>
                <a:latin typeface="WinSoft Pro Medium" pitchFamily="34" charset="0"/>
                <a:ea typeface="WinSoft Pro Medium" pitchFamily="34" charset="-122"/>
                <a:cs typeface="WinSoft Pro Medium" pitchFamily="34" charset="-120"/>
              </a:rPr>
              <a:t>:</a:t>
            </a:r>
            <a:endParaRPr lang="ar-SA" sz="1600" dirty="0"/>
          </a:p>
        </p:txBody>
      </p:sp>
      <p:sp>
        <p:nvSpPr>
          <p:cNvPr id="8" name="Shape 2"/>
          <p:cNvSpPr/>
          <p:nvPr/>
        </p:nvSpPr>
        <p:spPr>
          <a:xfrm>
            <a:off x="11204394" y="2225997"/>
            <a:ext cx="355393" cy="355402"/>
          </a:xfrm>
          <a:prstGeom prst="ellipse">
            <a:avLst/>
          </a:prstGeom>
          <a:solidFill>
            <a:srgbClr val="00AEEF"/>
          </a:solidFill>
          <a:ln w="6350">
            <a:solidFill>
              <a:srgbClr val="0094D5"/>
            </a:solidFill>
            <a:prstDash val="solid"/>
          </a:ln>
        </p:spPr>
        <p:txBody>
          <a:bodyPr/>
          <a:lstStyle/>
          <a:p>
            <a:endParaRPr lang="en-US"/>
          </a:p>
        </p:txBody>
      </p:sp>
      <p:sp>
        <p:nvSpPr>
          <p:cNvPr id="11" name="Shape 5"/>
          <p:cNvSpPr/>
          <p:nvPr/>
        </p:nvSpPr>
        <p:spPr>
          <a:xfrm>
            <a:off x="11204394" y="3826061"/>
            <a:ext cx="355393" cy="355402"/>
          </a:xfrm>
          <a:prstGeom prst="ellipse">
            <a:avLst/>
          </a:prstGeom>
          <a:solidFill>
            <a:srgbClr val="00AEEF"/>
          </a:solidFill>
          <a:ln w="6350">
            <a:solidFill>
              <a:srgbClr val="0094D5"/>
            </a:solidFill>
            <a:prstDash val="solid"/>
          </a:ln>
        </p:spPr>
        <p:txBody>
          <a:bodyPr/>
          <a:lstStyle/>
          <a:p>
            <a:endParaRPr lang="en-US"/>
          </a:p>
        </p:txBody>
      </p:sp>
      <p:sp>
        <p:nvSpPr>
          <p:cNvPr id="13" name="Text 7"/>
          <p:cNvSpPr/>
          <p:nvPr/>
        </p:nvSpPr>
        <p:spPr>
          <a:xfrm>
            <a:off x="5203793" y="3675789"/>
            <a:ext cx="5842648" cy="505758"/>
          </a:xfrm>
          <a:prstGeom prst="rect">
            <a:avLst/>
          </a:prstGeom>
          <a:noFill/>
          <a:ln/>
        </p:spPr>
        <p:txBody>
          <a:bodyPr wrap="none" lIns="0" tIns="0" rIns="0" bIns="0" rtlCol="0" anchor="t"/>
          <a:lstStyle/>
          <a:p>
            <a:pPr algn="r">
              <a:lnSpc>
                <a:spcPct val="133000"/>
              </a:lnSpc>
            </a:pPr>
            <a:r>
              <a:rPr lang="ar-JO" sz="2000" dirty="0">
                <a:solidFill>
                  <a:srgbClr val="384653"/>
                </a:solidFill>
                <a:latin typeface="WinSoft Pro Medium" pitchFamily="34" charset="0"/>
                <a:ea typeface="WinSoft Pro Medium" pitchFamily="34" charset="-122"/>
                <a:cs typeface="WinSoft Pro Medium" pitchFamily="34" charset="-120"/>
              </a:rPr>
              <a:t>تقييم ودمج التدابير الشاملة في التخطيط للتعليم والتدريب التقني والمهني، </a:t>
            </a:r>
            <a:endParaRPr lang="ar-JO" sz="2000" dirty="0" smtClean="0">
              <a:solidFill>
                <a:srgbClr val="384653"/>
              </a:solidFill>
              <a:latin typeface="WinSoft Pro Medium" pitchFamily="34" charset="0"/>
              <a:ea typeface="WinSoft Pro Medium" pitchFamily="34" charset="-122"/>
              <a:cs typeface="WinSoft Pro Medium" pitchFamily="34" charset="-120"/>
            </a:endParaRPr>
          </a:p>
          <a:p>
            <a:pPr algn="r">
              <a:lnSpc>
                <a:spcPct val="133000"/>
              </a:lnSpc>
            </a:pPr>
            <a:r>
              <a:rPr lang="ar-JO" sz="2000" dirty="0" smtClean="0">
                <a:solidFill>
                  <a:srgbClr val="384653"/>
                </a:solidFill>
                <a:latin typeface="WinSoft Pro Medium" pitchFamily="34" charset="0"/>
                <a:ea typeface="WinSoft Pro Medium" pitchFamily="34" charset="-122"/>
                <a:cs typeface="WinSoft Pro Medium" pitchFamily="34" charset="-120"/>
              </a:rPr>
              <a:t>وتصميم </a:t>
            </a:r>
            <a:r>
              <a:rPr lang="ar-JO" sz="2000" dirty="0">
                <a:solidFill>
                  <a:srgbClr val="384653"/>
                </a:solidFill>
                <a:latin typeface="WinSoft Pro Medium" pitchFamily="34" charset="0"/>
                <a:ea typeface="WinSoft Pro Medium" pitchFamily="34" charset="-122"/>
                <a:cs typeface="WinSoft Pro Medium" pitchFamily="34" charset="-120"/>
              </a:rPr>
              <a:t>المناهج، والتقديم، والتقييم، وخدمات دعم المتعلمين، مع مراعاة احتياجات </a:t>
            </a:r>
            <a:endParaRPr lang="ar-JO" sz="2000" dirty="0" smtClean="0">
              <a:solidFill>
                <a:srgbClr val="384653"/>
              </a:solidFill>
              <a:latin typeface="WinSoft Pro Medium" pitchFamily="34" charset="0"/>
              <a:ea typeface="WinSoft Pro Medium" pitchFamily="34" charset="-122"/>
              <a:cs typeface="WinSoft Pro Medium" pitchFamily="34" charset="-120"/>
            </a:endParaRPr>
          </a:p>
          <a:p>
            <a:pPr algn="r">
              <a:lnSpc>
                <a:spcPct val="133000"/>
              </a:lnSpc>
            </a:pPr>
            <a:r>
              <a:rPr lang="ar-JO" sz="2000" dirty="0" smtClean="0">
                <a:solidFill>
                  <a:srgbClr val="384653"/>
                </a:solidFill>
                <a:latin typeface="WinSoft Pro Medium" pitchFamily="34" charset="0"/>
                <a:ea typeface="WinSoft Pro Medium" pitchFamily="34" charset="-122"/>
                <a:cs typeface="WinSoft Pro Medium" pitchFamily="34" charset="-120"/>
              </a:rPr>
              <a:t>النساء </a:t>
            </a:r>
            <a:r>
              <a:rPr lang="ar-JO" sz="2000" dirty="0">
                <a:solidFill>
                  <a:srgbClr val="384653"/>
                </a:solidFill>
                <a:latin typeface="WinSoft Pro Medium" pitchFamily="34" charset="0"/>
                <a:ea typeface="WinSoft Pro Medium" pitchFamily="34" charset="-122"/>
                <a:cs typeface="WinSoft Pro Medium" pitchFamily="34" charset="-120"/>
              </a:rPr>
              <a:t>والأشخاص ذوي الإعاقة والفئات الأكثر هشاشة.</a:t>
            </a:r>
            <a:endParaRPr lang="ar-SA" sz="2000" dirty="0">
              <a:solidFill>
                <a:srgbClr val="384653"/>
              </a:solidFill>
              <a:latin typeface="WinSoft Pro Medium" pitchFamily="34" charset="0"/>
              <a:ea typeface="WinSoft Pro Medium" pitchFamily="34" charset="-122"/>
              <a:cs typeface="WinSoft Pro Medium" pitchFamily="34" charset="-120"/>
            </a:endParaRPr>
          </a:p>
        </p:txBody>
      </p:sp>
      <p:sp>
        <p:nvSpPr>
          <p:cNvPr id="14" name="Shape 8"/>
          <p:cNvSpPr/>
          <p:nvPr/>
        </p:nvSpPr>
        <p:spPr>
          <a:xfrm>
            <a:off x="11204394" y="5408242"/>
            <a:ext cx="355393" cy="323093"/>
          </a:xfrm>
          <a:prstGeom prst="ellipse">
            <a:avLst/>
          </a:prstGeom>
          <a:solidFill>
            <a:srgbClr val="00AEEF"/>
          </a:solidFill>
          <a:ln w="6350">
            <a:solidFill>
              <a:srgbClr val="0094D5"/>
            </a:solidFill>
            <a:prstDash val="solid"/>
          </a:ln>
        </p:spPr>
        <p:txBody>
          <a:bodyPr/>
          <a:lstStyle/>
          <a:p>
            <a:endParaRPr lang="en-US"/>
          </a:p>
        </p:txBody>
      </p:sp>
      <p:sp>
        <p:nvSpPr>
          <p:cNvPr id="2" name="Rectangle 1"/>
          <p:cNvSpPr/>
          <p:nvPr/>
        </p:nvSpPr>
        <p:spPr>
          <a:xfrm>
            <a:off x="4800480" y="2161304"/>
            <a:ext cx="6300977" cy="1323439"/>
          </a:xfrm>
          <a:prstGeom prst="rect">
            <a:avLst/>
          </a:prstGeom>
        </p:spPr>
        <p:txBody>
          <a:bodyPr wrap="square">
            <a:spAutoFit/>
          </a:bodyPr>
          <a:lstStyle/>
          <a:p>
            <a:pPr algn="r"/>
            <a:r>
              <a:rPr lang="ar-JO" sz="2000" dirty="0">
                <a:solidFill>
                  <a:srgbClr val="384653"/>
                </a:solidFill>
                <a:latin typeface="WinSoft Pro Medium" pitchFamily="34" charset="0"/>
                <a:ea typeface="WinSoft Pro Medium" pitchFamily="34" charset="-122"/>
                <a:cs typeface="WinSoft Pro Medium" pitchFamily="34" charset="-120"/>
              </a:rPr>
              <a:t>صياغة تدخلات شاملة في التعليم والتدريب التقني والمهني </a:t>
            </a:r>
            <a:r>
              <a:rPr lang="ar-JO" sz="2000" dirty="0" smtClean="0">
                <a:solidFill>
                  <a:srgbClr val="384653"/>
                </a:solidFill>
                <a:latin typeface="WinSoft Pro Medium" pitchFamily="34" charset="0"/>
                <a:ea typeface="WinSoft Pro Medium" pitchFamily="34" charset="-122"/>
                <a:cs typeface="WinSoft Pro Medium" pitchFamily="34" charset="-120"/>
              </a:rPr>
              <a:t>تراعي احتياجات </a:t>
            </a:r>
            <a:r>
              <a:rPr lang="ar-JO" sz="2000" dirty="0">
                <a:solidFill>
                  <a:srgbClr val="384653"/>
                </a:solidFill>
                <a:latin typeface="WinSoft Pro Medium" pitchFamily="34" charset="0"/>
                <a:ea typeface="WinSoft Pro Medium" pitchFamily="34" charset="-122"/>
                <a:cs typeface="WinSoft Pro Medium" pitchFamily="34" charset="-120"/>
              </a:rPr>
              <a:t>المتدربين الأكثر هشاشة في سياقات الهشاشة والنزوح، من خلال تحديد الحواجز وتقييمها، والتخطيط للتدخلات ومتطلباتها المؤسسية والسياساتية، والتنسيق مع أصحاب القرار.</a:t>
            </a:r>
          </a:p>
        </p:txBody>
      </p:sp>
      <p:sp>
        <p:nvSpPr>
          <p:cNvPr id="3" name="Rectangle 2"/>
          <p:cNvSpPr/>
          <p:nvPr/>
        </p:nvSpPr>
        <p:spPr>
          <a:xfrm>
            <a:off x="4197728" y="5311779"/>
            <a:ext cx="6903729" cy="1200328"/>
          </a:xfrm>
          <a:prstGeom prst="rect">
            <a:avLst/>
          </a:prstGeom>
        </p:spPr>
        <p:txBody>
          <a:bodyPr wrap="square">
            <a:spAutoFit/>
          </a:bodyPr>
          <a:lstStyle/>
          <a:p>
            <a:pPr algn="r">
              <a:lnSpc>
                <a:spcPct val="133000"/>
              </a:lnSpc>
            </a:pPr>
            <a:r>
              <a:rPr lang="ar-JO" sz="2000" dirty="0">
                <a:solidFill>
                  <a:srgbClr val="384653"/>
                </a:solidFill>
                <a:latin typeface="WinSoft Pro Medium" pitchFamily="34" charset="0"/>
                <a:ea typeface="WinSoft Pro Medium" pitchFamily="34" charset="-122"/>
                <a:cs typeface="WinSoft Pro Medium" pitchFamily="34" charset="-120"/>
              </a:rPr>
              <a:t>تحديد احتياجات المتعلمين ومواءمة الدعم وترتيب الأولويات، ثم دمج الاحتياجات المحددة في البرنامج والمقرر؛ بما يضمن تقديم تعليم وتدريب أكثر شمولًا واستجابة لتنوع المتعلمين.</a:t>
            </a:r>
          </a:p>
        </p:txBody>
      </p:sp>
    </p:spTree>
    <p:extLst>
      <p:ext uri="{BB962C8B-B14F-4D97-AF65-F5344CB8AC3E}">
        <p14:creationId xmlns:p14="http://schemas.microsoft.com/office/powerpoint/2010/main" val="28139454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0"/>
          <p:cNvPicPr>
            <a:picLocks noChangeAspect="1"/>
          </p:cNvPicPr>
          <p:nvPr/>
        </p:nvPicPr>
        <p:blipFill>
          <a:blip r:embed="rId2"/>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pic>
        <p:nvPicPr>
          <p:cNvPr id="5" name="Image 1" descr="preencoded.png"/>
          <p:cNvPicPr>
            <a:picLocks noChangeAspect="1"/>
          </p:cNvPicPr>
          <p:nvPr/>
        </p:nvPicPr>
        <p:blipFill>
          <a:blip r:embed="rId3"/>
          <a:stretch>
            <a:fillRect/>
          </a:stretch>
        </p:blipFill>
        <p:spPr>
          <a:xfrm>
            <a:off x="90287" y="794048"/>
            <a:ext cx="3513050" cy="5269805"/>
          </a:xfrm>
          <a:prstGeom prst="rect">
            <a:avLst/>
          </a:prstGeom>
        </p:spPr>
      </p:pic>
      <p:sp>
        <p:nvSpPr>
          <p:cNvPr id="6" name="Text 0"/>
          <p:cNvSpPr/>
          <p:nvPr/>
        </p:nvSpPr>
        <p:spPr>
          <a:xfrm>
            <a:off x="5203794" y="523081"/>
            <a:ext cx="6378606" cy="629858"/>
          </a:xfrm>
          <a:prstGeom prst="rect">
            <a:avLst/>
          </a:prstGeom>
          <a:noFill/>
          <a:ln/>
        </p:spPr>
        <p:txBody>
          <a:bodyPr wrap="none" lIns="0" tIns="0" rIns="0" bIns="0" rtlCol="0" anchor="t"/>
          <a:lstStyle/>
          <a:p>
            <a:pPr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دور الميسّر</a:t>
            </a:r>
            <a:endParaRPr lang="ar-SA" sz="3700" dirty="0">
              <a:solidFill>
                <a:srgbClr val="2E3C4E"/>
              </a:solidFill>
              <a:latin typeface="GE SS Two Light" pitchFamily="34" charset="0"/>
              <a:ea typeface="GE SS Two Light" pitchFamily="34" charset="-122"/>
              <a:cs typeface="GE SS Two Light" pitchFamily="34" charset="-120"/>
            </a:endParaRPr>
          </a:p>
        </p:txBody>
      </p:sp>
      <p:sp>
        <p:nvSpPr>
          <p:cNvPr id="8" name="Shape 2"/>
          <p:cNvSpPr/>
          <p:nvPr/>
        </p:nvSpPr>
        <p:spPr>
          <a:xfrm>
            <a:off x="11153595" y="2210927"/>
            <a:ext cx="406191" cy="406202"/>
          </a:xfrm>
          <a:prstGeom prst="ellipse">
            <a:avLst/>
          </a:prstGeom>
          <a:solidFill>
            <a:srgbClr val="00AEEF"/>
          </a:solidFill>
          <a:ln w="6350">
            <a:solidFill>
              <a:srgbClr val="0094D5"/>
            </a:solidFill>
            <a:prstDash val="solid"/>
          </a:ln>
        </p:spPr>
      </p:sp>
      <p:sp>
        <p:nvSpPr>
          <p:cNvPr id="9" name="Text 3"/>
          <p:cNvSpPr/>
          <p:nvPr/>
        </p:nvSpPr>
        <p:spPr>
          <a:xfrm>
            <a:off x="11214167" y="2193677"/>
            <a:ext cx="285048" cy="356295"/>
          </a:xfrm>
          <a:prstGeom prst="rect">
            <a:avLst/>
          </a:prstGeom>
          <a:noFill/>
          <a:ln/>
        </p:spPr>
        <p:txBody>
          <a:bodyPr wrap="none" lIns="0" tIns="0" rIns="0" bIns="0" rtlCol="0" anchor="ctr"/>
          <a:lstStyle/>
          <a:p>
            <a:pPr marL="0" indent="0" algn="ctr" rtl="1">
              <a:lnSpc>
                <a:spcPct val="100000"/>
              </a:lnSpc>
              <a:buNone/>
            </a:pPr>
            <a:endParaRPr lang="en-US" sz="2200" dirty="0"/>
          </a:p>
        </p:txBody>
      </p:sp>
      <p:sp>
        <p:nvSpPr>
          <p:cNvPr id="10" name="Text 4"/>
          <p:cNvSpPr/>
          <p:nvPr/>
        </p:nvSpPr>
        <p:spPr>
          <a:xfrm>
            <a:off x="4837706" y="2227362"/>
            <a:ext cx="6135415" cy="288925"/>
          </a:xfrm>
          <a:prstGeom prst="rect">
            <a:avLst/>
          </a:prstGeom>
          <a:noFill/>
          <a:ln/>
        </p:spPr>
        <p:txBody>
          <a:bodyPr wrap="none" lIns="0" tIns="0" rIns="0" bIns="0" rtlCol="0" anchor="t"/>
          <a:lstStyle/>
          <a:p>
            <a:pPr marL="0" indent="0" algn="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تيسير النقاشات والأنشطة ودراسات الحالة والتطبيقات العملية.</a:t>
            </a:r>
            <a:endParaRPr lang="ar-SA" dirty="0"/>
          </a:p>
        </p:txBody>
      </p:sp>
      <p:sp>
        <p:nvSpPr>
          <p:cNvPr id="11" name="Shape 5"/>
          <p:cNvSpPr/>
          <p:nvPr/>
        </p:nvSpPr>
        <p:spPr>
          <a:xfrm>
            <a:off x="11153595" y="3020390"/>
            <a:ext cx="406191" cy="406202"/>
          </a:xfrm>
          <a:prstGeom prst="ellipse">
            <a:avLst/>
          </a:prstGeom>
          <a:solidFill>
            <a:srgbClr val="00AEEF"/>
          </a:solidFill>
          <a:ln w="6350">
            <a:solidFill>
              <a:srgbClr val="0094D5"/>
            </a:solidFill>
            <a:prstDash val="solid"/>
          </a:ln>
        </p:spPr>
      </p:sp>
      <p:sp>
        <p:nvSpPr>
          <p:cNvPr id="12" name="Text 6"/>
          <p:cNvSpPr/>
          <p:nvPr/>
        </p:nvSpPr>
        <p:spPr>
          <a:xfrm>
            <a:off x="11214167" y="2960936"/>
            <a:ext cx="285048" cy="356295"/>
          </a:xfrm>
          <a:prstGeom prst="rect">
            <a:avLst/>
          </a:prstGeom>
          <a:noFill/>
          <a:ln/>
        </p:spPr>
        <p:txBody>
          <a:bodyPr wrap="none" lIns="0" tIns="0" rIns="0" bIns="0" rtlCol="0" anchor="ctr"/>
          <a:lstStyle/>
          <a:p>
            <a:pPr marL="0" indent="0" algn="ctr" rtl="1">
              <a:lnSpc>
                <a:spcPct val="100000"/>
              </a:lnSpc>
              <a:buNone/>
            </a:pPr>
            <a:endParaRPr lang="en-US" sz="2200" dirty="0"/>
          </a:p>
        </p:txBody>
      </p:sp>
      <p:sp>
        <p:nvSpPr>
          <p:cNvPr id="14" name="Shape 8"/>
          <p:cNvSpPr/>
          <p:nvPr/>
        </p:nvSpPr>
        <p:spPr>
          <a:xfrm>
            <a:off x="11153595" y="4017935"/>
            <a:ext cx="406191" cy="406202"/>
          </a:xfrm>
          <a:prstGeom prst="ellipse">
            <a:avLst/>
          </a:prstGeom>
          <a:solidFill>
            <a:srgbClr val="00AEEF"/>
          </a:solidFill>
          <a:ln w="6350">
            <a:solidFill>
              <a:srgbClr val="0094D5"/>
            </a:solidFill>
            <a:prstDash val="solid"/>
          </a:ln>
        </p:spPr>
      </p:sp>
      <p:sp>
        <p:nvSpPr>
          <p:cNvPr id="15" name="Text 9"/>
          <p:cNvSpPr/>
          <p:nvPr/>
        </p:nvSpPr>
        <p:spPr>
          <a:xfrm>
            <a:off x="11214167" y="3958481"/>
            <a:ext cx="285048" cy="356295"/>
          </a:xfrm>
          <a:prstGeom prst="rect">
            <a:avLst/>
          </a:prstGeom>
          <a:noFill/>
          <a:ln/>
        </p:spPr>
        <p:txBody>
          <a:bodyPr wrap="none" lIns="0" tIns="0" rIns="0" bIns="0" rtlCol="0" anchor="ctr"/>
          <a:lstStyle/>
          <a:p>
            <a:pPr marL="0" indent="0" algn="ctr" rtl="1">
              <a:lnSpc>
                <a:spcPct val="100000"/>
              </a:lnSpc>
              <a:buNone/>
            </a:pPr>
            <a:endParaRPr lang="en-US" sz="2200" dirty="0"/>
          </a:p>
        </p:txBody>
      </p:sp>
      <p:sp>
        <p:nvSpPr>
          <p:cNvPr id="16" name="Text 10"/>
          <p:cNvSpPr/>
          <p:nvPr/>
        </p:nvSpPr>
        <p:spPr>
          <a:xfrm>
            <a:off x="4837706" y="3992166"/>
            <a:ext cx="6135415" cy="577850"/>
          </a:xfrm>
          <a:prstGeom prst="rect">
            <a:avLst/>
          </a:prstGeom>
          <a:noFill/>
          <a:ln/>
        </p:spPr>
        <p:txBody>
          <a:bodyPr wrap="square" lIns="0" tIns="0" rIns="0" bIns="0" rtlCol="0" anchor="t">
            <a:noAutofit/>
          </a:bodyPr>
          <a:lstStyle/>
          <a:p>
            <a:pPr marL="0" indent="0" algn="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الاستفادة من خبرات المشاركين وتجاربهم المهنية، ويشجع على تبادل الخبرات والممارسات والتعلم من الأقران.</a:t>
            </a:r>
            <a:endParaRPr lang="ar-SA" dirty="0"/>
          </a:p>
        </p:txBody>
      </p:sp>
      <p:sp>
        <p:nvSpPr>
          <p:cNvPr id="17" name="Shape 11"/>
          <p:cNvSpPr/>
          <p:nvPr/>
        </p:nvSpPr>
        <p:spPr>
          <a:xfrm>
            <a:off x="11153595" y="4973277"/>
            <a:ext cx="406191" cy="406202"/>
          </a:xfrm>
          <a:prstGeom prst="ellipse">
            <a:avLst/>
          </a:prstGeom>
          <a:solidFill>
            <a:srgbClr val="00AEEF"/>
          </a:solidFill>
          <a:ln w="6350">
            <a:solidFill>
              <a:srgbClr val="0094D5"/>
            </a:solidFill>
            <a:prstDash val="solid"/>
          </a:ln>
        </p:spPr>
      </p:sp>
      <p:sp>
        <p:nvSpPr>
          <p:cNvPr id="18" name="Text 12"/>
          <p:cNvSpPr/>
          <p:nvPr/>
        </p:nvSpPr>
        <p:spPr>
          <a:xfrm>
            <a:off x="11214167" y="4956026"/>
            <a:ext cx="285048" cy="356295"/>
          </a:xfrm>
          <a:prstGeom prst="rect">
            <a:avLst/>
          </a:prstGeom>
          <a:noFill/>
          <a:ln/>
        </p:spPr>
        <p:txBody>
          <a:bodyPr wrap="none" lIns="0" tIns="0" rIns="0" bIns="0" rtlCol="0" anchor="ctr"/>
          <a:lstStyle/>
          <a:p>
            <a:pPr marL="0" indent="0" algn="ctr" rtl="1">
              <a:lnSpc>
                <a:spcPct val="100000"/>
              </a:lnSpc>
              <a:buNone/>
            </a:pPr>
            <a:endParaRPr lang="en-US" sz="2200" dirty="0"/>
          </a:p>
        </p:txBody>
      </p:sp>
      <p:sp>
        <p:nvSpPr>
          <p:cNvPr id="19" name="Text 13"/>
          <p:cNvSpPr/>
          <p:nvPr/>
        </p:nvSpPr>
        <p:spPr>
          <a:xfrm>
            <a:off x="4837706" y="4989711"/>
            <a:ext cx="6135415" cy="288925"/>
          </a:xfrm>
          <a:prstGeom prst="rect">
            <a:avLst/>
          </a:prstGeom>
          <a:noFill/>
          <a:ln/>
        </p:spPr>
        <p:txBody>
          <a:bodyPr wrap="none" lIns="0" tIns="0" rIns="0" bIns="0" rtlCol="0" anchor="t"/>
          <a:lstStyle/>
          <a:p>
            <a:pPr marL="0" indent="0" algn="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تقديم التغذية الراجعة على أداء المشاركين وتكليفاتهم.</a:t>
            </a:r>
            <a:endParaRPr lang="ar-SA" dirty="0"/>
          </a:p>
        </p:txBody>
      </p:sp>
      <p:sp>
        <p:nvSpPr>
          <p:cNvPr id="20" name="Shape 14"/>
          <p:cNvSpPr/>
          <p:nvPr/>
        </p:nvSpPr>
        <p:spPr>
          <a:xfrm>
            <a:off x="11153595" y="5774157"/>
            <a:ext cx="406191" cy="406202"/>
          </a:xfrm>
          <a:prstGeom prst="ellipse">
            <a:avLst/>
          </a:prstGeom>
          <a:solidFill>
            <a:srgbClr val="00AEEF"/>
          </a:solidFill>
          <a:ln w="6350">
            <a:solidFill>
              <a:srgbClr val="0094D5"/>
            </a:solidFill>
            <a:prstDash val="solid"/>
          </a:ln>
        </p:spPr>
      </p:sp>
      <p:sp>
        <p:nvSpPr>
          <p:cNvPr id="21" name="Text 15"/>
          <p:cNvSpPr/>
          <p:nvPr/>
        </p:nvSpPr>
        <p:spPr>
          <a:xfrm>
            <a:off x="11214167" y="5723285"/>
            <a:ext cx="285048" cy="356295"/>
          </a:xfrm>
          <a:prstGeom prst="rect">
            <a:avLst/>
          </a:prstGeom>
          <a:noFill/>
          <a:ln/>
        </p:spPr>
        <p:txBody>
          <a:bodyPr wrap="none" lIns="0" tIns="0" rIns="0" bIns="0" rtlCol="0" anchor="ctr"/>
          <a:lstStyle/>
          <a:p>
            <a:pPr marL="0" indent="0" algn="ctr" rtl="1">
              <a:lnSpc>
                <a:spcPct val="100000"/>
              </a:lnSpc>
              <a:buNone/>
            </a:pPr>
            <a:endParaRPr lang="en-US" sz="2200" dirty="0"/>
          </a:p>
        </p:txBody>
      </p:sp>
      <p:sp>
        <p:nvSpPr>
          <p:cNvPr id="22" name="Text 16"/>
          <p:cNvSpPr/>
          <p:nvPr/>
        </p:nvSpPr>
        <p:spPr>
          <a:xfrm>
            <a:off x="3836696" y="5706186"/>
            <a:ext cx="7136426" cy="577850"/>
          </a:xfrm>
          <a:prstGeom prst="rect">
            <a:avLst/>
          </a:prstGeom>
          <a:noFill/>
          <a:ln/>
        </p:spPr>
        <p:txBody>
          <a:bodyPr wrap="square" lIns="0" tIns="0" rIns="0" bIns="0" rtlCol="0" anchor="t">
            <a:noAutofit/>
          </a:bodyPr>
          <a:lstStyle/>
          <a:p>
            <a:pPr algn="r" rtl="1">
              <a:lnSpc>
                <a:spcPct val="133000"/>
              </a:lnSpc>
            </a:pPr>
            <a:r>
              <a:rPr lang="ar-SA" altLang="en-US" dirty="0">
                <a:solidFill>
                  <a:srgbClr val="384653"/>
                </a:solidFill>
                <a:latin typeface="WinSoft Pro Medium" pitchFamily="34" charset="0"/>
                <a:ea typeface="WinSoft Pro Medium" pitchFamily="34" charset="-122"/>
                <a:cs typeface="WinSoft Pro Medium" pitchFamily="34" charset="-120"/>
              </a:rPr>
              <a:t>دعم المشاركين في الانتقال </a:t>
            </a:r>
            <a:r>
              <a:rPr lang="ar-SA" altLang="en-US" dirty="0">
                <a:solidFill>
                  <a:srgbClr val="384653"/>
                </a:solidFill>
                <a:latin typeface="WinSoft Pro Medium" pitchFamily="34" charset="0"/>
                <a:ea typeface="WinSoft Pro Medium" pitchFamily="34" charset="-122"/>
                <a:cs typeface="WinSoft Pro Medium" pitchFamily="34" charset="-120"/>
              </a:rPr>
              <a:t>من </a:t>
            </a:r>
            <a:r>
              <a:rPr lang="ar-SA" dirty="0">
                <a:solidFill>
                  <a:srgbClr val="384653"/>
                </a:solidFill>
                <a:latin typeface="WinSoft Pro Medium" pitchFamily="34" charset="0"/>
                <a:ea typeface="WinSoft Pro Medium" pitchFamily="34" charset="-122"/>
                <a:cs typeface="WinSoft Pro Medium" pitchFamily="34" charset="-120"/>
              </a:rPr>
              <a:t>بناء المفاهيم إلى اختيار وتصميم النماذج والخطط والأدوات المناسبة للتدخلات الشاملة في التعليم والتدريب التقني والمهني وتطبيقها على مستوى برامج التعليم والتدريب التقني والمهني في المؤسسة</a:t>
            </a:r>
          </a:p>
        </p:txBody>
      </p:sp>
      <p:sp>
        <p:nvSpPr>
          <p:cNvPr id="2" name="Rectangle 1"/>
          <p:cNvSpPr/>
          <p:nvPr/>
        </p:nvSpPr>
        <p:spPr>
          <a:xfrm>
            <a:off x="4800480" y="1170189"/>
            <a:ext cx="6759306" cy="784830"/>
          </a:xfrm>
          <a:prstGeom prst="rect">
            <a:avLst/>
          </a:prstGeom>
        </p:spPr>
        <p:txBody>
          <a:bodyPr wrap="square">
            <a:spAutoFit/>
          </a:bodyPr>
          <a:lstStyle/>
          <a:p>
            <a:pPr algn="r"/>
            <a:r>
              <a:rPr lang="ar-SA" sz="1500" dirty="0">
                <a:solidFill>
                  <a:srgbClr val="384653"/>
                </a:solidFill>
                <a:latin typeface="WinSoft Pro Medium" pitchFamily="34" charset="0"/>
                <a:ea typeface="WinSoft Pro Medium" pitchFamily="34" charset="-122"/>
                <a:cs typeface="WinSoft Pro Medium" pitchFamily="34" charset="-120"/>
              </a:rPr>
              <a:t>يتولى الميسّر تهيئة بيئة تعلم تفاعلية تساعد المشاركين على البناء المفاهيمي المناسب للتدخل الشامل في التعليم والتدريب التقني والمهني والفئات المستهدفة في مؤسساتهم وإنتاج خطط مناسبة لتقييم الحواجز والتدخل الشامل</a:t>
            </a:r>
            <a:endParaRPr lang="ar-JO" sz="1500" dirty="0">
              <a:solidFill>
                <a:srgbClr val="384653"/>
              </a:solidFill>
              <a:latin typeface="WinSoft Pro Medium" pitchFamily="34" charset="0"/>
              <a:ea typeface="WinSoft Pro Medium" pitchFamily="34" charset="-122"/>
              <a:cs typeface="WinSoft Pro Medium" pitchFamily="34" charset="-120"/>
            </a:endParaRPr>
          </a:p>
        </p:txBody>
      </p:sp>
      <p:sp>
        <p:nvSpPr>
          <p:cNvPr id="3" name="Rectangle 2"/>
          <p:cNvSpPr/>
          <p:nvPr/>
        </p:nvSpPr>
        <p:spPr>
          <a:xfrm>
            <a:off x="5391297" y="3038825"/>
            <a:ext cx="5888150" cy="369332"/>
          </a:xfrm>
          <a:prstGeom prst="rect">
            <a:avLst/>
          </a:prstGeom>
        </p:spPr>
        <p:txBody>
          <a:bodyPr wrap="none">
            <a:spAutoFit/>
          </a:bodyPr>
          <a:lstStyle/>
          <a:p>
            <a:r>
              <a:rPr lang="ar-SA" dirty="0" smtClean="0">
                <a:solidFill>
                  <a:srgbClr val="384653"/>
                </a:solidFill>
                <a:latin typeface="WinSoft Pro Medium" pitchFamily="34" charset="0"/>
                <a:ea typeface="WinSoft Pro Medium" pitchFamily="34" charset="-122"/>
                <a:cs typeface="WinSoft Pro Medium" pitchFamily="34" charset="-120"/>
              </a:rPr>
              <a:t>طرح </a:t>
            </a:r>
            <a:r>
              <a:rPr lang="ar-SA" dirty="0">
                <a:solidFill>
                  <a:srgbClr val="384653"/>
                </a:solidFill>
                <a:latin typeface="WinSoft Pro Medium" pitchFamily="34" charset="0"/>
                <a:ea typeface="WinSoft Pro Medium" pitchFamily="34" charset="-122"/>
                <a:cs typeface="WinSoft Pro Medium" pitchFamily="34" charset="-120"/>
              </a:rPr>
              <a:t>أسئلة تحليلية تساعد المشاركين على تقييم الاحتياجات والأدلة والقرارات</a:t>
            </a:r>
            <a:endParaRPr lang="ar-JO" dirty="0">
              <a:solidFill>
                <a:srgbClr val="384653"/>
              </a:solidFill>
              <a:latin typeface="WinSoft Pro Medium" pitchFamily="34" charset="0"/>
              <a:ea typeface="WinSoft Pro Medium" pitchFamily="34" charset="-122"/>
              <a:cs typeface="WinSoft Pro Medium" pitchFamily="34" charset="-120"/>
            </a:endParaRPr>
          </a:p>
        </p:txBody>
      </p:sp>
    </p:spTree>
    <p:extLst>
      <p:ext uri="{BB962C8B-B14F-4D97-AF65-F5344CB8AC3E}">
        <p14:creationId xmlns:p14="http://schemas.microsoft.com/office/powerpoint/2010/main" val="34739653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0"/>
          <p:cNvSpPr/>
          <p:nvPr/>
        </p:nvSpPr>
        <p:spPr>
          <a:xfrm>
            <a:off x="631908" y="1649555"/>
            <a:ext cx="10927878" cy="620098"/>
          </a:xfrm>
          <a:prstGeom prst="rect">
            <a:avLst/>
          </a:prstGeom>
          <a:noFill/>
          <a:ln/>
        </p:spPr>
        <p:txBody>
          <a:bodyPr wrap="none" lIns="0" tIns="0" rIns="0" bIns="0" rtlCol="0" anchor="t"/>
          <a:lstStyle/>
          <a:p>
            <a:pPr algn="r" rtl="1">
              <a:lnSpc>
                <a:spcPct val="104000"/>
              </a:lnSpc>
            </a:pPr>
            <a:r>
              <a:rPr lang="ar-SA" altLang="en-US" sz="3700" dirty="0">
                <a:solidFill>
                  <a:srgbClr val="2E3C4E"/>
                </a:solidFill>
                <a:latin typeface="GE SS Two Light" pitchFamily="34" charset="0"/>
                <a:ea typeface="GE SS Two Light" pitchFamily="34" charset="-122"/>
                <a:cs typeface="GE SS Two Light" pitchFamily="34" charset="-120"/>
              </a:rPr>
              <a:t>أساليب تقديم الوحدات</a:t>
            </a:r>
            <a:endParaRPr lang="ar-SA" sz="3700" dirty="0">
              <a:solidFill>
                <a:srgbClr val="2E3C4E"/>
              </a:solidFill>
              <a:latin typeface="GE SS Two Light" pitchFamily="34" charset="0"/>
              <a:ea typeface="GE SS Two Light" pitchFamily="34" charset="-122"/>
              <a:cs typeface="GE SS Two Light" pitchFamily="34" charset="-120"/>
            </a:endParaRPr>
          </a:p>
        </p:txBody>
      </p:sp>
      <p:pic>
        <p:nvPicPr>
          <p:cNvPr id="5" name="Image 0" descr="preencoded.png"/>
          <p:cNvPicPr>
            <a:picLocks noChangeAspect="1"/>
          </p:cNvPicPr>
          <p:nvPr/>
        </p:nvPicPr>
        <p:blipFill>
          <a:blip>
            <a:extLst>
              <a:ext uri="{96DAC541-7B7A-43D3-8B79-37D633B846F1}">
                <asvg:svgBlip xmlns:asvg="http://schemas.microsoft.com/office/drawing/2016/SVG/main" xmlns="" r:embed="rId2"/>
              </a:ext>
            </a:extLst>
          </a:blip>
          <a:stretch>
            <a:fillRect/>
          </a:stretch>
        </p:blipFill>
        <p:spPr>
          <a:xfrm>
            <a:off x="10859678" y="2972158"/>
            <a:ext cx="700109" cy="700126"/>
          </a:xfrm>
          <a:prstGeom prst="rect">
            <a:avLst/>
          </a:prstGeom>
        </p:spPr>
      </p:pic>
      <p:sp>
        <p:nvSpPr>
          <p:cNvPr id="6" name="Text 1"/>
          <p:cNvSpPr/>
          <p:nvPr/>
        </p:nvSpPr>
        <p:spPr>
          <a:xfrm>
            <a:off x="8067572" y="3897908"/>
            <a:ext cx="3492214" cy="1215895"/>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التعلم الذاتي</a:t>
            </a:r>
            <a:endParaRPr lang="ar-SA" sz="2400" dirty="0"/>
          </a:p>
        </p:txBody>
      </p:sp>
      <p:sp>
        <p:nvSpPr>
          <p:cNvPr id="7" name="Text 2"/>
          <p:cNvSpPr/>
          <p:nvPr/>
        </p:nvSpPr>
        <p:spPr>
          <a:xfrm>
            <a:off x="8067572" y="4303018"/>
            <a:ext cx="3492214" cy="1183382"/>
          </a:xfrm>
          <a:prstGeom prst="rect">
            <a:avLst/>
          </a:prstGeom>
          <a:noFill/>
          <a:ln/>
        </p:spPr>
        <p:txBody>
          <a:bodyPr wrap="none" lIns="0" tIns="0" rIns="0" bIns="0" rtlCol="0" anchor="t"/>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يتيح للمتعلم إدارة وقته والتقدم</a:t>
            </a:r>
            <a:endParaRPr lang="en-US" altLang="en-US" sz="2000" dirty="0">
              <a:solidFill>
                <a:srgbClr val="384653"/>
              </a:solidFill>
              <a:latin typeface="WinSoft Pro Medium" pitchFamily="34" charset="0"/>
              <a:ea typeface="WinSoft Pro Medium" pitchFamily="34" charset="-122"/>
              <a:cs typeface="WinSoft Pro Medium" pitchFamily="34" charset="-120"/>
            </a:endParaRPr>
          </a:p>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 وفق سرعته الخاصة</a:t>
            </a:r>
            <a:endParaRPr lang="ar-SA" sz="2000" dirty="0"/>
          </a:p>
        </p:txBody>
      </p:sp>
      <p:pic>
        <p:nvPicPr>
          <p:cNvPr id="8" name="Image 1" descr="preencoded.png"/>
          <p:cNvPicPr>
            <a:picLocks noChangeAspect="1"/>
          </p:cNvPicPr>
          <p:nvPr/>
        </p:nvPicPr>
        <p:blipFill>
          <a:blip>
            <a:extLst>
              <a:ext uri="{96DAC541-7B7A-43D3-8B79-37D633B846F1}">
                <asvg:svgBlip xmlns:asvg="http://schemas.microsoft.com/office/drawing/2016/SVG/main" xmlns="" r:embed="rId3"/>
              </a:ext>
            </a:extLst>
          </a:blip>
          <a:stretch>
            <a:fillRect/>
          </a:stretch>
        </p:blipFill>
        <p:spPr>
          <a:xfrm>
            <a:off x="7141848" y="2972159"/>
            <a:ext cx="700108" cy="700125"/>
          </a:xfrm>
          <a:prstGeom prst="rect">
            <a:avLst/>
          </a:prstGeom>
        </p:spPr>
      </p:pic>
      <p:sp>
        <p:nvSpPr>
          <p:cNvPr id="9" name="Text 3"/>
          <p:cNvSpPr/>
          <p:nvPr/>
        </p:nvSpPr>
        <p:spPr>
          <a:xfrm>
            <a:off x="4349740" y="3897908"/>
            <a:ext cx="3492214" cy="1215895"/>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التعلم الميسّر عبر الإنترنت</a:t>
            </a:r>
            <a:endParaRPr lang="ar-SA" sz="2400" dirty="0"/>
          </a:p>
        </p:txBody>
      </p:sp>
      <p:sp>
        <p:nvSpPr>
          <p:cNvPr id="10" name="Text 4"/>
          <p:cNvSpPr/>
          <p:nvPr/>
        </p:nvSpPr>
        <p:spPr>
          <a:xfrm>
            <a:off x="4349740" y="4303018"/>
            <a:ext cx="3492214" cy="1183382"/>
          </a:xfrm>
          <a:prstGeom prst="rect">
            <a:avLst/>
          </a:prstGeom>
          <a:noFill/>
          <a:ln/>
        </p:spPr>
        <p:txBody>
          <a:bodyPr wrap="none" lIns="0" tIns="0" rIns="0" bIns="0" rtlCol="0" anchor="t"/>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جلسات تفاعلية بتوجيه من </a:t>
            </a:r>
            <a:endParaRPr lang="en-US" altLang="en-US" sz="2000" dirty="0">
              <a:solidFill>
                <a:srgbClr val="384653"/>
              </a:solidFill>
              <a:latin typeface="WinSoft Pro Medium" pitchFamily="34" charset="0"/>
              <a:ea typeface="WinSoft Pro Medium" pitchFamily="34" charset="-122"/>
              <a:cs typeface="WinSoft Pro Medium" pitchFamily="34" charset="-120"/>
            </a:endParaRPr>
          </a:p>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ميسّر متخصص</a:t>
            </a:r>
            <a:endParaRPr lang="ar-SA" sz="2000" dirty="0"/>
          </a:p>
        </p:txBody>
      </p:sp>
      <p:pic>
        <p:nvPicPr>
          <p:cNvPr id="11" name="Image 2" descr="preencoded.png"/>
          <p:cNvPicPr>
            <a:picLocks noChangeAspect="1"/>
          </p:cNvPicPr>
          <p:nvPr/>
        </p:nvPicPr>
        <p:blipFill>
          <a:blip>
            <a:extLst>
              <a:ext uri="{96DAC541-7B7A-43D3-8B79-37D633B846F1}">
                <asvg:svgBlip xmlns:asvg="http://schemas.microsoft.com/office/drawing/2016/SVG/main" xmlns="" r:embed="rId4"/>
              </a:ext>
            </a:extLst>
          </a:blip>
          <a:stretch>
            <a:fillRect/>
          </a:stretch>
        </p:blipFill>
        <p:spPr>
          <a:xfrm>
            <a:off x="3424016" y="2972160"/>
            <a:ext cx="700107" cy="700124"/>
          </a:xfrm>
          <a:prstGeom prst="rect">
            <a:avLst/>
          </a:prstGeom>
        </p:spPr>
      </p:pic>
      <p:sp>
        <p:nvSpPr>
          <p:cNvPr id="12" name="Text 5"/>
          <p:cNvSpPr/>
          <p:nvPr/>
        </p:nvSpPr>
        <p:spPr>
          <a:xfrm>
            <a:off x="631908" y="3897908"/>
            <a:ext cx="3492214" cy="1215895"/>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التعلم الوجاهي</a:t>
            </a:r>
            <a:endParaRPr lang="ar-SA" sz="2400" dirty="0"/>
          </a:p>
        </p:txBody>
      </p:sp>
      <p:sp>
        <p:nvSpPr>
          <p:cNvPr id="13" name="Text 6"/>
          <p:cNvSpPr/>
          <p:nvPr/>
        </p:nvSpPr>
        <p:spPr>
          <a:xfrm>
            <a:off x="631908" y="4303018"/>
            <a:ext cx="3492214" cy="1183382"/>
          </a:xfrm>
          <a:prstGeom prst="rect">
            <a:avLst/>
          </a:prstGeom>
          <a:noFill/>
          <a:ln/>
        </p:spPr>
        <p:txBody>
          <a:bodyPr wrap="none" lIns="0" tIns="0" rIns="0" bIns="0" rtlCol="0" anchor="t"/>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تعلم مباشر في قاعات التدريب والمشاغل</a:t>
            </a:r>
            <a:endParaRPr lang="ar-SA" sz="2000" dirty="0"/>
          </a:p>
        </p:txBody>
      </p:sp>
    </p:spTree>
    <p:extLst>
      <p:ext uri="{BB962C8B-B14F-4D97-AF65-F5344CB8AC3E}">
        <p14:creationId xmlns:p14="http://schemas.microsoft.com/office/powerpoint/2010/main" val="29324906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0"/>
          <p:cNvSpPr/>
          <p:nvPr/>
        </p:nvSpPr>
        <p:spPr>
          <a:xfrm>
            <a:off x="468498" y="668505"/>
            <a:ext cx="11254698" cy="857710"/>
          </a:xfrm>
          <a:prstGeom prst="rect">
            <a:avLst/>
          </a:prstGeom>
          <a:noFill/>
          <a:ln/>
        </p:spPr>
        <p:txBody>
          <a:bodyPr wrap="none" lIns="0" tIns="0" rIns="0" bIns="0" rtlCol="0" anchor="t"/>
          <a:lstStyle/>
          <a:p>
            <a:pPr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أدوات التقييم</a:t>
            </a:r>
            <a:endParaRPr lang="ar-SA" sz="3700" dirty="0">
              <a:solidFill>
                <a:srgbClr val="2E3C4E"/>
              </a:solidFill>
              <a:latin typeface="GE SS Two Light" pitchFamily="34" charset="0"/>
              <a:ea typeface="GE SS Two Light" pitchFamily="34" charset="-122"/>
              <a:cs typeface="GE SS Two Light" pitchFamily="34" charset="-120"/>
            </a:endParaRPr>
          </a:p>
        </p:txBody>
      </p:sp>
      <p:pic>
        <p:nvPicPr>
          <p:cNvPr id="6" name="Image 0" descr="preencoded.png"/>
          <p:cNvPicPr>
            <a:picLocks noChangeAspect="1"/>
          </p:cNvPicPr>
          <p:nvPr/>
        </p:nvPicPr>
        <p:blipFill>
          <a:blip>
            <a:extLst>
              <a:ext uri="{96DAC541-7B7A-43D3-8B79-37D633B846F1}">
                <asvg:svgBlip xmlns:asvg="http://schemas.microsoft.com/office/drawing/2016/SVG/main" xmlns="" r:embed="rId2"/>
              </a:ext>
            </a:extLst>
          </a:blip>
          <a:stretch>
            <a:fillRect/>
          </a:stretch>
        </p:blipFill>
        <p:spPr>
          <a:xfrm>
            <a:off x="8157562" y="2652246"/>
            <a:ext cx="3565634" cy="1255911"/>
          </a:xfrm>
          <a:prstGeom prst="rect">
            <a:avLst/>
          </a:prstGeom>
        </p:spPr>
      </p:pic>
      <p:pic>
        <p:nvPicPr>
          <p:cNvPr id="7" name="Image 1" descr="preencoded.png"/>
          <p:cNvPicPr>
            <a:picLocks noChangeAspect="1"/>
          </p:cNvPicPr>
          <p:nvPr/>
        </p:nvPicPr>
        <p:blipFill>
          <a:blip>
            <a:extLst>
              <a:ext uri="{96DAC541-7B7A-43D3-8B79-37D633B846F1}">
                <asvg:svgBlip xmlns:asvg="http://schemas.microsoft.com/office/drawing/2016/SVG/main" xmlns="" r:embed="rId3"/>
              </a:ext>
            </a:extLst>
          </a:blip>
          <a:stretch>
            <a:fillRect/>
          </a:stretch>
        </p:blipFill>
        <p:spPr>
          <a:xfrm>
            <a:off x="9831080" y="2782223"/>
            <a:ext cx="173232" cy="173236"/>
          </a:xfrm>
          <a:prstGeom prst="rect">
            <a:avLst/>
          </a:prstGeom>
        </p:spPr>
      </p:pic>
      <p:sp>
        <p:nvSpPr>
          <p:cNvPr id="8" name="Text 2"/>
          <p:cNvSpPr/>
          <p:nvPr/>
        </p:nvSpPr>
        <p:spPr>
          <a:xfrm>
            <a:off x="8382645" y="3229898"/>
            <a:ext cx="3238816" cy="237629"/>
          </a:xfrm>
          <a:prstGeom prst="rect">
            <a:avLst/>
          </a:prstGeom>
          <a:noFill/>
          <a:ln/>
        </p:spPr>
        <p:txBody>
          <a:bodyPr wrap="none" lIns="0" tIns="0" rIns="0" bIns="0" rtlCol="0" anchor="t"/>
          <a:lstStyle/>
          <a:p>
            <a:pPr marL="0" indent="0" algn="ct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المشاركة الفاعلة</a:t>
            </a:r>
            <a:endParaRPr lang="ar-SA" sz="2000" dirty="0"/>
          </a:p>
        </p:txBody>
      </p:sp>
      <p:sp>
        <p:nvSpPr>
          <p:cNvPr id="9" name="Text 3"/>
          <p:cNvSpPr/>
          <p:nvPr/>
        </p:nvSpPr>
        <p:spPr>
          <a:xfrm>
            <a:off x="8382645" y="3536781"/>
            <a:ext cx="3238816" cy="207963"/>
          </a:xfrm>
          <a:prstGeom prst="rect">
            <a:avLst/>
          </a:prstGeom>
          <a:noFill/>
          <a:ln/>
        </p:spPr>
        <p:txBody>
          <a:bodyPr wrap="none" lIns="0" tIns="0" rIns="0" bIns="0" rtlCol="0" anchor="t"/>
          <a:lstStyle/>
          <a:p>
            <a:pPr marL="0" indent="0" algn="ctr" rtl="1">
              <a:lnSpc>
                <a:spcPct val="120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المشاركة الفاعلة في أنشطة الوحدة والنقاشات</a:t>
            </a:r>
            <a:endParaRPr lang="ar-SA" sz="1600" dirty="0"/>
          </a:p>
        </p:txBody>
      </p:sp>
      <p:pic>
        <p:nvPicPr>
          <p:cNvPr id="10" name="Image 2" descr="preencoded.png"/>
          <p:cNvPicPr>
            <a:picLocks noChangeAspect="1"/>
          </p:cNvPicPr>
          <p:nvPr/>
        </p:nvPicPr>
        <p:blipFill>
          <a:blip>
            <a:extLst>
              <a:ext uri="{96DAC541-7B7A-43D3-8B79-37D633B846F1}">
                <asvg:svgBlip xmlns:asvg="http://schemas.microsoft.com/office/drawing/2016/SVG/main" xmlns="" r:embed="rId2"/>
              </a:ext>
            </a:extLst>
          </a:blip>
          <a:stretch>
            <a:fillRect/>
          </a:stretch>
        </p:blipFill>
        <p:spPr>
          <a:xfrm>
            <a:off x="4313030" y="2652246"/>
            <a:ext cx="3681122" cy="1255911"/>
          </a:xfrm>
          <a:prstGeom prst="rect">
            <a:avLst/>
          </a:prstGeom>
        </p:spPr>
      </p:pic>
      <p:pic>
        <p:nvPicPr>
          <p:cNvPr id="11" name="Image 3" descr="preencoded.png"/>
          <p:cNvPicPr>
            <a:picLocks noChangeAspect="1"/>
          </p:cNvPicPr>
          <p:nvPr/>
        </p:nvPicPr>
        <p:blipFill>
          <a:blip>
            <a:extLst>
              <a:ext uri="{96DAC541-7B7A-43D3-8B79-37D633B846F1}">
                <asvg:svgBlip xmlns:asvg="http://schemas.microsoft.com/office/drawing/2016/SVG/main" xmlns="" r:embed="rId4"/>
              </a:ext>
            </a:extLst>
          </a:blip>
          <a:stretch>
            <a:fillRect/>
          </a:stretch>
        </p:blipFill>
        <p:spPr>
          <a:xfrm>
            <a:off x="6051485" y="2782223"/>
            <a:ext cx="173232" cy="173236"/>
          </a:xfrm>
          <a:prstGeom prst="rect">
            <a:avLst/>
          </a:prstGeom>
        </p:spPr>
      </p:pic>
      <p:sp>
        <p:nvSpPr>
          <p:cNvPr id="12" name="Text 4"/>
          <p:cNvSpPr/>
          <p:nvPr/>
        </p:nvSpPr>
        <p:spPr>
          <a:xfrm>
            <a:off x="4476440" y="3229898"/>
            <a:ext cx="3238816" cy="237629"/>
          </a:xfrm>
          <a:prstGeom prst="rect">
            <a:avLst/>
          </a:prstGeom>
          <a:noFill/>
          <a:ln/>
        </p:spPr>
        <p:txBody>
          <a:bodyPr wrap="none" lIns="0" tIns="0" rIns="0" bIns="0" rtlCol="0" anchor="t"/>
          <a:lstStyle/>
          <a:p>
            <a:pPr marL="0" indent="0" algn="ct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تحليل دراسات الحالة</a:t>
            </a:r>
            <a:endParaRPr lang="ar-SA" sz="2000" dirty="0"/>
          </a:p>
        </p:txBody>
      </p:sp>
      <p:sp>
        <p:nvSpPr>
          <p:cNvPr id="13" name="Text 5"/>
          <p:cNvSpPr/>
          <p:nvPr/>
        </p:nvSpPr>
        <p:spPr>
          <a:xfrm>
            <a:off x="4534183" y="3536780"/>
            <a:ext cx="3238816" cy="207963"/>
          </a:xfrm>
          <a:prstGeom prst="rect">
            <a:avLst/>
          </a:prstGeom>
          <a:noFill/>
          <a:ln/>
        </p:spPr>
        <p:txBody>
          <a:bodyPr wrap="none" lIns="0" tIns="0" rIns="0" bIns="0" rtlCol="0" anchor="t"/>
          <a:lstStyle/>
          <a:p>
            <a:pPr marL="0" indent="0" algn="ctr" rtl="1">
              <a:lnSpc>
                <a:spcPct val="120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تحليل دراسات الحالة المقدمة وربطها ب</a:t>
            </a:r>
            <a:r>
              <a:rPr lang="ar-JO" altLang="en-US" sz="1600" dirty="0">
                <a:solidFill>
                  <a:srgbClr val="384653"/>
                </a:solidFill>
                <a:latin typeface="WinSoft Pro Medium" pitchFamily="34" charset="0"/>
                <a:ea typeface="WinSoft Pro Medium" pitchFamily="34" charset="-122"/>
                <a:cs typeface="WinSoft Pro Medium" pitchFamily="34" charset="-120"/>
              </a:rPr>
              <a:t>سياقات الهشاشة </a:t>
            </a:r>
            <a:endParaRPr lang="ar-SA" sz="1600" dirty="0"/>
          </a:p>
        </p:txBody>
      </p:sp>
      <p:pic>
        <p:nvPicPr>
          <p:cNvPr id="14" name="Image 4" descr="preencoded.png"/>
          <p:cNvPicPr>
            <a:picLocks noChangeAspect="1"/>
          </p:cNvPicPr>
          <p:nvPr/>
        </p:nvPicPr>
        <p:blipFill>
          <a:blip>
            <a:extLst>
              <a:ext uri="{96DAC541-7B7A-43D3-8B79-37D633B846F1}">
                <asvg:svgBlip xmlns:asvg="http://schemas.microsoft.com/office/drawing/2016/SVG/main" xmlns="" r:embed="rId2"/>
              </a:ext>
            </a:extLst>
          </a:blip>
          <a:stretch>
            <a:fillRect/>
          </a:stretch>
        </p:blipFill>
        <p:spPr>
          <a:xfrm>
            <a:off x="631908" y="2652246"/>
            <a:ext cx="3565634" cy="1255911"/>
          </a:xfrm>
          <a:prstGeom prst="rect">
            <a:avLst/>
          </a:prstGeom>
        </p:spPr>
      </p:pic>
      <p:pic>
        <p:nvPicPr>
          <p:cNvPr id="15" name="Image 5" descr="preencoded.png"/>
          <p:cNvPicPr>
            <a:picLocks noChangeAspect="1"/>
          </p:cNvPicPr>
          <p:nvPr/>
        </p:nvPicPr>
        <p:blipFill>
          <a:blip>
            <a:extLst>
              <a:ext uri="{96DAC541-7B7A-43D3-8B79-37D633B846F1}">
                <asvg:svgBlip xmlns:asvg="http://schemas.microsoft.com/office/drawing/2016/SVG/main" xmlns="" r:embed="rId5"/>
              </a:ext>
            </a:extLst>
          </a:blip>
          <a:stretch>
            <a:fillRect/>
          </a:stretch>
        </p:blipFill>
        <p:spPr>
          <a:xfrm>
            <a:off x="2328159" y="2782223"/>
            <a:ext cx="173232" cy="173236"/>
          </a:xfrm>
          <a:prstGeom prst="rect">
            <a:avLst/>
          </a:prstGeom>
        </p:spPr>
      </p:pic>
      <p:sp>
        <p:nvSpPr>
          <p:cNvPr id="16" name="Text 6"/>
          <p:cNvSpPr/>
          <p:nvPr/>
        </p:nvSpPr>
        <p:spPr>
          <a:xfrm>
            <a:off x="795318" y="3229898"/>
            <a:ext cx="3238816" cy="237629"/>
          </a:xfrm>
          <a:prstGeom prst="rect">
            <a:avLst/>
          </a:prstGeom>
          <a:noFill/>
          <a:ln/>
        </p:spPr>
        <p:txBody>
          <a:bodyPr wrap="none" lIns="0" tIns="0" rIns="0" bIns="0" rtlCol="0" anchor="t"/>
          <a:lstStyle/>
          <a:p>
            <a:pPr marL="0" indent="0" algn="ct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المهام والتكليفات</a:t>
            </a:r>
            <a:endParaRPr lang="ar-SA" sz="2000" dirty="0"/>
          </a:p>
        </p:txBody>
      </p:sp>
      <p:sp>
        <p:nvSpPr>
          <p:cNvPr id="17" name="Text 7"/>
          <p:cNvSpPr/>
          <p:nvPr/>
        </p:nvSpPr>
        <p:spPr>
          <a:xfrm>
            <a:off x="795318" y="3536781"/>
            <a:ext cx="3238816" cy="207963"/>
          </a:xfrm>
          <a:prstGeom prst="rect">
            <a:avLst/>
          </a:prstGeom>
          <a:noFill/>
          <a:ln/>
        </p:spPr>
        <p:txBody>
          <a:bodyPr wrap="none" lIns="0" tIns="0" rIns="0" bIns="0" rtlCol="0" anchor="t"/>
          <a:lstStyle/>
          <a:p>
            <a:pPr marL="0" indent="0" algn="ctr" rtl="1">
              <a:lnSpc>
                <a:spcPct val="120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إنجاز المهام والتكليفات الفردية أو الجماعية</a:t>
            </a:r>
            <a:endParaRPr lang="ar-SA" sz="1600" dirty="0"/>
          </a:p>
        </p:txBody>
      </p:sp>
      <p:pic>
        <p:nvPicPr>
          <p:cNvPr id="18" name="Image 6" descr="preencoded.png"/>
          <p:cNvPicPr>
            <a:picLocks noChangeAspect="1"/>
          </p:cNvPicPr>
          <p:nvPr/>
        </p:nvPicPr>
        <p:blipFill>
          <a:blip>
            <a:extLst>
              <a:ext uri="{96DAC541-7B7A-43D3-8B79-37D633B846F1}">
                <asvg:svgBlip xmlns:asvg="http://schemas.microsoft.com/office/drawing/2016/SVG/main" xmlns="" r:embed="rId6"/>
              </a:ext>
            </a:extLst>
          </a:blip>
          <a:stretch>
            <a:fillRect/>
          </a:stretch>
        </p:blipFill>
        <p:spPr>
          <a:xfrm>
            <a:off x="6229007" y="4063238"/>
            <a:ext cx="5406195" cy="1946857"/>
          </a:xfrm>
          <a:prstGeom prst="rect">
            <a:avLst/>
          </a:prstGeom>
        </p:spPr>
      </p:pic>
      <p:pic>
        <p:nvPicPr>
          <p:cNvPr id="19" name="Image 7" descr="preencoded.png"/>
          <p:cNvPicPr>
            <a:picLocks noChangeAspect="1"/>
          </p:cNvPicPr>
          <p:nvPr/>
        </p:nvPicPr>
        <p:blipFill>
          <a:blip>
            <a:extLst>
              <a:ext uri="{96DAC541-7B7A-43D3-8B79-37D633B846F1}">
                <asvg:svgBlip xmlns:asvg="http://schemas.microsoft.com/office/drawing/2016/SVG/main" xmlns="" r:embed="rId7"/>
              </a:ext>
            </a:extLst>
          </a:blip>
          <a:stretch>
            <a:fillRect/>
          </a:stretch>
        </p:blipFill>
        <p:spPr>
          <a:xfrm>
            <a:off x="8845489" y="4319826"/>
            <a:ext cx="173232" cy="173236"/>
          </a:xfrm>
          <a:prstGeom prst="rect">
            <a:avLst/>
          </a:prstGeom>
        </p:spPr>
      </p:pic>
      <p:sp>
        <p:nvSpPr>
          <p:cNvPr id="20" name="Text 8"/>
          <p:cNvSpPr/>
          <p:nvPr/>
        </p:nvSpPr>
        <p:spPr>
          <a:xfrm>
            <a:off x="6392417" y="4767499"/>
            <a:ext cx="5079377" cy="1069192"/>
          </a:xfrm>
          <a:prstGeom prst="rect">
            <a:avLst/>
          </a:prstGeom>
          <a:noFill/>
          <a:ln/>
        </p:spPr>
        <p:txBody>
          <a:bodyPr wrap="none" lIns="0" tIns="0" rIns="0" bIns="0" rtlCol="0" anchor="t"/>
          <a:lstStyle/>
          <a:p>
            <a:pPr marL="0" indent="0" algn="ctr" rtl="1">
              <a:lnSpc>
                <a:spcPct val="104000"/>
              </a:lnSpc>
              <a:buNone/>
            </a:pPr>
            <a:r>
              <a:rPr lang="ar-JO" sz="2000" dirty="0">
                <a:solidFill>
                  <a:srgbClr val="384653"/>
                </a:solidFill>
                <a:latin typeface="GE SS Two Light" pitchFamily="34" charset="0"/>
                <a:ea typeface="GE SS Two Light" pitchFamily="34" charset="-122"/>
                <a:cs typeface="GE SS Two Light" pitchFamily="34" charset="-120"/>
              </a:rPr>
              <a:t>إعداد الخطط وأدوات التقييم </a:t>
            </a:r>
            <a:endParaRPr lang="ar-SA" sz="2000" dirty="0"/>
          </a:p>
        </p:txBody>
      </p:sp>
      <p:sp>
        <p:nvSpPr>
          <p:cNvPr id="21" name="Text 9"/>
          <p:cNvSpPr/>
          <p:nvPr/>
        </p:nvSpPr>
        <p:spPr>
          <a:xfrm>
            <a:off x="6392417" y="5116587"/>
            <a:ext cx="5079377" cy="935712"/>
          </a:xfrm>
          <a:prstGeom prst="rect">
            <a:avLst/>
          </a:prstGeom>
          <a:noFill/>
          <a:ln/>
        </p:spPr>
        <p:txBody>
          <a:bodyPr wrap="none" lIns="0" tIns="0" rIns="0" bIns="0" rtlCol="0" anchor="t"/>
          <a:lstStyle/>
          <a:p>
            <a:pPr marL="0" indent="0" algn="ctr" rtl="1">
              <a:lnSpc>
                <a:spcPct val="120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إعداد </a:t>
            </a:r>
            <a:r>
              <a:rPr lang="ar-JO" altLang="en-US" sz="1600" dirty="0">
                <a:solidFill>
                  <a:srgbClr val="384653"/>
                </a:solidFill>
                <a:latin typeface="WinSoft Pro Medium" pitchFamily="34" charset="0"/>
                <a:ea typeface="WinSoft Pro Medium" pitchFamily="34" charset="-122"/>
                <a:cs typeface="WinSoft Pro Medium" pitchFamily="34" charset="-120"/>
              </a:rPr>
              <a:t>الخطط وأدوات تقييم الاحتياجات المناسبة لسياقات الهشاشة والنزوح</a:t>
            </a:r>
          </a:p>
        </p:txBody>
      </p:sp>
      <p:pic>
        <p:nvPicPr>
          <p:cNvPr id="22" name="Image 8" descr="preencoded.png"/>
          <p:cNvPicPr>
            <a:picLocks noChangeAspect="1"/>
          </p:cNvPicPr>
          <p:nvPr/>
        </p:nvPicPr>
        <p:blipFill>
          <a:blip>
            <a:extLst>
              <a:ext uri="{96DAC541-7B7A-43D3-8B79-37D633B846F1}">
                <asvg:svgBlip xmlns:asvg="http://schemas.microsoft.com/office/drawing/2016/SVG/main" xmlns="" r:embed="rId6"/>
              </a:ext>
            </a:extLst>
          </a:blip>
          <a:stretch>
            <a:fillRect/>
          </a:stretch>
        </p:blipFill>
        <p:spPr>
          <a:xfrm>
            <a:off x="707324" y="4063238"/>
            <a:ext cx="5406195" cy="1946857"/>
          </a:xfrm>
          <a:prstGeom prst="rect">
            <a:avLst/>
          </a:prstGeom>
        </p:spPr>
      </p:pic>
      <p:pic>
        <p:nvPicPr>
          <p:cNvPr id="23" name="Image 9" descr="preencoded.png"/>
          <p:cNvPicPr>
            <a:picLocks noChangeAspect="1"/>
          </p:cNvPicPr>
          <p:nvPr/>
        </p:nvPicPr>
        <p:blipFill>
          <a:blip>
            <a:extLst>
              <a:ext uri="{96DAC541-7B7A-43D3-8B79-37D633B846F1}">
                <asvg:svgBlip xmlns:asvg="http://schemas.microsoft.com/office/drawing/2016/SVG/main" xmlns="" r:embed="rId8"/>
              </a:ext>
            </a:extLst>
          </a:blip>
          <a:stretch>
            <a:fillRect/>
          </a:stretch>
        </p:blipFill>
        <p:spPr>
          <a:xfrm>
            <a:off x="3323806" y="4319826"/>
            <a:ext cx="173232" cy="173236"/>
          </a:xfrm>
          <a:prstGeom prst="rect">
            <a:avLst/>
          </a:prstGeom>
        </p:spPr>
      </p:pic>
      <p:sp>
        <p:nvSpPr>
          <p:cNvPr id="24" name="Text 10"/>
          <p:cNvSpPr/>
          <p:nvPr/>
        </p:nvSpPr>
        <p:spPr>
          <a:xfrm>
            <a:off x="870734" y="4767499"/>
            <a:ext cx="5079377" cy="1069192"/>
          </a:xfrm>
          <a:prstGeom prst="rect">
            <a:avLst/>
          </a:prstGeom>
          <a:noFill/>
          <a:ln/>
        </p:spPr>
        <p:txBody>
          <a:bodyPr wrap="none" lIns="0" tIns="0" rIns="0" bIns="0" rtlCol="0" anchor="t"/>
          <a:lstStyle/>
          <a:p>
            <a:pPr marL="0" indent="0" algn="ct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ا</a:t>
            </a:r>
            <a:r>
              <a:rPr lang="ar-JO" altLang="en-US" sz="2000" dirty="0">
                <a:solidFill>
                  <a:srgbClr val="384653"/>
                </a:solidFill>
                <a:latin typeface="GE SS Two Light" pitchFamily="34" charset="0"/>
                <a:ea typeface="GE SS Two Light" pitchFamily="34" charset="-122"/>
                <a:cs typeface="GE SS Two Light" pitchFamily="34" charset="-120"/>
              </a:rPr>
              <a:t>قتراح خدمات الدعم </a:t>
            </a:r>
            <a:endParaRPr lang="ar-SA" sz="2000" dirty="0"/>
          </a:p>
        </p:txBody>
      </p:sp>
      <p:sp>
        <p:nvSpPr>
          <p:cNvPr id="25" name="Text 11"/>
          <p:cNvSpPr/>
          <p:nvPr/>
        </p:nvSpPr>
        <p:spPr>
          <a:xfrm>
            <a:off x="870734" y="5116587"/>
            <a:ext cx="5079377" cy="935712"/>
          </a:xfrm>
          <a:prstGeom prst="rect">
            <a:avLst/>
          </a:prstGeom>
          <a:noFill/>
          <a:ln/>
        </p:spPr>
        <p:txBody>
          <a:bodyPr wrap="none" lIns="0" tIns="0" rIns="0" bIns="0" rtlCol="0" anchor="t"/>
          <a:lstStyle/>
          <a:p>
            <a:pPr marL="0" indent="0" algn="ctr" rtl="1">
              <a:lnSpc>
                <a:spcPct val="120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ا</a:t>
            </a:r>
            <a:r>
              <a:rPr lang="ar-JO" altLang="en-US" sz="1600" dirty="0">
                <a:solidFill>
                  <a:srgbClr val="384653"/>
                </a:solidFill>
                <a:latin typeface="WinSoft Pro Medium" pitchFamily="34" charset="0"/>
                <a:ea typeface="WinSoft Pro Medium" pitchFamily="34" charset="-122"/>
                <a:cs typeface="WinSoft Pro Medium" pitchFamily="34" charset="-120"/>
              </a:rPr>
              <a:t>قتراح خدمات الدعم المناسبة للنساء والأشخاص ذوي الإعاقة والفئات</a:t>
            </a:r>
          </a:p>
          <a:p>
            <a:pPr marL="0" indent="0" algn="ctr" rtl="1">
              <a:lnSpc>
                <a:spcPct val="120000"/>
              </a:lnSpc>
              <a:buNone/>
            </a:pPr>
            <a:r>
              <a:rPr lang="ar-JO" altLang="en-US" sz="1600" dirty="0">
                <a:solidFill>
                  <a:srgbClr val="384653"/>
                </a:solidFill>
                <a:latin typeface="WinSoft Pro Medium" pitchFamily="34" charset="0"/>
                <a:ea typeface="WinSoft Pro Medium" pitchFamily="34" charset="-122"/>
                <a:cs typeface="WinSoft Pro Medium" pitchFamily="34" charset="-120"/>
              </a:rPr>
              <a:t> الاكثر هشاشة </a:t>
            </a:r>
          </a:p>
        </p:txBody>
      </p:sp>
      <p:sp>
        <p:nvSpPr>
          <p:cNvPr id="2" name="Rectangle 1"/>
          <p:cNvSpPr/>
          <p:nvPr/>
        </p:nvSpPr>
        <p:spPr>
          <a:xfrm>
            <a:off x="468498" y="1329848"/>
            <a:ext cx="11152963" cy="646331"/>
          </a:xfrm>
          <a:prstGeom prst="rect">
            <a:avLst/>
          </a:prstGeom>
        </p:spPr>
        <p:txBody>
          <a:bodyPr wrap="square">
            <a:spAutoFit/>
          </a:bodyPr>
          <a:lstStyle/>
          <a:p>
            <a:pPr algn="r"/>
            <a:r>
              <a:rPr lang="ar-JO" dirty="0">
                <a:solidFill>
                  <a:srgbClr val="384653"/>
                </a:solidFill>
                <a:latin typeface="WinSoft Pro Medium" pitchFamily="34" charset="0"/>
                <a:ea typeface="WinSoft Pro Medium" pitchFamily="34" charset="-122"/>
                <a:cs typeface="WinSoft Pro Medium" pitchFamily="34" charset="-120"/>
              </a:rPr>
              <a:t>يستند تقييم التعلم في هذه الوحدة إلى نهج التقييم القائم على الكفايات، ويركز على قدرة المشارك على تصميم وتقييم ودمج التدابير الشاملة في برامج التعليم والتدريب التقني والمهني، بما يتناسب مع سياقات الهشاشة والنزوح.</a:t>
            </a:r>
          </a:p>
        </p:txBody>
      </p:sp>
    </p:spTree>
    <p:extLst>
      <p:ext uri="{BB962C8B-B14F-4D97-AF65-F5344CB8AC3E}">
        <p14:creationId xmlns:p14="http://schemas.microsoft.com/office/powerpoint/2010/main" val="5094526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0"/>
          <p:cNvPicPr>
            <a:picLocks noChangeAspect="1"/>
          </p:cNvPicPr>
          <p:nvPr/>
        </p:nvPicPr>
        <p:blipFill>
          <a:blip r:embed="rId2"/>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sp>
        <p:nvSpPr>
          <p:cNvPr id="5" name="Text 0"/>
          <p:cNvSpPr/>
          <p:nvPr/>
        </p:nvSpPr>
        <p:spPr>
          <a:xfrm>
            <a:off x="5386674" y="2456187"/>
            <a:ext cx="6365354" cy="3172453"/>
          </a:xfrm>
          <a:prstGeom prst="rect">
            <a:avLst/>
          </a:prstGeom>
          <a:noFill/>
          <a:ln/>
        </p:spPr>
        <p:txBody>
          <a:bodyPr wrap="square" lIns="0" tIns="0" rIns="0" bIns="0" rtlCol="0" anchor="t">
            <a:normAutofit/>
          </a:bodyPr>
          <a:lstStyle/>
          <a:p>
            <a:pPr algn="ctr" rtl="1">
              <a:lnSpc>
                <a:spcPct val="104000"/>
              </a:lnSpc>
            </a:pPr>
            <a:r>
              <a:rPr lang="ar-SA" altLang="en-US" sz="3700" dirty="0">
                <a:solidFill>
                  <a:srgbClr val="2E3C4E"/>
                </a:solidFill>
                <a:latin typeface="GE SS Two Light" pitchFamily="34" charset="0"/>
                <a:ea typeface="GE SS Two Light" pitchFamily="34" charset="-122"/>
                <a:cs typeface="GE SS Two Light" pitchFamily="34" charset="-120"/>
              </a:rPr>
              <a:t>النتاج التمكيني </a:t>
            </a:r>
            <a:r>
              <a:rPr lang="en-US" altLang="en-US" sz="3700" dirty="0">
                <a:solidFill>
                  <a:srgbClr val="2E3C4E"/>
                </a:solidFill>
                <a:latin typeface="Myriad"/>
                <a:ea typeface="GE SS Two Light" pitchFamily="34" charset="-122"/>
                <a:cs typeface="GE SS Two Light" pitchFamily="34" charset="-120"/>
              </a:rPr>
              <a:t>1</a:t>
            </a:r>
            <a:r>
              <a:rPr lang="ar-SA" altLang="en-US" sz="3700" dirty="0">
                <a:solidFill>
                  <a:srgbClr val="2E3C4E"/>
                </a:solidFill>
                <a:latin typeface="GE SS Two Light" pitchFamily="34" charset="0"/>
                <a:ea typeface="GE SS Two Light" pitchFamily="34" charset="-122"/>
                <a:cs typeface="GE SS Two Light" pitchFamily="34" charset="-120"/>
              </a:rPr>
              <a:t>: </a:t>
            </a:r>
            <a:r>
              <a:rPr lang="ar-SA" sz="3700" dirty="0">
                <a:solidFill>
                  <a:srgbClr val="2E3C4E"/>
                </a:solidFill>
                <a:latin typeface="GE SS Two Light" pitchFamily="34" charset="0"/>
                <a:ea typeface="GE SS Two Light" pitchFamily="34" charset="-122"/>
                <a:cs typeface="GE SS Two Light" pitchFamily="34" charset="-120"/>
              </a:rPr>
              <a:t>صياغة برامج وتدخلات شاملة للتعليم والتدريب التقني والمهني لسياقات الهشاشة والنزوح</a:t>
            </a:r>
            <a:endParaRPr lang="en-US" sz="3700" dirty="0">
              <a:solidFill>
                <a:srgbClr val="2E3C4E"/>
              </a:solidFill>
              <a:latin typeface="GE SS Two Light" pitchFamily="34" charset="0"/>
              <a:ea typeface="GE SS Two Light" pitchFamily="34" charset="-122"/>
              <a:cs typeface="GE SS Two Light" pitchFamily="34" charset="-120"/>
            </a:endParaRPr>
          </a:p>
          <a:p>
            <a:pPr marL="0" indent="0" algn="ctr" rtl="1">
              <a:lnSpc>
                <a:spcPct val="104000"/>
              </a:lnSpc>
              <a:buNone/>
            </a:pPr>
            <a:endParaRPr lang="ar-SA" sz="3700" dirty="0"/>
          </a:p>
        </p:txBody>
      </p:sp>
    </p:spTree>
    <p:extLst>
      <p:ext uri="{BB962C8B-B14F-4D97-AF65-F5344CB8AC3E}">
        <p14:creationId xmlns:p14="http://schemas.microsoft.com/office/powerpoint/2010/main" val="25214092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0"/>
          <p:cNvSpPr/>
          <p:nvPr/>
        </p:nvSpPr>
        <p:spPr>
          <a:xfrm>
            <a:off x="631908" y="973534"/>
            <a:ext cx="10927878" cy="356295"/>
          </a:xfrm>
          <a:prstGeom prst="rect">
            <a:avLst/>
          </a:prstGeom>
          <a:noFill/>
          <a:ln/>
        </p:spPr>
        <p:txBody>
          <a:bodyPr wrap="none" lIns="0" tIns="0" rIns="0" bIns="0" rtlCol="0" anchor="t"/>
          <a:lstStyle/>
          <a:p>
            <a:pPr marL="0" indent="0" algn="r" rtl="1">
              <a:lnSpc>
                <a:spcPct val="104000"/>
              </a:lnSpc>
              <a:buNone/>
            </a:pPr>
            <a:r>
              <a:rPr lang="ar-SA" altLang="en-US" sz="2200" dirty="0">
                <a:solidFill>
                  <a:srgbClr val="2E3C4E"/>
                </a:solidFill>
                <a:latin typeface="GE SS Two Light" pitchFamily="34" charset="0"/>
                <a:ea typeface="GE SS Two Light" pitchFamily="34" charset="-122"/>
                <a:cs typeface="GE SS Two Light" pitchFamily="34" charset="-120"/>
              </a:rPr>
              <a:t>النشاط</a:t>
            </a:r>
            <a:r>
              <a:rPr lang="en-US" altLang="en-US" sz="2200" dirty="0">
                <a:solidFill>
                  <a:srgbClr val="2E3C4E"/>
                </a:solidFill>
                <a:latin typeface="Myriad"/>
                <a:ea typeface="GE SS Two Light" pitchFamily="34" charset="-122"/>
                <a:cs typeface="GE SS Two Light" pitchFamily="34" charset="-120"/>
              </a:rPr>
              <a:t>1.1 </a:t>
            </a:r>
            <a:endParaRPr lang="ar-SA" sz="2200" dirty="0">
              <a:latin typeface="Myriad "/>
            </a:endParaRPr>
          </a:p>
        </p:txBody>
      </p:sp>
      <p:sp>
        <p:nvSpPr>
          <p:cNvPr id="5" name="Text 1"/>
          <p:cNvSpPr/>
          <p:nvPr/>
        </p:nvSpPr>
        <p:spPr>
          <a:xfrm>
            <a:off x="631908" y="1401961"/>
            <a:ext cx="10927878" cy="593923"/>
          </a:xfrm>
          <a:prstGeom prst="rect">
            <a:avLst/>
          </a:prstGeom>
          <a:noFill/>
          <a:ln/>
        </p:spPr>
        <p:txBody>
          <a:bodyPr wrap="none" lIns="0" tIns="0" rIns="0" bIns="0" rtlCol="0" anchor="t"/>
          <a:lstStyle/>
          <a:p>
            <a:pPr algn="r" rtl="1">
              <a:lnSpc>
                <a:spcPct val="104000"/>
              </a:lnSpc>
            </a:pPr>
            <a:r>
              <a:rPr lang="ar-JO" sz="3700" dirty="0">
                <a:solidFill>
                  <a:srgbClr val="2E3C4E"/>
                </a:solidFill>
                <a:latin typeface="GE SS Two Light" pitchFamily="34" charset="0"/>
                <a:ea typeface="GE SS Two Light" pitchFamily="34" charset="-122"/>
                <a:cs typeface="GE SS Two Light" pitchFamily="34" charset="-120"/>
              </a:rPr>
              <a:t>تحديد وتحليل حواجز الشمول </a:t>
            </a:r>
            <a:endParaRPr lang="en-US" sz="3700" dirty="0">
              <a:solidFill>
                <a:srgbClr val="2E3C4E"/>
              </a:solidFill>
              <a:latin typeface="GE SS Two Light" pitchFamily="34" charset="0"/>
              <a:ea typeface="GE SS Two Light" pitchFamily="34" charset="-122"/>
              <a:cs typeface="GE SS Two Light" pitchFamily="34" charset="-120"/>
            </a:endParaRPr>
          </a:p>
        </p:txBody>
      </p:sp>
      <p:sp>
        <p:nvSpPr>
          <p:cNvPr id="6" name="Shape 2"/>
          <p:cNvSpPr/>
          <p:nvPr/>
        </p:nvSpPr>
        <p:spPr>
          <a:xfrm>
            <a:off x="6186134" y="2266652"/>
            <a:ext cx="5373652" cy="1356618"/>
          </a:xfrm>
          <a:prstGeom prst="roundRect">
            <a:avLst>
              <a:gd name="adj" fmla="val 19963"/>
            </a:avLst>
          </a:prstGeom>
          <a:solidFill>
            <a:srgbClr val="00AEEF"/>
          </a:solidFill>
          <a:ln w="6350">
            <a:solidFill>
              <a:srgbClr val="0094D5"/>
            </a:solidFill>
            <a:prstDash val="solid"/>
          </a:ln>
        </p:spPr>
      </p:sp>
      <p:sp>
        <p:nvSpPr>
          <p:cNvPr id="7" name="Text 3"/>
          <p:cNvSpPr/>
          <p:nvPr/>
        </p:nvSpPr>
        <p:spPr>
          <a:xfrm>
            <a:off x="6372959" y="2453481"/>
            <a:ext cx="5000004" cy="296863"/>
          </a:xfrm>
          <a:prstGeom prst="rect">
            <a:avLst/>
          </a:prstGeom>
          <a:noFill/>
          <a:ln/>
        </p:spPr>
        <p:txBody>
          <a:bodyPr wrap="none" lIns="0" tIns="0" rIns="0" bIns="0" rtlCol="0" anchor="t"/>
          <a:lstStyle/>
          <a:p>
            <a:pPr marL="0" indent="0" algn="r" rtl="1">
              <a:lnSpc>
                <a:spcPct val="104000"/>
              </a:lnSpc>
              <a:buNone/>
            </a:pPr>
            <a:r>
              <a:rPr lang="ar-SA" altLang="en-US" sz="3200" dirty="0">
                <a:solidFill>
                  <a:schemeClr val="bg1"/>
                </a:solidFill>
                <a:latin typeface="GE SS Two Light" pitchFamily="34" charset="0"/>
                <a:ea typeface="GE SS Two Light" pitchFamily="34" charset="-122"/>
                <a:cs typeface="GE SS Two Light" pitchFamily="34" charset="-120"/>
              </a:rPr>
              <a:t>المدة</a:t>
            </a:r>
            <a:endParaRPr lang="ar-SA" sz="3200" dirty="0">
              <a:solidFill>
                <a:schemeClr val="bg1"/>
              </a:solidFill>
            </a:endParaRPr>
          </a:p>
        </p:txBody>
      </p:sp>
      <p:sp>
        <p:nvSpPr>
          <p:cNvPr id="8" name="Text 4"/>
          <p:cNvSpPr/>
          <p:nvPr/>
        </p:nvSpPr>
        <p:spPr>
          <a:xfrm>
            <a:off x="6372959" y="2858591"/>
            <a:ext cx="5000004" cy="288925"/>
          </a:xfrm>
          <a:prstGeom prst="rect">
            <a:avLst/>
          </a:prstGeom>
          <a:noFill/>
          <a:ln/>
        </p:spPr>
        <p:txBody>
          <a:bodyPr wrap="none" lIns="0" tIns="0" rIns="0" bIns="0" rtlCol="0" anchor="t"/>
          <a:lstStyle/>
          <a:p>
            <a:pPr marL="0" indent="0" algn="r" rtl="1">
              <a:lnSpc>
                <a:spcPct val="133000"/>
              </a:lnSpc>
              <a:buNone/>
            </a:pPr>
            <a:r>
              <a:rPr lang="en-US" altLang="en-US" sz="2400" dirty="0">
                <a:solidFill>
                  <a:schemeClr val="bg1"/>
                </a:solidFill>
                <a:latin typeface="WinSoft Pro Medium" pitchFamily="34" charset="0"/>
                <a:ea typeface="WinSoft Pro Medium" pitchFamily="34" charset="-122"/>
                <a:cs typeface="WinSoft Pro Medium" pitchFamily="34" charset="-120"/>
              </a:rPr>
              <a:t> 2 </a:t>
            </a:r>
            <a:r>
              <a:rPr lang="ar-SA" altLang="en-US" sz="2400" dirty="0">
                <a:solidFill>
                  <a:schemeClr val="bg1"/>
                </a:solidFill>
                <a:latin typeface="WinSoft Pro Medium" pitchFamily="34" charset="0"/>
                <a:ea typeface="WinSoft Pro Medium" pitchFamily="34" charset="-122"/>
                <a:cs typeface="WinSoft Pro Medium" pitchFamily="34" charset="-120"/>
              </a:rPr>
              <a:t>ساع</a:t>
            </a:r>
            <a:r>
              <a:rPr lang="ar-JO" altLang="en-US" sz="2400" dirty="0">
                <a:solidFill>
                  <a:schemeClr val="bg1"/>
                </a:solidFill>
                <a:latin typeface="WinSoft Pro Medium" pitchFamily="34" charset="0"/>
                <a:ea typeface="WinSoft Pro Medium" pitchFamily="34" charset="-122"/>
                <a:cs typeface="WinSoft Pro Medium" pitchFamily="34" charset="-120"/>
              </a:rPr>
              <a:t>تان</a:t>
            </a:r>
            <a:endParaRPr lang="ar-SA" sz="2400" dirty="0">
              <a:solidFill>
                <a:schemeClr val="bg1"/>
              </a:solidFill>
            </a:endParaRPr>
          </a:p>
        </p:txBody>
      </p:sp>
      <p:sp>
        <p:nvSpPr>
          <p:cNvPr id="9" name="Shape 5"/>
          <p:cNvSpPr/>
          <p:nvPr/>
        </p:nvSpPr>
        <p:spPr>
          <a:xfrm>
            <a:off x="631908" y="2266652"/>
            <a:ext cx="5373752" cy="1356618"/>
          </a:xfrm>
          <a:prstGeom prst="roundRect">
            <a:avLst>
              <a:gd name="adj" fmla="val 19963"/>
            </a:avLst>
          </a:prstGeom>
          <a:solidFill>
            <a:srgbClr val="00AEEF"/>
          </a:solidFill>
          <a:ln w="6350">
            <a:solidFill>
              <a:srgbClr val="0094D5"/>
            </a:solidFill>
            <a:prstDash val="solid"/>
          </a:ln>
        </p:spPr>
      </p:sp>
      <p:sp>
        <p:nvSpPr>
          <p:cNvPr id="10" name="Text 6"/>
          <p:cNvSpPr/>
          <p:nvPr/>
        </p:nvSpPr>
        <p:spPr>
          <a:xfrm>
            <a:off x="818733" y="2453481"/>
            <a:ext cx="5000103" cy="296863"/>
          </a:xfrm>
          <a:prstGeom prst="rect">
            <a:avLst/>
          </a:prstGeom>
          <a:noFill/>
          <a:ln/>
        </p:spPr>
        <p:txBody>
          <a:bodyPr wrap="none" lIns="0" tIns="0" rIns="0" bIns="0" rtlCol="0" anchor="t"/>
          <a:lstStyle/>
          <a:p>
            <a:pPr marL="0" indent="0" algn="r" rtl="1">
              <a:lnSpc>
                <a:spcPct val="104000"/>
              </a:lnSpc>
              <a:buNone/>
            </a:pPr>
            <a:r>
              <a:rPr lang="ar-SA" altLang="en-US" sz="3200" dirty="0">
                <a:solidFill>
                  <a:schemeClr val="bg1"/>
                </a:solidFill>
                <a:latin typeface="GE SS Two Light" pitchFamily="34" charset="0"/>
                <a:ea typeface="GE SS Two Light" pitchFamily="34" charset="-122"/>
                <a:cs typeface="GE SS Two Light" pitchFamily="34" charset="-120"/>
              </a:rPr>
              <a:t>أسلوب التنفيذ</a:t>
            </a:r>
            <a:endParaRPr lang="ar-SA" sz="3200" dirty="0">
              <a:solidFill>
                <a:schemeClr val="bg1"/>
              </a:solidFill>
            </a:endParaRPr>
          </a:p>
        </p:txBody>
      </p:sp>
      <p:sp>
        <p:nvSpPr>
          <p:cNvPr id="11" name="Text 7"/>
          <p:cNvSpPr/>
          <p:nvPr/>
        </p:nvSpPr>
        <p:spPr>
          <a:xfrm>
            <a:off x="818733" y="2858591"/>
            <a:ext cx="5000103" cy="577850"/>
          </a:xfrm>
          <a:prstGeom prst="rect">
            <a:avLst/>
          </a:prstGeom>
          <a:noFill/>
          <a:ln/>
        </p:spPr>
        <p:txBody>
          <a:bodyPr wrap="square" lIns="0" tIns="0" rIns="0" bIns="0" rtlCol="0" anchor="t">
            <a:noAutofit/>
          </a:bodyPr>
          <a:lstStyle/>
          <a:p>
            <a:pPr marL="0" indent="0" algn="r" rtl="1">
              <a:lnSpc>
                <a:spcPct val="133000"/>
              </a:lnSpc>
              <a:buNone/>
            </a:pPr>
            <a:r>
              <a:rPr lang="ar-JO" sz="2400" dirty="0">
                <a:solidFill>
                  <a:schemeClr val="bg1"/>
                </a:solidFill>
                <a:latin typeface="WinSoft Pro Medium" pitchFamily="34" charset="0"/>
                <a:cs typeface="WinSoft Pro Medium" pitchFamily="34" charset="-120"/>
              </a:rPr>
              <a:t>مجموعة صغيرة </a:t>
            </a:r>
            <a:endParaRPr lang="ar-SA" sz="2400" dirty="0">
              <a:solidFill>
                <a:schemeClr val="bg1"/>
              </a:solidFill>
            </a:endParaRPr>
          </a:p>
        </p:txBody>
      </p:sp>
      <p:sp>
        <p:nvSpPr>
          <p:cNvPr id="12" name="Text 8"/>
          <p:cNvSpPr/>
          <p:nvPr/>
        </p:nvSpPr>
        <p:spPr>
          <a:xfrm>
            <a:off x="22323" y="4000659"/>
            <a:ext cx="11537463" cy="288925"/>
          </a:xfrm>
          <a:prstGeom prst="rect">
            <a:avLst/>
          </a:prstGeom>
          <a:noFill/>
          <a:ln/>
        </p:spPr>
        <p:txBody>
          <a:bodyPr wrap="none" lIns="0" tIns="0" rIns="0" bIns="0" rtlCol="0" anchor="t"/>
          <a:lstStyle/>
          <a:p>
            <a:pPr algn="r" rtl="1"/>
            <a:r>
              <a:rPr lang="ar-SA" sz="2000" dirty="0">
                <a:solidFill>
                  <a:srgbClr val="000000"/>
                </a:solidFill>
                <a:latin typeface="WinSoft Pro Medium" pitchFamily="34" charset="0"/>
                <a:ea typeface="WinSoft Pro Medium" pitchFamily="34" charset="-122"/>
                <a:cs typeface="WinSoft Pro Medium" pitchFamily="34" charset="-120"/>
              </a:rPr>
              <a:t>المدخل النظري: ينطلق التعليم الشامل من البحث عن الحواجز التي قد تنتج الإقصاء بدل تفسير الصعوبة بوصفها مشكلة فردية. </a:t>
            </a:r>
            <a:endParaRPr lang="en-US" sz="2000" dirty="0">
              <a:solidFill>
                <a:srgbClr val="000000"/>
              </a:solidFill>
              <a:latin typeface="WinSoft Pro Medium" pitchFamily="34" charset="0"/>
              <a:ea typeface="WinSoft Pro Medium" pitchFamily="34" charset="-122"/>
              <a:cs typeface="WinSoft Pro Medium" pitchFamily="34" charset="-120"/>
            </a:endParaRPr>
          </a:p>
          <a:p>
            <a:pPr algn="r" rtl="1"/>
            <a:r>
              <a:rPr lang="ar-SA" sz="2000" dirty="0">
                <a:solidFill>
                  <a:srgbClr val="000000"/>
                </a:solidFill>
                <a:latin typeface="WinSoft Pro Medium" pitchFamily="34" charset="0"/>
                <a:ea typeface="WinSoft Pro Medium" pitchFamily="34" charset="-122"/>
                <a:cs typeface="WinSoft Pro Medium" pitchFamily="34" charset="-120"/>
              </a:rPr>
              <a:t>لذلك يبدأ التحليل بالسؤال: ما الحاجز؟ من يتأثر به؟ وأين يظهر في رحلة المتدرب؟</a:t>
            </a:r>
            <a:endParaRPr lang="ar-JO" sz="2000" dirty="0">
              <a:solidFill>
                <a:srgbClr val="000000"/>
              </a:solidFill>
              <a:latin typeface="WinSoft Pro Medium" pitchFamily="34" charset="0"/>
              <a:ea typeface="WinSoft Pro Medium" pitchFamily="34" charset="-122"/>
              <a:cs typeface="WinSoft Pro Medium" pitchFamily="34" charset="-120"/>
            </a:endParaRPr>
          </a:p>
          <a:p>
            <a:pPr algn="r" rtl="1"/>
            <a:endParaRPr lang="en-US" sz="2000" dirty="0">
              <a:solidFill>
                <a:srgbClr val="000000"/>
              </a:solidFill>
              <a:latin typeface="WinSoft Pro Medium" pitchFamily="34" charset="0"/>
              <a:ea typeface="WinSoft Pro Medium" pitchFamily="34" charset="-122"/>
              <a:cs typeface="WinSoft Pro Medium" pitchFamily="34" charset="-120"/>
            </a:endParaRPr>
          </a:p>
          <a:p>
            <a:pPr algn="r" rtl="1"/>
            <a:r>
              <a:rPr lang="ar-SA" sz="2000" dirty="0">
                <a:solidFill>
                  <a:srgbClr val="000000"/>
                </a:solidFill>
                <a:latin typeface="WinSoft Pro Medium" pitchFamily="34" charset="0"/>
                <a:ea typeface="WinSoft Pro Medium" pitchFamily="34" charset="-122"/>
                <a:cs typeface="WinSoft Pro Medium" pitchFamily="34" charset="-120"/>
              </a:rPr>
              <a:t>الحاجز </a:t>
            </a:r>
            <a:r>
              <a:rPr lang="en-US" sz="2000" dirty="0">
                <a:solidFill>
                  <a:srgbClr val="000000"/>
                </a:solidFill>
                <a:latin typeface="WinSoft Pro Medium" pitchFamily="34" charset="0"/>
                <a:ea typeface="WinSoft Pro Medium" pitchFamily="34" charset="-122"/>
                <a:cs typeface="WinSoft Pro Medium" pitchFamily="34" charset="-120"/>
              </a:rPr>
              <a:t>Barrier </a:t>
            </a:r>
            <a:r>
              <a:rPr lang="ar-SA" sz="2000" dirty="0">
                <a:solidFill>
                  <a:srgbClr val="000000"/>
                </a:solidFill>
                <a:latin typeface="WinSoft Pro Medium" pitchFamily="34" charset="0"/>
                <a:ea typeface="WinSoft Pro Medium" pitchFamily="34" charset="-122"/>
                <a:cs typeface="WinSoft Pro Medium" pitchFamily="34" charset="-120"/>
              </a:rPr>
              <a:t>  هو عامل في السياسة أو الإجراء أو المعلومات أو البيئة أو الاتجاهات أو التدريس أو التقييم أو الخدمات أو الانتقال إلى العمل، </a:t>
            </a:r>
            <a:endParaRPr lang="en-US" sz="2000" dirty="0">
              <a:solidFill>
                <a:srgbClr val="000000"/>
              </a:solidFill>
              <a:latin typeface="WinSoft Pro Medium" pitchFamily="34" charset="0"/>
              <a:ea typeface="WinSoft Pro Medium" pitchFamily="34" charset="-122"/>
              <a:cs typeface="WinSoft Pro Medium" pitchFamily="34" charset="-120"/>
            </a:endParaRPr>
          </a:p>
          <a:p>
            <a:pPr algn="r" rtl="1"/>
            <a:r>
              <a:rPr lang="ar-SA" sz="2000" dirty="0">
                <a:solidFill>
                  <a:srgbClr val="000000"/>
                </a:solidFill>
                <a:latin typeface="WinSoft Pro Medium" pitchFamily="34" charset="0"/>
                <a:ea typeface="WinSoft Pro Medium" pitchFamily="34" charset="-122"/>
                <a:cs typeface="WinSoft Pro Medium" pitchFamily="34" charset="-120"/>
              </a:rPr>
              <a:t>يحد من الوصول أو المشاركة أو الإكمال أو الانتقال</a:t>
            </a:r>
            <a:r>
              <a:rPr lang="en-US" sz="2000" dirty="0">
                <a:solidFill>
                  <a:srgbClr val="000000"/>
                </a:solidFill>
                <a:latin typeface="WinSoft Pro Medium" pitchFamily="34" charset="0"/>
                <a:ea typeface="WinSoft Pro Medium" pitchFamily="34" charset="-122"/>
                <a:cs typeface="WinSoft Pro Medium" pitchFamily="34" charset="-120"/>
              </a:rPr>
              <a:t>.</a:t>
            </a:r>
          </a:p>
        </p:txBody>
      </p:sp>
      <p:sp>
        <p:nvSpPr>
          <p:cNvPr id="14" name="Shape 10"/>
          <p:cNvSpPr/>
          <p:nvPr/>
        </p:nvSpPr>
        <p:spPr>
          <a:xfrm>
            <a:off x="631908" y="5722576"/>
            <a:ext cx="10927878" cy="721916"/>
          </a:xfrm>
          <a:prstGeom prst="roundRect">
            <a:avLst>
              <a:gd name="adj" fmla="val 37514"/>
            </a:avLst>
          </a:prstGeom>
          <a:solidFill>
            <a:srgbClr val="D4E9F7"/>
          </a:solidFill>
          <a:ln/>
        </p:spPr>
      </p:sp>
      <p:pic>
        <p:nvPicPr>
          <p:cNvPr id="15" name="Image 0" descr="preencoded.png"/>
          <p:cNvPicPr>
            <a:picLocks noChangeAspect="1"/>
          </p:cNvPicPr>
          <p:nvPr/>
        </p:nvPicPr>
        <p:blipFill>
          <a:blip r:embed="rId2"/>
          <a:stretch>
            <a:fillRect/>
          </a:stretch>
        </p:blipFill>
        <p:spPr>
          <a:xfrm>
            <a:off x="812383" y="5980644"/>
            <a:ext cx="225618" cy="180479"/>
          </a:xfrm>
          <a:prstGeom prst="rect">
            <a:avLst/>
          </a:prstGeom>
        </p:spPr>
      </p:pic>
      <p:sp>
        <p:nvSpPr>
          <p:cNvPr id="16" name="Text 11"/>
          <p:cNvSpPr/>
          <p:nvPr/>
        </p:nvSpPr>
        <p:spPr>
          <a:xfrm>
            <a:off x="620448" y="5926420"/>
            <a:ext cx="10770422" cy="288925"/>
          </a:xfrm>
          <a:prstGeom prst="rect">
            <a:avLst/>
          </a:prstGeom>
          <a:noFill/>
          <a:ln/>
        </p:spPr>
        <p:txBody>
          <a:bodyPr wrap="none" lIns="0" tIns="0" rIns="0" bIns="0" rtlCol="0" anchor="t"/>
          <a:lstStyle/>
          <a:p>
            <a:pPr algn="r" rtl="1"/>
            <a:r>
              <a:rPr lang="ar-SA" sz="2400" dirty="0">
                <a:solidFill>
                  <a:srgbClr val="000000"/>
                </a:solidFill>
                <a:latin typeface="WinSoft Pro Medium" pitchFamily="34" charset="0"/>
                <a:ea typeface="WinSoft Pro Medium" pitchFamily="34" charset="-122"/>
                <a:cs typeface="WinSoft Pro Medium" pitchFamily="34" charset="-120"/>
              </a:rPr>
              <a:t>تذكر: المتعلم ليس هو الحاجز</a:t>
            </a:r>
            <a:r>
              <a:rPr lang="en-US" sz="2400" b="1" dirty="0"/>
              <a:t>.</a:t>
            </a:r>
            <a:endParaRPr lang="en-US" sz="2400" dirty="0"/>
          </a:p>
        </p:txBody>
      </p:sp>
      <p:pic>
        <p:nvPicPr>
          <p:cNvPr id="17" name="Image 0" descr="preencoded.png"/>
          <p:cNvPicPr>
            <a:picLocks noChangeAspect="1"/>
          </p:cNvPicPr>
          <p:nvPr/>
        </p:nvPicPr>
        <p:blipFill>
          <a:blip>
            <a:extLst>
              <a:ext uri="{96DAC541-7B7A-43D3-8B79-37D633B846F1}">
                <asvg:svgBlip xmlns:asvg="http://schemas.microsoft.com/office/drawing/2016/SVG/main" xmlns="" r:embed="rId3"/>
              </a:ext>
            </a:extLst>
          </a:blip>
          <a:stretch>
            <a:fillRect/>
          </a:stretch>
        </p:blipFill>
        <p:spPr>
          <a:xfrm>
            <a:off x="519157" y="684183"/>
            <a:ext cx="812069" cy="812091"/>
          </a:xfrm>
          <a:prstGeom prst="rect">
            <a:avLst/>
          </a:prstGeom>
        </p:spPr>
      </p:pic>
    </p:spTree>
    <p:extLst>
      <p:ext uri="{BB962C8B-B14F-4D97-AF65-F5344CB8AC3E}">
        <p14:creationId xmlns:p14="http://schemas.microsoft.com/office/powerpoint/2010/main" val="15407691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1"/>
          <p:cNvSpPr/>
          <p:nvPr/>
        </p:nvSpPr>
        <p:spPr>
          <a:xfrm>
            <a:off x="617839" y="797050"/>
            <a:ext cx="10927878" cy="593923"/>
          </a:xfrm>
          <a:prstGeom prst="rect">
            <a:avLst/>
          </a:prstGeom>
          <a:noFill/>
          <a:ln/>
        </p:spPr>
        <p:txBody>
          <a:bodyPr wrap="none" lIns="0" tIns="0" rIns="0" bIns="0" rtlCol="0" anchor="t"/>
          <a:lstStyle/>
          <a:p>
            <a:pPr algn="r" rtl="1"/>
            <a:r>
              <a:rPr lang="ar-SA" sz="4400" dirty="0">
                <a:solidFill>
                  <a:srgbClr val="2E3C4E"/>
                </a:solidFill>
                <a:latin typeface="GE SS Two Light" pitchFamily="34" charset="0"/>
                <a:ea typeface="GE SS Two Light" pitchFamily="34" charset="-122"/>
                <a:cs typeface="GE SS Two Light" pitchFamily="34" charset="-120"/>
              </a:rPr>
              <a:t>م</a:t>
            </a:r>
            <a:r>
              <a:rPr lang="ar-JO" sz="4400" dirty="0">
                <a:solidFill>
                  <a:srgbClr val="2E3C4E"/>
                </a:solidFill>
                <a:latin typeface="GE SS Two Light" pitchFamily="34" charset="0"/>
                <a:ea typeface="GE SS Two Light" pitchFamily="34" charset="-122"/>
                <a:cs typeface="GE SS Two Light" pitchFamily="34" charset="-120"/>
              </a:rPr>
              <a:t>ثال : </a:t>
            </a:r>
            <a:endParaRPr lang="en-US" sz="4400" dirty="0">
              <a:solidFill>
                <a:srgbClr val="2E3C4E"/>
              </a:solidFill>
              <a:latin typeface="GE SS Two Light" pitchFamily="34" charset="0"/>
              <a:ea typeface="GE SS Two Light" pitchFamily="34" charset="-122"/>
              <a:cs typeface="GE SS Two Light" pitchFamily="34" charset="-120"/>
            </a:endParaRPr>
          </a:p>
        </p:txBody>
      </p:sp>
      <p:graphicFrame>
        <p:nvGraphicFramePr>
          <p:cNvPr id="6" name="Table 5"/>
          <p:cNvGraphicFramePr>
            <a:graphicFrameLocks noGrp="1"/>
          </p:cNvGraphicFramePr>
          <p:nvPr>
            <p:extLst>
              <p:ext uri="{D42A27DB-BD31-4B8C-83A1-F6EECF244321}">
                <p14:modId xmlns:p14="http://schemas.microsoft.com/office/powerpoint/2010/main" val="601741877"/>
              </p:ext>
            </p:extLst>
          </p:nvPr>
        </p:nvGraphicFramePr>
        <p:xfrm>
          <a:off x="617839" y="1894656"/>
          <a:ext cx="10973974" cy="2286000"/>
        </p:xfrm>
        <a:graphic>
          <a:graphicData uri="http://schemas.openxmlformats.org/drawingml/2006/table">
            <a:tbl>
              <a:tblPr rtl="1" firstRow="1" firstCol="1" bandRow="1">
                <a:tableStyleId>{5C22544A-7EE6-4342-B048-85BDC9FD1C3A}</a:tableStyleId>
              </a:tblPr>
              <a:tblGrid>
                <a:gridCol w="4333174">
                  <a:extLst>
                    <a:ext uri="{9D8B030D-6E8A-4147-A177-3AD203B41FA5}">
                      <a16:colId xmlns:a16="http://schemas.microsoft.com/office/drawing/2014/main" val="3241570129"/>
                    </a:ext>
                  </a:extLst>
                </a:gridCol>
                <a:gridCol w="6640800">
                  <a:extLst>
                    <a:ext uri="{9D8B030D-6E8A-4147-A177-3AD203B41FA5}">
                      <a16:colId xmlns:a16="http://schemas.microsoft.com/office/drawing/2014/main" val="3565592993"/>
                    </a:ext>
                  </a:extLst>
                </a:gridCol>
              </a:tblGrid>
              <a:tr h="0">
                <a:tc>
                  <a:txBody>
                    <a:bodyPr/>
                    <a:lstStyle/>
                    <a:p>
                      <a:pPr algn="ctr" rtl="1">
                        <a:lnSpc>
                          <a:spcPct val="150000"/>
                        </a:lnSpc>
                        <a:spcAft>
                          <a:spcPts val="500"/>
                        </a:spcAft>
                      </a:pPr>
                      <a:r>
                        <a:rPr lang="ar-SA" sz="2800" b="1" kern="1200" dirty="0">
                          <a:solidFill>
                            <a:srgbClr val="FFFFFF"/>
                          </a:solidFill>
                          <a:effectLst/>
                          <a:latin typeface="WinSoft Pro Medium" panose="020B0600060200000000" pitchFamily="34" charset="-79"/>
                          <a:ea typeface="+mn-ea"/>
                          <a:cs typeface="WinSoft Pro Medium" panose="020B0600060200000000" pitchFamily="34" charset="-79"/>
                        </a:rPr>
                        <a:t>صياغة غير دقيقة</a:t>
                      </a:r>
                      <a:endParaRPr lang="en-US" sz="2800" b="1" kern="1200" dirty="0">
                        <a:solidFill>
                          <a:srgbClr val="FFFFFF"/>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1" eaLnBrk="1" latinLnBrk="0" hangingPunct="1">
                        <a:lnSpc>
                          <a:spcPct val="150000"/>
                        </a:lnSpc>
                        <a:spcAft>
                          <a:spcPts val="500"/>
                        </a:spcAft>
                      </a:pPr>
                      <a:r>
                        <a:rPr lang="ar-SA" sz="2800" b="1" kern="1200" dirty="0">
                          <a:solidFill>
                            <a:srgbClr val="FFFFFF"/>
                          </a:solidFill>
                          <a:effectLst/>
                          <a:latin typeface="WinSoft Pro Medium" panose="020B0600060200000000" pitchFamily="34" charset="-79"/>
                          <a:ea typeface="+mn-ea"/>
                          <a:cs typeface="WinSoft Pro Medium" panose="020B0600060200000000" pitchFamily="34" charset="-79"/>
                        </a:rPr>
                        <a:t>صياغة قائمة على الحاجز</a:t>
                      </a:r>
                      <a:endParaRPr lang="en-US" sz="2800" b="1" kern="1200" dirty="0">
                        <a:solidFill>
                          <a:srgbClr val="FFFFFF"/>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1298194617"/>
                  </a:ext>
                </a:extLst>
              </a:tr>
              <a:tr h="0">
                <a:tc>
                  <a:txBody>
                    <a:bodyPr/>
                    <a:lstStyle/>
                    <a:p>
                      <a:pPr algn="just" rtl="1">
                        <a:lnSpc>
                          <a:spcPct val="150000"/>
                        </a:lnSpc>
                        <a:spcAft>
                          <a:spcPts val="500"/>
                        </a:spcAft>
                      </a:pPr>
                      <a:r>
                        <a:rPr lang="ar-SA" sz="2400" b="0" dirty="0">
                          <a:solidFill>
                            <a:schemeClr val="tx1"/>
                          </a:solidFill>
                          <a:effectLst/>
                          <a:latin typeface="WinSoft Pro Medium" panose="020B0600060200000000" pitchFamily="34" charset="-79"/>
                          <a:cs typeface="WinSoft Pro Medium" panose="020B0600060200000000" pitchFamily="34" charset="-79"/>
                        </a:rPr>
                        <a:t>المتدرب ذو الإعاقة لا يستطيع دخول المشغل</a:t>
                      </a:r>
                      <a:endParaRPr lang="en-US" sz="2400" b="0" dirty="0">
                        <a:solidFill>
                          <a:schemeClr val="tx1"/>
                        </a:solidFill>
                        <a:effectLst/>
                        <a:latin typeface="WinSoft Pro Medium" panose="020B0600060200000000" pitchFamily="34" charset="-79"/>
                        <a:ea typeface="Arial" panose="020B0604020202020204" pitchFamily="34" charset="0"/>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lnSpc>
                          <a:spcPct val="150000"/>
                        </a:lnSpc>
                        <a:spcAft>
                          <a:spcPts val="500"/>
                        </a:spcAft>
                      </a:pPr>
                      <a:r>
                        <a:rPr lang="ar-SA" sz="2400" dirty="0">
                          <a:solidFill>
                            <a:schemeClr val="tx1"/>
                          </a:solidFill>
                          <a:effectLst/>
                          <a:latin typeface="WinSoft Pro Medium" panose="020B0600060200000000" pitchFamily="34" charset="-79"/>
                          <a:cs typeface="WinSoft Pro Medium" panose="020B0600060200000000" pitchFamily="34" charset="-79"/>
                        </a:rPr>
                        <a:t>الوصول إلى المشغل يتطلب استخدام الدرج فقط</a:t>
                      </a:r>
                      <a:endParaRPr lang="en-US" sz="2400" dirty="0">
                        <a:solidFill>
                          <a:schemeClr val="tx1"/>
                        </a:solidFill>
                        <a:effectLst/>
                        <a:latin typeface="WinSoft Pro Medium" panose="020B0600060200000000" pitchFamily="34" charset="-79"/>
                        <a:ea typeface="Arial" panose="020B0604020202020204" pitchFamily="34" charset="0"/>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92947730"/>
                  </a:ext>
                </a:extLst>
              </a:tr>
              <a:tr h="0">
                <a:tc>
                  <a:txBody>
                    <a:bodyPr/>
                    <a:lstStyle/>
                    <a:p>
                      <a:pPr algn="just" rtl="1">
                        <a:lnSpc>
                          <a:spcPct val="150000"/>
                        </a:lnSpc>
                        <a:spcAft>
                          <a:spcPts val="500"/>
                        </a:spcAft>
                      </a:pPr>
                      <a:r>
                        <a:rPr lang="ar-SA" sz="2400" b="0" dirty="0">
                          <a:solidFill>
                            <a:schemeClr val="tx1"/>
                          </a:solidFill>
                          <a:effectLst/>
                          <a:latin typeface="WinSoft Pro Medium" panose="020B0600060200000000" pitchFamily="34" charset="-79"/>
                          <a:cs typeface="WinSoft Pro Medium" panose="020B0600060200000000" pitchFamily="34" charset="-79"/>
                        </a:rPr>
                        <a:t>النساء لا يرغبن في البرنامج</a:t>
                      </a:r>
                      <a:endParaRPr lang="en-US" sz="2400" b="0" dirty="0">
                        <a:solidFill>
                          <a:schemeClr val="tx1"/>
                        </a:solidFill>
                        <a:effectLst/>
                        <a:latin typeface="WinSoft Pro Medium" panose="020B0600060200000000" pitchFamily="34" charset="-79"/>
                        <a:ea typeface="Arial" panose="020B0604020202020204" pitchFamily="34" charset="0"/>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lnSpc>
                          <a:spcPct val="150000"/>
                        </a:lnSpc>
                        <a:spcAft>
                          <a:spcPts val="500"/>
                        </a:spcAft>
                      </a:pPr>
                      <a:r>
                        <a:rPr lang="ar-SA" sz="2400" dirty="0">
                          <a:solidFill>
                            <a:schemeClr val="tx1"/>
                          </a:solidFill>
                          <a:effectLst/>
                          <a:latin typeface="WinSoft Pro Medium" panose="020B0600060200000000" pitchFamily="34" charset="-79"/>
                          <a:cs typeface="WinSoft Pro Medium" panose="020B0600060200000000" pitchFamily="34" charset="-79"/>
                        </a:rPr>
                        <a:t>توقيت التدريب أو ظروف الوصول قد تحد من المشاركة</a:t>
                      </a:r>
                      <a:endParaRPr lang="en-US" sz="2400" dirty="0">
                        <a:solidFill>
                          <a:schemeClr val="tx1"/>
                        </a:solidFill>
                        <a:effectLst/>
                        <a:latin typeface="WinSoft Pro Medium" panose="020B0600060200000000" pitchFamily="34" charset="-79"/>
                        <a:ea typeface="Arial" panose="020B0604020202020204" pitchFamily="34" charset="0"/>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74583473"/>
                  </a:ext>
                </a:extLst>
              </a:tr>
              <a:tr h="0">
                <a:tc>
                  <a:txBody>
                    <a:bodyPr/>
                    <a:lstStyle/>
                    <a:p>
                      <a:pPr algn="just" rtl="1">
                        <a:lnSpc>
                          <a:spcPct val="150000"/>
                        </a:lnSpc>
                        <a:spcAft>
                          <a:spcPts val="500"/>
                        </a:spcAft>
                      </a:pPr>
                      <a:r>
                        <a:rPr lang="ar-SA" sz="2400" b="0" dirty="0">
                          <a:solidFill>
                            <a:schemeClr val="tx1"/>
                          </a:solidFill>
                          <a:effectLst/>
                          <a:latin typeface="WinSoft Pro Medium" panose="020B0600060200000000" pitchFamily="34" charset="-79"/>
                          <a:cs typeface="WinSoft Pro Medium" panose="020B0600060200000000" pitchFamily="34" charset="-79"/>
                        </a:rPr>
                        <a:t>المتدرب ضعيف في التعليمات</a:t>
                      </a:r>
                      <a:endParaRPr lang="en-US" sz="2400" b="0" dirty="0">
                        <a:solidFill>
                          <a:schemeClr val="tx1"/>
                        </a:solidFill>
                        <a:effectLst/>
                        <a:latin typeface="WinSoft Pro Medium" panose="020B0600060200000000" pitchFamily="34" charset="-79"/>
                        <a:ea typeface="Arial" panose="020B0604020202020204" pitchFamily="34" charset="0"/>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lnSpc>
                          <a:spcPct val="150000"/>
                        </a:lnSpc>
                        <a:spcAft>
                          <a:spcPts val="500"/>
                        </a:spcAft>
                      </a:pPr>
                      <a:r>
                        <a:rPr lang="ar-SA" sz="2400" dirty="0">
                          <a:solidFill>
                            <a:schemeClr val="tx1"/>
                          </a:solidFill>
                          <a:effectLst/>
                          <a:latin typeface="WinSoft Pro Medium" panose="020B0600060200000000" pitchFamily="34" charset="-79"/>
                          <a:cs typeface="WinSoft Pro Medium" panose="020B0600060200000000" pitchFamily="34" charset="-79"/>
                        </a:rPr>
                        <a:t>التعليمات تقدم بطريقة واحدة ولا توجد خطوات يمكن الرجوع إليها</a:t>
                      </a:r>
                      <a:endParaRPr lang="en-US" sz="2400" dirty="0">
                        <a:solidFill>
                          <a:schemeClr val="tx1"/>
                        </a:solidFill>
                        <a:effectLst/>
                        <a:latin typeface="WinSoft Pro Medium" panose="020B0600060200000000" pitchFamily="34" charset="-79"/>
                        <a:ea typeface="Arial" panose="020B0604020202020204" pitchFamily="34" charset="0"/>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08800301"/>
                  </a:ext>
                </a:extLst>
              </a:tr>
            </a:tbl>
          </a:graphicData>
        </a:graphic>
      </p:graphicFrame>
      <p:sp>
        <p:nvSpPr>
          <p:cNvPr id="2" name="Rectangle 1"/>
          <p:cNvSpPr/>
          <p:nvPr/>
        </p:nvSpPr>
        <p:spPr>
          <a:xfrm>
            <a:off x="0" y="4684339"/>
            <a:ext cx="12252960" cy="1479892"/>
          </a:xfrm>
          <a:prstGeom prst="rect">
            <a:avLst/>
          </a:prstGeom>
        </p:spPr>
        <p:txBody>
          <a:bodyPr wrap="square">
            <a:spAutoFit/>
          </a:bodyPr>
          <a:lstStyle/>
          <a:p>
            <a:pPr algn="ctr" rtl="1">
              <a:lnSpc>
                <a:spcPct val="150000"/>
              </a:lnSpc>
              <a:spcAft>
                <a:spcPts val="500"/>
              </a:spcAft>
            </a:pPr>
            <a:r>
              <a:rPr lang="ar-SA" sz="4400" dirty="0">
                <a:solidFill>
                  <a:srgbClr val="2E3C4E"/>
                </a:solidFill>
                <a:latin typeface="GE SS Two Light" pitchFamily="34" charset="0"/>
                <a:ea typeface="GE SS Two Light" pitchFamily="34" charset="-122"/>
                <a:cs typeface="GE SS Two Light" pitchFamily="34" charset="-120"/>
              </a:rPr>
              <a:t>رحلة المتدرب</a:t>
            </a:r>
            <a:endParaRPr lang="en-US" sz="4400" dirty="0">
              <a:solidFill>
                <a:srgbClr val="2E3C4E"/>
              </a:solidFill>
              <a:latin typeface="GE SS Two Light" pitchFamily="34" charset="0"/>
              <a:ea typeface="GE SS Two Light" pitchFamily="34" charset="-122"/>
              <a:cs typeface="GE SS Two Light" pitchFamily="34" charset="-120"/>
            </a:endParaRPr>
          </a:p>
          <a:p>
            <a:pPr algn="ctr" rtl="1"/>
            <a:r>
              <a:rPr lang="ar-SA" sz="2000" dirty="0">
                <a:latin typeface="WinSoft Pro Medium" panose="020B0600060200000000" pitchFamily="34" charset="-79"/>
                <a:cs typeface="WinSoft Pro Medium" panose="020B0600060200000000" pitchFamily="34" charset="-79"/>
              </a:rPr>
              <a:t>المعلومات </a:t>
            </a:r>
            <a:r>
              <a:rPr lang="en-US" sz="2000" dirty="0">
                <a:solidFill>
                  <a:srgbClr val="00B0F0"/>
                </a:solidFill>
                <a:latin typeface="WinSoft Pro Medium" panose="020B0600060200000000" pitchFamily="34" charset="-79"/>
                <a:cs typeface="WinSoft Pro Medium" panose="020B0600060200000000" pitchFamily="34" charset="-79"/>
                <a:sym typeface="Wingdings" panose="05000000000000000000" pitchFamily="2" charset="2"/>
              </a:rPr>
              <a:t></a:t>
            </a:r>
            <a:r>
              <a:rPr lang="ar-SA" sz="2000" dirty="0">
                <a:latin typeface="WinSoft Pro Medium" panose="020B0600060200000000" pitchFamily="34" charset="-79"/>
                <a:cs typeface="WinSoft Pro Medium" panose="020B0600060200000000" pitchFamily="34" charset="-79"/>
              </a:rPr>
              <a:t> التقديم </a:t>
            </a:r>
            <a:r>
              <a:rPr lang="en-US" sz="2000" dirty="0">
                <a:solidFill>
                  <a:srgbClr val="00B0F0"/>
                </a:solidFill>
                <a:latin typeface="WinSoft Pro Medium" panose="020B0600060200000000" pitchFamily="34" charset="-79"/>
                <a:cs typeface="WinSoft Pro Medium" panose="020B0600060200000000" pitchFamily="34" charset="-79"/>
                <a:sym typeface="Wingdings" panose="05000000000000000000" pitchFamily="2" charset="2"/>
              </a:rPr>
              <a:t></a:t>
            </a:r>
            <a:r>
              <a:rPr lang="ar-SA" sz="2000" dirty="0">
                <a:latin typeface="WinSoft Pro Medium" panose="020B0600060200000000" pitchFamily="34" charset="-79"/>
                <a:cs typeface="WinSoft Pro Medium" panose="020B0600060200000000" pitchFamily="34" charset="-79"/>
              </a:rPr>
              <a:t> القبول </a:t>
            </a:r>
            <a:r>
              <a:rPr lang="en-US" sz="2000" dirty="0">
                <a:solidFill>
                  <a:srgbClr val="00B0F0"/>
                </a:solidFill>
                <a:latin typeface="WinSoft Pro Medium" panose="020B0600060200000000" pitchFamily="34" charset="-79"/>
                <a:cs typeface="WinSoft Pro Medium" panose="020B0600060200000000" pitchFamily="34" charset="-79"/>
                <a:sym typeface="Wingdings" panose="05000000000000000000" pitchFamily="2" charset="2"/>
              </a:rPr>
              <a:t></a:t>
            </a:r>
            <a:r>
              <a:rPr lang="ar-SA" sz="2000" dirty="0">
                <a:latin typeface="WinSoft Pro Medium" panose="020B0600060200000000" pitchFamily="34" charset="-79"/>
                <a:cs typeface="WinSoft Pro Medium" panose="020B0600060200000000" pitchFamily="34" charset="-79"/>
              </a:rPr>
              <a:t> التعلم </a:t>
            </a:r>
            <a:r>
              <a:rPr lang="en-US" sz="2000" dirty="0">
                <a:solidFill>
                  <a:srgbClr val="00B0F0"/>
                </a:solidFill>
                <a:latin typeface="WinSoft Pro Medium" panose="020B0600060200000000" pitchFamily="34" charset="-79"/>
                <a:cs typeface="WinSoft Pro Medium" panose="020B0600060200000000" pitchFamily="34" charset="-79"/>
                <a:sym typeface="Wingdings" panose="05000000000000000000" pitchFamily="2" charset="2"/>
              </a:rPr>
              <a:t></a:t>
            </a:r>
            <a:r>
              <a:rPr lang="ar-SA" sz="2000" dirty="0">
                <a:latin typeface="WinSoft Pro Medium" panose="020B0600060200000000" pitchFamily="34" charset="-79"/>
                <a:cs typeface="WinSoft Pro Medium" panose="020B0600060200000000" pitchFamily="34" charset="-79"/>
              </a:rPr>
              <a:t> التدريب العملي </a:t>
            </a:r>
            <a:r>
              <a:rPr lang="en-US" sz="2000" dirty="0">
                <a:solidFill>
                  <a:srgbClr val="00B0F0"/>
                </a:solidFill>
                <a:latin typeface="WinSoft Pro Medium" panose="020B0600060200000000" pitchFamily="34" charset="-79"/>
                <a:cs typeface="WinSoft Pro Medium" panose="020B0600060200000000" pitchFamily="34" charset="-79"/>
                <a:sym typeface="Wingdings" panose="05000000000000000000" pitchFamily="2" charset="2"/>
              </a:rPr>
              <a:t></a:t>
            </a:r>
            <a:r>
              <a:rPr lang="ar-SA" sz="2000" dirty="0">
                <a:latin typeface="WinSoft Pro Medium" panose="020B0600060200000000" pitchFamily="34" charset="-79"/>
                <a:cs typeface="WinSoft Pro Medium" panose="020B0600060200000000" pitchFamily="34" charset="-79"/>
              </a:rPr>
              <a:t> الدعم </a:t>
            </a:r>
            <a:r>
              <a:rPr lang="en-US" sz="2000" dirty="0">
                <a:solidFill>
                  <a:srgbClr val="00B0F0"/>
                </a:solidFill>
                <a:latin typeface="WinSoft Pro Medium" panose="020B0600060200000000" pitchFamily="34" charset="-79"/>
                <a:cs typeface="WinSoft Pro Medium" panose="020B0600060200000000" pitchFamily="34" charset="-79"/>
                <a:sym typeface="Wingdings" panose="05000000000000000000" pitchFamily="2" charset="2"/>
              </a:rPr>
              <a:t></a:t>
            </a:r>
            <a:r>
              <a:rPr lang="ar-SA" sz="2000" dirty="0">
                <a:latin typeface="WinSoft Pro Medium" panose="020B0600060200000000" pitchFamily="34" charset="-79"/>
                <a:cs typeface="WinSoft Pro Medium" panose="020B0600060200000000" pitchFamily="34" charset="-79"/>
              </a:rPr>
              <a:t> التقييم </a:t>
            </a:r>
            <a:r>
              <a:rPr lang="en-US" sz="2000" b="1" dirty="0">
                <a:solidFill>
                  <a:srgbClr val="00B0F0"/>
                </a:solidFill>
                <a:latin typeface="Arial" panose="020B0604020202020204" pitchFamily="34" charset="0"/>
                <a:ea typeface="Arial" panose="020B0604020202020204" pitchFamily="34" charset="0"/>
                <a:cs typeface="Arial" panose="020B0604020202020204" pitchFamily="34" charset="0"/>
                <a:sym typeface="Wingdings" panose="05000000000000000000" pitchFamily="2" charset="2"/>
              </a:rPr>
              <a:t></a:t>
            </a:r>
            <a:r>
              <a:rPr lang="ar-SA" sz="2000" b="1" dirty="0">
                <a:solidFill>
                  <a:srgbClr val="000000"/>
                </a:solidFill>
                <a:ea typeface="Arial" panose="020B0604020202020204" pitchFamily="34" charset="0"/>
              </a:rPr>
              <a:t> </a:t>
            </a:r>
            <a:r>
              <a:rPr lang="ar-SA" sz="2000" dirty="0">
                <a:latin typeface="WinSoft Pro Medium" panose="020B0600060200000000" pitchFamily="34" charset="-79"/>
                <a:cs typeface="WinSoft Pro Medium" panose="020B0600060200000000" pitchFamily="34" charset="-79"/>
              </a:rPr>
              <a:t>الإكمال </a:t>
            </a:r>
            <a:r>
              <a:rPr lang="en-US" sz="2000" dirty="0">
                <a:solidFill>
                  <a:srgbClr val="00B0F0"/>
                </a:solidFill>
                <a:latin typeface="WinSoft Pro Medium" panose="020B0600060200000000" pitchFamily="34" charset="-79"/>
                <a:cs typeface="WinSoft Pro Medium" panose="020B0600060200000000" pitchFamily="34" charset="-79"/>
                <a:sym typeface="Wingdings" panose="05000000000000000000" pitchFamily="2" charset="2"/>
              </a:rPr>
              <a:t></a:t>
            </a:r>
            <a:r>
              <a:rPr lang="ar-SA" sz="2000" dirty="0">
                <a:latin typeface="WinSoft Pro Medium" panose="020B0600060200000000" pitchFamily="34" charset="-79"/>
                <a:cs typeface="WinSoft Pro Medium" panose="020B0600060200000000" pitchFamily="34" charset="-79"/>
              </a:rPr>
              <a:t> التدريب في موقع العمل </a:t>
            </a:r>
            <a:r>
              <a:rPr lang="en-US" sz="2000" dirty="0">
                <a:solidFill>
                  <a:srgbClr val="00B0F0"/>
                </a:solidFill>
                <a:latin typeface="WinSoft Pro Medium" panose="020B0600060200000000" pitchFamily="34" charset="-79"/>
                <a:cs typeface="WinSoft Pro Medium" panose="020B0600060200000000" pitchFamily="34" charset="-79"/>
                <a:sym typeface="Wingdings" panose="05000000000000000000" pitchFamily="2" charset="2"/>
              </a:rPr>
              <a:t></a:t>
            </a:r>
            <a:r>
              <a:rPr lang="ar-SA" sz="2000" dirty="0">
                <a:latin typeface="WinSoft Pro Medium" panose="020B0600060200000000" pitchFamily="34" charset="-79"/>
                <a:cs typeface="WinSoft Pro Medium" panose="020B0600060200000000" pitchFamily="34" charset="-79"/>
              </a:rPr>
              <a:t> الانتقال إلى العمل</a:t>
            </a:r>
            <a:endParaRPr lang="ar-JO" sz="2000" dirty="0">
              <a:latin typeface="WinSoft Pro Medium" panose="020B0600060200000000" pitchFamily="34" charset="-79"/>
              <a:cs typeface="WinSoft Pro Medium" panose="020B0600060200000000" pitchFamily="34" charset="-79"/>
            </a:endParaRPr>
          </a:p>
        </p:txBody>
      </p:sp>
    </p:spTree>
    <p:extLst>
      <p:ext uri="{BB962C8B-B14F-4D97-AF65-F5344CB8AC3E}">
        <p14:creationId xmlns:p14="http://schemas.microsoft.com/office/powerpoint/2010/main" val="19187363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hape 1"/>
          <p:cNvSpPr/>
          <p:nvPr/>
        </p:nvSpPr>
        <p:spPr>
          <a:xfrm>
            <a:off x="631908" y="2607621"/>
            <a:ext cx="10927878" cy="25400"/>
          </a:xfrm>
          <a:prstGeom prst="roundRect">
            <a:avLst>
              <a:gd name="adj" fmla="val 49999"/>
            </a:avLst>
          </a:prstGeom>
          <a:solidFill>
            <a:srgbClr val="000000">
              <a:alpha val="8000"/>
            </a:srgbClr>
          </a:solidFill>
          <a:ln/>
        </p:spPr>
      </p:sp>
      <p:sp>
        <p:nvSpPr>
          <p:cNvPr id="21" name="Shape 2"/>
          <p:cNvSpPr/>
          <p:nvPr/>
        </p:nvSpPr>
        <p:spPr>
          <a:xfrm>
            <a:off x="9819831" y="2607621"/>
            <a:ext cx="25399" cy="677069"/>
          </a:xfrm>
          <a:prstGeom prst="roundRect">
            <a:avLst>
              <a:gd name="adj" fmla="val 50001"/>
            </a:avLst>
          </a:prstGeom>
          <a:solidFill>
            <a:srgbClr val="0094D5"/>
          </a:solidFill>
          <a:ln/>
        </p:spPr>
      </p:sp>
      <p:sp>
        <p:nvSpPr>
          <p:cNvPr id="22" name="Shape 3"/>
          <p:cNvSpPr/>
          <p:nvPr/>
        </p:nvSpPr>
        <p:spPr>
          <a:xfrm>
            <a:off x="9747899" y="2522987"/>
            <a:ext cx="169263" cy="169267"/>
          </a:xfrm>
          <a:prstGeom prst="ellipse">
            <a:avLst/>
          </a:prstGeom>
          <a:solidFill>
            <a:srgbClr val="00AEEF"/>
          </a:solidFill>
          <a:ln/>
        </p:spPr>
      </p:sp>
      <p:sp>
        <p:nvSpPr>
          <p:cNvPr id="23" name="Shape 4"/>
          <p:cNvSpPr/>
          <p:nvPr/>
        </p:nvSpPr>
        <p:spPr>
          <a:xfrm>
            <a:off x="8105275" y="3284689"/>
            <a:ext cx="3454512" cy="3208776"/>
          </a:xfrm>
          <a:prstGeom prst="roundRect">
            <a:avLst>
              <a:gd name="adj" fmla="val 16302"/>
            </a:avLst>
          </a:prstGeom>
          <a:solidFill>
            <a:srgbClr val="00AEEF"/>
          </a:solidFill>
          <a:ln w="12700">
            <a:solidFill>
              <a:srgbClr val="00AEEF"/>
            </a:solidFill>
            <a:prstDash val="solid"/>
          </a:ln>
        </p:spPr>
      </p:sp>
      <p:sp>
        <p:nvSpPr>
          <p:cNvPr id="24" name="Text 6"/>
          <p:cNvSpPr/>
          <p:nvPr/>
        </p:nvSpPr>
        <p:spPr>
          <a:xfrm>
            <a:off x="8356291" y="3504118"/>
            <a:ext cx="2977877" cy="2596201"/>
          </a:xfrm>
          <a:prstGeom prst="rect">
            <a:avLst/>
          </a:prstGeom>
          <a:noFill/>
          <a:ln/>
        </p:spPr>
        <p:txBody>
          <a:bodyPr wrap="square" lIns="0" tIns="0" rIns="0" bIns="0" rtlCol="0" anchor="t">
            <a:noAutofit/>
          </a:bodyPr>
          <a:lstStyle/>
          <a:p>
            <a:pPr lvl="0" algn="ctr" rtl="1"/>
            <a:r>
              <a:rPr lang="ar-SA" sz="3200" dirty="0">
                <a:solidFill>
                  <a:schemeClr val="bg1"/>
                </a:solidFill>
                <a:latin typeface="WinSoft Pro Medium" panose="020B0600060200000000" pitchFamily="34" charset="-79"/>
                <a:cs typeface="WinSoft Pro Medium" panose="020B0600060200000000" pitchFamily="34" charset="-79"/>
              </a:rPr>
              <a:t>العمل في مجموعات صغيرة على ورقة عمل 1.1 بتوجيه من ميسّر الدورة.</a:t>
            </a:r>
            <a:endParaRPr lang="en-US" sz="3200" dirty="0">
              <a:solidFill>
                <a:schemeClr val="bg1"/>
              </a:solidFill>
              <a:latin typeface="WinSoft Pro Medium" panose="020B0600060200000000" pitchFamily="34" charset="-79"/>
              <a:cs typeface="WinSoft Pro Medium" panose="020B0600060200000000" pitchFamily="34" charset="-79"/>
            </a:endParaRPr>
          </a:p>
        </p:txBody>
      </p:sp>
      <p:sp>
        <p:nvSpPr>
          <p:cNvPr id="25" name="Shape 7"/>
          <p:cNvSpPr/>
          <p:nvPr/>
        </p:nvSpPr>
        <p:spPr>
          <a:xfrm>
            <a:off x="6083247" y="2607621"/>
            <a:ext cx="25399" cy="677069"/>
          </a:xfrm>
          <a:prstGeom prst="roundRect">
            <a:avLst>
              <a:gd name="adj" fmla="val 50001"/>
            </a:avLst>
          </a:prstGeom>
          <a:solidFill>
            <a:srgbClr val="0094D5"/>
          </a:solidFill>
          <a:ln/>
        </p:spPr>
      </p:sp>
      <p:sp>
        <p:nvSpPr>
          <p:cNvPr id="26" name="Shape 8"/>
          <p:cNvSpPr/>
          <p:nvPr/>
        </p:nvSpPr>
        <p:spPr>
          <a:xfrm>
            <a:off x="6011315" y="2522987"/>
            <a:ext cx="169263" cy="169267"/>
          </a:xfrm>
          <a:prstGeom prst="ellipse">
            <a:avLst/>
          </a:prstGeom>
          <a:solidFill>
            <a:srgbClr val="00AEEF"/>
          </a:solidFill>
          <a:ln/>
        </p:spPr>
      </p:sp>
      <p:sp>
        <p:nvSpPr>
          <p:cNvPr id="27" name="Shape 9"/>
          <p:cNvSpPr/>
          <p:nvPr/>
        </p:nvSpPr>
        <p:spPr>
          <a:xfrm>
            <a:off x="4355941" y="3284689"/>
            <a:ext cx="3454611" cy="3208776"/>
          </a:xfrm>
          <a:prstGeom prst="roundRect">
            <a:avLst>
              <a:gd name="adj" fmla="val 10747"/>
            </a:avLst>
          </a:prstGeom>
          <a:solidFill>
            <a:srgbClr val="00AEEF"/>
          </a:solidFill>
          <a:ln w="12700">
            <a:solidFill>
              <a:srgbClr val="00AEEF"/>
            </a:solidFill>
            <a:prstDash val="solid"/>
          </a:ln>
        </p:spPr>
      </p:sp>
      <p:sp>
        <p:nvSpPr>
          <p:cNvPr id="28" name="Text 11"/>
          <p:cNvSpPr/>
          <p:nvPr/>
        </p:nvSpPr>
        <p:spPr>
          <a:xfrm>
            <a:off x="4619608" y="3664106"/>
            <a:ext cx="2977976" cy="2436214"/>
          </a:xfrm>
          <a:prstGeom prst="rect">
            <a:avLst/>
          </a:prstGeom>
          <a:noFill/>
          <a:ln/>
        </p:spPr>
        <p:txBody>
          <a:bodyPr wrap="square" lIns="0" tIns="0" rIns="0" bIns="0" rtlCol="0" anchor="t">
            <a:normAutofit/>
          </a:bodyPr>
          <a:lstStyle/>
          <a:p>
            <a:pPr lvl="0" algn="ctr" rtl="1"/>
            <a:r>
              <a:rPr lang="ar-SA" sz="3200" dirty="0">
                <a:solidFill>
                  <a:schemeClr val="bg1"/>
                </a:solidFill>
                <a:latin typeface="WinSoft Pro Medium" panose="020B0600060200000000" pitchFamily="34" charset="-79"/>
                <a:cs typeface="WinSoft Pro Medium" panose="020B0600060200000000" pitchFamily="34" charset="-79"/>
              </a:rPr>
              <a:t>دراسة الحالة الموجودة وتحليلها من خلال الإجابة على الأسئلة التي تليها. </a:t>
            </a:r>
            <a:endParaRPr lang="en-US" sz="3200" dirty="0">
              <a:solidFill>
                <a:schemeClr val="bg1"/>
              </a:solidFill>
              <a:latin typeface="WinSoft Pro Medium" panose="020B0600060200000000" pitchFamily="34" charset="-79"/>
              <a:cs typeface="WinSoft Pro Medium" panose="020B0600060200000000" pitchFamily="34" charset="-79"/>
            </a:endParaRPr>
          </a:p>
        </p:txBody>
      </p:sp>
      <p:sp>
        <p:nvSpPr>
          <p:cNvPr id="29" name="Shape 12"/>
          <p:cNvSpPr/>
          <p:nvPr/>
        </p:nvSpPr>
        <p:spPr>
          <a:xfrm>
            <a:off x="2346564" y="2607621"/>
            <a:ext cx="25399" cy="677069"/>
          </a:xfrm>
          <a:prstGeom prst="roundRect">
            <a:avLst>
              <a:gd name="adj" fmla="val 50001"/>
            </a:avLst>
          </a:prstGeom>
          <a:solidFill>
            <a:srgbClr val="0094D5"/>
          </a:solidFill>
          <a:ln/>
        </p:spPr>
      </p:sp>
      <p:sp>
        <p:nvSpPr>
          <p:cNvPr id="30" name="Shape 13"/>
          <p:cNvSpPr/>
          <p:nvPr/>
        </p:nvSpPr>
        <p:spPr>
          <a:xfrm>
            <a:off x="2274632" y="2522987"/>
            <a:ext cx="169263" cy="169267"/>
          </a:xfrm>
          <a:prstGeom prst="ellipse">
            <a:avLst/>
          </a:prstGeom>
          <a:solidFill>
            <a:srgbClr val="00AEEF"/>
          </a:solidFill>
          <a:ln/>
        </p:spPr>
      </p:sp>
      <p:sp>
        <p:nvSpPr>
          <p:cNvPr id="31" name="Shape 14"/>
          <p:cNvSpPr/>
          <p:nvPr/>
        </p:nvSpPr>
        <p:spPr>
          <a:xfrm>
            <a:off x="632008" y="3284689"/>
            <a:ext cx="3454512" cy="3208776"/>
          </a:xfrm>
          <a:prstGeom prst="roundRect">
            <a:avLst>
              <a:gd name="adj" fmla="val 16302"/>
            </a:avLst>
          </a:prstGeom>
          <a:solidFill>
            <a:srgbClr val="00AEEF"/>
          </a:solidFill>
          <a:ln w="12700">
            <a:solidFill>
              <a:srgbClr val="00AEEF"/>
            </a:solidFill>
            <a:prstDash val="solid"/>
          </a:ln>
        </p:spPr>
      </p:sp>
      <p:sp>
        <p:nvSpPr>
          <p:cNvPr id="32" name="Text 16"/>
          <p:cNvSpPr/>
          <p:nvPr/>
        </p:nvSpPr>
        <p:spPr>
          <a:xfrm>
            <a:off x="883024" y="3464360"/>
            <a:ext cx="2977877" cy="2796209"/>
          </a:xfrm>
          <a:prstGeom prst="rect">
            <a:avLst/>
          </a:prstGeom>
          <a:noFill/>
          <a:ln/>
        </p:spPr>
        <p:txBody>
          <a:bodyPr wrap="square" lIns="0" tIns="0" rIns="0" bIns="0" rtlCol="0" anchor="t">
            <a:normAutofit/>
          </a:bodyPr>
          <a:lstStyle/>
          <a:p>
            <a:pPr algn="ctr" rtl="1"/>
            <a:r>
              <a:rPr lang="ar-SA" sz="2800" dirty="0">
                <a:solidFill>
                  <a:schemeClr val="bg1"/>
                </a:solidFill>
                <a:latin typeface="WinSoft Pro Medium" panose="020B0600060200000000" pitchFamily="34" charset="-79"/>
                <a:cs typeface="WinSoft Pro Medium" panose="020B0600060200000000" pitchFamily="34" charset="-79"/>
              </a:rPr>
              <a:t>إنتاج مصفوفة حواجز الشمول في التعليم والتدريب التقني والمهني حسب الشروط الموجودة في تعليمات المهمة والمعلومات المطلوبة.   </a:t>
            </a:r>
            <a:endParaRPr lang="en-US" sz="2800" dirty="0">
              <a:solidFill>
                <a:schemeClr val="bg1"/>
              </a:solidFill>
              <a:latin typeface="WinSoft Pro Medium" panose="020B0600060200000000" pitchFamily="34" charset="-79"/>
              <a:cs typeface="WinSoft Pro Medium" panose="020B0600060200000000" pitchFamily="34" charset="-79"/>
            </a:endParaRPr>
          </a:p>
          <a:p>
            <a:pPr lvl="0" algn="ctr" rtl="1"/>
            <a:endParaRPr lang="en-US" sz="2800" dirty="0">
              <a:solidFill>
                <a:schemeClr val="bg1"/>
              </a:solidFill>
              <a:latin typeface="WinSoft Pro Medium" panose="020B0600060200000000" pitchFamily="34" charset="-79"/>
              <a:ea typeface="GE SS Two Light" pitchFamily="34" charset="-122"/>
              <a:cs typeface="WinSoft Pro Medium" panose="020B0600060200000000" pitchFamily="34" charset="-79"/>
            </a:endParaRPr>
          </a:p>
        </p:txBody>
      </p:sp>
      <p:sp>
        <p:nvSpPr>
          <p:cNvPr id="33" name="Rectangle 32"/>
          <p:cNvSpPr/>
          <p:nvPr/>
        </p:nvSpPr>
        <p:spPr>
          <a:xfrm>
            <a:off x="8575040" y="812158"/>
            <a:ext cx="2861403" cy="1023357"/>
          </a:xfrm>
          <a:prstGeom prst="rect">
            <a:avLst/>
          </a:prstGeom>
        </p:spPr>
        <p:txBody>
          <a:bodyPr wrap="square">
            <a:spAutoFit/>
          </a:bodyPr>
          <a:lstStyle/>
          <a:p>
            <a:pPr algn="r" rtl="1">
              <a:lnSpc>
                <a:spcPct val="150000"/>
              </a:lnSpc>
              <a:spcBef>
                <a:spcPts val="1000"/>
              </a:spcBef>
              <a:spcAft>
                <a:spcPts val="500"/>
              </a:spcAft>
            </a:pPr>
            <a:r>
              <a:rPr lang="ar-SA" sz="4400" dirty="0">
                <a:solidFill>
                  <a:srgbClr val="2E3C4E"/>
                </a:solidFill>
                <a:latin typeface="GE SS Two Light" pitchFamily="34" charset="0"/>
                <a:ea typeface="GE SS Two Light" pitchFamily="34" charset="-122"/>
                <a:cs typeface="GE SS Two Light" pitchFamily="34" charset="-120"/>
              </a:rPr>
              <a:t>النشاط</a:t>
            </a:r>
            <a:r>
              <a:rPr lang="ar-JO" sz="4400" dirty="0">
                <a:solidFill>
                  <a:srgbClr val="2E3C4E"/>
                </a:solidFill>
                <a:latin typeface="GE SS Two Light" pitchFamily="34" charset="0"/>
                <a:ea typeface="GE SS Two Light" pitchFamily="34" charset="-122"/>
                <a:cs typeface="GE SS Two Light" pitchFamily="34" charset="-120"/>
              </a:rPr>
              <a:t> </a:t>
            </a:r>
            <a:r>
              <a:rPr lang="en-US" sz="3600" dirty="0">
                <a:latin typeface="Myriad"/>
                <a:cs typeface="WinSoft Pro Medium" panose="020B0600060200000000" pitchFamily="34" charset="-79"/>
              </a:rPr>
              <a:t>1.1</a:t>
            </a:r>
            <a:endParaRPr lang="en-US" sz="3600" dirty="0">
              <a:latin typeface="WinSoft Pro Medium" panose="020B0600060200000000" pitchFamily="34" charset="-79"/>
              <a:cs typeface="WinSoft Pro Medium" panose="020B0600060200000000" pitchFamily="34" charset="-79"/>
            </a:endParaRPr>
          </a:p>
        </p:txBody>
      </p:sp>
    </p:spTree>
    <p:extLst>
      <p:ext uri="{BB962C8B-B14F-4D97-AF65-F5344CB8AC3E}">
        <p14:creationId xmlns:p14="http://schemas.microsoft.com/office/powerpoint/2010/main" val="35172048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686234" y="186492"/>
            <a:ext cx="5817618" cy="938719"/>
          </a:xfrm>
          <a:prstGeom prst="rect">
            <a:avLst/>
          </a:prstGeom>
        </p:spPr>
        <p:txBody>
          <a:bodyPr wrap="none">
            <a:spAutoFit/>
          </a:bodyPr>
          <a:lstStyle/>
          <a:p>
            <a:pPr algn="ctr" rtl="1">
              <a:lnSpc>
                <a:spcPct val="150000"/>
              </a:lnSpc>
              <a:spcBef>
                <a:spcPts val="1000"/>
              </a:spcBef>
              <a:spcAft>
                <a:spcPts val="500"/>
              </a:spcAft>
            </a:pPr>
            <a:r>
              <a:rPr lang="ar-SA" sz="4000" dirty="0">
                <a:latin typeface="GE SS Two Light" pitchFamily="34" charset="0"/>
                <a:ea typeface="GE SS Two Light" pitchFamily="34" charset="-122"/>
                <a:cs typeface="GE SS Two Light" pitchFamily="34" charset="-120"/>
              </a:rPr>
              <a:t>التقييم الخاص </a:t>
            </a:r>
            <a:r>
              <a:rPr lang="ar-JO" sz="4000" dirty="0">
                <a:latin typeface="GE SS Two Light" pitchFamily="34" charset="0"/>
                <a:ea typeface="GE SS Two Light" pitchFamily="34" charset="-122"/>
                <a:cs typeface="GE SS Two Light" pitchFamily="34" charset="-120"/>
              </a:rPr>
              <a:t>ب</a:t>
            </a:r>
            <a:r>
              <a:rPr lang="ar-SA" sz="4000" dirty="0" smtClean="0">
                <a:latin typeface="GE SS Two Light" pitchFamily="34" charset="0"/>
                <a:ea typeface="GE SS Two Light" pitchFamily="34" charset="-122"/>
                <a:cs typeface="GE SS Two Light" pitchFamily="34" charset="-120"/>
              </a:rPr>
              <a:t>النشاط</a:t>
            </a:r>
            <a:r>
              <a:rPr lang="en-US" sz="4000" dirty="0" smtClean="0">
                <a:latin typeface="Myriad"/>
                <a:ea typeface="GE SS Two Light" pitchFamily="34" charset="-122"/>
                <a:cs typeface="GE SS Two Light" pitchFamily="34" charset="-120"/>
              </a:rPr>
              <a:t>1.1 </a:t>
            </a:r>
            <a:endParaRPr lang="en-US" dirty="0">
              <a:latin typeface="GE SS Two Light" pitchFamily="34" charset="0"/>
              <a:ea typeface="GE SS Two Light" pitchFamily="34" charset="-122"/>
              <a:cs typeface="GE SS Two Light" pitchFamily="34" charset="-120"/>
            </a:endParaRPr>
          </a:p>
        </p:txBody>
      </p:sp>
      <p:graphicFrame>
        <p:nvGraphicFramePr>
          <p:cNvPr id="6" name="Table 5"/>
          <p:cNvGraphicFramePr>
            <a:graphicFrameLocks noGrp="1"/>
          </p:cNvGraphicFramePr>
          <p:nvPr>
            <p:extLst>
              <p:ext uri="{D42A27DB-BD31-4B8C-83A1-F6EECF244321}">
                <p14:modId xmlns:p14="http://schemas.microsoft.com/office/powerpoint/2010/main" val="3723025212"/>
              </p:ext>
            </p:extLst>
          </p:nvPr>
        </p:nvGraphicFramePr>
        <p:xfrm>
          <a:off x="447232" y="1308091"/>
          <a:ext cx="11056620" cy="5280660"/>
        </p:xfrm>
        <a:graphic>
          <a:graphicData uri="http://schemas.openxmlformats.org/drawingml/2006/table">
            <a:tbl>
              <a:tblPr rtl="1" firstRow="1" firstCol="1" bandRow="1">
                <a:tableStyleId>{5C22544A-7EE6-4342-B048-85BDC9FD1C3A}</a:tableStyleId>
              </a:tblPr>
              <a:tblGrid>
                <a:gridCol w="6576060">
                  <a:extLst>
                    <a:ext uri="{9D8B030D-6E8A-4147-A177-3AD203B41FA5}">
                      <a16:colId xmlns:a16="http://schemas.microsoft.com/office/drawing/2014/main" val="1974075465"/>
                    </a:ext>
                  </a:extLst>
                </a:gridCol>
                <a:gridCol w="2034540">
                  <a:extLst>
                    <a:ext uri="{9D8B030D-6E8A-4147-A177-3AD203B41FA5}">
                      <a16:colId xmlns:a16="http://schemas.microsoft.com/office/drawing/2014/main" val="1526953025"/>
                    </a:ext>
                  </a:extLst>
                </a:gridCol>
                <a:gridCol w="2446020">
                  <a:extLst>
                    <a:ext uri="{9D8B030D-6E8A-4147-A177-3AD203B41FA5}">
                      <a16:colId xmlns:a16="http://schemas.microsoft.com/office/drawing/2014/main" val="1871963590"/>
                    </a:ext>
                  </a:extLst>
                </a:gridCol>
              </a:tblGrid>
              <a:tr h="578557">
                <a:tc>
                  <a:txBody>
                    <a:bodyPr/>
                    <a:lstStyle/>
                    <a:p>
                      <a:pPr marL="0" algn="just" defTabSz="914400" rtl="1" eaLnBrk="1" latinLnBrk="0" hangingPunct="1">
                        <a:lnSpc>
                          <a:spcPct val="150000"/>
                        </a:lnSpc>
                        <a:spcAft>
                          <a:spcPts val="500"/>
                        </a:spcAft>
                      </a:pPr>
                      <a:r>
                        <a:rPr lang="ar-SA" sz="2800" kern="1200" dirty="0">
                          <a:solidFill>
                            <a:schemeClr val="bg1"/>
                          </a:solidFill>
                          <a:effectLst/>
                          <a:latin typeface="WinSoft Pro Medium" panose="020B0600060200000000" pitchFamily="34" charset="-79"/>
                          <a:ea typeface="+mn-ea"/>
                          <a:cs typeface="WinSoft Pro Medium" panose="020B0600060200000000" pitchFamily="34" charset="-79"/>
                        </a:rPr>
                        <a:t>السؤال</a:t>
                      </a:r>
                      <a:endParaRPr lang="en-US" sz="2800"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ar-SA" sz="2800" kern="1200">
                          <a:solidFill>
                            <a:schemeClr val="bg1"/>
                          </a:solidFill>
                          <a:effectLst/>
                          <a:latin typeface="WinSoft Pro Medium" panose="020B0600060200000000" pitchFamily="34" charset="-79"/>
                          <a:ea typeface="+mn-ea"/>
                          <a:cs typeface="WinSoft Pro Medium" panose="020B0600060200000000" pitchFamily="34" charset="-79"/>
                        </a:rPr>
                        <a:t>نعم</a:t>
                      </a:r>
                      <a:endParaRPr lang="en-US" sz="2800" kern="120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ar-SA" sz="2800" kern="1200" dirty="0">
                          <a:solidFill>
                            <a:schemeClr val="bg1"/>
                          </a:solidFill>
                          <a:effectLst/>
                          <a:latin typeface="WinSoft Pro Medium" panose="020B0600060200000000" pitchFamily="34" charset="-79"/>
                          <a:ea typeface="+mn-ea"/>
                          <a:cs typeface="WinSoft Pro Medium" panose="020B0600060200000000" pitchFamily="34" charset="-79"/>
                        </a:rPr>
                        <a:t>يحتاج إلى تعديل</a:t>
                      </a:r>
                      <a:endParaRPr lang="en-US" sz="2800"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3018881471"/>
                  </a:ext>
                </a:extLst>
              </a:tr>
              <a:tr h="578557">
                <a:tc>
                  <a:txBody>
                    <a:bodyPr/>
                    <a:lstStyle/>
                    <a:p>
                      <a:pPr marL="0" algn="just" defTabSz="914400" rtl="1" eaLnBrk="1" latinLnBrk="0" hangingPunct="1">
                        <a:lnSpc>
                          <a:spcPct val="150000"/>
                        </a:lnSpc>
                        <a:spcAft>
                          <a:spcPts val="500"/>
                        </a:spcAft>
                      </a:pPr>
                      <a:r>
                        <a:rPr lang="ar-SA" sz="2800" kern="1200" dirty="0">
                          <a:solidFill>
                            <a:schemeClr val="bg1"/>
                          </a:solidFill>
                          <a:effectLst/>
                          <a:latin typeface="WinSoft Pro Medium" panose="020B0600060200000000" pitchFamily="34" charset="-79"/>
                          <a:ea typeface="+mn-ea"/>
                          <a:cs typeface="WinSoft Pro Medium" panose="020B0600060200000000" pitchFamily="34" charset="-79"/>
                        </a:rPr>
                        <a:t>هل حددت أربعة حواجز مختلفة على الأقل؟</a:t>
                      </a:r>
                      <a:endParaRPr lang="en-US" sz="2800"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en-US" sz="24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 defTabSz="914400" rtl="1" eaLnBrk="1" latinLnBrk="0" hangingPunct="1">
                        <a:lnSpc>
                          <a:spcPct val="150000"/>
                        </a:lnSpc>
                        <a:spcAft>
                          <a:spcPts val="500"/>
                        </a:spcAft>
                      </a:pPr>
                      <a:r>
                        <a:rPr lang="en-US" sz="24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30514012"/>
                  </a:ext>
                </a:extLst>
              </a:tr>
              <a:tr h="578557">
                <a:tc>
                  <a:txBody>
                    <a:bodyPr/>
                    <a:lstStyle/>
                    <a:p>
                      <a:pPr marL="0" algn="just" defTabSz="914400" rtl="1" eaLnBrk="1" latinLnBrk="0" hangingPunct="1">
                        <a:lnSpc>
                          <a:spcPct val="150000"/>
                        </a:lnSpc>
                        <a:spcAft>
                          <a:spcPts val="500"/>
                        </a:spcAft>
                      </a:pPr>
                      <a:r>
                        <a:rPr lang="ar-SA" sz="2800" kern="1200" dirty="0">
                          <a:solidFill>
                            <a:schemeClr val="bg1"/>
                          </a:solidFill>
                          <a:effectLst/>
                          <a:latin typeface="WinSoft Pro Medium" panose="020B0600060200000000" pitchFamily="34" charset="-79"/>
                          <a:ea typeface="+mn-ea"/>
                          <a:cs typeface="WinSoft Pro Medium" panose="020B0600060200000000" pitchFamily="34" charset="-79"/>
                        </a:rPr>
                        <a:t>هل صنفتها بدقة؟</a:t>
                      </a:r>
                      <a:endParaRPr lang="en-US" sz="2800"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en-US" sz="24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 defTabSz="914400" rtl="1" eaLnBrk="1" latinLnBrk="0" hangingPunct="1">
                        <a:lnSpc>
                          <a:spcPct val="150000"/>
                        </a:lnSpc>
                        <a:spcAft>
                          <a:spcPts val="500"/>
                        </a:spcAft>
                      </a:pPr>
                      <a:r>
                        <a:rPr lang="en-US" sz="24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94708447"/>
                  </a:ext>
                </a:extLst>
              </a:tr>
              <a:tr h="578557">
                <a:tc>
                  <a:txBody>
                    <a:bodyPr/>
                    <a:lstStyle/>
                    <a:p>
                      <a:pPr marL="0" algn="just" defTabSz="914400" rtl="1" eaLnBrk="1" latinLnBrk="0" hangingPunct="1">
                        <a:lnSpc>
                          <a:spcPct val="150000"/>
                        </a:lnSpc>
                        <a:spcAft>
                          <a:spcPts val="500"/>
                        </a:spcAft>
                      </a:pPr>
                      <a:r>
                        <a:rPr lang="ar-SA" sz="2800" kern="1200" dirty="0">
                          <a:solidFill>
                            <a:schemeClr val="bg1"/>
                          </a:solidFill>
                          <a:effectLst/>
                          <a:latin typeface="WinSoft Pro Medium" panose="020B0600060200000000" pitchFamily="34" charset="-79"/>
                          <a:ea typeface="+mn-ea"/>
                          <a:cs typeface="WinSoft Pro Medium" panose="020B0600060200000000" pitchFamily="34" charset="-79"/>
                        </a:rPr>
                        <a:t>هل لكل حاجز دليل واضح؟</a:t>
                      </a:r>
                      <a:endParaRPr lang="en-US" sz="2800"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en-US" sz="24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 defTabSz="914400" rtl="1" eaLnBrk="1" latinLnBrk="0" hangingPunct="1">
                        <a:lnSpc>
                          <a:spcPct val="150000"/>
                        </a:lnSpc>
                        <a:spcAft>
                          <a:spcPts val="500"/>
                        </a:spcAft>
                      </a:pPr>
                      <a:r>
                        <a:rPr lang="en-US" sz="24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41514339"/>
                  </a:ext>
                </a:extLst>
              </a:tr>
              <a:tr h="578557">
                <a:tc>
                  <a:txBody>
                    <a:bodyPr/>
                    <a:lstStyle/>
                    <a:p>
                      <a:pPr marL="0" algn="just" defTabSz="914400" rtl="1" eaLnBrk="1" latinLnBrk="0" hangingPunct="1">
                        <a:lnSpc>
                          <a:spcPct val="150000"/>
                        </a:lnSpc>
                        <a:spcAft>
                          <a:spcPts val="500"/>
                        </a:spcAft>
                      </a:pPr>
                      <a:r>
                        <a:rPr lang="ar-SA" sz="2800" kern="1200" dirty="0">
                          <a:solidFill>
                            <a:schemeClr val="bg1"/>
                          </a:solidFill>
                          <a:effectLst/>
                          <a:latin typeface="WinSoft Pro Medium" panose="020B0600060200000000" pitchFamily="34" charset="-79"/>
                          <a:ea typeface="+mn-ea"/>
                          <a:cs typeface="WinSoft Pro Medium" panose="020B0600060200000000" pitchFamily="34" charset="-79"/>
                        </a:rPr>
                        <a:t>هل حددت من يتأثر؟</a:t>
                      </a:r>
                      <a:endParaRPr lang="en-US" sz="2800"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en-US" sz="24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 defTabSz="914400" rtl="1" eaLnBrk="1" latinLnBrk="0" hangingPunct="1">
                        <a:lnSpc>
                          <a:spcPct val="150000"/>
                        </a:lnSpc>
                        <a:spcAft>
                          <a:spcPts val="500"/>
                        </a:spcAft>
                      </a:pPr>
                      <a:r>
                        <a:rPr lang="en-US" sz="24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49627410"/>
                  </a:ext>
                </a:extLst>
              </a:tr>
              <a:tr h="578557">
                <a:tc>
                  <a:txBody>
                    <a:bodyPr/>
                    <a:lstStyle/>
                    <a:p>
                      <a:pPr marL="0" algn="just" defTabSz="914400" rtl="1" eaLnBrk="1" latinLnBrk="0" hangingPunct="1">
                        <a:lnSpc>
                          <a:spcPct val="150000"/>
                        </a:lnSpc>
                        <a:spcAft>
                          <a:spcPts val="500"/>
                        </a:spcAft>
                      </a:pPr>
                      <a:r>
                        <a:rPr lang="ar-SA" sz="2800" kern="1200" dirty="0">
                          <a:solidFill>
                            <a:schemeClr val="bg1"/>
                          </a:solidFill>
                          <a:effectLst/>
                          <a:latin typeface="WinSoft Pro Medium" panose="020B0600060200000000" pitchFamily="34" charset="-79"/>
                          <a:ea typeface="+mn-ea"/>
                          <a:cs typeface="WinSoft Pro Medium" panose="020B0600060200000000" pitchFamily="34" charset="-79"/>
                        </a:rPr>
                        <a:t>هل حددت مرحلة رحلة المتدرب؟</a:t>
                      </a:r>
                      <a:endParaRPr lang="en-US" sz="2800"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en-US" sz="24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 defTabSz="914400" rtl="1" eaLnBrk="1" latinLnBrk="0" hangingPunct="1">
                        <a:lnSpc>
                          <a:spcPct val="150000"/>
                        </a:lnSpc>
                        <a:spcAft>
                          <a:spcPts val="500"/>
                        </a:spcAft>
                      </a:pPr>
                      <a:r>
                        <a:rPr lang="en-US" sz="24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70291327"/>
                  </a:ext>
                </a:extLst>
              </a:tr>
              <a:tr h="578557">
                <a:tc>
                  <a:txBody>
                    <a:bodyPr/>
                    <a:lstStyle/>
                    <a:p>
                      <a:pPr marL="0" algn="just" defTabSz="914400" rtl="1" eaLnBrk="1" latinLnBrk="0" hangingPunct="1">
                        <a:lnSpc>
                          <a:spcPct val="150000"/>
                        </a:lnSpc>
                        <a:spcAft>
                          <a:spcPts val="500"/>
                        </a:spcAft>
                      </a:pPr>
                      <a:r>
                        <a:rPr lang="ar-SA" sz="2800" kern="1200" dirty="0">
                          <a:solidFill>
                            <a:schemeClr val="bg1"/>
                          </a:solidFill>
                          <a:effectLst/>
                          <a:latin typeface="WinSoft Pro Medium" panose="020B0600060200000000" pitchFamily="34" charset="-79"/>
                          <a:ea typeface="+mn-ea"/>
                          <a:cs typeface="WinSoft Pro Medium" panose="020B0600060200000000" pitchFamily="34" charset="-79"/>
                        </a:rPr>
                        <a:t>هل وصفت عاملًا في النظام بدل لوم الشخص؟</a:t>
                      </a:r>
                      <a:endParaRPr lang="en-US" sz="2800"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en-US" sz="24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 defTabSz="914400" rtl="1" eaLnBrk="1" latinLnBrk="0" hangingPunct="1">
                        <a:lnSpc>
                          <a:spcPct val="150000"/>
                        </a:lnSpc>
                        <a:spcAft>
                          <a:spcPts val="500"/>
                        </a:spcAft>
                      </a:pPr>
                      <a:r>
                        <a:rPr lang="en-US" sz="24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39175115"/>
                  </a:ext>
                </a:extLst>
              </a:tr>
              <a:tr h="578557">
                <a:tc>
                  <a:txBody>
                    <a:bodyPr/>
                    <a:lstStyle/>
                    <a:p>
                      <a:pPr marL="0" algn="just" defTabSz="914400" rtl="1" eaLnBrk="1" latinLnBrk="0" hangingPunct="1">
                        <a:lnSpc>
                          <a:spcPct val="150000"/>
                        </a:lnSpc>
                        <a:spcAft>
                          <a:spcPts val="500"/>
                        </a:spcAft>
                      </a:pPr>
                      <a:r>
                        <a:rPr lang="ar-SA" sz="2800" kern="1200" dirty="0">
                          <a:solidFill>
                            <a:schemeClr val="bg1"/>
                          </a:solidFill>
                          <a:effectLst/>
                          <a:latin typeface="WinSoft Pro Medium" panose="020B0600060200000000" pitchFamily="34" charset="-79"/>
                          <a:ea typeface="+mn-ea"/>
                          <a:cs typeface="WinSoft Pro Medium" panose="020B0600060200000000" pitchFamily="34" charset="-79"/>
                        </a:rPr>
                        <a:t>هل تجنبت اللغة السلبية؟</a:t>
                      </a:r>
                      <a:endParaRPr lang="en-US" sz="2800"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en-US" sz="24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 defTabSz="914400" rtl="1" eaLnBrk="1" latinLnBrk="0" hangingPunct="1">
                        <a:lnSpc>
                          <a:spcPct val="150000"/>
                        </a:lnSpc>
                        <a:spcAft>
                          <a:spcPts val="500"/>
                        </a:spcAft>
                      </a:pPr>
                      <a:r>
                        <a:rPr lang="en-US" sz="24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48565032"/>
                  </a:ext>
                </a:extLst>
              </a:tr>
              <a:tr h="578557">
                <a:tc>
                  <a:txBody>
                    <a:bodyPr/>
                    <a:lstStyle/>
                    <a:p>
                      <a:pPr marL="0" algn="just" defTabSz="914400" rtl="1" eaLnBrk="1" latinLnBrk="0" hangingPunct="1">
                        <a:lnSpc>
                          <a:spcPct val="150000"/>
                        </a:lnSpc>
                        <a:spcAft>
                          <a:spcPts val="500"/>
                        </a:spcAft>
                      </a:pPr>
                      <a:r>
                        <a:rPr lang="ar-SA" sz="2800" kern="1200" dirty="0">
                          <a:solidFill>
                            <a:schemeClr val="bg1"/>
                          </a:solidFill>
                          <a:effectLst/>
                          <a:latin typeface="WinSoft Pro Medium" panose="020B0600060200000000" pitchFamily="34" charset="-79"/>
                          <a:ea typeface="+mn-ea"/>
                          <a:cs typeface="WinSoft Pro Medium" panose="020B0600060200000000" pitchFamily="34" charset="-79"/>
                        </a:rPr>
                        <a:t>هل حددت فجوة بيانات أو سؤالًا للنشاط التالي؟</a:t>
                      </a:r>
                      <a:endParaRPr lang="en-US" sz="2800"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en-US" sz="24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 defTabSz="914400" rtl="1" eaLnBrk="1" latinLnBrk="0" hangingPunct="1">
                        <a:lnSpc>
                          <a:spcPct val="150000"/>
                        </a:lnSpc>
                        <a:spcAft>
                          <a:spcPts val="500"/>
                        </a:spcAft>
                      </a:pPr>
                      <a:r>
                        <a:rPr lang="en-US" sz="24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68382749"/>
                  </a:ext>
                </a:extLst>
              </a:tr>
            </a:tbl>
          </a:graphicData>
        </a:graphic>
      </p:graphicFrame>
    </p:spTree>
    <p:extLst>
      <p:ext uri="{BB962C8B-B14F-4D97-AF65-F5344CB8AC3E}">
        <p14:creationId xmlns:p14="http://schemas.microsoft.com/office/powerpoint/2010/main" val="1556402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0"/>
          <p:cNvSpPr/>
          <p:nvPr/>
        </p:nvSpPr>
        <p:spPr>
          <a:xfrm>
            <a:off x="631908" y="973534"/>
            <a:ext cx="10927878" cy="356295"/>
          </a:xfrm>
          <a:prstGeom prst="rect">
            <a:avLst/>
          </a:prstGeom>
          <a:noFill/>
          <a:ln/>
        </p:spPr>
        <p:txBody>
          <a:bodyPr wrap="none" lIns="0" tIns="0" rIns="0" bIns="0" rtlCol="0" anchor="t"/>
          <a:lstStyle/>
          <a:p>
            <a:pPr marL="0" indent="0" algn="r" rtl="1">
              <a:lnSpc>
                <a:spcPct val="104000"/>
              </a:lnSpc>
              <a:buNone/>
            </a:pPr>
            <a:r>
              <a:rPr lang="ar-SA" altLang="en-US" sz="2200" dirty="0">
                <a:solidFill>
                  <a:srgbClr val="2E3C4E"/>
                </a:solidFill>
                <a:latin typeface="GE SS Two Light" pitchFamily="34" charset="0"/>
                <a:ea typeface="GE SS Two Light" pitchFamily="34" charset="-122"/>
                <a:cs typeface="GE SS Two Light" pitchFamily="34" charset="-120"/>
              </a:rPr>
              <a:t>النشاط</a:t>
            </a:r>
            <a:r>
              <a:rPr lang="en-US" altLang="en-US" sz="2200" dirty="0">
                <a:solidFill>
                  <a:srgbClr val="2E3C4E"/>
                </a:solidFill>
                <a:latin typeface="Myriad"/>
                <a:ea typeface="GE SS Two Light" pitchFamily="34" charset="-122"/>
                <a:cs typeface="GE SS Two Light" pitchFamily="34" charset="-120"/>
              </a:rPr>
              <a:t>1.2 </a:t>
            </a:r>
            <a:endParaRPr lang="ar-SA" sz="2200" dirty="0">
              <a:latin typeface="Myriad "/>
            </a:endParaRPr>
          </a:p>
        </p:txBody>
      </p:sp>
      <p:sp>
        <p:nvSpPr>
          <p:cNvPr id="5" name="Text 1"/>
          <p:cNvSpPr/>
          <p:nvPr/>
        </p:nvSpPr>
        <p:spPr>
          <a:xfrm>
            <a:off x="631908" y="1401961"/>
            <a:ext cx="10927878" cy="593923"/>
          </a:xfrm>
          <a:prstGeom prst="rect">
            <a:avLst/>
          </a:prstGeom>
          <a:noFill/>
          <a:ln/>
        </p:spPr>
        <p:txBody>
          <a:bodyPr wrap="none" lIns="0" tIns="0" rIns="0" bIns="0" rtlCol="0" anchor="t"/>
          <a:lstStyle/>
          <a:p>
            <a:pPr algn="r" rtl="1">
              <a:lnSpc>
                <a:spcPct val="104000"/>
              </a:lnSpc>
            </a:pPr>
            <a:r>
              <a:rPr lang="ar-SA" sz="3700" dirty="0">
                <a:solidFill>
                  <a:srgbClr val="2E3C4E"/>
                </a:solidFill>
                <a:latin typeface="GE SS Two Light" pitchFamily="34" charset="0"/>
                <a:ea typeface="GE SS Two Light" pitchFamily="34" charset="-122"/>
                <a:cs typeface="GE SS Two Light" pitchFamily="34" charset="-120"/>
              </a:rPr>
              <a:t>تطوير خطة تقييم حواجز المشاركة</a:t>
            </a:r>
            <a:endParaRPr lang="en-US" sz="3700" dirty="0">
              <a:solidFill>
                <a:srgbClr val="2E3C4E"/>
              </a:solidFill>
              <a:latin typeface="GE SS Two Light" pitchFamily="34" charset="0"/>
              <a:ea typeface="GE SS Two Light" pitchFamily="34" charset="-122"/>
              <a:cs typeface="GE SS Two Light" pitchFamily="34" charset="-120"/>
            </a:endParaRPr>
          </a:p>
        </p:txBody>
      </p:sp>
      <p:sp>
        <p:nvSpPr>
          <p:cNvPr id="6" name="Shape 2"/>
          <p:cNvSpPr/>
          <p:nvPr/>
        </p:nvSpPr>
        <p:spPr>
          <a:xfrm>
            <a:off x="6186134" y="2266652"/>
            <a:ext cx="5373652" cy="1356618"/>
          </a:xfrm>
          <a:prstGeom prst="roundRect">
            <a:avLst>
              <a:gd name="adj" fmla="val 19963"/>
            </a:avLst>
          </a:prstGeom>
          <a:solidFill>
            <a:srgbClr val="00AEEF"/>
          </a:solidFill>
          <a:ln w="6350">
            <a:solidFill>
              <a:srgbClr val="0094D5"/>
            </a:solidFill>
            <a:prstDash val="solid"/>
          </a:ln>
        </p:spPr>
      </p:sp>
      <p:sp>
        <p:nvSpPr>
          <p:cNvPr id="7" name="Text 3"/>
          <p:cNvSpPr/>
          <p:nvPr/>
        </p:nvSpPr>
        <p:spPr>
          <a:xfrm>
            <a:off x="6372959" y="2453481"/>
            <a:ext cx="5000004" cy="296863"/>
          </a:xfrm>
          <a:prstGeom prst="rect">
            <a:avLst/>
          </a:prstGeom>
          <a:noFill/>
          <a:ln/>
        </p:spPr>
        <p:txBody>
          <a:bodyPr wrap="none" lIns="0" tIns="0" rIns="0" bIns="0" rtlCol="0" anchor="t"/>
          <a:lstStyle/>
          <a:p>
            <a:pPr marL="0" indent="0" algn="r" rtl="1">
              <a:lnSpc>
                <a:spcPct val="104000"/>
              </a:lnSpc>
              <a:buNone/>
            </a:pPr>
            <a:r>
              <a:rPr lang="ar-SA" altLang="en-US" sz="3200" dirty="0">
                <a:solidFill>
                  <a:schemeClr val="bg1"/>
                </a:solidFill>
                <a:latin typeface="GE SS Two Light" pitchFamily="34" charset="0"/>
                <a:ea typeface="GE SS Two Light" pitchFamily="34" charset="-122"/>
                <a:cs typeface="GE SS Two Light" pitchFamily="34" charset="-120"/>
              </a:rPr>
              <a:t>المدة</a:t>
            </a:r>
            <a:endParaRPr lang="ar-SA" sz="3200" dirty="0">
              <a:solidFill>
                <a:schemeClr val="bg1"/>
              </a:solidFill>
            </a:endParaRPr>
          </a:p>
        </p:txBody>
      </p:sp>
      <p:sp>
        <p:nvSpPr>
          <p:cNvPr id="8" name="Text 4"/>
          <p:cNvSpPr/>
          <p:nvPr/>
        </p:nvSpPr>
        <p:spPr>
          <a:xfrm>
            <a:off x="6372959" y="2858591"/>
            <a:ext cx="5000004" cy="288925"/>
          </a:xfrm>
          <a:prstGeom prst="rect">
            <a:avLst/>
          </a:prstGeom>
          <a:noFill/>
          <a:ln/>
        </p:spPr>
        <p:txBody>
          <a:bodyPr wrap="none" lIns="0" tIns="0" rIns="0" bIns="0" rtlCol="0" anchor="t"/>
          <a:lstStyle/>
          <a:p>
            <a:pPr marL="0" indent="0" algn="r" rtl="1">
              <a:lnSpc>
                <a:spcPct val="133000"/>
              </a:lnSpc>
              <a:buNone/>
            </a:pPr>
            <a:r>
              <a:rPr lang="en-US" altLang="en-US" sz="2400" dirty="0">
                <a:solidFill>
                  <a:schemeClr val="bg1"/>
                </a:solidFill>
                <a:latin typeface="WinSoft Pro Medium" pitchFamily="34" charset="0"/>
                <a:ea typeface="WinSoft Pro Medium" pitchFamily="34" charset="-122"/>
                <a:cs typeface="WinSoft Pro Medium" pitchFamily="34" charset="-120"/>
              </a:rPr>
              <a:t> 3 </a:t>
            </a:r>
            <a:r>
              <a:rPr lang="ar-SA" altLang="en-US" sz="2400" dirty="0">
                <a:solidFill>
                  <a:schemeClr val="bg1"/>
                </a:solidFill>
                <a:latin typeface="WinSoft Pro Medium" pitchFamily="34" charset="0"/>
                <a:ea typeface="WinSoft Pro Medium" pitchFamily="34" charset="-122"/>
                <a:cs typeface="WinSoft Pro Medium" pitchFamily="34" charset="-120"/>
              </a:rPr>
              <a:t>ساع</a:t>
            </a:r>
            <a:r>
              <a:rPr lang="ar-JO" altLang="en-US" sz="2400" dirty="0">
                <a:solidFill>
                  <a:schemeClr val="bg1"/>
                </a:solidFill>
                <a:latin typeface="WinSoft Pro Medium" pitchFamily="34" charset="0"/>
                <a:ea typeface="WinSoft Pro Medium" pitchFamily="34" charset="-122"/>
                <a:cs typeface="WinSoft Pro Medium" pitchFamily="34" charset="-120"/>
              </a:rPr>
              <a:t>ات</a:t>
            </a:r>
            <a:endParaRPr lang="ar-SA" sz="2400" dirty="0">
              <a:solidFill>
                <a:schemeClr val="bg1"/>
              </a:solidFill>
            </a:endParaRPr>
          </a:p>
        </p:txBody>
      </p:sp>
      <p:sp>
        <p:nvSpPr>
          <p:cNvPr id="9" name="Shape 5"/>
          <p:cNvSpPr/>
          <p:nvPr/>
        </p:nvSpPr>
        <p:spPr>
          <a:xfrm>
            <a:off x="631908" y="2266652"/>
            <a:ext cx="5373752" cy="1356618"/>
          </a:xfrm>
          <a:prstGeom prst="roundRect">
            <a:avLst>
              <a:gd name="adj" fmla="val 19963"/>
            </a:avLst>
          </a:prstGeom>
          <a:solidFill>
            <a:srgbClr val="00AEEF"/>
          </a:solidFill>
          <a:ln w="6350">
            <a:solidFill>
              <a:srgbClr val="0094D5"/>
            </a:solidFill>
            <a:prstDash val="solid"/>
          </a:ln>
        </p:spPr>
      </p:sp>
      <p:sp>
        <p:nvSpPr>
          <p:cNvPr id="10" name="Text 6"/>
          <p:cNvSpPr/>
          <p:nvPr/>
        </p:nvSpPr>
        <p:spPr>
          <a:xfrm>
            <a:off x="818733" y="2453481"/>
            <a:ext cx="5000103" cy="296863"/>
          </a:xfrm>
          <a:prstGeom prst="rect">
            <a:avLst/>
          </a:prstGeom>
          <a:noFill/>
          <a:ln/>
        </p:spPr>
        <p:txBody>
          <a:bodyPr wrap="none" lIns="0" tIns="0" rIns="0" bIns="0" rtlCol="0" anchor="t"/>
          <a:lstStyle/>
          <a:p>
            <a:pPr marL="0" indent="0" algn="r" rtl="1">
              <a:lnSpc>
                <a:spcPct val="104000"/>
              </a:lnSpc>
              <a:buNone/>
            </a:pPr>
            <a:r>
              <a:rPr lang="ar-SA" altLang="en-US" sz="3200" dirty="0">
                <a:solidFill>
                  <a:schemeClr val="bg1"/>
                </a:solidFill>
                <a:latin typeface="GE SS Two Light" pitchFamily="34" charset="0"/>
                <a:ea typeface="GE SS Two Light" pitchFamily="34" charset="-122"/>
                <a:cs typeface="GE SS Two Light" pitchFamily="34" charset="-120"/>
              </a:rPr>
              <a:t>أسلوب التنفيذ</a:t>
            </a:r>
            <a:endParaRPr lang="ar-SA" sz="3200" dirty="0">
              <a:solidFill>
                <a:schemeClr val="bg1"/>
              </a:solidFill>
            </a:endParaRPr>
          </a:p>
        </p:txBody>
      </p:sp>
      <p:sp>
        <p:nvSpPr>
          <p:cNvPr id="11" name="Text 7"/>
          <p:cNvSpPr/>
          <p:nvPr/>
        </p:nvSpPr>
        <p:spPr>
          <a:xfrm>
            <a:off x="818733" y="2858591"/>
            <a:ext cx="5000103" cy="577850"/>
          </a:xfrm>
          <a:prstGeom prst="rect">
            <a:avLst/>
          </a:prstGeom>
          <a:noFill/>
          <a:ln/>
        </p:spPr>
        <p:txBody>
          <a:bodyPr wrap="square" lIns="0" tIns="0" rIns="0" bIns="0" rtlCol="0" anchor="t">
            <a:noAutofit/>
          </a:bodyPr>
          <a:lstStyle/>
          <a:p>
            <a:pPr marL="0" indent="0" algn="r" rtl="1">
              <a:lnSpc>
                <a:spcPct val="133000"/>
              </a:lnSpc>
              <a:buNone/>
            </a:pPr>
            <a:r>
              <a:rPr lang="ar-JO" sz="2400" dirty="0">
                <a:solidFill>
                  <a:schemeClr val="bg1"/>
                </a:solidFill>
                <a:latin typeface="WinSoft Pro Medium" pitchFamily="34" charset="0"/>
                <a:cs typeface="WinSoft Pro Medium" pitchFamily="34" charset="-120"/>
              </a:rPr>
              <a:t>فردي بتوجيه من ميسر الدورة  </a:t>
            </a:r>
            <a:endParaRPr lang="ar-SA" sz="2400" dirty="0">
              <a:solidFill>
                <a:schemeClr val="bg1"/>
              </a:solidFill>
            </a:endParaRPr>
          </a:p>
        </p:txBody>
      </p:sp>
      <p:sp>
        <p:nvSpPr>
          <p:cNvPr id="12" name="Text 8"/>
          <p:cNvSpPr/>
          <p:nvPr/>
        </p:nvSpPr>
        <p:spPr>
          <a:xfrm>
            <a:off x="236927" y="4879331"/>
            <a:ext cx="11537463" cy="288925"/>
          </a:xfrm>
          <a:prstGeom prst="rect">
            <a:avLst/>
          </a:prstGeom>
          <a:noFill/>
          <a:ln/>
        </p:spPr>
        <p:txBody>
          <a:bodyPr wrap="none" lIns="0" tIns="0" rIns="0" bIns="0" rtlCol="0" anchor="t"/>
          <a:lstStyle/>
          <a:p>
            <a:pPr algn="r" rtl="1"/>
            <a:r>
              <a:rPr lang="ar-SA" sz="2000" dirty="0">
                <a:solidFill>
                  <a:srgbClr val="000000"/>
                </a:solidFill>
                <a:latin typeface="WinSoft Pro Medium" pitchFamily="34" charset="0"/>
                <a:ea typeface="WinSoft Pro Medium" pitchFamily="34" charset="-122"/>
                <a:cs typeface="WinSoft Pro Medium" pitchFamily="34" charset="-120"/>
              </a:rPr>
              <a:t>المدخل النظري: قد تكشف الملاحظة وجود مشكلة، لكنها لا تفسر سببها بالضرورة. لذلك يقارن التقييم بين السجلات والملاحظة وصوت المتدربين</a:t>
            </a:r>
            <a:endParaRPr lang="ar-JO" sz="2000" dirty="0">
              <a:solidFill>
                <a:srgbClr val="000000"/>
              </a:solidFill>
              <a:latin typeface="WinSoft Pro Medium" pitchFamily="34" charset="0"/>
              <a:ea typeface="WinSoft Pro Medium" pitchFamily="34" charset="-122"/>
              <a:cs typeface="WinSoft Pro Medium" pitchFamily="34" charset="-120"/>
            </a:endParaRPr>
          </a:p>
          <a:p>
            <a:pPr algn="r" rtl="1"/>
            <a:r>
              <a:rPr lang="ar-SA" sz="2000" dirty="0">
                <a:solidFill>
                  <a:srgbClr val="000000"/>
                </a:solidFill>
                <a:latin typeface="WinSoft Pro Medium" pitchFamily="34" charset="0"/>
                <a:ea typeface="WinSoft Pro Medium" pitchFamily="34" charset="-122"/>
                <a:cs typeface="WinSoft Pro Medium" pitchFamily="34" charset="-120"/>
              </a:rPr>
              <a:t> ومصادر أخرى للوصول إلى فهم أكثر دقة وإنصافًا</a:t>
            </a:r>
            <a:endParaRPr lang="en-US" sz="2000" dirty="0">
              <a:solidFill>
                <a:srgbClr val="000000"/>
              </a:solidFill>
              <a:latin typeface="WinSoft Pro Medium" pitchFamily="34" charset="0"/>
              <a:ea typeface="WinSoft Pro Medium" pitchFamily="34" charset="-122"/>
              <a:cs typeface="WinSoft Pro Medium" pitchFamily="34" charset="-120"/>
            </a:endParaRPr>
          </a:p>
        </p:txBody>
      </p:sp>
      <p:sp>
        <p:nvSpPr>
          <p:cNvPr id="13" name="Shape 10"/>
          <p:cNvSpPr/>
          <p:nvPr/>
        </p:nvSpPr>
        <p:spPr>
          <a:xfrm>
            <a:off x="631908" y="5771036"/>
            <a:ext cx="10927878" cy="721916"/>
          </a:xfrm>
          <a:prstGeom prst="roundRect">
            <a:avLst>
              <a:gd name="adj" fmla="val 37514"/>
            </a:avLst>
          </a:prstGeom>
          <a:solidFill>
            <a:srgbClr val="D4E9F7"/>
          </a:solidFill>
          <a:ln/>
        </p:spPr>
      </p:sp>
      <p:pic>
        <p:nvPicPr>
          <p:cNvPr id="14" name="Image 0" descr="preencoded.png"/>
          <p:cNvPicPr>
            <a:picLocks noChangeAspect="1"/>
          </p:cNvPicPr>
          <p:nvPr/>
        </p:nvPicPr>
        <p:blipFill>
          <a:blip r:embed="rId2"/>
          <a:stretch>
            <a:fillRect/>
          </a:stretch>
        </p:blipFill>
        <p:spPr>
          <a:xfrm>
            <a:off x="812383" y="6029104"/>
            <a:ext cx="225618" cy="180479"/>
          </a:xfrm>
          <a:prstGeom prst="rect">
            <a:avLst/>
          </a:prstGeom>
        </p:spPr>
      </p:pic>
      <p:sp>
        <p:nvSpPr>
          <p:cNvPr id="15" name="Text 11"/>
          <p:cNvSpPr/>
          <p:nvPr/>
        </p:nvSpPr>
        <p:spPr>
          <a:xfrm>
            <a:off x="620448" y="5974880"/>
            <a:ext cx="10770422" cy="288925"/>
          </a:xfrm>
          <a:prstGeom prst="rect">
            <a:avLst/>
          </a:prstGeom>
          <a:noFill/>
          <a:ln/>
        </p:spPr>
        <p:txBody>
          <a:bodyPr wrap="none" lIns="0" tIns="0" rIns="0" bIns="0" rtlCol="0" anchor="t"/>
          <a:lstStyle/>
          <a:p>
            <a:pPr algn="r" rtl="1"/>
            <a:r>
              <a:rPr lang="ar-SA" sz="2000" dirty="0">
                <a:solidFill>
                  <a:srgbClr val="000000"/>
                </a:solidFill>
                <a:latin typeface="WinSoft Pro Medium" pitchFamily="34" charset="0"/>
                <a:ea typeface="WinSoft Pro Medium" pitchFamily="34" charset="-122"/>
                <a:cs typeface="WinSoft Pro Medium" pitchFamily="34" charset="-120"/>
              </a:rPr>
              <a:t>أخبرك منتج النشاط السابق (</a:t>
            </a:r>
            <a:r>
              <a:rPr lang="en-US" sz="2000" dirty="0">
                <a:solidFill>
                  <a:srgbClr val="000000"/>
                </a:solidFill>
                <a:latin typeface="WinSoft Pro Medium" pitchFamily="34" charset="0"/>
                <a:ea typeface="WinSoft Pro Medium" pitchFamily="34" charset="-122"/>
                <a:cs typeface="WinSoft Pro Medium" pitchFamily="34" charset="-120"/>
              </a:rPr>
              <a:t>P1</a:t>
            </a:r>
            <a:r>
              <a:rPr lang="ar-SA" sz="2000" dirty="0">
                <a:solidFill>
                  <a:srgbClr val="000000"/>
                </a:solidFill>
                <a:latin typeface="WinSoft Pro Medium" pitchFamily="34" charset="0"/>
                <a:ea typeface="WinSoft Pro Medium" pitchFamily="34" charset="-122"/>
                <a:cs typeface="WinSoft Pro Medium" pitchFamily="34" charset="-120"/>
              </a:rPr>
              <a:t>) ما الحواجز المحتملة</a:t>
            </a:r>
            <a:r>
              <a:rPr lang="en-US" sz="2000" dirty="0">
                <a:solidFill>
                  <a:srgbClr val="000000"/>
                </a:solidFill>
                <a:latin typeface="WinSoft Pro Medium" pitchFamily="34" charset="0"/>
                <a:ea typeface="WinSoft Pro Medium" pitchFamily="34" charset="-122"/>
                <a:cs typeface="WinSoft Pro Medium" pitchFamily="34" charset="-120"/>
              </a:rPr>
              <a:t>. </a:t>
            </a:r>
            <a:r>
              <a:rPr lang="ar-JO" sz="2000" dirty="0">
                <a:solidFill>
                  <a:srgbClr val="000000"/>
                </a:solidFill>
                <a:latin typeface="WinSoft Pro Medium" pitchFamily="34" charset="0"/>
                <a:ea typeface="WinSoft Pro Medium" pitchFamily="34" charset="-122"/>
                <a:cs typeface="WinSoft Pro Medium" pitchFamily="34" charset="-120"/>
              </a:rPr>
              <a:t>أما منتج النشاط الحالي (</a:t>
            </a:r>
            <a:r>
              <a:rPr lang="en-US" sz="2000" dirty="0">
                <a:solidFill>
                  <a:srgbClr val="000000"/>
                </a:solidFill>
                <a:latin typeface="WinSoft Pro Medium" pitchFamily="34" charset="0"/>
                <a:ea typeface="WinSoft Pro Medium" pitchFamily="34" charset="-122"/>
                <a:cs typeface="WinSoft Pro Medium" pitchFamily="34" charset="-120"/>
              </a:rPr>
              <a:t>P2</a:t>
            </a:r>
            <a:r>
              <a:rPr lang="ar-JO" sz="2000" dirty="0">
                <a:solidFill>
                  <a:srgbClr val="000000"/>
                </a:solidFill>
                <a:latin typeface="WinSoft Pro Medium" pitchFamily="34" charset="0"/>
                <a:ea typeface="WinSoft Pro Medium" pitchFamily="34" charset="-122"/>
                <a:cs typeface="WinSoft Pro Medium" pitchFamily="34" charset="-120"/>
              </a:rPr>
              <a:t>) فإنه سي</a:t>
            </a:r>
            <a:r>
              <a:rPr lang="ar-SA" sz="2000" dirty="0">
                <a:solidFill>
                  <a:srgbClr val="000000"/>
                </a:solidFill>
                <a:latin typeface="WinSoft Pro Medium" pitchFamily="34" charset="0"/>
                <a:ea typeface="WinSoft Pro Medium" pitchFamily="34" charset="-122"/>
                <a:cs typeface="WinSoft Pro Medium" pitchFamily="34" charset="-120"/>
              </a:rPr>
              <a:t>جيب عن</a:t>
            </a:r>
            <a:r>
              <a:rPr lang="en-US" sz="2000" dirty="0">
                <a:solidFill>
                  <a:srgbClr val="000000"/>
                </a:solidFill>
                <a:latin typeface="WinSoft Pro Medium" pitchFamily="34" charset="0"/>
                <a:ea typeface="WinSoft Pro Medium" pitchFamily="34" charset="-122"/>
                <a:cs typeface="WinSoft Pro Medium" pitchFamily="34" charset="-120"/>
              </a:rPr>
              <a:t>: </a:t>
            </a:r>
            <a:r>
              <a:rPr lang="ar-SA" sz="2000" dirty="0">
                <a:solidFill>
                  <a:srgbClr val="000000"/>
                </a:solidFill>
                <a:latin typeface="WinSoft Pro Medium" pitchFamily="34" charset="0"/>
                <a:ea typeface="WinSoft Pro Medium" pitchFamily="34" charset="-122"/>
                <a:cs typeface="WinSoft Pro Medium" pitchFamily="34" charset="-120"/>
              </a:rPr>
              <a:t>كيف سأتحقق منها؟</a:t>
            </a:r>
            <a:endParaRPr lang="en-US" sz="2000" dirty="0">
              <a:solidFill>
                <a:srgbClr val="000000"/>
              </a:solidFill>
              <a:latin typeface="WinSoft Pro Medium" pitchFamily="34" charset="0"/>
              <a:ea typeface="WinSoft Pro Medium" pitchFamily="34" charset="-122"/>
              <a:cs typeface="WinSoft Pro Medium" pitchFamily="34" charset="-120"/>
            </a:endParaRPr>
          </a:p>
        </p:txBody>
      </p:sp>
      <p:sp>
        <p:nvSpPr>
          <p:cNvPr id="16" name="Rectangle 15"/>
          <p:cNvSpPr/>
          <p:nvPr/>
        </p:nvSpPr>
        <p:spPr>
          <a:xfrm>
            <a:off x="436098" y="3746979"/>
            <a:ext cx="11410996" cy="1015663"/>
          </a:xfrm>
          <a:prstGeom prst="rect">
            <a:avLst/>
          </a:prstGeom>
        </p:spPr>
        <p:txBody>
          <a:bodyPr wrap="square">
            <a:spAutoFit/>
          </a:bodyPr>
          <a:lstStyle/>
          <a:p>
            <a:pPr algn="just" rtl="1">
              <a:lnSpc>
                <a:spcPct val="150000"/>
              </a:lnSpc>
              <a:spcAft>
                <a:spcPts val="500"/>
              </a:spcAft>
            </a:pPr>
            <a:r>
              <a:rPr lang="ar-SA" sz="2000" dirty="0">
                <a:solidFill>
                  <a:srgbClr val="000000"/>
                </a:solidFill>
                <a:latin typeface="WinSoft Pro Medium" pitchFamily="34" charset="0"/>
                <a:ea typeface="WinSoft Pro Medium" pitchFamily="34" charset="-122"/>
                <a:cs typeface="WinSoft Pro Medium" pitchFamily="34" charset="-120"/>
              </a:rPr>
              <a:t>تقييم حواجز المشاركة عملية منهجية لجمع الأدلة اللازمة للتحقق من الحواجز المحتملة وفهم أثرها. ويستخدم بيانات كمية ونوعية ومصادر متعددة بدل الاعتماد على الانطباعات أو الافتراضات</a:t>
            </a:r>
            <a:r>
              <a:rPr lang="en-US" dirty="0">
                <a:latin typeface="Arial" panose="020B0604020202020204" pitchFamily="34" charset="0"/>
                <a:ea typeface="Arial" panose="020B0604020202020204" pitchFamily="34" charset="0"/>
                <a:cs typeface="Arial" panose="020B0604020202020204" pitchFamily="34" charset="0"/>
              </a:rPr>
              <a:t>.</a:t>
            </a:r>
            <a:endParaRPr lang="en-US" dirty="0">
              <a:latin typeface="Arial" panose="020B0604020202020204" pitchFamily="34" charset="0"/>
              <a:ea typeface="Arial" panose="020B0604020202020204" pitchFamily="34" charset="0"/>
            </a:endParaRPr>
          </a:p>
        </p:txBody>
      </p:sp>
      <p:pic>
        <p:nvPicPr>
          <p:cNvPr id="17" name="Image 4" descr="preencoded.png"/>
          <p:cNvPicPr>
            <a:picLocks noChangeAspect="1"/>
          </p:cNvPicPr>
          <p:nvPr/>
        </p:nvPicPr>
        <p:blipFill>
          <a:blip>
            <a:extLst>
              <a:ext uri="{96DAC541-7B7A-43D3-8B79-37D633B846F1}">
                <asvg:svgBlip xmlns:asvg="http://schemas.microsoft.com/office/drawing/2016/SVG/main" xmlns="" r:embed="rId3"/>
              </a:ext>
            </a:extLst>
          </a:blip>
          <a:stretch>
            <a:fillRect/>
          </a:stretch>
        </p:blipFill>
        <p:spPr>
          <a:xfrm flipV="1">
            <a:off x="812383" y="871332"/>
            <a:ext cx="1208458" cy="1208491"/>
          </a:xfrm>
          <a:prstGeom prst="rect">
            <a:avLst/>
          </a:prstGeom>
        </p:spPr>
      </p:pic>
    </p:spTree>
    <p:extLst>
      <p:ext uri="{BB962C8B-B14F-4D97-AF65-F5344CB8AC3E}">
        <p14:creationId xmlns:p14="http://schemas.microsoft.com/office/powerpoint/2010/main" val="32170475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8829" y="1631852"/>
            <a:ext cx="5226148" cy="5226148"/>
          </a:xfrm>
          <a:prstGeom prst="rect">
            <a:avLst/>
          </a:prstGeom>
        </p:spPr>
      </p:pic>
      <p:sp>
        <p:nvSpPr>
          <p:cNvPr id="12" name="Text 0"/>
          <p:cNvSpPr/>
          <p:nvPr/>
        </p:nvSpPr>
        <p:spPr>
          <a:xfrm>
            <a:off x="5186462" y="682325"/>
            <a:ext cx="6355993" cy="1187847"/>
          </a:xfrm>
          <a:prstGeom prst="rect">
            <a:avLst/>
          </a:prstGeom>
          <a:noFill/>
          <a:ln/>
        </p:spPr>
        <p:txBody>
          <a:bodyPr wrap="square" lIns="0" tIns="0" rIns="0" bIns="0" rtlCol="0" anchor="t">
            <a:normAutofit/>
          </a:bodyPr>
          <a:lstStyle/>
          <a:p>
            <a:pPr algn="ctr" rtl="1">
              <a:lnSpc>
                <a:spcPct val="104000"/>
              </a:lnSpc>
            </a:pPr>
            <a:r>
              <a:rPr lang="ar-SA" sz="4400" dirty="0">
                <a:solidFill>
                  <a:srgbClr val="2E3C4E"/>
                </a:solidFill>
                <a:latin typeface="GE SS Two Light" pitchFamily="34" charset="0"/>
                <a:ea typeface="GE SS Two Light" pitchFamily="34" charset="-122"/>
                <a:cs typeface="GE SS Two Light" pitchFamily="34" charset="-120"/>
              </a:rPr>
              <a:t>تقييم حواجز</a:t>
            </a:r>
            <a:r>
              <a:rPr lang="ar-JO" sz="4400" dirty="0">
                <a:solidFill>
                  <a:srgbClr val="2E3C4E"/>
                </a:solidFill>
                <a:latin typeface="GE SS Two Light" pitchFamily="34" charset="0"/>
                <a:ea typeface="GE SS Two Light" pitchFamily="34" charset="-122"/>
                <a:cs typeface="GE SS Two Light" pitchFamily="34" charset="-120"/>
              </a:rPr>
              <a:t> المشاركة </a:t>
            </a:r>
            <a:r>
              <a:rPr lang="ar-SA" sz="4400" dirty="0">
                <a:solidFill>
                  <a:srgbClr val="2E3C4E"/>
                </a:solidFill>
                <a:latin typeface="GE SS Two Light" pitchFamily="34" charset="0"/>
                <a:ea typeface="GE SS Two Light" pitchFamily="34" charset="-122"/>
                <a:cs typeface="GE SS Two Light" pitchFamily="34" charset="-120"/>
              </a:rPr>
              <a:t> </a:t>
            </a:r>
          </a:p>
        </p:txBody>
      </p:sp>
      <p:sp>
        <p:nvSpPr>
          <p:cNvPr id="13" name="Shape 1"/>
          <p:cNvSpPr/>
          <p:nvPr/>
        </p:nvSpPr>
        <p:spPr>
          <a:xfrm>
            <a:off x="4982246" y="2166067"/>
            <a:ext cx="3593106" cy="4079987"/>
          </a:xfrm>
          <a:prstGeom prst="roundRect">
            <a:avLst>
              <a:gd name="adj" fmla="val 16915"/>
            </a:avLst>
          </a:prstGeom>
          <a:solidFill>
            <a:srgbClr val="75BAE6"/>
          </a:solidFill>
          <a:ln/>
        </p:spPr>
      </p:sp>
      <p:sp>
        <p:nvSpPr>
          <p:cNvPr id="15" name="Text 3"/>
          <p:cNvSpPr/>
          <p:nvPr/>
        </p:nvSpPr>
        <p:spPr>
          <a:xfrm>
            <a:off x="5193139" y="2473281"/>
            <a:ext cx="3171320" cy="2201874"/>
          </a:xfrm>
          <a:prstGeom prst="rect">
            <a:avLst/>
          </a:prstGeom>
          <a:noFill/>
          <a:ln/>
        </p:spPr>
        <p:txBody>
          <a:bodyPr wrap="square" lIns="0" tIns="0" rIns="0" bIns="0" rtlCol="0" anchor="t">
            <a:noAutofit/>
          </a:bodyPr>
          <a:lstStyle/>
          <a:p>
            <a:pPr algn="justLow" rtl="1">
              <a:lnSpc>
                <a:spcPct val="133000"/>
              </a:lnSpc>
            </a:pPr>
            <a:r>
              <a:rPr lang="ar-SA" sz="2400" dirty="0">
                <a:solidFill>
                  <a:srgbClr val="2E3C4E"/>
                </a:solidFill>
                <a:latin typeface="GE SS Two Light" pitchFamily="34" charset="0"/>
                <a:ea typeface="GE SS Two Light" pitchFamily="34" charset="-122"/>
                <a:cs typeface="GE SS Two Light" pitchFamily="34" charset="-120"/>
              </a:rPr>
              <a:t>المدخل النظري: </a:t>
            </a:r>
            <a:endParaRPr lang="ar-JO" sz="2400" dirty="0">
              <a:solidFill>
                <a:srgbClr val="2E3C4E"/>
              </a:solidFill>
              <a:latin typeface="GE SS Two Light" pitchFamily="34" charset="0"/>
              <a:ea typeface="GE SS Two Light" pitchFamily="34" charset="-122"/>
              <a:cs typeface="GE SS Two Light" pitchFamily="34" charset="-120"/>
            </a:endParaRPr>
          </a:p>
          <a:p>
            <a:pPr algn="justLow" rtl="1">
              <a:lnSpc>
                <a:spcPct val="133000"/>
              </a:lnSpc>
            </a:pPr>
            <a:r>
              <a:rPr lang="ar-SA" sz="2400" dirty="0">
                <a:solidFill>
                  <a:srgbClr val="000000"/>
                </a:solidFill>
                <a:latin typeface="WinSoft Pro Medium" pitchFamily="34" charset="0"/>
                <a:ea typeface="WinSoft Pro Medium" pitchFamily="34" charset="-122"/>
                <a:cs typeface="WinSoft Pro Medium" pitchFamily="34" charset="-120"/>
              </a:rPr>
              <a:t>لا يهدف </a:t>
            </a:r>
            <a:r>
              <a:rPr lang="en-US" sz="2400" dirty="0">
                <a:solidFill>
                  <a:srgbClr val="000000"/>
                </a:solidFill>
                <a:latin typeface="WinSoft Pro Medium" pitchFamily="34" charset="0"/>
                <a:ea typeface="WinSoft Pro Medium" pitchFamily="34" charset="-122"/>
                <a:cs typeface="WinSoft Pro Medium" pitchFamily="34" charset="-120"/>
              </a:rPr>
              <a:t>P2</a:t>
            </a:r>
            <a:r>
              <a:rPr lang="ar-SA" sz="2400" dirty="0">
                <a:solidFill>
                  <a:srgbClr val="000000"/>
                </a:solidFill>
                <a:latin typeface="WinSoft Pro Medium" pitchFamily="34" charset="0"/>
                <a:ea typeface="WinSoft Pro Medium" pitchFamily="34" charset="-122"/>
                <a:cs typeface="WinSoft Pro Medium" pitchFamily="34" charset="-120"/>
              </a:rPr>
              <a:t> إلى جمع أكبر كمية من البيانات، بل إلى جمع الأدلة الضرورية لاتخاذ قرار أفضل. لذلك يجب أن يرتبط كل سؤال وطريقة جمع بيانات بفجوة معرفة محددة وقرار واضح</a:t>
            </a:r>
          </a:p>
        </p:txBody>
      </p:sp>
      <p:sp>
        <p:nvSpPr>
          <p:cNvPr id="16" name="Text 4"/>
          <p:cNvSpPr/>
          <p:nvPr/>
        </p:nvSpPr>
        <p:spPr>
          <a:xfrm>
            <a:off x="8786245" y="2453496"/>
            <a:ext cx="3216107" cy="3595612"/>
          </a:xfrm>
          <a:prstGeom prst="rect">
            <a:avLst/>
          </a:prstGeom>
          <a:noFill/>
          <a:ln/>
        </p:spPr>
        <p:txBody>
          <a:bodyPr wrap="square" lIns="0" tIns="0" rIns="0" bIns="0" rtlCol="0" anchor="t">
            <a:normAutofit fontScale="85000" lnSpcReduction="20000"/>
          </a:bodyPr>
          <a:lstStyle/>
          <a:p>
            <a:pPr algn="justLow" rtl="1">
              <a:lnSpc>
                <a:spcPct val="133000"/>
              </a:lnSpc>
            </a:pPr>
            <a:r>
              <a:rPr lang="ar-SA" sz="2800" dirty="0">
                <a:solidFill>
                  <a:srgbClr val="2E3C4E"/>
                </a:solidFill>
                <a:latin typeface="GE SS Two Light" pitchFamily="34" charset="0"/>
                <a:ea typeface="GE SS Two Light" pitchFamily="34" charset="-122"/>
                <a:cs typeface="GE SS Two Light" pitchFamily="34" charset="-120"/>
              </a:rPr>
              <a:t>خطة تقييم حواجز المشاركة</a:t>
            </a:r>
            <a:r>
              <a:rPr lang="ar-SA" sz="2800" dirty="0">
                <a:solidFill>
                  <a:srgbClr val="000000"/>
                </a:solidFill>
                <a:latin typeface="WinSoft Pro Medium" pitchFamily="34" charset="0"/>
                <a:ea typeface="WinSoft Pro Medium" pitchFamily="34" charset="-122"/>
                <a:cs typeface="WinSoft Pro Medium" pitchFamily="34" charset="-120"/>
              </a:rPr>
              <a:t>: </a:t>
            </a:r>
            <a:endParaRPr lang="ar-JO" sz="2800" dirty="0">
              <a:solidFill>
                <a:srgbClr val="000000"/>
              </a:solidFill>
              <a:latin typeface="WinSoft Pro Medium" pitchFamily="34" charset="0"/>
              <a:ea typeface="WinSoft Pro Medium" pitchFamily="34" charset="-122"/>
              <a:cs typeface="WinSoft Pro Medium" pitchFamily="34" charset="-120"/>
            </a:endParaRPr>
          </a:p>
          <a:p>
            <a:pPr algn="justLow" rtl="1">
              <a:lnSpc>
                <a:spcPct val="133000"/>
              </a:lnSpc>
            </a:pPr>
            <a:r>
              <a:rPr lang="ar-SA" sz="2800" dirty="0">
                <a:solidFill>
                  <a:srgbClr val="000000"/>
                </a:solidFill>
                <a:latin typeface="WinSoft Pro Medium" pitchFamily="34" charset="0"/>
                <a:ea typeface="WinSoft Pro Medium" pitchFamily="34" charset="-122"/>
                <a:cs typeface="WinSoft Pro Medium" pitchFamily="34" charset="-120"/>
              </a:rPr>
              <a:t>تحدد ما الذي نحتاج إلى معرفته، ومن ينبغي سماعه، وكيف ستجمع الأدلة وتحللها. كما توضح ترتيبات الإتاحة والخصوصية وكيف ستستخدم النتائج في القرار</a:t>
            </a:r>
            <a:r>
              <a:rPr lang="ar-SA" sz="2800" dirty="0"/>
              <a:t>. </a:t>
            </a:r>
          </a:p>
        </p:txBody>
      </p:sp>
    </p:spTree>
    <p:extLst>
      <p:ext uri="{BB962C8B-B14F-4D97-AF65-F5344CB8AC3E}">
        <p14:creationId xmlns:p14="http://schemas.microsoft.com/office/powerpoint/2010/main" val="3617888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0"/>
          <p:cNvSpPr/>
          <p:nvPr/>
        </p:nvSpPr>
        <p:spPr>
          <a:xfrm>
            <a:off x="698218" y="532521"/>
            <a:ext cx="10927878" cy="593923"/>
          </a:xfrm>
          <a:prstGeom prst="rect">
            <a:avLst/>
          </a:prstGeom>
          <a:noFill/>
          <a:ln/>
        </p:spPr>
        <p:txBody>
          <a:bodyPr wrap="none" lIns="0" tIns="0" rIns="0" bIns="0" rtlCol="0" anchor="t"/>
          <a:lstStyle/>
          <a:p>
            <a:pPr algn="ctr" rtl="1">
              <a:lnSpc>
                <a:spcPct val="104000"/>
              </a:lnSpc>
            </a:pPr>
            <a:r>
              <a:rPr lang="ar-SA" sz="4400" dirty="0">
                <a:solidFill>
                  <a:srgbClr val="2E3C4E"/>
                </a:solidFill>
                <a:latin typeface="GE SS Two Light" pitchFamily="34" charset="0"/>
                <a:ea typeface="GE SS Two Light" pitchFamily="34" charset="-122"/>
                <a:cs typeface="GE SS Two Light" pitchFamily="34" charset="-120"/>
              </a:rPr>
              <a:t>لماذا نحتاج إلى تقييم الحواجز؟</a:t>
            </a:r>
            <a:endParaRPr lang="en-US" sz="4400" dirty="0">
              <a:solidFill>
                <a:srgbClr val="2E3C4E"/>
              </a:solidFill>
              <a:latin typeface="GE SS Two Light" pitchFamily="34" charset="0"/>
              <a:ea typeface="GE SS Two Light" pitchFamily="34" charset="-122"/>
              <a:cs typeface="GE SS Two Light" pitchFamily="34" charset="-120"/>
            </a:endParaRPr>
          </a:p>
        </p:txBody>
      </p:sp>
      <p:pic>
        <p:nvPicPr>
          <p:cNvPr id="5" name="Image 0" descr="preencoded.png"/>
          <p:cNvPicPr>
            <a:picLocks noChangeAspect="1"/>
          </p:cNvPicPr>
          <p:nvPr/>
        </p:nvPicPr>
        <p:blipFill>
          <a:blip>
            <a:extLst>
              <a:ext uri="{96DAC541-7B7A-43D3-8B79-37D633B846F1}">
                <asvg:svgBlip xmlns:asvg="http://schemas.microsoft.com/office/drawing/2016/SVG/main" xmlns="" r:embed="rId2"/>
              </a:ext>
            </a:extLst>
          </a:blip>
          <a:stretch>
            <a:fillRect/>
          </a:stretch>
        </p:blipFill>
        <p:spPr>
          <a:xfrm>
            <a:off x="11180191" y="3315660"/>
            <a:ext cx="379596" cy="379606"/>
          </a:xfrm>
          <a:prstGeom prst="rect">
            <a:avLst/>
          </a:prstGeom>
        </p:spPr>
      </p:pic>
      <p:sp>
        <p:nvSpPr>
          <p:cNvPr id="6" name="Shape 1"/>
          <p:cNvSpPr/>
          <p:nvPr/>
        </p:nvSpPr>
        <p:spPr>
          <a:xfrm>
            <a:off x="8037510" y="3760296"/>
            <a:ext cx="3522277" cy="25400"/>
          </a:xfrm>
          <a:prstGeom prst="rect">
            <a:avLst/>
          </a:prstGeom>
          <a:solidFill>
            <a:srgbClr val="00AEEF"/>
          </a:solidFill>
          <a:ln/>
        </p:spPr>
      </p:sp>
      <p:sp>
        <p:nvSpPr>
          <p:cNvPr id="7" name="Text 2"/>
          <p:cNvSpPr/>
          <p:nvPr/>
        </p:nvSpPr>
        <p:spPr>
          <a:xfrm>
            <a:off x="8037510" y="3901286"/>
            <a:ext cx="3522277" cy="296863"/>
          </a:xfrm>
          <a:prstGeom prst="rect">
            <a:avLst/>
          </a:prstGeom>
          <a:noFill/>
          <a:ln/>
        </p:spPr>
        <p:txBody>
          <a:bodyPr wrap="none" lIns="0" tIns="0" rIns="0" bIns="0" rtlCol="0" anchor="t"/>
          <a:lstStyle/>
          <a:p>
            <a:pPr algn="r" rtl="1"/>
            <a:r>
              <a:rPr lang="ar-SA" sz="2400" dirty="0">
                <a:solidFill>
                  <a:srgbClr val="384653"/>
                </a:solidFill>
                <a:latin typeface="GE SS Two Light" pitchFamily="34" charset="0"/>
                <a:ea typeface="GE SS Two Light" pitchFamily="34" charset="-122"/>
                <a:cs typeface="GE SS Two Light" pitchFamily="34" charset="-120"/>
              </a:rPr>
              <a:t>سؤال التقييم الجيد</a:t>
            </a:r>
            <a:endParaRPr lang="en-US" sz="2400" dirty="0">
              <a:solidFill>
                <a:srgbClr val="384653"/>
              </a:solidFill>
              <a:latin typeface="GE SS Two Light" pitchFamily="34" charset="0"/>
              <a:ea typeface="GE SS Two Light" pitchFamily="34" charset="-122"/>
              <a:cs typeface="GE SS Two Light" pitchFamily="34" charset="-120"/>
            </a:endParaRPr>
          </a:p>
          <a:p>
            <a:pPr algn="r" rtl="1"/>
            <a:r>
              <a:rPr lang="ar-SA" dirty="0">
                <a:solidFill>
                  <a:srgbClr val="384653"/>
                </a:solidFill>
                <a:latin typeface="WinSoft Pro Medium" pitchFamily="34" charset="0"/>
                <a:ea typeface="WinSoft Pro Medium" pitchFamily="34" charset="-122"/>
                <a:cs typeface="WinSoft Pro Medium" pitchFamily="34" charset="-120"/>
              </a:rPr>
              <a:t>يجب أن يساعد السؤال في اتخاذ قرار</a:t>
            </a:r>
            <a:r>
              <a:rPr lang="en-US" dirty="0">
                <a:solidFill>
                  <a:srgbClr val="384653"/>
                </a:solidFill>
                <a:latin typeface="WinSoft Pro Medium" pitchFamily="34" charset="0"/>
                <a:ea typeface="WinSoft Pro Medium" pitchFamily="34" charset="-122"/>
                <a:cs typeface="WinSoft Pro Medium" pitchFamily="34" charset="-120"/>
              </a:rPr>
              <a:t>.</a:t>
            </a:r>
          </a:p>
        </p:txBody>
      </p:sp>
      <p:pic>
        <p:nvPicPr>
          <p:cNvPr id="9" name="Image 1" descr="preencoded.png"/>
          <p:cNvPicPr>
            <a:picLocks noChangeAspect="1"/>
          </p:cNvPicPr>
          <p:nvPr/>
        </p:nvPicPr>
        <p:blipFill>
          <a:blip>
            <a:extLst>
              <a:ext uri="{96DAC541-7B7A-43D3-8B79-37D633B846F1}">
                <asvg:svgBlip xmlns:asvg="http://schemas.microsoft.com/office/drawing/2016/SVG/main" xmlns="" r:embed="rId3"/>
              </a:ext>
            </a:extLst>
          </a:blip>
          <a:stretch>
            <a:fillRect/>
          </a:stretch>
        </p:blipFill>
        <p:spPr>
          <a:xfrm>
            <a:off x="7477439" y="3302406"/>
            <a:ext cx="379596" cy="379607"/>
          </a:xfrm>
          <a:prstGeom prst="rect">
            <a:avLst/>
          </a:prstGeom>
        </p:spPr>
      </p:pic>
      <p:sp>
        <p:nvSpPr>
          <p:cNvPr id="10" name="Shape 4"/>
          <p:cNvSpPr/>
          <p:nvPr/>
        </p:nvSpPr>
        <p:spPr>
          <a:xfrm>
            <a:off x="4334759" y="3760296"/>
            <a:ext cx="3522277" cy="25400"/>
          </a:xfrm>
          <a:prstGeom prst="rect">
            <a:avLst/>
          </a:prstGeom>
          <a:solidFill>
            <a:srgbClr val="00AEEF"/>
          </a:solidFill>
          <a:ln/>
        </p:spPr>
      </p:sp>
      <p:sp>
        <p:nvSpPr>
          <p:cNvPr id="11" name="Text 5"/>
          <p:cNvSpPr/>
          <p:nvPr/>
        </p:nvSpPr>
        <p:spPr>
          <a:xfrm>
            <a:off x="4334759" y="3901286"/>
            <a:ext cx="3522277" cy="296863"/>
          </a:xfrm>
          <a:prstGeom prst="rect">
            <a:avLst/>
          </a:prstGeom>
          <a:noFill/>
          <a:ln/>
        </p:spPr>
        <p:txBody>
          <a:bodyPr wrap="none" lIns="0" tIns="0" rIns="0" bIns="0" rtlCol="0" anchor="t"/>
          <a:lstStyle/>
          <a:p>
            <a:pPr algn="r" rtl="1">
              <a:lnSpc>
                <a:spcPct val="104000"/>
              </a:lnSpc>
            </a:pPr>
            <a:r>
              <a:rPr lang="ar-SA" sz="2400" dirty="0">
                <a:solidFill>
                  <a:srgbClr val="384653"/>
                </a:solidFill>
                <a:latin typeface="GE SS Two Light" pitchFamily="34" charset="0"/>
                <a:ea typeface="GE SS Two Light" pitchFamily="34" charset="-122"/>
                <a:cs typeface="GE SS Two Light" pitchFamily="34" charset="-120"/>
              </a:rPr>
              <a:t>مثال ضعيف</a:t>
            </a:r>
          </a:p>
        </p:txBody>
      </p:sp>
      <p:sp>
        <p:nvSpPr>
          <p:cNvPr id="12" name="Text 6"/>
          <p:cNvSpPr/>
          <p:nvPr/>
        </p:nvSpPr>
        <p:spPr>
          <a:xfrm>
            <a:off x="4401019" y="4306396"/>
            <a:ext cx="3522277" cy="288925"/>
          </a:xfrm>
          <a:prstGeom prst="rect">
            <a:avLst/>
          </a:prstGeom>
          <a:noFill/>
          <a:ln/>
        </p:spPr>
        <p:txBody>
          <a:bodyPr wrap="none" lIns="0" tIns="0" rIns="0" bIns="0" rtlCol="0" anchor="t"/>
          <a:lstStyle/>
          <a:p>
            <a:pPr algn="r" rtl="1">
              <a:lnSpc>
                <a:spcPct val="133000"/>
              </a:lnSpc>
            </a:pPr>
            <a:r>
              <a:rPr lang="ar-SA" dirty="0">
                <a:solidFill>
                  <a:srgbClr val="384653"/>
                </a:solidFill>
                <a:latin typeface="WinSoft Pro Medium" pitchFamily="34" charset="0"/>
                <a:ea typeface="WinSoft Pro Medium" pitchFamily="34" charset="-122"/>
                <a:cs typeface="WinSoft Pro Medium" pitchFamily="34" charset="-120"/>
              </a:rPr>
              <a:t>هل مركز التدريب شامل؟</a:t>
            </a:r>
          </a:p>
        </p:txBody>
      </p:sp>
      <p:pic>
        <p:nvPicPr>
          <p:cNvPr id="13" name="Image 2" descr="preencoded.png"/>
          <p:cNvPicPr>
            <a:picLocks noChangeAspect="1"/>
          </p:cNvPicPr>
          <p:nvPr/>
        </p:nvPicPr>
        <p:blipFill>
          <a:blip>
            <a:extLst>
              <a:ext uri="{96DAC541-7B7A-43D3-8B79-37D633B846F1}">
                <asvg:svgBlip xmlns:asvg="http://schemas.microsoft.com/office/drawing/2016/SVG/main" xmlns="" r:embed="rId4"/>
              </a:ext>
            </a:extLst>
          </a:blip>
          <a:stretch>
            <a:fillRect/>
          </a:stretch>
        </p:blipFill>
        <p:spPr>
          <a:xfrm>
            <a:off x="3774688" y="3302406"/>
            <a:ext cx="379596" cy="379607"/>
          </a:xfrm>
          <a:prstGeom prst="rect">
            <a:avLst/>
          </a:prstGeom>
        </p:spPr>
      </p:pic>
      <p:sp>
        <p:nvSpPr>
          <p:cNvPr id="14" name="Shape 7"/>
          <p:cNvSpPr/>
          <p:nvPr/>
        </p:nvSpPr>
        <p:spPr>
          <a:xfrm>
            <a:off x="631908" y="3760296"/>
            <a:ext cx="3522376" cy="25400"/>
          </a:xfrm>
          <a:prstGeom prst="rect">
            <a:avLst/>
          </a:prstGeom>
          <a:solidFill>
            <a:srgbClr val="00AEEF"/>
          </a:solidFill>
          <a:ln/>
        </p:spPr>
      </p:sp>
      <p:sp>
        <p:nvSpPr>
          <p:cNvPr id="15" name="Text 8"/>
          <p:cNvSpPr/>
          <p:nvPr/>
        </p:nvSpPr>
        <p:spPr>
          <a:xfrm>
            <a:off x="631908" y="3901286"/>
            <a:ext cx="3522376" cy="296863"/>
          </a:xfrm>
          <a:prstGeom prst="rect">
            <a:avLst/>
          </a:prstGeom>
          <a:noFill/>
          <a:ln/>
        </p:spPr>
        <p:txBody>
          <a:bodyPr wrap="none" lIns="0" tIns="0" rIns="0" bIns="0" rtlCol="0" anchor="t"/>
          <a:lstStyle/>
          <a:p>
            <a:pPr algn="r" rtl="1">
              <a:lnSpc>
                <a:spcPct val="104000"/>
              </a:lnSpc>
            </a:pPr>
            <a:r>
              <a:rPr lang="ar-SA" sz="2400" dirty="0">
                <a:solidFill>
                  <a:srgbClr val="384653"/>
                </a:solidFill>
                <a:latin typeface="GE SS Two Light" pitchFamily="34" charset="0"/>
                <a:ea typeface="GE SS Two Light" pitchFamily="34" charset="-122"/>
                <a:cs typeface="GE SS Two Light" pitchFamily="34" charset="-120"/>
              </a:rPr>
              <a:t>مثال أفضل</a:t>
            </a:r>
          </a:p>
        </p:txBody>
      </p:sp>
      <p:sp>
        <p:nvSpPr>
          <p:cNvPr id="16" name="Text 9"/>
          <p:cNvSpPr/>
          <p:nvPr/>
        </p:nvSpPr>
        <p:spPr>
          <a:xfrm>
            <a:off x="631908" y="4313739"/>
            <a:ext cx="3522376" cy="288925"/>
          </a:xfrm>
          <a:prstGeom prst="rect">
            <a:avLst/>
          </a:prstGeom>
          <a:noFill/>
          <a:ln/>
        </p:spPr>
        <p:txBody>
          <a:bodyPr wrap="none" lIns="0" tIns="0" rIns="0" bIns="0" rtlCol="0" anchor="t"/>
          <a:lstStyle/>
          <a:p>
            <a:pPr algn="r" rtl="1"/>
            <a:r>
              <a:rPr lang="ar-SA" dirty="0">
                <a:solidFill>
                  <a:srgbClr val="384653"/>
                </a:solidFill>
                <a:latin typeface="WinSoft Pro Medium" pitchFamily="34" charset="0"/>
                <a:ea typeface="WinSoft Pro Medium" pitchFamily="34" charset="-122"/>
                <a:cs typeface="WinSoft Pro Medium" pitchFamily="34" charset="-120"/>
              </a:rPr>
              <a:t>ما العوامل التي تحد من انتظام المتدربين القادمين من</a:t>
            </a:r>
            <a:endParaRPr lang="ar-JO" dirty="0">
              <a:solidFill>
                <a:srgbClr val="384653"/>
              </a:solidFill>
              <a:latin typeface="WinSoft Pro Medium" pitchFamily="34" charset="0"/>
              <a:ea typeface="WinSoft Pro Medium" pitchFamily="34" charset="-122"/>
              <a:cs typeface="WinSoft Pro Medium" pitchFamily="34" charset="-120"/>
            </a:endParaRPr>
          </a:p>
          <a:p>
            <a:pPr rtl="1"/>
            <a:r>
              <a:rPr lang="ar-JO" dirty="0">
                <a:solidFill>
                  <a:srgbClr val="384653"/>
                </a:solidFill>
                <a:latin typeface="WinSoft Pro Medium" pitchFamily="34" charset="0"/>
                <a:ea typeface="WinSoft Pro Medium" pitchFamily="34" charset="-122"/>
                <a:cs typeface="WinSoft Pro Medium" pitchFamily="34" charset="-120"/>
              </a:rPr>
              <a:t>ال</a:t>
            </a:r>
            <a:r>
              <a:rPr lang="ar-SA" dirty="0">
                <a:solidFill>
                  <a:srgbClr val="384653"/>
                </a:solidFill>
                <a:latin typeface="WinSoft Pro Medium" pitchFamily="34" charset="0"/>
                <a:ea typeface="WinSoft Pro Medium" pitchFamily="34" charset="-122"/>
                <a:cs typeface="WinSoft Pro Medium" pitchFamily="34" charset="-120"/>
              </a:rPr>
              <a:t>مناطق البعيدة في الجلسات الصباحية والمسائية؟</a:t>
            </a:r>
            <a:endParaRPr lang="en-US" dirty="0">
              <a:solidFill>
                <a:srgbClr val="384653"/>
              </a:solidFill>
              <a:latin typeface="WinSoft Pro Medium" pitchFamily="34" charset="0"/>
              <a:ea typeface="WinSoft Pro Medium" pitchFamily="34" charset="-122"/>
              <a:cs typeface="WinSoft Pro Medium" pitchFamily="34" charset="-120"/>
            </a:endParaRPr>
          </a:p>
        </p:txBody>
      </p:sp>
      <p:pic>
        <p:nvPicPr>
          <p:cNvPr id="17" name="Image 3" descr="preencoded.png"/>
          <p:cNvPicPr>
            <a:picLocks noChangeAspect="1"/>
          </p:cNvPicPr>
          <p:nvPr/>
        </p:nvPicPr>
        <p:blipFill>
          <a:blip>
            <a:extLst>
              <a:ext uri="{96DAC541-7B7A-43D3-8B79-37D633B846F1}">
                <asvg:svgBlip xmlns:asvg="http://schemas.microsoft.com/office/drawing/2016/SVG/main" xmlns="" r:embed="rId5"/>
              </a:ext>
            </a:extLst>
          </a:blip>
          <a:stretch>
            <a:fillRect/>
          </a:stretch>
        </p:blipFill>
        <p:spPr>
          <a:xfrm>
            <a:off x="11180191" y="4734531"/>
            <a:ext cx="379595" cy="379606"/>
          </a:xfrm>
          <a:prstGeom prst="rect">
            <a:avLst/>
          </a:prstGeom>
        </p:spPr>
      </p:pic>
      <p:sp>
        <p:nvSpPr>
          <p:cNvPr id="18" name="Shape 10"/>
          <p:cNvSpPr/>
          <p:nvPr/>
        </p:nvSpPr>
        <p:spPr>
          <a:xfrm>
            <a:off x="6186134" y="5192420"/>
            <a:ext cx="5373652" cy="25400"/>
          </a:xfrm>
          <a:prstGeom prst="rect">
            <a:avLst/>
          </a:prstGeom>
          <a:solidFill>
            <a:srgbClr val="00AEEF"/>
          </a:solidFill>
          <a:ln/>
        </p:spPr>
      </p:sp>
      <p:sp>
        <p:nvSpPr>
          <p:cNvPr id="19" name="Text 11"/>
          <p:cNvSpPr/>
          <p:nvPr/>
        </p:nvSpPr>
        <p:spPr>
          <a:xfrm>
            <a:off x="6186134" y="5333410"/>
            <a:ext cx="5373652" cy="296863"/>
          </a:xfrm>
          <a:prstGeom prst="rect">
            <a:avLst/>
          </a:prstGeom>
          <a:noFill/>
          <a:ln/>
        </p:spPr>
        <p:txBody>
          <a:bodyPr wrap="none" lIns="0" tIns="0" rIns="0" bIns="0" rtlCol="0" anchor="t"/>
          <a:lstStyle/>
          <a:p>
            <a:pPr algn="r" rtl="1">
              <a:lnSpc>
                <a:spcPct val="104000"/>
              </a:lnSpc>
            </a:pPr>
            <a:r>
              <a:rPr lang="ar-SA" sz="2400" dirty="0">
                <a:solidFill>
                  <a:srgbClr val="384653"/>
                </a:solidFill>
                <a:latin typeface="GE SS Two Light" pitchFamily="34" charset="0"/>
                <a:ea typeface="GE SS Two Light" pitchFamily="34" charset="-122"/>
                <a:cs typeface="GE SS Two Light" pitchFamily="34" charset="-120"/>
              </a:rPr>
              <a:t>مثال آخر</a:t>
            </a:r>
          </a:p>
        </p:txBody>
      </p:sp>
      <p:sp>
        <p:nvSpPr>
          <p:cNvPr id="20" name="Text 12"/>
          <p:cNvSpPr/>
          <p:nvPr/>
        </p:nvSpPr>
        <p:spPr>
          <a:xfrm>
            <a:off x="6186134" y="5738520"/>
            <a:ext cx="5373652" cy="288925"/>
          </a:xfrm>
          <a:prstGeom prst="rect">
            <a:avLst/>
          </a:prstGeom>
          <a:noFill/>
          <a:ln/>
        </p:spPr>
        <p:txBody>
          <a:bodyPr wrap="none" lIns="0" tIns="0" rIns="0" bIns="0" rtlCol="0" anchor="t"/>
          <a:lstStyle/>
          <a:p>
            <a:pPr algn="r" rtl="1"/>
            <a:r>
              <a:rPr lang="ar-SA" dirty="0">
                <a:solidFill>
                  <a:srgbClr val="384653"/>
                </a:solidFill>
                <a:latin typeface="WinSoft Pro Medium" pitchFamily="34" charset="0"/>
                <a:ea typeface="WinSoft Pro Medium" pitchFamily="34" charset="-122"/>
                <a:cs typeface="WinSoft Pro Medium" pitchFamily="34" charset="-120"/>
              </a:rPr>
              <a:t>ما الحواجز التي تحد من وصول النساء إلى فرص </a:t>
            </a:r>
            <a:endParaRPr lang="ar-JO" dirty="0">
              <a:solidFill>
                <a:srgbClr val="384653"/>
              </a:solidFill>
              <a:latin typeface="WinSoft Pro Medium" pitchFamily="34" charset="0"/>
              <a:ea typeface="WinSoft Pro Medium" pitchFamily="34" charset="-122"/>
              <a:cs typeface="WinSoft Pro Medium" pitchFamily="34" charset="-120"/>
            </a:endParaRPr>
          </a:p>
          <a:p>
            <a:pPr algn="r" rtl="1"/>
            <a:r>
              <a:rPr lang="ar-SA" dirty="0">
                <a:solidFill>
                  <a:srgbClr val="384653"/>
                </a:solidFill>
                <a:latin typeface="WinSoft Pro Medium" pitchFamily="34" charset="0"/>
                <a:ea typeface="WinSoft Pro Medium" pitchFamily="34" charset="-122"/>
                <a:cs typeface="WinSoft Pro Medium" pitchFamily="34" charset="-120"/>
              </a:rPr>
              <a:t>ا</a:t>
            </a:r>
            <a:r>
              <a:rPr lang="ar-JO" dirty="0">
                <a:solidFill>
                  <a:srgbClr val="384653"/>
                </a:solidFill>
                <a:latin typeface="WinSoft Pro Medium" pitchFamily="34" charset="0"/>
                <a:ea typeface="WinSoft Pro Medium" pitchFamily="34" charset="-122"/>
                <a:cs typeface="WinSoft Pro Medium" pitchFamily="34" charset="-120"/>
              </a:rPr>
              <a:t>ل</a:t>
            </a:r>
            <a:r>
              <a:rPr lang="ar-SA" dirty="0">
                <a:solidFill>
                  <a:srgbClr val="384653"/>
                </a:solidFill>
                <a:latin typeface="WinSoft Pro Medium" pitchFamily="34" charset="0"/>
                <a:ea typeface="WinSoft Pro Medium" pitchFamily="34" charset="-122"/>
                <a:cs typeface="WinSoft Pro Medium" pitchFamily="34" charset="-120"/>
              </a:rPr>
              <a:t>ممارسة العملية واستخدام المعدات داخل المشاغل؟</a:t>
            </a:r>
            <a:endParaRPr lang="en-US" dirty="0">
              <a:solidFill>
                <a:srgbClr val="384653"/>
              </a:solidFill>
              <a:latin typeface="WinSoft Pro Medium" pitchFamily="34" charset="0"/>
              <a:ea typeface="WinSoft Pro Medium" pitchFamily="34" charset="-122"/>
              <a:cs typeface="WinSoft Pro Medium" pitchFamily="34" charset="-120"/>
            </a:endParaRPr>
          </a:p>
        </p:txBody>
      </p:sp>
      <p:pic>
        <p:nvPicPr>
          <p:cNvPr id="21" name="Image 4" descr="preencoded.png"/>
          <p:cNvPicPr>
            <a:picLocks noChangeAspect="1"/>
          </p:cNvPicPr>
          <p:nvPr/>
        </p:nvPicPr>
        <p:blipFill>
          <a:blip>
            <a:extLst>
              <a:ext uri="{96DAC541-7B7A-43D3-8B79-37D633B846F1}">
                <asvg:svgBlip xmlns:asvg="http://schemas.microsoft.com/office/drawing/2016/SVG/main" xmlns="" r:embed="rId6"/>
              </a:ext>
            </a:extLst>
          </a:blip>
          <a:stretch>
            <a:fillRect/>
          </a:stretch>
        </p:blipFill>
        <p:spPr>
          <a:xfrm>
            <a:off x="5626065" y="4734531"/>
            <a:ext cx="379595" cy="379606"/>
          </a:xfrm>
          <a:prstGeom prst="rect">
            <a:avLst/>
          </a:prstGeom>
        </p:spPr>
      </p:pic>
      <p:sp>
        <p:nvSpPr>
          <p:cNvPr id="22" name="Shape 13"/>
          <p:cNvSpPr/>
          <p:nvPr/>
        </p:nvSpPr>
        <p:spPr>
          <a:xfrm>
            <a:off x="631908" y="5192420"/>
            <a:ext cx="5373752" cy="25400"/>
          </a:xfrm>
          <a:prstGeom prst="rect">
            <a:avLst/>
          </a:prstGeom>
          <a:solidFill>
            <a:srgbClr val="00AEEF"/>
          </a:solidFill>
          <a:ln/>
        </p:spPr>
      </p:sp>
      <p:sp>
        <p:nvSpPr>
          <p:cNvPr id="23" name="Text 14"/>
          <p:cNvSpPr/>
          <p:nvPr/>
        </p:nvSpPr>
        <p:spPr>
          <a:xfrm>
            <a:off x="631908" y="5333410"/>
            <a:ext cx="5373752" cy="296863"/>
          </a:xfrm>
          <a:prstGeom prst="rect">
            <a:avLst/>
          </a:prstGeom>
          <a:noFill/>
          <a:ln/>
        </p:spPr>
        <p:txBody>
          <a:bodyPr wrap="none" lIns="0" tIns="0" rIns="0" bIns="0" rtlCol="0" anchor="t"/>
          <a:lstStyle/>
          <a:p>
            <a:pPr algn="r" rtl="1">
              <a:lnSpc>
                <a:spcPct val="104000"/>
              </a:lnSpc>
            </a:pPr>
            <a:r>
              <a:rPr lang="ar-SA" sz="2400" dirty="0">
                <a:solidFill>
                  <a:srgbClr val="384653"/>
                </a:solidFill>
                <a:latin typeface="GE SS Two Light" pitchFamily="34" charset="0"/>
                <a:ea typeface="GE SS Two Light" pitchFamily="34" charset="-122"/>
                <a:cs typeface="GE SS Two Light" pitchFamily="34" charset="-120"/>
              </a:rPr>
              <a:t>قاعدة</a:t>
            </a:r>
          </a:p>
        </p:txBody>
      </p:sp>
      <p:sp>
        <p:nvSpPr>
          <p:cNvPr id="24" name="Text 15"/>
          <p:cNvSpPr/>
          <p:nvPr/>
        </p:nvSpPr>
        <p:spPr>
          <a:xfrm>
            <a:off x="631908" y="5738520"/>
            <a:ext cx="5373752" cy="288925"/>
          </a:xfrm>
          <a:prstGeom prst="rect">
            <a:avLst/>
          </a:prstGeom>
          <a:noFill/>
          <a:ln/>
        </p:spPr>
        <p:txBody>
          <a:bodyPr wrap="none" lIns="0" tIns="0" rIns="0" bIns="0" rtlCol="0" anchor="t"/>
          <a:lstStyle/>
          <a:p>
            <a:pPr algn="r" rtl="1"/>
            <a:r>
              <a:rPr lang="ar-SA" dirty="0">
                <a:solidFill>
                  <a:srgbClr val="384653"/>
                </a:solidFill>
                <a:latin typeface="WinSoft Pro Medium" pitchFamily="34" charset="0"/>
                <a:ea typeface="WinSoft Pro Medium" pitchFamily="34" charset="-122"/>
                <a:cs typeface="WinSoft Pro Medium" pitchFamily="34" charset="-120"/>
              </a:rPr>
              <a:t>لا تجمع بيانات لا تعرف مسبقًا لماذا تحتاجها وكيف ستستخدمها</a:t>
            </a:r>
            <a:r>
              <a:rPr lang="en-US" u="sng" dirty="0"/>
              <a:t>. </a:t>
            </a:r>
            <a:endParaRPr lang="en-US" dirty="0"/>
          </a:p>
        </p:txBody>
      </p:sp>
      <p:sp>
        <p:nvSpPr>
          <p:cNvPr id="26" name="Shape 1"/>
          <p:cNvSpPr/>
          <p:nvPr/>
        </p:nvSpPr>
        <p:spPr>
          <a:xfrm>
            <a:off x="573272" y="1626702"/>
            <a:ext cx="11225724" cy="1517006"/>
          </a:xfrm>
          <a:prstGeom prst="roundRect">
            <a:avLst>
              <a:gd name="adj" fmla="val 20752"/>
            </a:avLst>
          </a:prstGeom>
          <a:solidFill>
            <a:srgbClr val="75BAE6"/>
          </a:solidFill>
          <a:ln/>
        </p:spPr>
      </p:sp>
      <p:sp>
        <p:nvSpPr>
          <p:cNvPr id="27" name="Rectangle 26"/>
          <p:cNvSpPr/>
          <p:nvPr/>
        </p:nvSpPr>
        <p:spPr>
          <a:xfrm>
            <a:off x="928468" y="1695717"/>
            <a:ext cx="10631318" cy="1449115"/>
          </a:xfrm>
          <a:prstGeom prst="rect">
            <a:avLst/>
          </a:prstGeom>
        </p:spPr>
        <p:txBody>
          <a:bodyPr wrap="square">
            <a:spAutoFit/>
          </a:bodyPr>
          <a:lstStyle/>
          <a:p>
            <a:pPr algn="ctr" rtl="1">
              <a:lnSpc>
                <a:spcPct val="150000"/>
              </a:lnSpc>
              <a:spcAft>
                <a:spcPts val="500"/>
              </a:spcAft>
            </a:pPr>
            <a:r>
              <a:rPr lang="ar-SA" sz="2800" dirty="0">
                <a:solidFill>
                  <a:schemeClr val="bg1"/>
                </a:solidFill>
                <a:latin typeface="WinSoft Pro Medium" pitchFamily="34" charset="0"/>
                <a:ea typeface="WinSoft Pro Medium" pitchFamily="34" charset="-122"/>
                <a:cs typeface="WinSoft Pro Medium" pitchFamily="34" charset="-120"/>
              </a:rPr>
              <a:t>(</a:t>
            </a:r>
            <a:r>
              <a:rPr lang="en-US" sz="2800" dirty="0">
                <a:solidFill>
                  <a:schemeClr val="bg1"/>
                </a:solidFill>
                <a:latin typeface="WinSoft Pro Medium" pitchFamily="34" charset="0"/>
                <a:ea typeface="WinSoft Pro Medium" pitchFamily="34" charset="-122"/>
                <a:cs typeface="WinSoft Pro Medium" pitchFamily="34" charset="-120"/>
              </a:rPr>
              <a:t>P1</a:t>
            </a:r>
            <a:r>
              <a:rPr lang="ar-JO" sz="2800" dirty="0">
                <a:solidFill>
                  <a:schemeClr val="bg1"/>
                </a:solidFill>
                <a:latin typeface="WinSoft Pro Medium" pitchFamily="34" charset="0"/>
                <a:ea typeface="WinSoft Pro Medium" pitchFamily="34" charset="-122"/>
                <a:cs typeface="WinSoft Pro Medium" pitchFamily="34" charset="-120"/>
              </a:rPr>
              <a:t>) </a:t>
            </a:r>
            <a:r>
              <a:rPr lang="ar-SA" sz="2800" dirty="0">
                <a:solidFill>
                  <a:schemeClr val="bg1"/>
                </a:solidFill>
                <a:latin typeface="WinSoft Pro Medium" pitchFamily="34" charset="0"/>
                <a:ea typeface="WinSoft Pro Medium" pitchFamily="34" charset="-122"/>
                <a:cs typeface="WinSoft Pro Medium" pitchFamily="34" charset="-120"/>
              </a:rPr>
              <a:t>أعطانا إشارات أولية إلى الحواجز. لكن قبل تصميم التدخل نحتاج إلى التحقق</a:t>
            </a:r>
            <a:r>
              <a:rPr lang="en-US" sz="2800" dirty="0">
                <a:solidFill>
                  <a:schemeClr val="bg1"/>
                </a:solidFill>
                <a:latin typeface="WinSoft Pro Medium" pitchFamily="34" charset="0"/>
                <a:ea typeface="WinSoft Pro Medium" pitchFamily="34" charset="-122"/>
                <a:cs typeface="WinSoft Pro Medium" pitchFamily="34" charset="-120"/>
              </a:rPr>
              <a:t>:</a:t>
            </a:r>
          </a:p>
          <a:p>
            <a:pPr algn="ctr" rtl="1">
              <a:lnSpc>
                <a:spcPct val="150000"/>
              </a:lnSpc>
              <a:spcAft>
                <a:spcPts val="500"/>
              </a:spcAft>
            </a:pPr>
            <a:r>
              <a:rPr lang="ar-SA" sz="2800" dirty="0">
                <a:solidFill>
                  <a:schemeClr val="bg1"/>
                </a:solidFill>
                <a:latin typeface="WinSoft Pro Medium" pitchFamily="34" charset="0"/>
                <a:ea typeface="WinSoft Pro Medium" pitchFamily="34" charset="-122"/>
                <a:cs typeface="WinSoft Pro Medium" pitchFamily="34" charset="-120"/>
              </a:rPr>
              <a:t>هل الحاجز موجود فعلًا؟ من يتأثر؟ كيف؟ في أي مرحلة؟ ما حجمه؟ ما أسبابه المحتملة؟</a:t>
            </a:r>
            <a:endParaRPr lang="en-US" sz="2800" dirty="0">
              <a:solidFill>
                <a:schemeClr val="bg1"/>
              </a:solidFill>
              <a:latin typeface="WinSoft Pro Medium" pitchFamily="34" charset="0"/>
              <a:ea typeface="WinSoft Pro Medium" pitchFamily="34" charset="-122"/>
              <a:cs typeface="WinSoft Pro Medium" pitchFamily="34" charset="-120"/>
            </a:endParaRPr>
          </a:p>
        </p:txBody>
      </p:sp>
    </p:spTree>
    <p:extLst>
      <p:ext uri="{BB962C8B-B14F-4D97-AF65-F5344CB8AC3E}">
        <p14:creationId xmlns:p14="http://schemas.microsoft.com/office/powerpoint/2010/main" val="18302670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0"/>
          <p:cNvSpPr/>
          <p:nvPr/>
        </p:nvSpPr>
        <p:spPr>
          <a:xfrm>
            <a:off x="927380" y="959153"/>
            <a:ext cx="10927878" cy="593923"/>
          </a:xfrm>
          <a:prstGeom prst="rect">
            <a:avLst/>
          </a:prstGeom>
          <a:noFill/>
          <a:ln/>
        </p:spPr>
        <p:txBody>
          <a:bodyPr wrap="none" lIns="0" tIns="0" rIns="0" bIns="0" rtlCol="0" anchor="t"/>
          <a:lstStyle/>
          <a:p>
            <a:pPr algn="r" rtl="1"/>
            <a:r>
              <a:rPr lang="ar-SA" sz="4400" dirty="0">
                <a:solidFill>
                  <a:srgbClr val="2E3C4E"/>
                </a:solidFill>
                <a:latin typeface="GE SS Two Light" pitchFamily="34" charset="0"/>
                <a:ea typeface="GE SS Two Light" pitchFamily="34" charset="-122"/>
                <a:cs typeface="GE SS Two Light" pitchFamily="34" charset="-120"/>
              </a:rPr>
              <a:t>مصادر الأدلة</a:t>
            </a:r>
            <a:endParaRPr lang="en-US" sz="4400" dirty="0">
              <a:solidFill>
                <a:srgbClr val="2E3C4E"/>
              </a:solidFill>
              <a:latin typeface="GE SS Two Light" pitchFamily="34" charset="0"/>
              <a:ea typeface="GE SS Two Light" pitchFamily="34" charset="-122"/>
              <a:cs typeface="GE SS Two Light" pitchFamily="34" charset="-120"/>
            </a:endParaRPr>
          </a:p>
        </p:txBody>
      </p:sp>
      <p:graphicFrame>
        <p:nvGraphicFramePr>
          <p:cNvPr id="5" name="Table 4"/>
          <p:cNvGraphicFramePr>
            <a:graphicFrameLocks noGrp="1"/>
          </p:cNvGraphicFramePr>
          <p:nvPr>
            <p:extLst>
              <p:ext uri="{D42A27DB-BD31-4B8C-83A1-F6EECF244321}">
                <p14:modId xmlns:p14="http://schemas.microsoft.com/office/powerpoint/2010/main" val="347160352"/>
              </p:ext>
            </p:extLst>
          </p:nvPr>
        </p:nvGraphicFramePr>
        <p:xfrm>
          <a:off x="493674" y="1247676"/>
          <a:ext cx="7132084" cy="5577840"/>
        </p:xfrm>
        <a:graphic>
          <a:graphicData uri="http://schemas.openxmlformats.org/drawingml/2006/table">
            <a:tbl>
              <a:tblPr rtl="1" firstRow="1" firstCol="1" bandRow="1">
                <a:tableStyleId>{5C22544A-7EE6-4342-B048-85BDC9FD1C3A}</a:tableStyleId>
              </a:tblPr>
              <a:tblGrid>
                <a:gridCol w="2436744">
                  <a:extLst>
                    <a:ext uri="{9D8B030D-6E8A-4147-A177-3AD203B41FA5}">
                      <a16:colId xmlns:a16="http://schemas.microsoft.com/office/drawing/2014/main" val="2079204892"/>
                    </a:ext>
                  </a:extLst>
                </a:gridCol>
                <a:gridCol w="4695340">
                  <a:extLst>
                    <a:ext uri="{9D8B030D-6E8A-4147-A177-3AD203B41FA5}">
                      <a16:colId xmlns:a16="http://schemas.microsoft.com/office/drawing/2014/main" val="1637954867"/>
                    </a:ext>
                  </a:extLst>
                </a:gridCol>
              </a:tblGrid>
              <a:tr h="0">
                <a:tc>
                  <a:txBody>
                    <a:bodyPr/>
                    <a:lstStyle/>
                    <a:p>
                      <a:pPr algn="ctr" rtl="1">
                        <a:lnSpc>
                          <a:spcPct val="150000"/>
                        </a:lnSpc>
                        <a:spcAft>
                          <a:spcPts val="500"/>
                        </a:spcAft>
                      </a:pPr>
                      <a:r>
                        <a:rPr lang="ar-SA" sz="2400" dirty="0">
                          <a:solidFill>
                            <a:schemeClr val="bg1"/>
                          </a:solidFill>
                          <a:effectLst/>
                          <a:latin typeface="WinSoft Pro Medium" panose="020B0600060200000000" pitchFamily="34" charset="-79"/>
                          <a:cs typeface="WinSoft Pro Medium" panose="020B0600060200000000" pitchFamily="34" charset="-79"/>
                        </a:rPr>
                        <a:t>المصدر</a:t>
                      </a:r>
                      <a:endParaRPr lang="en-US" sz="2400" dirty="0">
                        <a:solidFill>
                          <a:schemeClr val="bg1"/>
                        </a:solidFill>
                        <a:effectLst/>
                        <a:latin typeface="WinSoft Pro Medium" panose="020B0600060200000000" pitchFamily="34" charset="-79"/>
                        <a:ea typeface="Arial" panose="020B0604020202020204" pitchFamily="34" charset="0"/>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500"/>
                        </a:spcAft>
                      </a:pPr>
                      <a:r>
                        <a:rPr lang="ar-SA" sz="2400" dirty="0">
                          <a:solidFill>
                            <a:schemeClr val="bg1"/>
                          </a:solidFill>
                          <a:effectLst/>
                          <a:latin typeface="WinSoft Pro Medium" panose="020B0600060200000000" pitchFamily="34" charset="-79"/>
                          <a:cs typeface="WinSoft Pro Medium" panose="020B0600060200000000" pitchFamily="34" charset="-79"/>
                        </a:rPr>
                        <a:t>ما الذي يمكن أن يقدمه؟</a:t>
                      </a:r>
                      <a:endParaRPr lang="en-US" sz="2400" dirty="0">
                        <a:solidFill>
                          <a:schemeClr val="bg1"/>
                        </a:solidFill>
                        <a:effectLst/>
                        <a:latin typeface="WinSoft Pro Medium" panose="020B0600060200000000" pitchFamily="34" charset="-79"/>
                        <a:ea typeface="Arial" panose="020B0604020202020204" pitchFamily="34" charset="0"/>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2321847438"/>
                  </a:ext>
                </a:extLst>
              </a:tr>
              <a:tr h="0">
                <a:tc>
                  <a:txBody>
                    <a:bodyPr/>
                    <a:lstStyle/>
                    <a:p>
                      <a:pPr algn="just" rtl="1">
                        <a:lnSpc>
                          <a:spcPct val="150000"/>
                        </a:lnSpc>
                        <a:spcAft>
                          <a:spcPts val="500"/>
                        </a:spcAft>
                      </a:pPr>
                      <a:r>
                        <a:rPr lang="ar-SA" sz="2000" dirty="0">
                          <a:solidFill>
                            <a:schemeClr val="tx1"/>
                          </a:solidFill>
                          <a:effectLst/>
                          <a:latin typeface="WinSoft Pro Medium" panose="020B0600060200000000" pitchFamily="34" charset="-79"/>
                          <a:cs typeface="WinSoft Pro Medium" panose="020B0600060200000000" pitchFamily="34" charset="-79"/>
                        </a:rPr>
                        <a:t>بيانات التسجيل والقبول</a:t>
                      </a:r>
                      <a:endParaRPr lang="en-US" sz="2000" dirty="0">
                        <a:solidFill>
                          <a:schemeClr val="tx1"/>
                        </a:solidFill>
                        <a:effectLst/>
                        <a:latin typeface="WinSoft Pro Medium" panose="020B0600060200000000" pitchFamily="34" charset="-79"/>
                        <a:ea typeface="Arial" panose="020B0604020202020204" pitchFamily="34" charset="0"/>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lnSpc>
                          <a:spcPct val="150000"/>
                        </a:lnSpc>
                        <a:spcAft>
                          <a:spcPts val="500"/>
                        </a:spcAft>
                      </a:pPr>
                      <a:r>
                        <a:rPr lang="ar-SA" sz="2000" dirty="0">
                          <a:solidFill>
                            <a:schemeClr val="tx1"/>
                          </a:solidFill>
                          <a:effectLst/>
                          <a:latin typeface="WinSoft Pro Medium" panose="020B0600060200000000" pitchFamily="34" charset="-79"/>
                          <a:cs typeface="WinSoft Pro Medium" panose="020B0600060200000000" pitchFamily="34" charset="-79"/>
                        </a:rPr>
                        <a:t>أنماط الوصول إلى البرنامج</a:t>
                      </a:r>
                      <a:endParaRPr lang="en-US" sz="2000" dirty="0">
                        <a:solidFill>
                          <a:schemeClr val="tx1"/>
                        </a:solidFill>
                        <a:effectLst/>
                        <a:latin typeface="WinSoft Pro Medium" panose="020B0600060200000000" pitchFamily="34" charset="-79"/>
                        <a:ea typeface="Arial" panose="020B0604020202020204" pitchFamily="34" charset="0"/>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08481450"/>
                  </a:ext>
                </a:extLst>
              </a:tr>
              <a:tr h="0">
                <a:tc>
                  <a:txBody>
                    <a:bodyPr/>
                    <a:lstStyle/>
                    <a:p>
                      <a:pPr algn="just" rtl="1">
                        <a:lnSpc>
                          <a:spcPct val="150000"/>
                        </a:lnSpc>
                        <a:spcAft>
                          <a:spcPts val="500"/>
                        </a:spcAft>
                      </a:pPr>
                      <a:r>
                        <a:rPr lang="ar-SA" sz="2000" dirty="0">
                          <a:solidFill>
                            <a:schemeClr val="tx1"/>
                          </a:solidFill>
                          <a:effectLst/>
                          <a:latin typeface="WinSoft Pro Medium" panose="020B0600060200000000" pitchFamily="34" charset="-79"/>
                          <a:cs typeface="WinSoft Pro Medium" panose="020B0600060200000000" pitchFamily="34" charset="-79"/>
                        </a:rPr>
                        <a:t>بيانات الحضور</a:t>
                      </a:r>
                      <a:endParaRPr lang="en-US" sz="2000" dirty="0">
                        <a:solidFill>
                          <a:schemeClr val="tx1"/>
                        </a:solidFill>
                        <a:effectLst/>
                        <a:latin typeface="WinSoft Pro Medium" panose="020B0600060200000000" pitchFamily="34" charset="-79"/>
                        <a:ea typeface="Arial" panose="020B0604020202020204" pitchFamily="34" charset="0"/>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lnSpc>
                          <a:spcPct val="150000"/>
                        </a:lnSpc>
                        <a:spcAft>
                          <a:spcPts val="500"/>
                        </a:spcAft>
                      </a:pPr>
                      <a:r>
                        <a:rPr lang="ar-SA" sz="2000" dirty="0">
                          <a:solidFill>
                            <a:schemeClr val="tx1"/>
                          </a:solidFill>
                          <a:effectLst/>
                          <a:latin typeface="WinSoft Pro Medium" panose="020B0600060200000000" pitchFamily="34" charset="-79"/>
                          <a:cs typeface="WinSoft Pro Medium" panose="020B0600060200000000" pitchFamily="34" charset="-79"/>
                        </a:rPr>
                        <a:t>أنماط الانتظام والغياب</a:t>
                      </a:r>
                      <a:endParaRPr lang="en-US" sz="2000" dirty="0">
                        <a:solidFill>
                          <a:schemeClr val="tx1"/>
                        </a:solidFill>
                        <a:effectLst/>
                        <a:latin typeface="WinSoft Pro Medium" panose="020B0600060200000000" pitchFamily="34" charset="-79"/>
                        <a:ea typeface="Arial" panose="020B0604020202020204" pitchFamily="34" charset="0"/>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65380770"/>
                  </a:ext>
                </a:extLst>
              </a:tr>
              <a:tr h="0">
                <a:tc>
                  <a:txBody>
                    <a:bodyPr/>
                    <a:lstStyle/>
                    <a:p>
                      <a:pPr algn="just" rtl="1">
                        <a:lnSpc>
                          <a:spcPct val="150000"/>
                        </a:lnSpc>
                        <a:spcAft>
                          <a:spcPts val="500"/>
                        </a:spcAft>
                      </a:pPr>
                      <a:r>
                        <a:rPr lang="ar-SA" sz="2000" dirty="0">
                          <a:solidFill>
                            <a:schemeClr val="tx1"/>
                          </a:solidFill>
                          <a:effectLst/>
                          <a:latin typeface="WinSoft Pro Medium" panose="020B0600060200000000" pitchFamily="34" charset="-79"/>
                          <a:cs typeface="WinSoft Pro Medium" panose="020B0600060200000000" pitchFamily="34" charset="-79"/>
                        </a:rPr>
                        <a:t>بيانات الانسحاب والإكمال</a:t>
                      </a:r>
                      <a:endParaRPr lang="en-US" sz="2000" dirty="0">
                        <a:solidFill>
                          <a:schemeClr val="tx1"/>
                        </a:solidFill>
                        <a:effectLst/>
                        <a:latin typeface="WinSoft Pro Medium" panose="020B0600060200000000" pitchFamily="34" charset="-79"/>
                        <a:ea typeface="Arial" panose="020B0604020202020204" pitchFamily="34" charset="0"/>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lnSpc>
                          <a:spcPct val="150000"/>
                        </a:lnSpc>
                        <a:spcAft>
                          <a:spcPts val="500"/>
                        </a:spcAft>
                      </a:pPr>
                      <a:r>
                        <a:rPr lang="ar-SA" sz="2000" dirty="0">
                          <a:solidFill>
                            <a:schemeClr val="tx1"/>
                          </a:solidFill>
                          <a:effectLst/>
                          <a:latin typeface="WinSoft Pro Medium" panose="020B0600060200000000" pitchFamily="34" charset="-79"/>
                          <a:cs typeface="WinSoft Pro Medium" panose="020B0600060200000000" pitchFamily="34" charset="-79"/>
                        </a:rPr>
                        <a:t>نقاط الانقطاع</a:t>
                      </a:r>
                      <a:endParaRPr lang="en-US" sz="2000" dirty="0">
                        <a:solidFill>
                          <a:schemeClr val="tx1"/>
                        </a:solidFill>
                        <a:effectLst/>
                        <a:latin typeface="WinSoft Pro Medium" panose="020B0600060200000000" pitchFamily="34" charset="-79"/>
                        <a:ea typeface="Arial" panose="020B0604020202020204" pitchFamily="34" charset="0"/>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94059566"/>
                  </a:ext>
                </a:extLst>
              </a:tr>
              <a:tr h="0">
                <a:tc>
                  <a:txBody>
                    <a:bodyPr/>
                    <a:lstStyle/>
                    <a:p>
                      <a:pPr algn="just" rtl="1">
                        <a:lnSpc>
                          <a:spcPct val="150000"/>
                        </a:lnSpc>
                        <a:spcAft>
                          <a:spcPts val="500"/>
                        </a:spcAft>
                      </a:pPr>
                      <a:r>
                        <a:rPr lang="ar-SA" sz="2000" dirty="0">
                          <a:solidFill>
                            <a:schemeClr val="tx1"/>
                          </a:solidFill>
                          <a:effectLst/>
                          <a:latin typeface="WinSoft Pro Medium" panose="020B0600060200000000" pitchFamily="34" charset="-79"/>
                          <a:cs typeface="WinSoft Pro Medium" panose="020B0600060200000000" pitchFamily="34" charset="-79"/>
                        </a:rPr>
                        <a:t>استبيان المتدربين</a:t>
                      </a:r>
                      <a:endParaRPr lang="en-US" sz="2000" dirty="0">
                        <a:solidFill>
                          <a:schemeClr val="tx1"/>
                        </a:solidFill>
                        <a:effectLst/>
                        <a:latin typeface="WinSoft Pro Medium" panose="020B0600060200000000" pitchFamily="34" charset="-79"/>
                        <a:ea typeface="Arial" panose="020B0604020202020204" pitchFamily="34" charset="0"/>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lnSpc>
                          <a:spcPct val="150000"/>
                        </a:lnSpc>
                        <a:spcAft>
                          <a:spcPts val="500"/>
                        </a:spcAft>
                      </a:pPr>
                      <a:r>
                        <a:rPr lang="ar-SA" sz="2000" dirty="0">
                          <a:solidFill>
                            <a:schemeClr val="tx1"/>
                          </a:solidFill>
                          <a:effectLst/>
                          <a:latin typeface="WinSoft Pro Medium" panose="020B0600060200000000" pitchFamily="34" charset="-79"/>
                          <a:cs typeface="WinSoft Pro Medium" panose="020B0600060200000000" pitchFamily="34" charset="-79"/>
                        </a:rPr>
                        <a:t>أنماط وتجارب واسعة</a:t>
                      </a:r>
                      <a:endParaRPr lang="en-US" sz="2000" dirty="0">
                        <a:solidFill>
                          <a:schemeClr val="tx1"/>
                        </a:solidFill>
                        <a:effectLst/>
                        <a:latin typeface="WinSoft Pro Medium" panose="020B0600060200000000" pitchFamily="34" charset="-79"/>
                        <a:ea typeface="Arial" panose="020B0604020202020204" pitchFamily="34" charset="0"/>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4270049"/>
                  </a:ext>
                </a:extLst>
              </a:tr>
              <a:tr h="0">
                <a:tc>
                  <a:txBody>
                    <a:bodyPr/>
                    <a:lstStyle/>
                    <a:p>
                      <a:pPr algn="just" rtl="1">
                        <a:lnSpc>
                          <a:spcPct val="150000"/>
                        </a:lnSpc>
                        <a:spcAft>
                          <a:spcPts val="500"/>
                        </a:spcAft>
                      </a:pPr>
                      <a:r>
                        <a:rPr lang="ar-SA" sz="2000" dirty="0">
                          <a:solidFill>
                            <a:schemeClr val="tx1"/>
                          </a:solidFill>
                          <a:effectLst/>
                          <a:latin typeface="WinSoft Pro Medium" panose="020B0600060200000000" pitchFamily="34" charset="-79"/>
                          <a:cs typeface="WinSoft Pro Medium" panose="020B0600060200000000" pitchFamily="34" charset="-79"/>
                        </a:rPr>
                        <a:t>المقابلات</a:t>
                      </a:r>
                      <a:endParaRPr lang="en-US" sz="2000" dirty="0">
                        <a:solidFill>
                          <a:schemeClr val="tx1"/>
                        </a:solidFill>
                        <a:effectLst/>
                        <a:latin typeface="WinSoft Pro Medium" panose="020B0600060200000000" pitchFamily="34" charset="-79"/>
                        <a:ea typeface="Arial" panose="020B0604020202020204" pitchFamily="34" charset="0"/>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lnSpc>
                          <a:spcPct val="150000"/>
                        </a:lnSpc>
                        <a:spcAft>
                          <a:spcPts val="500"/>
                        </a:spcAft>
                      </a:pPr>
                      <a:r>
                        <a:rPr lang="ar-SA" sz="2000" dirty="0">
                          <a:solidFill>
                            <a:schemeClr val="tx1"/>
                          </a:solidFill>
                          <a:effectLst/>
                          <a:latin typeface="WinSoft Pro Medium" panose="020B0600060200000000" pitchFamily="34" charset="-79"/>
                          <a:cs typeface="WinSoft Pro Medium" panose="020B0600060200000000" pitchFamily="34" charset="-79"/>
                        </a:rPr>
                        <a:t>فهم أعمق للتجربة</a:t>
                      </a:r>
                      <a:endParaRPr lang="en-US" sz="2000" dirty="0">
                        <a:solidFill>
                          <a:schemeClr val="tx1"/>
                        </a:solidFill>
                        <a:effectLst/>
                        <a:latin typeface="WinSoft Pro Medium" panose="020B0600060200000000" pitchFamily="34" charset="-79"/>
                        <a:ea typeface="Arial" panose="020B0604020202020204" pitchFamily="34" charset="0"/>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67375055"/>
                  </a:ext>
                </a:extLst>
              </a:tr>
              <a:tr h="0">
                <a:tc>
                  <a:txBody>
                    <a:bodyPr/>
                    <a:lstStyle/>
                    <a:p>
                      <a:pPr algn="just" rtl="1">
                        <a:lnSpc>
                          <a:spcPct val="150000"/>
                        </a:lnSpc>
                        <a:spcAft>
                          <a:spcPts val="500"/>
                        </a:spcAft>
                      </a:pPr>
                      <a:r>
                        <a:rPr lang="ar-SA" sz="2000" dirty="0">
                          <a:solidFill>
                            <a:schemeClr val="tx1"/>
                          </a:solidFill>
                          <a:effectLst/>
                          <a:latin typeface="WinSoft Pro Medium" panose="020B0600060200000000" pitchFamily="34" charset="-79"/>
                          <a:cs typeface="WinSoft Pro Medium" panose="020B0600060200000000" pitchFamily="34" charset="-79"/>
                        </a:rPr>
                        <a:t>مجموعات النقاش</a:t>
                      </a:r>
                      <a:endParaRPr lang="en-US" sz="2000" dirty="0">
                        <a:solidFill>
                          <a:schemeClr val="tx1"/>
                        </a:solidFill>
                        <a:effectLst/>
                        <a:latin typeface="WinSoft Pro Medium" panose="020B0600060200000000" pitchFamily="34" charset="-79"/>
                        <a:ea typeface="Arial" panose="020B0604020202020204" pitchFamily="34" charset="0"/>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lnSpc>
                          <a:spcPct val="150000"/>
                        </a:lnSpc>
                        <a:spcAft>
                          <a:spcPts val="500"/>
                        </a:spcAft>
                      </a:pPr>
                      <a:r>
                        <a:rPr lang="ar-SA" sz="2000" dirty="0">
                          <a:solidFill>
                            <a:schemeClr val="tx1"/>
                          </a:solidFill>
                          <a:effectLst/>
                          <a:latin typeface="WinSoft Pro Medium" panose="020B0600060200000000" pitchFamily="34" charset="-79"/>
                          <a:cs typeface="WinSoft Pro Medium" panose="020B0600060200000000" pitchFamily="34" charset="-79"/>
                        </a:rPr>
                        <a:t>تجارب مشتركة واختلافات</a:t>
                      </a:r>
                      <a:endParaRPr lang="en-US" sz="2000" dirty="0">
                        <a:solidFill>
                          <a:schemeClr val="tx1"/>
                        </a:solidFill>
                        <a:effectLst/>
                        <a:latin typeface="WinSoft Pro Medium" panose="020B0600060200000000" pitchFamily="34" charset="-79"/>
                        <a:ea typeface="Arial" panose="020B0604020202020204" pitchFamily="34" charset="0"/>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42016487"/>
                  </a:ext>
                </a:extLst>
              </a:tr>
              <a:tr h="0">
                <a:tc>
                  <a:txBody>
                    <a:bodyPr/>
                    <a:lstStyle/>
                    <a:p>
                      <a:pPr algn="just" rtl="1">
                        <a:lnSpc>
                          <a:spcPct val="150000"/>
                        </a:lnSpc>
                        <a:spcAft>
                          <a:spcPts val="500"/>
                        </a:spcAft>
                      </a:pPr>
                      <a:r>
                        <a:rPr lang="ar-SA" sz="2000" dirty="0">
                          <a:solidFill>
                            <a:schemeClr val="tx1"/>
                          </a:solidFill>
                          <a:effectLst/>
                          <a:latin typeface="WinSoft Pro Medium" panose="020B0600060200000000" pitchFamily="34" charset="-79"/>
                          <a:cs typeface="WinSoft Pro Medium" panose="020B0600060200000000" pitchFamily="34" charset="-79"/>
                        </a:rPr>
                        <a:t>الملاحظة</a:t>
                      </a:r>
                      <a:endParaRPr lang="en-US" sz="2000" dirty="0">
                        <a:solidFill>
                          <a:schemeClr val="tx1"/>
                        </a:solidFill>
                        <a:effectLst/>
                        <a:latin typeface="WinSoft Pro Medium" panose="020B0600060200000000" pitchFamily="34" charset="-79"/>
                        <a:ea typeface="Arial" panose="020B0604020202020204" pitchFamily="34" charset="0"/>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lnSpc>
                          <a:spcPct val="150000"/>
                        </a:lnSpc>
                        <a:spcAft>
                          <a:spcPts val="500"/>
                        </a:spcAft>
                      </a:pPr>
                      <a:r>
                        <a:rPr lang="ar-SA" sz="2000" dirty="0">
                          <a:solidFill>
                            <a:schemeClr val="tx1"/>
                          </a:solidFill>
                          <a:effectLst/>
                          <a:latin typeface="WinSoft Pro Medium" panose="020B0600060200000000" pitchFamily="34" charset="-79"/>
                          <a:cs typeface="WinSoft Pro Medium" panose="020B0600060200000000" pitchFamily="34" charset="-79"/>
                        </a:rPr>
                        <a:t>البيئة والإجراءات والممارسة</a:t>
                      </a:r>
                      <a:endParaRPr lang="en-US" sz="2000" dirty="0">
                        <a:solidFill>
                          <a:schemeClr val="tx1"/>
                        </a:solidFill>
                        <a:effectLst/>
                        <a:latin typeface="WinSoft Pro Medium" panose="020B0600060200000000" pitchFamily="34" charset="-79"/>
                        <a:ea typeface="Arial" panose="020B0604020202020204" pitchFamily="34" charset="0"/>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50834959"/>
                  </a:ext>
                </a:extLst>
              </a:tr>
              <a:tr h="0">
                <a:tc>
                  <a:txBody>
                    <a:bodyPr/>
                    <a:lstStyle/>
                    <a:p>
                      <a:pPr algn="just" rtl="1">
                        <a:lnSpc>
                          <a:spcPct val="150000"/>
                        </a:lnSpc>
                        <a:spcAft>
                          <a:spcPts val="500"/>
                        </a:spcAft>
                      </a:pPr>
                      <a:r>
                        <a:rPr lang="ar-SA" sz="2000" dirty="0">
                          <a:solidFill>
                            <a:schemeClr val="tx1"/>
                          </a:solidFill>
                          <a:effectLst/>
                          <a:latin typeface="WinSoft Pro Medium" panose="020B0600060200000000" pitchFamily="34" charset="-79"/>
                          <a:cs typeface="WinSoft Pro Medium" panose="020B0600060200000000" pitchFamily="34" charset="-79"/>
                        </a:rPr>
                        <a:t>تدقيق الوصول</a:t>
                      </a:r>
                      <a:endParaRPr lang="en-US" sz="2000" dirty="0">
                        <a:solidFill>
                          <a:schemeClr val="tx1"/>
                        </a:solidFill>
                        <a:effectLst/>
                        <a:latin typeface="WinSoft Pro Medium" panose="020B0600060200000000" pitchFamily="34" charset="-79"/>
                        <a:ea typeface="Arial" panose="020B0604020202020204" pitchFamily="34" charset="0"/>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lnSpc>
                          <a:spcPct val="150000"/>
                        </a:lnSpc>
                        <a:spcAft>
                          <a:spcPts val="500"/>
                        </a:spcAft>
                      </a:pPr>
                      <a:r>
                        <a:rPr lang="ar-SA" sz="2000" dirty="0">
                          <a:solidFill>
                            <a:schemeClr val="tx1"/>
                          </a:solidFill>
                          <a:effectLst/>
                          <a:latin typeface="WinSoft Pro Medium" panose="020B0600060200000000" pitchFamily="34" charset="-79"/>
                          <a:cs typeface="WinSoft Pro Medium" panose="020B0600060200000000" pitchFamily="34" charset="-79"/>
                        </a:rPr>
                        <a:t>الحواجز المادية والرقمية والتواصلية</a:t>
                      </a:r>
                      <a:endParaRPr lang="en-US" sz="2000" dirty="0">
                        <a:solidFill>
                          <a:schemeClr val="tx1"/>
                        </a:solidFill>
                        <a:effectLst/>
                        <a:latin typeface="WinSoft Pro Medium" panose="020B0600060200000000" pitchFamily="34" charset="-79"/>
                        <a:ea typeface="Arial" panose="020B0604020202020204" pitchFamily="34" charset="0"/>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64148469"/>
                  </a:ext>
                </a:extLst>
              </a:tr>
              <a:tr h="0">
                <a:tc>
                  <a:txBody>
                    <a:bodyPr/>
                    <a:lstStyle/>
                    <a:p>
                      <a:pPr algn="just" rtl="1">
                        <a:lnSpc>
                          <a:spcPct val="150000"/>
                        </a:lnSpc>
                        <a:spcAft>
                          <a:spcPts val="500"/>
                        </a:spcAft>
                      </a:pPr>
                      <a:r>
                        <a:rPr lang="ar-SA" sz="2000" dirty="0">
                          <a:solidFill>
                            <a:schemeClr val="tx1"/>
                          </a:solidFill>
                          <a:effectLst/>
                          <a:latin typeface="WinSoft Pro Medium" panose="020B0600060200000000" pitchFamily="34" charset="-79"/>
                          <a:cs typeface="WinSoft Pro Medium" panose="020B0600060200000000" pitchFamily="34" charset="-79"/>
                        </a:rPr>
                        <a:t>المتدربون المنسحبون</a:t>
                      </a:r>
                      <a:endParaRPr lang="en-US" sz="2000" dirty="0">
                        <a:solidFill>
                          <a:schemeClr val="tx1"/>
                        </a:solidFill>
                        <a:effectLst/>
                        <a:latin typeface="WinSoft Pro Medium" panose="020B0600060200000000" pitchFamily="34" charset="-79"/>
                        <a:ea typeface="Arial" panose="020B0604020202020204" pitchFamily="34" charset="0"/>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lnSpc>
                          <a:spcPct val="150000"/>
                        </a:lnSpc>
                        <a:spcAft>
                          <a:spcPts val="500"/>
                        </a:spcAft>
                      </a:pPr>
                      <a:r>
                        <a:rPr lang="ar-SA" sz="2000" dirty="0">
                          <a:solidFill>
                            <a:schemeClr val="tx1"/>
                          </a:solidFill>
                          <a:effectLst/>
                          <a:latin typeface="WinSoft Pro Medium" panose="020B0600060200000000" pitchFamily="34" charset="-79"/>
                          <a:cs typeface="WinSoft Pro Medium" panose="020B0600060200000000" pitchFamily="34" charset="-79"/>
                        </a:rPr>
                        <a:t>أسباب لا تظهر في بيانات الملتحقين</a:t>
                      </a:r>
                      <a:endParaRPr lang="en-US" sz="2000" dirty="0">
                        <a:solidFill>
                          <a:schemeClr val="tx1"/>
                        </a:solidFill>
                        <a:effectLst/>
                        <a:latin typeface="WinSoft Pro Medium" panose="020B0600060200000000" pitchFamily="34" charset="-79"/>
                        <a:ea typeface="Arial" panose="020B0604020202020204" pitchFamily="34" charset="0"/>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72767375"/>
                  </a:ext>
                </a:extLst>
              </a:tr>
              <a:tr h="0">
                <a:tc>
                  <a:txBody>
                    <a:bodyPr/>
                    <a:lstStyle/>
                    <a:p>
                      <a:pPr algn="just" rtl="1">
                        <a:lnSpc>
                          <a:spcPct val="150000"/>
                        </a:lnSpc>
                        <a:spcAft>
                          <a:spcPts val="500"/>
                        </a:spcAft>
                      </a:pPr>
                      <a:r>
                        <a:rPr lang="ar-SA" sz="2000" dirty="0">
                          <a:solidFill>
                            <a:schemeClr val="tx1"/>
                          </a:solidFill>
                          <a:effectLst/>
                          <a:latin typeface="WinSoft Pro Medium" panose="020B0600060200000000" pitchFamily="34" charset="-79"/>
                          <a:cs typeface="WinSoft Pro Medium" panose="020B0600060200000000" pitchFamily="34" charset="-79"/>
                        </a:rPr>
                        <a:t>غير المتقدمين</a:t>
                      </a:r>
                      <a:endParaRPr lang="en-US" sz="2000" dirty="0">
                        <a:solidFill>
                          <a:schemeClr val="tx1"/>
                        </a:solidFill>
                        <a:effectLst/>
                        <a:latin typeface="WinSoft Pro Medium" panose="020B0600060200000000" pitchFamily="34" charset="-79"/>
                        <a:ea typeface="Arial" panose="020B0604020202020204" pitchFamily="34" charset="0"/>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lnSpc>
                          <a:spcPct val="150000"/>
                        </a:lnSpc>
                        <a:spcAft>
                          <a:spcPts val="500"/>
                        </a:spcAft>
                      </a:pPr>
                      <a:r>
                        <a:rPr lang="ar-SA" sz="2000" dirty="0">
                          <a:solidFill>
                            <a:schemeClr val="tx1"/>
                          </a:solidFill>
                          <a:effectLst/>
                          <a:latin typeface="WinSoft Pro Medium" panose="020B0600060200000000" pitchFamily="34" charset="-79"/>
                          <a:cs typeface="WinSoft Pro Medium" panose="020B0600060200000000" pitchFamily="34" charset="-79"/>
                        </a:rPr>
                        <a:t>حواجز قبل التسجيل</a:t>
                      </a:r>
                      <a:endParaRPr lang="en-US" sz="2000" dirty="0">
                        <a:solidFill>
                          <a:schemeClr val="tx1"/>
                        </a:solidFill>
                        <a:effectLst/>
                        <a:latin typeface="WinSoft Pro Medium" panose="020B0600060200000000" pitchFamily="34" charset="-79"/>
                        <a:ea typeface="Arial" panose="020B0604020202020204" pitchFamily="34" charset="0"/>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02223084"/>
                  </a:ext>
                </a:extLst>
              </a:tr>
              <a:tr h="0">
                <a:tc>
                  <a:txBody>
                    <a:bodyPr/>
                    <a:lstStyle/>
                    <a:p>
                      <a:pPr algn="just" rtl="1">
                        <a:lnSpc>
                          <a:spcPct val="150000"/>
                        </a:lnSpc>
                        <a:spcAft>
                          <a:spcPts val="500"/>
                        </a:spcAft>
                      </a:pPr>
                      <a:r>
                        <a:rPr lang="ar-SA" sz="2000" dirty="0">
                          <a:solidFill>
                            <a:schemeClr val="tx1"/>
                          </a:solidFill>
                          <a:effectLst/>
                          <a:latin typeface="WinSoft Pro Medium" panose="020B0600060200000000" pitchFamily="34" charset="-79"/>
                          <a:cs typeface="WinSoft Pro Medium" panose="020B0600060200000000" pitchFamily="34" charset="-79"/>
                        </a:rPr>
                        <a:t>أصحاب العمل والشركاء</a:t>
                      </a:r>
                      <a:endParaRPr lang="en-US" sz="2000" dirty="0">
                        <a:solidFill>
                          <a:schemeClr val="tx1"/>
                        </a:solidFill>
                        <a:effectLst/>
                        <a:latin typeface="WinSoft Pro Medium" panose="020B0600060200000000" pitchFamily="34" charset="-79"/>
                        <a:ea typeface="Arial" panose="020B0604020202020204" pitchFamily="34" charset="0"/>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lnSpc>
                          <a:spcPct val="150000"/>
                        </a:lnSpc>
                        <a:spcAft>
                          <a:spcPts val="500"/>
                        </a:spcAft>
                      </a:pPr>
                      <a:r>
                        <a:rPr lang="ar-SA" sz="2000" dirty="0">
                          <a:solidFill>
                            <a:schemeClr val="tx1"/>
                          </a:solidFill>
                          <a:effectLst/>
                          <a:latin typeface="WinSoft Pro Medium" panose="020B0600060200000000" pitchFamily="34" charset="-79"/>
                          <a:cs typeface="WinSoft Pro Medium" panose="020B0600060200000000" pitchFamily="34" charset="-79"/>
                        </a:rPr>
                        <a:t>التدريب الميداني والانتقال إلى العمل</a:t>
                      </a:r>
                      <a:endParaRPr lang="en-US" sz="2000" dirty="0">
                        <a:solidFill>
                          <a:schemeClr val="tx1"/>
                        </a:solidFill>
                        <a:effectLst/>
                        <a:latin typeface="WinSoft Pro Medium" panose="020B0600060200000000" pitchFamily="34" charset="-79"/>
                        <a:ea typeface="Arial" panose="020B0604020202020204" pitchFamily="34" charset="0"/>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67231087"/>
                  </a:ext>
                </a:extLst>
              </a:tr>
            </a:tbl>
          </a:graphicData>
        </a:graphic>
      </p:graphicFrame>
      <p:sp>
        <p:nvSpPr>
          <p:cNvPr id="7" name="Shape 10"/>
          <p:cNvSpPr/>
          <p:nvPr/>
        </p:nvSpPr>
        <p:spPr>
          <a:xfrm>
            <a:off x="9046409" y="2276670"/>
            <a:ext cx="2950410" cy="3882683"/>
          </a:xfrm>
          <a:prstGeom prst="roundRect">
            <a:avLst>
              <a:gd name="adj" fmla="val 37514"/>
            </a:avLst>
          </a:prstGeom>
          <a:solidFill>
            <a:srgbClr val="D4E9F7"/>
          </a:solidFill>
          <a:ln/>
        </p:spPr>
      </p:sp>
      <p:sp>
        <p:nvSpPr>
          <p:cNvPr id="8" name="Rectangle 7"/>
          <p:cNvSpPr/>
          <p:nvPr/>
        </p:nvSpPr>
        <p:spPr>
          <a:xfrm>
            <a:off x="9117189" y="3036918"/>
            <a:ext cx="2808849" cy="2362185"/>
          </a:xfrm>
          <a:prstGeom prst="rect">
            <a:avLst/>
          </a:prstGeom>
        </p:spPr>
        <p:txBody>
          <a:bodyPr wrap="square">
            <a:spAutoFit/>
          </a:bodyPr>
          <a:lstStyle/>
          <a:p>
            <a:pPr algn="justLow" rtl="1">
              <a:lnSpc>
                <a:spcPct val="150000"/>
              </a:lnSpc>
              <a:spcAft>
                <a:spcPts val="500"/>
              </a:spcAft>
            </a:pPr>
            <a:r>
              <a:rPr lang="ar-SA" sz="2000" dirty="0">
                <a:latin typeface="WinSoft Pro Medium" panose="020B0600060200000000" pitchFamily="34" charset="-79"/>
                <a:ea typeface="Arial" panose="020B0604020202020204" pitchFamily="34" charset="0"/>
                <a:cs typeface="WinSoft Pro Medium" panose="020B0600060200000000" pitchFamily="34" charset="-79"/>
              </a:rPr>
              <a:t>ويطلب ألا يقتصر التقييم على المشاركين الحاليين، بل يشمل غير المتقدمين وغير المقبولين والمنسحبين والفئات الأقل تمثيلًا متى كانت ذات صلة.</a:t>
            </a:r>
            <a:endParaRPr lang="en-US" sz="2000" dirty="0">
              <a:latin typeface="WinSoft Pro Medium" panose="020B0600060200000000" pitchFamily="34" charset="-79"/>
              <a:ea typeface="Arial" panose="020B0604020202020204" pitchFamily="34" charset="0"/>
              <a:cs typeface="WinSoft Pro Medium" panose="020B0600060200000000" pitchFamily="34" charset="-79"/>
            </a:endParaRPr>
          </a:p>
        </p:txBody>
      </p:sp>
    </p:spTree>
    <p:extLst>
      <p:ext uri="{BB962C8B-B14F-4D97-AF65-F5344CB8AC3E}">
        <p14:creationId xmlns:p14="http://schemas.microsoft.com/office/powerpoint/2010/main" val="8778047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0"/>
          <p:cNvPicPr>
            <a:picLocks noChangeAspect="1"/>
          </p:cNvPicPr>
          <p:nvPr/>
        </p:nvPicPr>
        <p:blipFill>
          <a:blip r:embed="rId2"/>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pic>
        <p:nvPicPr>
          <p:cNvPr id="5" name="Image 1" descr="preencoded.png"/>
          <p:cNvPicPr>
            <a:picLocks noChangeAspect="1"/>
          </p:cNvPicPr>
          <p:nvPr/>
        </p:nvPicPr>
        <p:blipFill>
          <a:blip r:embed="rId3"/>
          <a:stretch>
            <a:fillRect/>
          </a:stretch>
        </p:blipFill>
        <p:spPr>
          <a:xfrm>
            <a:off x="63102" y="761504"/>
            <a:ext cx="3556506" cy="5334893"/>
          </a:xfrm>
          <a:prstGeom prst="rect">
            <a:avLst/>
          </a:prstGeom>
        </p:spPr>
      </p:pic>
      <p:sp>
        <p:nvSpPr>
          <p:cNvPr id="6" name="Text 0"/>
          <p:cNvSpPr/>
          <p:nvPr/>
        </p:nvSpPr>
        <p:spPr>
          <a:xfrm>
            <a:off x="5609776" y="463680"/>
            <a:ext cx="6355993" cy="415727"/>
          </a:xfrm>
          <a:prstGeom prst="rect">
            <a:avLst/>
          </a:prstGeom>
          <a:noFill/>
          <a:ln/>
        </p:spPr>
        <p:txBody>
          <a:bodyPr wrap="none" lIns="0" tIns="0" rIns="0" bIns="0" rtlCol="0" anchor="t"/>
          <a:lstStyle/>
          <a:p>
            <a:pPr algn="r" rtl="1"/>
            <a:r>
              <a:rPr lang="ar-SA" sz="4000" dirty="0">
                <a:solidFill>
                  <a:srgbClr val="2E3C4E"/>
                </a:solidFill>
                <a:latin typeface="GE SS Two Light" pitchFamily="34" charset="0"/>
                <a:ea typeface="GE SS Two Light" pitchFamily="34" charset="-122"/>
                <a:cs typeface="GE SS Two Light" pitchFamily="34" charset="-120"/>
              </a:rPr>
              <a:t>الطرق</a:t>
            </a:r>
            <a:r>
              <a:rPr lang="ar-SA" sz="3200" dirty="0">
                <a:solidFill>
                  <a:srgbClr val="2E3C4E"/>
                </a:solidFill>
                <a:latin typeface="GE SS Two Light" pitchFamily="34" charset="0"/>
                <a:ea typeface="GE SS Two Light" pitchFamily="34" charset="-122"/>
                <a:cs typeface="GE SS Two Light" pitchFamily="34" charset="-120"/>
              </a:rPr>
              <a:t> </a:t>
            </a:r>
            <a:r>
              <a:rPr lang="ar-SA" sz="4000" dirty="0">
                <a:solidFill>
                  <a:srgbClr val="2E3C4E"/>
                </a:solidFill>
                <a:latin typeface="GE SS Two Light" pitchFamily="34" charset="0"/>
                <a:ea typeface="GE SS Two Light" pitchFamily="34" charset="-122"/>
                <a:cs typeface="GE SS Two Light" pitchFamily="34" charset="-120"/>
              </a:rPr>
              <a:t>الكمية والنوعية والمختلطة </a:t>
            </a:r>
            <a:endParaRPr lang="en-US" sz="4000" dirty="0">
              <a:solidFill>
                <a:srgbClr val="2E3C4E"/>
              </a:solidFill>
              <a:latin typeface="GE SS Two Light" pitchFamily="34" charset="0"/>
              <a:ea typeface="GE SS Two Light" pitchFamily="34" charset="-122"/>
              <a:cs typeface="GE SS Two Light" pitchFamily="34" charset="-120"/>
            </a:endParaRPr>
          </a:p>
        </p:txBody>
      </p:sp>
      <p:sp>
        <p:nvSpPr>
          <p:cNvPr id="8" name="Shape 2"/>
          <p:cNvSpPr/>
          <p:nvPr/>
        </p:nvSpPr>
        <p:spPr>
          <a:xfrm>
            <a:off x="5203794" y="1527325"/>
            <a:ext cx="6355993" cy="1536964"/>
          </a:xfrm>
          <a:prstGeom prst="roundRect">
            <a:avLst>
              <a:gd name="adj" fmla="val 27156"/>
            </a:avLst>
          </a:prstGeom>
          <a:solidFill>
            <a:srgbClr val="00AEEF"/>
          </a:solidFill>
          <a:ln w="6350">
            <a:solidFill>
              <a:srgbClr val="0094D5"/>
            </a:solidFill>
            <a:prstDash val="solid"/>
          </a:ln>
        </p:spPr>
      </p:sp>
      <p:sp>
        <p:nvSpPr>
          <p:cNvPr id="9" name="Text 3"/>
          <p:cNvSpPr/>
          <p:nvPr/>
        </p:nvSpPr>
        <p:spPr>
          <a:xfrm>
            <a:off x="5336446" y="1638418"/>
            <a:ext cx="6090688" cy="207863"/>
          </a:xfrm>
          <a:prstGeom prst="rect">
            <a:avLst/>
          </a:prstGeom>
          <a:noFill/>
          <a:ln/>
        </p:spPr>
        <p:txBody>
          <a:bodyPr wrap="none" lIns="0" tIns="0" rIns="0" bIns="0" rtlCol="0" anchor="t"/>
          <a:lstStyle/>
          <a:p>
            <a:pPr algn="ctr" rtl="1">
              <a:lnSpc>
                <a:spcPct val="104000"/>
              </a:lnSpc>
            </a:pPr>
            <a:r>
              <a:rPr lang="ar-SA" sz="2400" b="1" dirty="0">
                <a:solidFill>
                  <a:schemeClr val="bg1"/>
                </a:solidFill>
                <a:latin typeface="GE SS Two Light" pitchFamily="34" charset="0"/>
                <a:ea typeface="GE SS Two Light" pitchFamily="34" charset="-122"/>
                <a:cs typeface="GE SS Two Light" pitchFamily="34" charset="-120"/>
              </a:rPr>
              <a:t>الطرق الكمية</a:t>
            </a:r>
          </a:p>
        </p:txBody>
      </p:sp>
      <p:sp>
        <p:nvSpPr>
          <p:cNvPr id="10" name="Text 4"/>
          <p:cNvSpPr/>
          <p:nvPr/>
        </p:nvSpPr>
        <p:spPr>
          <a:xfrm>
            <a:off x="5336446" y="1987009"/>
            <a:ext cx="6090688" cy="171847"/>
          </a:xfrm>
          <a:prstGeom prst="rect">
            <a:avLst/>
          </a:prstGeom>
          <a:noFill/>
          <a:ln/>
        </p:spPr>
        <p:txBody>
          <a:bodyPr wrap="none" lIns="0" tIns="0" rIns="0" bIns="0" rtlCol="0" anchor="t"/>
          <a:lstStyle/>
          <a:p>
            <a:pPr lvl="0" algn="ctr" rtl="1">
              <a:lnSpc>
                <a:spcPct val="113000"/>
              </a:lnSpc>
            </a:pPr>
            <a:r>
              <a:rPr lang="ar-SA" sz="2000" dirty="0">
                <a:solidFill>
                  <a:schemeClr val="bg1"/>
                </a:solidFill>
                <a:latin typeface="WinSoft Pro Medium" pitchFamily="34" charset="0"/>
                <a:ea typeface="WinSoft Pro Medium" pitchFamily="34" charset="-122"/>
                <a:cs typeface="WinSoft Pro Medium" pitchFamily="34" charset="-120"/>
              </a:rPr>
              <a:t>تساعد الطرق الكمية في الإجابة عن الأسئلة الآتية</a:t>
            </a:r>
            <a:r>
              <a:rPr lang="en-US" sz="2000" dirty="0">
                <a:solidFill>
                  <a:schemeClr val="bg1"/>
                </a:solidFill>
                <a:latin typeface="WinSoft Pro Medium" pitchFamily="34" charset="0"/>
                <a:ea typeface="WinSoft Pro Medium" pitchFamily="34" charset="-122"/>
                <a:cs typeface="WinSoft Pro Medium" pitchFamily="34" charset="-120"/>
              </a:rPr>
              <a:t>: </a:t>
            </a:r>
            <a:r>
              <a:rPr lang="ar-SA" sz="2000" dirty="0">
                <a:solidFill>
                  <a:schemeClr val="bg1"/>
                </a:solidFill>
                <a:latin typeface="WinSoft Pro Medium" pitchFamily="34" charset="0"/>
                <a:ea typeface="WinSoft Pro Medium" pitchFamily="34" charset="-122"/>
                <a:cs typeface="WinSoft Pro Medium" pitchFamily="34" charset="-120"/>
              </a:rPr>
              <a:t>كم؟ ما النسبة؟</a:t>
            </a:r>
            <a:endParaRPr lang="en-US" sz="2000" dirty="0">
              <a:solidFill>
                <a:schemeClr val="bg1"/>
              </a:solidFill>
              <a:latin typeface="WinSoft Pro Medium" pitchFamily="34" charset="0"/>
              <a:ea typeface="WinSoft Pro Medium" pitchFamily="34" charset="-122"/>
              <a:cs typeface="WinSoft Pro Medium" pitchFamily="34" charset="-120"/>
            </a:endParaRPr>
          </a:p>
          <a:p>
            <a:pPr lvl="0" algn="ctr" rtl="1">
              <a:lnSpc>
                <a:spcPct val="113000"/>
              </a:lnSpc>
            </a:pPr>
            <a:r>
              <a:rPr lang="ar-SA" sz="2000" dirty="0">
                <a:solidFill>
                  <a:schemeClr val="bg1"/>
                </a:solidFill>
                <a:latin typeface="WinSoft Pro Medium" pitchFamily="34" charset="0"/>
                <a:ea typeface="WinSoft Pro Medium" pitchFamily="34" charset="-122"/>
                <a:cs typeface="WinSoft Pro Medium" pitchFamily="34" charset="-120"/>
              </a:rPr>
              <a:t> أين يظهر النمط؟ هل توجد فروق بين المجموعات؟ </a:t>
            </a:r>
            <a:endParaRPr lang="en-US" sz="2000" dirty="0">
              <a:solidFill>
                <a:schemeClr val="bg1"/>
              </a:solidFill>
              <a:latin typeface="WinSoft Pro Medium" pitchFamily="34" charset="0"/>
              <a:ea typeface="WinSoft Pro Medium" pitchFamily="34" charset="-122"/>
              <a:cs typeface="WinSoft Pro Medium" pitchFamily="34" charset="-120"/>
            </a:endParaRPr>
          </a:p>
          <a:p>
            <a:pPr algn="ctr" rtl="1">
              <a:lnSpc>
                <a:spcPct val="113000"/>
              </a:lnSpc>
            </a:pPr>
            <a:r>
              <a:rPr lang="ar-SA" sz="2000" dirty="0">
                <a:solidFill>
                  <a:schemeClr val="bg1"/>
                </a:solidFill>
                <a:latin typeface="WinSoft Pro Medium" pitchFamily="34" charset="0"/>
                <a:ea typeface="WinSoft Pro Medium" pitchFamily="34" charset="-122"/>
                <a:cs typeface="WinSoft Pro Medium" pitchFamily="34" charset="-120"/>
              </a:rPr>
              <a:t>من أمثلتها</a:t>
            </a:r>
            <a:r>
              <a:rPr lang="en-US" sz="2000" dirty="0">
                <a:solidFill>
                  <a:schemeClr val="bg1"/>
                </a:solidFill>
                <a:latin typeface="WinSoft Pro Medium" pitchFamily="34" charset="0"/>
                <a:ea typeface="WinSoft Pro Medium" pitchFamily="34" charset="-122"/>
                <a:cs typeface="WinSoft Pro Medium" pitchFamily="34" charset="-120"/>
              </a:rPr>
              <a:t>:</a:t>
            </a:r>
            <a:r>
              <a:rPr lang="ar-SA" sz="2000" dirty="0">
                <a:solidFill>
                  <a:schemeClr val="bg1"/>
                </a:solidFill>
                <a:latin typeface="WinSoft Pro Medium" pitchFamily="34" charset="0"/>
                <a:ea typeface="WinSoft Pro Medium" pitchFamily="34" charset="-122"/>
                <a:cs typeface="WinSoft Pro Medium" pitchFamily="34" charset="-120"/>
              </a:rPr>
              <a:t> السجلات</a:t>
            </a:r>
            <a:r>
              <a:rPr lang="en-US" sz="2000" dirty="0">
                <a:solidFill>
                  <a:schemeClr val="bg1"/>
                </a:solidFill>
                <a:latin typeface="WinSoft Pro Medium" pitchFamily="34" charset="0"/>
                <a:ea typeface="WinSoft Pro Medium" pitchFamily="34" charset="-122"/>
                <a:cs typeface="WinSoft Pro Medium" pitchFamily="34" charset="-120"/>
              </a:rPr>
              <a:t>.</a:t>
            </a:r>
            <a:r>
              <a:rPr lang="ar-SA" sz="2000" dirty="0">
                <a:solidFill>
                  <a:schemeClr val="bg1"/>
                </a:solidFill>
                <a:latin typeface="WinSoft Pro Medium" pitchFamily="34" charset="0"/>
                <a:ea typeface="WinSoft Pro Medium" pitchFamily="34" charset="-122"/>
                <a:cs typeface="WinSoft Pro Medium" pitchFamily="34" charset="-120"/>
              </a:rPr>
              <a:t> الاستبيانات</a:t>
            </a:r>
            <a:r>
              <a:rPr lang="en-US" sz="2000" dirty="0">
                <a:solidFill>
                  <a:schemeClr val="bg1"/>
                </a:solidFill>
                <a:latin typeface="WinSoft Pro Medium" pitchFamily="34" charset="0"/>
                <a:ea typeface="WinSoft Pro Medium" pitchFamily="34" charset="-122"/>
                <a:cs typeface="WinSoft Pro Medium" pitchFamily="34" charset="-120"/>
              </a:rPr>
              <a:t>.</a:t>
            </a:r>
            <a:r>
              <a:rPr lang="ar-SA" sz="2000" dirty="0">
                <a:solidFill>
                  <a:schemeClr val="bg1"/>
                </a:solidFill>
                <a:latin typeface="WinSoft Pro Medium" pitchFamily="34" charset="0"/>
                <a:ea typeface="WinSoft Pro Medium" pitchFamily="34" charset="-122"/>
                <a:cs typeface="WinSoft Pro Medium" pitchFamily="34" charset="-120"/>
              </a:rPr>
              <a:t>  بيانات المشاركة والإكمال</a:t>
            </a:r>
            <a:endParaRPr lang="en-US" sz="2400" dirty="0"/>
          </a:p>
        </p:txBody>
      </p:sp>
      <p:sp>
        <p:nvSpPr>
          <p:cNvPr id="22" name="Shape 2"/>
          <p:cNvSpPr/>
          <p:nvPr/>
        </p:nvSpPr>
        <p:spPr>
          <a:xfrm>
            <a:off x="5203794" y="3245910"/>
            <a:ext cx="6355993" cy="1579308"/>
          </a:xfrm>
          <a:prstGeom prst="roundRect">
            <a:avLst>
              <a:gd name="adj" fmla="val 27156"/>
            </a:avLst>
          </a:prstGeom>
          <a:solidFill>
            <a:srgbClr val="00AEEF"/>
          </a:solidFill>
          <a:ln w="6350">
            <a:solidFill>
              <a:srgbClr val="0094D5"/>
            </a:solidFill>
            <a:prstDash val="solid"/>
          </a:ln>
        </p:spPr>
      </p:sp>
      <p:sp>
        <p:nvSpPr>
          <p:cNvPr id="23" name="Text 3"/>
          <p:cNvSpPr/>
          <p:nvPr/>
        </p:nvSpPr>
        <p:spPr>
          <a:xfrm>
            <a:off x="5336446" y="3302182"/>
            <a:ext cx="6090688" cy="207863"/>
          </a:xfrm>
          <a:prstGeom prst="rect">
            <a:avLst/>
          </a:prstGeom>
          <a:noFill/>
          <a:ln/>
        </p:spPr>
        <p:txBody>
          <a:bodyPr wrap="none" lIns="0" tIns="0" rIns="0" bIns="0" rtlCol="0" anchor="t"/>
          <a:lstStyle/>
          <a:p>
            <a:pPr algn="ctr" rtl="1">
              <a:lnSpc>
                <a:spcPct val="104000"/>
              </a:lnSpc>
            </a:pPr>
            <a:r>
              <a:rPr lang="ar-SA" sz="2400" b="1" dirty="0">
                <a:solidFill>
                  <a:schemeClr val="bg1"/>
                </a:solidFill>
                <a:latin typeface="GE SS Two Light" pitchFamily="34" charset="0"/>
                <a:ea typeface="GE SS Two Light" pitchFamily="34" charset="-122"/>
                <a:cs typeface="GE SS Two Light" pitchFamily="34" charset="-120"/>
              </a:rPr>
              <a:t>الطرق النوعية</a:t>
            </a:r>
          </a:p>
        </p:txBody>
      </p:sp>
      <p:sp>
        <p:nvSpPr>
          <p:cNvPr id="24" name="Text 4"/>
          <p:cNvSpPr/>
          <p:nvPr/>
        </p:nvSpPr>
        <p:spPr>
          <a:xfrm>
            <a:off x="5609776" y="3704534"/>
            <a:ext cx="6090688" cy="719559"/>
          </a:xfrm>
          <a:prstGeom prst="rect">
            <a:avLst/>
          </a:prstGeom>
          <a:noFill/>
          <a:ln/>
        </p:spPr>
        <p:txBody>
          <a:bodyPr wrap="none" lIns="0" tIns="0" rIns="0" bIns="0" rtlCol="0" anchor="t"/>
          <a:lstStyle/>
          <a:p>
            <a:pPr lvl="0" algn="ctr" rtl="1">
              <a:lnSpc>
                <a:spcPct val="113000"/>
              </a:lnSpc>
            </a:pPr>
            <a:r>
              <a:rPr lang="ar-SA" sz="2000" dirty="0">
                <a:solidFill>
                  <a:schemeClr val="bg1"/>
                </a:solidFill>
                <a:latin typeface="WinSoft Pro Medium" pitchFamily="34" charset="0"/>
                <a:ea typeface="WinSoft Pro Medium" pitchFamily="34" charset="-122"/>
                <a:cs typeface="WinSoft Pro Medium" pitchFamily="34" charset="-120"/>
              </a:rPr>
              <a:t>تساعد الطرق النوعية في الإجابة عن الأسئلة الآتية</a:t>
            </a:r>
            <a:r>
              <a:rPr lang="en-US" sz="2000" dirty="0">
                <a:solidFill>
                  <a:schemeClr val="bg1"/>
                </a:solidFill>
                <a:latin typeface="WinSoft Pro Medium" pitchFamily="34" charset="0"/>
                <a:ea typeface="WinSoft Pro Medium" pitchFamily="34" charset="-122"/>
                <a:cs typeface="WinSoft Pro Medium" pitchFamily="34" charset="-120"/>
              </a:rPr>
              <a:t>:</a:t>
            </a:r>
            <a:r>
              <a:rPr lang="ar-SA" sz="2000" dirty="0">
                <a:solidFill>
                  <a:schemeClr val="bg1"/>
                </a:solidFill>
                <a:latin typeface="WinSoft Pro Medium" pitchFamily="34" charset="0"/>
                <a:ea typeface="WinSoft Pro Medium" pitchFamily="34" charset="-122"/>
                <a:cs typeface="WinSoft Pro Medium" pitchFamily="34" charset="-120"/>
              </a:rPr>
              <a:t> لماذا؟ كيف؟ </a:t>
            </a:r>
            <a:endParaRPr lang="en-US" sz="2000" dirty="0">
              <a:solidFill>
                <a:schemeClr val="bg1"/>
              </a:solidFill>
              <a:latin typeface="WinSoft Pro Medium" pitchFamily="34" charset="0"/>
              <a:ea typeface="WinSoft Pro Medium" pitchFamily="34" charset="-122"/>
              <a:cs typeface="WinSoft Pro Medium" pitchFamily="34" charset="-120"/>
            </a:endParaRPr>
          </a:p>
          <a:p>
            <a:pPr lvl="0" algn="ctr" rtl="1">
              <a:lnSpc>
                <a:spcPct val="113000"/>
              </a:lnSpc>
            </a:pPr>
            <a:r>
              <a:rPr lang="ar-SA" sz="2000" dirty="0">
                <a:solidFill>
                  <a:schemeClr val="bg1"/>
                </a:solidFill>
                <a:latin typeface="WinSoft Pro Medium" pitchFamily="34" charset="0"/>
                <a:ea typeface="WinSoft Pro Medium" pitchFamily="34" charset="-122"/>
                <a:cs typeface="WinSoft Pro Medium" pitchFamily="34" charset="-120"/>
              </a:rPr>
              <a:t>كيف يصف الأشخاص التجربة؟ ما الذي لا تظهره الأرقام؟</a:t>
            </a:r>
            <a:endParaRPr lang="en-US" sz="2000" dirty="0">
              <a:solidFill>
                <a:schemeClr val="bg1"/>
              </a:solidFill>
              <a:latin typeface="WinSoft Pro Medium" pitchFamily="34" charset="0"/>
              <a:ea typeface="WinSoft Pro Medium" pitchFamily="34" charset="-122"/>
              <a:cs typeface="WinSoft Pro Medium" pitchFamily="34" charset="-120"/>
            </a:endParaRPr>
          </a:p>
          <a:p>
            <a:pPr algn="ctr" rtl="1">
              <a:lnSpc>
                <a:spcPct val="113000"/>
              </a:lnSpc>
            </a:pPr>
            <a:r>
              <a:rPr lang="ar-SA" sz="2000" dirty="0">
                <a:solidFill>
                  <a:schemeClr val="bg1"/>
                </a:solidFill>
                <a:latin typeface="WinSoft Pro Medium" pitchFamily="34" charset="0"/>
                <a:ea typeface="WinSoft Pro Medium" pitchFamily="34" charset="-122"/>
                <a:cs typeface="WinSoft Pro Medium" pitchFamily="34" charset="-120"/>
              </a:rPr>
              <a:t>        من أمثلتها</a:t>
            </a:r>
            <a:r>
              <a:rPr lang="en-US" sz="2000" dirty="0">
                <a:solidFill>
                  <a:schemeClr val="bg1"/>
                </a:solidFill>
                <a:latin typeface="WinSoft Pro Medium" pitchFamily="34" charset="0"/>
                <a:ea typeface="WinSoft Pro Medium" pitchFamily="34" charset="-122"/>
                <a:cs typeface="WinSoft Pro Medium" pitchFamily="34" charset="-120"/>
              </a:rPr>
              <a:t>:</a:t>
            </a:r>
            <a:r>
              <a:rPr lang="ar-SA" sz="2000" dirty="0">
                <a:solidFill>
                  <a:schemeClr val="bg1"/>
                </a:solidFill>
                <a:latin typeface="WinSoft Pro Medium" pitchFamily="34" charset="0"/>
                <a:ea typeface="WinSoft Pro Medium" pitchFamily="34" charset="-122"/>
                <a:cs typeface="WinSoft Pro Medium" pitchFamily="34" charset="-120"/>
              </a:rPr>
              <a:t> المقابلات</a:t>
            </a:r>
            <a:r>
              <a:rPr lang="en-US" sz="2000" dirty="0">
                <a:solidFill>
                  <a:schemeClr val="bg1"/>
                </a:solidFill>
                <a:latin typeface="WinSoft Pro Medium" pitchFamily="34" charset="0"/>
                <a:ea typeface="WinSoft Pro Medium" pitchFamily="34" charset="-122"/>
                <a:cs typeface="WinSoft Pro Medium" pitchFamily="34" charset="-120"/>
              </a:rPr>
              <a:t>.</a:t>
            </a:r>
            <a:r>
              <a:rPr lang="ar-SA" sz="2000" dirty="0">
                <a:solidFill>
                  <a:schemeClr val="bg1"/>
                </a:solidFill>
                <a:latin typeface="WinSoft Pro Medium" pitchFamily="34" charset="0"/>
                <a:ea typeface="WinSoft Pro Medium" pitchFamily="34" charset="-122"/>
                <a:cs typeface="WinSoft Pro Medium" pitchFamily="34" charset="-120"/>
              </a:rPr>
              <a:t> مجموعات النقاش</a:t>
            </a:r>
            <a:r>
              <a:rPr lang="en-US" sz="2000" dirty="0">
                <a:solidFill>
                  <a:schemeClr val="bg1"/>
                </a:solidFill>
                <a:latin typeface="WinSoft Pro Medium" pitchFamily="34" charset="0"/>
                <a:ea typeface="WinSoft Pro Medium" pitchFamily="34" charset="-122"/>
                <a:cs typeface="WinSoft Pro Medium" pitchFamily="34" charset="-120"/>
              </a:rPr>
              <a:t>.</a:t>
            </a:r>
            <a:r>
              <a:rPr lang="ar-SA" sz="2000" dirty="0">
                <a:solidFill>
                  <a:schemeClr val="bg1"/>
                </a:solidFill>
                <a:latin typeface="WinSoft Pro Medium" pitchFamily="34" charset="0"/>
                <a:ea typeface="WinSoft Pro Medium" pitchFamily="34" charset="-122"/>
                <a:cs typeface="WinSoft Pro Medium" pitchFamily="34" charset="-120"/>
              </a:rPr>
              <a:t> الملاحظة</a:t>
            </a:r>
            <a:r>
              <a:rPr lang="en-US" sz="2000" dirty="0">
                <a:solidFill>
                  <a:schemeClr val="bg1"/>
                </a:solidFill>
                <a:latin typeface="WinSoft Pro Medium" pitchFamily="34" charset="0"/>
                <a:ea typeface="WinSoft Pro Medium" pitchFamily="34" charset="-122"/>
                <a:cs typeface="WinSoft Pro Medium" pitchFamily="34" charset="-120"/>
              </a:rPr>
              <a:t>.</a:t>
            </a:r>
            <a:r>
              <a:rPr lang="ar-SA" sz="2000" dirty="0">
                <a:solidFill>
                  <a:schemeClr val="bg1"/>
                </a:solidFill>
                <a:latin typeface="WinSoft Pro Medium" pitchFamily="34" charset="0"/>
                <a:ea typeface="WinSoft Pro Medium" pitchFamily="34" charset="-122"/>
                <a:cs typeface="WinSoft Pro Medium" pitchFamily="34" charset="-120"/>
              </a:rPr>
              <a:t> الأسئلة المفتوحة</a:t>
            </a:r>
            <a:endParaRPr lang="en-US" sz="2400" dirty="0"/>
          </a:p>
        </p:txBody>
      </p:sp>
      <p:sp>
        <p:nvSpPr>
          <p:cNvPr id="25" name="Shape 2"/>
          <p:cNvSpPr/>
          <p:nvPr/>
        </p:nvSpPr>
        <p:spPr>
          <a:xfrm>
            <a:off x="5203794" y="5139763"/>
            <a:ext cx="6355993" cy="1341571"/>
          </a:xfrm>
          <a:prstGeom prst="roundRect">
            <a:avLst>
              <a:gd name="adj" fmla="val 27156"/>
            </a:avLst>
          </a:prstGeom>
          <a:solidFill>
            <a:srgbClr val="00AEEF"/>
          </a:solidFill>
          <a:ln w="6350">
            <a:solidFill>
              <a:srgbClr val="0094D5"/>
            </a:solidFill>
            <a:prstDash val="solid"/>
          </a:ln>
        </p:spPr>
      </p:sp>
      <p:sp>
        <p:nvSpPr>
          <p:cNvPr id="26" name="Text 3"/>
          <p:cNvSpPr/>
          <p:nvPr/>
        </p:nvSpPr>
        <p:spPr>
          <a:xfrm>
            <a:off x="5406786" y="5301104"/>
            <a:ext cx="6090688" cy="207863"/>
          </a:xfrm>
          <a:prstGeom prst="rect">
            <a:avLst/>
          </a:prstGeom>
          <a:noFill/>
          <a:ln/>
        </p:spPr>
        <p:txBody>
          <a:bodyPr wrap="none" lIns="0" tIns="0" rIns="0" bIns="0" rtlCol="0" anchor="t"/>
          <a:lstStyle/>
          <a:p>
            <a:pPr algn="ctr" rtl="1">
              <a:lnSpc>
                <a:spcPct val="104000"/>
              </a:lnSpc>
            </a:pPr>
            <a:r>
              <a:rPr lang="ar-SA" sz="2400" b="1" dirty="0">
                <a:solidFill>
                  <a:schemeClr val="bg1"/>
                </a:solidFill>
                <a:latin typeface="GE SS Two Light" pitchFamily="34" charset="0"/>
                <a:ea typeface="GE SS Two Light" pitchFamily="34" charset="-122"/>
                <a:cs typeface="GE SS Two Light" pitchFamily="34" charset="-120"/>
              </a:rPr>
              <a:t>الطرق ال</a:t>
            </a:r>
            <a:r>
              <a:rPr lang="ar-JO" sz="2400" b="1" dirty="0">
                <a:solidFill>
                  <a:schemeClr val="bg1"/>
                </a:solidFill>
                <a:latin typeface="GE SS Two Light" pitchFamily="34" charset="0"/>
                <a:ea typeface="GE SS Two Light" pitchFamily="34" charset="-122"/>
                <a:cs typeface="GE SS Two Light" pitchFamily="34" charset="-120"/>
              </a:rPr>
              <a:t>مختلطة </a:t>
            </a:r>
            <a:endParaRPr lang="ar-SA" sz="2400" b="1" dirty="0">
              <a:solidFill>
                <a:schemeClr val="bg1"/>
              </a:solidFill>
              <a:latin typeface="GE SS Two Light" pitchFamily="34" charset="0"/>
              <a:ea typeface="GE SS Two Light" pitchFamily="34" charset="-122"/>
              <a:cs typeface="GE SS Two Light" pitchFamily="34" charset="-120"/>
            </a:endParaRPr>
          </a:p>
        </p:txBody>
      </p:sp>
      <p:sp>
        <p:nvSpPr>
          <p:cNvPr id="27" name="Text 4"/>
          <p:cNvSpPr/>
          <p:nvPr/>
        </p:nvSpPr>
        <p:spPr>
          <a:xfrm>
            <a:off x="6583682" y="5703456"/>
            <a:ext cx="3516923" cy="1032195"/>
          </a:xfrm>
          <a:prstGeom prst="rect">
            <a:avLst/>
          </a:prstGeom>
          <a:noFill/>
          <a:ln/>
        </p:spPr>
        <p:txBody>
          <a:bodyPr wrap="none" lIns="0" tIns="0" rIns="0" bIns="0" rtlCol="0" anchor="t"/>
          <a:lstStyle/>
          <a:p>
            <a:pPr lvl="0" algn="ctr" rtl="1">
              <a:lnSpc>
                <a:spcPct val="113000"/>
              </a:lnSpc>
            </a:pPr>
            <a:r>
              <a:rPr lang="ar-SA" sz="2000" dirty="0">
                <a:solidFill>
                  <a:schemeClr val="bg1"/>
                </a:solidFill>
                <a:latin typeface="WinSoft Pro Medium" pitchFamily="34" charset="0"/>
                <a:ea typeface="WinSoft Pro Medium" pitchFamily="34" charset="-122"/>
                <a:cs typeface="WinSoft Pro Medium" pitchFamily="34" charset="-120"/>
              </a:rPr>
              <a:t>تعني الطرق المختلطة الجمع المقصود بين الأدلة الكمية والأدلة</a:t>
            </a:r>
            <a:endParaRPr lang="ar-JO" sz="2000" dirty="0">
              <a:solidFill>
                <a:schemeClr val="bg1"/>
              </a:solidFill>
              <a:latin typeface="WinSoft Pro Medium" pitchFamily="34" charset="0"/>
              <a:ea typeface="WinSoft Pro Medium" pitchFamily="34" charset="-122"/>
              <a:cs typeface="WinSoft Pro Medium" pitchFamily="34" charset="-120"/>
            </a:endParaRPr>
          </a:p>
          <a:p>
            <a:pPr lvl="0" algn="ctr" rtl="1">
              <a:lnSpc>
                <a:spcPct val="113000"/>
              </a:lnSpc>
            </a:pPr>
            <a:r>
              <a:rPr lang="ar-SA" sz="2000" dirty="0">
                <a:solidFill>
                  <a:schemeClr val="bg1"/>
                </a:solidFill>
                <a:latin typeface="WinSoft Pro Medium" pitchFamily="34" charset="0"/>
                <a:ea typeface="WinSoft Pro Medium" pitchFamily="34" charset="-122"/>
                <a:cs typeface="WinSoft Pro Medium" pitchFamily="34" charset="-120"/>
              </a:rPr>
              <a:t> النوعية للوصول إلى فهم</a:t>
            </a:r>
            <a:r>
              <a:rPr lang="ar-JO" sz="2000" dirty="0">
                <a:solidFill>
                  <a:schemeClr val="bg1"/>
                </a:solidFill>
                <a:latin typeface="WinSoft Pro Medium" pitchFamily="34" charset="0"/>
                <a:ea typeface="WinSoft Pro Medium" pitchFamily="34" charset="-122"/>
                <a:cs typeface="WinSoft Pro Medium" pitchFamily="34" charset="-120"/>
              </a:rPr>
              <a:t> </a:t>
            </a:r>
            <a:r>
              <a:rPr lang="ar-SA" sz="2000" dirty="0">
                <a:solidFill>
                  <a:schemeClr val="bg1"/>
                </a:solidFill>
                <a:latin typeface="WinSoft Pro Medium" pitchFamily="34" charset="0"/>
                <a:ea typeface="WinSoft Pro Medium" pitchFamily="34" charset="-122"/>
                <a:cs typeface="WinSoft Pro Medium" pitchFamily="34" charset="-120"/>
              </a:rPr>
              <a:t>أشمل وأعمق وأكثر موثوقية</a:t>
            </a:r>
            <a:endParaRPr lang="en-US" sz="2400" dirty="0"/>
          </a:p>
        </p:txBody>
      </p:sp>
    </p:spTree>
    <p:extLst>
      <p:ext uri="{BB962C8B-B14F-4D97-AF65-F5344CB8AC3E}">
        <p14:creationId xmlns:p14="http://schemas.microsoft.com/office/powerpoint/2010/main" val="11719012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0"/>
          <p:cNvPicPr>
            <a:picLocks noChangeAspect="1"/>
          </p:cNvPicPr>
          <p:nvPr/>
        </p:nvPicPr>
        <p:blipFill>
          <a:blip r:embed="rId2"/>
          <a:stretch>
            <a:fillRect/>
          </a:stretch>
        </p:blipFill>
        <p:spPr>
          <a:xfrm>
            <a:off x="0" y="0"/>
            <a:ext cx="12191695" cy="2363589"/>
          </a:xfrm>
          <a:custGeom>
            <a:avLst/>
            <a:gdLst/>
            <a:ahLst/>
            <a:cxnLst/>
            <a:rect l="0" t="0" r="100000" b="100000"/>
            <a:pathLst>
              <a:path w="100000" h="100000">
                <a:moveTo>
                  <a:pt x="0" y="0"/>
                </a:moveTo>
                <a:lnTo>
                  <a:pt x="100000" y="0"/>
                </a:lnTo>
                <a:lnTo>
                  <a:pt x="100000" y="81930"/>
                </a:lnTo>
                <a:lnTo>
                  <a:pt x="95020" y="85250"/>
                </a:lnTo>
                <a:lnTo>
                  <a:pt x="90920" y="87600"/>
                </a:lnTo>
                <a:lnTo>
                  <a:pt x="88960" y="88480"/>
                </a:lnTo>
                <a:lnTo>
                  <a:pt x="88870" y="88670"/>
                </a:lnTo>
                <a:lnTo>
                  <a:pt x="83400" y="91210"/>
                </a:lnTo>
                <a:lnTo>
                  <a:pt x="76070" y="93950"/>
                </a:lnTo>
                <a:lnTo>
                  <a:pt x="69820" y="95700"/>
                </a:lnTo>
                <a:lnTo>
                  <a:pt x="63480" y="96970"/>
                </a:lnTo>
                <a:lnTo>
                  <a:pt x="57130" y="97750"/>
                </a:lnTo>
                <a:lnTo>
                  <a:pt x="50200" y="98050"/>
                </a:lnTo>
                <a:lnTo>
                  <a:pt x="44240" y="97850"/>
                </a:lnTo>
                <a:lnTo>
                  <a:pt x="38480" y="97270"/>
                </a:lnTo>
                <a:lnTo>
                  <a:pt x="32810" y="96290"/>
                </a:lnTo>
                <a:lnTo>
                  <a:pt x="25200" y="94340"/>
                </a:lnTo>
                <a:lnTo>
                  <a:pt x="19530" y="92380"/>
                </a:lnTo>
                <a:lnTo>
                  <a:pt x="13960" y="90040"/>
                </a:lnTo>
                <a:lnTo>
                  <a:pt x="7320" y="86620"/>
                </a:lnTo>
                <a:lnTo>
                  <a:pt x="290" y="82230"/>
                </a:lnTo>
                <a:lnTo>
                  <a:pt x="0" y="81930"/>
                </a:lnTo>
                <a:close/>
              </a:path>
            </a:pathLst>
          </a:custGeom>
        </p:spPr>
      </p:pic>
      <p:pic>
        <p:nvPicPr>
          <p:cNvPr id="5" name="Image 1" descr="preencoded.png"/>
          <p:cNvPicPr>
            <a:picLocks noChangeAspect="1"/>
          </p:cNvPicPr>
          <p:nvPr/>
        </p:nvPicPr>
        <p:blipFill>
          <a:blip r:embed="rId3"/>
          <a:stretch>
            <a:fillRect/>
          </a:stretch>
        </p:blipFill>
        <p:spPr>
          <a:xfrm>
            <a:off x="5161131" y="78978"/>
            <a:ext cx="1869433" cy="2804220"/>
          </a:xfrm>
          <a:prstGeom prst="rect">
            <a:avLst/>
          </a:prstGeom>
        </p:spPr>
      </p:pic>
      <p:sp>
        <p:nvSpPr>
          <p:cNvPr id="6" name="Text 0"/>
          <p:cNvSpPr/>
          <p:nvPr/>
        </p:nvSpPr>
        <p:spPr>
          <a:xfrm>
            <a:off x="819298" y="2806419"/>
            <a:ext cx="10927878" cy="519609"/>
          </a:xfrm>
          <a:prstGeom prst="rect">
            <a:avLst/>
          </a:prstGeom>
          <a:noFill/>
          <a:ln/>
        </p:spPr>
        <p:txBody>
          <a:bodyPr wrap="none" lIns="0" tIns="0" rIns="0" bIns="0" rtlCol="0" anchor="t"/>
          <a:lstStyle/>
          <a:p>
            <a:pPr algn="r" rtl="1"/>
            <a:r>
              <a:rPr lang="ar-SA" sz="4000" dirty="0">
                <a:solidFill>
                  <a:srgbClr val="2E3C4E"/>
                </a:solidFill>
                <a:latin typeface="GE SS Two Light" pitchFamily="34" charset="0"/>
                <a:ea typeface="GE SS Two Light" pitchFamily="34" charset="-122"/>
                <a:cs typeface="GE SS Two Light" pitchFamily="34" charset="-120"/>
              </a:rPr>
              <a:t>التثليث (</a:t>
            </a:r>
            <a:r>
              <a:rPr lang="en-US" sz="4000" dirty="0">
                <a:solidFill>
                  <a:srgbClr val="2E3C4E"/>
                </a:solidFill>
                <a:latin typeface="Myriad"/>
                <a:ea typeface="GE SS Two Light" pitchFamily="34" charset="-122"/>
                <a:cs typeface="GE SS Two Light" pitchFamily="34" charset="-120"/>
              </a:rPr>
              <a:t>Triangulation</a:t>
            </a:r>
            <a:r>
              <a:rPr lang="ar-SA" sz="4000" dirty="0">
                <a:solidFill>
                  <a:srgbClr val="2E3C4E"/>
                </a:solidFill>
                <a:latin typeface="GE SS Two Light" pitchFamily="34" charset="0"/>
                <a:ea typeface="GE SS Two Light" pitchFamily="34" charset="-122"/>
                <a:cs typeface="GE SS Two Light" pitchFamily="34" charset="-120"/>
              </a:rPr>
              <a:t>) / التحقق المتقاطع للمصادر:</a:t>
            </a:r>
            <a:endParaRPr lang="en-US" sz="4000" dirty="0">
              <a:solidFill>
                <a:srgbClr val="2E3C4E"/>
              </a:solidFill>
              <a:latin typeface="GE SS Two Light" pitchFamily="34" charset="0"/>
              <a:ea typeface="GE SS Two Light" pitchFamily="34" charset="-122"/>
              <a:cs typeface="GE SS Two Light" pitchFamily="34" charset="-120"/>
            </a:endParaRPr>
          </a:p>
        </p:txBody>
      </p:sp>
      <p:sp>
        <p:nvSpPr>
          <p:cNvPr id="8" name="Shape 2"/>
          <p:cNvSpPr/>
          <p:nvPr/>
        </p:nvSpPr>
        <p:spPr>
          <a:xfrm>
            <a:off x="8449396" y="4003648"/>
            <a:ext cx="3537258" cy="2659315"/>
          </a:xfrm>
          <a:prstGeom prst="roundRect">
            <a:avLst>
              <a:gd name="adj" fmla="val 16442"/>
            </a:avLst>
          </a:prstGeom>
          <a:noFill/>
          <a:ln w="6350">
            <a:solidFill>
              <a:srgbClr val="0094D5"/>
            </a:solidFill>
            <a:prstDash val="solid"/>
          </a:ln>
        </p:spPr>
      </p:sp>
      <p:sp>
        <p:nvSpPr>
          <p:cNvPr id="9" name="Text 3"/>
          <p:cNvSpPr/>
          <p:nvPr/>
        </p:nvSpPr>
        <p:spPr>
          <a:xfrm>
            <a:off x="8186830" y="5073551"/>
            <a:ext cx="3208654" cy="259755"/>
          </a:xfrm>
          <a:prstGeom prst="rect">
            <a:avLst/>
          </a:prstGeom>
          <a:noFill/>
          <a:ln/>
        </p:spPr>
        <p:txBody>
          <a:bodyPr wrap="none" lIns="0" tIns="0" rIns="0" bIns="0" rtlCol="0" anchor="t"/>
          <a:lstStyle/>
          <a:p>
            <a:pPr marL="0" indent="0" algn="r" rtl="1">
              <a:lnSpc>
                <a:spcPct val="104000"/>
              </a:lnSpc>
              <a:buNone/>
            </a:pPr>
            <a:r>
              <a:rPr lang="ar-SA" altLang="en-US" b="1" dirty="0">
                <a:solidFill>
                  <a:schemeClr val="bg1"/>
                </a:solidFill>
                <a:latin typeface="GE SS Two Light" pitchFamily="34" charset="0"/>
                <a:ea typeface="GE SS Two Light" pitchFamily="34" charset="-122"/>
                <a:cs typeface="GE SS Two Light" pitchFamily="34" charset="-120"/>
              </a:rPr>
              <a:t>الاستعداد للاتجاهات الجديدة</a:t>
            </a:r>
            <a:endParaRPr lang="ar-SA" b="1" dirty="0">
              <a:solidFill>
                <a:schemeClr val="bg1"/>
              </a:solidFill>
            </a:endParaRPr>
          </a:p>
        </p:txBody>
      </p:sp>
      <p:sp>
        <p:nvSpPr>
          <p:cNvPr id="10" name="Text 4"/>
          <p:cNvSpPr/>
          <p:nvPr/>
        </p:nvSpPr>
        <p:spPr>
          <a:xfrm>
            <a:off x="8613698" y="4058952"/>
            <a:ext cx="3208654" cy="505420"/>
          </a:xfrm>
          <a:prstGeom prst="rect">
            <a:avLst/>
          </a:prstGeom>
          <a:noFill/>
          <a:ln/>
        </p:spPr>
        <p:txBody>
          <a:bodyPr wrap="square" lIns="0" tIns="0" rIns="0" bIns="0" rtlCol="0" anchor="t">
            <a:noAutofit/>
          </a:bodyPr>
          <a:lstStyle/>
          <a:p>
            <a:pPr algn="ctr" rtl="1">
              <a:lnSpc>
                <a:spcPct val="133000"/>
              </a:lnSpc>
            </a:pPr>
            <a:r>
              <a:rPr lang="ar-SA" sz="3200" dirty="0"/>
              <a:t> </a:t>
            </a:r>
            <a:r>
              <a:rPr lang="ar-SA" sz="2800" dirty="0">
                <a:latin typeface="WinSoft Pro Medium" pitchFamily="34" charset="0"/>
                <a:ea typeface="WinSoft Pro Medium" pitchFamily="34" charset="-122"/>
                <a:cs typeface="WinSoft Pro Medium" pitchFamily="34" charset="-120"/>
              </a:rPr>
              <a:t>يعني عدم الاعتماد على دليل واحد عندما يحتاج القرار إلى مصادر متعددة</a:t>
            </a:r>
            <a:r>
              <a:rPr lang="en-US" sz="2800" dirty="0">
                <a:latin typeface="WinSoft Pro Medium" pitchFamily="34" charset="0"/>
                <a:ea typeface="WinSoft Pro Medium" pitchFamily="34" charset="-122"/>
                <a:cs typeface="WinSoft Pro Medium" pitchFamily="34" charset="-120"/>
              </a:rPr>
              <a:t>.</a:t>
            </a:r>
          </a:p>
          <a:p>
            <a:pPr algn="ctr" rtl="1">
              <a:lnSpc>
                <a:spcPct val="133000"/>
              </a:lnSpc>
            </a:pPr>
            <a:r>
              <a:rPr lang="ar-SA" sz="2800" dirty="0">
                <a:latin typeface="WinSoft Pro Medium" pitchFamily="34" charset="0"/>
                <a:ea typeface="WinSoft Pro Medium" pitchFamily="34" charset="-122"/>
                <a:cs typeface="WinSoft Pro Medium" pitchFamily="34" charset="-120"/>
              </a:rPr>
              <a:t>مثال</a:t>
            </a:r>
            <a:r>
              <a:rPr lang="en-US" sz="2800" dirty="0">
                <a:latin typeface="WinSoft Pro Medium" pitchFamily="34" charset="0"/>
                <a:ea typeface="WinSoft Pro Medium" pitchFamily="34" charset="-122"/>
                <a:cs typeface="WinSoft Pro Medium" pitchFamily="34" charset="-120"/>
              </a:rPr>
              <a:t>: </a:t>
            </a:r>
            <a:r>
              <a:rPr lang="ar-SA" sz="2800" dirty="0">
                <a:latin typeface="WinSoft Pro Medium" pitchFamily="34" charset="0"/>
                <a:ea typeface="WinSoft Pro Medium" pitchFamily="34" charset="-122"/>
                <a:cs typeface="WinSoft Pro Medium" pitchFamily="34" charset="-120"/>
              </a:rPr>
              <a:t>ارتفاع الغياب</a:t>
            </a:r>
            <a:endParaRPr lang="en-US" sz="2800" dirty="0">
              <a:latin typeface="WinSoft Pro Medium" pitchFamily="34" charset="0"/>
              <a:ea typeface="WinSoft Pro Medium" pitchFamily="34" charset="-122"/>
              <a:cs typeface="WinSoft Pro Medium" pitchFamily="34" charset="-120"/>
            </a:endParaRPr>
          </a:p>
          <a:p>
            <a:pPr marL="0" indent="0" algn="ctr" rtl="1">
              <a:lnSpc>
                <a:spcPct val="133000"/>
              </a:lnSpc>
              <a:buNone/>
            </a:pPr>
            <a:endParaRPr lang="ar-SA" sz="2800" dirty="0"/>
          </a:p>
        </p:txBody>
      </p:sp>
      <p:sp>
        <p:nvSpPr>
          <p:cNvPr id="11" name="Shape 5"/>
          <p:cNvSpPr/>
          <p:nvPr/>
        </p:nvSpPr>
        <p:spPr>
          <a:xfrm>
            <a:off x="819298" y="3936516"/>
            <a:ext cx="3433685" cy="2659315"/>
          </a:xfrm>
          <a:prstGeom prst="roundRect">
            <a:avLst>
              <a:gd name="adj" fmla="val 16442"/>
            </a:avLst>
          </a:prstGeom>
          <a:noFill/>
          <a:ln w="6350">
            <a:solidFill>
              <a:srgbClr val="0094D5"/>
            </a:solidFill>
            <a:prstDash val="solid"/>
          </a:ln>
        </p:spPr>
      </p:sp>
      <p:sp>
        <p:nvSpPr>
          <p:cNvPr id="12" name="Text 6"/>
          <p:cNvSpPr/>
          <p:nvPr/>
        </p:nvSpPr>
        <p:spPr>
          <a:xfrm>
            <a:off x="4581533" y="4181784"/>
            <a:ext cx="3208753" cy="259755"/>
          </a:xfrm>
          <a:prstGeom prst="rect">
            <a:avLst/>
          </a:prstGeom>
          <a:noFill/>
          <a:ln/>
        </p:spPr>
        <p:txBody>
          <a:bodyPr wrap="none" lIns="0" tIns="0" rIns="0" bIns="0" rtlCol="0" anchor="t"/>
          <a:lstStyle/>
          <a:p>
            <a:pPr algn="r" rtl="1">
              <a:lnSpc>
                <a:spcPct val="104000"/>
              </a:lnSpc>
            </a:pPr>
            <a:r>
              <a:rPr lang="ar-SA" sz="2800" dirty="0">
                <a:latin typeface="WinSoft Pro Medium" pitchFamily="34" charset="0"/>
                <a:ea typeface="WinSoft Pro Medium" pitchFamily="34" charset="-122"/>
                <a:cs typeface="WinSoft Pro Medium" pitchFamily="34" charset="-120"/>
              </a:rPr>
              <a:t>يمكن فحصه من خلال</a:t>
            </a:r>
            <a:r>
              <a:rPr lang="en-US" sz="2800" dirty="0">
                <a:latin typeface="WinSoft Pro Medium" pitchFamily="34" charset="0"/>
                <a:ea typeface="WinSoft Pro Medium" pitchFamily="34" charset="-122"/>
                <a:cs typeface="WinSoft Pro Medium" pitchFamily="34" charset="-120"/>
              </a:rPr>
              <a:t>: </a:t>
            </a:r>
            <a:endParaRPr lang="ar-JO" sz="2800" dirty="0">
              <a:latin typeface="WinSoft Pro Medium" pitchFamily="34" charset="0"/>
              <a:ea typeface="WinSoft Pro Medium" pitchFamily="34" charset="-122"/>
              <a:cs typeface="WinSoft Pro Medium" pitchFamily="34" charset="-120"/>
            </a:endParaRPr>
          </a:p>
          <a:p>
            <a:pPr marL="457200" indent="-457200" algn="r" rtl="1">
              <a:lnSpc>
                <a:spcPct val="104000"/>
              </a:lnSpc>
              <a:buFont typeface="Arial" panose="020B0604020202020204" pitchFamily="34" charset="0"/>
              <a:buChar char="•"/>
            </a:pPr>
            <a:r>
              <a:rPr lang="ar-SA" sz="2800" dirty="0">
                <a:latin typeface="WinSoft Pro Medium" pitchFamily="34" charset="0"/>
                <a:ea typeface="WinSoft Pro Medium" pitchFamily="34" charset="-122"/>
                <a:cs typeface="WinSoft Pro Medium" pitchFamily="34" charset="-120"/>
              </a:rPr>
              <a:t>سجلات الحضور </a:t>
            </a:r>
            <a:endParaRPr lang="ar-JO" sz="2800" dirty="0">
              <a:latin typeface="WinSoft Pro Medium" pitchFamily="34" charset="0"/>
              <a:ea typeface="WinSoft Pro Medium" pitchFamily="34" charset="-122"/>
              <a:cs typeface="WinSoft Pro Medium" pitchFamily="34" charset="-120"/>
            </a:endParaRPr>
          </a:p>
          <a:p>
            <a:pPr marL="457200" indent="-457200" algn="r" rtl="1">
              <a:lnSpc>
                <a:spcPct val="104000"/>
              </a:lnSpc>
              <a:buFont typeface="Arial" panose="020B0604020202020204" pitchFamily="34" charset="0"/>
              <a:buChar char="•"/>
            </a:pPr>
            <a:r>
              <a:rPr lang="ar-SA" sz="2800" dirty="0">
                <a:latin typeface="WinSoft Pro Medium" pitchFamily="34" charset="0"/>
                <a:ea typeface="WinSoft Pro Medium" pitchFamily="34" charset="-122"/>
                <a:cs typeface="WinSoft Pro Medium" pitchFamily="34" charset="-120"/>
              </a:rPr>
              <a:t>مقابلات مع المتدربين </a:t>
            </a:r>
            <a:endParaRPr lang="ar-JO" sz="2800" dirty="0">
              <a:latin typeface="WinSoft Pro Medium" pitchFamily="34" charset="0"/>
              <a:ea typeface="WinSoft Pro Medium" pitchFamily="34" charset="-122"/>
              <a:cs typeface="WinSoft Pro Medium" pitchFamily="34" charset="-120"/>
            </a:endParaRPr>
          </a:p>
          <a:p>
            <a:pPr marL="457200" indent="-457200" algn="r" rtl="1">
              <a:lnSpc>
                <a:spcPct val="104000"/>
              </a:lnSpc>
              <a:buFont typeface="Arial" panose="020B0604020202020204" pitchFamily="34" charset="0"/>
              <a:buChar char="•"/>
            </a:pPr>
            <a:r>
              <a:rPr lang="ar-SA" sz="2800" dirty="0">
                <a:latin typeface="WinSoft Pro Medium" pitchFamily="34" charset="0"/>
                <a:ea typeface="WinSoft Pro Medium" pitchFamily="34" charset="-122"/>
                <a:cs typeface="WinSoft Pro Medium" pitchFamily="34" charset="-120"/>
              </a:rPr>
              <a:t>معلومات النقل</a:t>
            </a:r>
            <a:endParaRPr lang="ar-JO" sz="2800" dirty="0">
              <a:latin typeface="WinSoft Pro Medium" pitchFamily="34" charset="0"/>
              <a:ea typeface="WinSoft Pro Medium" pitchFamily="34" charset="-122"/>
              <a:cs typeface="WinSoft Pro Medium" pitchFamily="34" charset="-120"/>
            </a:endParaRPr>
          </a:p>
          <a:p>
            <a:pPr marL="457200" indent="-457200" algn="r" rtl="1">
              <a:lnSpc>
                <a:spcPct val="104000"/>
              </a:lnSpc>
              <a:buFont typeface="Arial" panose="020B0604020202020204" pitchFamily="34" charset="0"/>
              <a:buChar char="•"/>
            </a:pPr>
            <a:r>
              <a:rPr lang="ar-SA" sz="2800" dirty="0">
                <a:latin typeface="WinSoft Pro Medium" pitchFamily="34" charset="0"/>
                <a:ea typeface="WinSoft Pro Medium" pitchFamily="34" charset="-122"/>
                <a:cs typeface="WinSoft Pro Medium" pitchFamily="34" charset="-120"/>
              </a:rPr>
              <a:t> مقابلات مع المنسحبين</a:t>
            </a:r>
          </a:p>
        </p:txBody>
      </p:sp>
      <p:sp>
        <p:nvSpPr>
          <p:cNvPr id="13" name="Shape 5"/>
          <p:cNvSpPr/>
          <p:nvPr/>
        </p:nvSpPr>
        <p:spPr>
          <a:xfrm>
            <a:off x="4634347" y="4033254"/>
            <a:ext cx="3433685" cy="2659315"/>
          </a:xfrm>
          <a:prstGeom prst="roundRect">
            <a:avLst>
              <a:gd name="adj" fmla="val 16442"/>
            </a:avLst>
          </a:prstGeom>
          <a:noFill/>
          <a:ln w="6350">
            <a:solidFill>
              <a:srgbClr val="0094D5"/>
            </a:solidFill>
            <a:prstDash val="solid"/>
          </a:ln>
        </p:spPr>
      </p:sp>
      <p:sp>
        <p:nvSpPr>
          <p:cNvPr id="2" name="Rectangle 1"/>
          <p:cNvSpPr/>
          <p:nvPr/>
        </p:nvSpPr>
        <p:spPr>
          <a:xfrm>
            <a:off x="893480" y="4098141"/>
            <a:ext cx="3285319" cy="2448876"/>
          </a:xfrm>
          <a:prstGeom prst="rect">
            <a:avLst/>
          </a:prstGeom>
        </p:spPr>
        <p:txBody>
          <a:bodyPr wrap="square">
            <a:spAutoFit/>
          </a:bodyPr>
          <a:lstStyle/>
          <a:p>
            <a:pPr algn="ctr" rtl="1">
              <a:lnSpc>
                <a:spcPct val="133000"/>
              </a:lnSpc>
              <a:spcAft>
                <a:spcPts val="500"/>
              </a:spcAft>
            </a:pPr>
            <a:r>
              <a:rPr lang="ar-SA" sz="2800" dirty="0">
                <a:latin typeface="WinSoft Pro Medium" pitchFamily="34" charset="0"/>
                <a:ea typeface="WinSoft Pro Medium" pitchFamily="34" charset="-122"/>
                <a:cs typeface="WinSoft Pro Medium" pitchFamily="34" charset="-120"/>
              </a:rPr>
              <a:t>إذا أظهرت عدة مصادر مستقلة نمطًا متسقًا،</a:t>
            </a:r>
            <a:endParaRPr lang="ar-JO" sz="2800" dirty="0">
              <a:latin typeface="WinSoft Pro Medium" pitchFamily="34" charset="0"/>
              <a:ea typeface="WinSoft Pro Medium" pitchFamily="34" charset="-122"/>
              <a:cs typeface="WinSoft Pro Medium" pitchFamily="34" charset="-120"/>
            </a:endParaRPr>
          </a:p>
          <a:p>
            <a:pPr algn="ctr" rtl="1">
              <a:lnSpc>
                <a:spcPct val="133000"/>
              </a:lnSpc>
              <a:spcAft>
                <a:spcPts val="500"/>
              </a:spcAft>
            </a:pPr>
            <a:r>
              <a:rPr lang="ar-SA" sz="2800" dirty="0">
                <a:latin typeface="WinSoft Pro Medium" pitchFamily="34" charset="0"/>
                <a:ea typeface="WinSoft Pro Medium" pitchFamily="34" charset="-122"/>
                <a:cs typeface="WinSoft Pro Medium" pitchFamily="34" charset="-120"/>
              </a:rPr>
              <a:t> تصبح الثقة في التفسير أقوى</a:t>
            </a:r>
            <a:r>
              <a:rPr lang="en-US" sz="2800" dirty="0">
                <a:latin typeface="WinSoft Pro Medium" pitchFamily="34" charset="0"/>
                <a:ea typeface="WinSoft Pro Medium" pitchFamily="34" charset="-122"/>
                <a:cs typeface="WinSoft Pro Medium" pitchFamily="34" charset="-120"/>
              </a:rPr>
              <a:t>.</a:t>
            </a:r>
            <a:endParaRPr lang="ar-JO" sz="2800" dirty="0">
              <a:latin typeface="WinSoft Pro Medium" pitchFamily="34" charset="0"/>
              <a:ea typeface="WinSoft Pro Medium" pitchFamily="34" charset="-122"/>
              <a:cs typeface="WinSoft Pro Medium" pitchFamily="34" charset="-120"/>
            </a:endParaRPr>
          </a:p>
        </p:txBody>
      </p:sp>
    </p:spTree>
    <p:extLst>
      <p:ext uri="{BB962C8B-B14F-4D97-AF65-F5344CB8AC3E}">
        <p14:creationId xmlns:p14="http://schemas.microsoft.com/office/powerpoint/2010/main" val="18201040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0"/>
          <p:cNvSpPr/>
          <p:nvPr/>
        </p:nvSpPr>
        <p:spPr>
          <a:xfrm>
            <a:off x="631908" y="569812"/>
            <a:ext cx="10927878" cy="519609"/>
          </a:xfrm>
          <a:prstGeom prst="rect">
            <a:avLst/>
          </a:prstGeom>
          <a:noFill/>
          <a:ln/>
        </p:spPr>
        <p:txBody>
          <a:bodyPr wrap="none" lIns="0" tIns="0" rIns="0" bIns="0" rtlCol="0" anchor="t"/>
          <a:lstStyle/>
          <a:p>
            <a:pPr algn="r" rtl="1"/>
            <a:r>
              <a:rPr lang="ar-SA" sz="4000" dirty="0">
                <a:solidFill>
                  <a:srgbClr val="2E3C4E"/>
                </a:solidFill>
                <a:latin typeface="GE SS Two Light" pitchFamily="34" charset="0"/>
                <a:ea typeface="GE SS Two Light" pitchFamily="34" charset="-122"/>
                <a:cs typeface="GE SS Two Light" pitchFamily="34" charset="-120"/>
              </a:rPr>
              <a:t>من يجب سماع صوته؟</a:t>
            </a:r>
            <a:endParaRPr lang="en-US" sz="4000" dirty="0">
              <a:solidFill>
                <a:srgbClr val="2E3C4E"/>
              </a:solidFill>
              <a:latin typeface="GE SS Two Light" pitchFamily="34" charset="0"/>
              <a:ea typeface="GE SS Two Light" pitchFamily="34" charset="-122"/>
              <a:cs typeface="GE SS Two Light" pitchFamily="34" charset="-120"/>
            </a:endParaRPr>
          </a:p>
        </p:txBody>
      </p:sp>
      <p:sp>
        <p:nvSpPr>
          <p:cNvPr id="5" name="Shape 1"/>
          <p:cNvSpPr/>
          <p:nvPr/>
        </p:nvSpPr>
        <p:spPr>
          <a:xfrm>
            <a:off x="6086323" y="2135299"/>
            <a:ext cx="19050" cy="4717157"/>
          </a:xfrm>
          <a:prstGeom prst="roundRect">
            <a:avLst>
              <a:gd name="adj" fmla="val 49999"/>
            </a:avLst>
          </a:prstGeom>
          <a:solidFill>
            <a:srgbClr val="000000">
              <a:alpha val="8000"/>
            </a:srgbClr>
          </a:solidFill>
          <a:ln/>
        </p:spPr>
      </p:sp>
      <p:sp>
        <p:nvSpPr>
          <p:cNvPr id="6" name="Shape 2"/>
          <p:cNvSpPr/>
          <p:nvPr/>
        </p:nvSpPr>
        <p:spPr>
          <a:xfrm>
            <a:off x="6254494" y="2303475"/>
            <a:ext cx="473857" cy="19050"/>
          </a:xfrm>
          <a:prstGeom prst="roundRect">
            <a:avLst>
              <a:gd name="adj" fmla="val 49999"/>
            </a:avLst>
          </a:prstGeom>
          <a:solidFill>
            <a:srgbClr val="0094D5"/>
          </a:solidFill>
          <a:ln/>
        </p:spPr>
      </p:sp>
      <p:sp>
        <p:nvSpPr>
          <p:cNvPr id="7" name="Shape 3"/>
          <p:cNvSpPr/>
          <p:nvPr/>
        </p:nvSpPr>
        <p:spPr>
          <a:xfrm>
            <a:off x="5918151" y="2135299"/>
            <a:ext cx="355393" cy="355402"/>
          </a:xfrm>
          <a:prstGeom prst="ellipse">
            <a:avLst/>
          </a:prstGeom>
          <a:solidFill>
            <a:srgbClr val="00AEEF"/>
          </a:solidFill>
          <a:ln w="6350">
            <a:solidFill>
              <a:srgbClr val="0094D5"/>
            </a:solidFill>
            <a:prstDash val="solid"/>
          </a:ln>
        </p:spPr>
      </p:sp>
      <p:sp>
        <p:nvSpPr>
          <p:cNvPr id="8" name="Text 4"/>
          <p:cNvSpPr/>
          <p:nvPr/>
        </p:nvSpPr>
        <p:spPr>
          <a:xfrm>
            <a:off x="5971133" y="1510010"/>
            <a:ext cx="249430" cy="311745"/>
          </a:xfrm>
          <a:prstGeom prst="rect">
            <a:avLst/>
          </a:prstGeom>
          <a:noFill/>
          <a:ln/>
        </p:spPr>
        <p:txBody>
          <a:bodyPr wrap="none" lIns="0" tIns="0" rIns="0" bIns="0" rtlCol="0" anchor="ctr"/>
          <a:lstStyle/>
          <a:p>
            <a:pPr marL="0" indent="0" algn="ctr" rtl="1">
              <a:lnSpc>
                <a:spcPct val="100000"/>
              </a:lnSpc>
              <a:buNone/>
            </a:pPr>
            <a:endParaRPr lang="en-US" sz="1950" dirty="0"/>
          </a:p>
        </p:txBody>
      </p:sp>
      <p:sp>
        <p:nvSpPr>
          <p:cNvPr id="9" name="Text 5"/>
          <p:cNvSpPr/>
          <p:nvPr/>
        </p:nvSpPr>
        <p:spPr>
          <a:xfrm>
            <a:off x="5971133" y="2074650"/>
            <a:ext cx="4674078" cy="259755"/>
          </a:xfrm>
          <a:prstGeom prst="rect">
            <a:avLst/>
          </a:prstGeom>
          <a:noFill/>
          <a:ln/>
        </p:spPr>
        <p:txBody>
          <a:bodyPr wrap="none" lIns="0" tIns="0" rIns="0" bIns="0" rtlCol="0" anchor="t"/>
          <a:lstStyle/>
          <a:p>
            <a:pPr algn="ctr" rtl="1">
              <a:lnSpc>
                <a:spcPct val="104000"/>
              </a:lnSpc>
            </a:pPr>
            <a:r>
              <a:rPr lang="ar-SA" sz="2400" dirty="0">
                <a:solidFill>
                  <a:srgbClr val="384653"/>
                </a:solidFill>
                <a:latin typeface="WinSoft Pro Medium" pitchFamily="34" charset="0"/>
                <a:ea typeface="WinSoft Pro Medium" pitchFamily="34" charset="-122"/>
                <a:cs typeface="WinSoft Pro Medium" pitchFamily="34" charset="-120"/>
              </a:rPr>
              <a:t>الأشخاص الذين لم يتقدموا</a:t>
            </a:r>
            <a:endParaRPr lang="ar-JO" sz="2400" dirty="0">
              <a:solidFill>
                <a:srgbClr val="384653"/>
              </a:solidFill>
              <a:latin typeface="WinSoft Pro Medium" pitchFamily="34" charset="0"/>
              <a:ea typeface="WinSoft Pro Medium" pitchFamily="34" charset="-122"/>
              <a:cs typeface="WinSoft Pro Medium" pitchFamily="34" charset="-120"/>
            </a:endParaRPr>
          </a:p>
          <a:p>
            <a:pPr algn="ctr" rtl="1">
              <a:lnSpc>
                <a:spcPct val="104000"/>
              </a:lnSpc>
            </a:pPr>
            <a:r>
              <a:rPr lang="ar-JO" sz="2400" dirty="0">
                <a:solidFill>
                  <a:srgbClr val="384653"/>
                </a:solidFill>
                <a:latin typeface="WinSoft Pro Medium" pitchFamily="34" charset="0"/>
                <a:ea typeface="WinSoft Pro Medium" pitchFamily="34" charset="-122"/>
                <a:cs typeface="WinSoft Pro Medium" pitchFamily="34" charset="-120"/>
              </a:rPr>
              <a:t>و </a:t>
            </a:r>
            <a:r>
              <a:rPr lang="ar-SA" sz="2400" dirty="0">
                <a:solidFill>
                  <a:srgbClr val="384653"/>
                </a:solidFill>
                <a:latin typeface="WinSoft Pro Medium" pitchFamily="34" charset="0"/>
                <a:ea typeface="WinSoft Pro Medium" pitchFamily="34" charset="-122"/>
                <a:cs typeface="WinSoft Pro Medium" pitchFamily="34" charset="-120"/>
              </a:rPr>
              <a:t>المتقدمين الذين لم يقبلوا</a:t>
            </a:r>
          </a:p>
        </p:txBody>
      </p:sp>
      <p:sp>
        <p:nvSpPr>
          <p:cNvPr id="10" name="Text 6"/>
          <p:cNvSpPr/>
          <p:nvPr/>
        </p:nvSpPr>
        <p:spPr>
          <a:xfrm>
            <a:off x="6885708" y="2544080"/>
            <a:ext cx="4674078" cy="252710"/>
          </a:xfrm>
          <a:prstGeom prst="rect">
            <a:avLst/>
          </a:prstGeom>
          <a:noFill/>
          <a:ln/>
        </p:spPr>
        <p:txBody>
          <a:bodyPr wrap="none" lIns="0" tIns="0" rIns="0" bIns="0" rtlCol="0" anchor="t"/>
          <a:lstStyle/>
          <a:p>
            <a:pPr marL="0" indent="0" algn="l" rtl="1">
              <a:lnSpc>
                <a:spcPct val="133000"/>
              </a:lnSpc>
              <a:buNone/>
            </a:pPr>
            <a:endParaRPr lang="ar-SA" sz="2000" dirty="0">
              <a:solidFill>
                <a:srgbClr val="384653"/>
              </a:solidFill>
              <a:latin typeface="WinSoft Pro Medium" pitchFamily="34" charset="0"/>
              <a:ea typeface="WinSoft Pro Medium" pitchFamily="34" charset="-122"/>
              <a:cs typeface="WinSoft Pro Medium" pitchFamily="34" charset="-120"/>
            </a:endParaRPr>
          </a:p>
        </p:txBody>
      </p:sp>
      <p:sp>
        <p:nvSpPr>
          <p:cNvPr id="11" name="Shape 7"/>
          <p:cNvSpPr/>
          <p:nvPr/>
        </p:nvSpPr>
        <p:spPr>
          <a:xfrm>
            <a:off x="5463344" y="3251312"/>
            <a:ext cx="473857" cy="19050"/>
          </a:xfrm>
          <a:prstGeom prst="roundRect">
            <a:avLst>
              <a:gd name="adj" fmla="val 49999"/>
            </a:avLst>
          </a:prstGeom>
          <a:solidFill>
            <a:srgbClr val="0094D5"/>
          </a:solidFill>
          <a:ln/>
        </p:spPr>
      </p:sp>
      <p:sp>
        <p:nvSpPr>
          <p:cNvPr id="12" name="Shape 8"/>
          <p:cNvSpPr/>
          <p:nvPr/>
        </p:nvSpPr>
        <p:spPr>
          <a:xfrm>
            <a:off x="5918151" y="3083136"/>
            <a:ext cx="355393" cy="355402"/>
          </a:xfrm>
          <a:prstGeom prst="ellipse">
            <a:avLst/>
          </a:prstGeom>
          <a:solidFill>
            <a:srgbClr val="00AEEF"/>
          </a:solidFill>
          <a:ln w="6350">
            <a:solidFill>
              <a:srgbClr val="0094D5"/>
            </a:solidFill>
            <a:prstDash val="solid"/>
          </a:ln>
        </p:spPr>
      </p:sp>
      <p:sp>
        <p:nvSpPr>
          <p:cNvPr id="13" name="Text 9"/>
          <p:cNvSpPr/>
          <p:nvPr/>
        </p:nvSpPr>
        <p:spPr>
          <a:xfrm>
            <a:off x="5971133" y="2457847"/>
            <a:ext cx="249430" cy="311745"/>
          </a:xfrm>
          <a:prstGeom prst="rect">
            <a:avLst/>
          </a:prstGeom>
          <a:noFill/>
          <a:ln/>
        </p:spPr>
        <p:txBody>
          <a:bodyPr wrap="none" lIns="0" tIns="0" rIns="0" bIns="0" rtlCol="0" anchor="ctr"/>
          <a:lstStyle/>
          <a:p>
            <a:pPr marL="0" indent="0" algn="ctr" rtl="1">
              <a:lnSpc>
                <a:spcPct val="100000"/>
              </a:lnSpc>
              <a:buNone/>
            </a:pPr>
            <a:endParaRPr lang="en-US" sz="1950" dirty="0"/>
          </a:p>
        </p:txBody>
      </p:sp>
      <p:sp>
        <p:nvSpPr>
          <p:cNvPr id="14" name="Text 10"/>
          <p:cNvSpPr/>
          <p:nvPr/>
        </p:nvSpPr>
        <p:spPr>
          <a:xfrm>
            <a:off x="2140011" y="3101279"/>
            <a:ext cx="4674078" cy="259755"/>
          </a:xfrm>
          <a:prstGeom prst="rect">
            <a:avLst/>
          </a:prstGeom>
          <a:noFill/>
          <a:ln/>
        </p:spPr>
        <p:txBody>
          <a:bodyPr wrap="none" lIns="0" tIns="0" rIns="0" bIns="0" rtlCol="0" anchor="t"/>
          <a:lstStyle/>
          <a:p>
            <a:pPr algn="ctr" rtl="1">
              <a:lnSpc>
                <a:spcPct val="104000"/>
              </a:lnSpc>
            </a:pPr>
            <a:r>
              <a:rPr lang="ar-SA" sz="2400" dirty="0">
                <a:solidFill>
                  <a:srgbClr val="384653"/>
                </a:solidFill>
                <a:latin typeface="WinSoft Pro Medium" pitchFamily="34" charset="0"/>
                <a:ea typeface="WinSoft Pro Medium" pitchFamily="34" charset="-122"/>
                <a:cs typeface="WinSoft Pro Medium" pitchFamily="34" charset="-120"/>
              </a:rPr>
              <a:t>المنسحبين</a:t>
            </a:r>
            <a:endParaRPr lang="ar-JO" sz="2400" dirty="0">
              <a:solidFill>
                <a:srgbClr val="384653"/>
              </a:solidFill>
              <a:latin typeface="WinSoft Pro Medium" pitchFamily="34" charset="0"/>
              <a:ea typeface="WinSoft Pro Medium" pitchFamily="34" charset="-122"/>
              <a:cs typeface="WinSoft Pro Medium" pitchFamily="34" charset="-120"/>
            </a:endParaRPr>
          </a:p>
          <a:p>
            <a:pPr algn="ctr" rtl="1">
              <a:lnSpc>
                <a:spcPct val="104000"/>
              </a:lnSpc>
            </a:pPr>
            <a:r>
              <a:rPr lang="ar-JO" sz="2400" dirty="0">
                <a:solidFill>
                  <a:srgbClr val="384653"/>
                </a:solidFill>
                <a:latin typeface="WinSoft Pro Medium" pitchFamily="34" charset="0"/>
                <a:ea typeface="WinSoft Pro Medium" pitchFamily="34" charset="-122"/>
                <a:cs typeface="WinSoft Pro Medium" pitchFamily="34" charset="-120"/>
              </a:rPr>
              <a:t>و </a:t>
            </a:r>
            <a:r>
              <a:rPr lang="ar-SA" sz="2400" dirty="0">
                <a:solidFill>
                  <a:srgbClr val="384653"/>
                </a:solidFill>
                <a:latin typeface="WinSoft Pro Medium" pitchFamily="34" charset="0"/>
                <a:ea typeface="WinSoft Pro Medium" pitchFamily="34" charset="-122"/>
                <a:cs typeface="WinSoft Pro Medium" pitchFamily="34" charset="-120"/>
              </a:rPr>
              <a:t>النساء أو الرجال الأقل تمثيلًا</a:t>
            </a:r>
          </a:p>
        </p:txBody>
      </p:sp>
      <p:sp>
        <p:nvSpPr>
          <p:cNvPr id="16" name="Shape 12"/>
          <p:cNvSpPr/>
          <p:nvPr/>
        </p:nvSpPr>
        <p:spPr>
          <a:xfrm>
            <a:off x="6254494" y="4068279"/>
            <a:ext cx="473857" cy="19050"/>
          </a:xfrm>
          <a:prstGeom prst="roundRect">
            <a:avLst>
              <a:gd name="adj" fmla="val 49999"/>
            </a:avLst>
          </a:prstGeom>
          <a:solidFill>
            <a:srgbClr val="0094D5"/>
          </a:solidFill>
          <a:ln/>
        </p:spPr>
      </p:sp>
      <p:sp>
        <p:nvSpPr>
          <p:cNvPr id="17" name="Shape 13"/>
          <p:cNvSpPr/>
          <p:nvPr/>
        </p:nvSpPr>
        <p:spPr>
          <a:xfrm>
            <a:off x="5918151" y="3900103"/>
            <a:ext cx="355393" cy="355402"/>
          </a:xfrm>
          <a:prstGeom prst="ellipse">
            <a:avLst/>
          </a:prstGeom>
          <a:solidFill>
            <a:srgbClr val="00AEEF"/>
          </a:solidFill>
          <a:ln w="6350">
            <a:solidFill>
              <a:srgbClr val="0094D5"/>
            </a:solidFill>
            <a:prstDash val="solid"/>
          </a:ln>
        </p:spPr>
      </p:sp>
      <p:sp>
        <p:nvSpPr>
          <p:cNvPr id="18" name="Text 14"/>
          <p:cNvSpPr/>
          <p:nvPr/>
        </p:nvSpPr>
        <p:spPr>
          <a:xfrm>
            <a:off x="5971133" y="3274814"/>
            <a:ext cx="249430" cy="311745"/>
          </a:xfrm>
          <a:prstGeom prst="rect">
            <a:avLst/>
          </a:prstGeom>
          <a:noFill/>
          <a:ln/>
        </p:spPr>
        <p:txBody>
          <a:bodyPr wrap="none" lIns="0" tIns="0" rIns="0" bIns="0" rtlCol="0" anchor="ctr"/>
          <a:lstStyle/>
          <a:p>
            <a:pPr marL="0" indent="0" algn="ctr" rtl="1">
              <a:lnSpc>
                <a:spcPct val="100000"/>
              </a:lnSpc>
              <a:buNone/>
            </a:pPr>
            <a:endParaRPr lang="en-US" sz="1950" dirty="0"/>
          </a:p>
        </p:txBody>
      </p:sp>
      <p:sp>
        <p:nvSpPr>
          <p:cNvPr id="19" name="Text 15"/>
          <p:cNvSpPr/>
          <p:nvPr/>
        </p:nvSpPr>
        <p:spPr>
          <a:xfrm>
            <a:off x="6273544" y="3939933"/>
            <a:ext cx="4674078" cy="259755"/>
          </a:xfrm>
          <a:prstGeom prst="rect">
            <a:avLst/>
          </a:prstGeom>
          <a:noFill/>
          <a:ln/>
        </p:spPr>
        <p:txBody>
          <a:bodyPr wrap="none" lIns="0" tIns="0" rIns="0" bIns="0" rtlCol="0" anchor="t"/>
          <a:lstStyle/>
          <a:p>
            <a:pPr algn="ctr" rtl="1">
              <a:lnSpc>
                <a:spcPct val="104000"/>
              </a:lnSpc>
            </a:pPr>
            <a:r>
              <a:rPr lang="ar-JO" sz="2400" dirty="0">
                <a:solidFill>
                  <a:srgbClr val="384653"/>
                </a:solidFill>
                <a:latin typeface="WinSoft Pro Medium" pitchFamily="34" charset="0"/>
                <a:ea typeface="WinSoft Pro Medium" pitchFamily="34" charset="-122"/>
                <a:cs typeface="WinSoft Pro Medium" pitchFamily="34" charset="-120"/>
              </a:rPr>
              <a:t>ال</a:t>
            </a:r>
            <a:r>
              <a:rPr lang="ar-SA" sz="2400" dirty="0">
                <a:solidFill>
                  <a:srgbClr val="384653"/>
                </a:solidFill>
                <a:latin typeface="WinSoft Pro Medium" pitchFamily="34" charset="0"/>
                <a:ea typeface="WinSoft Pro Medium" pitchFamily="34" charset="-122"/>
                <a:cs typeface="WinSoft Pro Medium" pitchFamily="34" charset="-120"/>
              </a:rPr>
              <a:t>أشخاص ذوي الإعاقة</a:t>
            </a:r>
            <a:endParaRPr lang="ar-JO" sz="2400" dirty="0">
              <a:solidFill>
                <a:srgbClr val="384653"/>
              </a:solidFill>
              <a:latin typeface="WinSoft Pro Medium" pitchFamily="34" charset="0"/>
              <a:ea typeface="WinSoft Pro Medium" pitchFamily="34" charset="-122"/>
              <a:cs typeface="WinSoft Pro Medium" pitchFamily="34" charset="-120"/>
            </a:endParaRPr>
          </a:p>
          <a:p>
            <a:pPr algn="ctr" rtl="1">
              <a:lnSpc>
                <a:spcPct val="104000"/>
              </a:lnSpc>
            </a:pPr>
            <a:r>
              <a:rPr lang="ar-JO" sz="2400" dirty="0">
                <a:solidFill>
                  <a:srgbClr val="384653"/>
                </a:solidFill>
                <a:latin typeface="WinSoft Pro Medium" pitchFamily="34" charset="0"/>
                <a:ea typeface="WinSoft Pro Medium" pitchFamily="34" charset="-122"/>
                <a:cs typeface="WinSoft Pro Medium" pitchFamily="34" charset="-120"/>
              </a:rPr>
              <a:t>و </a:t>
            </a:r>
            <a:r>
              <a:rPr lang="ar-SA" sz="2400" dirty="0">
                <a:solidFill>
                  <a:srgbClr val="384653"/>
                </a:solidFill>
                <a:latin typeface="WinSoft Pro Medium" pitchFamily="34" charset="0"/>
                <a:ea typeface="WinSoft Pro Medium" pitchFamily="34" charset="-122"/>
                <a:cs typeface="WinSoft Pro Medium" pitchFamily="34" charset="-120"/>
              </a:rPr>
              <a:t>منظمات الأشخاص ذوي الإعاقة عند الصلة</a:t>
            </a:r>
          </a:p>
        </p:txBody>
      </p:sp>
      <p:sp>
        <p:nvSpPr>
          <p:cNvPr id="21" name="Shape 17"/>
          <p:cNvSpPr/>
          <p:nvPr/>
        </p:nvSpPr>
        <p:spPr>
          <a:xfrm>
            <a:off x="5463344" y="4885345"/>
            <a:ext cx="473857" cy="19050"/>
          </a:xfrm>
          <a:prstGeom prst="roundRect">
            <a:avLst>
              <a:gd name="adj" fmla="val 49999"/>
            </a:avLst>
          </a:prstGeom>
          <a:solidFill>
            <a:srgbClr val="0094D5"/>
          </a:solidFill>
          <a:ln/>
        </p:spPr>
      </p:sp>
      <p:sp>
        <p:nvSpPr>
          <p:cNvPr id="22" name="Shape 18"/>
          <p:cNvSpPr/>
          <p:nvPr/>
        </p:nvSpPr>
        <p:spPr>
          <a:xfrm>
            <a:off x="5918151" y="4717169"/>
            <a:ext cx="355393" cy="355402"/>
          </a:xfrm>
          <a:prstGeom prst="ellipse">
            <a:avLst/>
          </a:prstGeom>
          <a:solidFill>
            <a:srgbClr val="00AEEF"/>
          </a:solidFill>
          <a:ln w="6350">
            <a:solidFill>
              <a:srgbClr val="0094D5"/>
            </a:solidFill>
            <a:prstDash val="solid"/>
          </a:ln>
        </p:spPr>
      </p:sp>
      <p:sp>
        <p:nvSpPr>
          <p:cNvPr id="23" name="Text 19"/>
          <p:cNvSpPr/>
          <p:nvPr/>
        </p:nvSpPr>
        <p:spPr>
          <a:xfrm>
            <a:off x="5971133" y="4091880"/>
            <a:ext cx="249430" cy="311745"/>
          </a:xfrm>
          <a:prstGeom prst="rect">
            <a:avLst/>
          </a:prstGeom>
          <a:noFill/>
          <a:ln/>
        </p:spPr>
        <p:txBody>
          <a:bodyPr wrap="none" lIns="0" tIns="0" rIns="0" bIns="0" rtlCol="0" anchor="ctr"/>
          <a:lstStyle/>
          <a:p>
            <a:pPr marL="0" indent="0" algn="ctr" rtl="1">
              <a:lnSpc>
                <a:spcPct val="100000"/>
              </a:lnSpc>
              <a:buNone/>
            </a:pPr>
            <a:endParaRPr lang="en-US" sz="1950" dirty="0"/>
          </a:p>
        </p:txBody>
      </p:sp>
      <p:sp>
        <p:nvSpPr>
          <p:cNvPr id="24" name="Text 20"/>
          <p:cNvSpPr/>
          <p:nvPr/>
        </p:nvSpPr>
        <p:spPr>
          <a:xfrm>
            <a:off x="793102" y="4644640"/>
            <a:ext cx="4674078" cy="259755"/>
          </a:xfrm>
          <a:prstGeom prst="rect">
            <a:avLst/>
          </a:prstGeom>
          <a:noFill/>
          <a:ln/>
        </p:spPr>
        <p:txBody>
          <a:bodyPr wrap="none" lIns="0" tIns="0" rIns="0" bIns="0" rtlCol="0" anchor="t"/>
          <a:lstStyle/>
          <a:p>
            <a:pPr algn="ctr" rtl="1">
              <a:lnSpc>
                <a:spcPct val="104000"/>
              </a:lnSpc>
            </a:pPr>
            <a:r>
              <a:rPr lang="ar-SA" sz="2400" dirty="0">
                <a:solidFill>
                  <a:srgbClr val="384653"/>
                </a:solidFill>
                <a:latin typeface="WinSoft Pro Medium" pitchFamily="34" charset="0"/>
                <a:ea typeface="WinSoft Pro Medium" pitchFamily="34" charset="-122"/>
                <a:cs typeface="WinSoft Pro Medium" pitchFamily="34" charset="-120"/>
              </a:rPr>
              <a:t>المتدربين النازحين أو القادمين من مناطق بعيدة</a:t>
            </a:r>
            <a:endParaRPr lang="ar-JO" sz="2400" dirty="0">
              <a:solidFill>
                <a:srgbClr val="384653"/>
              </a:solidFill>
              <a:latin typeface="WinSoft Pro Medium" pitchFamily="34" charset="0"/>
              <a:ea typeface="WinSoft Pro Medium" pitchFamily="34" charset="-122"/>
              <a:cs typeface="WinSoft Pro Medium" pitchFamily="34" charset="-120"/>
            </a:endParaRPr>
          </a:p>
          <a:p>
            <a:pPr algn="ctr" rtl="1">
              <a:lnSpc>
                <a:spcPct val="104000"/>
              </a:lnSpc>
            </a:pPr>
            <a:r>
              <a:rPr lang="ar-JO" sz="2400" dirty="0">
                <a:solidFill>
                  <a:srgbClr val="384653"/>
                </a:solidFill>
                <a:latin typeface="WinSoft Pro Medium" pitchFamily="34" charset="0"/>
                <a:ea typeface="WinSoft Pro Medium" pitchFamily="34" charset="-122"/>
                <a:cs typeface="WinSoft Pro Medium" pitchFamily="34" charset="-120"/>
              </a:rPr>
              <a:t>و </a:t>
            </a:r>
            <a:r>
              <a:rPr lang="ar-SA" sz="2400" dirty="0">
                <a:solidFill>
                  <a:srgbClr val="384653"/>
                </a:solidFill>
                <a:latin typeface="WinSoft Pro Medium" pitchFamily="34" charset="0"/>
                <a:ea typeface="WinSoft Pro Medium" pitchFamily="34" charset="-122"/>
                <a:cs typeface="WinSoft Pro Medium" pitchFamily="34" charset="-120"/>
              </a:rPr>
              <a:t>الأشخاص الذين يواجهون حواجز لغوية أو قرائية</a:t>
            </a:r>
          </a:p>
        </p:txBody>
      </p:sp>
      <p:sp>
        <p:nvSpPr>
          <p:cNvPr id="26" name="Shape 22"/>
          <p:cNvSpPr/>
          <p:nvPr/>
        </p:nvSpPr>
        <p:spPr>
          <a:xfrm>
            <a:off x="6254494" y="5702412"/>
            <a:ext cx="473857" cy="19050"/>
          </a:xfrm>
          <a:prstGeom prst="roundRect">
            <a:avLst>
              <a:gd name="adj" fmla="val 49999"/>
            </a:avLst>
          </a:prstGeom>
          <a:solidFill>
            <a:srgbClr val="0094D5"/>
          </a:solidFill>
          <a:ln/>
        </p:spPr>
      </p:sp>
      <p:sp>
        <p:nvSpPr>
          <p:cNvPr id="27" name="Shape 23"/>
          <p:cNvSpPr/>
          <p:nvPr/>
        </p:nvSpPr>
        <p:spPr>
          <a:xfrm>
            <a:off x="5918151" y="5534236"/>
            <a:ext cx="355393" cy="355402"/>
          </a:xfrm>
          <a:prstGeom prst="ellipse">
            <a:avLst/>
          </a:prstGeom>
          <a:solidFill>
            <a:srgbClr val="00AEEF"/>
          </a:solidFill>
          <a:ln w="6350">
            <a:solidFill>
              <a:srgbClr val="0094D5"/>
            </a:solidFill>
            <a:prstDash val="solid"/>
          </a:ln>
        </p:spPr>
      </p:sp>
      <p:sp>
        <p:nvSpPr>
          <p:cNvPr id="28" name="Text 24"/>
          <p:cNvSpPr/>
          <p:nvPr/>
        </p:nvSpPr>
        <p:spPr>
          <a:xfrm>
            <a:off x="5971133" y="4908947"/>
            <a:ext cx="249430" cy="311745"/>
          </a:xfrm>
          <a:prstGeom prst="rect">
            <a:avLst/>
          </a:prstGeom>
          <a:noFill/>
          <a:ln/>
        </p:spPr>
        <p:txBody>
          <a:bodyPr wrap="none" lIns="0" tIns="0" rIns="0" bIns="0" rtlCol="0" anchor="ctr"/>
          <a:lstStyle/>
          <a:p>
            <a:pPr marL="0" indent="0" algn="ctr" rtl="1">
              <a:lnSpc>
                <a:spcPct val="100000"/>
              </a:lnSpc>
              <a:buNone/>
            </a:pPr>
            <a:endParaRPr lang="en-US" sz="1950" dirty="0"/>
          </a:p>
        </p:txBody>
      </p:sp>
      <p:sp>
        <p:nvSpPr>
          <p:cNvPr id="29" name="Text 25"/>
          <p:cNvSpPr/>
          <p:nvPr/>
        </p:nvSpPr>
        <p:spPr>
          <a:xfrm>
            <a:off x="5918151" y="5516617"/>
            <a:ext cx="4674078" cy="259755"/>
          </a:xfrm>
          <a:prstGeom prst="rect">
            <a:avLst/>
          </a:prstGeom>
          <a:noFill/>
          <a:ln/>
        </p:spPr>
        <p:txBody>
          <a:bodyPr wrap="none" lIns="0" tIns="0" rIns="0" bIns="0" rtlCol="0" anchor="t"/>
          <a:lstStyle/>
          <a:p>
            <a:pPr algn="ctr" rtl="1">
              <a:lnSpc>
                <a:spcPct val="104000"/>
              </a:lnSpc>
            </a:pPr>
            <a:r>
              <a:rPr lang="ar-SA" sz="2400" dirty="0" smtClean="0">
                <a:solidFill>
                  <a:srgbClr val="384653"/>
                </a:solidFill>
                <a:latin typeface="WinSoft Pro Medium" pitchFamily="34" charset="0"/>
                <a:ea typeface="WinSoft Pro Medium" pitchFamily="34" charset="-122"/>
                <a:cs typeface="WinSoft Pro Medium" pitchFamily="34" charset="-120"/>
              </a:rPr>
              <a:t>أصحاب </a:t>
            </a:r>
            <a:r>
              <a:rPr lang="ar-SA" sz="2400" dirty="0">
                <a:solidFill>
                  <a:srgbClr val="384653"/>
                </a:solidFill>
                <a:latin typeface="WinSoft Pro Medium" pitchFamily="34" charset="0"/>
                <a:ea typeface="WinSoft Pro Medium" pitchFamily="34" charset="-122"/>
                <a:cs typeface="WinSoft Pro Medium" pitchFamily="34" charset="-120"/>
              </a:rPr>
              <a:t>العمل</a:t>
            </a:r>
            <a:endParaRPr lang="ar-JO" sz="2400" dirty="0">
              <a:solidFill>
                <a:srgbClr val="384653"/>
              </a:solidFill>
              <a:latin typeface="WinSoft Pro Medium" pitchFamily="34" charset="0"/>
              <a:ea typeface="WinSoft Pro Medium" pitchFamily="34" charset="-122"/>
              <a:cs typeface="WinSoft Pro Medium" pitchFamily="34" charset="-120"/>
            </a:endParaRPr>
          </a:p>
          <a:p>
            <a:pPr algn="ctr" rtl="1">
              <a:lnSpc>
                <a:spcPct val="104000"/>
              </a:lnSpc>
            </a:pPr>
            <a:r>
              <a:rPr lang="ar-JO" sz="2400" dirty="0">
                <a:solidFill>
                  <a:srgbClr val="384653"/>
                </a:solidFill>
                <a:latin typeface="WinSoft Pro Medium" pitchFamily="34" charset="0"/>
                <a:ea typeface="WinSoft Pro Medium" pitchFamily="34" charset="-122"/>
                <a:cs typeface="WinSoft Pro Medium" pitchFamily="34" charset="-120"/>
              </a:rPr>
              <a:t>و </a:t>
            </a:r>
            <a:r>
              <a:rPr lang="ar-SA" sz="2400" dirty="0">
                <a:solidFill>
                  <a:srgbClr val="384653"/>
                </a:solidFill>
                <a:latin typeface="WinSoft Pro Medium" pitchFamily="34" charset="0"/>
                <a:ea typeface="WinSoft Pro Medium" pitchFamily="34" charset="-122"/>
                <a:cs typeface="WinSoft Pro Medium" pitchFamily="34" charset="-120"/>
              </a:rPr>
              <a:t>مقدمي الخدمات والشركاء</a:t>
            </a:r>
          </a:p>
        </p:txBody>
      </p:sp>
      <p:sp>
        <p:nvSpPr>
          <p:cNvPr id="31" name="Rectangle 30"/>
          <p:cNvSpPr/>
          <p:nvPr/>
        </p:nvSpPr>
        <p:spPr>
          <a:xfrm>
            <a:off x="2140011" y="1113393"/>
            <a:ext cx="9491393" cy="600164"/>
          </a:xfrm>
          <a:prstGeom prst="rect">
            <a:avLst/>
          </a:prstGeom>
        </p:spPr>
        <p:txBody>
          <a:bodyPr wrap="square">
            <a:spAutoFit/>
          </a:bodyPr>
          <a:lstStyle/>
          <a:p>
            <a:pPr algn="just" rtl="1">
              <a:lnSpc>
                <a:spcPct val="150000"/>
              </a:lnSpc>
              <a:spcAft>
                <a:spcPts val="500"/>
              </a:spcAft>
            </a:pPr>
            <a:r>
              <a:rPr lang="ar-SA" sz="2400" dirty="0">
                <a:solidFill>
                  <a:srgbClr val="384653"/>
                </a:solidFill>
                <a:latin typeface="WinSoft Pro Medium" pitchFamily="34" charset="0"/>
                <a:ea typeface="WinSoft Pro Medium" pitchFamily="34" charset="-122"/>
                <a:cs typeface="WinSoft Pro Medium" pitchFamily="34" charset="-120"/>
              </a:rPr>
              <a:t>لا يجوز أن تقتصر خطة التقييم على المتدربين الناجحين الموجودين حاليًا، يجب التفكير في</a:t>
            </a:r>
            <a:r>
              <a:rPr lang="en-US" sz="2400" dirty="0">
                <a:solidFill>
                  <a:srgbClr val="384653"/>
                </a:solidFill>
                <a:latin typeface="WinSoft Pro Medium" pitchFamily="34" charset="0"/>
                <a:ea typeface="WinSoft Pro Medium" pitchFamily="34" charset="-122"/>
                <a:cs typeface="WinSoft Pro Medium" pitchFamily="34" charset="-120"/>
              </a:rPr>
              <a:t>:</a:t>
            </a:r>
          </a:p>
        </p:txBody>
      </p:sp>
    </p:spTree>
    <p:extLst>
      <p:ext uri="{BB962C8B-B14F-4D97-AF65-F5344CB8AC3E}">
        <p14:creationId xmlns:p14="http://schemas.microsoft.com/office/powerpoint/2010/main" val="5321236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1"/>
          <p:cNvSpPr/>
          <p:nvPr/>
        </p:nvSpPr>
        <p:spPr>
          <a:xfrm>
            <a:off x="528275" y="486746"/>
            <a:ext cx="10927878" cy="454620"/>
          </a:xfrm>
          <a:prstGeom prst="rect">
            <a:avLst/>
          </a:prstGeom>
          <a:noFill/>
          <a:ln/>
        </p:spPr>
        <p:txBody>
          <a:bodyPr wrap="none" lIns="0" tIns="0" rIns="0" bIns="0" rtlCol="0" anchor="t"/>
          <a:lstStyle/>
          <a:p>
            <a:pPr algn="r" rtl="1"/>
            <a:r>
              <a:rPr lang="ar-SA" sz="4000" dirty="0">
                <a:solidFill>
                  <a:srgbClr val="2E3C4E"/>
                </a:solidFill>
                <a:latin typeface="GE SS Two Light" pitchFamily="34" charset="0"/>
                <a:ea typeface="GE SS Two Light" pitchFamily="34" charset="-122"/>
                <a:cs typeface="GE SS Two Light" pitchFamily="34" charset="-120"/>
              </a:rPr>
              <a:t>الإتاحة في جمع البيانات</a:t>
            </a:r>
            <a:endParaRPr lang="en-US" sz="4000" dirty="0">
              <a:solidFill>
                <a:srgbClr val="2E3C4E"/>
              </a:solidFill>
              <a:latin typeface="GE SS Two Light" pitchFamily="34" charset="0"/>
              <a:ea typeface="GE SS Two Light" pitchFamily="34" charset="-122"/>
              <a:cs typeface="GE SS Two Light" pitchFamily="34" charset="-120"/>
            </a:endParaRPr>
          </a:p>
        </p:txBody>
      </p:sp>
      <p:sp>
        <p:nvSpPr>
          <p:cNvPr id="6" name="Text 2"/>
          <p:cNvSpPr/>
          <p:nvPr/>
        </p:nvSpPr>
        <p:spPr>
          <a:xfrm>
            <a:off x="681914" y="1169327"/>
            <a:ext cx="10720615" cy="414536"/>
          </a:xfrm>
          <a:prstGeom prst="rect">
            <a:avLst/>
          </a:prstGeom>
          <a:noFill/>
          <a:ln/>
        </p:spPr>
        <p:txBody>
          <a:bodyPr wrap="square" lIns="0" tIns="0" rIns="0" bIns="0" rtlCol="0" anchor="t">
            <a:noAutofit/>
          </a:bodyPr>
          <a:lstStyle/>
          <a:p>
            <a:pPr algn="r" rtl="1">
              <a:lnSpc>
                <a:spcPct val="125000"/>
              </a:lnSpc>
            </a:pPr>
            <a:r>
              <a:rPr lang="ar-SA" sz="2400" dirty="0">
                <a:solidFill>
                  <a:srgbClr val="384653"/>
                </a:solidFill>
                <a:latin typeface="WinSoft Pro Medium" pitchFamily="34" charset="0"/>
                <a:ea typeface="WinSoft Pro Medium" pitchFamily="34" charset="-122"/>
                <a:cs typeface="WinSoft Pro Medium" pitchFamily="34" charset="-120"/>
              </a:rPr>
              <a:t>الطريقة التي تبدو سهلة للمدرب قد تستبعد الفئة التي نريد سماعها</a:t>
            </a:r>
            <a:r>
              <a:rPr lang="en-US" sz="2400" dirty="0">
                <a:solidFill>
                  <a:srgbClr val="384653"/>
                </a:solidFill>
                <a:latin typeface="WinSoft Pro Medium" pitchFamily="34" charset="0"/>
                <a:ea typeface="WinSoft Pro Medium" pitchFamily="34" charset="-122"/>
                <a:cs typeface="WinSoft Pro Medium" pitchFamily="34" charset="-120"/>
              </a:rPr>
              <a:t>.</a:t>
            </a:r>
          </a:p>
          <a:p>
            <a:pPr algn="r" rtl="1">
              <a:lnSpc>
                <a:spcPct val="125000"/>
              </a:lnSpc>
            </a:pPr>
            <a:r>
              <a:rPr lang="ar-SA" sz="2400" dirty="0">
                <a:solidFill>
                  <a:srgbClr val="384653"/>
                </a:solidFill>
                <a:latin typeface="WinSoft Pro Medium" pitchFamily="34" charset="0"/>
                <a:ea typeface="WinSoft Pro Medium" pitchFamily="34" charset="-122"/>
                <a:cs typeface="WinSoft Pro Medium" pitchFamily="34" charset="-120"/>
              </a:rPr>
              <a:t>مثال</a:t>
            </a:r>
            <a:r>
              <a:rPr lang="en-US" sz="2400" dirty="0">
                <a:solidFill>
                  <a:srgbClr val="384653"/>
                </a:solidFill>
                <a:latin typeface="WinSoft Pro Medium" pitchFamily="34" charset="0"/>
                <a:ea typeface="WinSoft Pro Medium" pitchFamily="34" charset="-122"/>
                <a:cs typeface="WinSoft Pro Medium" pitchFamily="34" charset="-120"/>
              </a:rPr>
              <a:t>: </a:t>
            </a:r>
            <a:r>
              <a:rPr lang="ar-SA" sz="2400" dirty="0">
                <a:solidFill>
                  <a:srgbClr val="384653"/>
                </a:solidFill>
                <a:latin typeface="WinSoft Pro Medium" pitchFamily="34" charset="0"/>
                <a:ea typeface="WinSoft Pro Medium" pitchFamily="34" charset="-122"/>
                <a:cs typeface="WinSoft Pro Medium" pitchFamily="34" charset="-120"/>
              </a:rPr>
              <a:t>استخدام استبيان إلكتروني فقط للتحقق من الحواجز الرقمية</a:t>
            </a:r>
            <a:r>
              <a:rPr lang="en-US" sz="2400" dirty="0">
                <a:solidFill>
                  <a:srgbClr val="384653"/>
                </a:solidFill>
                <a:latin typeface="WinSoft Pro Medium" pitchFamily="34" charset="0"/>
                <a:ea typeface="WinSoft Pro Medium" pitchFamily="34" charset="-122"/>
                <a:cs typeface="WinSoft Pro Medium" pitchFamily="34" charset="-120"/>
              </a:rPr>
              <a:t>. </a:t>
            </a:r>
            <a:r>
              <a:rPr lang="ar-SA" sz="2400" dirty="0">
                <a:solidFill>
                  <a:srgbClr val="384653"/>
                </a:solidFill>
                <a:latin typeface="WinSoft Pro Medium" pitchFamily="34" charset="0"/>
                <a:ea typeface="WinSoft Pro Medium" pitchFamily="34" charset="-122"/>
                <a:cs typeface="WinSoft Pro Medium" pitchFamily="34" charset="-120"/>
              </a:rPr>
              <a:t>قد يعيد إنتاج الحاجز نفسه</a:t>
            </a:r>
          </a:p>
        </p:txBody>
      </p:sp>
      <p:sp>
        <p:nvSpPr>
          <p:cNvPr id="7" name="Shape 3"/>
          <p:cNvSpPr/>
          <p:nvPr/>
        </p:nvSpPr>
        <p:spPr>
          <a:xfrm>
            <a:off x="11481486" y="2133821"/>
            <a:ext cx="19050" cy="686594"/>
          </a:xfrm>
          <a:prstGeom prst="roundRect">
            <a:avLst>
              <a:gd name="adj" fmla="val 49999"/>
            </a:avLst>
          </a:prstGeom>
          <a:solidFill>
            <a:srgbClr val="75BAE6"/>
          </a:solidFill>
          <a:ln/>
        </p:spPr>
      </p:sp>
      <p:sp>
        <p:nvSpPr>
          <p:cNvPr id="8" name="Text 4"/>
          <p:cNvSpPr/>
          <p:nvPr/>
        </p:nvSpPr>
        <p:spPr>
          <a:xfrm>
            <a:off x="553608" y="3000870"/>
            <a:ext cx="10927878" cy="363736"/>
          </a:xfrm>
          <a:prstGeom prst="rect">
            <a:avLst/>
          </a:prstGeom>
          <a:noFill/>
          <a:ln/>
        </p:spPr>
        <p:txBody>
          <a:bodyPr wrap="none" lIns="0" tIns="0" rIns="0" bIns="0" rtlCol="0" anchor="t"/>
          <a:lstStyle/>
          <a:p>
            <a:pPr algn="r" rtl="1"/>
            <a:r>
              <a:rPr lang="ar-SA" sz="2800" b="1" dirty="0">
                <a:solidFill>
                  <a:srgbClr val="2E3C4E"/>
                </a:solidFill>
                <a:latin typeface="GE SS Two Light" pitchFamily="34" charset="0"/>
                <a:ea typeface="GE SS Two Light" pitchFamily="34" charset="-122"/>
                <a:cs typeface="GE SS Two Light" pitchFamily="34" charset="-120"/>
              </a:rPr>
              <a:t>م</a:t>
            </a:r>
            <a:r>
              <a:rPr lang="ar-JO" sz="2800" b="1" dirty="0">
                <a:solidFill>
                  <a:srgbClr val="2E3C4E"/>
                </a:solidFill>
                <a:latin typeface="GE SS Two Light" pitchFamily="34" charset="0"/>
                <a:ea typeface="GE SS Two Light" pitchFamily="34" charset="-122"/>
                <a:cs typeface="GE SS Two Light" pitchFamily="34" charset="-120"/>
              </a:rPr>
              <a:t>م</a:t>
            </a:r>
            <a:r>
              <a:rPr lang="ar-SA" sz="2800" b="1" dirty="0">
                <a:solidFill>
                  <a:srgbClr val="2E3C4E"/>
                </a:solidFill>
                <a:latin typeface="GE SS Two Light" pitchFamily="34" charset="0"/>
                <a:ea typeface="GE SS Two Light" pitchFamily="34" charset="-122"/>
                <a:cs typeface="GE SS Two Light" pitchFamily="34" charset="-120"/>
              </a:rPr>
              <a:t>كن أن تتضمن الترتيبات</a:t>
            </a:r>
            <a:r>
              <a:rPr lang="en-US" sz="2000" b="1" dirty="0">
                <a:solidFill>
                  <a:srgbClr val="384653"/>
                </a:solidFill>
                <a:latin typeface="WinSoft Pro Medium" pitchFamily="34" charset="0"/>
                <a:ea typeface="WinSoft Pro Medium" pitchFamily="34" charset="-122"/>
                <a:cs typeface="WinSoft Pro Medium" pitchFamily="34" charset="-120"/>
              </a:rPr>
              <a:t>:</a:t>
            </a:r>
          </a:p>
        </p:txBody>
      </p:sp>
      <p:pic>
        <p:nvPicPr>
          <p:cNvPr id="9" name="Image 0" descr="preencoded.png"/>
          <p:cNvPicPr>
            <a:picLocks noChangeAspect="1"/>
          </p:cNvPicPr>
          <p:nvPr/>
        </p:nvPicPr>
        <p:blipFill>
          <a:blip>
            <a:extLst>
              <a:ext uri="{96DAC541-7B7A-43D3-8B79-37D633B846F1}">
                <asvg:svgBlip xmlns:asvg="http://schemas.microsoft.com/office/drawing/2016/SVG/main" xmlns="" r:embed="rId2"/>
              </a:ext>
            </a:extLst>
          </a:blip>
          <a:stretch>
            <a:fillRect/>
          </a:stretch>
        </p:blipFill>
        <p:spPr>
          <a:xfrm>
            <a:off x="6156369" y="3562027"/>
            <a:ext cx="5585057" cy="1462583"/>
          </a:xfrm>
          <a:prstGeom prst="rect">
            <a:avLst/>
          </a:prstGeom>
        </p:spPr>
      </p:pic>
      <p:pic>
        <p:nvPicPr>
          <p:cNvPr id="10" name="Image 1" descr="preencoded.png"/>
          <p:cNvPicPr>
            <a:picLocks noChangeAspect="1"/>
          </p:cNvPicPr>
          <p:nvPr/>
        </p:nvPicPr>
        <p:blipFill>
          <a:blip>
            <a:extLst>
              <a:ext uri="{96DAC541-7B7A-43D3-8B79-37D633B846F1}">
                <asvg:svgBlip xmlns:asvg="http://schemas.microsoft.com/office/drawing/2016/SVG/main" xmlns="" r:embed="rId3"/>
              </a:ext>
            </a:extLst>
          </a:blip>
          <a:stretch>
            <a:fillRect/>
          </a:stretch>
        </p:blipFill>
        <p:spPr>
          <a:xfrm>
            <a:off x="8866002" y="3728170"/>
            <a:ext cx="165790" cy="165795"/>
          </a:xfrm>
          <a:prstGeom prst="rect">
            <a:avLst/>
          </a:prstGeom>
        </p:spPr>
      </p:pic>
      <p:pic>
        <p:nvPicPr>
          <p:cNvPr id="13" name="Image 2" descr="preencoded.png"/>
          <p:cNvPicPr>
            <a:picLocks noChangeAspect="1"/>
          </p:cNvPicPr>
          <p:nvPr/>
        </p:nvPicPr>
        <p:blipFill>
          <a:blip>
            <a:extLst>
              <a:ext uri="{96DAC541-7B7A-43D3-8B79-37D633B846F1}">
                <asvg:svgBlip xmlns:asvg="http://schemas.microsoft.com/office/drawing/2016/SVG/main" xmlns="" r:embed="rId2"/>
              </a:ext>
            </a:extLst>
          </a:blip>
          <a:stretch>
            <a:fillRect/>
          </a:stretch>
        </p:blipFill>
        <p:spPr>
          <a:xfrm>
            <a:off x="172278" y="3562028"/>
            <a:ext cx="5863146" cy="1462582"/>
          </a:xfrm>
          <a:prstGeom prst="rect">
            <a:avLst/>
          </a:prstGeom>
        </p:spPr>
      </p:pic>
      <p:pic>
        <p:nvPicPr>
          <p:cNvPr id="14" name="Image 3" descr="preencoded.png"/>
          <p:cNvPicPr>
            <a:picLocks noChangeAspect="1"/>
          </p:cNvPicPr>
          <p:nvPr/>
        </p:nvPicPr>
        <p:blipFill>
          <a:blip>
            <a:extLst>
              <a:ext uri="{96DAC541-7B7A-43D3-8B79-37D633B846F1}">
                <asvg:svgBlip xmlns:asvg="http://schemas.microsoft.com/office/drawing/2016/SVG/main" xmlns="" r:embed="rId4"/>
              </a:ext>
            </a:extLst>
          </a:blip>
          <a:stretch>
            <a:fillRect/>
          </a:stretch>
        </p:blipFill>
        <p:spPr>
          <a:xfrm>
            <a:off x="3015214" y="3700140"/>
            <a:ext cx="165790" cy="165795"/>
          </a:xfrm>
          <a:prstGeom prst="rect">
            <a:avLst/>
          </a:prstGeom>
        </p:spPr>
      </p:pic>
      <p:sp>
        <p:nvSpPr>
          <p:cNvPr id="15" name="Text 7"/>
          <p:cNvSpPr/>
          <p:nvPr/>
        </p:nvSpPr>
        <p:spPr>
          <a:xfrm>
            <a:off x="553608" y="4244452"/>
            <a:ext cx="5089001" cy="227310"/>
          </a:xfrm>
          <a:prstGeom prst="rect">
            <a:avLst/>
          </a:prstGeom>
          <a:noFill/>
          <a:ln/>
        </p:spPr>
        <p:txBody>
          <a:bodyPr wrap="none" lIns="0" tIns="0" rIns="0" bIns="0" rtlCol="0" anchor="t"/>
          <a:lstStyle/>
          <a:p>
            <a:pPr algn="ctr" rtl="1">
              <a:lnSpc>
                <a:spcPct val="104000"/>
              </a:lnSpc>
            </a:pPr>
            <a:r>
              <a:rPr lang="ar-SA" sz="2400" dirty="0">
                <a:latin typeface="WinSoft Pro Medium" panose="020B0600060200000000" pitchFamily="34" charset="-79"/>
                <a:cs typeface="WinSoft Pro Medium" panose="020B0600060200000000" pitchFamily="34" charset="-79"/>
              </a:rPr>
              <a:t>صيغة رقمية قابلة للوصول</a:t>
            </a:r>
            <a:r>
              <a:rPr lang="ar-JO" sz="2400" dirty="0">
                <a:latin typeface="WinSoft Pro Medium" panose="020B0600060200000000" pitchFamily="34" charset="-79"/>
                <a:cs typeface="WinSoft Pro Medium" panose="020B0600060200000000" pitchFamily="34" charset="-79"/>
              </a:rPr>
              <a:t> و ترتيبات مشاركة معقولة </a:t>
            </a:r>
            <a:endParaRPr lang="ar-SA" sz="2400" b="1" dirty="0">
              <a:latin typeface="WinSoft Pro Medium" panose="020B0600060200000000" pitchFamily="34" charset="-79"/>
              <a:cs typeface="WinSoft Pro Medium" panose="020B0600060200000000" pitchFamily="34" charset="-79"/>
            </a:endParaRPr>
          </a:p>
        </p:txBody>
      </p:sp>
      <p:pic>
        <p:nvPicPr>
          <p:cNvPr id="17" name="Image 4" descr="preencoded.png"/>
          <p:cNvPicPr>
            <a:picLocks noChangeAspect="1"/>
          </p:cNvPicPr>
          <p:nvPr/>
        </p:nvPicPr>
        <p:blipFill>
          <a:blip>
            <a:extLst>
              <a:ext uri="{96DAC541-7B7A-43D3-8B79-37D633B846F1}">
                <asvg:svgBlip xmlns:asvg="http://schemas.microsoft.com/office/drawing/2016/SVG/main" xmlns="" r:embed="rId5"/>
              </a:ext>
            </a:extLst>
          </a:blip>
          <a:stretch>
            <a:fillRect/>
          </a:stretch>
        </p:blipFill>
        <p:spPr>
          <a:xfrm>
            <a:off x="6156369" y="4900191"/>
            <a:ext cx="5585057" cy="1560512"/>
          </a:xfrm>
          <a:prstGeom prst="rect">
            <a:avLst/>
          </a:prstGeom>
        </p:spPr>
      </p:pic>
      <p:pic>
        <p:nvPicPr>
          <p:cNvPr id="18" name="Image 5" descr="preencoded.png"/>
          <p:cNvPicPr>
            <a:picLocks noChangeAspect="1"/>
          </p:cNvPicPr>
          <p:nvPr/>
        </p:nvPicPr>
        <p:blipFill>
          <a:blip>
            <a:extLst>
              <a:ext uri="{96DAC541-7B7A-43D3-8B79-37D633B846F1}">
                <asvg:svgBlip xmlns:asvg="http://schemas.microsoft.com/office/drawing/2016/SVG/main" xmlns="" r:embed="rId6"/>
              </a:ext>
            </a:extLst>
          </a:blip>
          <a:stretch>
            <a:fillRect/>
          </a:stretch>
        </p:blipFill>
        <p:spPr>
          <a:xfrm>
            <a:off x="8868424" y="5024611"/>
            <a:ext cx="165790" cy="165795"/>
          </a:xfrm>
          <a:prstGeom prst="rect">
            <a:avLst/>
          </a:prstGeom>
        </p:spPr>
      </p:pic>
      <p:sp>
        <p:nvSpPr>
          <p:cNvPr id="19" name="Text 9"/>
          <p:cNvSpPr/>
          <p:nvPr/>
        </p:nvSpPr>
        <p:spPr>
          <a:xfrm>
            <a:off x="6367251" y="5621932"/>
            <a:ext cx="5088902" cy="227310"/>
          </a:xfrm>
          <a:prstGeom prst="rect">
            <a:avLst/>
          </a:prstGeom>
          <a:noFill/>
          <a:ln/>
        </p:spPr>
        <p:txBody>
          <a:bodyPr wrap="none" lIns="0" tIns="0" rIns="0" bIns="0" rtlCol="0" anchor="t"/>
          <a:lstStyle/>
          <a:p>
            <a:pPr algn="ctr" rtl="1">
              <a:lnSpc>
                <a:spcPct val="104000"/>
              </a:lnSpc>
            </a:pPr>
            <a:r>
              <a:rPr lang="ar-SA" sz="2400" dirty="0">
                <a:latin typeface="WinSoft Pro Medium" panose="020B0600060200000000" pitchFamily="34" charset="-79"/>
                <a:cs typeface="WinSoft Pro Medium" panose="020B0600060200000000" pitchFamily="34" charset="-79"/>
              </a:rPr>
              <a:t>مقابلة هاتفية عند الحاجة</a:t>
            </a:r>
            <a:r>
              <a:rPr lang="ar-JO" sz="2400" dirty="0">
                <a:latin typeface="WinSoft Pro Medium" panose="020B0600060200000000" pitchFamily="34" charset="-79"/>
                <a:cs typeface="WinSoft Pro Medium" panose="020B0600060200000000" pitchFamily="34" charset="-79"/>
              </a:rPr>
              <a:t> و </a:t>
            </a:r>
            <a:r>
              <a:rPr lang="ar-SA" sz="2400" dirty="0">
                <a:latin typeface="WinSoft Pro Medium" panose="020B0600060200000000" pitchFamily="34" charset="-79"/>
                <a:cs typeface="WinSoft Pro Medium" panose="020B0600060200000000" pitchFamily="34" charset="-79"/>
              </a:rPr>
              <a:t>ترتيبات مشاركة معقولة</a:t>
            </a:r>
            <a:endParaRPr lang="ar-SA" sz="2400" b="1" dirty="0">
              <a:latin typeface="WinSoft Pro Medium" panose="020B0600060200000000" pitchFamily="34" charset="-79"/>
              <a:cs typeface="WinSoft Pro Medium" panose="020B0600060200000000" pitchFamily="34" charset="-79"/>
            </a:endParaRPr>
          </a:p>
        </p:txBody>
      </p:sp>
      <p:pic>
        <p:nvPicPr>
          <p:cNvPr id="21" name="Image 6" descr="preencoded.png"/>
          <p:cNvPicPr>
            <a:picLocks noChangeAspect="1"/>
          </p:cNvPicPr>
          <p:nvPr/>
        </p:nvPicPr>
        <p:blipFill>
          <a:blip>
            <a:extLst>
              <a:ext uri="{96DAC541-7B7A-43D3-8B79-37D633B846F1}">
                <asvg:svgBlip xmlns:asvg="http://schemas.microsoft.com/office/drawing/2016/SVG/main" xmlns="" r:embed="rId5"/>
              </a:ext>
            </a:extLst>
          </a:blip>
          <a:stretch>
            <a:fillRect/>
          </a:stretch>
        </p:blipFill>
        <p:spPr>
          <a:xfrm>
            <a:off x="172278" y="4900190"/>
            <a:ext cx="5863146" cy="1510209"/>
          </a:xfrm>
          <a:prstGeom prst="rect">
            <a:avLst/>
          </a:prstGeom>
        </p:spPr>
      </p:pic>
      <p:pic>
        <p:nvPicPr>
          <p:cNvPr id="22" name="Image 7" descr="preencoded.png"/>
          <p:cNvPicPr>
            <a:picLocks noChangeAspect="1"/>
          </p:cNvPicPr>
          <p:nvPr/>
        </p:nvPicPr>
        <p:blipFill>
          <a:blip>
            <a:extLst>
              <a:ext uri="{96DAC541-7B7A-43D3-8B79-37D633B846F1}">
                <asvg:svgBlip xmlns:asvg="http://schemas.microsoft.com/office/drawing/2016/SVG/main" xmlns="" r:embed="rId7"/>
              </a:ext>
            </a:extLst>
          </a:blip>
          <a:stretch>
            <a:fillRect/>
          </a:stretch>
        </p:blipFill>
        <p:spPr>
          <a:xfrm>
            <a:off x="3015214" y="5024611"/>
            <a:ext cx="165790" cy="165795"/>
          </a:xfrm>
          <a:prstGeom prst="rect">
            <a:avLst/>
          </a:prstGeom>
        </p:spPr>
      </p:pic>
      <p:sp>
        <p:nvSpPr>
          <p:cNvPr id="23" name="Text 11"/>
          <p:cNvSpPr/>
          <p:nvPr/>
        </p:nvSpPr>
        <p:spPr>
          <a:xfrm>
            <a:off x="782095" y="5621932"/>
            <a:ext cx="5089001" cy="227310"/>
          </a:xfrm>
          <a:prstGeom prst="rect">
            <a:avLst/>
          </a:prstGeom>
          <a:noFill/>
          <a:ln/>
        </p:spPr>
        <p:txBody>
          <a:bodyPr wrap="none" lIns="0" tIns="0" rIns="0" bIns="0" rtlCol="0" anchor="t"/>
          <a:lstStyle/>
          <a:p>
            <a:pPr algn="ctr" rtl="1">
              <a:lnSpc>
                <a:spcPct val="104000"/>
              </a:lnSpc>
            </a:pPr>
            <a:r>
              <a:rPr lang="ar-SA" sz="2400" dirty="0">
                <a:latin typeface="WinSoft Pro Medium" panose="020B0600060200000000" pitchFamily="34" charset="-79"/>
                <a:cs typeface="WinSoft Pro Medium" panose="020B0600060200000000" pitchFamily="34" charset="-79"/>
              </a:rPr>
              <a:t>لغة واضحة</a:t>
            </a:r>
            <a:r>
              <a:rPr lang="ar-JO" sz="2400" dirty="0">
                <a:latin typeface="WinSoft Pro Medium" panose="020B0600060200000000" pitchFamily="34" charset="-79"/>
                <a:cs typeface="WinSoft Pro Medium" panose="020B0600060200000000" pitchFamily="34" charset="-79"/>
              </a:rPr>
              <a:t> و </a:t>
            </a:r>
            <a:r>
              <a:rPr lang="ar-SA" sz="2400" dirty="0">
                <a:latin typeface="WinSoft Pro Medium" panose="020B0600060200000000" pitchFamily="34" charset="-79"/>
                <a:cs typeface="WinSoft Pro Medium" panose="020B0600060200000000" pitchFamily="34" charset="-79"/>
              </a:rPr>
              <a:t>وسائل اتصال بديلة</a:t>
            </a:r>
            <a:endParaRPr lang="ar-SA" sz="2400" b="1" dirty="0">
              <a:latin typeface="WinSoft Pro Medium" panose="020B0600060200000000" pitchFamily="34" charset="-79"/>
              <a:cs typeface="WinSoft Pro Medium" panose="020B0600060200000000" pitchFamily="34" charset="-79"/>
            </a:endParaRPr>
          </a:p>
        </p:txBody>
      </p:sp>
      <p:sp>
        <p:nvSpPr>
          <p:cNvPr id="28" name="Rectangle 27"/>
          <p:cNvSpPr/>
          <p:nvPr/>
        </p:nvSpPr>
        <p:spPr>
          <a:xfrm>
            <a:off x="553608" y="2200119"/>
            <a:ext cx="10848921" cy="553998"/>
          </a:xfrm>
          <a:prstGeom prst="rect">
            <a:avLst/>
          </a:prstGeom>
        </p:spPr>
        <p:txBody>
          <a:bodyPr wrap="square">
            <a:spAutoFit/>
          </a:bodyPr>
          <a:lstStyle/>
          <a:p>
            <a:pPr algn="r" rtl="1">
              <a:lnSpc>
                <a:spcPct val="125000"/>
              </a:lnSpc>
              <a:spcAft>
                <a:spcPts val="500"/>
              </a:spcAft>
            </a:pPr>
            <a:r>
              <a:rPr lang="ar-SA" sz="2400" dirty="0">
                <a:solidFill>
                  <a:srgbClr val="384653"/>
                </a:solidFill>
                <a:latin typeface="WinSoft Pro Medium" pitchFamily="34" charset="0"/>
                <a:ea typeface="WinSoft Pro Medium" pitchFamily="34" charset="-122"/>
                <a:cs typeface="WinSoft Pro Medium" pitchFamily="34" charset="-120"/>
              </a:rPr>
              <a:t>لذلك ينبغي السؤال</a:t>
            </a:r>
            <a:r>
              <a:rPr lang="en-US" sz="2400" dirty="0">
                <a:solidFill>
                  <a:srgbClr val="384653"/>
                </a:solidFill>
                <a:latin typeface="WinSoft Pro Medium" pitchFamily="34" charset="0"/>
                <a:ea typeface="WinSoft Pro Medium" pitchFamily="34" charset="-122"/>
                <a:cs typeface="WinSoft Pro Medium" pitchFamily="34" charset="-120"/>
              </a:rPr>
              <a:t>:</a:t>
            </a:r>
            <a:r>
              <a:rPr lang="ar-SA" sz="2400" dirty="0">
                <a:solidFill>
                  <a:srgbClr val="384653"/>
                </a:solidFill>
                <a:latin typeface="WinSoft Pro Medium" pitchFamily="34" charset="0"/>
                <a:ea typeface="WinSoft Pro Medium" pitchFamily="34" charset="-122"/>
                <a:cs typeface="WinSoft Pro Medium" pitchFamily="34" charset="-120"/>
              </a:rPr>
              <a:t>هل يستطيع الأشخاص المستهدفون الوصول إلى الأداة وفهمها واستخدامها بأمان؟</a:t>
            </a:r>
            <a:endParaRPr lang="en-US" sz="2400" dirty="0">
              <a:solidFill>
                <a:srgbClr val="384653"/>
              </a:solidFill>
              <a:latin typeface="WinSoft Pro Medium" pitchFamily="34" charset="0"/>
              <a:ea typeface="WinSoft Pro Medium" pitchFamily="34" charset="-122"/>
              <a:cs typeface="WinSoft Pro Medium" pitchFamily="34" charset="-120"/>
            </a:endParaRPr>
          </a:p>
        </p:txBody>
      </p:sp>
      <p:sp>
        <p:nvSpPr>
          <p:cNvPr id="29" name="Rectangle 28"/>
          <p:cNvSpPr/>
          <p:nvPr/>
        </p:nvSpPr>
        <p:spPr>
          <a:xfrm>
            <a:off x="6852008" y="4228530"/>
            <a:ext cx="4193777" cy="461665"/>
          </a:xfrm>
          <a:prstGeom prst="rect">
            <a:avLst/>
          </a:prstGeom>
        </p:spPr>
        <p:txBody>
          <a:bodyPr wrap="none">
            <a:spAutoFit/>
          </a:bodyPr>
          <a:lstStyle/>
          <a:p>
            <a:pPr algn="ctr"/>
            <a:r>
              <a:rPr lang="ar-SA" sz="2400" dirty="0">
                <a:latin typeface="WinSoft Pro Medium" panose="020B0600060200000000" pitchFamily="34" charset="-79"/>
                <a:ea typeface="Arial" panose="020B0604020202020204" pitchFamily="34" charset="0"/>
                <a:cs typeface="WinSoft Pro Medium" panose="020B0600060200000000" pitchFamily="34" charset="-79"/>
              </a:rPr>
              <a:t>أكثر من طريقة للاستجابة</a:t>
            </a:r>
            <a:r>
              <a:rPr lang="ar-JO" sz="2400" dirty="0">
                <a:latin typeface="WinSoft Pro Medium" panose="020B0600060200000000" pitchFamily="34" charset="-79"/>
                <a:ea typeface="Arial" panose="020B0604020202020204" pitchFamily="34" charset="0"/>
                <a:cs typeface="WinSoft Pro Medium" panose="020B0600060200000000" pitchFamily="34" charset="-79"/>
              </a:rPr>
              <a:t> و </a:t>
            </a:r>
            <a:r>
              <a:rPr lang="ar-SA" sz="2400" dirty="0">
                <a:latin typeface="WinSoft Pro Medium" panose="020B0600060200000000" pitchFamily="34" charset="-79"/>
                <a:cs typeface="WinSoft Pro Medium" panose="020B0600060200000000" pitchFamily="34" charset="-79"/>
              </a:rPr>
              <a:t>وقت مناسب</a:t>
            </a:r>
            <a:endParaRPr lang="ar-JO" sz="2400" dirty="0">
              <a:latin typeface="WinSoft Pro Medium" panose="020B0600060200000000" pitchFamily="34" charset="-79"/>
              <a:cs typeface="WinSoft Pro Medium" panose="020B0600060200000000" pitchFamily="34" charset="-79"/>
            </a:endParaRPr>
          </a:p>
        </p:txBody>
      </p:sp>
    </p:spTree>
    <p:extLst>
      <p:ext uri="{BB962C8B-B14F-4D97-AF65-F5344CB8AC3E}">
        <p14:creationId xmlns:p14="http://schemas.microsoft.com/office/powerpoint/2010/main" val="20321629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Text 1"/>
          <p:cNvSpPr/>
          <p:nvPr/>
        </p:nvSpPr>
        <p:spPr>
          <a:xfrm>
            <a:off x="927897" y="289917"/>
            <a:ext cx="10927878" cy="454620"/>
          </a:xfrm>
          <a:prstGeom prst="rect">
            <a:avLst/>
          </a:prstGeom>
          <a:noFill/>
          <a:ln/>
        </p:spPr>
        <p:txBody>
          <a:bodyPr wrap="none" lIns="0" tIns="0" rIns="0" bIns="0" rtlCol="0" anchor="t"/>
          <a:lstStyle/>
          <a:p>
            <a:pPr algn="ctr" rtl="1"/>
            <a:r>
              <a:rPr lang="ar-JO" sz="4000" dirty="0">
                <a:solidFill>
                  <a:srgbClr val="2E3C4E"/>
                </a:solidFill>
                <a:latin typeface="GE SS Two Light" pitchFamily="34" charset="0"/>
                <a:ea typeface="GE SS Two Light" pitchFamily="34" charset="-122"/>
                <a:cs typeface="GE SS Two Light" pitchFamily="34" charset="-120"/>
              </a:rPr>
              <a:t>الأخلاقيات وحماية البيانات</a:t>
            </a:r>
            <a:endParaRPr lang="en-US" sz="4000" dirty="0">
              <a:solidFill>
                <a:srgbClr val="2E3C4E"/>
              </a:solidFill>
              <a:latin typeface="GE SS Two Light" pitchFamily="34" charset="0"/>
              <a:ea typeface="GE SS Two Light" pitchFamily="34" charset="-122"/>
              <a:cs typeface="GE SS Two Light" pitchFamily="34" charset="-120"/>
            </a:endParaRPr>
          </a:p>
        </p:txBody>
      </p:sp>
      <p:sp>
        <p:nvSpPr>
          <p:cNvPr id="73" name="Rectangle 72"/>
          <p:cNvSpPr/>
          <p:nvPr/>
        </p:nvSpPr>
        <p:spPr>
          <a:xfrm>
            <a:off x="8990421" y="887595"/>
            <a:ext cx="3001142" cy="684803"/>
          </a:xfrm>
          <a:prstGeom prst="rect">
            <a:avLst/>
          </a:prstGeom>
        </p:spPr>
        <p:txBody>
          <a:bodyPr wrap="none">
            <a:spAutoFit/>
          </a:bodyPr>
          <a:lstStyle/>
          <a:p>
            <a:pPr algn="just" rtl="1">
              <a:lnSpc>
                <a:spcPct val="150000"/>
              </a:lnSpc>
              <a:spcAft>
                <a:spcPts val="500"/>
              </a:spcAft>
            </a:pPr>
            <a:r>
              <a:rPr lang="ar-SA" sz="2800" dirty="0">
                <a:solidFill>
                  <a:srgbClr val="2E3C4E"/>
                </a:solidFill>
                <a:latin typeface="GE SS Two Light" pitchFamily="34" charset="0"/>
                <a:ea typeface="GE SS Two Light" pitchFamily="34" charset="-122"/>
                <a:cs typeface="GE SS Two Light" pitchFamily="34" charset="-120"/>
              </a:rPr>
              <a:t>تطبق القواعد الآتية</a:t>
            </a:r>
            <a:r>
              <a:rPr lang="en-US" sz="2800" dirty="0">
                <a:solidFill>
                  <a:srgbClr val="384653"/>
                </a:solidFill>
                <a:latin typeface="WinSoft Pro Medium" pitchFamily="34" charset="0"/>
                <a:ea typeface="WinSoft Pro Medium" pitchFamily="34" charset="-122"/>
                <a:cs typeface="WinSoft Pro Medium" pitchFamily="34" charset="-120"/>
              </a:rPr>
              <a:t>:</a:t>
            </a:r>
          </a:p>
        </p:txBody>
      </p:sp>
      <p:sp>
        <p:nvSpPr>
          <p:cNvPr id="96" name="Shape 5"/>
          <p:cNvSpPr/>
          <p:nvPr/>
        </p:nvSpPr>
        <p:spPr>
          <a:xfrm flipV="1">
            <a:off x="1694360" y="2827498"/>
            <a:ext cx="10335897" cy="49954"/>
          </a:xfrm>
          <a:prstGeom prst="roundRect">
            <a:avLst>
              <a:gd name="adj" fmla="val 49999"/>
            </a:avLst>
          </a:prstGeom>
          <a:solidFill>
            <a:srgbClr val="000000">
              <a:alpha val="8000"/>
            </a:srgbClr>
          </a:solidFill>
          <a:ln/>
        </p:spPr>
      </p:sp>
      <p:sp>
        <p:nvSpPr>
          <p:cNvPr id="97" name="Shape 6"/>
          <p:cNvSpPr/>
          <p:nvPr/>
        </p:nvSpPr>
        <p:spPr>
          <a:xfrm>
            <a:off x="11178296" y="2497534"/>
            <a:ext cx="12700" cy="352028"/>
          </a:xfrm>
          <a:prstGeom prst="roundRect">
            <a:avLst>
              <a:gd name="adj" fmla="val 49999"/>
            </a:avLst>
          </a:prstGeom>
          <a:solidFill>
            <a:srgbClr val="0094D5"/>
          </a:solidFill>
          <a:ln/>
        </p:spPr>
      </p:sp>
      <p:sp>
        <p:nvSpPr>
          <p:cNvPr id="98" name="Shape 7"/>
          <p:cNvSpPr/>
          <p:nvPr/>
        </p:nvSpPr>
        <p:spPr>
          <a:xfrm>
            <a:off x="11052639" y="2731228"/>
            <a:ext cx="264014" cy="264021"/>
          </a:xfrm>
          <a:prstGeom prst="ellipse">
            <a:avLst/>
          </a:prstGeom>
          <a:solidFill>
            <a:srgbClr val="00AEEF"/>
          </a:solidFill>
          <a:ln w="6350">
            <a:solidFill>
              <a:srgbClr val="0094D5"/>
            </a:solidFill>
            <a:prstDash val="solid"/>
          </a:ln>
        </p:spPr>
      </p:sp>
      <p:sp>
        <p:nvSpPr>
          <p:cNvPr id="101" name="Shape 14"/>
          <p:cNvSpPr/>
          <p:nvPr/>
        </p:nvSpPr>
        <p:spPr>
          <a:xfrm>
            <a:off x="8728746" y="2497534"/>
            <a:ext cx="12700" cy="352028"/>
          </a:xfrm>
          <a:prstGeom prst="roundRect">
            <a:avLst>
              <a:gd name="adj" fmla="val 49999"/>
            </a:avLst>
          </a:prstGeom>
          <a:solidFill>
            <a:srgbClr val="0094D5"/>
          </a:solidFill>
          <a:ln/>
        </p:spPr>
      </p:sp>
      <p:sp>
        <p:nvSpPr>
          <p:cNvPr id="102" name="Shape 15"/>
          <p:cNvSpPr/>
          <p:nvPr/>
        </p:nvSpPr>
        <p:spPr>
          <a:xfrm>
            <a:off x="8593140" y="2785933"/>
            <a:ext cx="264014" cy="264021"/>
          </a:xfrm>
          <a:prstGeom prst="ellipse">
            <a:avLst/>
          </a:prstGeom>
          <a:solidFill>
            <a:srgbClr val="00AEEF"/>
          </a:solidFill>
          <a:ln w="6350">
            <a:solidFill>
              <a:srgbClr val="0094D5"/>
            </a:solidFill>
            <a:prstDash val="solid"/>
          </a:ln>
        </p:spPr>
      </p:sp>
      <p:sp>
        <p:nvSpPr>
          <p:cNvPr id="103" name="Shape 18"/>
          <p:cNvSpPr/>
          <p:nvPr/>
        </p:nvSpPr>
        <p:spPr>
          <a:xfrm>
            <a:off x="7503921" y="2849463"/>
            <a:ext cx="12700" cy="352028"/>
          </a:xfrm>
          <a:prstGeom prst="roundRect">
            <a:avLst>
              <a:gd name="adj" fmla="val 49999"/>
            </a:avLst>
          </a:prstGeom>
          <a:solidFill>
            <a:srgbClr val="0094D5"/>
          </a:solidFill>
          <a:ln/>
        </p:spPr>
      </p:sp>
      <p:sp>
        <p:nvSpPr>
          <p:cNvPr id="105" name="Shape 22"/>
          <p:cNvSpPr/>
          <p:nvPr/>
        </p:nvSpPr>
        <p:spPr>
          <a:xfrm>
            <a:off x="6279096" y="2497534"/>
            <a:ext cx="12700" cy="352028"/>
          </a:xfrm>
          <a:prstGeom prst="roundRect">
            <a:avLst>
              <a:gd name="adj" fmla="val 49999"/>
            </a:avLst>
          </a:prstGeom>
          <a:solidFill>
            <a:srgbClr val="0094D5"/>
          </a:solidFill>
          <a:ln/>
        </p:spPr>
      </p:sp>
      <p:sp>
        <p:nvSpPr>
          <p:cNvPr id="107" name="Shape 25"/>
          <p:cNvSpPr/>
          <p:nvPr/>
        </p:nvSpPr>
        <p:spPr>
          <a:xfrm>
            <a:off x="5054370" y="2849463"/>
            <a:ext cx="12700" cy="352028"/>
          </a:xfrm>
          <a:prstGeom prst="roundRect">
            <a:avLst>
              <a:gd name="adj" fmla="val 49999"/>
            </a:avLst>
          </a:prstGeom>
          <a:solidFill>
            <a:srgbClr val="0094D5"/>
          </a:solidFill>
          <a:ln/>
        </p:spPr>
      </p:sp>
      <p:sp>
        <p:nvSpPr>
          <p:cNvPr id="108" name="Shape 26"/>
          <p:cNvSpPr/>
          <p:nvPr/>
        </p:nvSpPr>
        <p:spPr>
          <a:xfrm>
            <a:off x="4928663" y="2717502"/>
            <a:ext cx="264014" cy="264021"/>
          </a:xfrm>
          <a:prstGeom prst="ellipse">
            <a:avLst/>
          </a:prstGeom>
          <a:solidFill>
            <a:srgbClr val="00AEEF"/>
          </a:solidFill>
          <a:ln w="6350">
            <a:solidFill>
              <a:srgbClr val="0094D5"/>
            </a:solidFill>
            <a:prstDash val="solid"/>
          </a:ln>
        </p:spPr>
      </p:sp>
      <p:sp>
        <p:nvSpPr>
          <p:cNvPr id="109" name="Shape 28"/>
          <p:cNvSpPr/>
          <p:nvPr/>
        </p:nvSpPr>
        <p:spPr>
          <a:xfrm>
            <a:off x="3801410" y="2483468"/>
            <a:ext cx="12700" cy="352028"/>
          </a:xfrm>
          <a:prstGeom prst="roundRect">
            <a:avLst>
              <a:gd name="adj" fmla="val 49999"/>
            </a:avLst>
          </a:prstGeom>
          <a:solidFill>
            <a:srgbClr val="0094D5"/>
          </a:solidFill>
          <a:ln/>
        </p:spPr>
      </p:sp>
      <p:sp>
        <p:nvSpPr>
          <p:cNvPr id="113" name="Shape 11"/>
          <p:cNvSpPr/>
          <p:nvPr/>
        </p:nvSpPr>
        <p:spPr>
          <a:xfrm>
            <a:off x="7363633" y="2599218"/>
            <a:ext cx="264014" cy="264021"/>
          </a:xfrm>
          <a:prstGeom prst="ellipse">
            <a:avLst/>
          </a:prstGeom>
          <a:solidFill>
            <a:srgbClr val="00AEEF"/>
          </a:solidFill>
          <a:ln w="6350">
            <a:solidFill>
              <a:srgbClr val="0094D5"/>
            </a:solidFill>
            <a:prstDash val="solid"/>
          </a:ln>
        </p:spPr>
      </p:sp>
      <p:sp>
        <p:nvSpPr>
          <p:cNvPr id="114" name="Shape 11"/>
          <p:cNvSpPr/>
          <p:nvPr/>
        </p:nvSpPr>
        <p:spPr>
          <a:xfrm>
            <a:off x="6130527" y="2779070"/>
            <a:ext cx="264014" cy="264021"/>
          </a:xfrm>
          <a:prstGeom prst="ellipse">
            <a:avLst/>
          </a:prstGeom>
          <a:solidFill>
            <a:srgbClr val="00AEEF"/>
          </a:solidFill>
          <a:ln w="6350">
            <a:solidFill>
              <a:srgbClr val="0094D5"/>
            </a:solidFill>
            <a:prstDash val="solid"/>
          </a:ln>
        </p:spPr>
      </p:sp>
      <p:sp>
        <p:nvSpPr>
          <p:cNvPr id="115" name="Shape 11"/>
          <p:cNvSpPr/>
          <p:nvPr/>
        </p:nvSpPr>
        <p:spPr>
          <a:xfrm>
            <a:off x="3669366" y="2784219"/>
            <a:ext cx="264014" cy="264021"/>
          </a:xfrm>
          <a:prstGeom prst="ellipse">
            <a:avLst/>
          </a:prstGeom>
          <a:solidFill>
            <a:srgbClr val="00AEEF"/>
          </a:solidFill>
          <a:ln w="6350">
            <a:solidFill>
              <a:srgbClr val="0094D5"/>
            </a:solidFill>
            <a:prstDash val="solid"/>
          </a:ln>
        </p:spPr>
      </p:sp>
      <p:sp>
        <p:nvSpPr>
          <p:cNvPr id="116" name="Shape 18"/>
          <p:cNvSpPr/>
          <p:nvPr/>
        </p:nvSpPr>
        <p:spPr>
          <a:xfrm>
            <a:off x="9963411" y="2890397"/>
            <a:ext cx="12700" cy="352028"/>
          </a:xfrm>
          <a:prstGeom prst="roundRect">
            <a:avLst>
              <a:gd name="adj" fmla="val 49999"/>
            </a:avLst>
          </a:prstGeom>
          <a:solidFill>
            <a:srgbClr val="0094D5"/>
          </a:solidFill>
          <a:ln/>
        </p:spPr>
      </p:sp>
      <p:sp>
        <p:nvSpPr>
          <p:cNvPr id="117" name="Shape 7"/>
          <p:cNvSpPr/>
          <p:nvPr/>
        </p:nvSpPr>
        <p:spPr>
          <a:xfrm>
            <a:off x="9815734" y="2723852"/>
            <a:ext cx="264014" cy="264021"/>
          </a:xfrm>
          <a:prstGeom prst="ellipse">
            <a:avLst/>
          </a:prstGeom>
          <a:solidFill>
            <a:srgbClr val="00AEEF"/>
          </a:solidFill>
          <a:ln w="6350">
            <a:solidFill>
              <a:srgbClr val="0094D5"/>
            </a:solidFill>
            <a:prstDash val="solid"/>
          </a:ln>
        </p:spPr>
      </p:sp>
      <p:sp>
        <p:nvSpPr>
          <p:cNvPr id="118" name="Rectangle 117"/>
          <p:cNvSpPr/>
          <p:nvPr/>
        </p:nvSpPr>
        <p:spPr>
          <a:xfrm>
            <a:off x="10312390" y="1896437"/>
            <a:ext cx="1757212" cy="646331"/>
          </a:xfrm>
          <a:prstGeom prst="rect">
            <a:avLst/>
          </a:prstGeom>
        </p:spPr>
        <p:txBody>
          <a:bodyPr wrap="none">
            <a:spAutoFit/>
          </a:bodyPr>
          <a:lstStyle/>
          <a:p>
            <a:pPr algn="ctr"/>
            <a:r>
              <a:rPr lang="ar-SA" dirty="0">
                <a:latin typeface="WinSoft Pro Medium" panose="020B0600060200000000" pitchFamily="34" charset="-79"/>
                <a:ea typeface="Arial" panose="020B0604020202020204" pitchFamily="34" charset="0"/>
                <a:cs typeface="WinSoft Pro Medium" panose="020B0600060200000000" pitchFamily="34" charset="-79"/>
              </a:rPr>
              <a:t>جمع الحد الأدنى اللازم </a:t>
            </a:r>
            <a:endParaRPr lang="ar-JO" dirty="0">
              <a:latin typeface="WinSoft Pro Medium" panose="020B0600060200000000" pitchFamily="34" charset="-79"/>
              <a:ea typeface="Arial" panose="020B0604020202020204" pitchFamily="34" charset="0"/>
              <a:cs typeface="WinSoft Pro Medium" panose="020B0600060200000000" pitchFamily="34" charset="-79"/>
            </a:endParaRPr>
          </a:p>
          <a:p>
            <a:pPr algn="ctr"/>
            <a:r>
              <a:rPr lang="ar-SA" dirty="0">
                <a:latin typeface="WinSoft Pro Medium" panose="020B0600060200000000" pitchFamily="34" charset="-79"/>
                <a:ea typeface="Arial" panose="020B0604020202020204" pitchFamily="34" charset="0"/>
                <a:cs typeface="WinSoft Pro Medium" panose="020B0600060200000000" pitchFamily="34" charset="-79"/>
              </a:rPr>
              <a:t>من البيانات </a:t>
            </a:r>
            <a:endParaRPr lang="ar-JO" dirty="0">
              <a:latin typeface="WinSoft Pro Medium" panose="020B0600060200000000" pitchFamily="34" charset="-79"/>
              <a:cs typeface="WinSoft Pro Medium" panose="020B0600060200000000" pitchFamily="34" charset="-79"/>
            </a:endParaRPr>
          </a:p>
        </p:txBody>
      </p:sp>
      <p:sp>
        <p:nvSpPr>
          <p:cNvPr id="119" name="Rectangle 118"/>
          <p:cNvSpPr/>
          <p:nvPr/>
        </p:nvSpPr>
        <p:spPr>
          <a:xfrm>
            <a:off x="9346398" y="3277409"/>
            <a:ext cx="1157689" cy="369332"/>
          </a:xfrm>
          <a:prstGeom prst="rect">
            <a:avLst/>
          </a:prstGeom>
        </p:spPr>
        <p:txBody>
          <a:bodyPr wrap="none">
            <a:spAutoFit/>
          </a:bodyPr>
          <a:lstStyle/>
          <a:p>
            <a:r>
              <a:rPr lang="ar-SA" dirty="0">
                <a:latin typeface="WinSoft Pro Medium" panose="020B0600060200000000" pitchFamily="34" charset="-79"/>
                <a:ea typeface="Arial" panose="020B0604020202020204" pitchFamily="34" charset="0"/>
                <a:cs typeface="WinSoft Pro Medium" panose="020B0600060200000000" pitchFamily="34" charset="-79"/>
              </a:rPr>
              <a:t>تحديد الغرض </a:t>
            </a:r>
            <a:endParaRPr lang="ar-JO" dirty="0">
              <a:latin typeface="WinSoft Pro Medium" panose="020B0600060200000000" pitchFamily="34" charset="-79"/>
              <a:cs typeface="WinSoft Pro Medium" panose="020B0600060200000000" pitchFamily="34" charset="-79"/>
            </a:endParaRPr>
          </a:p>
        </p:txBody>
      </p:sp>
      <p:sp>
        <p:nvSpPr>
          <p:cNvPr id="120" name="Rectangle 119"/>
          <p:cNvSpPr/>
          <p:nvPr/>
        </p:nvSpPr>
        <p:spPr>
          <a:xfrm>
            <a:off x="8113441" y="1882068"/>
            <a:ext cx="1223412" cy="646331"/>
          </a:xfrm>
          <a:prstGeom prst="rect">
            <a:avLst/>
          </a:prstGeom>
        </p:spPr>
        <p:txBody>
          <a:bodyPr wrap="none">
            <a:spAutoFit/>
          </a:bodyPr>
          <a:lstStyle/>
          <a:p>
            <a:pPr algn="ctr"/>
            <a:r>
              <a:rPr lang="ar-SA" dirty="0">
                <a:latin typeface="WinSoft Pro Medium" panose="020B0600060200000000" pitchFamily="34" charset="-79"/>
                <a:ea typeface="Arial" panose="020B0604020202020204" pitchFamily="34" charset="0"/>
                <a:cs typeface="WinSoft Pro Medium" panose="020B0600060200000000" pitchFamily="34" charset="-79"/>
              </a:rPr>
              <a:t>الموافقة عندما</a:t>
            </a:r>
            <a:endParaRPr lang="ar-JO" dirty="0">
              <a:latin typeface="WinSoft Pro Medium" panose="020B0600060200000000" pitchFamily="34" charset="-79"/>
              <a:ea typeface="Arial" panose="020B0604020202020204" pitchFamily="34" charset="0"/>
              <a:cs typeface="WinSoft Pro Medium" panose="020B0600060200000000" pitchFamily="34" charset="-79"/>
            </a:endParaRPr>
          </a:p>
          <a:p>
            <a:pPr algn="ctr"/>
            <a:r>
              <a:rPr lang="ar-SA" dirty="0">
                <a:latin typeface="WinSoft Pro Medium" panose="020B0600060200000000" pitchFamily="34" charset="-79"/>
                <a:ea typeface="Arial" panose="020B0604020202020204" pitchFamily="34" charset="0"/>
                <a:cs typeface="WinSoft Pro Medium" panose="020B0600060200000000" pitchFamily="34" charset="-79"/>
              </a:rPr>
              <a:t> تنطبق </a:t>
            </a:r>
            <a:endParaRPr lang="ar-JO" dirty="0">
              <a:latin typeface="WinSoft Pro Medium" panose="020B0600060200000000" pitchFamily="34" charset="-79"/>
              <a:cs typeface="WinSoft Pro Medium" panose="020B0600060200000000" pitchFamily="34" charset="-79"/>
            </a:endParaRPr>
          </a:p>
        </p:txBody>
      </p:sp>
      <p:sp>
        <p:nvSpPr>
          <p:cNvPr id="121" name="Rectangle 120"/>
          <p:cNvSpPr/>
          <p:nvPr/>
        </p:nvSpPr>
        <p:spPr>
          <a:xfrm>
            <a:off x="7143620" y="3215704"/>
            <a:ext cx="704039" cy="369332"/>
          </a:xfrm>
          <a:prstGeom prst="rect">
            <a:avLst/>
          </a:prstGeom>
        </p:spPr>
        <p:txBody>
          <a:bodyPr wrap="none">
            <a:spAutoFit/>
          </a:bodyPr>
          <a:lstStyle/>
          <a:p>
            <a:r>
              <a:rPr lang="ar-SA" dirty="0">
                <a:latin typeface="WinSoft Pro Medium" panose="020B0600060200000000" pitchFamily="34" charset="-79"/>
                <a:ea typeface="Arial" panose="020B0604020202020204" pitchFamily="34" charset="0"/>
                <a:cs typeface="WinSoft Pro Medium" panose="020B0600060200000000" pitchFamily="34" charset="-79"/>
              </a:rPr>
              <a:t>السرية</a:t>
            </a:r>
            <a:endParaRPr lang="ar-JO" dirty="0">
              <a:latin typeface="WinSoft Pro Medium" panose="020B0600060200000000" pitchFamily="34" charset="-79"/>
              <a:cs typeface="WinSoft Pro Medium" panose="020B0600060200000000" pitchFamily="34" charset="-79"/>
            </a:endParaRPr>
          </a:p>
        </p:txBody>
      </p:sp>
      <p:sp>
        <p:nvSpPr>
          <p:cNvPr id="122" name="Rectangle 121"/>
          <p:cNvSpPr/>
          <p:nvPr/>
        </p:nvSpPr>
        <p:spPr>
          <a:xfrm>
            <a:off x="5654927" y="2143413"/>
            <a:ext cx="1207382" cy="369332"/>
          </a:xfrm>
          <a:prstGeom prst="rect">
            <a:avLst/>
          </a:prstGeom>
        </p:spPr>
        <p:txBody>
          <a:bodyPr wrap="none">
            <a:spAutoFit/>
          </a:bodyPr>
          <a:lstStyle/>
          <a:p>
            <a:r>
              <a:rPr lang="ar-SA" dirty="0">
                <a:latin typeface="WinSoft Pro Medium" panose="020B0600060200000000" pitchFamily="34" charset="-79"/>
                <a:ea typeface="Arial" panose="020B0604020202020204" pitchFamily="34" charset="0"/>
                <a:cs typeface="WinSoft Pro Medium" panose="020B0600060200000000" pitchFamily="34" charset="-79"/>
              </a:rPr>
              <a:t>التخزين الآمن </a:t>
            </a:r>
            <a:endParaRPr lang="ar-JO" dirty="0">
              <a:latin typeface="WinSoft Pro Medium" panose="020B0600060200000000" pitchFamily="34" charset="-79"/>
              <a:cs typeface="WinSoft Pro Medium" panose="020B0600060200000000" pitchFamily="34" charset="-79"/>
            </a:endParaRPr>
          </a:p>
        </p:txBody>
      </p:sp>
      <p:sp>
        <p:nvSpPr>
          <p:cNvPr id="123" name="Rectangle 122"/>
          <p:cNvSpPr/>
          <p:nvPr/>
        </p:nvSpPr>
        <p:spPr>
          <a:xfrm>
            <a:off x="4508325" y="3219066"/>
            <a:ext cx="1104790" cy="369332"/>
          </a:xfrm>
          <a:prstGeom prst="rect">
            <a:avLst/>
          </a:prstGeom>
        </p:spPr>
        <p:txBody>
          <a:bodyPr wrap="none">
            <a:spAutoFit/>
          </a:bodyPr>
          <a:lstStyle/>
          <a:p>
            <a:r>
              <a:rPr lang="ar-SA" dirty="0">
                <a:latin typeface="WinSoft Pro Medium" panose="020B0600060200000000" pitchFamily="34" charset="-79"/>
                <a:ea typeface="Arial" panose="020B0604020202020204" pitchFamily="34" charset="0"/>
                <a:cs typeface="WinSoft Pro Medium" panose="020B0600060200000000" pitchFamily="34" charset="-79"/>
              </a:rPr>
              <a:t>الإبلاغ المجهل </a:t>
            </a:r>
            <a:endParaRPr lang="ar-JO" dirty="0">
              <a:latin typeface="WinSoft Pro Medium" panose="020B0600060200000000" pitchFamily="34" charset="-79"/>
              <a:cs typeface="WinSoft Pro Medium" panose="020B0600060200000000" pitchFamily="34" charset="-79"/>
            </a:endParaRPr>
          </a:p>
        </p:txBody>
      </p:sp>
      <p:sp>
        <p:nvSpPr>
          <p:cNvPr id="124" name="Rectangle 123"/>
          <p:cNvSpPr/>
          <p:nvPr/>
        </p:nvSpPr>
        <p:spPr>
          <a:xfrm>
            <a:off x="3017869" y="1893318"/>
            <a:ext cx="1571264" cy="646331"/>
          </a:xfrm>
          <a:prstGeom prst="rect">
            <a:avLst/>
          </a:prstGeom>
        </p:spPr>
        <p:txBody>
          <a:bodyPr wrap="none">
            <a:spAutoFit/>
          </a:bodyPr>
          <a:lstStyle/>
          <a:p>
            <a:pPr algn="ctr"/>
            <a:r>
              <a:rPr lang="ar-SA" dirty="0">
                <a:latin typeface="WinSoft Pro Medium" panose="020B0600060200000000" pitchFamily="34" charset="-79"/>
                <a:ea typeface="Arial" panose="020B0604020202020204" pitchFamily="34" charset="0"/>
                <a:cs typeface="WinSoft Pro Medium" panose="020B0600060200000000" pitchFamily="34" charset="-79"/>
              </a:rPr>
              <a:t>تحديد حدود الإحالة </a:t>
            </a:r>
            <a:endParaRPr lang="ar-JO" dirty="0">
              <a:latin typeface="WinSoft Pro Medium" panose="020B0600060200000000" pitchFamily="34" charset="-79"/>
              <a:ea typeface="Arial" panose="020B0604020202020204" pitchFamily="34" charset="0"/>
              <a:cs typeface="WinSoft Pro Medium" panose="020B0600060200000000" pitchFamily="34" charset="-79"/>
            </a:endParaRPr>
          </a:p>
          <a:p>
            <a:pPr algn="ctr"/>
            <a:r>
              <a:rPr lang="ar-SA" dirty="0">
                <a:latin typeface="WinSoft Pro Medium" panose="020B0600060200000000" pitchFamily="34" charset="-79"/>
                <a:ea typeface="Arial" panose="020B0604020202020204" pitchFamily="34" charset="0"/>
                <a:cs typeface="WinSoft Pro Medium" panose="020B0600060200000000" pitchFamily="34" charset="-79"/>
              </a:rPr>
              <a:t>والحماية</a:t>
            </a:r>
            <a:endParaRPr lang="ar-JO" dirty="0">
              <a:latin typeface="WinSoft Pro Medium" panose="020B0600060200000000" pitchFamily="34" charset="-79"/>
              <a:cs typeface="WinSoft Pro Medium" panose="020B0600060200000000" pitchFamily="34" charset="-79"/>
            </a:endParaRPr>
          </a:p>
        </p:txBody>
      </p:sp>
      <p:pic>
        <p:nvPicPr>
          <p:cNvPr id="125" name="Image 0" descr="preencoded.png"/>
          <p:cNvPicPr>
            <a:picLocks noChangeAspect="1"/>
          </p:cNvPicPr>
          <p:nvPr/>
        </p:nvPicPr>
        <p:blipFill>
          <a:blip>
            <a:extLst>
              <a:ext uri="{96DAC541-7B7A-43D3-8B79-37D633B846F1}">
                <asvg:svgBlip xmlns:asvg="http://schemas.microsoft.com/office/drawing/2016/SVG/main" xmlns="" r:embed="rId2"/>
              </a:ext>
            </a:extLst>
          </a:blip>
          <a:stretch>
            <a:fillRect/>
          </a:stretch>
        </p:blipFill>
        <p:spPr>
          <a:xfrm>
            <a:off x="8383507" y="4421393"/>
            <a:ext cx="3556109" cy="970161"/>
          </a:xfrm>
          <a:prstGeom prst="rect">
            <a:avLst/>
          </a:prstGeom>
        </p:spPr>
      </p:pic>
      <p:pic>
        <p:nvPicPr>
          <p:cNvPr id="126" name="Image 1" descr="preencoded.png"/>
          <p:cNvPicPr>
            <a:picLocks noChangeAspect="1"/>
          </p:cNvPicPr>
          <p:nvPr/>
        </p:nvPicPr>
        <p:blipFill>
          <a:blip>
            <a:extLst>
              <a:ext uri="{96DAC541-7B7A-43D3-8B79-37D633B846F1}">
                <asvg:svgBlip xmlns:asvg="http://schemas.microsoft.com/office/drawing/2016/SVG/main" xmlns="" r:embed="rId2"/>
              </a:ext>
            </a:extLst>
          </a:blip>
          <a:stretch>
            <a:fillRect/>
          </a:stretch>
        </p:blipFill>
        <p:spPr>
          <a:xfrm>
            <a:off x="4200856" y="4421392"/>
            <a:ext cx="4036754" cy="970161"/>
          </a:xfrm>
          <a:prstGeom prst="rect">
            <a:avLst/>
          </a:prstGeom>
        </p:spPr>
      </p:pic>
      <p:pic>
        <p:nvPicPr>
          <p:cNvPr id="127" name="Image 2" descr="preencoded.png"/>
          <p:cNvPicPr>
            <a:picLocks noChangeAspect="1"/>
          </p:cNvPicPr>
          <p:nvPr/>
        </p:nvPicPr>
        <p:blipFill>
          <a:blip>
            <a:extLst>
              <a:ext uri="{96DAC541-7B7A-43D3-8B79-37D633B846F1}">
                <asvg:svgBlip xmlns:asvg="http://schemas.microsoft.com/office/drawing/2016/SVG/main" xmlns="" r:embed="rId2"/>
              </a:ext>
            </a:extLst>
          </a:blip>
          <a:stretch>
            <a:fillRect/>
          </a:stretch>
        </p:blipFill>
        <p:spPr>
          <a:xfrm>
            <a:off x="350554" y="4422484"/>
            <a:ext cx="3556209" cy="970161"/>
          </a:xfrm>
          <a:prstGeom prst="rect">
            <a:avLst/>
          </a:prstGeom>
        </p:spPr>
      </p:pic>
      <p:pic>
        <p:nvPicPr>
          <p:cNvPr id="128" name="Image 3" descr="preencoded.png"/>
          <p:cNvPicPr>
            <a:picLocks noChangeAspect="1"/>
          </p:cNvPicPr>
          <p:nvPr/>
        </p:nvPicPr>
        <p:blipFill>
          <a:blip>
            <a:extLst>
              <a:ext uri="{96DAC541-7B7A-43D3-8B79-37D633B846F1}">
                <asvg:svgBlip xmlns:asvg="http://schemas.microsoft.com/office/drawing/2016/SVG/main" xmlns="" r:embed="rId2"/>
              </a:ext>
            </a:extLst>
          </a:blip>
          <a:stretch>
            <a:fillRect/>
          </a:stretch>
        </p:blipFill>
        <p:spPr>
          <a:xfrm>
            <a:off x="6459698" y="5473670"/>
            <a:ext cx="4199759" cy="974998"/>
          </a:xfrm>
          <a:prstGeom prst="rect">
            <a:avLst/>
          </a:prstGeom>
        </p:spPr>
      </p:pic>
      <p:pic>
        <p:nvPicPr>
          <p:cNvPr id="129" name="Image 4" descr="preencoded.png"/>
          <p:cNvPicPr>
            <a:picLocks noChangeAspect="1"/>
          </p:cNvPicPr>
          <p:nvPr/>
        </p:nvPicPr>
        <p:blipFill>
          <a:blip>
            <a:extLst>
              <a:ext uri="{96DAC541-7B7A-43D3-8B79-37D633B846F1}">
                <asvg:svgBlip xmlns:asvg="http://schemas.microsoft.com/office/drawing/2016/SVG/main" xmlns="" r:embed="rId2"/>
              </a:ext>
            </a:extLst>
          </a:blip>
          <a:stretch>
            <a:fillRect/>
          </a:stretch>
        </p:blipFill>
        <p:spPr>
          <a:xfrm>
            <a:off x="2545267" y="5478506"/>
            <a:ext cx="3556209" cy="970161"/>
          </a:xfrm>
          <a:prstGeom prst="rect">
            <a:avLst/>
          </a:prstGeom>
        </p:spPr>
      </p:pic>
      <p:sp>
        <p:nvSpPr>
          <p:cNvPr id="130" name="Rectangle 129"/>
          <p:cNvSpPr/>
          <p:nvPr/>
        </p:nvSpPr>
        <p:spPr>
          <a:xfrm>
            <a:off x="9814822" y="3564932"/>
            <a:ext cx="2080327" cy="738664"/>
          </a:xfrm>
          <a:prstGeom prst="rect">
            <a:avLst/>
          </a:prstGeom>
        </p:spPr>
        <p:txBody>
          <a:bodyPr wrap="square">
            <a:spAutoFit/>
          </a:bodyPr>
          <a:lstStyle/>
          <a:p>
            <a:pPr algn="just" rtl="1">
              <a:lnSpc>
                <a:spcPct val="150000"/>
              </a:lnSpc>
              <a:spcAft>
                <a:spcPts val="500"/>
              </a:spcAft>
            </a:pPr>
            <a:r>
              <a:rPr lang="ar-JO" sz="2800" dirty="0">
                <a:solidFill>
                  <a:srgbClr val="2E3C4E"/>
                </a:solidFill>
                <a:latin typeface="GE SS Two Light" pitchFamily="34" charset="0"/>
                <a:ea typeface="GE SS Two Light" pitchFamily="34" charset="-122"/>
                <a:cs typeface="GE SS Two Light" pitchFamily="34" charset="-120"/>
              </a:rPr>
              <a:t>لا ينبغي</a:t>
            </a:r>
            <a:r>
              <a:rPr lang="en-US" sz="2800" dirty="0">
                <a:solidFill>
                  <a:srgbClr val="2E3C4E"/>
                </a:solidFill>
                <a:latin typeface="GE SS Two Light" pitchFamily="34" charset="0"/>
                <a:ea typeface="GE SS Two Light" pitchFamily="34" charset="-122"/>
                <a:cs typeface="GE SS Two Light" pitchFamily="34" charset="-120"/>
              </a:rPr>
              <a:t>:</a:t>
            </a:r>
          </a:p>
        </p:txBody>
      </p:sp>
      <p:sp>
        <p:nvSpPr>
          <p:cNvPr id="132" name="Rectangle 131"/>
          <p:cNvSpPr/>
          <p:nvPr/>
        </p:nvSpPr>
        <p:spPr>
          <a:xfrm>
            <a:off x="9128527" y="4866643"/>
            <a:ext cx="2093843" cy="369332"/>
          </a:xfrm>
          <a:prstGeom prst="rect">
            <a:avLst/>
          </a:prstGeom>
        </p:spPr>
        <p:txBody>
          <a:bodyPr wrap="none">
            <a:spAutoFit/>
          </a:bodyPr>
          <a:lstStyle/>
          <a:p>
            <a:r>
              <a:rPr lang="ar-SA" dirty="0">
                <a:latin typeface="WinSoft Pro Medium" panose="020B0600060200000000" pitchFamily="34" charset="-79"/>
                <a:ea typeface="Arial" panose="020B0604020202020204" pitchFamily="34" charset="0"/>
                <a:cs typeface="WinSoft Pro Medium" panose="020B0600060200000000" pitchFamily="34" charset="-79"/>
              </a:rPr>
              <a:t>طلب تشخيص غير ضروري</a:t>
            </a:r>
            <a:endParaRPr lang="ar-JO" dirty="0">
              <a:latin typeface="WinSoft Pro Medium" panose="020B0600060200000000" pitchFamily="34" charset="-79"/>
              <a:cs typeface="WinSoft Pro Medium" panose="020B0600060200000000" pitchFamily="34" charset="-79"/>
            </a:endParaRPr>
          </a:p>
        </p:txBody>
      </p:sp>
      <p:sp>
        <p:nvSpPr>
          <p:cNvPr id="133" name="Rectangle 132"/>
          <p:cNvSpPr/>
          <p:nvPr/>
        </p:nvSpPr>
        <p:spPr>
          <a:xfrm>
            <a:off x="4384186" y="4772380"/>
            <a:ext cx="3789819" cy="473206"/>
          </a:xfrm>
          <a:prstGeom prst="rect">
            <a:avLst/>
          </a:prstGeom>
        </p:spPr>
        <p:txBody>
          <a:bodyPr wrap="none">
            <a:spAutoFit/>
          </a:bodyPr>
          <a:lstStyle/>
          <a:p>
            <a:pPr lvl="0" algn="just" rtl="1">
              <a:lnSpc>
                <a:spcPct val="150000"/>
              </a:lnSpc>
              <a:spcAft>
                <a:spcPts val="500"/>
              </a:spcAft>
              <a:buSzPts val="1000"/>
              <a:tabLst>
                <a:tab pos="457200" algn="l"/>
              </a:tabLst>
            </a:pPr>
            <a:r>
              <a:rPr lang="ar-SA" dirty="0">
                <a:latin typeface="WinSoft Pro Medium" panose="020B0600060200000000" pitchFamily="34" charset="-79"/>
                <a:ea typeface="Arial" panose="020B0604020202020204" pitchFamily="34" charset="0"/>
                <a:cs typeface="WinSoft Pro Medium" panose="020B0600060200000000" pitchFamily="34" charset="-79"/>
              </a:rPr>
              <a:t>جمع بيانات حساسة لمجرد «أنها قد تكون مفيدة»؛ </a:t>
            </a:r>
            <a:endParaRPr lang="en-US" dirty="0">
              <a:latin typeface="WinSoft Pro Medium" panose="020B0600060200000000" pitchFamily="34" charset="-79"/>
              <a:ea typeface="Arial" panose="020B0604020202020204" pitchFamily="34" charset="0"/>
              <a:cs typeface="WinSoft Pro Medium" panose="020B0600060200000000" pitchFamily="34" charset="-79"/>
            </a:endParaRPr>
          </a:p>
        </p:txBody>
      </p:sp>
      <p:sp>
        <p:nvSpPr>
          <p:cNvPr id="134" name="Rectangle 133"/>
          <p:cNvSpPr/>
          <p:nvPr/>
        </p:nvSpPr>
        <p:spPr>
          <a:xfrm>
            <a:off x="1292102" y="4811782"/>
            <a:ext cx="1967205" cy="473206"/>
          </a:xfrm>
          <a:prstGeom prst="rect">
            <a:avLst/>
          </a:prstGeom>
        </p:spPr>
        <p:txBody>
          <a:bodyPr wrap="none">
            <a:spAutoFit/>
          </a:bodyPr>
          <a:lstStyle/>
          <a:p>
            <a:pPr lvl="0" algn="just" rtl="1">
              <a:lnSpc>
                <a:spcPct val="150000"/>
              </a:lnSpc>
              <a:spcAft>
                <a:spcPts val="500"/>
              </a:spcAft>
              <a:buSzPts val="1000"/>
              <a:tabLst>
                <a:tab pos="457200" algn="l"/>
              </a:tabLst>
            </a:pPr>
            <a:r>
              <a:rPr lang="ar-SA" dirty="0">
                <a:latin typeface="WinSoft Pro Medium" panose="020B0600060200000000" pitchFamily="34" charset="-79"/>
                <a:ea typeface="Arial" panose="020B0604020202020204" pitchFamily="34" charset="0"/>
                <a:cs typeface="WinSoft Pro Medium" panose="020B0600060200000000" pitchFamily="34" charset="-79"/>
              </a:rPr>
              <a:t>إلزام الأشخاص بالإفصاح</a:t>
            </a:r>
            <a:endParaRPr lang="en-US" dirty="0">
              <a:latin typeface="WinSoft Pro Medium" panose="020B0600060200000000" pitchFamily="34" charset="-79"/>
              <a:ea typeface="Arial" panose="020B0604020202020204" pitchFamily="34" charset="0"/>
              <a:cs typeface="WinSoft Pro Medium" panose="020B0600060200000000" pitchFamily="34" charset="-79"/>
            </a:endParaRPr>
          </a:p>
        </p:txBody>
      </p:sp>
      <p:sp>
        <p:nvSpPr>
          <p:cNvPr id="135" name="Rectangle 134"/>
          <p:cNvSpPr/>
          <p:nvPr/>
        </p:nvSpPr>
        <p:spPr>
          <a:xfrm>
            <a:off x="2702243" y="5811909"/>
            <a:ext cx="3190296" cy="473206"/>
          </a:xfrm>
          <a:prstGeom prst="rect">
            <a:avLst/>
          </a:prstGeom>
        </p:spPr>
        <p:txBody>
          <a:bodyPr wrap="none">
            <a:spAutoFit/>
          </a:bodyPr>
          <a:lstStyle/>
          <a:p>
            <a:pPr lvl="0" algn="just" rtl="1">
              <a:lnSpc>
                <a:spcPct val="150000"/>
              </a:lnSpc>
              <a:spcAft>
                <a:spcPts val="500"/>
              </a:spcAft>
              <a:buSzPts val="1000"/>
              <a:tabLst>
                <a:tab pos="457200" algn="l"/>
              </a:tabLst>
            </a:pPr>
            <a:r>
              <a:rPr lang="ar-SA" dirty="0">
                <a:latin typeface="WinSoft Pro Medium" panose="020B0600060200000000" pitchFamily="34" charset="-79"/>
                <a:ea typeface="Arial" panose="020B0604020202020204" pitchFamily="34" charset="0"/>
                <a:cs typeface="WinSoft Pro Medium" panose="020B0600060200000000" pitchFamily="34" charset="-79"/>
              </a:rPr>
              <a:t>جمع بيانات جديدة دون صلاحية مؤسسية</a:t>
            </a:r>
            <a:endParaRPr lang="en-US" dirty="0">
              <a:latin typeface="WinSoft Pro Medium" panose="020B0600060200000000" pitchFamily="34" charset="-79"/>
              <a:ea typeface="Arial" panose="020B0604020202020204" pitchFamily="34" charset="0"/>
              <a:cs typeface="WinSoft Pro Medium" panose="020B0600060200000000" pitchFamily="34" charset="-79"/>
            </a:endParaRPr>
          </a:p>
        </p:txBody>
      </p:sp>
      <p:sp>
        <p:nvSpPr>
          <p:cNvPr id="136" name="Rectangle 135"/>
          <p:cNvSpPr/>
          <p:nvPr/>
        </p:nvSpPr>
        <p:spPr>
          <a:xfrm>
            <a:off x="6535625" y="5808764"/>
            <a:ext cx="4047903" cy="473206"/>
          </a:xfrm>
          <a:prstGeom prst="rect">
            <a:avLst/>
          </a:prstGeom>
        </p:spPr>
        <p:txBody>
          <a:bodyPr wrap="none">
            <a:spAutoFit/>
          </a:bodyPr>
          <a:lstStyle/>
          <a:p>
            <a:pPr lvl="0" algn="just" rtl="1">
              <a:lnSpc>
                <a:spcPct val="150000"/>
              </a:lnSpc>
              <a:spcAft>
                <a:spcPts val="500"/>
              </a:spcAft>
              <a:buSzPts val="1000"/>
              <a:tabLst>
                <a:tab pos="457200" algn="l"/>
              </a:tabLst>
            </a:pPr>
            <a:r>
              <a:rPr lang="ar-SA" dirty="0">
                <a:latin typeface="WinSoft Pro Medium" panose="020B0600060200000000" pitchFamily="34" charset="-79"/>
                <a:ea typeface="Arial" panose="020B0604020202020204" pitchFamily="34" charset="0"/>
                <a:cs typeface="WinSoft Pro Medium" panose="020B0600060200000000" pitchFamily="34" charset="-79"/>
              </a:rPr>
              <a:t>استخدام البيانات لغرض مختلف دون أساس مناسب</a:t>
            </a:r>
            <a:endParaRPr lang="en-US" dirty="0">
              <a:latin typeface="WinSoft Pro Medium" panose="020B0600060200000000" pitchFamily="34" charset="-79"/>
              <a:ea typeface="Arial" panose="020B0604020202020204" pitchFamily="34" charset="0"/>
              <a:cs typeface="WinSoft Pro Medium" panose="020B0600060200000000" pitchFamily="34" charset="-79"/>
            </a:endParaRPr>
          </a:p>
        </p:txBody>
      </p:sp>
      <p:pic>
        <p:nvPicPr>
          <p:cNvPr id="137" name="Picture 13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507" y="110065"/>
            <a:ext cx="2139554" cy="2139554"/>
          </a:xfrm>
          <a:prstGeom prst="rect">
            <a:avLst/>
          </a:prstGeom>
        </p:spPr>
      </p:pic>
    </p:spTree>
    <p:extLst>
      <p:ext uri="{BB962C8B-B14F-4D97-AF65-F5344CB8AC3E}">
        <p14:creationId xmlns:p14="http://schemas.microsoft.com/office/powerpoint/2010/main" val="10535913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hape 1"/>
          <p:cNvSpPr/>
          <p:nvPr/>
        </p:nvSpPr>
        <p:spPr>
          <a:xfrm>
            <a:off x="631908" y="1451316"/>
            <a:ext cx="10927878" cy="25400"/>
          </a:xfrm>
          <a:prstGeom prst="roundRect">
            <a:avLst>
              <a:gd name="adj" fmla="val 49999"/>
            </a:avLst>
          </a:prstGeom>
          <a:solidFill>
            <a:srgbClr val="000000">
              <a:alpha val="8000"/>
            </a:srgbClr>
          </a:solidFill>
          <a:ln/>
        </p:spPr>
      </p:sp>
      <p:sp>
        <p:nvSpPr>
          <p:cNvPr id="6" name="Shape 2"/>
          <p:cNvSpPr/>
          <p:nvPr/>
        </p:nvSpPr>
        <p:spPr>
          <a:xfrm>
            <a:off x="9819831" y="1451316"/>
            <a:ext cx="25399" cy="677069"/>
          </a:xfrm>
          <a:prstGeom prst="roundRect">
            <a:avLst>
              <a:gd name="adj" fmla="val 50001"/>
            </a:avLst>
          </a:prstGeom>
          <a:solidFill>
            <a:srgbClr val="0094D5"/>
          </a:solidFill>
          <a:ln/>
        </p:spPr>
      </p:sp>
      <p:sp>
        <p:nvSpPr>
          <p:cNvPr id="7" name="Shape 3"/>
          <p:cNvSpPr/>
          <p:nvPr/>
        </p:nvSpPr>
        <p:spPr>
          <a:xfrm>
            <a:off x="9747899" y="1366682"/>
            <a:ext cx="169263" cy="169267"/>
          </a:xfrm>
          <a:prstGeom prst="ellipse">
            <a:avLst/>
          </a:prstGeom>
          <a:solidFill>
            <a:srgbClr val="00AEEF"/>
          </a:solidFill>
          <a:ln/>
        </p:spPr>
      </p:sp>
      <p:sp>
        <p:nvSpPr>
          <p:cNvPr id="8" name="Shape 4"/>
          <p:cNvSpPr/>
          <p:nvPr/>
        </p:nvSpPr>
        <p:spPr>
          <a:xfrm>
            <a:off x="8105275" y="2128384"/>
            <a:ext cx="3454512" cy="3150096"/>
          </a:xfrm>
          <a:prstGeom prst="roundRect">
            <a:avLst>
              <a:gd name="adj" fmla="val 16302"/>
            </a:avLst>
          </a:prstGeom>
          <a:solidFill>
            <a:srgbClr val="00AEEF"/>
          </a:solidFill>
          <a:ln w="12700">
            <a:solidFill>
              <a:srgbClr val="00AEEF"/>
            </a:solidFill>
            <a:prstDash val="solid"/>
          </a:ln>
        </p:spPr>
      </p:sp>
      <p:sp>
        <p:nvSpPr>
          <p:cNvPr id="9" name="Text 6"/>
          <p:cNvSpPr/>
          <p:nvPr/>
        </p:nvSpPr>
        <p:spPr>
          <a:xfrm>
            <a:off x="8343592" y="2580709"/>
            <a:ext cx="2977877" cy="2596201"/>
          </a:xfrm>
          <a:prstGeom prst="rect">
            <a:avLst/>
          </a:prstGeom>
          <a:noFill/>
          <a:ln/>
        </p:spPr>
        <p:txBody>
          <a:bodyPr wrap="square" lIns="0" tIns="0" rIns="0" bIns="0" rtlCol="0" anchor="t">
            <a:noAutofit/>
          </a:bodyPr>
          <a:lstStyle/>
          <a:p>
            <a:pPr lvl="0" algn="ctr" rtl="1"/>
            <a:r>
              <a:rPr lang="ar-SA" sz="2800" dirty="0">
                <a:solidFill>
                  <a:schemeClr val="bg1"/>
                </a:solidFill>
                <a:latin typeface="WinSoft Pro Medium" panose="020B0600060200000000" pitchFamily="34" charset="-79"/>
                <a:cs typeface="WinSoft Pro Medium" panose="020B0600060200000000" pitchFamily="34" charset="-79"/>
              </a:rPr>
              <a:t>العمل على هذا النشاط فردي</a:t>
            </a:r>
            <a:endParaRPr lang="en-US" sz="2800" dirty="0"/>
          </a:p>
        </p:txBody>
      </p:sp>
      <p:sp>
        <p:nvSpPr>
          <p:cNvPr id="10" name="Shape 7"/>
          <p:cNvSpPr/>
          <p:nvPr/>
        </p:nvSpPr>
        <p:spPr>
          <a:xfrm>
            <a:off x="6083247" y="1451316"/>
            <a:ext cx="25399" cy="677069"/>
          </a:xfrm>
          <a:prstGeom prst="roundRect">
            <a:avLst>
              <a:gd name="adj" fmla="val 50001"/>
            </a:avLst>
          </a:prstGeom>
          <a:solidFill>
            <a:srgbClr val="0094D5"/>
          </a:solidFill>
          <a:ln/>
        </p:spPr>
      </p:sp>
      <p:sp>
        <p:nvSpPr>
          <p:cNvPr id="11" name="Shape 8"/>
          <p:cNvSpPr/>
          <p:nvPr/>
        </p:nvSpPr>
        <p:spPr>
          <a:xfrm>
            <a:off x="6011315" y="1366682"/>
            <a:ext cx="169263" cy="169267"/>
          </a:xfrm>
          <a:prstGeom prst="ellipse">
            <a:avLst/>
          </a:prstGeom>
          <a:solidFill>
            <a:srgbClr val="00AEEF"/>
          </a:solidFill>
          <a:ln/>
        </p:spPr>
      </p:sp>
      <p:sp>
        <p:nvSpPr>
          <p:cNvPr id="12" name="Shape 9"/>
          <p:cNvSpPr/>
          <p:nvPr/>
        </p:nvSpPr>
        <p:spPr>
          <a:xfrm>
            <a:off x="4368591" y="2128384"/>
            <a:ext cx="3454611" cy="4539702"/>
          </a:xfrm>
          <a:prstGeom prst="roundRect">
            <a:avLst>
              <a:gd name="adj" fmla="val 10747"/>
            </a:avLst>
          </a:prstGeom>
          <a:solidFill>
            <a:srgbClr val="00AEEF"/>
          </a:solidFill>
          <a:ln w="12700">
            <a:solidFill>
              <a:srgbClr val="00AEEF"/>
            </a:solidFill>
            <a:prstDash val="solid"/>
          </a:ln>
        </p:spPr>
      </p:sp>
      <p:sp>
        <p:nvSpPr>
          <p:cNvPr id="13" name="Text 11"/>
          <p:cNvSpPr/>
          <p:nvPr/>
        </p:nvSpPr>
        <p:spPr>
          <a:xfrm>
            <a:off x="4395176" y="2367763"/>
            <a:ext cx="3454610" cy="4300323"/>
          </a:xfrm>
          <a:prstGeom prst="rect">
            <a:avLst/>
          </a:prstGeom>
          <a:noFill/>
          <a:ln/>
        </p:spPr>
        <p:txBody>
          <a:bodyPr wrap="square" lIns="0" tIns="0" rIns="0" bIns="0" rtlCol="0" anchor="t">
            <a:noAutofit/>
          </a:bodyPr>
          <a:lstStyle/>
          <a:p>
            <a:pPr lvl="0" algn="ctr" rtl="1"/>
            <a:r>
              <a:rPr lang="ar-SA" sz="2800" dirty="0">
                <a:solidFill>
                  <a:schemeClr val="bg1"/>
                </a:solidFill>
                <a:latin typeface="WinSoft Pro Medium" panose="020B0600060200000000" pitchFamily="34" charset="-79"/>
                <a:cs typeface="WinSoft Pro Medium" panose="020B0600060200000000" pitchFamily="34" charset="-79"/>
              </a:rPr>
              <a:t>استخدم البيانات المركبة المقدمة في ورقة عمل 1.2، والتي تتضمن معلومات عن</a:t>
            </a:r>
            <a:r>
              <a:rPr lang="en-US" sz="2800" dirty="0">
                <a:solidFill>
                  <a:schemeClr val="bg1"/>
                </a:solidFill>
                <a:latin typeface="WinSoft Pro Medium" panose="020B0600060200000000" pitchFamily="34" charset="-79"/>
                <a:cs typeface="WinSoft Pro Medium" panose="020B0600060200000000" pitchFamily="34" charset="-79"/>
              </a:rPr>
              <a:t>:</a:t>
            </a:r>
          </a:p>
          <a:p>
            <a:pPr lvl="0" algn="ctr" rtl="1"/>
            <a:r>
              <a:rPr lang="ar-SA" sz="2800" dirty="0">
                <a:solidFill>
                  <a:schemeClr val="bg1"/>
                </a:solidFill>
                <a:latin typeface="WinSoft Pro Medium" panose="020B0600060200000000" pitchFamily="34" charset="-79"/>
                <a:cs typeface="WinSoft Pro Medium" panose="020B0600060200000000" pitchFamily="34" charset="-79"/>
              </a:rPr>
              <a:t>الطلبات؛ القبول؛ </a:t>
            </a:r>
            <a:endParaRPr lang="en-US" sz="2800" dirty="0">
              <a:solidFill>
                <a:schemeClr val="bg1"/>
              </a:solidFill>
              <a:latin typeface="WinSoft Pro Medium" panose="020B0600060200000000" pitchFamily="34" charset="-79"/>
              <a:cs typeface="WinSoft Pro Medium" panose="020B0600060200000000" pitchFamily="34" charset="-79"/>
            </a:endParaRPr>
          </a:p>
          <a:p>
            <a:pPr lvl="0" algn="ctr" rtl="1"/>
            <a:r>
              <a:rPr lang="ar-SA" sz="2800" dirty="0">
                <a:solidFill>
                  <a:schemeClr val="bg1"/>
                </a:solidFill>
                <a:latin typeface="WinSoft Pro Medium" panose="020B0600060200000000" pitchFamily="34" charset="-79"/>
                <a:cs typeface="WinSoft Pro Medium" panose="020B0600060200000000" pitchFamily="34" charset="-79"/>
              </a:rPr>
              <a:t>بدء التدريب؛ الإكمال؛ النساء؛ </a:t>
            </a:r>
            <a:endParaRPr lang="en-US" sz="2800" dirty="0">
              <a:solidFill>
                <a:schemeClr val="bg1"/>
              </a:solidFill>
              <a:latin typeface="WinSoft Pro Medium" panose="020B0600060200000000" pitchFamily="34" charset="-79"/>
              <a:cs typeface="WinSoft Pro Medium" panose="020B0600060200000000" pitchFamily="34" charset="-79"/>
            </a:endParaRPr>
          </a:p>
          <a:p>
            <a:pPr lvl="0" algn="ctr" rtl="1"/>
            <a:r>
              <a:rPr lang="ar-SA" sz="2800" dirty="0">
                <a:solidFill>
                  <a:schemeClr val="bg1"/>
                </a:solidFill>
                <a:latin typeface="WinSoft Pro Medium" panose="020B0600060200000000" pitchFamily="34" charset="-79"/>
                <a:cs typeface="WinSoft Pro Medium" panose="020B0600060200000000" pitchFamily="34" charset="-79"/>
              </a:rPr>
              <a:t>المتدربين من المناطق البعيدة أو المتأثرة بالنزوح؛ </a:t>
            </a:r>
            <a:endParaRPr lang="en-US" sz="2800" dirty="0">
              <a:solidFill>
                <a:schemeClr val="bg1"/>
              </a:solidFill>
              <a:latin typeface="WinSoft Pro Medium" panose="020B0600060200000000" pitchFamily="34" charset="-79"/>
              <a:cs typeface="WinSoft Pro Medium" panose="020B0600060200000000" pitchFamily="34" charset="-79"/>
            </a:endParaRPr>
          </a:p>
          <a:p>
            <a:pPr lvl="0" algn="ctr" rtl="1"/>
            <a:r>
              <a:rPr lang="ar-SA" sz="2800" dirty="0">
                <a:solidFill>
                  <a:schemeClr val="bg1"/>
                </a:solidFill>
                <a:latin typeface="WinSoft Pro Medium" panose="020B0600060200000000" pitchFamily="34" charset="-79"/>
                <a:cs typeface="WinSoft Pro Medium" panose="020B0600060200000000" pitchFamily="34" charset="-79"/>
              </a:rPr>
              <a:t>طلبات الدعم؛ </a:t>
            </a:r>
            <a:endParaRPr lang="en-US" sz="2800" dirty="0">
              <a:solidFill>
                <a:schemeClr val="bg1"/>
              </a:solidFill>
              <a:latin typeface="WinSoft Pro Medium" panose="020B0600060200000000" pitchFamily="34" charset="-79"/>
              <a:cs typeface="WinSoft Pro Medium" panose="020B0600060200000000" pitchFamily="34" charset="-79"/>
            </a:endParaRPr>
          </a:p>
          <a:p>
            <a:pPr lvl="0" algn="ctr" rtl="1"/>
            <a:r>
              <a:rPr lang="ar-SA" sz="2800" dirty="0">
                <a:solidFill>
                  <a:schemeClr val="bg1"/>
                </a:solidFill>
                <a:latin typeface="WinSoft Pro Medium" panose="020B0600060200000000" pitchFamily="34" charset="-79"/>
                <a:cs typeface="WinSoft Pro Medium" panose="020B0600060200000000" pitchFamily="34" charset="-79"/>
              </a:rPr>
              <a:t>الغياب والانسحاب</a:t>
            </a:r>
            <a:endParaRPr lang="en-US" sz="2800" dirty="0"/>
          </a:p>
        </p:txBody>
      </p:sp>
      <p:sp>
        <p:nvSpPr>
          <p:cNvPr id="14" name="Shape 12"/>
          <p:cNvSpPr/>
          <p:nvPr/>
        </p:nvSpPr>
        <p:spPr>
          <a:xfrm>
            <a:off x="2346564" y="1451316"/>
            <a:ext cx="25399" cy="677069"/>
          </a:xfrm>
          <a:prstGeom prst="roundRect">
            <a:avLst>
              <a:gd name="adj" fmla="val 50001"/>
            </a:avLst>
          </a:prstGeom>
          <a:solidFill>
            <a:srgbClr val="0094D5"/>
          </a:solidFill>
          <a:ln/>
        </p:spPr>
      </p:sp>
      <p:sp>
        <p:nvSpPr>
          <p:cNvPr id="15" name="Shape 13"/>
          <p:cNvSpPr/>
          <p:nvPr/>
        </p:nvSpPr>
        <p:spPr>
          <a:xfrm>
            <a:off x="2274632" y="1366682"/>
            <a:ext cx="169263" cy="169267"/>
          </a:xfrm>
          <a:prstGeom prst="ellipse">
            <a:avLst/>
          </a:prstGeom>
          <a:solidFill>
            <a:srgbClr val="00AEEF"/>
          </a:solidFill>
          <a:ln/>
        </p:spPr>
      </p:sp>
      <p:sp>
        <p:nvSpPr>
          <p:cNvPr id="16" name="Shape 14"/>
          <p:cNvSpPr/>
          <p:nvPr/>
        </p:nvSpPr>
        <p:spPr>
          <a:xfrm>
            <a:off x="632008" y="2128384"/>
            <a:ext cx="3454512" cy="3150096"/>
          </a:xfrm>
          <a:prstGeom prst="roundRect">
            <a:avLst>
              <a:gd name="adj" fmla="val 16302"/>
            </a:avLst>
          </a:prstGeom>
          <a:solidFill>
            <a:srgbClr val="00AEEF"/>
          </a:solidFill>
          <a:ln w="12700">
            <a:solidFill>
              <a:srgbClr val="00AEEF"/>
            </a:solidFill>
            <a:prstDash val="solid"/>
          </a:ln>
        </p:spPr>
      </p:sp>
      <p:sp>
        <p:nvSpPr>
          <p:cNvPr id="17" name="Text 16"/>
          <p:cNvSpPr/>
          <p:nvPr/>
        </p:nvSpPr>
        <p:spPr>
          <a:xfrm>
            <a:off x="870325" y="2540951"/>
            <a:ext cx="2977877" cy="2796209"/>
          </a:xfrm>
          <a:prstGeom prst="rect">
            <a:avLst/>
          </a:prstGeom>
          <a:noFill/>
          <a:ln/>
        </p:spPr>
        <p:txBody>
          <a:bodyPr wrap="square" lIns="0" tIns="0" rIns="0" bIns="0" rtlCol="0" anchor="t">
            <a:normAutofit/>
          </a:bodyPr>
          <a:lstStyle/>
          <a:p>
            <a:pPr algn="ctr" rtl="1"/>
            <a:r>
              <a:rPr lang="ar-SA" sz="2800" dirty="0">
                <a:solidFill>
                  <a:schemeClr val="bg1"/>
                </a:solidFill>
                <a:latin typeface="WinSoft Pro Medium" panose="020B0600060200000000" pitchFamily="34" charset="-79"/>
                <a:cs typeface="WinSoft Pro Medium" panose="020B0600060200000000" pitchFamily="34" charset="-79"/>
              </a:rPr>
              <a:t>وقم بالاستناد إليها في إنتاج خطة تقييم حواجز المشاركة الخاصة بك حسب النموذج الموضح.</a:t>
            </a:r>
            <a:endParaRPr lang="en-US" sz="2800" dirty="0">
              <a:solidFill>
                <a:schemeClr val="bg1"/>
              </a:solidFill>
              <a:latin typeface="WinSoft Pro Medium" panose="020B0600060200000000" pitchFamily="34" charset="-79"/>
              <a:cs typeface="WinSoft Pro Medium" panose="020B0600060200000000" pitchFamily="34" charset="-79"/>
            </a:endParaRPr>
          </a:p>
          <a:p>
            <a:pPr algn="ctr" rtl="1"/>
            <a:endParaRPr lang="en-US" sz="2800" dirty="0">
              <a:solidFill>
                <a:schemeClr val="bg1"/>
              </a:solidFill>
              <a:latin typeface="WinSoft Pro Medium" panose="020B0600060200000000" pitchFamily="34" charset="-79"/>
              <a:cs typeface="WinSoft Pro Medium" panose="020B0600060200000000" pitchFamily="34" charset="-79"/>
            </a:endParaRPr>
          </a:p>
        </p:txBody>
      </p:sp>
      <p:sp>
        <p:nvSpPr>
          <p:cNvPr id="18" name="Rectangle 17"/>
          <p:cNvSpPr/>
          <p:nvPr/>
        </p:nvSpPr>
        <p:spPr>
          <a:xfrm>
            <a:off x="6555545" y="413900"/>
            <a:ext cx="4880898" cy="923330"/>
          </a:xfrm>
          <a:prstGeom prst="rect">
            <a:avLst/>
          </a:prstGeom>
        </p:spPr>
        <p:txBody>
          <a:bodyPr wrap="square">
            <a:spAutoFit/>
          </a:bodyPr>
          <a:lstStyle/>
          <a:p>
            <a:pPr algn="r" rtl="1">
              <a:lnSpc>
                <a:spcPct val="150000"/>
              </a:lnSpc>
              <a:spcBef>
                <a:spcPts val="1000"/>
              </a:spcBef>
              <a:spcAft>
                <a:spcPts val="500"/>
              </a:spcAft>
            </a:pPr>
            <a:r>
              <a:rPr lang="ar-SA" sz="3600" dirty="0">
                <a:latin typeface="WinSoft Pro Medium" panose="020B0600060200000000" pitchFamily="34" charset="-79"/>
                <a:cs typeface="WinSoft Pro Medium" panose="020B0600060200000000" pitchFamily="34" charset="-79"/>
              </a:rPr>
              <a:t>النشاط</a:t>
            </a:r>
            <a:r>
              <a:rPr lang="ar-JO" sz="3600" dirty="0">
                <a:latin typeface="WinSoft Pro Medium" panose="020B0600060200000000" pitchFamily="34" charset="-79"/>
                <a:cs typeface="WinSoft Pro Medium" panose="020B0600060200000000" pitchFamily="34" charset="-79"/>
              </a:rPr>
              <a:t> </a:t>
            </a:r>
            <a:r>
              <a:rPr lang="ar-JO" sz="3600" dirty="0">
                <a:latin typeface="Myriad"/>
                <a:cs typeface="WinSoft Pro Medium" panose="020B0600060200000000" pitchFamily="34" charset="-79"/>
              </a:rPr>
              <a:t>1.2</a:t>
            </a:r>
            <a:endParaRPr lang="en-US" sz="3600" dirty="0">
              <a:latin typeface="WinSoft Pro Medium" panose="020B0600060200000000" pitchFamily="34" charset="-79"/>
              <a:cs typeface="WinSoft Pro Medium" panose="020B0600060200000000" pitchFamily="34" charset="-79"/>
            </a:endParaRPr>
          </a:p>
        </p:txBody>
      </p:sp>
    </p:spTree>
    <p:extLst>
      <p:ext uri="{BB962C8B-B14F-4D97-AF65-F5344CB8AC3E}">
        <p14:creationId xmlns:p14="http://schemas.microsoft.com/office/powerpoint/2010/main" val="19461250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686234" y="186492"/>
            <a:ext cx="5817618" cy="938719"/>
          </a:xfrm>
          <a:prstGeom prst="rect">
            <a:avLst/>
          </a:prstGeom>
        </p:spPr>
        <p:txBody>
          <a:bodyPr wrap="none">
            <a:spAutoFit/>
          </a:bodyPr>
          <a:lstStyle/>
          <a:p>
            <a:pPr algn="ctr" rtl="1">
              <a:lnSpc>
                <a:spcPct val="150000"/>
              </a:lnSpc>
              <a:spcBef>
                <a:spcPts val="1000"/>
              </a:spcBef>
              <a:spcAft>
                <a:spcPts val="500"/>
              </a:spcAft>
            </a:pPr>
            <a:r>
              <a:rPr lang="ar-SA" sz="4000" dirty="0">
                <a:latin typeface="GE SS Two Light" pitchFamily="34" charset="0"/>
                <a:ea typeface="GE SS Two Light" pitchFamily="34" charset="-122"/>
                <a:cs typeface="GE SS Two Light" pitchFamily="34" charset="-120"/>
              </a:rPr>
              <a:t>التقييم الخاص </a:t>
            </a:r>
            <a:r>
              <a:rPr lang="ar-JO" sz="4000" dirty="0">
                <a:latin typeface="GE SS Two Light" pitchFamily="34" charset="0"/>
                <a:ea typeface="GE SS Two Light" pitchFamily="34" charset="-122"/>
                <a:cs typeface="GE SS Two Light" pitchFamily="34" charset="-120"/>
              </a:rPr>
              <a:t>ب</a:t>
            </a:r>
            <a:r>
              <a:rPr lang="ar-SA" sz="4000" dirty="0" smtClean="0">
                <a:latin typeface="GE SS Two Light" pitchFamily="34" charset="0"/>
                <a:ea typeface="GE SS Two Light" pitchFamily="34" charset="-122"/>
                <a:cs typeface="GE SS Two Light" pitchFamily="34" charset="-120"/>
              </a:rPr>
              <a:t>النشاط</a:t>
            </a:r>
            <a:r>
              <a:rPr lang="en-US" sz="4000" dirty="0" smtClean="0">
                <a:latin typeface="Myriad"/>
                <a:ea typeface="GE SS Two Light" pitchFamily="34" charset="-122"/>
                <a:cs typeface="GE SS Two Light" pitchFamily="34" charset="-120"/>
              </a:rPr>
              <a:t>1.2 </a:t>
            </a:r>
            <a:endParaRPr lang="en-US" dirty="0">
              <a:latin typeface="GE SS Two Light" pitchFamily="34" charset="0"/>
              <a:ea typeface="GE SS Two Light" pitchFamily="34" charset="-122"/>
              <a:cs typeface="GE SS Two Light" pitchFamily="34" charset="-120"/>
            </a:endParaRPr>
          </a:p>
        </p:txBody>
      </p:sp>
      <p:graphicFrame>
        <p:nvGraphicFramePr>
          <p:cNvPr id="7" name="Table 6"/>
          <p:cNvGraphicFramePr>
            <a:graphicFrameLocks noGrp="1"/>
          </p:cNvGraphicFramePr>
          <p:nvPr>
            <p:extLst>
              <p:ext uri="{D42A27DB-BD31-4B8C-83A1-F6EECF244321}">
                <p14:modId xmlns:p14="http://schemas.microsoft.com/office/powerpoint/2010/main" val="1392861708"/>
              </p:ext>
            </p:extLst>
          </p:nvPr>
        </p:nvGraphicFramePr>
        <p:xfrm>
          <a:off x="447232" y="1308091"/>
          <a:ext cx="11056620" cy="5268536"/>
        </p:xfrm>
        <a:graphic>
          <a:graphicData uri="http://schemas.openxmlformats.org/drawingml/2006/table">
            <a:tbl>
              <a:tblPr rtl="1" firstRow="1" firstCol="1" bandRow="1">
                <a:tableStyleId>{5C22544A-7EE6-4342-B048-85BDC9FD1C3A}</a:tableStyleId>
              </a:tblPr>
              <a:tblGrid>
                <a:gridCol w="6576060">
                  <a:extLst>
                    <a:ext uri="{9D8B030D-6E8A-4147-A177-3AD203B41FA5}">
                      <a16:colId xmlns:a16="http://schemas.microsoft.com/office/drawing/2014/main" val="1974075465"/>
                    </a:ext>
                  </a:extLst>
                </a:gridCol>
                <a:gridCol w="2034540">
                  <a:extLst>
                    <a:ext uri="{9D8B030D-6E8A-4147-A177-3AD203B41FA5}">
                      <a16:colId xmlns:a16="http://schemas.microsoft.com/office/drawing/2014/main" val="1526953025"/>
                    </a:ext>
                  </a:extLst>
                </a:gridCol>
                <a:gridCol w="2446020">
                  <a:extLst>
                    <a:ext uri="{9D8B030D-6E8A-4147-A177-3AD203B41FA5}">
                      <a16:colId xmlns:a16="http://schemas.microsoft.com/office/drawing/2014/main" val="1871963590"/>
                    </a:ext>
                  </a:extLst>
                </a:gridCol>
              </a:tblGrid>
              <a:tr h="578557">
                <a:tc>
                  <a:txBody>
                    <a:bodyPr/>
                    <a:lstStyle/>
                    <a:p>
                      <a:pPr marL="0" algn="just" defTabSz="914400" rtl="1" eaLnBrk="1" latinLnBrk="0" hangingPunct="1">
                        <a:lnSpc>
                          <a:spcPct val="150000"/>
                        </a:lnSpc>
                        <a:spcAft>
                          <a:spcPts val="500"/>
                        </a:spcAft>
                      </a:pPr>
                      <a:r>
                        <a:rPr lang="ar-SA" sz="2800" kern="1200" dirty="0">
                          <a:solidFill>
                            <a:schemeClr val="bg1"/>
                          </a:solidFill>
                          <a:effectLst/>
                          <a:latin typeface="WinSoft Pro Medium" panose="020B0600060200000000" pitchFamily="34" charset="-79"/>
                          <a:ea typeface="+mn-ea"/>
                          <a:cs typeface="WinSoft Pro Medium" panose="020B0600060200000000" pitchFamily="34" charset="-79"/>
                        </a:rPr>
                        <a:t>السؤال</a:t>
                      </a:r>
                      <a:endParaRPr lang="en-US" sz="2800"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ar-SA" sz="2800" kern="1200">
                          <a:solidFill>
                            <a:schemeClr val="bg1"/>
                          </a:solidFill>
                          <a:effectLst/>
                          <a:latin typeface="WinSoft Pro Medium" panose="020B0600060200000000" pitchFamily="34" charset="-79"/>
                          <a:ea typeface="+mn-ea"/>
                          <a:cs typeface="WinSoft Pro Medium" panose="020B0600060200000000" pitchFamily="34" charset="-79"/>
                        </a:rPr>
                        <a:t>نعم</a:t>
                      </a:r>
                      <a:endParaRPr lang="en-US" sz="2800" kern="120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ar-SA" sz="2800" kern="1200" dirty="0">
                          <a:solidFill>
                            <a:schemeClr val="bg1"/>
                          </a:solidFill>
                          <a:effectLst/>
                          <a:latin typeface="WinSoft Pro Medium" panose="020B0600060200000000" pitchFamily="34" charset="-79"/>
                          <a:ea typeface="+mn-ea"/>
                          <a:cs typeface="WinSoft Pro Medium" panose="020B0600060200000000" pitchFamily="34" charset="-79"/>
                        </a:rPr>
                        <a:t>يحتاج إلى تعديل</a:t>
                      </a:r>
                      <a:endParaRPr lang="en-US" sz="2800"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3018881471"/>
                  </a:ext>
                </a:extLst>
              </a:tr>
              <a:tr h="578557">
                <a:tc>
                  <a:txBody>
                    <a:bodyPr/>
                    <a:lstStyle/>
                    <a:p>
                      <a:pPr algn="r" rtl="1">
                        <a:spcAft>
                          <a:spcPts val="0"/>
                        </a:spcAft>
                      </a:pPr>
                      <a:r>
                        <a:rPr lang="ar-SA" sz="2800" b="1" kern="1200" dirty="0">
                          <a:solidFill>
                            <a:schemeClr val="bg1"/>
                          </a:solidFill>
                          <a:effectLst/>
                          <a:latin typeface="WinSoft Pro Medium" panose="020B0600060200000000" pitchFamily="34" charset="-79"/>
                          <a:ea typeface="+mn-ea"/>
                          <a:cs typeface="WinSoft Pro Medium" panose="020B0600060200000000" pitchFamily="34" charset="-79"/>
                        </a:rPr>
                        <a:t>هل غرض التقييم واضح؟</a:t>
                      </a:r>
                      <a:endParaRPr lang="en-US" sz="2800" b="1"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en-US" sz="24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 defTabSz="914400" rtl="1" eaLnBrk="1" latinLnBrk="0" hangingPunct="1">
                        <a:lnSpc>
                          <a:spcPct val="150000"/>
                        </a:lnSpc>
                        <a:spcAft>
                          <a:spcPts val="500"/>
                        </a:spcAft>
                      </a:pPr>
                      <a:r>
                        <a:rPr lang="en-US" sz="24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30514012"/>
                  </a:ext>
                </a:extLst>
              </a:tr>
              <a:tr h="578557">
                <a:tc>
                  <a:txBody>
                    <a:bodyPr/>
                    <a:lstStyle/>
                    <a:p>
                      <a:pPr algn="r" rtl="1">
                        <a:spcAft>
                          <a:spcPts val="0"/>
                        </a:spcAft>
                      </a:pPr>
                      <a:r>
                        <a:rPr lang="ar-SA" sz="2800" b="1" kern="1200" dirty="0">
                          <a:solidFill>
                            <a:schemeClr val="bg1"/>
                          </a:solidFill>
                          <a:effectLst/>
                          <a:latin typeface="WinSoft Pro Medium" panose="020B0600060200000000" pitchFamily="34" charset="-79"/>
                          <a:ea typeface="+mn-ea"/>
                          <a:cs typeface="WinSoft Pro Medium" panose="020B0600060200000000" pitchFamily="34" charset="-79"/>
                        </a:rPr>
                        <a:t>هل حددت ثلاثة أنواع من الحواجز على الأقل؟</a:t>
                      </a:r>
                      <a:endParaRPr lang="en-US" sz="2800" b="1"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en-US" sz="24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 defTabSz="914400" rtl="1" eaLnBrk="1" latinLnBrk="0" hangingPunct="1">
                        <a:lnSpc>
                          <a:spcPct val="150000"/>
                        </a:lnSpc>
                        <a:spcAft>
                          <a:spcPts val="500"/>
                        </a:spcAft>
                      </a:pPr>
                      <a:r>
                        <a:rPr lang="en-US" sz="24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94708447"/>
                  </a:ext>
                </a:extLst>
              </a:tr>
              <a:tr h="578557">
                <a:tc>
                  <a:txBody>
                    <a:bodyPr/>
                    <a:lstStyle/>
                    <a:p>
                      <a:pPr algn="r" rtl="1">
                        <a:spcAft>
                          <a:spcPts val="0"/>
                        </a:spcAft>
                      </a:pPr>
                      <a:r>
                        <a:rPr lang="ar-SA" sz="2800" b="1" kern="1200" dirty="0">
                          <a:solidFill>
                            <a:schemeClr val="bg1"/>
                          </a:solidFill>
                          <a:effectLst/>
                          <a:latin typeface="WinSoft Pro Medium" panose="020B0600060200000000" pitchFamily="34" charset="-79"/>
                          <a:ea typeface="+mn-ea"/>
                          <a:cs typeface="WinSoft Pro Medium" panose="020B0600060200000000" pitchFamily="34" charset="-79"/>
                        </a:rPr>
                        <a:t>هل ترتبط الطرق مباشرة بالأسئلة؟</a:t>
                      </a:r>
                      <a:endParaRPr lang="en-US" sz="2800" b="1"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en-US" sz="24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 defTabSz="914400" rtl="1" eaLnBrk="1" latinLnBrk="0" hangingPunct="1">
                        <a:lnSpc>
                          <a:spcPct val="150000"/>
                        </a:lnSpc>
                        <a:spcAft>
                          <a:spcPts val="500"/>
                        </a:spcAft>
                      </a:pPr>
                      <a:r>
                        <a:rPr lang="en-US" sz="24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41514339"/>
                  </a:ext>
                </a:extLst>
              </a:tr>
              <a:tr h="578557">
                <a:tc>
                  <a:txBody>
                    <a:bodyPr/>
                    <a:lstStyle/>
                    <a:p>
                      <a:pPr algn="r" rtl="1">
                        <a:spcAft>
                          <a:spcPts val="0"/>
                        </a:spcAft>
                      </a:pPr>
                      <a:r>
                        <a:rPr lang="ar-SA" sz="2800" b="1" kern="1200" dirty="0">
                          <a:solidFill>
                            <a:schemeClr val="bg1"/>
                          </a:solidFill>
                          <a:effectLst/>
                          <a:latin typeface="WinSoft Pro Medium" panose="020B0600060200000000" pitchFamily="34" charset="-79"/>
                          <a:ea typeface="+mn-ea"/>
                          <a:cs typeface="WinSoft Pro Medium" panose="020B0600060200000000" pitchFamily="34" charset="-79"/>
                        </a:rPr>
                        <a:t>هل حددت من ينبغي سماعه؟</a:t>
                      </a:r>
                      <a:endParaRPr lang="en-US" sz="2800" b="1"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en-US" sz="24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 defTabSz="914400" rtl="1" eaLnBrk="1" latinLnBrk="0" hangingPunct="1">
                        <a:lnSpc>
                          <a:spcPct val="150000"/>
                        </a:lnSpc>
                        <a:spcAft>
                          <a:spcPts val="500"/>
                        </a:spcAft>
                      </a:pPr>
                      <a:r>
                        <a:rPr lang="en-US" sz="24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49627410"/>
                  </a:ext>
                </a:extLst>
              </a:tr>
              <a:tr h="578557">
                <a:tc>
                  <a:txBody>
                    <a:bodyPr/>
                    <a:lstStyle/>
                    <a:p>
                      <a:pPr algn="r" rtl="1">
                        <a:spcAft>
                          <a:spcPts val="0"/>
                        </a:spcAft>
                      </a:pPr>
                      <a:r>
                        <a:rPr lang="ar-SA" sz="2800" b="1" kern="1200" dirty="0">
                          <a:solidFill>
                            <a:schemeClr val="bg1"/>
                          </a:solidFill>
                          <a:effectLst/>
                          <a:latin typeface="WinSoft Pro Medium" panose="020B0600060200000000" pitchFamily="34" charset="-79"/>
                          <a:ea typeface="+mn-ea"/>
                          <a:cs typeface="WinSoft Pro Medium" panose="020B0600060200000000" pitchFamily="34" charset="-79"/>
                        </a:rPr>
                        <a:t>هل شملت غير المشاركين عند الحاجة؟</a:t>
                      </a:r>
                      <a:endParaRPr lang="en-US" sz="2800" b="1"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en-US" sz="24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 defTabSz="914400" rtl="1" eaLnBrk="1" latinLnBrk="0" hangingPunct="1">
                        <a:lnSpc>
                          <a:spcPct val="150000"/>
                        </a:lnSpc>
                        <a:spcAft>
                          <a:spcPts val="500"/>
                        </a:spcAft>
                      </a:pPr>
                      <a:r>
                        <a:rPr lang="en-US" sz="24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70291327"/>
                  </a:ext>
                </a:extLst>
              </a:tr>
              <a:tr h="578557">
                <a:tc>
                  <a:txBody>
                    <a:bodyPr/>
                    <a:lstStyle/>
                    <a:p>
                      <a:pPr algn="r" rtl="1">
                        <a:spcAft>
                          <a:spcPts val="0"/>
                        </a:spcAft>
                      </a:pPr>
                      <a:r>
                        <a:rPr lang="ar-SA" sz="2800" b="1" kern="1200" dirty="0">
                          <a:solidFill>
                            <a:schemeClr val="bg1"/>
                          </a:solidFill>
                          <a:effectLst/>
                          <a:latin typeface="WinSoft Pro Medium" panose="020B0600060200000000" pitchFamily="34" charset="-79"/>
                          <a:ea typeface="+mn-ea"/>
                          <a:cs typeface="WinSoft Pro Medium" panose="020B0600060200000000" pitchFamily="34" charset="-79"/>
                        </a:rPr>
                        <a:t>هل الأدوات قابلة للوصول؟</a:t>
                      </a:r>
                      <a:endParaRPr lang="en-US" sz="2800" b="1"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en-US" sz="24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 defTabSz="914400" rtl="1" eaLnBrk="1" latinLnBrk="0" hangingPunct="1">
                        <a:lnSpc>
                          <a:spcPct val="150000"/>
                        </a:lnSpc>
                        <a:spcAft>
                          <a:spcPts val="500"/>
                        </a:spcAft>
                      </a:pPr>
                      <a:r>
                        <a:rPr lang="en-US" sz="24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39175115"/>
                  </a:ext>
                </a:extLst>
              </a:tr>
              <a:tr h="578557">
                <a:tc>
                  <a:txBody>
                    <a:bodyPr/>
                    <a:lstStyle/>
                    <a:p>
                      <a:pPr algn="r" rtl="1">
                        <a:spcAft>
                          <a:spcPts val="0"/>
                        </a:spcAft>
                      </a:pPr>
                      <a:r>
                        <a:rPr lang="ar-SA" sz="2800" b="1" kern="1200" dirty="0">
                          <a:solidFill>
                            <a:schemeClr val="bg1"/>
                          </a:solidFill>
                          <a:effectLst/>
                          <a:latin typeface="WinSoft Pro Medium" panose="020B0600060200000000" pitchFamily="34" charset="-79"/>
                          <a:ea typeface="+mn-ea"/>
                          <a:cs typeface="WinSoft Pro Medium" panose="020B0600060200000000" pitchFamily="34" charset="-79"/>
                        </a:rPr>
                        <a:t>هل حددت الموافقة والسرية والحماية؟</a:t>
                      </a:r>
                      <a:endParaRPr lang="en-US" sz="2800" b="1"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en-US" sz="24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 defTabSz="914400" rtl="1" eaLnBrk="1" latinLnBrk="0" hangingPunct="1">
                        <a:lnSpc>
                          <a:spcPct val="150000"/>
                        </a:lnSpc>
                        <a:spcAft>
                          <a:spcPts val="500"/>
                        </a:spcAft>
                      </a:pPr>
                      <a:r>
                        <a:rPr lang="en-US" sz="24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48565032"/>
                  </a:ext>
                </a:extLst>
              </a:tr>
              <a:tr h="578557">
                <a:tc>
                  <a:txBody>
                    <a:bodyPr/>
                    <a:lstStyle/>
                    <a:p>
                      <a:pPr algn="r" rtl="1">
                        <a:spcAft>
                          <a:spcPts val="0"/>
                        </a:spcAft>
                      </a:pPr>
                      <a:r>
                        <a:rPr lang="ar-SA" sz="2800" b="1" kern="1200" dirty="0">
                          <a:solidFill>
                            <a:schemeClr val="bg1"/>
                          </a:solidFill>
                          <a:effectLst/>
                          <a:latin typeface="WinSoft Pro Medium" panose="020B0600060200000000" pitchFamily="34" charset="-79"/>
                          <a:ea typeface="+mn-ea"/>
                          <a:cs typeface="WinSoft Pro Medium" panose="020B0600060200000000" pitchFamily="34" charset="-79"/>
                        </a:rPr>
                        <a:t>هل أوضحت كيف ستحلل النتائج؟</a:t>
                      </a:r>
                      <a:endParaRPr lang="en-US" sz="2800" b="1"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en-US" sz="24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 defTabSz="914400" rtl="1" eaLnBrk="1" latinLnBrk="0" hangingPunct="1">
                        <a:lnSpc>
                          <a:spcPct val="150000"/>
                        </a:lnSpc>
                        <a:spcAft>
                          <a:spcPts val="500"/>
                        </a:spcAft>
                      </a:pPr>
                      <a:r>
                        <a:rPr lang="en-US" sz="24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68382749"/>
                  </a:ext>
                </a:extLst>
              </a:tr>
            </a:tbl>
          </a:graphicData>
        </a:graphic>
      </p:graphicFrame>
    </p:spTree>
    <p:extLst>
      <p:ext uri="{BB962C8B-B14F-4D97-AF65-F5344CB8AC3E}">
        <p14:creationId xmlns:p14="http://schemas.microsoft.com/office/powerpoint/2010/main" val="33636582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0"/>
          <p:cNvSpPr/>
          <p:nvPr/>
        </p:nvSpPr>
        <p:spPr>
          <a:xfrm>
            <a:off x="631908" y="973534"/>
            <a:ext cx="10927878" cy="356295"/>
          </a:xfrm>
          <a:prstGeom prst="rect">
            <a:avLst/>
          </a:prstGeom>
          <a:noFill/>
          <a:ln/>
        </p:spPr>
        <p:txBody>
          <a:bodyPr wrap="none" lIns="0" tIns="0" rIns="0" bIns="0" rtlCol="0" anchor="t"/>
          <a:lstStyle/>
          <a:p>
            <a:pPr marL="0" indent="0" algn="r" rtl="1">
              <a:lnSpc>
                <a:spcPct val="104000"/>
              </a:lnSpc>
              <a:buNone/>
            </a:pPr>
            <a:r>
              <a:rPr lang="ar-SA" altLang="en-US" sz="2200" dirty="0">
                <a:solidFill>
                  <a:srgbClr val="2E3C4E"/>
                </a:solidFill>
                <a:latin typeface="GE SS Two Light" pitchFamily="34" charset="0"/>
                <a:ea typeface="GE SS Two Light" pitchFamily="34" charset="-122"/>
                <a:cs typeface="GE SS Two Light" pitchFamily="34" charset="-120"/>
              </a:rPr>
              <a:t>النشاط</a:t>
            </a:r>
            <a:r>
              <a:rPr lang="en-US" altLang="en-US" sz="2200" dirty="0">
                <a:solidFill>
                  <a:srgbClr val="2E3C4E"/>
                </a:solidFill>
                <a:latin typeface="Myriad"/>
                <a:ea typeface="GE SS Two Light" pitchFamily="34" charset="-122"/>
                <a:cs typeface="GE SS Two Light" pitchFamily="34" charset="-120"/>
              </a:rPr>
              <a:t>1.3 </a:t>
            </a:r>
            <a:endParaRPr lang="ar-SA" sz="2200" dirty="0">
              <a:latin typeface="Myriad "/>
            </a:endParaRPr>
          </a:p>
        </p:txBody>
      </p:sp>
      <p:sp>
        <p:nvSpPr>
          <p:cNvPr id="5" name="Text 1"/>
          <p:cNvSpPr/>
          <p:nvPr/>
        </p:nvSpPr>
        <p:spPr>
          <a:xfrm>
            <a:off x="631908" y="1401961"/>
            <a:ext cx="10927878" cy="593923"/>
          </a:xfrm>
          <a:prstGeom prst="rect">
            <a:avLst/>
          </a:prstGeom>
          <a:noFill/>
          <a:ln/>
        </p:spPr>
        <p:txBody>
          <a:bodyPr wrap="none" lIns="0" tIns="0" rIns="0" bIns="0" rtlCol="0" anchor="t"/>
          <a:lstStyle/>
          <a:p>
            <a:pPr algn="r" rtl="1"/>
            <a:r>
              <a:rPr lang="ar-SA" sz="2800" dirty="0">
                <a:solidFill>
                  <a:srgbClr val="2E3C4E"/>
                </a:solidFill>
                <a:latin typeface="GE SS Two Light" pitchFamily="34" charset="0"/>
                <a:ea typeface="GE SS Two Light" pitchFamily="34" charset="-122"/>
                <a:cs typeface="GE SS Two Light" pitchFamily="34" charset="-120"/>
              </a:rPr>
              <a:t>تصميم تدخل</a:t>
            </a:r>
            <a:r>
              <a:rPr lang="en-US" sz="2800" dirty="0">
                <a:solidFill>
                  <a:srgbClr val="2E3C4E"/>
                </a:solidFill>
                <a:latin typeface="GE SS Two Light" pitchFamily="34" charset="0"/>
                <a:ea typeface="GE SS Two Light" pitchFamily="34" charset="-122"/>
                <a:cs typeface="GE SS Two Light" pitchFamily="34" charset="-120"/>
              </a:rPr>
              <a:t> </a:t>
            </a:r>
            <a:r>
              <a:rPr lang="en-US" sz="2800" dirty="0">
                <a:solidFill>
                  <a:srgbClr val="2E3C4E"/>
                </a:solidFill>
                <a:latin typeface="Myriad"/>
                <a:ea typeface="GE SS Two Light" pitchFamily="34" charset="-122"/>
                <a:cs typeface="GE SS Two Light" pitchFamily="34" charset="-120"/>
              </a:rPr>
              <a:t>TVET</a:t>
            </a:r>
            <a:r>
              <a:rPr lang="en-US" sz="2800" dirty="0">
                <a:solidFill>
                  <a:srgbClr val="2E3C4E"/>
                </a:solidFill>
                <a:latin typeface="GE SS Two Light" pitchFamily="34" charset="0"/>
                <a:ea typeface="GE SS Two Light" pitchFamily="34" charset="-122"/>
                <a:cs typeface="GE SS Two Light" pitchFamily="34" charset="-120"/>
              </a:rPr>
              <a:t> </a:t>
            </a:r>
            <a:r>
              <a:rPr lang="ar-SA" sz="2800" dirty="0">
                <a:solidFill>
                  <a:srgbClr val="2E3C4E"/>
                </a:solidFill>
                <a:latin typeface="GE SS Two Light" pitchFamily="34" charset="0"/>
                <a:ea typeface="GE SS Two Light" pitchFamily="34" charset="-122"/>
                <a:cs typeface="GE SS Two Light" pitchFamily="34" charset="-120"/>
              </a:rPr>
              <a:t>شامل وإطار تنفيذه</a:t>
            </a:r>
            <a:endParaRPr lang="en-US" sz="2800" dirty="0">
              <a:solidFill>
                <a:srgbClr val="2E3C4E"/>
              </a:solidFill>
              <a:latin typeface="GE SS Two Light" pitchFamily="34" charset="0"/>
              <a:ea typeface="GE SS Two Light" pitchFamily="34" charset="-122"/>
              <a:cs typeface="GE SS Two Light" pitchFamily="34" charset="-120"/>
            </a:endParaRPr>
          </a:p>
        </p:txBody>
      </p:sp>
      <p:sp>
        <p:nvSpPr>
          <p:cNvPr id="6" name="Shape 2"/>
          <p:cNvSpPr/>
          <p:nvPr/>
        </p:nvSpPr>
        <p:spPr>
          <a:xfrm>
            <a:off x="6186134" y="2266652"/>
            <a:ext cx="5373652" cy="1356618"/>
          </a:xfrm>
          <a:prstGeom prst="roundRect">
            <a:avLst>
              <a:gd name="adj" fmla="val 19963"/>
            </a:avLst>
          </a:prstGeom>
          <a:solidFill>
            <a:srgbClr val="00AEEF"/>
          </a:solidFill>
          <a:ln w="6350">
            <a:solidFill>
              <a:srgbClr val="0094D5"/>
            </a:solidFill>
            <a:prstDash val="solid"/>
          </a:ln>
        </p:spPr>
      </p:sp>
      <p:sp>
        <p:nvSpPr>
          <p:cNvPr id="7" name="Text 3"/>
          <p:cNvSpPr/>
          <p:nvPr/>
        </p:nvSpPr>
        <p:spPr>
          <a:xfrm>
            <a:off x="6372959" y="2453481"/>
            <a:ext cx="5000004" cy="296863"/>
          </a:xfrm>
          <a:prstGeom prst="rect">
            <a:avLst/>
          </a:prstGeom>
          <a:noFill/>
          <a:ln/>
        </p:spPr>
        <p:txBody>
          <a:bodyPr wrap="none" lIns="0" tIns="0" rIns="0" bIns="0" rtlCol="0" anchor="t"/>
          <a:lstStyle/>
          <a:p>
            <a:pPr marL="0" indent="0" algn="r" rtl="1">
              <a:lnSpc>
                <a:spcPct val="104000"/>
              </a:lnSpc>
              <a:buNone/>
            </a:pPr>
            <a:r>
              <a:rPr lang="ar-SA" altLang="en-US" sz="3200" dirty="0">
                <a:solidFill>
                  <a:schemeClr val="bg1"/>
                </a:solidFill>
                <a:latin typeface="GE SS Two Light" pitchFamily="34" charset="0"/>
                <a:ea typeface="GE SS Two Light" pitchFamily="34" charset="-122"/>
                <a:cs typeface="GE SS Two Light" pitchFamily="34" charset="-120"/>
              </a:rPr>
              <a:t>المدة</a:t>
            </a:r>
            <a:endParaRPr lang="ar-SA" sz="3200" dirty="0">
              <a:solidFill>
                <a:schemeClr val="bg1"/>
              </a:solidFill>
            </a:endParaRPr>
          </a:p>
        </p:txBody>
      </p:sp>
      <p:sp>
        <p:nvSpPr>
          <p:cNvPr id="8" name="Text 4"/>
          <p:cNvSpPr/>
          <p:nvPr/>
        </p:nvSpPr>
        <p:spPr>
          <a:xfrm>
            <a:off x="6372959" y="2858591"/>
            <a:ext cx="5000004" cy="288925"/>
          </a:xfrm>
          <a:prstGeom prst="rect">
            <a:avLst/>
          </a:prstGeom>
          <a:noFill/>
          <a:ln/>
        </p:spPr>
        <p:txBody>
          <a:bodyPr wrap="none" lIns="0" tIns="0" rIns="0" bIns="0" rtlCol="0" anchor="t"/>
          <a:lstStyle/>
          <a:p>
            <a:pPr marL="0" indent="0" algn="r" rtl="1">
              <a:lnSpc>
                <a:spcPct val="133000"/>
              </a:lnSpc>
              <a:buNone/>
            </a:pPr>
            <a:r>
              <a:rPr lang="en-US" altLang="en-US" sz="2400" dirty="0">
                <a:solidFill>
                  <a:schemeClr val="bg1"/>
                </a:solidFill>
                <a:latin typeface="WinSoft Pro Medium" pitchFamily="34" charset="0"/>
                <a:ea typeface="WinSoft Pro Medium" pitchFamily="34" charset="-122"/>
                <a:cs typeface="WinSoft Pro Medium" pitchFamily="34" charset="-120"/>
              </a:rPr>
              <a:t> 5 </a:t>
            </a:r>
            <a:r>
              <a:rPr lang="ar-SA" altLang="en-US" sz="2400" dirty="0">
                <a:solidFill>
                  <a:schemeClr val="bg1"/>
                </a:solidFill>
                <a:latin typeface="WinSoft Pro Medium" pitchFamily="34" charset="0"/>
                <a:ea typeface="WinSoft Pro Medium" pitchFamily="34" charset="-122"/>
                <a:cs typeface="WinSoft Pro Medium" pitchFamily="34" charset="-120"/>
              </a:rPr>
              <a:t>ساع</a:t>
            </a:r>
            <a:r>
              <a:rPr lang="ar-JO" altLang="en-US" sz="2400" dirty="0">
                <a:solidFill>
                  <a:schemeClr val="bg1"/>
                </a:solidFill>
                <a:latin typeface="WinSoft Pro Medium" pitchFamily="34" charset="0"/>
                <a:ea typeface="WinSoft Pro Medium" pitchFamily="34" charset="-122"/>
                <a:cs typeface="WinSoft Pro Medium" pitchFamily="34" charset="-120"/>
              </a:rPr>
              <a:t>ات</a:t>
            </a:r>
            <a:endParaRPr lang="ar-SA" sz="2400" dirty="0">
              <a:solidFill>
                <a:schemeClr val="bg1"/>
              </a:solidFill>
            </a:endParaRPr>
          </a:p>
        </p:txBody>
      </p:sp>
      <p:sp>
        <p:nvSpPr>
          <p:cNvPr id="9" name="Shape 5"/>
          <p:cNvSpPr/>
          <p:nvPr/>
        </p:nvSpPr>
        <p:spPr>
          <a:xfrm>
            <a:off x="631908" y="2266652"/>
            <a:ext cx="5373752" cy="1356618"/>
          </a:xfrm>
          <a:prstGeom prst="roundRect">
            <a:avLst>
              <a:gd name="adj" fmla="val 19963"/>
            </a:avLst>
          </a:prstGeom>
          <a:solidFill>
            <a:srgbClr val="00AEEF"/>
          </a:solidFill>
          <a:ln w="6350">
            <a:solidFill>
              <a:srgbClr val="0094D5"/>
            </a:solidFill>
            <a:prstDash val="solid"/>
          </a:ln>
        </p:spPr>
      </p:sp>
      <p:sp>
        <p:nvSpPr>
          <p:cNvPr id="10" name="Text 6"/>
          <p:cNvSpPr/>
          <p:nvPr/>
        </p:nvSpPr>
        <p:spPr>
          <a:xfrm>
            <a:off x="812383" y="2453481"/>
            <a:ext cx="5000103" cy="296863"/>
          </a:xfrm>
          <a:prstGeom prst="rect">
            <a:avLst/>
          </a:prstGeom>
          <a:noFill/>
          <a:ln/>
        </p:spPr>
        <p:txBody>
          <a:bodyPr wrap="none" lIns="0" tIns="0" rIns="0" bIns="0" rtlCol="0" anchor="t"/>
          <a:lstStyle/>
          <a:p>
            <a:pPr marL="0" indent="0" algn="r" rtl="1">
              <a:lnSpc>
                <a:spcPct val="104000"/>
              </a:lnSpc>
              <a:buNone/>
            </a:pPr>
            <a:r>
              <a:rPr lang="ar-SA" altLang="en-US" sz="3200" dirty="0">
                <a:solidFill>
                  <a:schemeClr val="bg1"/>
                </a:solidFill>
                <a:latin typeface="GE SS Two Light" pitchFamily="34" charset="0"/>
                <a:ea typeface="GE SS Two Light" pitchFamily="34" charset="-122"/>
                <a:cs typeface="GE SS Two Light" pitchFamily="34" charset="-120"/>
              </a:rPr>
              <a:t>أسلوب التنفيذ</a:t>
            </a:r>
            <a:endParaRPr lang="ar-SA" sz="3200" dirty="0">
              <a:solidFill>
                <a:schemeClr val="bg1"/>
              </a:solidFill>
            </a:endParaRPr>
          </a:p>
        </p:txBody>
      </p:sp>
      <p:sp>
        <p:nvSpPr>
          <p:cNvPr id="11" name="Text 7"/>
          <p:cNvSpPr/>
          <p:nvPr/>
        </p:nvSpPr>
        <p:spPr>
          <a:xfrm>
            <a:off x="812383" y="2858591"/>
            <a:ext cx="5000103" cy="577850"/>
          </a:xfrm>
          <a:prstGeom prst="rect">
            <a:avLst/>
          </a:prstGeom>
          <a:noFill/>
          <a:ln/>
        </p:spPr>
        <p:txBody>
          <a:bodyPr wrap="square" lIns="0" tIns="0" rIns="0" bIns="0" rtlCol="0" anchor="t">
            <a:noAutofit/>
          </a:bodyPr>
          <a:lstStyle/>
          <a:p>
            <a:pPr marL="0" indent="0" algn="r" rtl="1">
              <a:lnSpc>
                <a:spcPct val="133000"/>
              </a:lnSpc>
              <a:buNone/>
            </a:pPr>
            <a:r>
              <a:rPr lang="ar-JO" sz="2400" dirty="0">
                <a:solidFill>
                  <a:schemeClr val="bg1"/>
                </a:solidFill>
                <a:latin typeface="WinSoft Pro Medium" pitchFamily="34" charset="0"/>
                <a:cs typeface="WinSoft Pro Medium" pitchFamily="34" charset="-120"/>
              </a:rPr>
              <a:t>فردي ببعرعرض تقديمي يقدمه ميسر الدورة  </a:t>
            </a:r>
            <a:endParaRPr lang="ar-SA" sz="2400" dirty="0">
              <a:solidFill>
                <a:schemeClr val="bg1"/>
              </a:solidFill>
            </a:endParaRPr>
          </a:p>
        </p:txBody>
      </p:sp>
      <p:sp>
        <p:nvSpPr>
          <p:cNvPr id="13" name="Shape 10"/>
          <p:cNvSpPr/>
          <p:nvPr/>
        </p:nvSpPr>
        <p:spPr>
          <a:xfrm>
            <a:off x="631908" y="5771036"/>
            <a:ext cx="10927878" cy="721916"/>
          </a:xfrm>
          <a:prstGeom prst="roundRect">
            <a:avLst>
              <a:gd name="adj" fmla="val 37514"/>
            </a:avLst>
          </a:prstGeom>
          <a:solidFill>
            <a:srgbClr val="D4E9F7"/>
          </a:solidFill>
          <a:ln/>
        </p:spPr>
      </p:sp>
      <p:pic>
        <p:nvPicPr>
          <p:cNvPr id="14" name="Image 0" descr="preencoded.png"/>
          <p:cNvPicPr>
            <a:picLocks noChangeAspect="1"/>
          </p:cNvPicPr>
          <p:nvPr/>
        </p:nvPicPr>
        <p:blipFill>
          <a:blip r:embed="rId2"/>
          <a:stretch>
            <a:fillRect/>
          </a:stretch>
        </p:blipFill>
        <p:spPr>
          <a:xfrm>
            <a:off x="812383" y="6029104"/>
            <a:ext cx="225618" cy="180479"/>
          </a:xfrm>
          <a:prstGeom prst="rect">
            <a:avLst/>
          </a:prstGeom>
        </p:spPr>
      </p:pic>
      <p:sp>
        <p:nvSpPr>
          <p:cNvPr id="16" name="Rectangle 15"/>
          <p:cNvSpPr/>
          <p:nvPr/>
        </p:nvSpPr>
        <p:spPr>
          <a:xfrm>
            <a:off x="238630" y="4032120"/>
            <a:ext cx="11534059" cy="1938992"/>
          </a:xfrm>
          <a:prstGeom prst="rect">
            <a:avLst/>
          </a:prstGeom>
        </p:spPr>
        <p:txBody>
          <a:bodyPr wrap="square">
            <a:spAutoFit/>
          </a:bodyPr>
          <a:lstStyle/>
          <a:p>
            <a:pPr algn="r" rtl="1"/>
            <a:r>
              <a:rPr lang="ar-SA" sz="2400" dirty="0">
                <a:solidFill>
                  <a:srgbClr val="000000"/>
                </a:solidFill>
                <a:latin typeface="WinSoft Pro Medium" pitchFamily="34" charset="0"/>
                <a:ea typeface="WinSoft Pro Medium" pitchFamily="34" charset="-122"/>
                <a:cs typeface="WinSoft Pro Medium" pitchFamily="34" charset="-120"/>
              </a:rPr>
              <a:t>التدخل ليس قائمة أنشطة</a:t>
            </a:r>
            <a:endParaRPr lang="en-US" sz="2400" dirty="0">
              <a:solidFill>
                <a:srgbClr val="000000"/>
              </a:solidFill>
              <a:latin typeface="WinSoft Pro Medium" pitchFamily="34" charset="0"/>
              <a:ea typeface="WinSoft Pro Medium" pitchFamily="34" charset="-122"/>
              <a:cs typeface="WinSoft Pro Medium" pitchFamily="34" charset="-120"/>
            </a:endParaRPr>
          </a:p>
          <a:p>
            <a:pPr lvl="0" algn="r" rtl="1"/>
            <a:r>
              <a:rPr lang="ar-SA" sz="2400" dirty="0">
                <a:solidFill>
                  <a:srgbClr val="000000"/>
                </a:solidFill>
                <a:latin typeface="WinSoft Pro Medium" pitchFamily="34" charset="0"/>
                <a:ea typeface="WinSoft Pro Medium" pitchFamily="34" charset="-122"/>
                <a:cs typeface="WinSoft Pro Medium" pitchFamily="34" charset="-120"/>
              </a:rPr>
              <a:t>التدخل</a:t>
            </a:r>
            <a:r>
              <a:rPr lang="en-US" sz="2400" dirty="0">
                <a:solidFill>
                  <a:srgbClr val="000000"/>
                </a:solidFill>
                <a:latin typeface="WinSoft Pro Medium" pitchFamily="34" charset="0"/>
                <a:ea typeface="WinSoft Pro Medium" pitchFamily="34" charset="-122"/>
                <a:cs typeface="WinSoft Pro Medium" pitchFamily="34" charset="-120"/>
              </a:rPr>
              <a:t> </a:t>
            </a:r>
            <a:r>
              <a:rPr lang="ar-SA" sz="2400" dirty="0">
                <a:solidFill>
                  <a:srgbClr val="000000"/>
                </a:solidFill>
                <a:latin typeface="WinSoft Pro Medium" pitchFamily="34" charset="0"/>
                <a:ea typeface="WinSoft Pro Medium" pitchFamily="34" charset="-122"/>
                <a:cs typeface="WinSoft Pro Medium" pitchFamily="34" charset="-120"/>
              </a:rPr>
              <a:t>هو مجموعة مترابطة من التغييرات والإجراءات والموارد والمسؤوليات المصممة لمعالجة حاجز أو مجموعة حواجز محددة استنادًا إلى أدلة</a:t>
            </a:r>
            <a:r>
              <a:rPr lang="en-US" sz="2400" dirty="0">
                <a:solidFill>
                  <a:srgbClr val="000000"/>
                </a:solidFill>
                <a:latin typeface="WinSoft Pro Medium" pitchFamily="34" charset="0"/>
                <a:ea typeface="WinSoft Pro Medium" pitchFamily="34" charset="-122"/>
                <a:cs typeface="WinSoft Pro Medium" pitchFamily="34" charset="-120"/>
              </a:rPr>
              <a:t>.</a:t>
            </a:r>
          </a:p>
          <a:p>
            <a:pPr algn="r" rtl="1"/>
            <a:r>
              <a:rPr lang="ar-SA" sz="2400" dirty="0">
                <a:solidFill>
                  <a:srgbClr val="000000"/>
                </a:solidFill>
                <a:latin typeface="WinSoft Pro Medium" pitchFamily="34" charset="0"/>
                <a:ea typeface="WinSoft Pro Medium" pitchFamily="34" charset="-122"/>
                <a:cs typeface="WinSoft Pro Medium" pitchFamily="34" charset="-120"/>
              </a:rPr>
              <a:t>لذلك لا يكفي أن تكتب</a:t>
            </a:r>
            <a:r>
              <a:rPr lang="en-US" sz="2400" dirty="0">
                <a:solidFill>
                  <a:srgbClr val="000000"/>
                </a:solidFill>
                <a:latin typeface="WinSoft Pro Medium" pitchFamily="34" charset="0"/>
                <a:ea typeface="WinSoft Pro Medium" pitchFamily="34" charset="-122"/>
                <a:cs typeface="WinSoft Pro Medium" pitchFamily="34" charset="-120"/>
              </a:rPr>
              <a:t>: </a:t>
            </a:r>
            <a:r>
              <a:rPr lang="ar-SA" sz="2400" dirty="0">
                <a:solidFill>
                  <a:srgbClr val="000000"/>
                </a:solidFill>
                <a:latin typeface="WinSoft Pro Medium" pitchFamily="34" charset="0"/>
                <a:ea typeface="WinSoft Pro Medium" pitchFamily="34" charset="-122"/>
                <a:cs typeface="WinSoft Pro Medium" pitchFamily="34" charset="-120"/>
              </a:rPr>
              <a:t>تدريب المدربين – حملة توعية</a:t>
            </a:r>
            <a:r>
              <a:rPr lang="en-US" sz="2400" dirty="0">
                <a:solidFill>
                  <a:srgbClr val="000000"/>
                </a:solidFill>
                <a:latin typeface="WinSoft Pro Medium" pitchFamily="34" charset="0"/>
                <a:ea typeface="WinSoft Pro Medium" pitchFamily="34" charset="-122"/>
                <a:cs typeface="WinSoft Pro Medium" pitchFamily="34" charset="-120"/>
              </a:rPr>
              <a:t> – </a:t>
            </a:r>
            <a:r>
              <a:rPr lang="ar-SA" sz="2400" dirty="0">
                <a:solidFill>
                  <a:srgbClr val="000000"/>
                </a:solidFill>
                <a:latin typeface="WinSoft Pro Medium" pitchFamily="34" charset="0"/>
                <a:ea typeface="WinSoft Pro Medium" pitchFamily="34" charset="-122"/>
                <a:cs typeface="WinSoft Pro Medium" pitchFamily="34" charset="-120"/>
              </a:rPr>
              <a:t>شراء معدات – عقد اجتماعات</a:t>
            </a:r>
            <a:r>
              <a:rPr lang="en-US" sz="2400" dirty="0">
                <a:solidFill>
                  <a:srgbClr val="000000"/>
                </a:solidFill>
                <a:latin typeface="WinSoft Pro Medium" pitchFamily="34" charset="0"/>
                <a:ea typeface="WinSoft Pro Medium" pitchFamily="34" charset="-122"/>
                <a:cs typeface="WinSoft Pro Medium" pitchFamily="34" charset="-120"/>
              </a:rPr>
              <a:t>.</a:t>
            </a:r>
            <a:endParaRPr lang="ar-JO" sz="2400" dirty="0">
              <a:solidFill>
                <a:srgbClr val="000000"/>
              </a:solidFill>
              <a:latin typeface="WinSoft Pro Medium" pitchFamily="34" charset="0"/>
              <a:ea typeface="WinSoft Pro Medium" pitchFamily="34" charset="-122"/>
              <a:cs typeface="WinSoft Pro Medium" pitchFamily="34" charset="-120"/>
            </a:endParaRPr>
          </a:p>
          <a:p>
            <a:pPr algn="r" rtl="1"/>
            <a:endParaRPr lang="en-US" sz="2400" dirty="0">
              <a:solidFill>
                <a:srgbClr val="000000"/>
              </a:solidFill>
              <a:latin typeface="WinSoft Pro Medium" pitchFamily="34" charset="0"/>
              <a:ea typeface="WinSoft Pro Medium" pitchFamily="34" charset="-122"/>
              <a:cs typeface="WinSoft Pro Medium" pitchFamily="34" charset="-120"/>
            </a:endParaRPr>
          </a:p>
        </p:txBody>
      </p:sp>
      <p:pic>
        <p:nvPicPr>
          <p:cNvPr id="18" name="Image 4" descr="preencoded.png"/>
          <p:cNvPicPr>
            <a:picLocks noChangeAspect="1"/>
          </p:cNvPicPr>
          <p:nvPr/>
        </p:nvPicPr>
        <p:blipFill>
          <a:blip>
            <a:extLst>
              <a:ext uri="{96DAC541-7B7A-43D3-8B79-37D633B846F1}">
                <asvg:svgBlip xmlns:asvg="http://schemas.microsoft.com/office/drawing/2016/SVG/main" xmlns="" r:embed="rId3"/>
              </a:ext>
            </a:extLst>
          </a:blip>
          <a:stretch>
            <a:fillRect/>
          </a:stretch>
        </p:blipFill>
        <p:spPr>
          <a:xfrm>
            <a:off x="452554" y="860561"/>
            <a:ext cx="1170894" cy="1170924"/>
          </a:xfrm>
          <a:prstGeom prst="rect">
            <a:avLst/>
          </a:prstGeom>
        </p:spPr>
      </p:pic>
      <p:sp>
        <p:nvSpPr>
          <p:cNvPr id="2" name="Rectangle 1"/>
          <p:cNvSpPr/>
          <p:nvPr/>
        </p:nvSpPr>
        <p:spPr>
          <a:xfrm>
            <a:off x="2661920" y="5887020"/>
            <a:ext cx="8711043" cy="400110"/>
          </a:xfrm>
          <a:prstGeom prst="rect">
            <a:avLst/>
          </a:prstGeom>
        </p:spPr>
        <p:txBody>
          <a:bodyPr wrap="square">
            <a:spAutoFit/>
          </a:bodyPr>
          <a:lstStyle/>
          <a:p>
            <a:pPr algn="r" rtl="1"/>
            <a:r>
              <a:rPr lang="ar-SA" sz="2000" dirty="0">
                <a:solidFill>
                  <a:srgbClr val="000000"/>
                </a:solidFill>
                <a:latin typeface="WinSoft Pro Medium" pitchFamily="34" charset="0"/>
                <a:ea typeface="WinSoft Pro Medium" pitchFamily="34" charset="-122"/>
                <a:cs typeface="WinSoft Pro Medium" pitchFamily="34" charset="-120"/>
              </a:rPr>
              <a:t>يجب أن نعرف</a:t>
            </a:r>
            <a:r>
              <a:rPr lang="en-US" sz="2000" dirty="0">
                <a:solidFill>
                  <a:srgbClr val="000000"/>
                </a:solidFill>
                <a:latin typeface="WinSoft Pro Medium" pitchFamily="34" charset="0"/>
                <a:ea typeface="WinSoft Pro Medium" pitchFamily="34" charset="-122"/>
                <a:cs typeface="WinSoft Pro Medium" pitchFamily="34" charset="-120"/>
              </a:rPr>
              <a:t>: </a:t>
            </a:r>
            <a:r>
              <a:rPr lang="ar-SA" sz="2000" dirty="0">
                <a:solidFill>
                  <a:srgbClr val="000000"/>
                </a:solidFill>
                <a:latin typeface="WinSoft Pro Medium" pitchFamily="34" charset="0"/>
                <a:ea typeface="WinSoft Pro Medium" pitchFamily="34" charset="-122"/>
                <a:cs typeface="WinSoft Pro Medium" pitchFamily="34" charset="-120"/>
              </a:rPr>
              <a:t>أي حاجز؟ لماذا هذا الإجراء؟ لمن؟ من سينفذه؟ بأي موارد؟ كيف سنعرف أنه أحدث فرقًا؟</a:t>
            </a:r>
            <a:endParaRPr lang="en-US" sz="2000" dirty="0">
              <a:solidFill>
                <a:srgbClr val="000000"/>
              </a:solidFill>
              <a:latin typeface="WinSoft Pro Medium" pitchFamily="34" charset="0"/>
              <a:ea typeface="WinSoft Pro Medium" pitchFamily="34" charset="-122"/>
              <a:cs typeface="WinSoft Pro Medium" pitchFamily="34" charset="-120"/>
            </a:endParaRPr>
          </a:p>
        </p:txBody>
      </p:sp>
    </p:spTree>
    <p:extLst>
      <p:ext uri="{BB962C8B-B14F-4D97-AF65-F5344CB8AC3E}">
        <p14:creationId xmlns:p14="http://schemas.microsoft.com/office/powerpoint/2010/main" val="40486852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0"/>
          <p:cNvSpPr/>
          <p:nvPr/>
        </p:nvSpPr>
        <p:spPr>
          <a:xfrm>
            <a:off x="943546" y="480238"/>
            <a:ext cx="10927878" cy="631031"/>
          </a:xfrm>
          <a:prstGeom prst="rect">
            <a:avLst/>
          </a:prstGeom>
          <a:noFill/>
          <a:ln/>
        </p:spPr>
        <p:txBody>
          <a:bodyPr wrap="none" lIns="0" tIns="0" rIns="0" bIns="0" rtlCol="0" anchor="t"/>
          <a:lstStyle/>
          <a:p>
            <a:pPr algn="r" rtl="1">
              <a:lnSpc>
                <a:spcPct val="104000"/>
              </a:lnSpc>
            </a:pPr>
            <a:endParaRPr lang="ar-SA" sz="3950" dirty="0"/>
          </a:p>
        </p:txBody>
      </p:sp>
      <p:sp>
        <p:nvSpPr>
          <p:cNvPr id="5" name="Text 1"/>
          <p:cNvSpPr/>
          <p:nvPr/>
        </p:nvSpPr>
        <p:spPr>
          <a:xfrm>
            <a:off x="1057846" y="478200"/>
            <a:ext cx="10605012" cy="781796"/>
          </a:xfrm>
          <a:prstGeom prst="rect">
            <a:avLst/>
          </a:prstGeom>
          <a:noFill/>
          <a:ln/>
        </p:spPr>
        <p:txBody>
          <a:bodyPr wrap="square" lIns="0" tIns="0" rIns="0" bIns="0" rtlCol="0" anchor="t"/>
          <a:lstStyle/>
          <a:p>
            <a:pPr lvl="0" algn="r" rtl="1"/>
            <a:r>
              <a:rPr lang="ar-SA" sz="4000" dirty="0">
                <a:solidFill>
                  <a:srgbClr val="2E3C4E"/>
                </a:solidFill>
                <a:latin typeface="GE SS Two Light" pitchFamily="34" charset="0"/>
                <a:ea typeface="GE SS Two Light" pitchFamily="34" charset="-122"/>
                <a:cs typeface="GE SS Two Light" pitchFamily="34" charset="-120"/>
              </a:rPr>
              <a:t>من الدليل إلى التدخل</a:t>
            </a:r>
            <a:endParaRPr lang="en-US" sz="4000" dirty="0">
              <a:solidFill>
                <a:srgbClr val="2E3C4E"/>
              </a:solidFill>
              <a:latin typeface="GE SS Two Light" pitchFamily="34" charset="0"/>
              <a:ea typeface="GE SS Two Light" pitchFamily="34" charset="-122"/>
              <a:cs typeface="GE SS Two Light" pitchFamily="34" charset="-120"/>
            </a:endParaRPr>
          </a:p>
        </p:txBody>
      </p:sp>
      <p:sp>
        <p:nvSpPr>
          <p:cNvPr id="6" name="Shape 2"/>
          <p:cNvSpPr/>
          <p:nvPr/>
        </p:nvSpPr>
        <p:spPr>
          <a:xfrm>
            <a:off x="11242496" y="3680693"/>
            <a:ext cx="431591" cy="431602"/>
          </a:xfrm>
          <a:prstGeom prst="ellipse">
            <a:avLst/>
          </a:prstGeom>
          <a:solidFill>
            <a:srgbClr val="00AEEF"/>
          </a:solidFill>
          <a:ln w="6350">
            <a:solidFill>
              <a:srgbClr val="0094D5"/>
            </a:solidFill>
            <a:prstDash val="solid"/>
          </a:ln>
        </p:spPr>
      </p:sp>
      <p:sp>
        <p:nvSpPr>
          <p:cNvPr id="7" name="Text 3"/>
          <p:cNvSpPr/>
          <p:nvPr/>
        </p:nvSpPr>
        <p:spPr>
          <a:xfrm>
            <a:off x="6312043" y="3690303"/>
            <a:ext cx="4767441" cy="315516"/>
          </a:xfrm>
          <a:prstGeom prst="rect">
            <a:avLst/>
          </a:prstGeom>
          <a:noFill/>
          <a:ln/>
        </p:spPr>
        <p:txBody>
          <a:bodyPr wrap="none" lIns="0" tIns="0" rIns="0" bIns="0" rtlCol="0" anchor="t"/>
          <a:lstStyle/>
          <a:p>
            <a:pPr marL="0" indent="0" algn="r" rtl="1">
              <a:lnSpc>
                <a:spcPct val="104000"/>
              </a:lnSpc>
              <a:buNone/>
            </a:pPr>
            <a:r>
              <a:rPr lang="ar-SA" altLang="en-US" sz="3200" dirty="0">
                <a:solidFill>
                  <a:srgbClr val="384653"/>
                </a:solidFill>
                <a:latin typeface="GE SS Two Light" pitchFamily="34" charset="0"/>
                <a:ea typeface="GE SS Two Light" pitchFamily="34" charset="-122"/>
                <a:cs typeface="GE SS Two Light" pitchFamily="34" charset="-120"/>
              </a:rPr>
              <a:t>ال</a:t>
            </a:r>
            <a:r>
              <a:rPr lang="ar-JO" altLang="en-US" sz="3200" dirty="0">
                <a:solidFill>
                  <a:srgbClr val="384653"/>
                </a:solidFill>
                <a:latin typeface="GE SS Two Light" pitchFamily="34" charset="0"/>
                <a:ea typeface="GE SS Two Light" pitchFamily="34" charset="-122"/>
                <a:cs typeface="GE SS Two Light" pitchFamily="34" charset="-120"/>
              </a:rPr>
              <a:t>حاجز  </a:t>
            </a:r>
            <a:endParaRPr lang="ar-SA" sz="3200" dirty="0"/>
          </a:p>
        </p:txBody>
      </p:sp>
      <p:sp>
        <p:nvSpPr>
          <p:cNvPr id="8" name="Text 4"/>
          <p:cNvSpPr/>
          <p:nvPr/>
        </p:nvSpPr>
        <p:spPr>
          <a:xfrm>
            <a:off x="5130255" y="4103648"/>
            <a:ext cx="5949229" cy="599042"/>
          </a:xfrm>
          <a:prstGeom prst="rect">
            <a:avLst/>
          </a:prstGeom>
          <a:noFill/>
          <a:ln/>
        </p:spPr>
        <p:txBody>
          <a:bodyPr wrap="none" lIns="0" tIns="0" rIns="0" bIns="0" rtlCol="0" anchor="t"/>
          <a:lstStyle/>
          <a:p>
            <a:pPr marL="0" indent="0" algn="r" rtl="1">
              <a:lnSpc>
                <a:spcPct val="123000"/>
              </a:lnSpc>
              <a:buNone/>
            </a:pPr>
            <a:r>
              <a:rPr lang="ar-JO" sz="2400" dirty="0">
                <a:solidFill>
                  <a:srgbClr val="384653"/>
                </a:solidFill>
                <a:latin typeface="WinSoft Pro Medium" pitchFamily="34" charset="0"/>
                <a:cs typeface="WinSoft Pro Medium" pitchFamily="34" charset="-120"/>
              </a:rPr>
              <a:t>انخفاض قدرة المتدربين القادمين من مناطق بعيدة على </a:t>
            </a:r>
          </a:p>
          <a:p>
            <a:pPr marL="0" indent="0" algn="r" rtl="1">
              <a:lnSpc>
                <a:spcPct val="123000"/>
              </a:lnSpc>
              <a:buNone/>
            </a:pPr>
            <a:r>
              <a:rPr lang="ar-JO" sz="2400" dirty="0">
                <a:solidFill>
                  <a:srgbClr val="384653"/>
                </a:solidFill>
                <a:latin typeface="WinSoft Pro Medium" pitchFamily="34" charset="0"/>
                <a:cs typeface="WinSoft Pro Medium" pitchFamily="34" charset="-120"/>
              </a:rPr>
              <a:t>الوصول إلى الجلسات المبتكرة </a:t>
            </a:r>
            <a:endParaRPr lang="ar-SA" sz="2400" dirty="0"/>
          </a:p>
        </p:txBody>
      </p:sp>
      <p:sp>
        <p:nvSpPr>
          <p:cNvPr id="9" name="Shape 5"/>
          <p:cNvSpPr/>
          <p:nvPr/>
        </p:nvSpPr>
        <p:spPr>
          <a:xfrm>
            <a:off x="5130255" y="3624421"/>
            <a:ext cx="431591" cy="431602"/>
          </a:xfrm>
          <a:prstGeom prst="ellipse">
            <a:avLst/>
          </a:prstGeom>
          <a:solidFill>
            <a:srgbClr val="00AEEF"/>
          </a:solidFill>
          <a:ln w="6350">
            <a:solidFill>
              <a:srgbClr val="0094D5"/>
            </a:solidFill>
            <a:prstDash val="solid"/>
          </a:ln>
        </p:spPr>
      </p:sp>
      <p:sp>
        <p:nvSpPr>
          <p:cNvPr id="10" name="Text 6"/>
          <p:cNvSpPr/>
          <p:nvPr/>
        </p:nvSpPr>
        <p:spPr>
          <a:xfrm>
            <a:off x="199801" y="3690303"/>
            <a:ext cx="4767441" cy="315516"/>
          </a:xfrm>
          <a:prstGeom prst="rect">
            <a:avLst/>
          </a:prstGeom>
          <a:noFill/>
          <a:ln/>
        </p:spPr>
        <p:txBody>
          <a:bodyPr wrap="none" lIns="0" tIns="0" rIns="0" bIns="0" rtlCol="0" anchor="t"/>
          <a:lstStyle/>
          <a:p>
            <a:pPr marL="0" indent="0" algn="r" rtl="1">
              <a:lnSpc>
                <a:spcPct val="104000"/>
              </a:lnSpc>
              <a:buNone/>
            </a:pPr>
            <a:r>
              <a:rPr lang="ar-JO" altLang="en-US" sz="3200" dirty="0">
                <a:solidFill>
                  <a:srgbClr val="384653"/>
                </a:solidFill>
                <a:latin typeface="GE SS Two Light" pitchFamily="34" charset="0"/>
                <a:ea typeface="GE SS Two Light" pitchFamily="34" charset="-122"/>
                <a:cs typeface="GE SS Two Light" pitchFamily="34" charset="-120"/>
              </a:rPr>
              <a:t>الدليل</a:t>
            </a:r>
            <a:endParaRPr lang="ar-SA" sz="3200" dirty="0"/>
          </a:p>
        </p:txBody>
      </p:sp>
      <p:sp>
        <p:nvSpPr>
          <p:cNvPr id="11" name="Text 7"/>
          <p:cNvSpPr/>
          <p:nvPr/>
        </p:nvSpPr>
        <p:spPr>
          <a:xfrm>
            <a:off x="199801" y="4103648"/>
            <a:ext cx="4767441" cy="283766"/>
          </a:xfrm>
          <a:prstGeom prst="rect">
            <a:avLst/>
          </a:prstGeom>
          <a:noFill/>
          <a:ln/>
        </p:spPr>
        <p:txBody>
          <a:bodyPr wrap="none" lIns="0" tIns="0" rIns="0" bIns="0" rtlCol="0" anchor="t"/>
          <a:lstStyle/>
          <a:p>
            <a:pPr marL="0" indent="0" algn="r" rtl="1">
              <a:lnSpc>
                <a:spcPct val="123000"/>
              </a:lnSpc>
              <a:buNone/>
            </a:pPr>
            <a:r>
              <a:rPr lang="ar-JO" sz="2400" dirty="0">
                <a:solidFill>
                  <a:srgbClr val="384653"/>
                </a:solidFill>
                <a:latin typeface="WinSoft Pro Medium" pitchFamily="34" charset="0"/>
                <a:cs typeface="WinSoft Pro Medium" pitchFamily="34" charset="-120"/>
              </a:rPr>
              <a:t>ارتفاع الغياب ومقابلات تشير إلى صعوبات النقل </a:t>
            </a:r>
            <a:endParaRPr lang="ar-SA" sz="2400" dirty="0">
              <a:solidFill>
                <a:srgbClr val="384653"/>
              </a:solidFill>
              <a:latin typeface="WinSoft Pro Medium" pitchFamily="34" charset="0"/>
              <a:cs typeface="WinSoft Pro Medium" pitchFamily="34" charset="-120"/>
            </a:endParaRPr>
          </a:p>
        </p:txBody>
      </p:sp>
      <p:sp>
        <p:nvSpPr>
          <p:cNvPr id="12" name="Shape 8"/>
          <p:cNvSpPr/>
          <p:nvPr/>
        </p:nvSpPr>
        <p:spPr>
          <a:xfrm>
            <a:off x="8661856" y="5286922"/>
            <a:ext cx="431591" cy="431602"/>
          </a:xfrm>
          <a:prstGeom prst="ellipse">
            <a:avLst/>
          </a:prstGeom>
          <a:solidFill>
            <a:srgbClr val="00AEEF"/>
          </a:solidFill>
          <a:ln w="6350">
            <a:solidFill>
              <a:srgbClr val="0094D5"/>
            </a:solidFill>
            <a:prstDash val="solid"/>
          </a:ln>
        </p:spPr>
      </p:sp>
      <p:sp>
        <p:nvSpPr>
          <p:cNvPr id="13" name="Text 9"/>
          <p:cNvSpPr/>
          <p:nvPr/>
        </p:nvSpPr>
        <p:spPr>
          <a:xfrm>
            <a:off x="3731403" y="5307647"/>
            <a:ext cx="4767441" cy="315516"/>
          </a:xfrm>
          <a:prstGeom prst="rect">
            <a:avLst/>
          </a:prstGeom>
          <a:noFill/>
          <a:ln/>
        </p:spPr>
        <p:txBody>
          <a:bodyPr wrap="none" lIns="0" tIns="0" rIns="0" bIns="0" rtlCol="0" anchor="t"/>
          <a:lstStyle/>
          <a:p>
            <a:pPr algn="r" rtl="1">
              <a:lnSpc>
                <a:spcPct val="104000"/>
              </a:lnSpc>
            </a:pPr>
            <a:r>
              <a:rPr lang="ar-SA" sz="3200" dirty="0">
                <a:solidFill>
                  <a:srgbClr val="384653"/>
                </a:solidFill>
                <a:latin typeface="GE SS Two Light" pitchFamily="34" charset="0"/>
                <a:ea typeface="GE SS Two Light" pitchFamily="34" charset="-122"/>
                <a:cs typeface="GE SS Two Light" pitchFamily="34" charset="-120"/>
              </a:rPr>
              <a:t>الاستجابة المحتملة</a:t>
            </a:r>
          </a:p>
        </p:txBody>
      </p:sp>
      <p:sp>
        <p:nvSpPr>
          <p:cNvPr id="14" name="Text 10"/>
          <p:cNvSpPr/>
          <p:nvPr/>
        </p:nvSpPr>
        <p:spPr>
          <a:xfrm>
            <a:off x="3731403" y="5720993"/>
            <a:ext cx="4767441" cy="283766"/>
          </a:xfrm>
          <a:prstGeom prst="rect">
            <a:avLst/>
          </a:prstGeom>
          <a:noFill/>
          <a:ln/>
        </p:spPr>
        <p:txBody>
          <a:bodyPr wrap="none" lIns="0" tIns="0" rIns="0" bIns="0" rtlCol="0" anchor="t"/>
          <a:lstStyle/>
          <a:p>
            <a:pPr algn="r" rtl="1">
              <a:lnSpc>
                <a:spcPct val="123000"/>
              </a:lnSpc>
            </a:pPr>
            <a:r>
              <a:rPr lang="ar-SA" sz="2400" dirty="0">
                <a:solidFill>
                  <a:srgbClr val="384653"/>
                </a:solidFill>
                <a:latin typeface="WinSoft Pro Medium" pitchFamily="34" charset="0"/>
                <a:cs typeface="WinSoft Pro Medium" pitchFamily="34" charset="-120"/>
              </a:rPr>
              <a:t>تعديل بعض ترتيبات الجدولة أو اعتماد نمط تقديم أكثر مرونة</a:t>
            </a:r>
            <a:endParaRPr lang="ar-JO" sz="2400" dirty="0">
              <a:solidFill>
                <a:srgbClr val="384653"/>
              </a:solidFill>
              <a:latin typeface="WinSoft Pro Medium" pitchFamily="34" charset="0"/>
              <a:cs typeface="WinSoft Pro Medium" pitchFamily="34" charset="-120"/>
            </a:endParaRPr>
          </a:p>
          <a:p>
            <a:pPr algn="r" rtl="1">
              <a:lnSpc>
                <a:spcPct val="123000"/>
              </a:lnSpc>
            </a:pPr>
            <a:r>
              <a:rPr lang="ar-SA" sz="2400" dirty="0">
                <a:solidFill>
                  <a:srgbClr val="384653"/>
                </a:solidFill>
                <a:latin typeface="WinSoft Pro Medium" pitchFamily="34" charset="0"/>
                <a:cs typeface="WinSoft Pro Medium" pitchFamily="34" charset="-120"/>
              </a:rPr>
              <a:t> عندما تسمح متطلبات الكفاية بذلك</a:t>
            </a:r>
          </a:p>
        </p:txBody>
      </p:sp>
      <p:sp>
        <p:nvSpPr>
          <p:cNvPr id="21" name="Rectangle 20"/>
          <p:cNvSpPr/>
          <p:nvPr/>
        </p:nvSpPr>
        <p:spPr>
          <a:xfrm>
            <a:off x="384570" y="1315256"/>
            <a:ext cx="11447365" cy="1154162"/>
          </a:xfrm>
          <a:prstGeom prst="rect">
            <a:avLst/>
          </a:prstGeom>
        </p:spPr>
        <p:txBody>
          <a:bodyPr wrap="none">
            <a:spAutoFit/>
          </a:bodyPr>
          <a:lstStyle/>
          <a:p>
            <a:pPr algn="r" rtl="1">
              <a:lnSpc>
                <a:spcPct val="150000"/>
              </a:lnSpc>
            </a:pPr>
            <a:r>
              <a:rPr lang="ar-SA" sz="2400" dirty="0">
                <a:solidFill>
                  <a:srgbClr val="384653"/>
                </a:solidFill>
                <a:latin typeface="GE SS Two Light" pitchFamily="34" charset="0"/>
                <a:ea typeface="GE SS Two Light" pitchFamily="34" charset="-122"/>
                <a:cs typeface="GE SS Two Light" pitchFamily="34" charset="-120"/>
              </a:rPr>
              <a:t>ينبغي الحفاظ على السلسلة التالية:</a:t>
            </a:r>
            <a:endParaRPr lang="ar-JO" sz="2400" dirty="0">
              <a:solidFill>
                <a:srgbClr val="384653"/>
              </a:solidFill>
              <a:latin typeface="GE SS Two Light" pitchFamily="34" charset="0"/>
              <a:ea typeface="GE SS Two Light" pitchFamily="34" charset="-122"/>
              <a:cs typeface="GE SS Two Light" pitchFamily="34" charset="-120"/>
            </a:endParaRPr>
          </a:p>
          <a:p>
            <a:pPr algn="r" rtl="1">
              <a:lnSpc>
                <a:spcPct val="150000"/>
              </a:lnSpc>
            </a:pPr>
            <a:r>
              <a:rPr lang="ar-SA" sz="2400" dirty="0">
                <a:solidFill>
                  <a:srgbClr val="384653"/>
                </a:solidFill>
                <a:latin typeface="GE SS Two Light" pitchFamily="34" charset="0"/>
                <a:ea typeface="GE SS Two Light" pitchFamily="34" charset="-122"/>
                <a:cs typeface="GE SS Two Light" pitchFamily="34" charset="-120"/>
              </a:rPr>
              <a:t> الحاجز </a:t>
            </a:r>
            <a:r>
              <a:rPr lang="en-US" sz="2400" dirty="0">
                <a:solidFill>
                  <a:srgbClr val="384653"/>
                </a:solidFill>
                <a:latin typeface="GE SS Two Light" pitchFamily="34" charset="0"/>
                <a:ea typeface="GE SS Two Light" pitchFamily="34" charset="-122"/>
                <a:cs typeface="GE SS Two Light" pitchFamily="34" charset="-120"/>
                <a:sym typeface="Wingdings" panose="05000000000000000000" pitchFamily="2" charset="2"/>
              </a:rPr>
              <a:t></a:t>
            </a:r>
            <a:r>
              <a:rPr lang="ar-SA" sz="2400" dirty="0">
                <a:solidFill>
                  <a:srgbClr val="384653"/>
                </a:solidFill>
                <a:latin typeface="GE SS Two Light" pitchFamily="34" charset="0"/>
                <a:ea typeface="GE SS Two Light" pitchFamily="34" charset="-122"/>
                <a:cs typeface="GE SS Two Light" pitchFamily="34" charset="-120"/>
              </a:rPr>
              <a:t> الدليل </a:t>
            </a:r>
            <a:r>
              <a:rPr lang="en-US" sz="2400" dirty="0">
                <a:solidFill>
                  <a:srgbClr val="384653"/>
                </a:solidFill>
                <a:latin typeface="GE SS Two Light" pitchFamily="34" charset="0"/>
                <a:ea typeface="GE SS Two Light" pitchFamily="34" charset="-122"/>
                <a:cs typeface="GE SS Two Light" pitchFamily="34" charset="-120"/>
                <a:sym typeface="Wingdings" panose="05000000000000000000" pitchFamily="2" charset="2"/>
              </a:rPr>
              <a:t></a:t>
            </a:r>
            <a:r>
              <a:rPr lang="ar-SA" sz="2400" dirty="0">
                <a:solidFill>
                  <a:srgbClr val="384653"/>
                </a:solidFill>
                <a:latin typeface="GE SS Two Light" pitchFamily="34" charset="0"/>
                <a:ea typeface="GE SS Two Light" pitchFamily="34" charset="-122"/>
                <a:cs typeface="GE SS Two Light" pitchFamily="34" charset="-120"/>
              </a:rPr>
              <a:t> الفئة المتأثرة </a:t>
            </a:r>
            <a:r>
              <a:rPr lang="en-US" sz="2400" dirty="0">
                <a:solidFill>
                  <a:srgbClr val="384653"/>
                </a:solidFill>
                <a:latin typeface="GE SS Two Light" pitchFamily="34" charset="0"/>
                <a:ea typeface="GE SS Two Light" pitchFamily="34" charset="-122"/>
                <a:cs typeface="GE SS Two Light" pitchFamily="34" charset="-120"/>
                <a:sym typeface="Wingdings" panose="05000000000000000000" pitchFamily="2" charset="2"/>
              </a:rPr>
              <a:t></a:t>
            </a:r>
            <a:r>
              <a:rPr lang="ar-SA" sz="2400" dirty="0">
                <a:solidFill>
                  <a:srgbClr val="384653"/>
                </a:solidFill>
                <a:latin typeface="GE SS Two Light" pitchFamily="34" charset="0"/>
                <a:ea typeface="GE SS Two Light" pitchFamily="34" charset="-122"/>
                <a:cs typeface="GE SS Two Light" pitchFamily="34" charset="-120"/>
              </a:rPr>
              <a:t> الاستجابة </a:t>
            </a:r>
            <a:r>
              <a:rPr lang="en-US" sz="2400" dirty="0">
                <a:solidFill>
                  <a:srgbClr val="384653"/>
                </a:solidFill>
                <a:latin typeface="GE SS Two Light" pitchFamily="34" charset="0"/>
                <a:ea typeface="GE SS Two Light" pitchFamily="34" charset="-122"/>
                <a:cs typeface="GE SS Two Light" pitchFamily="34" charset="-120"/>
                <a:sym typeface="Wingdings" panose="05000000000000000000" pitchFamily="2" charset="2"/>
              </a:rPr>
              <a:t></a:t>
            </a:r>
            <a:r>
              <a:rPr lang="ar-SA" sz="2400" dirty="0">
                <a:solidFill>
                  <a:srgbClr val="384653"/>
                </a:solidFill>
                <a:latin typeface="GE SS Two Light" pitchFamily="34" charset="0"/>
                <a:ea typeface="GE SS Two Light" pitchFamily="34" charset="-122"/>
                <a:cs typeface="GE SS Two Light" pitchFamily="34" charset="-120"/>
              </a:rPr>
              <a:t> المسؤول </a:t>
            </a:r>
            <a:r>
              <a:rPr lang="en-US" sz="2400" dirty="0">
                <a:solidFill>
                  <a:srgbClr val="384653"/>
                </a:solidFill>
                <a:latin typeface="GE SS Two Light" pitchFamily="34" charset="0"/>
                <a:ea typeface="GE SS Two Light" pitchFamily="34" charset="-122"/>
                <a:cs typeface="GE SS Two Light" pitchFamily="34" charset="-120"/>
                <a:sym typeface="Wingdings" panose="05000000000000000000" pitchFamily="2" charset="2"/>
              </a:rPr>
              <a:t></a:t>
            </a:r>
            <a:r>
              <a:rPr lang="ar-SA" sz="2400" dirty="0">
                <a:solidFill>
                  <a:srgbClr val="384653"/>
                </a:solidFill>
                <a:latin typeface="GE SS Two Light" pitchFamily="34" charset="0"/>
                <a:ea typeface="GE SS Two Light" pitchFamily="34" charset="-122"/>
                <a:cs typeface="GE SS Two Light" pitchFamily="34" charset="-120"/>
              </a:rPr>
              <a:t> الموارد </a:t>
            </a:r>
            <a:r>
              <a:rPr lang="en-US" sz="2400" dirty="0">
                <a:solidFill>
                  <a:srgbClr val="384653"/>
                </a:solidFill>
                <a:latin typeface="GE SS Two Light" pitchFamily="34" charset="0"/>
                <a:ea typeface="GE SS Two Light" pitchFamily="34" charset="-122"/>
                <a:cs typeface="GE SS Two Light" pitchFamily="34" charset="-120"/>
                <a:sym typeface="Wingdings" panose="05000000000000000000" pitchFamily="2" charset="2"/>
              </a:rPr>
              <a:t></a:t>
            </a:r>
            <a:r>
              <a:rPr lang="ar-SA" sz="2400" dirty="0">
                <a:solidFill>
                  <a:srgbClr val="384653"/>
                </a:solidFill>
                <a:latin typeface="GE SS Two Light" pitchFamily="34" charset="0"/>
                <a:ea typeface="GE SS Two Light" pitchFamily="34" charset="-122"/>
                <a:cs typeface="GE SS Two Light" pitchFamily="34" charset="-120"/>
              </a:rPr>
              <a:t> المؤشر </a:t>
            </a:r>
            <a:r>
              <a:rPr lang="en-US" sz="2400" dirty="0">
                <a:solidFill>
                  <a:srgbClr val="384653"/>
                </a:solidFill>
                <a:latin typeface="GE SS Two Light" pitchFamily="34" charset="0"/>
                <a:ea typeface="GE SS Two Light" pitchFamily="34" charset="-122"/>
                <a:cs typeface="GE SS Two Light" pitchFamily="34" charset="-120"/>
                <a:sym typeface="Wingdings" panose="05000000000000000000" pitchFamily="2" charset="2"/>
              </a:rPr>
              <a:t></a:t>
            </a:r>
            <a:r>
              <a:rPr lang="ar-SA" sz="2400" dirty="0">
                <a:solidFill>
                  <a:srgbClr val="384653"/>
                </a:solidFill>
                <a:latin typeface="GE SS Two Light" pitchFamily="34" charset="0"/>
                <a:ea typeface="GE SS Two Light" pitchFamily="34" charset="-122"/>
                <a:cs typeface="GE SS Two Light" pitchFamily="34" charset="-120"/>
              </a:rPr>
              <a:t> المراجعة</a:t>
            </a:r>
            <a:endParaRPr lang="en-US" sz="2400" dirty="0">
              <a:solidFill>
                <a:srgbClr val="384653"/>
              </a:solidFill>
              <a:latin typeface="GE SS Two Light" pitchFamily="34" charset="0"/>
              <a:ea typeface="GE SS Two Light" pitchFamily="34" charset="-122"/>
              <a:cs typeface="GE SS Two Light" pitchFamily="34" charset="-120"/>
            </a:endParaRPr>
          </a:p>
        </p:txBody>
      </p:sp>
      <p:sp>
        <p:nvSpPr>
          <p:cNvPr id="23" name="Rectangle 22"/>
          <p:cNvSpPr/>
          <p:nvPr/>
        </p:nvSpPr>
        <p:spPr>
          <a:xfrm>
            <a:off x="10284224" y="2692976"/>
            <a:ext cx="1378634" cy="707886"/>
          </a:xfrm>
          <a:prstGeom prst="rect">
            <a:avLst/>
          </a:prstGeom>
        </p:spPr>
        <p:txBody>
          <a:bodyPr wrap="square">
            <a:spAutoFit/>
          </a:bodyPr>
          <a:lstStyle/>
          <a:p>
            <a:r>
              <a:rPr lang="ar-SA" sz="4000" dirty="0">
                <a:solidFill>
                  <a:srgbClr val="2E3C4E"/>
                </a:solidFill>
                <a:latin typeface="GE SS Two Light" pitchFamily="34" charset="0"/>
                <a:ea typeface="GE SS Two Light" pitchFamily="34" charset="-122"/>
                <a:cs typeface="GE SS Two Light" pitchFamily="34" charset="-120"/>
              </a:rPr>
              <a:t>مثال</a:t>
            </a:r>
            <a:endParaRPr lang="ar-JO" sz="4000" dirty="0">
              <a:solidFill>
                <a:srgbClr val="2E3C4E"/>
              </a:solidFill>
              <a:latin typeface="GE SS Two Light" pitchFamily="34" charset="0"/>
              <a:ea typeface="GE SS Two Light" pitchFamily="34" charset="-122"/>
              <a:cs typeface="GE SS Two Light" pitchFamily="34" charset="-120"/>
            </a:endParaRPr>
          </a:p>
        </p:txBody>
      </p:sp>
    </p:spTree>
    <p:extLst>
      <p:ext uri="{BB962C8B-B14F-4D97-AF65-F5344CB8AC3E}">
        <p14:creationId xmlns:p14="http://schemas.microsoft.com/office/powerpoint/2010/main" val="22612319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059223"/>
            <a:ext cx="3784209" cy="3784209"/>
          </a:xfrm>
          <a:prstGeom prst="rect">
            <a:avLst/>
          </a:prstGeom>
        </p:spPr>
      </p:pic>
      <p:pic>
        <p:nvPicPr>
          <p:cNvPr id="5" name="Image 2" descr="preencoded.png"/>
          <p:cNvPicPr>
            <a:picLocks noChangeAspect="1"/>
          </p:cNvPicPr>
          <p:nvPr/>
        </p:nvPicPr>
        <p:blipFill>
          <a:blip>
            <a:extLst>
              <a:ext uri="{96DAC541-7B7A-43D3-8B79-37D633B846F1}">
                <asvg:svgBlip xmlns:asvg="http://schemas.microsoft.com/office/drawing/2016/SVG/main" xmlns="" r:embed="rId3"/>
              </a:ext>
            </a:extLst>
          </a:blip>
          <a:stretch>
            <a:fillRect/>
          </a:stretch>
        </p:blipFill>
        <p:spPr>
          <a:xfrm>
            <a:off x="3784209" y="1591552"/>
            <a:ext cx="7874167" cy="1520766"/>
          </a:xfrm>
          <a:prstGeom prst="rect">
            <a:avLst/>
          </a:prstGeom>
        </p:spPr>
      </p:pic>
      <p:sp>
        <p:nvSpPr>
          <p:cNvPr id="9" name="Text 1"/>
          <p:cNvSpPr/>
          <p:nvPr/>
        </p:nvSpPr>
        <p:spPr>
          <a:xfrm>
            <a:off x="505415" y="263793"/>
            <a:ext cx="10927878" cy="593923"/>
          </a:xfrm>
          <a:prstGeom prst="rect">
            <a:avLst/>
          </a:prstGeom>
          <a:noFill/>
          <a:ln/>
        </p:spPr>
        <p:txBody>
          <a:bodyPr wrap="none" lIns="0" tIns="0" rIns="0" bIns="0" rtlCol="0" anchor="t"/>
          <a:lstStyle/>
          <a:p>
            <a:pPr algn="r" rtl="1"/>
            <a:r>
              <a:rPr lang="ar-SA" sz="4400" dirty="0">
                <a:solidFill>
                  <a:srgbClr val="2E3C4E"/>
                </a:solidFill>
                <a:latin typeface="GE SS Two Light" pitchFamily="34" charset="0"/>
                <a:ea typeface="GE SS Two Light" pitchFamily="34" charset="-122"/>
                <a:cs typeface="GE SS Two Light" pitchFamily="34" charset="-120"/>
              </a:rPr>
              <a:t>الاستجابة</a:t>
            </a:r>
            <a:endParaRPr lang="en-US" sz="3600" dirty="0">
              <a:solidFill>
                <a:srgbClr val="2E3C4E"/>
              </a:solidFill>
              <a:latin typeface="GE SS Two Light" pitchFamily="34" charset="0"/>
              <a:ea typeface="GE SS Two Light" pitchFamily="34" charset="-122"/>
              <a:cs typeface="GE SS Two Light" pitchFamily="34" charset="-120"/>
            </a:endParaRPr>
          </a:p>
        </p:txBody>
      </p:sp>
      <p:sp>
        <p:nvSpPr>
          <p:cNvPr id="11" name="Rectangle 10"/>
          <p:cNvSpPr/>
          <p:nvPr/>
        </p:nvSpPr>
        <p:spPr>
          <a:xfrm>
            <a:off x="9059588" y="912956"/>
            <a:ext cx="2598788" cy="600164"/>
          </a:xfrm>
          <a:prstGeom prst="rect">
            <a:avLst/>
          </a:prstGeom>
        </p:spPr>
        <p:txBody>
          <a:bodyPr wrap="none">
            <a:spAutoFit/>
          </a:bodyPr>
          <a:lstStyle/>
          <a:p>
            <a:pPr algn="just" rtl="1">
              <a:lnSpc>
                <a:spcPct val="150000"/>
              </a:lnSpc>
              <a:spcAft>
                <a:spcPts val="500"/>
              </a:spcAft>
            </a:pPr>
            <a:r>
              <a:rPr lang="ar-SA" sz="2400" dirty="0">
                <a:solidFill>
                  <a:srgbClr val="2E3C4E"/>
                </a:solidFill>
                <a:latin typeface="GE SS Two Light" pitchFamily="34" charset="0"/>
                <a:ea typeface="GE SS Two Light" pitchFamily="34" charset="-122"/>
                <a:cs typeface="GE SS Two Light" pitchFamily="34" charset="-120"/>
              </a:rPr>
              <a:t>مستويات الاستجابة</a:t>
            </a:r>
            <a:endParaRPr lang="en-US" sz="2400" dirty="0">
              <a:solidFill>
                <a:srgbClr val="2E3C4E"/>
              </a:solidFill>
              <a:latin typeface="GE SS Two Light" pitchFamily="34" charset="0"/>
              <a:ea typeface="GE SS Two Light" pitchFamily="34" charset="-122"/>
              <a:cs typeface="GE SS Two Light" pitchFamily="34" charset="-120"/>
            </a:endParaRPr>
          </a:p>
        </p:txBody>
      </p:sp>
      <p:sp>
        <p:nvSpPr>
          <p:cNvPr id="12" name="Rectangle 11"/>
          <p:cNvSpPr/>
          <p:nvPr/>
        </p:nvSpPr>
        <p:spPr>
          <a:xfrm>
            <a:off x="3895285" y="1920817"/>
            <a:ext cx="7538008" cy="772006"/>
          </a:xfrm>
          <a:prstGeom prst="rect">
            <a:avLst/>
          </a:prstGeom>
        </p:spPr>
        <p:txBody>
          <a:bodyPr wrap="square">
            <a:spAutoFit/>
          </a:bodyPr>
          <a:lstStyle/>
          <a:p>
            <a:pPr lvl="0" algn="r" rtl="1">
              <a:spcAft>
                <a:spcPts val="500"/>
              </a:spcAft>
            </a:pPr>
            <a:r>
              <a:rPr lang="ar-SA" sz="2000" dirty="0">
                <a:solidFill>
                  <a:srgbClr val="000000"/>
                </a:solidFill>
                <a:latin typeface="WinSoft Pro Medium" pitchFamily="34" charset="0"/>
                <a:ea typeface="WinSoft Pro Medium" pitchFamily="34" charset="-122"/>
                <a:cs typeface="WinSoft Pro Medium" pitchFamily="34" charset="-120"/>
              </a:rPr>
              <a:t>الاستجابة الشاملة</a:t>
            </a:r>
            <a:r>
              <a:rPr lang="en-US" sz="2000" dirty="0">
                <a:solidFill>
                  <a:srgbClr val="000000"/>
                </a:solidFill>
                <a:latin typeface="WinSoft Pro Medium" pitchFamily="34" charset="0"/>
                <a:ea typeface="WinSoft Pro Medium" pitchFamily="34" charset="-122"/>
                <a:cs typeface="WinSoft Pro Medium" pitchFamily="34" charset="-120"/>
              </a:rPr>
              <a:t>: </a:t>
            </a:r>
            <a:r>
              <a:rPr lang="ar-SA" sz="2000" dirty="0">
                <a:solidFill>
                  <a:srgbClr val="000000"/>
                </a:solidFill>
                <a:latin typeface="WinSoft Pro Medium" pitchFamily="34" charset="0"/>
                <a:ea typeface="WinSoft Pro Medium" pitchFamily="34" charset="-122"/>
                <a:cs typeface="WinSoft Pro Medium" pitchFamily="34" charset="-120"/>
              </a:rPr>
              <a:t>تغيير في التصميم أو النظام يفيد جميع المتدربين أو معظمهم</a:t>
            </a:r>
            <a:r>
              <a:rPr lang="en-US" sz="2000" dirty="0">
                <a:solidFill>
                  <a:srgbClr val="000000"/>
                </a:solidFill>
                <a:latin typeface="WinSoft Pro Medium" pitchFamily="34" charset="0"/>
                <a:ea typeface="WinSoft Pro Medium" pitchFamily="34" charset="-122"/>
                <a:cs typeface="WinSoft Pro Medium" pitchFamily="34" charset="-120"/>
              </a:rPr>
              <a:t>.</a:t>
            </a:r>
          </a:p>
          <a:p>
            <a:pPr algn="r" rtl="1">
              <a:spcAft>
                <a:spcPts val="500"/>
              </a:spcAft>
            </a:pPr>
            <a:r>
              <a:rPr lang="ar-SA" sz="2000" dirty="0">
                <a:solidFill>
                  <a:srgbClr val="000000"/>
                </a:solidFill>
                <a:latin typeface="WinSoft Pro Medium" pitchFamily="34" charset="0"/>
                <a:ea typeface="WinSoft Pro Medium" pitchFamily="34" charset="-122"/>
                <a:cs typeface="WinSoft Pro Medium" pitchFamily="34" charset="-120"/>
              </a:rPr>
              <a:t>مثال</a:t>
            </a:r>
            <a:r>
              <a:rPr lang="en-US" sz="2000" dirty="0">
                <a:solidFill>
                  <a:srgbClr val="000000"/>
                </a:solidFill>
                <a:latin typeface="WinSoft Pro Medium" pitchFamily="34" charset="0"/>
                <a:ea typeface="WinSoft Pro Medium" pitchFamily="34" charset="-122"/>
                <a:cs typeface="WinSoft Pro Medium" pitchFamily="34" charset="-120"/>
              </a:rPr>
              <a:t>:</a:t>
            </a:r>
            <a:r>
              <a:rPr lang="ar-JO" sz="2000" dirty="0">
                <a:solidFill>
                  <a:srgbClr val="000000"/>
                </a:solidFill>
                <a:latin typeface="WinSoft Pro Medium" pitchFamily="34" charset="0"/>
                <a:ea typeface="WinSoft Pro Medium" pitchFamily="34" charset="-122"/>
                <a:cs typeface="WinSoft Pro Medium" pitchFamily="34" charset="-120"/>
              </a:rPr>
              <a:t> </a:t>
            </a:r>
            <a:r>
              <a:rPr lang="ar-SA" sz="2000" dirty="0">
                <a:solidFill>
                  <a:srgbClr val="000000"/>
                </a:solidFill>
                <a:latin typeface="WinSoft Pro Medium" pitchFamily="34" charset="0"/>
                <a:ea typeface="WinSoft Pro Medium" pitchFamily="34" charset="-122"/>
                <a:cs typeface="WinSoft Pro Medium" pitchFamily="34" charset="-120"/>
              </a:rPr>
              <a:t>نشر الجداول مبكرًا؛ إتاحة المواد بصيغ قابلة للوصول؛ أكثر من طريقة لعرض التعليمات</a:t>
            </a:r>
            <a:endParaRPr lang="ar-JO" sz="2000" dirty="0">
              <a:solidFill>
                <a:srgbClr val="000000"/>
              </a:solidFill>
              <a:latin typeface="WinSoft Pro Medium" pitchFamily="34" charset="0"/>
              <a:ea typeface="WinSoft Pro Medium" pitchFamily="34" charset="-122"/>
              <a:cs typeface="WinSoft Pro Medium" pitchFamily="34" charset="-120"/>
            </a:endParaRPr>
          </a:p>
        </p:txBody>
      </p:sp>
      <p:pic>
        <p:nvPicPr>
          <p:cNvPr id="13" name="Image 2" descr="preencoded.png"/>
          <p:cNvPicPr>
            <a:picLocks noChangeAspect="1"/>
          </p:cNvPicPr>
          <p:nvPr/>
        </p:nvPicPr>
        <p:blipFill>
          <a:blip>
            <a:extLst>
              <a:ext uri="{96DAC541-7B7A-43D3-8B79-37D633B846F1}">
                <asvg:svgBlip xmlns:asvg="http://schemas.microsoft.com/office/drawing/2016/SVG/main" xmlns="" r:embed="rId3"/>
              </a:ext>
            </a:extLst>
          </a:blip>
          <a:stretch>
            <a:fillRect/>
          </a:stretch>
        </p:blipFill>
        <p:spPr>
          <a:xfrm>
            <a:off x="3767794" y="3408290"/>
            <a:ext cx="7874167" cy="1520766"/>
          </a:xfrm>
          <a:prstGeom prst="rect">
            <a:avLst/>
          </a:prstGeom>
        </p:spPr>
      </p:pic>
      <p:sp>
        <p:nvSpPr>
          <p:cNvPr id="14" name="Rectangle 13"/>
          <p:cNvSpPr/>
          <p:nvPr/>
        </p:nvSpPr>
        <p:spPr>
          <a:xfrm>
            <a:off x="4350305" y="3785551"/>
            <a:ext cx="7082988" cy="707886"/>
          </a:xfrm>
          <a:prstGeom prst="rect">
            <a:avLst/>
          </a:prstGeom>
        </p:spPr>
        <p:txBody>
          <a:bodyPr wrap="square">
            <a:spAutoFit/>
          </a:bodyPr>
          <a:lstStyle/>
          <a:p>
            <a:pPr lvl="0" algn="r" rtl="1"/>
            <a:r>
              <a:rPr lang="ar-SA" sz="2000" dirty="0">
                <a:solidFill>
                  <a:srgbClr val="000000"/>
                </a:solidFill>
                <a:latin typeface="WinSoft Pro Medium" pitchFamily="34" charset="0"/>
                <a:ea typeface="WinSoft Pro Medium" pitchFamily="34" charset="-122"/>
                <a:cs typeface="WinSoft Pro Medium" pitchFamily="34" charset="-120"/>
              </a:rPr>
              <a:t>الاستجابة الموجهة</a:t>
            </a:r>
            <a:r>
              <a:rPr lang="ar-JO" sz="2000" dirty="0">
                <a:solidFill>
                  <a:srgbClr val="000000"/>
                </a:solidFill>
                <a:latin typeface="WinSoft Pro Medium" pitchFamily="34" charset="0"/>
                <a:ea typeface="WinSoft Pro Medium" pitchFamily="34" charset="-122"/>
                <a:cs typeface="WinSoft Pro Medium" pitchFamily="34" charset="-120"/>
              </a:rPr>
              <a:t>: </a:t>
            </a:r>
            <a:r>
              <a:rPr lang="ar-SA" sz="2000" dirty="0">
                <a:solidFill>
                  <a:srgbClr val="000000"/>
                </a:solidFill>
                <a:latin typeface="WinSoft Pro Medium" pitchFamily="34" charset="0"/>
                <a:ea typeface="WinSoft Pro Medium" pitchFamily="34" charset="-122"/>
                <a:cs typeface="WinSoft Pro Medium" pitchFamily="34" charset="-120"/>
              </a:rPr>
              <a:t>استجابة لفئة تواجه نمطًا واضحًا من الحواجز</a:t>
            </a:r>
            <a:r>
              <a:rPr lang="en-US" sz="2000" dirty="0">
                <a:solidFill>
                  <a:srgbClr val="000000"/>
                </a:solidFill>
                <a:latin typeface="WinSoft Pro Medium" pitchFamily="34" charset="0"/>
                <a:ea typeface="WinSoft Pro Medium" pitchFamily="34" charset="-122"/>
                <a:cs typeface="WinSoft Pro Medium" pitchFamily="34" charset="-120"/>
              </a:rPr>
              <a:t>.</a:t>
            </a:r>
          </a:p>
          <a:p>
            <a:pPr algn="r" rtl="1"/>
            <a:r>
              <a:rPr lang="ar-SA" sz="2000" dirty="0">
                <a:solidFill>
                  <a:srgbClr val="000000"/>
                </a:solidFill>
                <a:latin typeface="WinSoft Pro Medium" pitchFamily="34" charset="0"/>
                <a:ea typeface="WinSoft Pro Medium" pitchFamily="34" charset="-122"/>
                <a:cs typeface="WinSoft Pro Medium" pitchFamily="34" charset="-120"/>
              </a:rPr>
              <a:t>مثال</a:t>
            </a:r>
            <a:r>
              <a:rPr lang="en-US" sz="2000" dirty="0">
                <a:solidFill>
                  <a:srgbClr val="000000"/>
                </a:solidFill>
                <a:latin typeface="WinSoft Pro Medium" pitchFamily="34" charset="0"/>
                <a:ea typeface="WinSoft Pro Medium" pitchFamily="34" charset="-122"/>
                <a:cs typeface="WinSoft Pro Medium" pitchFamily="34" charset="-120"/>
              </a:rPr>
              <a:t>:</a:t>
            </a:r>
            <a:r>
              <a:rPr lang="ar-JO" sz="2000" dirty="0">
                <a:solidFill>
                  <a:srgbClr val="000000"/>
                </a:solidFill>
                <a:latin typeface="WinSoft Pro Medium" pitchFamily="34" charset="0"/>
                <a:ea typeface="WinSoft Pro Medium" pitchFamily="34" charset="-122"/>
                <a:cs typeface="WinSoft Pro Medium" pitchFamily="34" charset="-120"/>
              </a:rPr>
              <a:t> </a:t>
            </a:r>
            <a:r>
              <a:rPr lang="ar-SA" sz="2000" dirty="0">
                <a:solidFill>
                  <a:srgbClr val="000000"/>
                </a:solidFill>
                <a:latin typeface="WinSoft Pro Medium" pitchFamily="34" charset="0"/>
                <a:ea typeface="WinSoft Pro Medium" pitchFamily="34" charset="-122"/>
                <a:cs typeface="WinSoft Pro Medium" pitchFamily="34" charset="-120"/>
              </a:rPr>
              <a:t>دعم لغوي لمجموعة محددة؛ برنامج وصول موجه لمنطقة بعيدة</a:t>
            </a:r>
            <a:r>
              <a:rPr lang="ar-SA" dirty="0"/>
              <a:t>. </a:t>
            </a:r>
            <a:endParaRPr lang="en-US" dirty="0"/>
          </a:p>
        </p:txBody>
      </p:sp>
      <p:pic>
        <p:nvPicPr>
          <p:cNvPr id="16" name="Image 2" descr="preencoded.png"/>
          <p:cNvPicPr>
            <a:picLocks noChangeAspect="1"/>
          </p:cNvPicPr>
          <p:nvPr/>
        </p:nvPicPr>
        <p:blipFill>
          <a:blip>
            <a:extLst>
              <a:ext uri="{96DAC541-7B7A-43D3-8B79-37D633B846F1}">
                <asvg:svgBlip xmlns:asvg="http://schemas.microsoft.com/office/drawing/2016/SVG/main" xmlns="" r:embed="rId3"/>
              </a:ext>
            </a:extLst>
          </a:blip>
          <a:stretch>
            <a:fillRect/>
          </a:stretch>
        </p:blipFill>
        <p:spPr>
          <a:xfrm>
            <a:off x="3767794" y="5215501"/>
            <a:ext cx="7874167" cy="1520766"/>
          </a:xfrm>
          <a:prstGeom prst="rect">
            <a:avLst/>
          </a:prstGeom>
        </p:spPr>
      </p:pic>
      <p:sp>
        <p:nvSpPr>
          <p:cNvPr id="17" name="Rectangle 16"/>
          <p:cNvSpPr/>
          <p:nvPr/>
        </p:nvSpPr>
        <p:spPr>
          <a:xfrm>
            <a:off x="3559126" y="5626918"/>
            <a:ext cx="7874167" cy="707886"/>
          </a:xfrm>
          <a:prstGeom prst="rect">
            <a:avLst/>
          </a:prstGeom>
        </p:spPr>
        <p:txBody>
          <a:bodyPr wrap="square">
            <a:spAutoFit/>
          </a:bodyPr>
          <a:lstStyle/>
          <a:p>
            <a:pPr lvl="0" algn="r" rtl="1"/>
            <a:r>
              <a:rPr lang="ar-SA" sz="2000" dirty="0">
                <a:solidFill>
                  <a:srgbClr val="000000"/>
                </a:solidFill>
                <a:latin typeface="WinSoft Pro Medium" pitchFamily="34" charset="0"/>
                <a:ea typeface="WinSoft Pro Medium" pitchFamily="34" charset="-122"/>
                <a:cs typeface="WinSoft Pro Medium" pitchFamily="34" charset="-120"/>
              </a:rPr>
              <a:t>الاستجابة الفردية</a:t>
            </a:r>
            <a:r>
              <a:rPr lang="en-US" sz="2000" dirty="0">
                <a:solidFill>
                  <a:srgbClr val="000000"/>
                </a:solidFill>
                <a:latin typeface="WinSoft Pro Medium" pitchFamily="34" charset="0"/>
                <a:ea typeface="WinSoft Pro Medium" pitchFamily="34" charset="-122"/>
                <a:cs typeface="WinSoft Pro Medium" pitchFamily="34" charset="-120"/>
              </a:rPr>
              <a:t>: </a:t>
            </a:r>
            <a:r>
              <a:rPr lang="ar-SA" sz="2000" dirty="0">
                <a:solidFill>
                  <a:srgbClr val="000000"/>
                </a:solidFill>
                <a:latin typeface="WinSoft Pro Medium" pitchFamily="34" charset="0"/>
                <a:ea typeface="WinSoft Pro Medium" pitchFamily="34" charset="-122"/>
                <a:cs typeface="WinSoft Pro Medium" pitchFamily="34" charset="-120"/>
              </a:rPr>
              <a:t>ترتيب فردي عند بقاء حاجز لا تعالجه الإجراءات الشاملة أو الموجهة</a:t>
            </a:r>
            <a:r>
              <a:rPr lang="en-US" sz="2000" dirty="0">
                <a:solidFill>
                  <a:srgbClr val="000000"/>
                </a:solidFill>
                <a:latin typeface="WinSoft Pro Medium" pitchFamily="34" charset="0"/>
                <a:ea typeface="WinSoft Pro Medium" pitchFamily="34" charset="-122"/>
                <a:cs typeface="WinSoft Pro Medium" pitchFamily="34" charset="-120"/>
              </a:rPr>
              <a:t>.</a:t>
            </a:r>
          </a:p>
          <a:p>
            <a:pPr algn="r" rtl="1"/>
            <a:r>
              <a:rPr lang="ar-SA" sz="2000" dirty="0">
                <a:solidFill>
                  <a:srgbClr val="000000"/>
                </a:solidFill>
                <a:latin typeface="WinSoft Pro Medium" pitchFamily="34" charset="0"/>
                <a:ea typeface="WinSoft Pro Medium" pitchFamily="34" charset="-122"/>
                <a:cs typeface="WinSoft Pro Medium" pitchFamily="34" charset="-120"/>
              </a:rPr>
              <a:t>القاعدة: نبدأ قدر الإمكان بتحسين النظام، ثم نضيف الدعم الموجه أو الفردي عندما تدعو الحاجة</a:t>
            </a:r>
            <a:r>
              <a:rPr lang="en-US" sz="2000" dirty="0">
                <a:solidFill>
                  <a:srgbClr val="000000"/>
                </a:solidFill>
                <a:latin typeface="WinSoft Pro Medium" pitchFamily="34" charset="0"/>
                <a:ea typeface="WinSoft Pro Medium" pitchFamily="34" charset="-122"/>
                <a:cs typeface="WinSoft Pro Medium" pitchFamily="34" charset="-120"/>
              </a:rPr>
              <a:t>.</a:t>
            </a:r>
          </a:p>
        </p:txBody>
      </p:sp>
    </p:spTree>
    <p:extLst>
      <p:ext uri="{BB962C8B-B14F-4D97-AF65-F5344CB8AC3E}">
        <p14:creationId xmlns:p14="http://schemas.microsoft.com/office/powerpoint/2010/main" val="29838897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0"/>
          <p:cNvSpPr/>
          <p:nvPr/>
        </p:nvSpPr>
        <p:spPr>
          <a:xfrm>
            <a:off x="965736" y="326330"/>
            <a:ext cx="10927878" cy="301625"/>
          </a:xfrm>
          <a:prstGeom prst="rect">
            <a:avLst/>
          </a:prstGeom>
          <a:noFill/>
          <a:ln/>
        </p:spPr>
        <p:txBody>
          <a:bodyPr wrap="none" lIns="0" tIns="0" rIns="0" bIns="0" rtlCol="0" anchor="t"/>
          <a:lstStyle/>
          <a:p>
            <a:pPr algn="r" rtl="1"/>
            <a:r>
              <a:rPr lang="ar-SA" sz="3600" dirty="0">
                <a:solidFill>
                  <a:srgbClr val="2E3C4E"/>
                </a:solidFill>
                <a:latin typeface="GE SS Two Light" pitchFamily="34" charset="0"/>
                <a:ea typeface="GE SS Two Light" pitchFamily="34" charset="-122"/>
                <a:cs typeface="GE SS Two Light" pitchFamily="34" charset="-120"/>
              </a:rPr>
              <a:t>الاستجابات المحتملة في سياقات اللجوء والنزوح</a:t>
            </a:r>
            <a:endParaRPr lang="en-US" sz="3600" dirty="0">
              <a:solidFill>
                <a:srgbClr val="2E3C4E"/>
              </a:solidFill>
              <a:latin typeface="GE SS Two Light" pitchFamily="34" charset="0"/>
              <a:ea typeface="GE SS Two Light" pitchFamily="34" charset="-122"/>
              <a:cs typeface="GE SS Two Light" pitchFamily="34" charset="-120"/>
            </a:endParaRPr>
          </a:p>
        </p:txBody>
      </p:sp>
      <p:sp>
        <p:nvSpPr>
          <p:cNvPr id="5" name="Text 1"/>
          <p:cNvSpPr/>
          <p:nvPr/>
        </p:nvSpPr>
        <p:spPr>
          <a:xfrm>
            <a:off x="22324" y="1061145"/>
            <a:ext cx="11537463" cy="138212"/>
          </a:xfrm>
          <a:prstGeom prst="rect">
            <a:avLst/>
          </a:prstGeom>
          <a:noFill/>
          <a:ln/>
        </p:spPr>
        <p:txBody>
          <a:bodyPr wrap="none" lIns="0" tIns="0" rIns="0" bIns="0" rtlCol="0" anchor="t"/>
          <a:lstStyle/>
          <a:p>
            <a:pPr algn="r" rtl="1"/>
            <a:r>
              <a:rPr lang="ar-SA" sz="2400" dirty="0">
                <a:solidFill>
                  <a:srgbClr val="2E3C4E"/>
                </a:solidFill>
                <a:latin typeface="GE SS Two Light" pitchFamily="34" charset="0"/>
                <a:ea typeface="GE SS Two Light" pitchFamily="34" charset="-122"/>
                <a:cs typeface="GE SS Two Light" pitchFamily="34" charset="-120"/>
              </a:rPr>
              <a:t>بحسب الأدلة والسياق يمكن أن تشمل التدخلات</a:t>
            </a:r>
            <a:r>
              <a:rPr lang="en-US" sz="1600" dirty="0"/>
              <a:t>:</a:t>
            </a:r>
          </a:p>
        </p:txBody>
      </p:sp>
      <p:sp>
        <p:nvSpPr>
          <p:cNvPr id="6" name="Shape 2"/>
          <p:cNvSpPr/>
          <p:nvPr/>
        </p:nvSpPr>
        <p:spPr>
          <a:xfrm>
            <a:off x="11461166" y="1700167"/>
            <a:ext cx="12700" cy="4950123"/>
          </a:xfrm>
          <a:prstGeom prst="roundRect">
            <a:avLst>
              <a:gd name="adj" fmla="val 49999"/>
            </a:avLst>
          </a:prstGeom>
          <a:solidFill>
            <a:srgbClr val="000000">
              <a:alpha val="8000"/>
            </a:srgbClr>
          </a:solidFill>
          <a:ln/>
        </p:spPr>
      </p:sp>
      <p:sp>
        <p:nvSpPr>
          <p:cNvPr id="8" name="Shape 4"/>
          <p:cNvSpPr/>
          <p:nvPr/>
        </p:nvSpPr>
        <p:spPr>
          <a:xfrm>
            <a:off x="11430905" y="1857897"/>
            <a:ext cx="85921" cy="85923"/>
          </a:xfrm>
          <a:prstGeom prst="ellipse">
            <a:avLst/>
          </a:prstGeom>
          <a:solidFill>
            <a:srgbClr val="00AEEF"/>
          </a:solidFill>
          <a:ln/>
        </p:spPr>
      </p:sp>
      <p:sp>
        <p:nvSpPr>
          <p:cNvPr id="9" name="Shape 5"/>
          <p:cNvSpPr/>
          <p:nvPr/>
        </p:nvSpPr>
        <p:spPr>
          <a:xfrm>
            <a:off x="631908" y="1685653"/>
            <a:ext cx="10498173" cy="430411"/>
          </a:xfrm>
          <a:prstGeom prst="roundRect">
            <a:avLst>
              <a:gd name="adj" fmla="val 39940"/>
            </a:avLst>
          </a:prstGeom>
          <a:solidFill>
            <a:srgbClr val="00AEEF"/>
          </a:solidFill>
          <a:ln w="6350">
            <a:solidFill>
              <a:srgbClr val="00AEEF"/>
            </a:solidFill>
            <a:prstDash val="solid"/>
          </a:ln>
        </p:spPr>
      </p:sp>
      <p:sp>
        <p:nvSpPr>
          <p:cNvPr id="10" name="Text 6"/>
          <p:cNvSpPr/>
          <p:nvPr/>
        </p:nvSpPr>
        <p:spPr>
          <a:xfrm>
            <a:off x="689980" y="1750592"/>
            <a:ext cx="10256283" cy="188516"/>
          </a:xfrm>
          <a:prstGeom prst="rect">
            <a:avLst/>
          </a:prstGeom>
          <a:noFill/>
          <a:ln/>
        </p:spPr>
        <p:txBody>
          <a:bodyPr wrap="none" lIns="0" tIns="0" rIns="0" bIns="0" rtlCol="0" anchor="t"/>
          <a:lstStyle/>
          <a:p>
            <a:pPr algn="r" rtl="1">
              <a:lnSpc>
                <a:spcPct val="104000"/>
              </a:lnSpc>
            </a:pPr>
            <a:r>
              <a:rPr lang="ar-SA" sz="2400" dirty="0">
                <a:solidFill>
                  <a:schemeClr val="bg1"/>
                </a:solidFill>
                <a:latin typeface="WinSoft Pro Medium" panose="020B0600060200000000" pitchFamily="34" charset="-79"/>
                <a:cs typeface="WinSoft Pro Medium" panose="020B0600060200000000" pitchFamily="34" charset="-79"/>
              </a:rPr>
              <a:t>الاستقطاب الموجه</a:t>
            </a:r>
            <a:endParaRPr lang="ar-SA" sz="1400" dirty="0">
              <a:solidFill>
                <a:schemeClr val="bg1"/>
              </a:solidFill>
              <a:latin typeface="WinSoft Pro Medium" panose="020B0600060200000000" pitchFamily="34" charset="-79"/>
              <a:cs typeface="WinSoft Pro Medium" panose="020B0600060200000000" pitchFamily="34" charset="-79"/>
            </a:endParaRPr>
          </a:p>
        </p:txBody>
      </p:sp>
      <p:sp>
        <p:nvSpPr>
          <p:cNvPr id="11" name="Shape 7"/>
          <p:cNvSpPr/>
          <p:nvPr/>
        </p:nvSpPr>
        <p:spPr>
          <a:xfrm>
            <a:off x="11142781" y="2441303"/>
            <a:ext cx="343784" cy="12700"/>
          </a:xfrm>
          <a:prstGeom prst="roundRect">
            <a:avLst>
              <a:gd name="adj" fmla="val 49999"/>
            </a:avLst>
          </a:prstGeom>
          <a:solidFill>
            <a:srgbClr val="0094D5"/>
          </a:solidFill>
          <a:ln/>
        </p:spPr>
      </p:sp>
      <p:sp>
        <p:nvSpPr>
          <p:cNvPr id="12" name="Shape 8"/>
          <p:cNvSpPr/>
          <p:nvPr/>
        </p:nvSpPr>
        <p:spPr>
          <a:xfrm>
            <a:off x="11430905" y="2404692"/>
            <a:ext cx="85921" cy="85923"/>
          </a:xfrm>
          <a:prstGeom prst="ellipse">
            <a:avLst/>
          </a:prstGeom>
          <a:solidFill>
            <a:srgbClr val="00AEEF"/>
          </a:solidFill>
          <a:ln/>
        </p:spPr>
      </p:sp>
      <p:sp>
        <p:nvSpPr>
          <p:cNvPr id="13" name="Shape 9"/>
          <p:cNvSpPr/>
          <p:nvPr/>
        </p:nvSpPr>
        <p:spPr>
          <a:xfrm>
            <a:off x="631908" y="2232448"/>
            <a:ext cx="10498173" cy="430411"/>
          </a:xfrm>
          <a:prstGeom prst="roundRect">
            <a:avLst>
              <a:gd name="adj" fmla="val 39940"/>
            </a:avLst>
          </a:prstGeom>
          <a:solidFill>
            <a:srgbClr val="00AEEF"/>
          </a:solidFill>
          <a:ln w="6350">
            <a:solidFill>
              <a:srgbClr val="00AEEF"/>
            </a:solidFill>
            <a:prstDash val="solid"/>
          </a:ln>
        </p:spPr>
      </p:sp>
      <p:sp>
        <p:nvSpPr>
          <p:cNvPr id="14" name="Text 10"/>
          <p:cNvSpPr/>
          <p:nvPr/>
        </p:nvSpPr>
        <p:spPr>
          <a:xfrm>
            <a:off x="689980" y="2297387"/>
            <a:ext cx="10256283" cy="188516"/>
          </a:xfrm>
          <a:prstGeom prst="rect">
            <a:avLst/>
          </a:prstGeom>
          <a:noFill/>
          <a:ln/>
        </p:spPr>
        <p:txBody>
          <a:bodyPr wrap="none" lIns="0" tIns="0" rIns="0" bIns="0" rtlCol="0" anchor="t"/>
          <a:lstStyle/>
          <a:p>
            <a:pPr algn="r" rtl="1">
              <a:lnSpc>
                <a:spcPct val="104000"/>
              </a:lnSpc>
            </a:pPr>
            <a:r>
              <a:rPr lang="ar-SA" sz="2400" dirty="0">
                <a:solidFill>
                  <a:schemeClr val="bg1"/>
                </a:solidFill>
                <a:latin typeface="WinSoft Pro Medium" panose="020B0600060200000000" pitchFamily="34" charset="-79"/>
                <a:cs typeface="WinSoft Pro Medium" panose="020B0600060200000000" pitchFamily="34" charset="-79"/>
              </a:rPr>
              <a:t>تحسين الوصول المادي أو الرقمي</a:t>
            </a:r>
            <a:endParaRPr lang="ar-SA" sz="1400" dirty="0">
              <a:solidFill>
                <a:schemeClr val="bg1"/>
              </a:solidFill>
              <a:latin typeface="WinSoft Pro Medium" panose="020B0600060200000000" pitchFamily="34" charset="-79"/>
              <a:cs typeface="WinSoft Pro Medium" panose="020B0600060200000000" pitchFamily="34" charset="-79"/>
            </a:endParaRPr>
          </a:p>
        </p:txBody>
      </p:sp>
      <p:sp>
        <p:nvSpPr>
          <p:cNvPr id="15" name="Shape 11"/>
          <p:cNvSpPr/>
          <p:nvPr/>
        </p:nvSpPr>
        <p:spPr>
          <a:xfrm>
            <a:off x="11142781" y="2988098"/>
            <a:ext cx="343784" cy="12700"/>
          </a:xfrm>
          <a:prstGeom prst="roundRect">
            <a:avLst>
              <a:gd name="adj" fmla="val 49999"/>
            </a:avLst>
          </a:prstGeom>
          <a:solidFill>
            <a:srgbClr val="0094D5"/>
          </a:solidFill>
          <a:ln/>
        </p:spPr>
      </p:sp>
      <p:sp>
        <p:nvSpPr>
          <p:cNvPr id="16" name="Shape 12"/>
          <p:cNvSpPr/>
          <p:nvPr/>
        </p:nvSpPr>
        <p:spPr>
          <a:xfrm>
            <a:off x="11430905" y="2966002"/>
            <a:ext cx="85921" cy="85923"/>
          </a:xfrm>
          <a:prstGeom prst="ellipse">
            <a:avLst/>
          </a:prstGeom>
          <a:solidFill>
            <a:srgbClr val="00AEEF"/>
          </a:solidFill>
          <a:ln/>
        </p:spPr>
      </p:sp>
      <p:sp>
        <p:nvSpPr>
          <p:cNvPr id="17" name="Shape 13"/>
          <p:cNvSpPr/>
          <p:nvPr/>
        </p:nvSpPr>
        <p:spPr>
          <a:xfrm>
            <a:off x="631908" y="2779242"/>
            <a:ext cx="10498173" cy="430411"/>
          </a:xfrm>
          <a:prstGeom prst="roundRect">
            <a:avLst>
              <a:gd name="adj" fmla="val 39940"/>
            </a:avLst>
          </a:prstGeom>
          <a:solidFill>
            <a:srgbClr val="00AEEF"/>
          </a:solidFill>
          <a:ln w="6350">
            <a:solidFill>
              <a:srgbClr val="00AEEF"/>
            </a:solidFill>
            <a:prstDash val="solid"/>
          </a:ln>
        </p:spPr>
      </p:sp>
      <p:sp>
        <p:nvSpPr>
          <p:cNvPr id="18" name="Text 14"/>
          <p:cNvSpPr/>
          <p:nvPr/>
        </p:nvSpPr>
        <p:spPr>
          <a:xfrm>
            <a:off x="689980" y="2844181"/>
            <a:ext cx="10256283" cy="188516"/>
          </a:xfrm>
          <a:prstGeom prst="rect">
            <a:avLst/>
          </a:prstGeom>
          <a:noFill/>
          <a:ln/>
        </p:spPr>
        <p:txBody>
          <a:bodyPr wrap="none" lIns="0" tIns="0" rIns="0" bIns="0" rtlCol="0" anchor="t"/>
          <a:lstStyle/>
          <a:p>
            <a:pPr marL="0" lvl="1" algn="r" rtl="1">
              <a:lnSpc>
                <a:spcPct val="104000"/>
              </a:lnSpc>
            </a:pPr>
            <a:r>
              <a:rPr lang="ar-SA" sz="2400" dirty="0">
                <a:solidFill>
                  <a:schemeClr val="bg1"/>
                </a:solidFill>
                <a:latin typeface="WinSoft Pro Medium" panose="020B0600060200000000" pitchFamily="34" charset="-79"/>
                <a:cs typeface="WinSoft Pro Medium" panose="020B0600060200000000" pitchFamily="34" charset="-79"/>
              </a:rPr>
              <a:t>التدريب المرن</a:t>
            </a:r>
            <a:r>
              <a:rPr lang="ar-JO" sz="2400" dirty="0">
                <a:solidFill>
                  <a:schemeClr val="bg1"/>
                </a:solidFill>
                <a:latin typeface="WinSoft Pro Medium" panose="020B0600060200000000" pitchFamily="34" charset="-79"/>
                <a:cs typeface="WinSoft Pro Medium" panose="020B0600060200000000" pitchFamily="34" charset="-79"/>
              </a:rPr>
              <a:t> و </a:t>
            </a:r>
            <a:r>
              <a:rPr lang="ar-SA" sz="2400" dirty="0">
                <a:solidFill>
                  <a:schemeClr val="bg1"/>
                </a:solidFill>
                <a:latin typeface="WinSoft Pro Medium" panose="020B0600060200000000" pitchFamily="34" charset="-79"/>
                <a:cs typeface="WinSoft Pro Medium" panose="020B0600060200000000" pitchFamily="34" charset="-79"/>
              </a:rPr>
              <a:t>دعم الانتقال إلى التدريب الميداني والعمل </a:t>
            </a:r>
            <a:endParaRPr lang="en-US" sz="2400" dirty="0">
              <a:solidFill>
                <a:schemeClr val="bg1"/>
              </a:solidFill>
              <a:latin typeface="WinSoft Pro Medium" panose="020B0600060200000000" pitchFamily="34" charset="-79"/>
              <a:cs typeface="WinSoft Pro Medium" panose="020B0600060200000000" pitchFamily="34" charset="-79"/>
            </a:endParaRPr>
          </a:p>
          <a:p>
            <a:pPr algn="r" rtl="1">
              <a:lnSpc>
                <a:spcPct val="104000"/>
              </a:lnSpc>
            </a:pPr>
            <a:endParaRPr lang="ar-SA" sz="1400" dirty="0">
              <a:solidFill>
                <a:schemeClr val="bg1"/>
              </a:solidFill>
              <a:latin typeface="WinSoft Pro Medium" panose="020B0600060200000000" pitchFamily="34" charset="-79"/>
              <a:cs typeface="WinSoft Pro Medium" panose="020B0600060200000000" pitchFamily="34" charset="-79"/>
            </a:endParaRPr>
          </a:p>
        </p:txBody>
      </p:sp>
      <p:sp>
        <p:nvSpPr>
          <p:cNvPr id="20" name="Shape 16"/>
          <p:cNvSpPr/>
          <p:nvPr/>
        </p:nvSpPr>
        <p:spPr>
          <a:xfrm>
            <a:off x="11430905" y="3498281"/>
            <a:ext cx="85921" cy="85923"/>
          </a:xfrm>
          <a:prstGeom prst="ellipse">
            <a:avLst/>
          </a:prstGeom>
          <a:solidFill>
            <a:srgbClr val="00AEEF"/>
          </a:solidFill>
          <a:ln/>
        </p:spPr>
      </p:sp>
      <p:sp>
        <p:nvSpPr>
          <p:cNvPr id="21" name="Shape 17"/>
          <p:cNvSpPr/>
          <p:nvPr/>
        </p:nvSpPr>
        <p:spPr>
          <a:xfrm>
            <a:off x="631908" y="3326037"/>
            <a:ext cx="10498173" cy="430411"/>
          </a:xfrm>
          <a:prstGeom prst="roundRect">
            <a:avLst>
              <a:gd name="adj" fmla="val 39940"/>
            </a:avLst>
          </a:prstGeom>
          <a:solidFill>
            <a:srgbClr val="00AEEF"/>
          </a:solidFill>
          <a:ln w="6350">
            <a:solidFill>
              <a:srgbClr val="00AEEF"/>
            </a:solidFill>
            <a:prstDash val="solid"/>
          </a:ln>
        </p:spPr>
      </p:sp>
      <p:sp>
        <p:nvSpPr>
          <p:cNvPr id="22" name="Text 18"/>
          <p:cNvSpPr/>
          <p:nvPr/>
        </p:nvSpPr>
        <p:spPr>
          <a:xfrm>
            <a:off x="689980" y="3390976"/>
            <a:ext cx="10256283" cy="188516"/>
          </a:xfrm>
          <a:prstGeom prst="rect">
            <a:avLst/>
          </a:prstGeom>
          <a:noFill/>
          <a:ln/>
        </p:spPr>
        <p:txBody>
          <a:bodyPr wrap="none" lIns="0" tIns="0" rIns="0" bIns="0" rtlCol="0" anchor="t"/>
          <a:lstStyle/>
          <a:p>
            <a:pPr algn="r" rtl="1">
              <a:lnSpc>
                <a:spcPct val="104000"/>
              </a:lnSpc>
            </a:pPr>
            <a:r>
              <a:rPr lang="ar-SA" sz="2400" dirty="0">
                <a:solidFill>
                  <a:schemeClr val="bg1"/>
                </a:solidFill>
                <a:latin typeface="WinSoft Pro Medium" panose="020B0600060200000000" pitchFamily="34" charset="-79"/>
                <a:cs typeface="WinSoft Pro Medium" panose="020B0600060200000000" pitchFamily="34" charset="-79"/>
              </a:rPr>
              <a:t>دعم اللغة والقرائية</a:t>
            </a:r>
            <a:endParaRPr lang="ar-SA" sz="1400" dirty="0">
              <a:solidFill>
                <a:schemeClr val="bg1"/>
              </a:solidFill>
              <a:latin typeface="WinSoft Pro Medium" panose="020B0600060200000000" pitchFamily="34" charset="-79"/>
              <a:cs typeface="WinSoft Pro Medium" panose="020B0600060200000000" pitchFamily="34" charset="-79"/>
            </a:endParaRPr>
          </a:p>
        </p:txBody>
      </p:sp>
      <p:sp>
        <p:nvSpPr>
          <p:cNvPr id="23" name="Shape 19"/>
          <p:cNvSpPr/>
          <p:nvPr/>
        </p:nvSpPr>
        <p:spPr>
          <a:xfrm>
            <a:off x="11142781" y="4168206"/>
            <a:ext cx="343784" cy="12700"/>
          </a:xfrm>
          <a:prstGeom prst="roundRect">
            <a:avLst>
              <a:gd name="adj" fmla="val 49999"/>
            </a:avLst>
          </a:prstGeom>
          <a:solidFill>
            <a:srgbClr val="0094D5"/>
          </a:solidFill>
          <a:ln/>
        </p:spPr>
      </p:sp>
      <p:sp>
        <p:nvSpPr>
          <p:cNvPr id="24" name="Shape 20"/>
          <p:cNvSpPr/>
          <p:nvPr/>
        </p:nvSpPr>
        <p:spPr>
          <a:xfrm>
            <a:off x="11430905" y="4117081"/>
            <a:ext cx="85921" cy="85923"/>
          </a:xfrm>
          <a:prstGeom prst="ellipse">
            <a:avLst/>
          </a:prstGeom>
          <a:solidFill>
            <a:srgbClr val="00AEEF"/>
          </a:solidFill>
          <a:ln/>
        </p:spPr>
      </p:sp>
      <p:sp>
        <p:nvSpPr>
          <p:cNvPr id="25" name="Shape 21"/>
          <p:cNvSpPr/>
          <p:nvPr/>
        </p:nvSpPr>
        <p:spPr>
          <a:xfrm>
            <a:off x="631908" y="3872832"/>
            <a:ext cx="10498173" cy="603448"/>
          </a:xfrm>
          <a:prstGeom prst="roundRect">
            <a:avLst>
              <a:gd name="adj" fmla="val 28488"/>
            </a:avLst>
          </a:prstGeom>
          <a:solidFill>
            <a:srgbClr val="00AEEF"/>
          </a:solidFill>
          <a:ln w="6350">
            <a:solidFill>
              <a:srgbClr val="00AEEF"/>
            </a:solidFill>
            <a:prstDash val="solid"/>
          </a:ln>
        </p:spPr>
      </p:sp>
      <p:sp>
        <p:nvSpPr>
          <p:cNvPr id="26" name="Shape 22"/>
          <p:cNvSpPr/>
          <p:nvPr/>
        </p:nvSpPr>
        <p:spPr>
          <a:xfrm>
            <a:off x="11142781" y="4888038"/>
            <a:ext cx="343784" cy="12700"/>
          </a:xfrm>
          <a:prstGeom prst="roundRect">
            <a:avLst>
              <a:gd name="adj" fmla="val 49999"/>
            </a:avLst>
          </a:prstGeom>
          <a:solidFill>
            <a:srgbClr val="0094D5"/>
          </a:solidFill>
          <a:ln/>
        </p:spPr>
      </p:sp>
      <p:sp>
        <p:nvSpPr>
          <p:cNvPr id="27" name="Shape 23"/>
          <p:cNvSpPr/>
          <p:nvPr/>
        </p:nvSpPr>
        <p:spPr>
          <a:xfrm>
            <a:off x="11430905" y="4851426"/>
            <a:ext cx="85921" cy="85923"/>
          </a:xfrm>
          <a:prstGeom prst="ellipse">
            <a:avLst/>
          </a:prstGeom>
          <a:solidFill>
            <a:srgbClr val="00AEEF"/>
          </a:solidFill>
          <a:ln/>
        </p:spPr>
      </p:sp>
      <p:sp>
        <p:nvSpPr>
          <p:cNvPr id="28" name="Shape 24"/>
          <p:cNvSpPr/>
          <p:nvPr/>
        </p:nvSpPr>
        <p:spPr>
          <a:xfrm>
            <a:off x="631908" y="4592664"/>
            <a:ext cx="10498173" cy="603448"/>
          </a:xfrm>
          <a:prstGeom prst="roundRect">
            <a:avLst>
              <a:gd name="adj" fmla="val 28488"/>
            </a:avLst>
          </a:prstGeom>
          <a:solidFill>
            <a:srgbClr val="00AEEF"/>
          </a:solidFill>
          <a:ln w="6350">
            <a:solidFill>
              <a:srgbClr val="00AEEF"/>
            </a:solidFill>
            <a:prstDash val="solid"/>
          </a:ln>
        </p:spPr>
      </p:sp>
      <p:sp>
        <p:nvSpPr>
          <p:cNvPr id="29" name="Shape 25"/>
          <p:cNvSpPr/>
          <p:nvPr/>
        </p:nvSpPr>
        <p:spPr>
          <a:xfrm>
            <a:off x="11142781" y="5607870"/>
            <a:ext cx="343784" cy="12700"/>
          </a:xfrm>
          <a:prstGeom prst="roundRect">
            <a:avLst>
              <a:gd name="adj" fmla="val 49999"/>
            </a:avLst>
          </a:prstGeom>
          <a:solidFill>
            <a:srgbClr val="0094D5"/>
          </a:solidFill>
          <a:ln/>
        </p:spPr>
      </p:sp>
      <p:sp>
        <p:nvSpPr>
          <p:cNvPr id="30" name="Shape 26"/>
          <p:cNvSpPr/>
          <p:nvPr/>
        </p:nvSpPr>
        <p:spPr>
          <a:xfrm>
            <a:off x="11430905" y="5556747"/>
            <a:ext cx="85921" cy="85923"/>
          </a:xfrm>
          <a:prstGeom prst="ellipse">
            <a:avLst/>
          </a:prstGeom>
          <a:solidFill>
            <a:srgbClr val="00AEEF"/>
          </a:solidFill>
          <a:ln/>
        </p:spPr>
      </p:sp>
      <p:sp>
        <p:nvSpPr>
          <p:cNvPr id="31" name="Shape 27"/>
          <p:cNvSpPr/>
          <p:nvPr/>
        </p:nvSpPr>
        <p:spPr>
          <a:xfrm>
            <a:off x="631908" y="5312496"/>
            <a:ext cx="10498173" cy="603448"/>
          </a:xfrm>
          <a:prstGeom prst="roundRect">
            <a:avLst>
              <a:gd name="adj" fmla="val 28488"/>
            </a:avLst>
          </a:prstGeom>
          <a:solidFill>
            <a:srgbClr val="00AEEF"/>
          </a:solidFill>
          <a:ln w="6350">
            <a:solidFill>
              <a:srgbClr val="00AEEF"/>
            </a:solidFill>
            <a:prstDash val="solid"/>
          </a:ln>
        </p:spPr>
      </p:sp>
      <p:sp>
        <p:nvSpPr>
          <p:cNvPr id="32" name="Shape 28"/>
          <p:cNvSpPr/>
          <p:nvPr/>
        </p:nvSpPr>
        <p:spPr>
          <a:xfrm>
            <a:off x="11142781" y="6327702"/>
            <a:ext cx="343784" cy="12700"/>
          </a:xfrm>
          <a:prstGeom prst="roundRect">
            <a:avLst>
              <a:gd name="adj" fmla="val 49999"/>
            </a:avLst>
          </a:prstGeom>
          <a:solidFill>
            <a:srgbClr val="0094D5"/>
          </a:solidFill>
          <a:ln/>
        </p:spPr>
      </p:sp>
      <p:sp>
        <p:nvSpPr>
          <p:cNvPr id="33" name="Shape 29"/>
          <p:cNvSpPr/>
          <p:nvPr/>
        </p:nvSpPr>
        <p:spPr>
          <a:xfrm>
            <a:off x="11430905" y="6305604"/>
            <a:ext cx="85921" cy="85923"/>
          </a:xfrm>
          <a:prstGeom prst="ellipse">
            <a:avLst/>
          </a:prstGeom>
          <a:solidFill>
            <a:srgbClr val="00AEEF"/>
          </a:solidFill>
          <a:ln/>
        </p:spPr>
      </p:sp>
      <p:sp>
        <p:nvSpPr>
          <p:cNvPr id="34" name="Shape 30"/>
          <p:cNvSpPr/>
          <p:nvPr/>
        </p:nvSpPr>
        <p:spPr>
          <a:xfrm>
            <a:off x="631908" y="6032328"/>
            <a:ext cx="10498173" cy="603448"/>
          </a:xfrm>
          <a:prstGeom prst="roundRect">
            <a:avLst>
              <a:gd name="adj" fmla="val 28488"/>
            </a:avLst>
          </a:prstGeom>
          <a:solidFill>
            <a:srgbClr val="00AEEF"/>
          </a:solidFill>
          <a:ln w="6350">
            <a:solidFill>
              <a:srgbClr val="00AEEF"/>
            </a:solidFill>
            <a:prstDash val="solid"/>
          </a:ln>
        </p:spPr>
      </p:sp>
      <p:sp>
        <p:nvSpPr>
          <p:cNvPr id="35" name="Shape 7"/>
          <p:cNvSpPr/>
          <p:nvPr/>
        </p:nvSpPr>
        <p:spPr>
          <a:xfrm>
            <a:off x="11106496" y="1897017"/>
            <a:ext cx="343784" cy="12700"/>
          </a:xfrm>
          <a:prstGeom prst="roundRect">
            <a:avLst>
              <a:gd name="adj" fmla="val 49999"/>
            </a:avLst>
          </a:prstGeom>
          <a:solidFill>
            <a:srgbClr val="0094D5"/>
          </a:solidFill>
          <a:ln/>
        </p:spPr>
      </p:sp>
      <p:sp>
        <p:nvSpPr>
          <p:cNvPr id="36" name="Shape 11"/>
          <p:cNvSpPr/>
          <p:nvPr/>
        </p:nvSpPr>
        <p:spPr>
          <a:xfrm>
            <a:off x="11150040" y="3532383"/>
            <a:ext cx="343784" cy="12700"/>
          </a:xfrm>
          <a:prstGeom prst="roundRect">
            <a:avLst>
              <a:gd name="adj" fmla="val 49999"/>
            </a:avLst>
          </a:prstGeom>
          <a:solidFill>
            <a:srgbClr val="0094D5"/>
          </a:solidFill>
          <a:ln/>
        </p:spPr>
      </p:sp>
      <p:sp>
        <p:nvSpPr>
          <p:cNvPr id="38" name="Rectangle 37"/>
          <p:cNvSpPr/>
          <p:nvPr/>
        </p:nvSpPr>
        <p:spPr>
          <a:xfrm>
            <a:off x="8383411" y="3971073"/>
            <a:ext cx="2595582" cy="461665"/>
          </a:xfrm>
          <a:prstGeom prst="rect">
            <a:avLst/>
          </a:prstGeom>
        </p:spPr>
        <p:txBody>
          <a:bodyPr wrap="none">
            <a:spAutoFit/>
          </a:bodyPr>
          <a:lstStyle/>
          <a:p>
            <a:r>
              <a:rPr lang="ar-SA" sz="2400">
                <a:solidFill>
                  <a:schemeClr val="bg1"/>
                </a:solidFill>
                <a:latin typeface="WinSoft Pro Medium" panose="020B0600060200000000" pitchFamily="34" charset="-79"/>
                <a:ea typeface="Arial" panose="020B0604020202020204" pitchFamily="34" charset="0"/>
                <a:cs typeface="WinSoft Pro Medium" panose="020B0600060200000000" pitchFamily="34" charset="-79"/>
              </a:rPr>
              <a:t>الاعتراف بالتعلم السابق </a:t>
            </a:r>
            <a:endParaRPr lang="ar-JO" sz="2400" dirty="0">
              <a:solidFill>
                <a:schemeClr val="bg1"/>
              </a:solidFill>
              <a:latin typeface="WinSoft Pro Medium" panose="020B0600060200000000" pitchFamily="34" charset="-79"/>
              <a:cs typeface="WinSoft Pro Medium" panose="020B0600060200000000" pitchFamily="34" charset="-79"/>
            </a:endParaRPr>
          </a:p>
        </p:txBody>
      </p:sp>
      <p:sp>
        <p:nvSpPr>
          <p:cNvPr id="39" name="Rectangle 38"/>
          <p:cNvSpPr/>
          <p:nvPr/>
        </p:nvSpPr>
        <p:spPr>
          <a:xfrm>
            <a:off x="8338230" y="4687839"/>
            <a:ext cx="2784737" cy="461665"/>
          </a:xfrm>
          <a:prstGeom prst="rect">
            <a:avLst/>
          </a:prstGeom>
        </p:spPr>
        <p:txBody>
          <a:bodyPr wrap="none">
            <a:spAutoFit/>
          </a:bodyPr>
          <a:lstStyle/>
          <a:p>
            <a:r>
              <a:rPr lang="ar-SA" sz="2400" dirty="0">
                <a:solidFill>
                  <a:schemeClr val="bg1"/>
                </a:solidFill>
                <a:latin typeface="WinSoft Pro Medium" panose="020B0600060200000000" pitchFamily="34" charset="-79"/>
                <a:ea typeface="Arial" panose="020B0604020202020204" pitchFamily="34" charset="0"/>
                <a:cs typeface="WinSoft Pro Medium" panose="020B0600060200000000" pitchFamily="34" charset="-79"/>
              </a:rPr>
              <a:t>الدعم النفسي الاجتماعي </a:t>
            </a:r>
            <a:endParaRPr lang="ar-JO" sz="2400" dirty="0">
              <a:solidFill>
                <a:schemeClr val="bg1"/>
              </a:solidFill>
              <a:latin typeface="WinSoft Pro Medium" panose="020B0600060200000000" pitchFamily="34" charset="-79"/>
              <a:cs typeface="WinSoft Pro Medium" panose="020B0600060200000000" pitchFamily="34" charset="-79"/>
            </a:endParaRPr>
          </a:p>
        </p:txBody>
      </p:sp>
      <p:sp>
        <p:nvSpPr>
          <p:cNvPr id="40" name="Rectangle 39"/>
          <p:cNvSpPr/>
          <p:nvPr/>
        </p:nvSpPr>
        <p:spPr>
          <a:xfrm>
            <a:off x="7980760" y="5407671"/>
            <a:ext cx="3211135" cy="461665"/>
          </a:xfrm>
          <a:prstGeom prst="rect">
            <a:avLst/>
          </a:prstGeom>
        </p:spPr>
        <p:txBody>
          <a:bodyPr wrap="none">
            <a:spAutoFit/>
          </a:bodyPr>
          <a:lstStyle/>
          <a:p>
            <a:r>
              <a:rPr lang="ar-SA" sz="2400" dirty="0">
                <a:solidFill>
                  <a:schemeClr val="bg1"/>
                </a:solidFill>
                <a:latin typeface="WinSoft Pro Medium" panose="020B0600060200000000" pitchFamily="34" charset="-79"/>
                <a:ea typeface="Arial" panose="020B0604020202020204" pitchFamily="34" charset="0"/>
                <a:cs typeface="WinSoft Pro Medium" panose="020B0600060200000000" pitchFamily="34" charset="-79"/>
              </a:rPr>
              <a:t>ترتيبات الدعم المتعلقة بالإعاقة</a:t>
            </a:r>
            <a:endParaRPr lang="ar-JO" sz="2400" dirty="0">
              <a:solidFill>
                <a:schemeClr val="bg1"/>
              </a:solidFill>
              <a:latin typeface="WinSoft Pro Medium" panose="020B0600060200000000" pitchFamily="34" charset="-79"/>
              <a:cs typeface="WinSoft Pro Medium" panose="020B0600060200000000" pitchFamily="34" charset="-79"/>
            </a:endParaRPr>
          </a:p>
        </p:txBody>
      </p:sp>
      <p:sp>
        <p:nvSpPr>
          <p:cNvPr id="41" name="Rectangle 40"/>
          <p:cNvSpPr/>
          <p:nvPr/>
        </p:nvSpPr>
        <p:spPr>
          <a:xfrm>
            <a:off x="7243694" y="6068151"/>
            <a:ext cx="3831498" cy="461665"/>
          </a:xfrm>
          <a:prstGeom prst="rect">
            <a:avLst/>
          </a:prstGeom>
        </p:spPr>
        <p:txBody>
          <a:bodyPr wrap="none">
            <a:spAutoFit/>
          </a:bodyPr>
          <a:lstStyle/>
          <a:p>
            <a:r>
              <a:rPr lang="ar-SA" sz="2400" dirty="0">
                <a:solidFill>
                  <a:schemeClr val="bg1"/>
                </a:solidFill>
                <a:latin typeface="WinSoft Pro Medium" panose="020B0600060200000000" pitchFamily="34" charset="-79"/>
                <a:ea typeface="Arial" panose="020B0604020202020204" pitchFamily="34" charset="0"/>
                <a:cs typeface="WinSoft Pro Medium" panose="020B0600060200000000" pitchFamily="34" charset="-79"/>
              </a:rPr>
              <a:t>تحسين السلامة</a:t>
            </a:r>
            <a:r>
              <a:rPr lang="ar-JO" sz="2400" dirty="0">
                <a:solidFill>
                  <a:schemeClr val="bg1"/>
                </a:solidFill>
                <a:latin typeface="WinSoft Pro Medium" panose="020B0600060200000000" pitchFamily="34" charset="-79"/>
                <a:ea typeface="Arial" panose="020B0604020202020204" pitchFamily="34" charset="0"/>
                <a:cs typeface="WinSoft Pro Medium" panose="020B0600060200000000" pitchFamily="34" charset="-79"/>
              </a:rPr>
              <a:t> و </a:t>
            </a:r>
            <a:r>
              <a:rPr lang="ar-SA" sz="2400" dirty="0">
                <a:solidFill>
                  <a:schemeClr val="bg1"/>
                </a:solidFill>
                <a:latin typeface="WinSoft Pro Medium" panose="020B0600060200000000" pitchFamily="34" charset="-79"/>
                <a:cs typeface="WinSoft Pro Medium" panose="020B0600060200000000" pitchFamily="34" charset="-79"/>
              </a:rPr>
              <a:t>تطوير قدرات المدربين</a:t>
            </a:r>
            <a:endParaRPr lang="ar-JO" sz="2400" dirty="0">
              <a:solidFill>
                <a:schemeClr val="bg1"/>
              </a:solidFill>
              <a:latin typeface="WinSoft Pro Medium" panose="020B0600060200000000" pitchFamily="34" charset="-79"/>
              <a:cs typeface="WinSoft Pro Medium" panose="020B0600060200000000" pitchFamily="34" charset="-79"/>
            </a:endParaRPr>
          </a:p>
        </p:txBody>
      </p:sp>
    </p:spTree>
    <p:extLst>
      <p:ext uri="{BB962C8B-B14F-4D97-AF65-F5344CB8AC3E}">
        <p14:creationId xmlns:p14="http://schemas.microsoft.com/office/powerpoint/2010/main" val="9801219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3"/>
          <p:cNvSpPr/>
          <p:nvPr/>
        </p:nvSpPr>
        <p:spPr>
          <a:xfrm>
            <a:off x="6159346" y="2631831"/>
            <a:ext cx="5400441" cy="19050"/>
          </a:xfrm>
          <a:prstGeom prst="rect">
            <a:avLst/>
          </a:prstGeom>
          <a:solidFill>
            <a:srgbClr val="00AEEF"/>
          </a:solidFill>
          <a:ln/>
        </p:spPr>
      </p:sp>
      <p:sp>
        <p:nvSpPr>
          <p:cNvPr id="5" name="Text 4"/>
          <p:cNvSpPr/>
          <p:nvPr/>
        </p:nvSpPr>
        <p:spPr>
          <a:xfrm>
            <a:off x="6159346" y="2754564"/>
            <a:ext cx="5400441" cy="236934"/>
          </a:xfrm>
          <a:prstGeom prst="rect">
            <a:avLst/>
          </a:prstGeom>
          <a:noFill/>
          <a:ln/>
        </p:spPr>
        <p:txBody>
          <a:bodyPr wrap="none" lIns="0" tIns="0" rIns="0" bIns="0" rtlCol="0" anchor="t"/>
          <a:lstStyle/>
          <a:p>
            <a:pPr lvl="1" algn="r" rtl="1"/>
            <a:r>
              <a:rPr lang="ar-SA" sz="3200" dirty="0">
                <a:latin typeface="WinSoft Pro Medium" panose="020B0600060200000000" pitchFamily="34" charset="-79"/>
                <a:cs typeface="WinSoft Pro Medium" panose="020B0600060200000000" pitchFamily="34" charset="-79"/>
              </a:rPr>
              <a:t>ما الكفاية المهنية الأساسية؟ </a:t>
            </a:r>
            <a:endParaRPr lang="en-US" sz="3200" dirty="0">
              <a:latin typeface="WinSoft Pro Medium" panose="020B0600060200000000" pitchFamily="34" charset="-79"/>
              <a:cs typeface="WinSoft Pro Medium" panose="020B0600060200000000" pitchFamily="34" charset="-79"/>
            </a:endParaRPr>
          </a:p>
        </p:txBody>
      </p:sp>
      <p:sp>
        <p:nvSpPr>
          <p:cNvPr id="6" name="Shape 6"/>
          <p:cNvSpPr/>
          <p:nvPr/>
        </p:nvSpPr>
        <p:spPr>
          <a:xfrm>
            <a:off x="631908" y="2631831"/>
            <a:ext cx="5400540" cy="19050"/>
          </a:xfrm>
          <a:prstGeom prst="rect">
            <a:avLst/>
          </a:prstGeom>
          <a:solidFill>
            <a:srgbClr val="00AEEF"/>
          </a:solidFill>
          <a:ln/>
        </p:spPr>
      </p:sp>
      <p:sp>
        <p:nvSpPr>
          <p:cNvPr id="7" name="Text 7"/>
          <p:cNvSpPr/>
          <p:nvPr/>
        </p:nvSpPr>
        <p:spPr>
          <a:xfrm>
            <a:off x="631908" y="2754564"/>
            <a:ext cx="5400540" cy="236934"/>
          </a:xfrm>
          <a:prstGeom prst="rect">
            <a:avLst/>
          </a:prstGeom>
          <a:noFill/>
          <a:ln/>
        </p:spPr>
        <p:txBody>
          <a:bodyPr wrap="none" lIns="0" tIns="0" rIns="0" bIns="0" rtlCol="0" anchor="t"/>
          <a:lstStyle/>
          <a:p>
            <a:pPr lvl="1" algn="r" rtl="1"/>
            <a:r>
              <a:rPr lang="ar-SA" sz="3200" dirty="0">
                <a:latin typeface="WinSoft Pro Medium" panose="020B0600060200000000" pitchFamily="34" charset="-79"/>
                <a:cs typeface="WinSoft Pro Medium" panose="020B0600060200000000" pitchFamily="34" charset="-79"/>
              </a:rPr>
              <a:t>ما متطلبات السلامة الأساسية؟ </a:t>
            </a:r>
            <a:endParaRPr lang="en-US" sz="3200" dirty="0">
              <a:latin typeface="WinSoft Pro Medium" panose="020B0600060200000000" pitchFamily="34" charset="-79"/>
              <a:cs typeface="WinSoft Pro Medium" panose="020B0600060200000000" pitchFamily="34" charset="-79"/>
            </a:endParaRPr>
          </a:p>
        </p:txBody>
      </p:sp>
      <p:sp>
        <p:nvSpPr>
          <p:cNvPr id="8" name="Shape 9"/>
          <p:cNvSpPr/>
          <p:nvPr/>
        </p:nvSpPr>
        <p:spPr>
          <a:xfrm>
            <a:off x="6159346" y="4094457"/>
            <a:ext cx="5400441" cy="19050"/>
          </a:xfrm>
          <a:prstGeom prst="rect">
            <a:avLst/>
          </a:prstGeom>
          <a:solidFill>
            <a:srgbClr val="00AEEF"/>
          </a:solidFill>
          <a:ln/>
        </p:spPr>
      </p:sp>
      <p:sp>
        <p:nvSpPr>
          <p:cNvPr id="9" name="Text 10"/>
          <p:cNvSpPr/>
          <p:nvPr/>
        </p:nvSpPr>
        <p:spPr>
          <a:xfrm>
            <a:off x="6159346" y="4217191"/>
            <a:ext cx="5400441" cy="236934"/>
          </a:xfrm>
          <a:prstGeom prst="rect">
            <a:avLst/>
          </a:prstGeom>
          <a:noFill/>
          <a:ln/>
        </p:spPr>
        <p:txBody>
          <a:bodyPr wrap="none" lIns="0" tIns="0" rIns="0" bIns="0" rtlCol="0" anchor="t"/>
          <a:lstStyle/>
          <a:p>
            <a:pPr lvl="1" algn="r" rtl="1"/>
            <a:r>
              <a:rPr lang="ar-SA" sz="3200" dirty="0">
                <a:latin typeface="WinSoft Pro Medium" panose="020B0600060200000000" pitchFamily="34" charset="-79"/>
                <a:cs typeface="WinSoft Pro Medium" panose="020B0600060200000000" pitchFamily="34" charset="-79"/>
              </a:rPr>
              <a:t>هل التغيير يزيل حاجزًا غير ضروري؟ </a:t>
            </a:r>
            <a:endParaRPr lang="en-US" sz="3200" dirty="0">
              <a:latin typeface="WinSoft Pro Medium" panose="020B0600060200000000" pitchFamily="34" charset="-79"/>
              <a:cs typeface="WinSoft Pro Medium" panose="020B0600060200000000" pitchFamily="34" charset="-79"/>
            </a:endParaRPr>
          </a:p>
        </p:txBody>
      </p:sp>
      <p:sp>
        <p:nvSpPr>
          <p:cNvPr id="10" name="Shape 12"/>
          <p:cNvSpPr/>
          <p:nvPr/>
        </p:nvSpPr>
        <p:spPr>
          <a:xfrm>
            <a:off x="631908" y="4094457"/>
            <a:ext cx="5400540" cy="19050"/>
          </a:xfrm>
          <a:prstGeom prst="rect">
            <a:avLst/>
          </a:prstGeom>
          <a:solidFill>
            <a:srgbClr val="00AEEF"/>
          </a:solidFill>
          <a:ln/>
        </p:spPr>
      </p:sp>
      <p:sp>
        <p:nvSpPr>
          <p:cNvPr id="11" name="Text 13"/>
          <p:cNvSpPr/>
          <p:nvPr/>
        </p:nvSpPr>
        <p:spPr>
          <a:xfrm>
            <a:off x="631908" y="4217191"/>
            <a:ext cx="5400540" cy="236934"/>
          </a:xfrm>
          <a:prstGeom prst="rect">
            <a:avLst/>
          </a:prstGeom>
          <a:noFill/>
          <a:ln/>
        </p:spPr>
        <p:txBody>
          <a:bodyPr wrap="none" lIns="0" tIns="0" rIns="0" bIns="0" rtlCol="0" anchor="t"/>
          <a:lstStyle/>
          <a:p>
            <a:pPr lvl="1" algn="r" rtl="1"/>
            <a:r>
              <a:rPr lang="ar-SA" sz="3200" dirty="0">
                <a:latin typeface="WinSoft Pro Medium" panose="020B0600060200000000" pitchFamily="34" charset="-79"/>
                <a:cs typeface="WinSoft Pro Medium" panose="020B0600060200000000" pitchFamily="34" charset="-79"/>
              </a:rPr>
              <a:t>أم يلغي جزءًا جوهريًا من الأداء المهني؟ </a:t>
            </a:r>
            <a:endParaRPr lang="en-US" sz="3200" dirty="0">
              <a:latin typeface="WinSoft Pro Medium" panose="020B0600060200000000" pitchFamily="34" charset="-79"/>
              <a:cs typeface="WinSoft Pro Medium" panose="020B0600060200000000" pitchFamily="34" charset="-79"/>
            </a:endParaRPr>
          </a:p>
        </p:txBody>
      </p:sp>
      <p:sp>
        <p:nvSpPr>
          <p:cNvPr id="17" name="Text 0"/>
          <p:cNvSpPr/>
          <p:nvPr/>
        </p:nvSpPr>
        <p:spPr>
          <a:xfrm>
            <a:off x="980250" y="565031"/>
            <a:ext cx="10927878" cy="301625"/>
          </a:xfrm>
          <a:prstGeom prst="rect">
            <a:avLst/>
          </a:prstGeom>
          <a:noFill/>
          <a:ln/>
        </p:spPr>
        <p:txBody>
          <a:bodyPr wrap="none" lIns="0" tIns="0" rIns="0" bIns="0" rtlCol="0" anchor="t"/>
          <a:lstStyle/>
          <a:p>
            <a:pPr marL="0" lvl="1" algn="r" rtl="1"/>
            <a:r>
              <a:rPr lang="ar-SA" sz="3600" dirty="0">
                <a:solidFill>
                  <a:srgbClr val="2E3C4E"/>
                </a:solidFill>
                <a:latin typeface="GE SS Two Light" pitchFamily="34" charset="0"/>
                <a:ea typeface="GE SS Two Light" pitchFamily="34" charset="-122"/>
                <a:cs typeface="GE SS Two Light" pitchFamily="34" charset="-120"/>
              </a:rPr>
              <a:t>الحفاظ على الكفاية المهنية والسلامة</a:t>
            </a:r>
            <a:endParaRPr lang="en-US" sz="3600" dirty="0">
              <a:solidFill>
                <a:srgbClr val="2E3C4E"/>
              </a:solidFill>
              <a:latin typeface="GE SS Two Light" pitchFamily="34" charset="0"/>
              <a:ea typeface="GE SS Two Light" pitchFamily="34" charset="-122"/>
              <a:cs typeface="GE SS Two Light" pitchFamily="34" charset="-120"/>
            </a:endParaRPr>
          </a:p>
        </p:txBody>
      </p:sp>
      <p:sp>
        <p:nvSpPr>
          <p:cNvPr id="18" name="Rectangle 17"/>
          <p:cNvSpPr/>
          <p:nvPr/>
        </p:nvSpPr>
        <p:spPr>
          <a:xfrm>
            <a:off x="6765513" y="1194738"/>
            <a:ext cx="5426487" cy="600164"/>
          </a:xfrm>
          <a:prstGeom prst="rect">
            <a:avLst/>
          </a:prstGeom>
        </p:spPr>
        <p:txBody>
          <a:bodyPr wrap="none">
            <a:spAutoFit/>
          </a:bodyPr>
          <a:lstStyle/>
          <a:p>
            <a:pPr lvl="1" algn="just" rtl="1">
              <a:lnSpc>
                <a:spcPct val="150000"/>
              </a:lnSpc>
              <a:spcAft>
                <a:spcPts val="500"/>
              </a:spcAft>
            </a:pPr>
            <a:r>
              <a:rPr lang="ar-SA" sz="2400" dirty="0">
                <a:solidFill>
                  <a:srgbClr val="384653"/>
                </a:solidFill>
                <a:latin typeface="WinSoft Pro Medium" pitchFamily="34" charset="0"/>
                <a:ea typeface="WinSoft Pro Medium" pitchFamily="34" charset="-122"/>
                <a:cs typeface="WinSoft Pro Medium" pitchFamily="34" charset="-120"/>
              </a:rPr>
              <a:t>يجب أن يسأل المدرب عند مناقشة أي استراتيجية</a:t>
            </a:r>
            <a:r>
              <a:rPr lang="en-US" sz="2400" dirty="0">
                <a:solidFill>
                  <a:srgbClr val="384653"/>
                </a:solidFill>
                <a:latin typeface="WinSoft Pro Medium" pitchFamily="34" charset="0"/>
                <a:ea typeface="WinSoft Pro Medium" pitchFamily="34" charset="-122"/>
                <a:cs typeface="WinSoft Pro Medium" pitchFamily="34" charset="-120"/>
              </a:rPr>
              <a:t>:</a:t>
            </a:r>
          </a:p>
        </p:txBody>
      </p:sp>
    </p:spTree>
    <p:extLst>
      <p:ext uri="{BB962C8B-B14F-4D97-AF65-F5344CB8AC3E}">
        <p14:creationId xmlns:p14="http://schemas.microsoft.com/office/powerpoint/2010/main" val="33703260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0"/>
          <p:cNvPicPr>
            <a:picLocks noChangeAspect="1"/>
          </p:cNvPicPr>
          <p:nvPr/>
        </p:nvPicPr>
        <p:blipFill>
          <a:blip r:embed="rId2"/>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sp>
        <p:nvSpPr>
          <p:cNvPr id="5" name="Text 0"/>
          <p:cNvSpPr/>
          <p:nvPr/>
        </p:nvSpPr>
        <p:spPr>
          <a:xfrm>
            <a:off x="225508" y="732943"/>
            <a:ext cx="6355993" cy="1187847"/>
          </a:xfrm>
          <a:prstGeom prst="rect">
            <a:avLst/>
          </a:prstGeom>
          <a:noFill/>
          <a:ln/>
        </p:spPr>
        <p:txBody>
          <a:bodyPr wrap="square" lIns="0" tIns="0" rIns="0" bIns="0" rtlCol="0" anchor="t">
            <a:normAutofit/>
          </a:bodyPr>
          <a:lstStyle/>
          <a:p>
            <a:pPr marL="0" lvl="1" algn="r" rtl="1"/>
            <a:r>
              <a:rPr lang="ar-SA" sz="3600" dirty="0">
                <a:solidFill>
                  <a:srgbClr val="2E3C4E"/>
                </a:solidFill>
                <a:latin typeface="GE SS Two Light" pitchFamily="34" charset="0"/>
                <a:ea typeface="GE SS Two Light" pitchFamily="34" charset="-122"/>
                <a:cs typeface="GE SS Two Light" pitchFamily="34" charset="-120"/>
              </a:rPr>
              <a:t>المؤشرات القابلة للقياس</a:t>
            </a:r>
            <a:endParaRPr lang="en-US" sz="3600" dirty="0">
              <a:solidFill>
                <a:srgbClr val="2E3C4E"/>
              </a:solidFill>
              <a:latin typeface="GE SS Two Light" pitchFamily="34" charset="0"/>
              <a:ea typeface="GE SS Two Light" pitchFamily="34" charset="-122"/>
              <a:cs typeface="GE SS Two Light" pitchFamily="34" charset="-120"/>
            </a:endParaRPr>
          </a:p>
        </p:txBody>
      </p:sp>
      <p:sp>
        <p:nvSpPr>
          <p:cNvPr id="6" name="Shape 1"/>
          <p:cNvSpPr/>
          <p:nvPr/>
        </p:nvSpPr>
        <p:spPr>
          <a:xfrm>
            <a:off x="225508" y="1920790"/>
            <a:ext cx="3494209" cy="4276809"/>
          </a:xfrm>
          <a:prstGeom prst="roundRect">
            <a:avLst>
              <a:gd name="adj" fmla="val 19511"/>
            </a:avLst>
          </a:prstGeom>
          <a:solidFill>
            <a:srgbClr val="75BAE6"/>
          </a:solidFill>
          <a:ln/>
        </p:spPr>
      </p:sp>
      <p:sp>
        <p:nvSpPr>
          <p:cNvPr id="7" name="Text 2"/>
          <p:cNvSpPr/>
          <p:nvPr/>
        </p:nvSpPr>
        <p:spPr>
          <a:xfrm>
            <a:off x="348343" y="2278744"/>
            <a:ext cx="3190899" cy="3512456"/>
          </a:xfrm>
          <a:prstGeom prst="rect">
            <a:avLst/>
          </a:prstGeom>
          <a:noFill/>
          <a:ln/>
        </p:spPr>
        <p:txBody>
          <a:bodyPr wrap="square" lIns="0" tIns="0" rIns="0" bIns="0" rtlCol="0" anchor="t">
            <a:normAutofit/>
          </a:bodyPr>
          <a:lstStyle/>
          <a:p>
            <a:pPr lvl="0" algn="just" rtl="1"/>
            <a:r>
              <a:rPr lang="ar-SA" sz="2400" dirty="0">
                <a:solidFill>
                  <a:schemeClr val="bg1"/>
                </a:solidFill>
                <a:latin typeface="GE SS Two Light" pitchFamily="34" charset="0"/>
                <a:ea typeface="GE SS Two Light" pitchFamily="34" charset="-122"/>
                <a:cs typeface="GE SS Two Light" pitchFamily="34" charset="-120"/>
              </a:rPr>
              <a:t>قاعدة المؤشرات</a:t>
            </a:r>
            <a:endParaRPr lang="en-US" sz="2400" dirty="0">
              <a:solidFill>
                <a:schemeClr val="bg1"/>
              </a:solidFill>
              <a:latin typeface="GE SS Two Light" pitchFamily="34" charset="0"/>
              <a:ea typeface="GE SS Two Light" pitchFamily="34" charset="-122"/>
              <a:cs typeface="GE SS Two Light" pitchFamily="34" charset="-120"/>
            </a:endParaRPr>
          </a:p>
          <a:p>
            <a:pPr marL="0" lvl="1" algn="just" rtl="1"/>
            <a:r>
              <a:rPr lang="ar-SA" sz="2400" dirty="0">
                <a:solidFill>
                  <a:schemeClr val="bg1"/>
                </a:solidFill>
                <a:latin typeface="WinSoft Pro Medium" panose="020B0600060200000000" pitchFamily="34" charset="-79"/>
                <a:cs typeface="WinSoft Pro Medium" panose="020B0600060200000000" pitchFamily="34" charset="-79"/>
              </a:rPr>
              <a:t>ينبغي ألا تقتصر المؤشرات على</a:t>
            </a:r>
            <a:r>
              <a:rPr lang="en-US" sz="2400" dirty="0">
                <a:solidFill>
                  <a:schemeClr val="bg1"/>
                </a:solidFill>
                <a:latin typeface="WinSoft Pro Medium" panose="020B0600060200000000" pitchFamily="34" charset="-79"/>
                <a:cs typeface="WinSoft Pro Medium" panose="020B0600060200000000" pitchFamily="34" charset="-79"/>
              </a:rPr>
              <a:t>:</a:t>
            </a:r>
            <a:r>
              <a:rPr lang="ar-JO" sz="2400" dirty="0">
                <a:solidFill>
                  <a:schemeClr val="bg1"/>
                </a:solidFill>
                <a:latin typeface="WinSoft Pro Medium" panose="020B0600060200000000" pitchFamily="34" charset="-79"/>
                <a:cs typeface="WinSoft Pro Medium" panose="020B0600060200000000" pitchFamily="34" charset="-79"/>
              </a:rPr>
              <a:t> </a:t>
            </a:r>
            <a:r>
              <a:rPr lang="ar-SA" sz="2400" dirty="0">
                <a:solidFill>
                  <a:schemeClr val="bg1"/>
                </a:solidFill>
                <a:latin typeface="WinSoft Pro Medium" panose="020B0600060200000000" pitchFamily="34" charset="-79"/>
                <a:cs typeface="WinSoft Pro Medium" panose="020B0600060200000000" pitchFamily="34" charset="-79"/>
              </a:rPr>
              <a:t>ماذا نفذنا؟ بل تشمل</a:t>
            </a:r>
            <a:r>
              <a:rPr lang="en-US" sz="2400" dirty="0">
                <a:solidFill>
                  <a:schemeClr val="bg1"/>
                </a:solidFill>
                <a:latin typeface="WinSoft Pro Medium" panose="020B0600060200000000" pitchFamily="34" charset="-79"/>
                <a:cs typeface="WinSoft Pro Medium" panose="020B0600060200000000" pitchFamily="34" charset="-79"/>
              </a:rPr>
              <a:t>: </a:t>
            </a:r>
            <a:r>
              <a:rPr lang="ar-SA" sz="2400" dirty="0">
                <a:solidFill>
                  <a:schemeClr val="bg1"/>
                </a:solidFill>
                <a:latin typeface="WinSoft Pro Medium" panose="020B0600060200000000" pitchFamily="34" charset="-79"/>
                <a:cs typeface="WinSoft Pro Medium" panose="020B0600060200000000" pitchFamily="34" charset="-79"/>
              </a:rPr>
              <a:t>ما الذي تغير في الوصول أو المشاركة أو الاستمرار أو النتائج؟</a:t>
            </a:r>
            <a:endParaRPr lang="en-US" sz="2400" dirty="0">
              <a:solidFill>
                <a:schemeClr val="bg1"/>
              </a:solidFill>
              <a:latin typeface="WinSoft Pro Medium" panose="020B0600060200000000" pitchFamily="34" charset="-79"/>
              <a:cs typeface="WinSoft Pro Medium" panose="020B0600060200000000" pitchFamily="34" charset="-79"/>
            </a:endParaRPr>
          </a:p>
          <a:p>
            <a:pPr marL="0" lvl="1" algn="just" rtl="1"/>
            <a:r>
              <a:rPr lang="ar-SA" sz="2400" dirty="0">
                <a:solidFill>
                  <a:schemeClr val="bg1"/>
                </a:solidFill>
                <a:latin typeface="WinSoft Pro Medium" panose="020B0600060200000000" pitchFamily="34" charset="-79"/>
                <a:cs typeface="WinSoft Pro Medium" panose="020B0600060200000000" pitchFamily="34" charset="-79"/>
              </a:rPr>
              <a:t>إن المؤشرات ينبغي أن تقيس المشاركة والنتائج، لا مجرد تنفيذ التدريب أو النشاط</a:t>
            </a:r>
            <a:r>
              <a:rPr lang="en-US" sz="2400" dirty="0">
                <a:solidFill>
                  <a:schemeClr val="bg1"/>
                </a:solidFill>
                <a:latin typeface="WinSoft Pro Medium" panose="020B0600060200000000" pitchFamily="34" charset="-79"/>
                <a:cs typeface="WinSoft Pro Medium" panose="020B0600060200000000" pitchFamily="34" charset="-79"/>
              </a:rPr>
              <a:t>.</a:t>
            </a:r>
            <a:r>
              <a:rPr lang="en-US" sz="2400" dirty="0">
                <a:solidFill>
                  <a:schemeClr val="bg1"/>
                </a:solidFill>
              </a:rPr>
              <a:t> </a:t>
            </a:r>
          </a:p>
        </p:txBody>
      </p:sp>
      <p:sp>
        <p:nvSpPr>
          <p:cNvPr id="9" name="Text 4"/>
          <p:cNvSpPr/>
          <p:nvPr/>
        </p:nvSpPr>
        <p:spPr>
          <a:xfrm>
            <a:off x="3842552" y="1920790"/>
            <a:ext cx="3851107" cy="3512456"/>
          </a:xfrm>
          <a:prstGeom prst="rect">
            <a:avLst/>
          </a:prstGeom>
          <a:noFill/>
          <a:ln/>
        </p:spPr>
        <p:txBody>
          <a:bodyPr wrap="square" lIns="0" tIns="0" rIns="0" bIns="0" rtlCol="0" anchor="t">
            <a:noAutofit/>
          </a:bodyPr>
          <a:lstStyle/>
          <a:p>
            <a:pPr lvl="0" algn="r" rtl="1"/>
            <a:r>
              <a:rPr lang="ar-SA" sz="2000" dirty="0">
                <a:solidFill>
                  <a:srgbClr val="2E3C4E"/>
                </a:solidFill>
                <a:latin typeface="GE SS Two Light" pitchFamily="34" charset="0"/>
                <a:ea typeface="GE SS Two Light" pitchFamily="34" charset="-122"/>
                <a:cs typeface="GE SS Two Light" pitchFamily="34" charset="-120"/>
              </a:rPr>
              <a:t>المؤشر</a:t>
            </a:r>
            <a:r>
              <a:rPr lang="ar-SA" sz="2000" dirty="0">
                <a:latin typeface="WinSoft Pro Medium" panose="020B0600060200000000" pitchFamily="34" charset="-79"/>
                <a:cs typeface="WinSoft Pro Medium" panose="020B0600060200000000" pitchFamily="34" charset="-79"/>
              </a:rPr>
              <a:t> </a:t>
            </a:r>
            <a:r>
              <a:rPr lang="en-US" sz="2000" dirty="0">
                <a:latin typeface="WinSoft Pro Medium" panose="020B0600060200000000" pitchFamily="34" charset="-79"/>
                <a:cs typeface="WinSoft Pro Medium" panose="020B0600060200000000" pitchFamily="34" charset="-79"/>
              </a:rPr>
              <a:t>:</a:t>
            </a:r>
            <a:r>
              <a:rPr lang="ar-JO" sz="2000" dirty="0">
                <a:latin typeface="WinSoft Pro Medium" panose="020B0600060200000000" pitchFamily="34" charset="-79"/>
                <a:cs typeface="WinSoft Pro Medium" panose="020B0600060200000000" pitchFamily="34" charset="-79"/>
              </a:rPr>
              <a:t/>
            </a:r>
            <a:br>
              <a:rPr lang="ar-JO" sz="2000" dirty="0">
                <a:latin typeface="WinSoft Pro Medium" panose="020B0600060200000000" pitchFamily="34" charset="-79"/>
                <a:cs typeface="WinSoft Pro Medium" panose="020B0600060200000000" pitchFamily="34" charset="-79"/>
              </a:rPr>
            </a:br>
            <a:r>
              <a:rPr lang="ar-SA" sz="2000" dirty="0">
                <a:latin typeface="WinSoft Pro Medium" panose="020B0600060200000000" pitchFamily="34" charset="-79"/>
                <a:cs typeface="WinSoft Pro Medium" panose="020B0600060200000000" pitchFamily="34" charset="-79"/>
              </a:rPr>
              <a:t>هو مقياس يساعد على معرفة ما إذا كان التغيير المطلوب يحدث</a:t>
            </a:r>
            <a:r>
              <a:rPr lang="en-US" sz="2000" dirty="0">
                <a:latin typeface="WinSoft Pro Medium" panose="020B0600060200000000" pitchFamily="34" charset="-79"/>
                <a:cs typeface="WinSoft Pro Medium" panose="020B0600060200000000" pitchFamily="34" charset="-79"/>
              </a:rPr>
              <a:t>.</a:t>
            </a:r>
          </a:p>
          <a:p>
            <a:pPr algn="r" rtl="1"/>
            <a:r>
              <a:rPr lang="ar-JO" sz="2000" dirty="0">
                <a:solidFill>
                  <a:srgbClr val="2E3C4E"/>
                </a:solidFill>
                <a:latin typeface="GE SS Two Light" pitchFamily="34" charset="0"/>
                <a:ea typeface="GE SS Two Light" pitchFamily="34" charset="-122"/>
                <a:cs typeface="GE SS Two Light" pitchFamily="34" charset="-120"/>
              </a:rPr>
              <a:t>مثال</a:t>
            </a:r>
            <a:r>
              <a:rPr lang="ar-JO" sz="2000" dirty="0">
                <a:latin typeface="WinSoft Pro Medium" panose="020B0600060200000000" pitchFamily="34" charset="-79"/>
                <a:cs typeface="WinSoft Pro Medium" panose="020B0600060200000000" pitchFamily="34" charset="-79"/>
              </a:rPr>
              <a:t>: </a:t>
            </a:r>
          </a:p>
          <a:p>
            <a:pPr algn="r" rtl="1"/>
            <a:r>
              <a:rPr lang="ar-SA" sz="2000" dirty="0">
                <a:solidFill>
                  <a:srgbClr val="2E3C4E"/>
                </a:solidFill>
                <a:latin typeface="GE SS Two Light" pitchFamily="34" charset="0"/>
                <a:ea typeface="GE SS Two Light" pitchFamily="34" charset="-122"/>
                <a:cs typeface="GE SS Two Light" pitchFamily="34" charset="-120"/>
              </a:rPr>
              <a:t>مؤشر ضعيف</a:t>
            </a:r>
            <a:r>
              <a:rPr lang="ar-SA" sz="2000" dirty="0">
                <a:latin typeface="WinSoft Pro Medium" panose="020B0600060200000000" pitchFamily="34" charset="-79"/>
                <a:cs typeface="WinSoft Pro Medium" panose="020B0600060200000000" pitchFamily="34" charset="-79"/>
              </a:rPr>
              <a:t>: </a:t>
            </a:r>
            <a:endParaRPr lang="ar-JO" sz="2000" dirty="0">
              <a:latin typeface="WinSoft Pro Medium" panose="020B0600060200000000" pitchFamily="34" charset="-79"/>
              <a:cs typeface="WinSoft Pro Medium" panose="020B0600060200000000" pitchFamily="34" charset="-79"/>
            </a:endParaRPr>
          </a:p>
          <a:p>
            <a:pPr algn="r" rtl="1"/>
            <a:r>
              <a:rPr lang="ar-SA" sz="2000" dirty="0">
                <a:latin typeface="WinSoft Pro Medium" panose="020B0600060200000000" pitchFamily="34" charset="-79"/>
                <a:cs typeface="WinSoft Pro Medium" panose="020B0600060200000000" pitchFamily="34" charset="-79"/>
              </a:rPr>
              <a:t>تم تدريب 20 مدربًا</a:t>
            </a:r>
            <a:r>
              <a:rPr lang="en-US" sz="2000" dirty="0">
                <a:latin typeface="WinSoft Pro Medium" panose="020B0600060200000000" pitchFamily="34" charset="-79"/>
                <a:cs typeface="WinSoft Pro Medium" panose="020B0600060200000000" pitchFamily="34" charset="-79"/>
              </a:rPr>
              <a:t>. </a:t>
            </a:r>
            <a:r>
              <a:rPr lang="ar-SA" sz="2000" dirty="0">
                <a:latin typeface="WinSoft Pro Medium" panose="020B0600060200000000" pitchFamily="34" charset="-79"/>
                <a:cs typeface="WinSoft Pro Medium" panose="020B0600060200000000" pitchFamily="34" charset="-79"/>
              </a:rPr>
              <a:t>هذا يقيس نشاطًا</a:t>
            </a:r>
            <a:r>
              <a:rPr lang="en-US" sz="2000" dirty="0">
                <a:latin typeface="WinSoft Pro Medium" panose="020B0600060200000000" pitchFamily="34" charset="-79"/>
                <a:cs typeface="WinSoft Pro Medium" panose="020B0600060200000000" pitchFamily="34" charset="-79"/>
              </a:rPr>
              <a:t>.</a:t>
            </a:r>
          </a:p>
          <a:p>
            <a:pPr algn="r" rtl="1"/>
            <a:r>
              <a:rPr lang="ar-SA" sz="2000" dirty="0">
                <a:solidFill>
                  <a:srgbClr val="2E3C4E"/>
                </a:solidFill>
                <a:latin typeface="GE SS Two Light" pitchFamily="34" charset="0"/>
                <a:ea typeface="GE SS Two Light" pitchFamily="34" charset="-122"/>
                <a:cs typeface="GE SS Two Light" pitchFamily="34" charset="-120"/>
              </a:rPr>
              <a:t>مؤشر أقوى: </a:t>
            </a:r>
            <a:endParaRPr lang="ar-JO" sz="2000" dirty="0">
              <a:solidFill>
                <a:srgbClr val="2E3C4E"/>
              </a:solidFill>
              <a:latin typeface="GE SS Two Light" pitchFamily="34" charset="0"/>
              <a:ea typeface="GE SS Two Light" pitchFamily="34" charset="-122"/>
              <a:cs typeface="GE SS Two Light" pitchFamily="34" charset="-120"/>
            </a:endParaRPr>
          </a:p>
          <a:p>
            <a:pPr algn="r" rtl="1"/>
            <a:r>
              <a:rPr lang="ar-SA" sz="2000" dirty="0">
                <a:latin typeface="WinSoft Pro Medium" panose="020B0600060200000000" pitchFamily="34" charset="-79"/>
                <a:cs typeface="WinSoft Pro Medium" panose="020B0600060200000000" pitchFamily="34" charset="-79"/>
              </a:rPr>
              <a:t>ارتفعت نسبة المتدربين الذين أفادوا بأن تعليمات المشغل قابلة للفهم والاستخدام من 60% إلى 85</a:t>
            </a:r>
            <a:r>
              <a:rPr lang="en-US" sz="2000" dirty="0">
                <a:latin typeface="WinSoft Pro Medium" panose="020B0600060200000000" pitchFamily="34" charset="-79"/>
                <a:cs typeface="WinSoft Pro Medium" panose="020B0600060200000000" pitchFamily="34" charset="-79"/>
              </a:rPr>
              <a:t>%.</a:t>
            </a:r>
          </a:p>
          <a:p>
            <a:pPr algn="r" rtl="1"/>
            <a:r>
              <a:rPr lang="ar-SA" sz="2000" dirty="0">
                <a:solidFill>
                  <a:srgbClr val="2E3C4E"/>
                </a:solidFill>
                <a:latin typeface="GE SS Two Light" pitchFamily="34" charset="0"/>
                <a:ea typeface="GE SS Two Light" pitchFamily="34" charset="-122"/>
                <a:cs typeface="GE SS Two Light" pitchFamily="34" charset="-120"/>
              </a:rPr>
              <a:t>أو</a:t>
            </a:r>
            <a:r>
              <a:rPr lang="en-US" sz="2000" dirty="0">
                <a:latin typeface="WinSoft Pro Medium" panose="020B0600060200000000" pitchFamily="34" charset="-79"/>
                <a:cs typeface="WinSoft Pro Medium" panose="020B0600060200000000" pitchFamily="34" charset="-79"/>
              </a:rPr>
              <a:t>:</a:t>
            </a:r>
            <a:r>
              <a:rPr lang="ar-SA" sz="2000" dirty="0">
                <a:latin typeface="WinSoft Pro Medium" panose="020B0600060200000000" pitchFamily="34" charset="-79"/>
                <a:cs typeface="WinSoft Pro Medium" panose="020B0600060200000000" pitchFamily="34" charset="-79"/>
              </a:rPr>
              <a:t> </a:t>
            </a:r>
            <a:endParaRPr lang="ar-JO" sz="2000" dirty="0">
              <a:latin typeface="WinSoft Pro Medium" panose="020B0600060200000000" pitchFamily="34" charset="-79"/>
              <a:cs typeface="WinSoft Pro Medium" panose="020B0600060200000000" pitchFamily="34" charset="-79"/>
            </a:endParaRPr>
          </a:p>
          <a:p>
            <a:pPr algn="r" rtl="1"/>
            <a:r>
              <a:rPr lang="ar-SA" sz="2000" dirty="0">
                <a:latin typeface="WinSoft Pro Medium" panose="020B0600060200000000" pitchFamily="34" charset="-79"/>
                <a:cs typeface="WinSoft Pro Medium" panose="020B0600060200000000" pitchFamily="34" charset="-79"/>
              </a:rPr>
              <a:t>انخفضت فجوة الإكمال بين الفئة المستهدفة ومتوسط البرنامج خلال دورة التنفيذ</a:t>
            </a:r>
          </a:p>
        </p:txBody>
      </p:sp>
    </p:spTree>
    <p:extLst>
      <p:ext uri="{BB962C8B-B14F-4D97-AF65-F5344CB8AC3E}">
        <p14:creationId xmlns:p14="http://schemas.microsoft.com/office/powerpoint/2010/main" val="10974230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0"/>
          <p:cNvSpPr/>
          <p:nvPr/>
        </p:nvSpPr>
        <p:spPr>
          <a:xfrm>
            <a:off x="631908" y="543223"/>
            <a:ext cx="10927878" cy="538262"/>
          </a:xfrm>
          <a:prstGeom prst="rect">
            <a:avLst/>
          </a:prstGeom>
          <a:noFill/>
          <a:ln/>
        </p:spPr>
        <p:txBody>
          <a:bodyPr wrap="none" lIns="0" tIns="0" rIns="0" bIns="0" rtlCol="0" anchor="t"/>
          <a:lstStyle/>
          <a:p>
            <a:pPr marL="0" lvl="1" algn="r" rtl="1"/>
            <a:r>
              <a:rPr lang="ar-SA" sz="3600" dirty="0">
                <a:solidFill>
                  <a:srgbClr val="2E3C4E"/>
                </a:solidFill>
                <a:latin typeface="GE SS Two Light" pitchFamily="34" charset="0"/>
                <a:ea typeface="GE SS Two Light" pitchFamily="34" charset="-122"/>
                <a:cs typeface="GE SS Two Light" pitchFamily="34" charset="-120"/>
              </a:rPr>
              <a:t>آليات الدعم المؤسسي</a:t>
            </a:r>
            <a:endParaRPr lang="en-US" sz="3600" dirty="0">
              <a:solidFill>
                <a:srgbClr val="2E3C4E"/>
              </a:solidFill>
              <a:latin typeface="GE SS Two Light" pitchFamily="34" charset="0"/>
              <a:ea typeface="GE SS Two Light" pitchFamily="34" charset="-122"/>
              <a:cs typeface="GE SS Two Light" pitchFamily="34" charset="-120"/>
            </a:endParaRPr>
          </a:p>
        </p:txBody>
      </p:sp>
      <p:pic>
        <p:nvPicPr>
          <p:cNvPr id="5" name="Image 0" descr="preencoded.png"/>
          <p:cNvPicPr>
            <a:picLocks noChangeAspect="1"/>
          </p:cNvPicPr>
          <p:nvPr/>
        </p:nvPicPr>
        <p:blipFill>
          <a:blip r:embed="rId2"/>
          <a:stretch>
            <a:fillRect/>
          </a:stretch>
        </p:blipFill>
        <p:spPr>
          <a:xfrm>
            <a:off x="8015980" y="1871525"/>
            <a:ext cx="3543807" cy="1629866"/>
          </a:xfrm>
          <a:prstGeom prst="rect">
            <a:avLst/>
          </a:prstGeom>
        </p:spPr>
      </p:pic>
      <p:pic>
        <p:nvPicPr>
          <p:cNvPr id="6" name="Image 1" descr="preencoded.png"/>
          <p:cNvPicPr>
            <a:picLocks noChangeAspect="1"/>
          </p:cNvPicPr>
          <p:nvPr/>
        </p:nvPicPr>
        <p:blipFill>
          <a:blip r:embed="rId2"/>
          <a:stretch>
            <a:fillRect/>
          </a:stretch>
        </p:blipFill>
        <p:spPr>
          <a:xfrm>
            <a:off x="4323944" y="1871525"/>
            <a:ext cx="3543807" cy="1629866"/>
          </a:xfrm>
          <a:prstGeom prst="rect">
            <a:avLst/>
          </a:prstGeom>
        </p:spPr>
      </p:pic>
      <p:pic>
        <p:nvPicPr>
          <p:cNvPr id="7" name="Image 2" descr="preencoded.png"/>
          <p:cNvPicPr>
            <a:picLocks noChangeAspect="1"/>
          </p:cNvPicPr>
          <p:nvPr/>
        </p:nvPicPr>
        <p:blipFill>
          <a:blip r:embed="rId2"/>
          <a:stretch>
            <a:fillRect/>
          </a:stretch>
        </p:blipFill>
        <p:spPr>
          <a:xfrm>
            <a:off x="631908" y="1871525"/>
            <a:ext cx="3543807" cy="1629866"/>
          </a:xfrm>
          <a:prstGeom prst="rect">
            <a:avLst/>
          </a:prstGeom>
        </p:spPr>
      </p:pic>
      <p:pic>
        <p:nvPicPr>
          <p:cNvPr id="8" name="Image 3" descr="preencoded.png"/>
          <p:cNvPicPr>
            <a:picLocks noChangeAspect="1"/>
          </p:cNvPicPr>
          <p:nvPr/>
        </p:nvPicPr>
        <p:blipFill>
          <a:blip r:embed="rId3"/>
          <a:stretch>
            <a:fillRect/>
          </a:stretch>
        </p:blipFill>
        <p:spPr>
          <a:xfrm>
            <a:off x="8015980" y="3649624"/>
            <a:ext cx="3543807" cy="1879302"/>
          </a:xfrm>
          <a:prstGeom prst="rect">
            <a:avLst/>
          </a:prstGeom>
        </p:spPr>
      </p:pic>
      <p:pic>
        <p:nvPicPr>
          <p:cNvPr id="9" name="Image 4" descr="preencoded.png"/>
          <p:cNvPicPr>
            <a:picLocks noChangeAspect="1"/>
          </p:cNvPicPr>
          <p:nvPr/>
        </p:nvPicPr>
        <p:blipFill>
          <a:blip r:embed="rId3"/>
          <a:stretch>
            <a:fillRect/>
          </a:stretch>
        </p:blipFill>
        <p:spPr>
          <a:xfrm>
            <a:off x="4323944" y="3649624"/>
            <a:ext cx="3543807" cy="1879302"/>
          </a:xfrm>
          <a:prstGeom prst="rect">
            <a:avLst/>
          </a:prstGeom>
        </p:spPr>
      </p:pic>
      <p:pic>
        <p:nvPicPr>
          <p:cNvPr id="10" name="Image 5" descr="preencoded.png"/>
          <p:cNvPicPr>
            <a:picLocks noChangeAspect="1"/>
          </p:cNvPicPr>
          <p:nvPr/>
        </p:nvPicPr>
        <p:blipFill>
          <a:blip r:embed="rId3"/>
          <a:stretch>
            <a:fillRect/>
          </a:stretch>
        </p:blipFill>
        <p:spPr>
          <a:xfrm>
            <a:off x="631908" y="3649624"/>
            <a:ext cx="3543807" cy="1879302"/>
          </a:xfrm>
          <a:prstGeom prst="rect">
            <a:avLst/>
          </a:prstGeom>
        </p:spPr>
      </p:pic>
      <p:pic>
        <p:nvPicPr>
          <p:cNvPr id="11" name="Image 6" descr="preencoded.png"/>
          <p:cNvPicPr>
            <a:picLocks noChangeAspect="1"/>
          </p:cNvPicPr>
          <p:nvPr/>
        </p:nvPicPr>
        <p:blipFill>
          <a:blip r:embed="rId4"/>
          <a:stretch>
            <a:fillRect/>
          </a:stretch>
        </p:blipFill>
        <p:spPr>
          <a:xfrm>
            <a:off x="6169962" y="5677160"/>
            <a:ext cx="5389825" cy="1130995"/>
          </a:xfrm>
          <a:prstGeom prst="rect">
            <a:avLst/>
          </a:prstGeom>
        </p:spPr>
      </p:pic>
      <p:pic>
        <p:nvPicPr>
          <p:cNvPr id="12" name="Image 7" descr="preencoded.png"/>
          <p:cNvPicPr>
            <a:picLocks noChangeAspect="1"/>
          </p:cNvPicPr>
          <p:nvPr/>
        </p:nvPicPr>
        <p:blipFill>
          <a:blip r:embed="rId4"/>
          <a:stretch>
            <a:fillRect/>
          </a:stretch>
        </p:blipFill>
        <p:spPr>
          <a:xfrm>
            <a:off x="631908" y="5677160"/>
            <a:ext cx="5389825" cy="1130995"/>
          </a:xfrm>
          <a:prstGeom prst="rect">
            <a:avLst/>
          </a:prstGeom>
        </p:spPr>
      </p:pic>
      <p:sp>
        <p:nvSpPr>
          <p:cNvPr id="13" name="Text 1"/>
          <p:cNvSpPr/>
          <p:nvPr/>
        </p:nvSpPr>
        <p:spPr>
          <a:xfrm>
            <a:off x="8179588" y="2035137"/>
            <a:ext cx="3216591" cy="269081"/>
          </a:xfrm>
          <a:prstGeom prst="rect">
            <a:avLst/>
          </a:prstGeom>
          <a:noFill/>
          <a:ln/>
        </p:spPr>
        <p:txBody>
          <a:bodyPr wrap="none" lIns="0" tIns="0" rIns="0" bIns="0" rtlCol="0" anchor="t"/>
          <a:lstStyle/>
          <a:p>
            <a:pPr algn="ctr" rtl="1">
              <a:lnSpc>
                <a:spcPct val="104000"/>
              </a:lnSpc>
            </a:pPr>
            <a:r>
              <a:rPr lang="ar-SA" sz="3200" dirty="0">
                <a:solidFill>
                  <a:schemeClr val="bg1"/>
                </a:solidFill>
                <a:latin typeface="WinSoft Pro Medium" pitchFamily="34" charset="0"/>
                <a:ea typeface="WinSoft Pro Medium" pitchFamily="34" charset="-122"/>
                <a:cs typeface="WinSoft Pro Medium" pitchFamily="34" charset="-120"/>
              </a:rPr>
              <a:t>لجنة أو نقطة اتصال</a:t>
            </a:r>
            <a:endParaRPr lang="ar-JO" sz="3200" dirty="0">
              <a:solidFill>
                <a:schemeClr val="bg1"/>
              </a:solidFill>
              <a:latin typeface="WinSoft Pro Medium" pitchFamily="34" charset="0"/>
              <a:ea typeface="WinSoft Pro Medium" pitchFamily="34" charset="-122"/>
              <a:cs typeface="WinSoft Pro Medium" pitchFamily="34" charset="-120"/>
            </a:endParaRPr>
          </a:p>
          <a:p>
            <a:pPr algn="ctr" rtl="1">
              <a:lnSpc>
                <a:spcPct val="104000"/>
              </a:lnSpc>
            </a:pPr>
            <a:r>
              <a:rPr lang="ar-SA" sz="3200" dirty="0">
                <a:solidFill>
                  <a:schemeClr val="bg1"/>
                </a:solidFill>
                <a:latin typeface="WinSoft Pro Medium" pitchFamily="34" charset="0"/>
                <a:ea typeface="WinSoft Pro Medium" pitchFamily="34" charset="-122"/>
                <a:cs typeface="WinSoft Pro Medium" pitchFamily="34" charset="-120"/>
              </a:rPr>
              <a:t> للتعليم الجامع</a:t>
            </a:r>
          </a:p>
        </p:txBody>
      </p:sp>
      <p:sp>
        <p:nvSpPr>
          <p:cNvPr id="15" name="Text 3"/>
          <p:cNvSpPr/>
          <p:nvPr/>
        </p:nvSpPr>
        <p:spPr>
          <a:xfrm>
            <a:off x="4487552" y="2035137"/>
            <a:ext cx="3216591" cy="269081"/>
          </a:xfrm>
          <a:prstGeom prst="rect">
            <a:avLst/>
          </a:prstGeom>
          <a:noFill/>
          <a:ln/>
        </p:spPr>
        <p:txBody>
          <a:bodyPr wrap="none" lIns="0" tIns="0" rIns="0" bIns="0" rtlCol="0" anchor="t"/>
          <a:lstStyle/>
          <a:p>
            <a:pPr algn="ctr" rtl="1">
              <a:lnSpc>
                <a:spcPct val="104000"/>
              </a:lnSpc>
            </a:pPr>
            <a:r>
              <a:rPr lang="ar-SA" sz="3200" dirty="0">
                <a:solidFill>
                  <a:schemeClr val="bg1"/>
                </a:solidFill>
                <a:latin typeface="WinSoft Pro Medium" pitchFamily="34" charset="0"/>
                <a:ea typeface="WinSoft Pro Medium" pitchFamily="34" charset="-122"/>
                <a:cs typeface="WinSoft Pro Medium" pitchFamily="34" charset="-120"/>
              </a:rPr>
              <a:t>إجراء واضح لطلبات</a:t>
            </a:r>
            <a:endParaRPr lang="ar-JO" sz="3200" dirty="0">
              <a:solidFill>
                <a:schemeClr val="bg1"/>
              </a:solidFill>
              <a:latin typeface="WinSoft Pro Medium" pitchFamily="34" charset="0"/>
              <a:ea typeface="WinSoft Pro Medium" pitchFamily="34" charset="-122"/>
              <a:cs typeface="WinSoft Pro Medium" pitchFamily="34" charset="-120"/>
            </a:endParaRPr>
          </a:p>
          <a:p>
            <a:pPr algn="ctr" rtl="1">
              <a:lnSpc>
                <a:spcPct val="104000"/>
              </a:lnSpc>
            </a:pPr>
            <a:r>
              <a:rPr lang="ar-SA" sz="3200" dirty="0">
                <a:solidFill>
                  <a:schemeClr val="bg1"/>
                </a:solidFill>
                <a:latin typeface="WinSoft Pro Medium" pitchFamily="34" charset="0"/>
                <a:ea typeface="WinSoft Pro Medium" pitchFamily="34" charset="-122"/>
                <a:cs typeface="WinSoft Pro Medium" pitchFamily="34" charset="-120"/>
              </a:rPr>
              <a:t> ترتيبات الوصول</a:t>
            </a:r>
          </a:p>
        </p:txBody>
      </p:sp>
      <p:sp>
        <p:nvSpPr>
          <p:cNvPr id="17" name="Text 5"/>
          <p:cNvSpPr/>
          <p:nvPr/>
        </p:nvSpPr>
        <p:spPr>
          <a:xfrm>
            <a:off x="781002" y="2035137"/>
            <a:ext cx="3216591" cy="269081"/>
          </a:xfrm>
          <a:prstGeom prst="rect">
            <a:avLst/>
          </a:prstGeom>
          <a:noFill/>
          <a:ln/>
        </p:spPr>
        <p:txBody>
          <a:bodyPr wrap="none" lIns="0" tIns="0" rIns="0" bIns="0" rtlCol="0" anchor="t"/>
          <a:lstStyle/>
          <a:p>
            <a:pPr algn="ctr" rtl="1">
              <a:lnSpc>
                <a:spcPct val="104000"/>
              </a:lnSpc>
            </a:pPr>
            <a:r>
              <a:rPr lang="ar-SA" sz="3200" dirty="0">
                <a:solidFill>
                  <a:schemeClr val="bg1"/>
                </a:solidFill>
                <a:latin typeface="WinSoft Pro Medium" pitchFamily="34" charset="0"/>
                <a:ea typeface="WinSoft Pro Medium" pitchFamily="34" charset="-122"/>
                <a:cs typeface="WinSoft Pro Medium" pitchFamily="34" charset="-120"/>
              </a:rPr>
              <a:t>آلية إحالة</a:t>
            </a:r>
            <a:endParaRPr lang="ar-JO" sz="3200" dirty="0">
              <a:solidFill>
                <a:schemeClr val="bg1"/>
              </a:solidFill>
              <a:latin typeface="WinSoft Pro Medium" pitchFamily="34" charset="0"/>
              <a:ea typeface="WinSoft Pro Medium" pitchFamily="34" charset="-122"/>
              <a:cs typeface="WinSoft Pro Medium" pitchFamily="34" charset="-120"/>
            </a:endParaRPr>
          </a:p>
          <a:p>
            <a:pPr algn="ctr" rtl="1">
              <a:lnSpc>
                <a:spcPct val="104000"/>
              </a:lnSpc>
            </a:pPr>
            <a:r>
              <a:rPr lang="ar-SA" sz="3200" dirty="0">
                <a:solidFill>
                  <a:schemeClr val="bg1"/>
                </a:solidFill>
                <a:latin typeface="WinSoft Pro Medium" pitchFamily="34" charset="0"/>
                <a:ea typeface="WinSoft Pro Medium" pitchFamily="34" charset="-122"/>
                <a:cs typeface="WinSoft Pro Medium" pitchFamily="34" charset="-120"/>
              </a:rPr>
              <a:t> ودعم</a:t>
            </a:r>
          </a:p>
        </p:txBody>
      </p:sp>
      <p:sp>
        <p:nvSpPr>
          <p:cNvPr id="19" name="Text 7"/>
          <p:cNvSpPr/>
          <p:nvPr/>
        </p:nvSpPr>
        <p:spPr>
          <a:xfrm>
            <a:off x="8179588" y="3813236"/>
            <a:ext cx="3216591" cy="269081"/>
          </a:xfrm>
          <a:prstGeom prst="rect">
            <a:avLst/>
          </a:prstGeom>
          <a:noFill/>
          <a:ln/>
        </p:spPr>
        <p:txBody>
          <a:bodyPr wrap="none" lIns="0" tIns="0" rIns="0" bIns="0" rtlCol="0" anchor="t"/>
          <a:lstStyle/>
          <a:p>
            <a:pPr algn="ctr" rtl="1">
              <a:lnSpc>
                <a:spcPct val="104000"/>
              </a:lnSpc>
            </a:pPr>
            <a:r>
              <a:rPr lang="ar-SA" sz="3200" dirty="0">
                <a:solidFill>
                  <a:schemeClr val="bg1"/>
                </a:solidFill>
                <a:latin typeface="WinSoft Pro Medium" pitchFamily="34" charset="0"/>
                <a:ea typeface="WinSoft Pro Medium" pitchFamily="34" charset="-122"/>
                <a:cs typeface="WinSoft Pro Medium" pitchFamily="34" charset="-120"/>
              </a:rPr>
              <a:t>إدماج مؤشرات التعليم</a:t>
            </a:r>
            <a:endParaRPr lang="ar-JO" sz="3200" dirty="0">
              <a:solidFill>
                <a:schemeClr val="bg1"/>
              </a:solidFill>
              <a:latin typeface="WinSoft Pro Medium" pitchFamily="34" charset="0"/>
              <a:ea typeface="WinSoft Pro Medium" pitchFamily="34" charset="-122"/>
              <a:cs typeface="WinSoft Pro Medium" pitchFamily="34" charset="-120"/>
            </a:endParaRPr>
          </a:p>
          <a:p>
            <a:pPr algn="ctr" rtl="1">
              <a:lnSpc>
                <a:spcPct val="104000"/>
              </a:lnSpc>
            </a:pPr>
            <a:r>
              <a:rPr lang="ar-SA" sz="3200" dirty="0">
                <a:solidFill>
                  <a:schemeClr val="bg1"/>
                </a:solidFill>
                <a:latin typeface="WinSoft Pro Medium" pitchFamily="34" charset="0"/>
                <a:ea typeface="WinSoft Pro Medium" pitchFamily="34" charset="-122"/>
                <a:cs typeface="WinSoft Pro Medium" pitchFamily="34" charset="-120"/>
              </a:rPr>
              <a:t> الجامع في الجودة</a:t>
            </a:r>
          </a:p>
        </p:txBody>
      </p:sp>
      <p:sp>
        <p:nvSpPr>
          <p:cNvPr id="21" name="Text 9"/>
          <p:cNvSpPr/>
          <p:nvPr/>
        </p:nvSpPr>
        <p:spPr>
          <a:xfrm>
            <a:off x="4487552" y="3813236"/>
            <a:ext cx="3216591" cy="269081"/>
          </a:xfrm>
          <a:prstGeom prst="rect">
            <a:avLst/>
          </a:prstGeom>
          <a:noFill/>
          <a:ln/>
        </p:spPr>
        <p:txBody>
          <a:bodyPr wrap="none" lIns="0" tIns="0" rIns="0" bIns="0" rtlCol="0" anchor="t"/>
          <a:lstStyle/>
          <a:p>
            <a:pPr algn="ctr" rtl="1">
              <a:lnSpc>
                <a:spcPct val="104000"/>
              </a:lnSpc>
            </a:pPr>
            <a:r>
              <a:rPr lang="ar-SA" sz="3200" dirty="0">
                <a:solidFill>
                  <a:schemeClr val="bg1"/>
                </a:solidFill>
                <a:latin typeface="WinSoft Pro Medium" pitchFamily="34" charset="0"/>
                <a:ea typeface="WinSoft Pro Medium" pitchFamily="34" charset="-122"/>
                <a:cs typeface="WinSoft Pro Medium" pitchFamily="34" charset="-120"/>
              </a:rPr>
              <a:t>إجراء لمراجعة البيانات</a:t>
            </a:r>
            <a:endParaRPr lang="ar-JO" sz="3200" dirty="0">
              <a:solidFill>
                <a:schemeClr val="bg1"/>
              </a:solidFill>
              <a:latin typeface="WinSoft Pro Medium" pitchFamily="34" charset="0"/>
              <a:ea typeface="WinSoft Pro Medium" pitchFamily="34" charset="-122"/>
              <a:cs typeface="WinSoft Pro Medium" pitchFamily="34" charset="-120"/>
            </a:endParaRPr>
          </a:p>
          <a:p>
            <a:pPr algn="ctr" rtl="1">
              <a:lnSpc>
                <a:spcPct val="104000"/>
              </a:lnSpc>
            </a:pPr>
            <a:r>
              <a:rPr lang="ar-SA" sz="3200" dirty="0">
                <a:solidFill>
                  <a:schemeClr val="bg1"/>
                </a:solidFill>
                <a:latin typeface="WinSoft Pro Medium" pitchFamily="34" charset="0"/>
                <a:ea typeface="WinSoft Pro Medium" pitchFamily="34" charset="-122"/>
                <a:cs typeface="WinSoft Pro Medium" pitchFamily="34" charset="-120"/>
              </a:rPr>
              <a:t> المصنفة بأمان</a:t>
            </a:r>
          </a:p>
        </p:txBody>
      </p:sp>
      <p:sp>
        <p:nvSpPr>
          <p:cNvPr id="23" name="Text 11"/>
          <p:cNvSpPr/>
          <p:nvPr/>
        </p:nvSpPr>
        <p:spPr>
          <a:xfrm>
            <a:off x="795516" y="3813236"/>
            <a:ext cx="3216591" cy="269081"/>
          </a:xfrm>
          <a:prstGeom prst="rect">
            <a:avLst/>
          </a:prstGeom>
          <a:noFill/>
          <a:ln/>
        </p:spPr>
        <p:txBody>
          <a:bodyPr wrap="none" lIns="0" tIns="0" rIns="0" bIns="0" rtlCol="0" anchor="t"/>
          <a:lstStyle/>
          <a:p>
            <a:pPr algn="ctr" rtl="1">
              <a:lnSpc>
                <a:spcPct val="104000"/>
              </a:lnSpc>
            </a:pPr>
            <a:r>
              <a:rPr lang="ar-SA" sz="3200" dirty="0">
                <a:solidFill>
                  <a:schemeClr val="bg1"/>
                </a:solidFill>
                <a:latin typeface="WinSoft Pro Medium" pitchFamily="34" charset="0"/>
                <a:ea typeface="WinSoft Pro Medium" pitchFamily="34" charset="-122"/>
                <a:cs typeface="WinSoft Pro Medium" pitchFamily="34" charset="-120"/>
              </a:rPr>
              <a:t>برنامج تطوي</a:t>
            </a:r>
            <a:r>
              <a:rPr lang="ar-JO" sz="3200" dirty="0">
                <a:solidFill>
                  <a:schemeClr val="bg1"/>
                </a:solidFill>
                <a:latin typeface="WinSoft Pro Medium" pitchFamily="34" charset="0"/>
                <a:ea typeface="WinSoft Pro Medium" pitchFamily="34" charset="-122"/>
                <a:cs typeface="WinSoft Pro Medium" pitchFamily="34" charset="-120"/>
              </a:rPr>
              <a:t>ر</a:t>
            </a:r>
          </a:p>
          <a:p>
            <a:pPr algn="ctr" rtl="1">
              <a:lnSpc>
                <a:spcPct val="104000"/>
              </a:lnSpc>
            </a:pPr>
            <a:r>
              <a:rPr lang="ar-SA" sz="3200" dirty="0">
                <a:solidFill>
                  <a:schemeClr val="bg1"/>
                </a:solidFill>
                <a:latin typeface="WinSoft Pro Medium" pitchFamily="34" charset="0"/>
                <a:ea typeface="WinSoft Pro Medium" pitchFamily="34" charset="-122"/>
                <a:cs typeface="WinSoft Pro Medium" pitchFamily="34" charset="-120"/>
              </a:rPr>
              <a:t> مهني للمدربين</a:t>
            </a:r>
          </a:p>
        </p:txBody>
      </p:sp>
      <p:sp>
        <p:nvSpPr>
          <p:cNvPr id="25" name="Rectangle 24"/>
          <p:cNvSpPr/>
          <p:nvPr/>
        </p:nvSpPr>
        <p:spPr>
          <a:xfrm>
            <a:off x="508000" y="1142363"/>
            <a:ext cx="11263085" cy="483209"/>
          </a:xfrm>
          <a:prstGeom prst="rect">
            <a:avLst/>
          </a:prstGeom>
        </p:spPr>
        <p:txBody>
          <a:bodyPr wrap="square">
            <a:spAutoFit/>
          </a:bodyPr>
          <a:lstStyle/>
          <a:p>
            <a:pPr algn="r" rtl="1">
              <a:lnSpc>
                <a:spcPct val="127000"/>
              </a:lnSpc>
            </a:pPr>
            <a:r>
              <a:rPr lang="ar-SA" sz="2000" dirty="0">
                <a:latin typeface="WinSoft Pro Medium" pitchFamily="34" charset="0"/>
                <a:ea typeface="WinSoft Pro Medium" pitchFamily="34" charset="-122"/>
                <a:cs typeface="WinSoft Pro Medium" pitchFamily="34" charset="-120"/>
              </a:rPr>
              <a:t>آلية الدعم المؤسسي</a:t>
            </a:r>
            <a:r>
              <a:rPr lang="en-US" sz="2000" dirty="0">
                <a:latin typeface="WinSoft Pro Medium" pitchFamily="34" charset="0"/>
                <a:ea typeface="WinSoft Pro Medium" pitchFamily="34" charset="-122"/>
                <a:cs typeface="WinSoft Pro Medium" pitchFamily="34" charset="-120"/>
              </a:rPr>
              <a:t> Institutional Support Mechanism </a:t>
            </a:r>
            <a:r>
              <a:rPr lang="ar-SA" sz="2000" dirty="0">
                <a:latin typeface="WinSoft Pro Medium" pitchFamily="34" charset="0"/>
                <a:ea typeface="WinSoft Pro Medium" pitchFamily="34" charset="-122"/>
                <a:cs typeface="WinSoft Pro Medium" pitchFamily="34" charset="-120"/>
              </a:rPr>
              <a:t>هي إجراء أو هيكل أو وظيفة تضمن ألا يعتمد التدخل على مبادرة فردية مؤقتة</a:t>
            </a:r>
            <a:endParaRPr lang="ar-JO" sz="2000" dirty="0">
              <a:latin typeface="WinSoft Pro Medium" pitchFamily="34" charset="0"/>
              <a:ea typeface="WinSoft Pro Medium" pitchFamily="34" charset="-122"/>
              <a:cs typeface="WinSoft Pro Medium" pitchFamily="34" charset="-120"/>
            </a:endParaRPr>
          </a:p>
        </p:txBody>
      </p:sp>
      <p:sp>
        <p:nvSpPr>
          <p:cNvPr id="26" name="Rectangle 25"/>
          <p:cNvSpPr/>
          <p:nvPr/>
        </p:nvSpPr>
        <p:spPr>
          <a:xfrm>
            <a:off x="6828098" y="5873325"/>
            <a:ext cx="4073552" cy="604461"/>
          </a:xfrm>
          <a:prstGeom prst="rect">
            <a:avLst/>
          </a:prstGeom>
        </p:spPr>
        <p:txBody>
          <a:bodyPr wrap="none">
            <a:spAutoFit/>
          </a:bodyPr>
          <a:lstStyle/>
          <a:p>
            <a:pPr algn="ctr" rtl="1">
              <a:lnSpc>
                <a:spcPct val="104000"/>
              </a:lnSpc>
            </a:pPr>
            <a:r>
              <a:rPr lang="ar-SA" sz="3200" dirty="0">
                <a:solidFill>
                  <a:schemeClr val="bg1"/>
                </a:solidFill>
                <a:latin typeface="WinSoft Pro Medium" pitchFamily="34" charset="0"/>
                <a:ea typeface="WinSoft Pro Medium" pitchFamily="34" charset="-122"/>
                <a:cs typeface="WinSoft Pro Medium" pitchFamily="34" charset="-120"/>
              </a:rPr>
              <a:t>آلية تنسيق مع أصحاب العمل</a:t>
            </a:r>
            <a:endParaRPr lang="ar-JO" sz="3200" dirty="0">
              <a:solidFill>
                <a:schemeClr val="bg1"/>
              </a:solidFill>
              <a:latin typeface="WinSoft Pro Medium" pitchFamily="34" charset="0"/>
              <a:ea typeface="WinSoft Pro Medium" pitchFamily="34" charset="-122"/>
              <a:cs typeface="WinSoft Pro Medium" pitchFamily="34" charset="-120"/>
            </a:endParaRPr>
          </a:p>
        </p:txBody>
      </p:sp>
      <p:sp>
        <p:nvSpPr>
          <p:cNvPr id="27" name="Rectangle 26"/>
          <p:cNvSpPr/>
          <p:nvPr/>
        </p:nvSpPr>
        <p:spPr>
          <a:xfrm>
            <a:off x="1367790" y="5815337"/>
            <a:ext cx="3918060" cy="604461"/>
          </a:xfrm>
          <a:prstGeom prst="rect">
            <a:avLst/>
          </a:prstGeom>
        </p:spPr>
        <p:txBody>
          <a:bodyPr wrap="none">
            <a:spAutoFit/>
          </a:bodyPr>
          <a:lstStyle/>
          <a:p>
            <a:pPr algn="ctr" rtl="1">
              <a:lnSpc>
                <a:spcPct val="104000"/>
              </a:lnSpc>
            </a:pPr>
            <a:r>
              <a:rPr lang="ar-SA" sz="3200" dirty="0">
                <a:solidFill>
                  <a:schemeClr val="bg1"/>
                </a:solidFill>
                <a:latin typeface="WinSoft Pro Medium" pitchFamily="34" charset="0"/>
                <a:ea typeface="WinSoft Pro Medium" pitchFamily="34" charset="-122"/>
                <a:cs typeface="WinSoft Pro Medium" pitchFamily="34" charset="-120"/>
              </a:rPr>
              <a:t>تخصيص بند موارد أو ميزانية</a:t>
            </a:r>
            <a:endParaRPr lang="ar-JO" sz="3200" dirty="0">
              <a:solidFill>
                <a:schemeClr val="bg1"/>
              </a:solidFill>
              <a:latin typeface="WinSoft Pro Medium" pitchFamily="34" charset="0"/>
              <a:ea typeface="WinSoft Pro Medium" pitchFamily="34" charset="-122"/>
              <a:cs typeface="WinSoft Pro Medium" pitchFamily="34" charset="-120"/>
            </a:endParaRPr>
          </a:p>
        </p:txBody>
      </p:sp>
    </p:spTree>
    <p:extLst>
      <p:ext uri="{BB962C8B-B14F-4D97-AF65-F5344CB8AC3E}">
        <p14:creationId xmlns:p14="http://schemas.microsoft.com/office/powerpoint/2010/main" val="11933224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0"/>
          <p:cNvSpPr/>
          <p:nvPr/>
        </p:nvSpPr>
        <p:spPr>
          <a:xfrm>
            <a:off x="638258" y="514356"/>
            <a:ext cx="10927878" cy="519609"/>
          </a:xfrm>
          <a:prstGeom prst="rect">
            <a:avLst/>
          </a:prstGeom>
          <a:noFill/>
          <a:ln/>
        </p:spPr>
        <p:txBody>
          <a:bodyPr wrap="none" lIns="0" tIns="0" rIns="0" bIns="0" rtlCol="0" anchor="t"/>
          <a:lstStyle/>
          <a:p>
            <a:pPr marL="0" lvl="1" algn="ctr" rtl="1"/>
            <a:r>
              <a:rPr lang="ar-SA" sz="3600" dirty="0">
                <a:solidFill>
                  <a:srgbClr val="2E3C4E"/>
                </a:solidFill>
                <a:latin typeface="GE SS Two Light" pitchFamily="34" charset="0"/>
                <a:ea typeface="GE SS Two Light" pitchFamily="34" charset="-122"/>
                <a:cs typeface="GE SS Two Light" pitchFamily="34" charset="-120"/>
              </a:rPr>
              <a:t>أصحاب المصلحة والتنسيق</a:t>
            </a:r>
            <a:r>
              <a:rPr lang="ar-JO" sz="3600" dirty="0">
                <a:solidFill>
                  <a:srgbClr val="2E3C4E"/>
                </a:solidFill>
                <a:latin typeface="GE SS Two Light" pitchFamily="34" charset="0"/>
                <a:ea typeface="GE SS Two Light" pitchFamily="34" charset="-122"/>
                <a:cs typeface="GE SS Two Light" pitchFamily="34" charset="-120"/>
              </a:rPr>
              <a:t> </a:t>
            </a:r>
            <a:r>
              <a:rPr lang="ar-SA" sz="3600" dirty="0">
                <a:solidFill>
                  <a:srgbClr val="2E3C4E"/>
                </a:solidFill>
                <a:latin typeface="GE SS Two Light" pitchFamily="34" charset="0"/>
                <a:ea typeface="GE SS Two Light" pitchFamily="34" charset="-122"/>
                <a:cs typeface="GE SS Two Light" pitchFamily="34" charset="-120"/>
              </a:rPr>
              <a:t>الاستدامة</a:t>
            </a:r>
            <a:r>
              <a:rPr lang="ar-JO" sz="3600" dirty="0">
                <a:solidFill>
                  <a:srgbClr val="2E3C4E"/>
                </a:solidFill>
                <a:latin typeface="GE SS Two Light" pitchFamily="34" charset="0"/>
                <a:ea typeface="GE SS Two Light" pitchFamily="34" charset="-122"/>
                <a:cs typeface="GE SS Two Light" pitchFamily="34" charset="-120"/>
              </a:rPr>
              <a:t> والتوسيع</a:t>
            </a:r>
            <a:r>
              <a:rPr lang="ar-SA" sz="3600" dirty="0">
                <a:solidFill>
                  <a:srgbClr val="2E3C4E"/>
                </a:solidFill>
                <a:latin typeface="GE SS Two Light" pitchFamily="34" charset="0"/>
                <a:ea typeface="GE SS Two Light" pitchFamily="34" charset="-122"/>
                <a:cs typeface="GE SS Two Light" pitchFamily="34" charset="-120"/>
              </a:rPr>
              <a:t> </a:t>
            </a:r>
            <a:endParaRPr lang="en-US" sz="3600" dirty="0">
              <a:solidFill>
                <a:srgbClr val="2E3C4E"/>
              </a:solidFill>
              <a:latin typeface="GE SS Two Light" pitchFamily="34" charset="0"/>
              <a:ea typeface="GE SS Two Light" pitchFamily="34" charset="-122"/>
              <a:cs typeface="GE SS Two Light" pitchFamily="34" charset="-120"/>
            </a:endParaRPr>
          </a:p>
        </p:txBody>
      </p:sp>
      <p:sp>
        <p:nvSpPr>
          <p:cNvPr id="5" name="Shape 1"/>
          <p:cNvSpPr/>
          <p:nvPr/>
        </p:nvSpPr>
        <p:spPr>
          <a:xfrm>
            <a:off x="518208" y="1665286"/>
            <a:ext cx="5182760" cy="4672452"/>
          </a:xfrm>
          <a:prstGeom prst="roundRect">
            <a:avLst>
              <a:gd name="adj" fmla="val 15645"/>
            </a:avLst>
          </a:prstGeom>
          <a:solidFill>
            <a:srgbClr val="75BAE6"/>
          </a:solidFill>
          <a:ln/>
        </p:spPr>
      </p:sp>
      <p:sp>
        <p:nvSpPr>
          <p:cNvPr id="6" name="Text 2"/>
          <p:cNvSpPr/>
          <p:nvPr/>
        </p:nvSpPr>
        <p:spPr>
          <a:xfrm>
            <a:off x="470950" y="1768065"/>
            <a:ext cx="5182760" cy="259755"/>
          </a:xfrm>
          <a:prstGeom prst="rect">
            <a:avLst/>
          </a:prstGeom>
          <a:noFill/>
          <a:ln/>
        </p:spPr>
        <p:txBody>
          <a:bodyPr wrap="none" lIns="0" tIns="0" rIns="0" bIns="0" rtlCol="0" anchor="t"/>
          <a:lstStyle/>
          <a:p>
            <a:pPr algn="ctr" rtl="1">
              <a:lnSpc>
                <a:spcPct val="104000"/>
              </a:lnSpc>
            </a:pPr>
            <a:r>
              <a:rPr lang="ar-SA" sz="2800" b="1" dirty="0">
                <a:solidFill>
                  <a:schemeClr val="bg1"/>
                </a:solidFill>
                <a:latin typeface="GE SS Two Light" pitchFamily="34" charset="0"/>
                <a:ea typeface="GE SS Two Light" pitchFamily="34" charset="-122"/>
                <a:cs typeface="GE SS Two Light" pitchFamily="34" charset="-120"/>
              </a:rPr>
              <a:t>الاستدامة</a:t>
            </a:r>
          </a:p>
        </p:txBody>
      </p:sp>
      <p:sp>
        <p:nvSpPr>
          <p:cNvPr id="7" name="Text 3"/>
          <p:cNvSpPr/>
          <p:nvPr/>
        </p:nvSpPr>
        <p:spPr>
          <a:xfrm>
            <a:off x="638259" y="2130598"/>
            <a:ext cx="4848142" cy="1792585"/>
          </a:xfrm>
          <a:prstGeom prst="rect">
            <a:avLst/>
          </a:prstGeom>
          <a:noFill/>
          <a:ln/>
        </p:spPr>
        <p:txBody>
          <a:bodyPr wrap="square" lIns="0" tIns="63192" rIns="0" bIns="0" rtlCol="0" anchor="t">
            <a:noAutofit/>
          </a:bodyPr>
          <a:lstStyle/>
          <a:p>
            <a:pPr lvl="0" algn="r" rtl="1">
              <a:lnSpc>
                <a:spcPct val="150000"/>
              </a:lnSpc>
            </a:pPr>
            <a:r>
              <a:rPr lang="ar-SA" sz="2000" dirty="0">
                <a:solidFill>
                  <a:schemeClr val="bg1"/>
                </a:solidFill>
                <a:latin typeface="WinSoft Pro Medium)"/>
                <a:ea typeface="GE SS Two Light" pitchFamily="34" charset="-122"/>
                <a:cs typeface="GE SS Two Light" pitchFamily="34" charset="-120"/>
              </a:rPr>
              <a:t>تعني قدرة التدخل على الاستمرار بعد انتهاء النشاط أو المشروع الأولي</a:t>
            </a:r>
            <a:r>
              <a:rPr lang="en-US" sz="2000" dirty="0">
                <a:solidFill>
                  <a:schemeClr val="bg1"/>
                </a:solidFill>
                <a:latin typeface="WinSoft Pro Medium)"/>
                <a:ea typeface="GE SS Two Light" pitchFamily="34" charset="-122"/>
                <a:cs typeface="GE SS Two Light" pitchFamily="34" charset="-120"/>
              </a:rPr>
              <a:t>.</a:t>
            </a:r>
          </a:p>
          <a:p>
            <a:pPr algn="r" rtl="1">
              <a:lnSpc>
                <a:spcPct val="150000"/>
              </a:lnSpc>
            </a:pPr>
            <a:r>
              <a:rPr lang="ar-SA" sz="2000" dirty="0">
                <a:solidFill>
                  <a:schemeClr val="bg1"/>
                </a:solidFill>
                <a:latin typeface="WinSoft Pro Medium)"/>
                <a:ea typeface="GE SS Two Light" pitchFamily="34" charset="-122"/>
                <a:cs typeface="GE SS Two Light" pitchFamily="34" charset="-120"/>
              </a:rPr>
              <a:t>اسأل</a:t>
            </a:r>
            <a:r>
              <a:rPr lang="en-US" sz="2000" dirty="0">
                <a:solidFill>
                  <a:schemeClr val="bg1"/>
                </a:solidFill>
                <a:latin typeface="WinSoft Pro Medium)"/>
                <a:ea typeface="GE SS Two Light" pitchFamily="34" charset="-122"/>
                <a:cs typeface="GE SS Two Light" pitchFamily="34" charset="-120"/>
              </a:rPr>
              <a:t>:</a:t>
            </a:r>
          </a:p>
          <a:p>
            <a:pPr marL="0" lvl="1" algn="r" rtl="1">
              <a:lnSpc>
                <a:spcPct val="150000"/>
              </a:lnSpc>
            </a:pPr>
            <a:r>
              <a:rPr lang="ar-SA" sz="2000" dirty="0">
                <a:solidFill>
                  <a:schemeClr val="bg1"/>
                </a:solidFill>
                <a:latin typeface="WinSoft Pro Medium)"/>
                <a:ea typeface="GE SS Two Light" pitchFamily="34" charset="-122"/>
                <a:cs typeface="GE SS Two Light" pitchFamily="34" charset="-120"/>
              </a:rPr>
              <a:t>ما الذي يجب أن يصبح جزءًا من السياسة أو الإجراء؟ </a:t>
            </a:r>
            <a:endParaRPr lang="en-US" sz="2000" dirty="0">
              <a:solidFill>
                <a:schemeClr val="bg1"/>
              </a:solidFill>
              <a:latin typeface="WinSoft Pro Medium)"/>
              <a:ea typeface="GE SS Two Light" pitchFamily="34" charset="-122"/>
              <a:cs typeface="GE SS Two Light" pitchFamily="34" charset="-120"/>
            </a:endParaRPr>
          </a:p>
          <a:p>
            <a:pPr marL="0" lvl="1" algn="r" rtl="1">
              <a:lnSpc>
                <a:spcPct val="150000"/>
              </a:lnSpc>
            </a:pPr>
            <a:r>
              <a:rPr lang="ar-SA" sz="2000" dirty="0">
                <a:solidFill>
                  <a:schemeClr val="bg1"/>
                </a:solidFill>
                <a:latin typeface="WinSoft Pro Medium)"/>
                <a:ea typeface="GE SS Two Light" pitchFamily="34" charset="-122"/>
                <a:cs typeface="GE SS Two Light" pitchFamily="34" charset="-120"/>
              </a:rPr>
              <a:t>ما الموارد التي يجب أن تصبح متكررة؟ </a:t>
            </a:r>
            <a:endParaRPr lang="en-US" sz="2000" dirty="0">
              <a:solidFill>
                <a:schemeClr val="bg1"/>
              </a:solidFill>
              <a:latin typeface="WinSoft Pro Medium)"/>
              <a:ea typeface="GE SS Two Light" pitchFamily="34" charset="-122"/>
              <a:cs typeface="GE SS Two Light" pitchFamily="34" charset="-120"/>
            </a:endParaRPr>
          </a:p>
          <a:p>
            <a:pPr marL="0" lvl="1" algn="r" rtl="1">
              <a:lnSpc>
                <a:spcPct val="150000"/>
              </a:lnSpc>
            </a:pPr>
            <a:r>
              <a:rPr lang="ar-SA" sz="2000" dirty="0">
                <a:solidFill>
                  <a:schemeClr val="bg1"/>
                </a:solidFill>
                <a:latin typeface="WinSoft Pro Medium)"/>
                <a:ea typeface="GE SS Two Light" pitchFamily="34" charset="-122"/>
                <a:cs typeface="GE SS Two Light" pitchFamily="34" charset="-120"/>
              </a:rPr>
              <a:t>ما القدرات التي يجب أن تبقى داخل المؤسسة؟ </a:t>
            </a:r>
            <a:endParaRPr lang="en-US" sz="2000" dirty="0">
              <a:solidFill>
                <a:schemeClr val="bg1"/>
              </a:solidFill>
              <a:latin typeface="WinSoft Pro Medium)"/>
              <a:ea typeface="GE SS Two Light" pitchFamily="34" charset="-122"/>
              <a:cs typeface="GE SS Two Light" pitchFamily="34" charset="-120"/>
            </a:endParaRPr>
          </a:p>
          <a:p>
            <a:pPr marL="0" lvl="1" algn="r" rtl="1">
              <a:lnSpc>
                <a:spcPct val="150000"/>
              </a:lnSpc>
            </a:pPr>
            <a:r>
              <a:rPr lang="ar-SA" sz="2000" dirty="0">
                <a:solidFill>
                  <a:schemeClr val="bg1"/>
                </a:solidFill>
                <a:latin typeface="WinSoft Pro Medium)"/>
                <a:ea typeface="GE SS Two Light" pitchFamily="34" charset="-122"/>
                <a:cs typeface="GE SS Two Light" pitchFamily="34" charset="-120"/>
              </a:rPr>
              <a:t>ما الدليل المطلوب قبل التوسع؟</a:t>
            </a:r>
            <a:endParaRPr lang="en-US" sz="2000" dirty="0">
              <a:solidFill>
                <a:schemeClr val="bg1"/>
              </a:solidFill>
              <a:latin typeface="WinSoft Pro Medium)"/>
              <a:ea typeface="GE SS Two Light" pitchFamily="34" charset="-122"/>
              <a:cs typeface="GE SS Two Light" pitchFamily="34" charset="-120"/>
            </a:endParaRPr>
          </a:p>
        </p:txBody>
      </p:sp>
      <p:sp>
        <p:nvSpPr>
          <p:cNvPr id="8" name="Text 4"/>
          <p:cNvSpPr/>
          <p:nvPr/>
        </p:nvSpPr>
        <p:spPr>
          <a:xfrm>
            <a:off x="6767841" y="1674000"/>
            <a:ext cx="5271261" cy="259755"/>
          </a:xfrm>
          <a:prstGeom prst="rect">
            <a:avLst/>
          </a:prstGeom>
          <a:noFill/>
          <a:ln/>
        </p:spPr>
        <p:txBody>
          <a:bodyPr wrap="none" lIns="0" tIns="0" rIns="0" bIns="0" rtlCol="0" anchor="t"/>
          <a:lstStyle/>
          <a:p>
            <a:pPr algn="ctr" rtl="1"/>
            <a:r>
              <a:rPr lang="ar-SA" sz="2800" b="1" dirty="0">
                <a:latin typeface="GE SS Two Light" pitchFamily="34" charset="0"/>
                <a:ea typeface="GE SS Two Light" pitchFamily="34" charset="-122"/>
                <a:cs typeface="GE SS Two Light" pitchFamily="34" charset="-120"/>
              </a:rPr>
              <a:t>أصحاب المصلحة والتنسيق</a:t>
            </a:r>
            <a:endParaRPr lang="en-US" sz="2800" b="1" dirty="0">
              <a:latin typeface="GE SS Two Light" pitchFamily="34" charset="0"/>
              <a:ea typeface="GE SS Two Light" pitchFamily="34" charset="-122"/>
              <a:cs typeface="GE SS Two Light" pitchFamily="34" charset="-120"/>
            </a:endParaRPr>
          </a:p>
        </p:txBody>
      </p:sp>
      <p:sp>
        <p:nvSpPr>
          <p:cNvPr id="9" name="Text 5"/>
          <p:cNvSpPr/>
          <p:nvPr/>
        </p:nvSpPr>
        <p:spPr>
          <a:xfrm>
            <a:off x="5935750" y="2180148"/>
            <a:ext cx="5989509" cy="2982927"/>
          </a:xfrm>
          <a:prstGeom prst="rect">
            <a:avLst/>
          </a:prstGeom>
          <a:noFill/>
          <a:ln/>
        </p:spPr>
        <p:txBody>
          <a:bodyPr wrap="square" lIns="0" tIns="63192" rIns="0" bIns="0" rtlCol="0" anchor="t">
            <a:noAutofit/>
          </a:bodyPr>
          <a:lstStyle/>
          <a:p>
            <a:pPr lvl="0" algn="r" rtl="1">
              <a:lnSpc>
                <a:spcPct val="150000"/>
              </a:lnSpc>
            </a:pPr>
            <a:r>
              <a:rPr lang="ar-SA" sz="2000" dirty="0">
                <a:latin typeface="WinSoft Pro Medium)"/>
                <a:ea typeface="GE SS Two Light" pitchFamily="34" charset="-122"/>
                <a:cs typeface="GE SS Two Light" pitchFamily="34" charset="-120"/>
              </a:rPr>
              <a:t>لا تكفي </a:t>
            </a:r>
            <a:r>
              <a:rPr lang="en-US" sz="2000" dirty="0" smtClean="0">
                <a:latin typeface="WinSoft Pro Medium)"/>
                <a:ea typeface="GE SS Two Light" pitchFamily="34" charset="-122"/>
                <a:cs typeface="GE SS Two Light" pitchFamily="34" charset="-120"/>
              </a:rPr>
              <a:t>“</a:t>
            </a:r>
            <a:r>
              <a:rPr lang="ar-SA" sz="2000" dirty="0" smtClean="0">
                <a:latin typeface="WinSoft Pro Medium)"/>
                <a:ea typeface="GE SS Two Light" pitchFamily="34" charset="-122"/>
                <a:cs typeface="GE SS Two Light" pitchFamily="34" charset="-120"/>
              </a:rPr>
              <a:t>قائمة </a:t>
            </a:r>
            <a:r>
              <a:rPr lang="ar-SA" sz="2000" dirty="0">
                <a:latin typeface="WinSoft Pro Medium)"/>
                <a:ea typeface="GE SS Two Light" pitchFamily="34" charset="-122"/>
                <a:cs typeface="GE SS Two Light" pitchFamily="34" charset="-120"/>
              </a:rPr>
              <a:t>أصحاب </a:t>
            </a:r>
            <a:r>
              <a:rPr lang="ar-SA" sz="2000" dirty="0" smtClean="0">
                <a:latin typeface="WinSoft Pro Medium)"/>
                <a:ea typeface="GE SS Two Light" pitchFamily="34" charset="-122"/>
                <a:cs typeface="GE SS Two Light" pitchFamily="34" charset="-120"/>
              </a:rPr>
              <a:t>مصلحة</a:t>
            </a:r>
            <a:r>
              <a:rPr lang="en-US" sz="2000" dirty="0" smtClean="0">
                <a:latin typeface="WinSoft Pro Medium)"/>
                <a:ea typeface="GE SS Two Light" pitchFamily="34" charset="-122"/>
                <a:cs typeface="GE SS Two Light" pitchFamily="34" charset="-120"/>
              </a:rPr>
              <a:t>”</a:t>
            </a:r>
            <a:endParaRPr lang="en-US" sz="2000" dirty="0">
              <a:latin typeface="WinSoft Pro Medium)"/>
              <a:ea typeface="GE SS Two Light" pitchFamily="34" charset="-122"/>
              <a:cs typeface="GE SS Two Light" pitchFamily="34" charset="-120"/>
            </a:endParaRPr>
          </a:p>
          <a:p>
            <a:pPr lvl="0" algn="r" rtl="1">
              <a:lnSpc>
                <a:spcPct val="150000"/>
              </a:lnSpc>
            </a:pPr>
            <a:r>
              <a:rPr lang="ar-SA" sz="2000" dirty="0" smtClean="0">
                <a:latin typeface="WinSoft Pro Medium)"/>
                <a:ea typeface="GE SS Two Light" pitchFamily="34" charset="-122"/>
                <a:cs typeface="GE SS Two Light" pitchFamily="34" charset="-120"/>
              </a:rPr>
              <a:t>يجب </a:t>
            </a:r>
            <a:r>
              <a:rPr lang="ar-SA" sz="2000" dirty="0">
                <a:latin typeface="WinSoft Pro Medium)"/>
                <a:ea typeface="GE SS Two Light" pitchFamily="34" charset="-122"/>
                <a:cs typeface="GE SS Two Light" pitchFamily="34" charset="-120"/>
              </a:rPr>
              <a:t>تحديد</a:t>
            </a:r>
            <a:r>
              <a:rPr lang="en-US" sz="2000" dirty="0">
                <a:latin typeface="WinSoft Pro Medium)"/>
                <a:ea typeface="GE SS Two Light" pitchFamily="34" charset="-122"/>
                <a:cs typeface="GE SS Two Light" pitchFamily="34" charset="-120"/>
              </a:rPr>
              <a:t>: </a:t>
            </a:r>
            <a:r>
              <a:rPr lang="ar-SA" sz="2000" dirty="0">
                <a:latin typeface="WinSoft Pro Medium)"/>
                <a:ea typeface="GE SS Two Light" pitchFamily="34" charset="-122"/>
                <a:cs typeface="GE SS Two Light" pitchFamily="34" charset="-120"/>
              </a:rPr>
              <a:t>من؟ ما حقه أو مصلحته؟ ما القرار أو المساهمة التي يقدمها؟ كيف سنتواصل ونتخذ القرار معه؟</a:t>
            </a:r>
            <a:endParaRPr lang="en-US" sz="2000" dirty="0">
              <a:latin typeface="WinSoft Pro Medium)"/>
              <a:ea typeface="GE SS Two Light" pitchFamily="34" charset="-122"/>
              <a:cs typeface="GE SS Two Light" pitchFamily="34" charset="-120"/>
            </a:endParaRPr>
          </a:p>
          <a:p>
            <a:pPr lvl="0" algn="r" rtl="1">
              <a:lnSpc>
                <a:spcPct val="150000"/>
              </a:lnSpc>
            </a:pPr>
            <a:r>
              <a:rPr lang="ar-SA" sz="2000" dirty="0">
                <a:latin typeface="WinSoft Pro Medium)"/>
                <a:ea typeface="GE SS Two Light" pitchFamily="34" charset="-122"/>
                <a:cs typeface="GE SS Two Light" pitchFamily="34" charset="-120"/>
              </a:rPr>
              <a:t>وقد تشمل: المتدربين؛ إدارة المركز؛ المدربين والمقيمين؛ خدمات الأونروا ذات الصلة؛ منظمات الأشخاص ذوي الإعاقة؛ مؤسسات المجتمع؛ أصحاب العمل؛ مواقع التدريب الميداني؛ الشركاء</a:t>
            </a:r>
            <a:r>
              <a:rPr lang="ar-SA" sz="2000" dirty="0">
                <a:latin typeface="WinSoft Pro Medium)"/>
              </a:rPr>
              <a:t>. </a:t>
            </a:r>
            <a:endParaRPr lang="en-US" sz="2000" dirty="0">
              <a:latin typeface="WinSoft Pro Medium)"/>
            </a:endParaRPr>
          </a:p>
        </p:txBody>
      </p:sp>
    </p:spTree>
    <p:extLst>
      <p:ext uri="{BB962C8B-B14F-4D97-AF65-F5344CB8AC3E}">
        <p14:creationId xmlns:p14="http://schemas.microsoft.com/office/powerpoint/2010/main" val="4360084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1"/>
          <p:cNvSpPr/>
          <p:nvPr/>
        </p:nvSpPr>
        <p:spPr>
          <a:xfrm>
            <a:off x="631908" y="1451316"/>
            <a:ext cx="10927878" cy="25400"/>
          </a:xfrm>
          <a:prstGeom prst="roundRect">
            <a:avLst>
              <a:gd name="adj" fmla="val 49999"/>
            </a:avLst>
          </a:prstGeom>
          <a:solidFill>
            <a:srgbClr val="000000">
              <a:alpha val="8000"/>
            </a:srgbClr>
          </a:solidFill>
          <a:ln/>
        </p:spPr>
      </p:sp>
      <p:sp>
        <p:nvSpPr>
          <p:cNvPr id="5" name="Shape 2"/>
          <p:cNvSpPr/>
          <p:nvPr/>
        </p:nvSpPr>
        <p:spPr>
          <a:xfrm>
            <a:off x="5450503" y="1451316"/>
            <a:ext cx="45719" cy="738077"/>
          </a:xfrm>
          <a:prstGeom prst="roundRect">
            <a:avLst>
              <a:gd name="adj" fmla="val 50001"/>
            </a:avLst>
          </a:prstGeom>
          <a:solidFill>
            <a:srgbClr val="0094D5"/>
          </a:solidFill>
          <a:ln/>
        </p:spPr>
      </p:sp>
      <p:sp>
        <p:nvSpPr>
          <p:cNvPr id="6" name="Shape 3"/>
          <p:cNvSpPr/>
          <p:nvPr/>
        </p:nvSpPr>
        <p:spPr>
          <a:xfrm>
            <a:off x="5378571" y="1366682"/>
            <a:ext cx="220178" cy="184519"/>
          </a:xfrm>
          <a:prstGeom prst="ellipse">
            <a:avLst/>
          </a:prstGeom>
          <a:solidFill>
            <a:srgbClr val="00AEEF"/>
          </a:solidFill>
          <a:ln/>
        </p:spPr>
      </p:sp>
      <p:sp>
        <p:nvSpPr>
          <p:cNvPr id="7" name="Shape 4"/>
          <p:cNvSpPr/>
          <p:nvPr/>
        </p:nvSpPr>
        <p:spPr>
          <a:xfrm>
            <a:off x="3108960" y="2128383"/>
            <a:ext cx="4823459" cy="4135257"/>
          </a:xfrm>
          <a:prstGeom prst="roundRect">
            <a:avLst>
              <a:gd name="adj" fmla="val 16302"/>
            </a:avLst>
          </a:prstGeom>
          <a:solidFill>
            <a:srgbClr val="00AEEF"/>
          </a:solidFill>
          <a:ln w="12700">
            <a:solidFill>
              <a:srgbClr val="00AEEF"/>
            </a:solidFill>
            <a:prstDash val="solid"/>
          </a:ln>
        </p:spPr>
      </p:sp>
      <p:sp>
        <p:nvSpPr>
          <p:cNvPr id="8" name="Text 6"/>
          <p:cNvSpPr/>
          <p:nvPr/>
        </p:nvSpPr>
        <p:spPr>
          <a:xfrm>
            <a:off x="3451860" y="2669968"/>
            <a:ext cx="4137660" cy="2907872"/>
          </a:xfrm>
          <a:prstGeom prst="rect">
            <a:avLst/>
          </a:prstGeom>
          <a:noFill/>
          <a:ln/>
        </p:spPr>
        <p:txBody>
          <a:bodyPr wrap="square" lIns="0" tIns="0" rIns="0" bIns="0" rtlCol="0" anchor="t">
            <a:noAutofit/>
          </a:bodyPr>
          <a:lstStyle/>
          <a:p>
            <a:pPr algn="ctr" rtl="1"/>
            <a:r>
              <a:rPr lang="ar-SA" sz="3200" dirty="0">
                <a:solidFill>
                  <a:schemeClr val="bg1"/>
                </a:solidFill>
                <a:latin typeface="WinSoft Pro Medium" panose="020B0600060200000000" pitchFamily="34" charset="-79"/>
                <a:cs typeface="WinSoft Pro Medium" panose="020B0600060200000000" pitchFamily="34" charset="-79"/>
              </a:rPr>
              <a:t>النشاط</a:t>
            </a:r>
            <a:endParaRPr lang="en-US" sz="3200" dirty="0">
              <a:solidFill>
                <a:schemeClr val="bg1"/>
              </a:solidFill>
              <a:latin typeface="WinSoft Pro Medium" panose="020B0600060200000000" pitchFamily="34" charset="-79"/>
              <a:cs typeface="WinSoft Pro Medium" panose="020B0600060200000000" pitchFamily="34" charset="-79"/>
            </a:endParaRPr>
          </a:p>
          <a:p>
            <a:pPr algn="ctr"/>
            <a:r>
              <a:rPr lang="ar-SA" sz="3200" dirty="0">
                <a:solidFill>
                  <a:schemeClr val="bg1"/>
                </a:solidFill>
                <a:latin typeface="WinSoft Pro Medium" panose="020B0600060200000000" pitchFamily="34" charset="-79"/>
                <a:cs typeface="WinSoft Pro Medium" panose="020B0600060200000000" pitchFamily="34" charset="-79"/>
              </a:rPr>
              <a:t>العمل بشكل فردي على ورقة العمل (1.3): استخدام حالة مركّبة مع نتائجها لإنتاج حزمة تدخل </a:t>
            </a:r>
            <a:r>
              <a:rPr lang="en-US" sz="3200" dirty="0">
                <a:solidFill>
                  <a:schemeClr val="bg1"/>
                </a:solidFill>
                <a:latin typeface="WinSoft Pro Medium" panose="020B0600060200000000" pitchFamily="34" charset="-79"/>
                <a:cs typeface="WinSoft Pro Medium" panose="020B0600060200000000" pitchFamily="34" charset="-79"/>
              </a:rPr>
              <a:t>TVET </a:t>
            </a:r>
            <a:r>
              <a:rPr lang="ar-SA" sz="3200" dirty="0">
                <a:solidFill>
                  <a:schemeClr val="bg1"/>
                </a:solidFill>
                <a:latin typeface="WinSoft Pro Medium" panose="020B0600060200000000" pitchFamily="34" charset="-79"/>
                <a:cs typeface="WinSoft Pro Medium" panose="020B0600060200000000" pitchFamily="34" charset="-79"/>
              </a:rPr>
              <a:t>شامل حسب التعليمات والخطوات المحددة</a:t>
            </a:r>
            <a:endParaRPr lang="en-US" sz="3200" dirty="0">
              <a:solidFill>
                <a:schemeClr val="bg1"/>
              </a:solidFill>
              <a:latin typeface="WinSoft Pro Medium" panose="020B0600060200000000" pitchFamily="34" charset="-79"/>
              <a:cs typeface="WinSoft Pro Medium" panose="020B0600060200000000" pitchFamily="34" charset="-79"/>
            </a:endParaRPr>
          </a:p>
        </p:txBody>
      </p:sp>
      <p:sp>
        <p:nvSpPr>
          <p:cNvPr id="17" name="Rectangle 16"/>
          <p:cNvSpPr/>
          <p:nvPr/>
        </p:nvSpPr>
        <p:spPr>
          <a:xfrm>
            <a:off x="6555545" y="413900"/>
            <a:ext cx="4880898" cy="854080"/>
          </a:xfrm>
          <a:prstGeom prst="rect">
            <a:avLst/>
          </a:prstGeom>
        </p:spPr>
        <p:txBody>
          <a:bodyPr wrap="square">
            <a:spAutoFit/>
          </a:bodyPr>
          <a:lstStyle/>
          <a:p>
            <a:pPr algn="r" rtl="1">
              <a:lnSpc>
                <a:spcPct val="150000"/>
              </a:lnSpc>
              <a:spcBef>
                <a:spcPts val="1000"/>
              </a:spcBef>
              <a:spcAft>
                <a:spcPts val="500"/>
              </a:spcAft>
            </a:pPr>
            <a:r>
              <a:rPr lang="ar-SA" sz="3600" dirty="0">
                <a:latin typeface="WinSoft Pro Medium" panose="020B0600060200000000" pitchFamily="34" charset="-79"/>
                <a:cs typeface="WinSoft Pro Medium" panose="020B0600060200000000" pitchFamily="34" charset="-79"/>
              </a:rPr>
              <a:t>النشاط</a:t>
            </a:r>
            <a:r>
              <a:rPr lang="ar-JO" sz="3600" dirty="0">
                <a:latin typeface="WinSoft Pro Medium" panose="020B0600060200000000" pitchFamily="34" charset="-79"/>
                <a:cs typeface="WinSoft Pro Medium" panose="020B0600060200000000" pitchFamily="34" charset="-79"/>
              </a:rPr>
              <a:t> </a:t>
            </a:r>
            <a:r>
              <a:rPr lang="ar-JO" sz="3600" dirty="0" smtClean="0">
                <a:latin typeface="WinSoft Pro Medium" panose="020B0600060200000000" pitchFamily="34" charset="-79"/>
                <a:cs typeface="WinSoft Pro Medium" panose="020B0600060200000000" pitchFamily="34" charset="-79"/>
              </a:rPr>
              <a:t> </a:t>
            </a:r>
            <a:r>
              <a:rPr lang="en-US" sz="3600" dirty="0" smtClean="0">
                <a:latin typeface="Myriad"/>
                <a:cs typeface="WinSoft Pro Medium" panose="020B0600060200000000" pitchFamily="34" charset="-79"/>
              </a:rPr>
              <a:t>1.3 </a:t>
            </a:r>
            <a:endParaRPr lang="en-US" sz="3600" dirty="0">
              <a:latin typeface="WinSoft Pro Medium" panose="020B0600060200000000" pitchFamily="34" charset="-79"/>
              <a:cs typeface="WinSoft Pro Medium" panose="020B0600060200000000" pitchFamily="34" charset="-79"/>
            </a:endParaRPr>
          </a:p>
        </p:txBody>
      </p:sp>
    </p:spTree>
    <p:extLst>
      <p:ext uri="{BB962C8B-B14F-4D97-AF65-F5344CB8AC3E}">
        <p14:creationId xmlns:p14="http://schemas.microsoft.com/office/powerpoint/2010/main" val="13131915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686234" y="49332"/>
            <a:ext cx="5817618" cy="938719"/>
          </a:xfrm>
          <a:prstGeom prst="rect">
            <a:avLst/>
          </a:prstGeom>
        </p:spPr>
        <p:txBody>
          <a:bodyPr wrap="none">
            <a:spAutoFit/>
          </a:bodyPr>
          <a:lstStyle/>
          <a:p>
            <a:pPr algn="ctr" rtl="1">
              <a:lnSpc>
                <a:spcPct val="150000"/>
              </a:lnSpc>
              <a:spcBef>
                <a:spcPts val="1000"/>
              </a:spcBef>
              <a:spcAft>
                <a:spcPts val="500"/>
              </a:spcAft>
            </a:pPr>
            <a:r>
              <a:rPr lang="ar-SA" sz="4000" dirty="0">
                <a:latin typeface="GE SS Two Light" pitchFamily="34" charset="0"/>
                <a:ea typeface="GE SS Two Light" pitchFamily="34" charset="-122"/>
                <a:cs typeface="GE SS Two Light" pitchFamily="34" charset="-120"/>
              </a:rPr>
              <a:t>التقييم الخاص </a:t>
            </a:r>
            <a:r>
              <a:rPr lang="ar-JO" sz="4000" dirty="0">
                <a:latin typeface="GE SS Two Light" pitchFamily="34" charset="0"/>
                <a:ea typeface="GE SS Two Light" pitchFamily="34" charset="-122"/>
                <a:cs typeface="GE SS Two Light" pitchFamily="34" charset="-120"/>
              </a:rPr>
              <a:t>ب</a:t>
            </a:r>
            <a:r>
              <a:rPr lang="ar-SA" sz="4000" dirty="0" smtClean="0">
                <a:latin typeface="GE SS Two Light" pitchFamily="34" charset="0"/>
                <a:ea typeface="GE SS Two Light" pitchFamily="34" charset="-122"/>
                <a:cs typeface="GE SS Two Light" pitchFamily="34" charset="-120"/>
              </a:rPr>
              <a:t>النشاط</a:t>
            </a:r>
            <a:r>
              <a:rPr lang="en-US" sz="4000" dirty="0" smtClean="0">
                <a:latin typeface="Myriad"/>
                <a:ea typeface="GE SS Two Light" pitchFamily="34" charset="-122"/>
                <a:cs typeface="GE SS Two Light" pitchFamily="34" charset="-120"/>
              </a:rPr>
              <a:t>1.3 </a:t>
            </a:r>
            <a:endParaRPr lang="en-US" dirty="0">
              <a:latin typeface="GE SS Two Light" pitchFamily="34" charset="0"/>
              <a:ea typeface="GE SS Two Light" pitchFamily="34" charset="-122"/>
              <a:cs typeface="GE SS Two Light" pitchFamily="34" charset="-120"/>
            </a:endParaRPr>
          </a:p>
        </p:txBody>
      </p:sp>
      <p:graphicFrame>
        <p:nvGraphicFramePr>
          <p:cNvPr id="6" name="Table 5"/>
          <p:cNvGraphicFramePr>
            <a:graphicFrameLocks noGrp="1"/>
          </p:cNvGraphicFramePr>
          <p:nvPr>
            <p:extLst>
              <p:ext uri="{D42A27DB-BD31-4B8C-83A1-F6EECF244321}">
                <p14:modId xmlns:p14="http://schemas.microsoft.com/office/powerpoint/2010/main" val="1983883791"/>
              </p:ext>
            </p:extLst>
          </p:nvPr>
        </p:nvGraphicFramePr>
        <p:xfrm>
          <a:off x="873952" y="988051"/>
          <a:ext cx="10629900" cy="5760720"/>
        </p:xfrm>
        <a:graphic>
          <a:graphicData uri="http://schemas.openxmlformats.org/drawingml/2006/table">
            <a:tbl>
              <a:tblPr rtl="1" firstRow="1" firstCol="1" bandRow="1">
                <a:tableStyleId>{5C22544A-7EE6-4342-B048-85BDC9FD1C3A}</a:tableStyleId>
              </a:tblPr>
              <a:tblGrid>
                <a:gridCol w="6322263">
                  <a:extLst>
                    <a:ext uri="{9D8B030D-6E8A-4147-A177-3AD203B41FA5}">
                      <a16:colId xmlns:a16="http://schemas.microsoft.com/office/drawing/2014/main" val="1974075465"/>
                    </a:ext>
                  </a:extLst>
                </a:gridCol>
                <a:gridCol w="1956019">
                  <a:extLst>
                    <a:ext uri="{9D8B030D-6E8A-4147-A177-3AD203B41FA5}">
                      <a16:colId xmlns:a16="http://schemas.microsoft.com/office/drawing/2014/main" val="1526953025"/>
                    </a:ext>
                  </a:extLst>
                </a:gridCol>
                <a:gridCol w="2351618">
                  <a:extLst>
                    <a:ext uri="{9D8B030D-6E8A-4147-A177-3AD203B41FA5}">
                      <a16:colId xmlns:a16="http://schemas.microsoft.com/office/drawing/2014/main" val="1871963590"/>
                    </a:ext>
                  </a:extLst>
                </a:gridCol>
              </a:tblGrid>
              <a:tr h="468482">
                <a:tc>
                  <a:txBody>
                    <a:bodyPr/>
                    <a:lstStyle/>
                    <a:p>
                      <a:pPr marL="0" algn="just" defTabSz="914400" rtl="1" eaLnBrk="1" latinLnBrk="0" hangingPunct="1">
                        <a:lnSpc>
                          <a:spcPct val="150000"/>
                        </a:lnSpc>
                        <a:spcAft>
                          <a:spcPts val="500"/>
                        </a:spcAft>
                      </a:pPr>
                      <a:r>
                        <a:rPr lang="ar-SA" sz="2800" kern="1200" dirty="0">
                          <a:solidFill>
                            <a:schemeClr val="bg1"/>
                          </a:solidFill>
                          <a:effectLst/>
                          <a:latin typeface="WinSoft Pro Medium" panose="020B0600060200000000" pitchFamily="34" charset="-79"/>
                          <a:ea typeface="+mn-ea"/>
                          <a:cs typeface="WinSoft Pro Medium" panose="020B0600060200000000" pitchFamily="34" charset="-79"/>
                        </a:rPr>
                        <a:t>السؤال</a:t>
                      </a:r>
                      <a:endParaRPr lang="en-US" sz="2800"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ar-SA" sz="2800" kern="1200">
                          <a:solidFill>
                            <a:schemeClr val="bg1"/>
                          </a:solidFill>
                          <a:effectLst/>
                          <a:latin typeface="WinSoft Pro Medium" panose="020B0600060200000000" pitchFamily="34" charset="-79"/>
                          <a:ea typeface="+mn-ea"/>
                          <a:cs typeface="WinSoft Pro Medium" panose="020B0600060200000000" pitchFamily="34" charset="-79"/>
                        </a:rPr>
                        <a:t>نعم</a:t>
                      </a:r>
                      <a:endParaRPr lang="en-US" sz="2800" kern="120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ar-SA" sz="2800" kern="1200" dirty="0">
                          <a:solidFill>
                            <a:schemeClr val="bg1"/>
                          </a:solidFill>
                          <a:effectLst/>
                          <a:latin typeface="WinSoft Pro Medium" panose="020B0600060200000000" pitchFamily="34" charset="-79"/>
                          <a:ea typeface="+mn-ea"/>
                          <a:cs typeface="WinSoft Pro Medium" panose="020B0600060200000000" pitchFamily="34" charset="-79"/>
                        </a:rPr>
                        <a:t>يحتاج إلى تعديل</a:t>
                      </a:r>
                      <a:endParaRPr lang="en-US" sz="2800"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3018881471"/>
                  </a:ext>
                </a:extLst>
              </a:tr>
              <a:tr h="423452">
                <a:tc>
                  <a:txBody>
                    <a:bodyPr/>
                    <a:lstStyle/>
                    <a:p>
                      <a:pPr algn="r" rtl="1">
                        <a:spcAft>
                          <a:spcPts val="0"/>
                        </a:spcAft>
                      </a:pPr>
                      <a:r>
                        <a:rPr lang="ar-SA" sz="2800" b="1" kern="1200" dirty="0">
                          <a:solidFill>
                            <a:schemeClr val="bg1"/>
                          </a:solidFill>
                          <a:effectLst/>
                          <a:latin typeface="WinSoft Pro Medium" panose="020B0600060200000000" pitchFamily="34" charset="-79"/>
                          <a:ea typeface="+mn-ea"/>
                          <a:cs typeface="WinSoft Pro Medium" panose="020B0600060200000000" pitchFamily="34" charset="-79"/>
                        </a:rPr>
                        <a:t>هل المشكلة تستند إلى أدلة الأنشطة السابقة؟</a:t>
                      </a:r>
                      <a:endParaRPr lang="en-US" sz="2800" b="1"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en-US" sz="18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 defTabSz="914400" rtl="1" eaLnBrk="1" latinLnBrk="0" hangingPunct="1">
                        <a:lnSpc>
                          <a:spcPct val="150000"/>
                        </a:lnSpc>
                        <a:spcAft>
                          <a:spcPts val="500"/>
                        </a:spcAft>
                      </a:pPr>
                      <a:r>
                        <a:rPr lang="en-US" sz="18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30514012"/>
                  </a:ext>
                </a:extLst>
              </a:tr>
              <a:tr h="423452">
                <a:tc>
                  <a:txBody>
                    <a:bodyPr/>
                    <a:lstStyle/>
                    <a:p>
                      <a:pPr algn="r" rtl="1">
                        <a:spcAft>
                          <a:spcPts val="0"/>
                        </a:spcAft>
                      </a:pPr>
                      <a:r>
                        <a:rPr lang="ar-SA" sz="2800" b="1" kern="1200" dirty="0">
                          <a:solidFill>
                            <a:schemeClr val="bg1"/>
                          </a:solidFill>
                          <a:effectLst/>
                          <a:latin typeface="WinSoft Pro Medium" panose="020B0600060200000000" pitchFamily="34" charset="-79"/>
                          <a:ea typeface="+mn-ea"/>
                          <a:cs typeface="WinSoft Pro Medium" panose="020B0600060200000000" pitchFamily="34" charset="-79"/>
                        </a:rPr>
                        <a:t>هل حددت الفئة المستهدفة؟</a:t>
                      </a:r>
                      <a:endParaRPr lang="en-US" sz="2800" b="1"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en-US" sz="18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 defTabSz="914400" rtl="1" eaLnBrk="1" latinLnBrk="0" hangingPunct="1">
                        <a:lnSpc>
                          <a:spcPct val="150000"/>
                        </a:lnSpc>
                        <a:spcAft>
                          <a:spcPts val="500"/>
                        </a:spcAft>
                      </a:pPr>
                      <a:r>
                        <a:rPr lang="en-US" sz="18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94708447"/>
                  </a:ext>
                </a:extLst>
              </a:tr>
              <a:tr h="423452">
                <a:tc>
                  <a:txBody>
                    <a:bodyPr/>
                    <a:lstStyle/>
                    <a:p>
                      <a:pPr algn="r" rtl="1">
                        <a:spcAft>
                          <a:spcPts val="0"/>
                        </a:spcAft>
                      </a:pPr>
                      <a:r>
                        <a:rPr lang="ar-SA" sz="2800" b="1" kern="1200" dirty="0">
                          <a:solidFill>
                            <a:schemeClr val="bg1"/>
                          </a:solidFill>
                          <a:effectLst/>
                          <a:latin typeface="WinSoft Pro Medium" panose="020B0600060200000000" pitchFamily="34" charset="-79"/>
                          <a:ea typeface="+mn-ea"/>
                          <a:cs typeface="WinSoft Pro Medium" panose="020B0600060200000000" pitchFamily="34" charset="-79"/>
                        </a:rPr>
                        <a:t>هل لدي أربع استراتيجيات على الأقل؟</a:t>
                      </a:r>
                      <a:endParaRPr lang="en-US" sz="2800" b="1"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en-US" sz="18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 defTabSz="914400" rtl="1" eaLnBrk="1" latinLnBrk="0" hangingPunct="1">
                        <a:lnSpc>
                          <a:spcPct val="150000"/>
                        </a:lnSpc>
                        <a:spcAft>
                          <a:spcPts val="500"/>
                        </a:spcAft>
                      </a:pPr>
                      <a:r>
                        <a:rPr lang="en-US" sz="18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41514339"/>
                  </a:ext>
                </a:extLst>
              </a:tr>
              <a:tr h="423452">
                <a:tc>
                  <a:txBody>
                    <a:bodyPr/>
                    <a:lstStyle/>
                    <a:p>
                      <a:pPr algn="r" rtl="1">
                        <a:spcAft>
                          <a:spcPts val="0"/>
                        </a:spcAft>
                      </a:pPr>
                      <a:r>
                        <a:rPr lang="ar-SA" sz="2800" b="1" kern="1200" dirty="0">
                          <a:solidFill>
                            <a:schemeClr val="bg1"/>
                          </a:solidFill>
                          <a:effectLst/>
                          <a:latin typeface="WinSoft Pro Medium" panose="020B0600060200000000" pitchFamily="34" charset="-79"/>
                          <a:ea typeface="+mn-ea"/>
                          <a:cs typeface="WinSoft Pro Medium" panose="020B0600060200000000" pitchFamily="34" charset="-79"/>
                        </a:rPr>
                        <a:t>هل ترتبط كل استراتيجية بحاجز؟</a:t>
                      </a:r>
                      <a:endParaRPr lang="en-US" sz="2800" b="1"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en-US" sz="18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 defTabSz="914400" rtl="1" eaLnBrk="1" latinLnBrk="0" hangingPunct="1">
                        <a:lnSpc>
                          <a:spcPct val="150000"/>
                        </a:lnSpc>
                        <a:spcAft>
                          <a:spcPts val="500"/>
                        </a:spcAft>
                      </a:pPr>
                      <a:r>
                        <a:rPr lang="en-US" sz="18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49627410"/>
                  </a:ext>
                </a:extLst>
              </a:tr>
              <a:tr h="423452">
                <a:tc>
                  <a:txBody>
                    <a:bodyPr/>
                    <a:lstStyle/>
                    <a:p>
                      <a:pPr algn="r" rtl="1">
                        <a:spcAft>
                          <a:spcPts val="0"/>
                        </a:spcAft>
                      </a:pPr>
                      <a:r>
                        <a:rPr lang="ar-SA" sz="2800" b="1" kern="1200" dirty="0">
                          <a:solidFill>
                            <a:schemeClr val="bg1"/>
                          </a:solidFill>
                          <a:effectLst/>
                          <a:latin typeface="WinSoft Pro Medium" panose="020B0600060200000000" pitchFamily="34" charset="-79"/>
                          <a:ea typeface="+mn-ea"/>
                          <a:cs typeface="WinSoft Pro Medium" panose="020B0600060200000000" pitchFamily="34" charset="-79"/>
                        </a:rPr>
                        <a:t>هل حددت طرق التقديم والدعم؟</a:t>
                      </a:r>
                      <a:endParaRPr lang="en-US" sz="2800" b="1"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en-US" sz="18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 defTabSz="914400" rtl="1" eaLnBrk="1" latinLnBrk="0" hangingPunct="1">
                        <a:lnSpc>
                          <a:spcPct val="150000"/>
                        </a:lnSpc>
                        <a:spcAft>
                          <a:spcPts val="500"/>
                        </a:spcAft>
                      </a:pPr>
                      <a:r>
                        <a:rPr lang="en-US" sz="18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70291327"/>
                  </a:ext>
                </a:extLst>
              </a:tr>
              <a:tr h="423452">
                <a:tc>
                  <a:txBody>
                    <a:bodyPr/>
                    <a:lstStyle/>
                    <a:p>
                      <a:pPr algn="r" rtl="1">
                        <a:spcAft>
                          <a:spcPts val="0"/>
                        </a:spcAft>
                      </a:pPr>
                      <a:r>
                        <a:rPr lang="ar-SA" sz="2800" b="1" kern="1200" dirty="0">
                          <a:solidFill>
                            <a:schemeClr val="bg1"/>
                          </a:solidFill>
                          <a:effectLst/>
                          <a:latin typeface="WinSoft Pro Medium" panose="020B0600060200000000" pitchFamily="34" charset="-79"/>
                          <a:ea typeface="+mn-ea"/>
                          <a:cs typeface="WinSoft Pro Medium" panose="020B0600060200000000" pitchFamily="34" charset="-79"/>
                        </a:rPr>
                        <a:t>هل لدي ثلاثة مؤشرات قابلة للقياس؟</a:t>
                      </a:r>
                      <a:endParaRPr lang="en-US" sz="2800" b="1"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en-US" sz="18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 defTabSz="914400" rtl="1" eaLnBrk="1" latinLnBrk="0" hangingPunct="1">
                        <a:lnSpc>
                          <a:spcPct val="150000"/>
                        </a:lnSpc>
                        <a:spcAft>
                          <a:spcPts val="500"/>
                        </a:spcAft>
                      </a:pPr>
                      <a:r>
                        <a:rPr lang="en-US" sz="18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39175115"/>
                  </a:ext>
                </a:extLst>
              </a:tr>
              <a:tr h="423452">
                <a:tc>
                  <a:txBody>
                    <a:bodyPr/>
                    <a:lstStyle/>
                    <a:p>
                      <a:pPr algn="r" rtl="1">
                        <a:spcAft>
                          <a:spcPts val="0"/>
                        </a:spcAft>
                      </a:pPr>
                      <a:r>
                        <a:rPr lang="ar-SA" sz="2800" b="1" kern="1200" dirty="0">
                          <a:solidFill>
                            <a:schemeClr val="bg1"/>
                          </a:solidFill>
                          <a:effectLst/>
                          <a:latin typeface="WinSoft Pro Medium" panose="020B0600060200000000" pitchFamily="34" charset="-79"/>
                          <a:ea typeface="+mn-ea"/>
                          <a:cs typeface="WinSoft Pro Medium" panose="020B0600060200000000" pitchFamily="34" charset="-79"/>
                        </a:rPr>
                        <a:t>هل حددت الموارد والقدرات؟</a:t>
                      </a:r>
                      <a:endParaRPr lang="en-US" sz="2800" b="1"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en-US" sz="18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 defTabSz="914400" rtl="1" eaLnBrk="1" latinLnBrk="0" hangingPunct="1">
                        <a:lnSpc>
                          <a:spcPct val="150000"/>
                        </a:lnSpc>
                        <a:spcAft>
                          <a:spcPts val="500"/>
                        </a:spcAft>
                      </a:pPr>
                      <a:r>
                        <a:rPr lang="en-US" sz="18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48565032"/>
                  </a:ext>
                </a:extLst>
              </a:tr>
              <a:tr h="423452">
                <a:tc>
                  <a:txBody>
                    <a:bodyPr/>
                    <a:lstStyle/>
                    <a:p>
                      <a:pPr algn="r" rtl="1">
                        <a:spcAft>
                          <a:spcPts val="0"/>
                        </a:spcAft>
                      </a:pPr>
                      <a:r>
                        <a:rPr lang="ar-SA" sz="2800" b="1" kern="1200" dirty="0">
                          <a:solidFill>
                            <a:schemeClr val="bg1"/>
                          </a:solidFill>
                          <a:effectLst/>
                          <a:latin typeface="WinSoft Pro Medium" panose="020B0600060200000000" pitchFamily="34" charset="-79"/>
                          <a:ea typeface="+mn-ea"/>
                          <a:cs typeface="WinSoft Pro Medium" panose="020B0600060200000000" pitchFamily="34" charset="-79"/>
                        </a:rPr>
                        <a:t>هل لدي ثلاث آليات مؤسسية؟</a:t>
                      </a:r>
                      <a:endParaRPr lang="en-US" sz="2800" b="1"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en-US" sz="18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 defTabSz="914400" rtl="1" eaLnBrk="1" latinLnBrk="0" hangingPunct="1">
                        <a:lnSpc>
                          <a:spcPct val="150000"/>
                        </a:lnSpc>
                        <a:spcAft>
                          <a:spcPts val="500"/>
                        </a:spcAft>
                      </a:pPr>
                      <a:r>
                        <a:rPr lang="en-US" sz="18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68382749"/>
                  </a:ext>
                </a:extLst>
              </a:tr>
              <a:tr h="423452">
                <a:tc>
                  <a:txBody>
                    <a:bodyPr/>
                    <a:lstStyle/>
                    <a:p>
                      <a:pPr algn="r" rtl="1">
                        <a:spcAft>
                          <a:spcPts val="0"/>
                        </a:spcAft>
                      </a:pPr>
                      <a:r>
                        <a:rPr lang="ar-SA" sz="2800" b="1" kern="1200" dirty="0">
                          <a:solidFill>
                            <a:schemeClr val="bg1"/>
                          </a:solidFill>
                          <a:effectLst/>
                          <a:latin typeface="WinSoft Pro Medium" panose="020B0600060200000000" pitchFamily="34" charset="-79"/>
                          <a:ea typeface="+mn-ea"/>
                          <a:cs typeface="WinSoft Pro Medium" panose="020B0600060200000000" pitchFamily="34" charset="-79"/>
                        </a:rPr>
                        <a:t>هل حددت المسؤوليات؟</a:t>
                      </a:r>
                      <a:endParaRPr lang="en-US" sz="2800" b="1"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en-US" sz="18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 defTabSz="914400" rtl="1" eaLnBrk="1" latinLnBrk="0" hangingPunct="1">
                        <a:lnSpc>
                          <a:spcPct val="150000"/>
                        </a:lnSpc>
                        <a:spcAft>
                          <a:spcPts val="500"/>
                        </a:spcAft>
                      </a:pPr>
                      <a:r>
                        <a:rPr lang="en-US" sz="18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89447994"/>
                  </a:ext>
                </a:extLst>
              </a:tr>
              <a:tr h="423452">
                <a:tc>
                  <a:txBody>
                    <a:bodyPr/>
                    <a:lstStyle/>
                    <a:p>
                      <a:pPr algn="r" rtl="1">
                        <a:spcAft>
                          <a:spcPts val="0"/>
                        </a:spcAft>
                      </a:pPr>
                      <a:r>
                        <a:rPr lang="ar-SA" sz="2800" b="1" kern="1200" dirty="0">
                          <a:solidFill>
                            <a:schemeClr val="bg1"/>
                          </a:solidFill>
                          <a:effectLst/>
                          <a:latin typeface="WinSoft Pro Medium" panose="020B0600060200000000" pitchFamily="34" charset="-79"/>
                          <a:ea typeface="+mn-ea"/>
                          <a:cs typeface="WinSoft Pro Medium" panose="020B0600060200000000" pitchFamily="34" charset="-79"/>
                        </a:rPr>
                        <a:t>هل حددت أصحاب المصلحة وآلية التنسيق؟</a:t>
                      </a:r>
                      <a:endParaRPr lang="en-US" sz="2800" b="1"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en-US" sz="18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 defTabSz="914400" rtl="1" eaLnBrk="1" latinLnBrk="0" hangingPunct="1">
                        <a:lnSpc>
                          <a:spcPct val="150000"/>
                        </a:lnSpc>
                        <a:spcAft>
                          <a:spcPts val="500"/>
                        </a:spcAft>
                      </a:pPr>
                      <a:r>
                        <a:rPr lang="en-US" sz="18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07507669"/>
                  </a:ext>
                </a:extLst>
              </a:tr>
              <a:tr h="423452">
                <a:tc>
                  <a:txBody>
                    <a:bodyPr/>
                    <a:lstStyle/>
                    <a:p>
                      <a:pPr algn="r" rtl="1">
                        <a:spcAft>
                          <a:spcPts val="0"/>
                        </a:spcAft>
                      </a:pPr>
                      <a:r>
                        <a:rPr lang="ar-SA" sz="2800" b="1" kern="1200" dirty="0">
                          <a:solidFill>
                            <a:schemeClr val="bg1"/>
                          </a:solidFill>
                          <a:effectLst/>
                          <a:latin typeface="WinSoft Pro Medium" panose="020B0600060200000000" pitchFamily="34" charset="-79"/>
                          <a:ea typeface="+mn-ea"/>
                          <a:cs typeface="WinSoft Pro Medium" panose="020B0600060200000000" pitchFamily="34" charset="-79"/>
                        </a:rPr>
                        <a:t>هل فحصت المخاطر؟</a:t>
                      </a:r>
                      <a:endParaRPr lang="en-US" sz="2800" b="1"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en-US" sz="18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 defTabSz="914400" rtl="1" eaLnBrk="1" latinLnBrk="0" hangingPunct="1">
                        <a:lnSpc>
                          <a:spcPct val="150000"/>
                        </a:lnSpc>
                        <a:spcAft>
                          <a:spcPts val="500"/>
                        </a:spcAft>
                      </a:pPr>
                      <a:r>
                        <a:rPr lang="en-US" sz="18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3598154"/>
                  </a:ext>
                </a:extLst>
              </a:tr>
              <a:tr h="423452">
                <a:tc>
                  <a:txBody>
                    <a:bodyPr/>
                    <a:lstStyle/>
                    <a:p>
                      <a:pPr algn="r" rtl="1">
                        <a:spcAft>
                          <a:spcPts val="0"/>
                        </a:spcAft>
                      </a:pPr>
                      <a:r>
                        <a:rPr lang="ar-SA" sz="2800" b="1" kern="1200" dirty="0">
                          <a:solidFill>
                            <a:schemeClr val="bg1"/>
                          </a:solidFill>
                          <a:effectLst/>
                          <a:latin typeface="WinSoft Pro Medium" panose="020B0600060200000000" pitchFamily="34" charset="-79"/>
                          <a:ea typeface="+mn-ea"/>
                          <a:cs typeface="WinSoft Pro Medium" panose="020B0600060200000000" pitchFamily="34" charset="-79"/>
                        </a:rPr>
                        <a:t>هل فكرت في الاستدامة؟</a:t>
                      </a:r>
                      <a:endParaRPr lang="en-US" sz="2800" b="1"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en-US" sz="18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 defTabSz="914400" rtl="1" eaLnBrk="1" latinLnBrk="0" hangingPunct="1">
                        <a:lnSpc>
                          <a:spcPct val="150000"/>
                        </a:lnSpc>
                        <a:spcAft>
                          <a:spcPts val="500"/>
                        </a:spcAft>
                      </a:pPr>
                      <a:r>
                        <a:rPr lang="en-US" sz="18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79872471"/>
                  </a:ext>
                </a:extLst>
              </a:tr>
            </a:tbl>
          </a:graphicData>
        </a:graphic>
      </p:graphicFrame>
    </p:spTree>
    <p:extLst>
      <p:ext uri="{BB962C8B-B14F-4D97-AF65-F5344CB8AC3E}">
        <p14:creationId xmlns:p14="http://schemas.microsoft.com/office/powerpoint/2010/main" val="5340548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0"/>
          <p:cNvSpPr/>
          <p:nvPr/>
        </p:nvSpPr>
        <p:spPr>
          <a:xfrm>
            <a:off x="5396754" y="1462739"/>
            <a:ext cx="6472517" cy="4704977"/>
          </a:xfrm>
          <a:prstGeom prst="rect">
            <a:avLst/>
          </a:prstGeom>
          <a:noFill/>
          <a:ln/>
        </p:spPr>
        <p:txBody>
          <a:bodyPr wrap="square" lIns="0" tIns="0" rIns="0" bIns="0" rtlCol="0" anchor="t">
            <a:noAutofit/>
          </a:bodyPr>
          <a:lstStyle/>
          <a:p>
            <a:pPr algn="ctr" rtl="1">
              <a:lnSpc>
                <a:spcPct val="104000"/>
              </a:lnSpc>
            </a:pPr>
            <a:r>
              <a:rPr lang="ar-SA" altLang="en-US" sz="3600" dirty="0">
                <a:solidFill>
                  <a:srgbClr val="2E3C4E"/>
                </a:solidFill>
                <a:latin typeface="GE SS Two Light" pitchFamily="34" charset="0"/>
                <a:ea typeface="GE SS Two Light" pitchFamily="34" charset="-122"/>
                <a:cs typeface="GE SS Two Light" pitchFamily="34" charset="-120"/>
              </a:rPr>
              <a:t>النتاج التمكيني </a:t>
            </a:r>
            <a:r>
              <a:rPr lang="en-US" altLang="en-US" sz="3600" dirty="0">
                <a:solidFill>
                  <a:srgbClr val="2E3C4E"/>
                </a:solidFill>
                <a:latin typeface="Myriad"/>
                <a:ea typeface="GE SS Two Light" pitchFamily="34" charset="-122"/>
                <a:cs typeface="GE SS Two Light" pitchFamily="34" charset="-120"/>
              </a:rPr>
              <a:t>2</a:t>
            </a:r>
            <a:r>
              <a:rPr lang="ar-SA" altLang="en-US" sz="3600" dirty="0">
                <a:solidFill>
                  <a:srgbClr val="2E3C4E"/>
                </a:solidFill>
                <a:latin typeface="GE SS Two Light" pitchFamily="34" charset="0"/>
                <a:ea typeface="GE SS Two Light" pitchFamily="34" charset="-122"/>
                <a:cs typeface="GE SS Two Light" pitchFamily="34" charset="-120"/>
              </a:rPr>
              <a:t>: </a:t>
            </a:r>
            <a:endParaRPr lang="ar-JO" altLang="en-US" sz="3600" dirty="0">
              <a:solidFill>
                <a:srgbClr val="2E3C4E"/>
              </a:solidFill>
              <a:latin typeface="GE SS Two Light" pitchFamily="34" charset="0"/>
              <a:ea typeface="GE SS Two Light" pitchFamily="34" charset="-122"/>
              <a:cs typeface="GE SS Two Light" pitchFamily="34" charset="-120"/>
            </a:endParaRPr>
          </a:p>
          <a:p>
            <a:pPr algn="ctr" rtl="1">
              <a:lnSpc>
                <a:spcPct val="104000"/>
              </a:lnSpc>
            </a:pPr>
            <a:r>
              <a:rPr lang="ar-JO" altLang="en-US" sz="3600" dirty="0">
                <a:solidFill>
                  <a:srgbClr val="2E3C4E"/>
                </a:solidFill>
                <a:latin typeface="GE SS Two Light" pitchFamily="34" charset="0"/>
                <a:ea typeface="GE SS Two Light" pitchFamily="34" charset="-122"/>
                <a:cs typeface="GE SS Two Light" pitchFamily="34" charset="-120"/>
              </a:rPr>
              <a:t>تقييم </a:t>
            </a:r>
            <a:r>
              <a:rPr lang="ar-SA" sz="3600" dirty="0">
                <a:solidFill>
                  <a:srgbClr val="2E3C4E"/>
                </a:solidFill>
                <a:latin typeface="GE SS Two Light" pitchFamily="34" charset="0"/>
                <a:ea typeface="GE SS Two Light" pitchFamily="34" charset="-122"/>
                <a:cs typeface="GE SS Two Light" pitchFamily="34" charset="-120"/>
              </a:rPr>
              <a:t>ودمج التدابير الشاملة في التخطيط للتعليم والتدريب التقني والمهني، وتصميم المناهج، والتقديم، والتقييم، وخدمات دعم المتعلمين للنساء والأشخاص ذوي الإعاقة والفئات الأكثر هشاشة الأخرى</a:t>
            </a: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5065486" cy="6858000"/>
          </a:xfrm>
          <a:prstGeom prst="rect">
            <a:avLst/>
          </a:prstGeom>
        </p:spPr>
      </p:pic>
    </p:spTree>
    <p:extLst>
      <p:ext uri="{BB962C8B-B14F-4D97-AF65-F5344CB8AC3E}">
        <p14:creationId xmlns:p14="http://schemas.microsoft.com/office/powerpoint/2010/main" val="36608176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0"/>
          <p:cNvSpPr/>
          <p:nvPr/>
        </p:nvSpPr>
        <p:spPr>
          <a:xfrm>
            <a:off x="631908" y="973534"/>
            <a:ext cx="10927878" cy="356295"/>
          </a:xfrm>
          <a:prstGeom prst="rect">
            <a:avLst/>
          </a:prstGeom>
          <a:noFill/>
          <a:ln/>
        </p:spPr>
        <p:txBody>
          <a:bodyPr wrap="none" lIns="0" tIns="0" rIns="0" bIns="0" rtlCol="0" anchor="t"/>
          <a:lstStyle/>
          <a:p>
            <a:pPr marL="0" indent="0" algn="r" rtl="1">
              <a:lnSpc>
                <a:spcPct val="104000"/>
              </a:lnSpc>
              <a:buNone/>
            </a:pPr>
            <a:r>
              <a:rPr lang="ar-SA" altLang="en-US" sz="2200" dirty="0">
                <a:solidFill>
                  <a:srgbClr val="2E3C4E"/>
                </a:solidFill>
                <a:latin typeface="GE SS Two Light" pitchFamily="34" charset="0"/>
                <a:ea typeface="GE SS Two Light" pitchFamily="34" charset="-122"/>
                <a:cs typeface="GE SS Two Light" pitchFamily="34" charset="-120"/>
              </a:rPr>
              <a:t>النشاط</a:t>
            </a:r>
            <a:r>
              <a:rPr lang="en-US" altLang="en-US" sz="2200" dirty="0">
                <a:solidFill>
                  <a:srgbClr val="2E3C4E"/>
                </a:solidFill>
                <a:latin typeface="Myriad"/>
                <a:ea typeface="GE SS Two Light" pitchFamily="34" charset="-122"/>
                <a:cs typeface="GE SS Two Light" pitchFamily="34" charset="-120"/>
              </a:rPr>
              <a:t>2.1 </a:t>
            </a:r>
            <a:endParaRPr lang="ar-SA" sz="2200" dirty="0">
              <a:latin typeface="Myriad "/>
            </a:endParaRPr>
          </a:p>
        </p:txBody>
      </p:sp>
      <p:sp>
        <p:nvSpPr>
          <p:cNvPr id="5" name="Text 1"/>
          <p:cNvSpPr/>
          <p:nvPr/>
        </p:nvSpPr>
        <p:spPr>
          <a:xfrm>
            <a:off x="631908" y="1401961"/>
            <a:ext cx="10927878" cy="593923"/>
          </a:xfrm>
          <a:prstGeom prst="rect">
            <a:avLst/>
          </a:prstGeom>
          <a:noFill/>
          <a:ln/>
        </p:spPr>
        <p:txBody>
          <a:bodyPr wrap="none" lIns="0" tIns="0" rIns="0" bIns="0" rtlCol="0" anchor="t"/>
          <a:lstStyle/>
          <a:p>
            <a:pPr marL="0" lvl="1" algn="r" rtl="1"/>
            <a:r>
              <a:rPr lang="ar-SA" sz="3600" dirty="0">
                <a:solidFill>
                  <a:srgbClr val="2E3C4E"/>
                </a:solidFill>
                <a:latin typeface="GE SS Two Light" pitchFamily="34" charset="0"/>
                <a:ea typeface="GE SS Two Light" pitchFamily="34" charset="-122"/>
                <a:cs typeface="GE SS Two Light" pitchFamily="34" charset="-120"/>
              </a:rPr>
              <a:t>تحديد الاحتياجات ومواءمة الدعم المناسب</a:t>
            </a:r>
            <a:endParaRPr lang="en-US" sz="3600" dirty="0">
              <a:solidFill>
                <a:srgbClr val="2E3C4E"/>
              </a:solidFill>
              <a:latin typeface="GE SS Two Light" pitchFamily="34" charset="0"/>
              <a:ea typeface="GE SS Two Light" pitchFamily="34" charset="-122"/>
              <a:cs typeface="GE SS Two Light" pitchFamily="34" charset="-120"/>
            </a:endParaRPr>
          </a:p>
        </p:txBody>
      </p:sp>
      <p:sp>
        <p:nvSpPr>
          <p:cNvPr id="6" name="Shape 2"/>
          <p:cNvSpPr/>
          <p:nvPr/>
        </p:nvSpPr>
        <p:spPr>
          <a:xfrm>
            <a:off x="6186134" y="2266652"/>
            <a:ext cx="5373652" cy="1356618"/>
          </a:xfrm>
          <a:prstGeom prst="roundRect">
            <a:avLst>
              <a:gd name="adj" fmla="val 19963"/>
            </a:avLst>
          </a:prstGeom>
          <a:solidFill>
            <a:srgbClr val="00AEEF"/>
          </a:solidFill>
          <a:ln w="6350">
            <a:solidFill>
              <a:srgbClr val="0094D5"/>
            </a:solidFill>
            <a:prstDash val="solid"/>
          </a:ln>
        </p:spPr>
      </p:sp>
      <p:sp>
        <p:nvSpPr>
          <p:cNvPr id="7" name="Text 3"/>
          <p:cNvSpPr/>
          <p:nvPr/>
        </p:nvSpPr>
        <p:spPr>
          <a:xfrm>
            <a:off x="6372959" y="2463922"/>
            <a:ext cx="5000004" cy="296863"/>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المدة</a:t>
            </a:r>
            <a:endParaRPr lang="ar-SA" sz="2800" dirty="0">
              <a:solidFill>
                <a:schemeClr val="bg1"/>
              </a:solidFill>
            </a:endParaRPr>
          </a:p>
        </p:txBody>
      </p:sp>
      <p:sp>
        <p:nvSpPr>
          <p:cNvPr id="8" name="Text 4"/>
          <p:cNvSpPr/>
          <p:nvPr/>
        </p:nvSpPr>
        <p:spPr>
          <a:xfrm>
            <a:off x="6372959" y="2869032"/>
            <a:ext cx="5000004" cy="288925"/>
          </a:xfrm>
          <a:prstGeom prst="rect">
            <a:avLst/>
          </a:prstGeom>
          <a:noFill/>
          <a:ln/>
        </p:spPr>
        <p:txBody>
          <a:bodyPr wrap="none" lIns="0" tIns="0" rIns="0" bIns="0" rtlCol="0" anchor="t"/>
          <a:lstStyle/>
          <a:p>
            <a:pPr marL="0" indent="0" algn="r" rtl="1">
              <a:lnSpc>
                <a:spcPct val="133000"/>
              </a:lnSpc>
              <a:buNone/>
            </a:pPr>
            <a:r>
              <a:rPr lang="en-US" altLang="en-US" sz="2000" dirty="0">
                <a:solidFill>
                  <a:schemeClr val="bg1"/>
                </a:solidFill>
                <a:latin typeface="WinSoft Pro Medium" pitchFamily="34" charset="0"/>
                <a:ea typeface="WinSoft Pro Medium" pitchFamily="34" charset="-122"/>
                <a:cs typeface="WinSoft Pro Medium" pitchFamily="34" charset="-120"/>
              </a:rPr>
              <a:t> 5 </a:t>
            </a:r>
            <a:r>
              <a:rPr lang="ar-SA" altLang="en-US" sz="2000" dirty="0">
                <a:solidFill>
                  <a:schemeClr val="bg1"/>
                </a:solidFill>
                <a:latin typeface="WinSoft Pro Medium" pitchFamily="34" charset="0"/>
                <a:ea typeface="WinSoft Pro Medium" pitchFamily="34" charset="-122"/>
                <a:cs typeface="WinSoft Pro Medium" pitchFamily="34" charset="-120"/>
              </a:rPr>
              <a:t>ساع</a:t>
            </a:r>
            <a:r>
              <a:rPr lang="ar-JO" altLang="en-US" sz="2000" dirty="0">
                <a:solidFill>
                  <a:schemeClr val="bg1"/>
                </a:solidFill>
                <a:latin typeface="WinSoft Pro Medium" pitchFamily="34" charset="0"/>
                <a:ea typeface="WinSoft Pro Medium" pitchFamily="34" charset="-122"/>
                <a:cs typeface="WinSoft Pro Medium" pitchFamily="34" charset="-120"/>
              </a:rPr>
              <a:t>ات</a:t>
            </a:r>
            <a:endParaRPr lang="ar-SA" sz="2000" dirty="0">
              <a:solidFill>
                <a:schemeClr val="bg1"/>
              </a:solidFill>
            </a:endParaRPr>
          </a:p>
        </p:txBody>
      </p:sp>
      <p:sp>
        <p:nvSpPr>
          <p:cNvPr id="9" name="Shape 5"/>
          <p:cNvSpPr/>
          <p:nvPr/>
        </p:nvSpPr>
        <p:spPr>
          <a:xfrm>
            <a:off x="631908" y="2266652"/>
            <a:ext cx="5373752" cy="1356618"/>
          </a:xfrm>
          <a:prstGeom prst="roundRect">
            <a:avLst>
              <a:gd name="adj" fmla="val 19963"/>
            </a:avLst>
          </a:prstGeom>
          <a:solidFill>
            <a:srgbClr val="00AEEF"/>
          </a:solidFill>
          <a:ln w="6350">
            <a:solidFill>
              <a:srgbClr val="0094D5"/>
            </a:solidFill>
            <a:prstDash val="solid"/>
          </a:ln>
        </p:spPr>
      </p:sp>
      <p:sp>
        <p:nvSpPr>
          <p:cNvPr id="10" name="Text 6"/>
          <p:cNvSpPr/>
          <p:nvPr/>
        </p:nvSpPr>
        <p:spPr>
          <a:xfrm>
            <a:off x="818733" y="2463922"/>
            <a:ext cx="5000103" cy="296863"/>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أسلوب التنفيذ</a:t>
            </a:r>
            <a:endParaRPr lang="ar-SA" sz="2800" dirty="0">
              <a:solidFill>
                <a:schemeClr val="bg1"/>
              </a:solidFill>
            </a:endParaRPr>
          </a:p>
        </p:txBody>
      </p:sp>
      <p:sp>
        <p:nvSpPr>
          <p:cNvPr id="11" name="Text 7"/>
          <p:cNvSpPr/>
          <p:nvPr/>
        </p:nvSpPr>
        <p:spPr>
          <a:xfrm>
            <a:off x="818733" y="2858591"/>
            <a:ext cx="5000103" cy="577850"/>
          </a:xfrm>
          <a:prstGeom prst="rect">
            <a:avLst/>
          </a:prstGeom>
          <a:noFill/>
          <a:ln/>
        </p:spPr>
        <p:txBody>
          <a:bodyPr wrap="square" lIns="0" tIns="0" rIns="0" bIns="0" rtlCol="0" anchor="t">
            <a:noAutofit/>
          </a:bodyPr>
          <a:lstStyle/>
          <a:p>
            <a:pPr marL="0" indent="0" algn="r" rtl="1">
              <a:lnSpc>
                <a:spcPct val="133000"/>
              </a:lnSpc>
              <a:buNone/>
            </a:pPr>
            <a:r>
              <a:rPr lang="ar-JO" sz="2000" dirty="0">
                <a:solidFill>
                  <a:schemeClr val="bg1"/>
                </a:solidFill>
                <a:latin typeface="WinSoft Pro Medium" pitchFamily="34" charset="0"/>
                <a:cs typeface="WinSoft Pro Medium" pitchFamily="34" charset="-120"/>
              </a:rPr>
              <a:t>مجموعات صغيرة بعد عرض تقديمي يقدمه ميسر الدورة </a:t>
            </a:r>
            <a:endParaRPr lang="ar-SA" sz="2000" dirty="0">
              <a:solidFill>
                <a:schemeClr val="bg1"/>
              </a:solidFill>
            </a:endParaRPr>
          </a:p>
        </p:txBody>
      </p:sp>
      <p:sp>
        <p:nvSpPr>
          <p:cNvPr id="12" name="Shape 10"/>
          <p:cNvSpPr/>
          <p:nvPr/>
        </p:nvSpPr>
        <p:spPr>
          <a:xfrm>
            <a:off x="631908" y="4117908"/>
            <a:ext cx="10927878" cy="2375044"/>
          </a:xfrm>
          <a:prstGeom prst="roundRect">
            <a:avLst>
              <a:gd name="adj" fmla="val 37514"/>
            </a:avLst>
          </a:prstGeom>
          <a:solidFill>
            <a:srgbClr val="D4E9F7"/>
          </a:solidFill>
          <a:ln/>
        </p:spPr>
      </p:sp>
      <p:pic>
        <p:nvPicPr>
          <p:cNvPr id="17" name="Picture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0721" y="559584"/>
            <a:ext cx="1562100" cy="1409700"/>
          </a:xfrm>
          <a:prstGeom prst="rect">
            <a:avLst/>
          </a:prstGeom>
        </p:spPr>
      </p:pic>
      <p:sp>
        <p:nvSpPr>
          <p:cNvPr id="18" name="Rectangle 17"/>
          <p:cNvSpPr/>
          <p:nvPr/>
        </p:nvSpPr>
        <p:spPr>
          <a:xfrm>
            <a:off x="1132114" y="4117908"/>
            <a:ext cx="10240849" cy="2028761"/>
          </a:xfrm>
          <a:prstGeom prst="rect">
            <a:avLst/>
          </a:prstGeom>
        </p:spPr>
        <p:txBody>
          <a:bodyPr wrap="square">
            <a:spAutoFit/>
          </a:bodyPr>
          <a:lstStyle/>
          <a:p>
            <a:pPr lvl="0" algn="ctr" rtl="1">
              <a:lnSpc>
                <a:spcPct val="150000"/>
              </a:lnSpc>
              <a:spcAft>
                <a:spcPts val="500"/>
              </a:spcAft>
            </a:pPr>
            <a:r>
              <a:rPr lang="ar-SA" sz="2000" dirty="0">
                <a:solidFill>
                  <a:srgbClr val="000000"/>
                </a:solidFill>
                <a:latin typeface="WinSoft Pro Medium" pitchFamily="34" charset="0"/>
                <a:ea typeface="WinSoft Pro Medium" pitchFamily="34" charset="-122"/>
                <a:cs typeface="WinSoft Pro Medium" pitchFamily="34" charset="-120"/>
              </a:rPr>
              <a:t>يبدأ التحليل بالسؤال</a:t>
            </a:r>
            <a:r>
              <a:rPr lang="en-US" sz="2000" dirty="0">
                <a:solidFill>
                  <a:srgbClr val="000000"/>
                </a:solidFill>
                <a:latin typeface="WinSoft Pro Medium" pitchFamily="34" charset="0"/>
                <a:ea typeface="WinSoft Pro Medium" pitchFamily="34" charset="-122"/>
                <a:cs typeface="WinSoft Pro Medium" pitchFamily="34" charset="-120"/>
              </a:rPr>
              <a:t>: </a:t>
            </a:r>
            <a:r>
              <a:rPr lang="ar-SA" sz="2000" dirty="0">
                <a:solidFill>
                  <a:srgbClr val="000000"/>
                </a:solidFill>
                <a:latin typeface="WinSoft Pro Medium" pitchFamily="34" charset="0"/>
                <a:ea typeface="WinSoft Pro Medium" pitchFamily="34" charset="-122"/>
                <a:cs typeface="WinSoft Pro Medium" pitchFamily="34" charset="-120"/>
              </a:rPr>
              <a:t>ماذا يستطيع المتدرب أن يفعل بالفعل؟ وما الذي يساعده على النجاح؟</a:t>
            </a:r>
            <a:endParaRPr lang="en-US" sz="2000" dirty="0">
              <a:solidFill>
                <a:srgbClr val="000000"/>
              </a:solidFill>
              <a:latin typeface="WinSoft Pro Medium" pitchFamily="34" charset="0"/>
              <a:ea typeface="WinSoft Pro Medium" pitchFamily="34" charset="-122"/>
              <a:cs typeface="WinSoft Pro Medium" pitchFamily="34" charset="-120"/>
            </a:endParaRPr>
          </a:p>
          <a:p>
            <a:pPr algn="ctr" rtl="1">
              <a:lnSpc>
                <a:spcPct val="150000"/>
              </a:lnSpc>
              <a:spcAft>
                <a:spcPts val="500"/>
              </a:spcAft>
            </a:pPr>
            <a:r>
              <a:rPr lang="ar-SA" sz="2000" dirty="0">
                <a:solidFill>
                  <a:srgbClr val="000000"/>
                </a:solidFill>
                <a:latin typeface="WinSoft Pro Medium" pitchFamily="34" charset="0"/>
                <a:ea typeface="WinSoft Pro Medium" pitchFamily="34" charset="-122"/>
                <a:cs typeface="WinSoft Pro Medium" pitchFamily="34" charset="-120"/>
              </a:rPr>
              <a:t>قبل السؤال</a:t>
            </a:r>
            <a:r>
              <a:rPr lang="en-US" sz="2000" dirty="0">
                <a:solidFill>
                  <a:srgbClr val="000000"/>
                </a:solidFill>
                <a:latin typeface="WinSoft Pro Medium" pitchFamily="34" charset="0"/>
                <a:ea typeface="WinSoft Pro Medium" pitchFamily="34" charset="-122"/>
                <a:cs typeface="WinSoft Pro Medium" pitchFamily="34" charset="-120"/>
              </a:rPr>
              <a:t>: </a:t>
            </a:r>
            <a:r>
              <a:rPr lang="ar-SA" sz="2000" dirty="0">
                <a:solidFill>
                  <a:srgbClr val="000000"/>
                </a:solidFill>
                <a:latin typeface="WinSoft Pro Medium" pitchFamily="34" charset="0"/>
                <a:ea typeface="WinSoft Pro Medium" pitchFamily="34" charset="-122"/>
                <a:cs typeface="WinSoft Pro Medium" pitchFamily="34" charset="-120"/>
              </a:rPr>
              <a:t>ما الذي يحتاج إليه؟</a:t>
            </a:r>
            <a:endParaRPr lang="en-US" sz="2000" dirty="0">
              <a:solidFill>
                <a:srgbClr val="000000"/>
              </a:solidFill>
              <a:latin typeface="WinSoft Pro Medium" pitchFamily="34" charset="0"/>
              <a:ea typeface="WinSoft Pro Medium" pitchFamily="34" charset="-122"/>
              <a:cs typeface="WinSoft Pro Medium" pitchFamily="34" charset="-120"/>
            </a:endParaRPr>
          </a:p>
          <a:p>
            <a:pPr algn="ctr" rtl="1">
              <a:lnSpc>
                <a:spcPct val="150000"/>
              </a:lnSpc>
              <a:spcAft>
                <a:spcPts val="500"/>
              </a:spcAft>
            </a:pPr>
            <a:r>
              <a:rPr lang="ar-SA" sz="2000" dirty="0">
                <a:solidFill>
                  <a:srgbClr val="000000"/>
                </a:solidFill>
                <a:latin typeface="WinSoft Pro Medium" pitchFamily="34" charset="0"/>
                <a:ea typeface="WinSoft Pro Medium" pitchFamily="34" charset="-122"/>
                <a:cs typeface="WinSoft Pro Medium" pitchFamily="34" charset="-120"/>
              </a:rPr>
              <a:t>الرسالة الحاكمة: التشخيص – إن وجد – لا يحدد تلقائيًا الاستجابة</a:t>
            </a:r>
            <a:r>
              <a:rPr lang="en-US" sz="2000" dirty="0">
                <a:solidFill>
                  <a:srgbClr val="000000"/>
                </a:solidFill>
                <a:latin typeface="WinSoft Pro Medium" pitchFamily="34" charset="0"/>
                <a:ea typeface="WinSoft Pro Medium" pitchFamily="34" charset="-122"/>
                <a:cs typeface="WinSoft Pro Medium" pitchFamily="34" charset="-120"/>
              </a:rPr>
              <a:t>. </a:t>
            </a:r>
            <a:r>
              <a:rPr lang="ar-SA" sz="2000" dirty="0">
                <a:solidFill>
                  <a:srgbClr val="000000"/>
                </a:solidFill>
                <a:latin typeface="WinSoft Pro Medium" pitchFamily="34" charset="0"/>
                <a:ea typeface="WinSoft Pro Medium" pitchFamily="34" charset="-122"/>
                <a:cs typeface="WinSoft Pro Medium" pitchFamily="34" charset="-120"/>
              </a:rPr>
              <a:t>فالأشخاص الذين يحملون التشخيص نفسه قد يواجهون حواجز مختلفة، وقد يحتاجون إلى استجابات مختلفة</a:t>
            </a:r>
            <a:r>
              <a:rPr lang="en-US" sz="2000" dirty="0">
                <a:solidFill>
                  <a:srgbClr val="000000"/>
                </a:solidFill>
                <a:latin typeface="WinSoft Pro Medium" pitchFamily="34" charset="0"/>
                <a:ea typeface="WinSoft Pro Medium" pitchFamily="34" charset="-122"/>
                <a:cs typeface="WinSoft Pro Medium" pitchFamily="34" charset="-120"/>
              </a:rPr>
              <a:t>.</a:t>
            </a:r>
          </a:p>
        </p:txBody>
      </p:sp>
    </p:spTree>
    <p:extLst>
      <p:ext uri="{BB962C8B-B14F-4D97-AF65-F5344CB8AC3E}">
        <p14:creationId xmlns:p14="http://schemas.microsoft.com/office/powerpoint/2010/main" val="73508818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1"/>
          <p:cNvSpPr/>
          <p:nvPr/>
        </p:nvSpPr>
        <p:spPr>
          <a:xfrm>
            <a:off x="632061" y="502075"/>
            <a:ext cx="10927878" cy="593923"/>
          </a:xfrm>
          <a:prstGeom prst="rect">
            <a:avLst/>
          </a:prstGeom>
          <a:noFill/>
          <a:ln/>
        </p:spPr>
        <p:txBody>
          <a:bodyPr wrap="none" lIns="0" tIns="0" rIns="0" bIns="0" rtlCol="0" anchor="t"/>
          <a:lstStyle/>
          <a:p>
            <a:pPr marL="0" lvl="1" algn="ctr" rtl="1"/>
            <a:r>
              <a:rPr lang="ar-SA" sz="3600" dirty="0">
                <a:solidFill>
                  <a:srgbClr val="2E3C4E"/>
                </a:solidFill>
                <a:latin typeface="GE SS Two Light" pitchFamily="34" charset="0"/>
                <a:ea typeface="GE SS Two Light" pitchFamily="34" charset="-122"/>
                <a:cs typeface="GE SS Two Light" pitchFamily="34" charset="-120"/>
              </a:rPr>
              <a:t>الفرق بين الصفة والحاجز والحاجة والاستجابة</a:t>
            </a:r>
            <a:endParaRPr lang="en-US" sz="3600" dirty="0">
              <a:solidFill>
                <a:srgbClr val="2E3C4E"/>
              </a:solidFill>
              <a:latin typeface="GE SS Two Light" pitchFamily="34" charset="0"/>
              <a:ea typeface="GE SS Two Light" pitchFamily="34" charset="-122"/>
              <a:cs typeface="GE SS Two Light" pitchFamily="34" charset="-120"/>
            </a:endParaRPr>
          </a:p>
        </p:txBody>
      </p:sp>
      <p:graphicFrame>
        <p:nvGraphicFramePr>
          <p:cNvPr id="5" name="Table 4"/>
          <p:cNvGraphicFramePr>
            <a:graphicFrameLocks noGrp="1"/>
          </p:cNvGraphicFramePr>
          <p:nvPr>
            <p:extLst>
              <p:ext uri="{D42A27DB-BD31-4B8C-83A1-F6EECF244321}">
                <p14:modId xmlns:p14="http://schemas.microsoft.com/office/powerpoint/2010/main" val="3159868191"/>
              </p:ext>
            </p:extLst>
          </p:nvPr>
        </p:nvGraphicFramePr>
        <p:xfrm>
          <a:off x="1044339" y="1984170"/>
          <a:ext cx="10515600" cy="3807030"/>
        </p:xfrm>
        <a:graphic>
          <a:graphicData uri="http://schemas.openxmlformats.org/drawingml/2006/table">
            <a:tbl>
              <a:tblPr rtl="1" firstRow="1" firstCol="1" bandRow="1">
                <a:tableStyleId>{5C22544A-7EE6-4342-B048-85BDC9FD1C3A}</a:tableStyleId>
              </a:tblPr>
              <a:tblGrid>
                <a:gridCol w="2736450">
                  <a:extLst>
                    <a:ext uri="{9D8B030D-6E8A-4147-A177-3AD203B41FA5}">
                      <a16:colId xmlns:a16="http://schemas.microsoft.com/office/drawing/2014/main" val="562276577"/>
                    </a:ext>
                  </a:extLst>
                </a:gridCol>
                <a:gridCol w="7779150">
                  <a:extLst>
                    <a:ext uri="{9D8B030D-6E8A-4147-A177-3AD203B41FA5}">
                      <a16:colId xmlns:a16="http://schemas.microsoft.com/office/drawing/2014/main" val="912988334"/>
                    </a:ext>
                  </a:extLst>
                </a:gridCol>
              </a:tblGrid>
              <a:tr h="634505">
                <a:tc>
                  <a:txBody>
                    <a:bodyPr/>
                    <a:lstStyle/>
                    <a:p>
                      <a:pPr marL="0" algn="ctr" defTabSz="914400" rtl="1" eaLnBrk="1" latinLnBrk="0" hangingPunct="1">
                        <a:lnSpc>
                          <a:spcPct val="150000"/>
                        </a:lnSpc>
                        <a:spcAft>
                          <a:spcPts val="500"/>
                        </a:spcAft>
                      </a:pPr>
                      <a:r>
                        <a:rPr lang="ar-SA" sz="2400" kern="1200" dirty="0">
                          <a:solidFill>
                            <a:schemeClr val="bg1"/>
                          </a:solidFill>
                          <a:latin typeface="WinSoft Pro Medium" pitchFamily="34" charset="0"/>
                          <a:ea typeface="WinSoft Pro Medium" pitchFamily="34" charset="-122"/>
                          <a:cs typeface="WinSoft Pro Medium" pitchFamily="34" charset="-120"/>
                        </a:rPr>
                        <a:t>العنصر</a:t>
                      </a:r>
                      <a:endParaRPr lang="en-US" sz="24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1" eaLnBrk="1" latinLnBrk="0" hangingPunct="1">
                        <a:lnSpc>
                          <a:spcPct val="150000"/>
                        </a:lnSpc>
                        <a:spcAft>
                          <a:spcPts val="500"/>
                        </a:spcAft>
                      </a:pPr>
                      <a:r>
                        <a:rPr lang="ar-SA" sz="2400" kern="1200" dirty="0">
                          <a:solidFill>
                            <a:schemeClr val="bg1"/>
                          </a:solidFill>
                          <a:latin typeface="WinSoft Pro Medium" pitchFamily="34" charset="0"/>
                          <a:ea typeface="WinSoft Pro Medium" pitchFamily="34" charset="-122"/>
                          <a:cs typeface="WinSoft Pro Medium" pitchFamily="34" charset="-120"/>
                        </a:rPr>
                        <a:t>مثال</a:t>
                      </a:r>
                      <a:endParaRPr lang="en-US" sz="24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4210673598"/>
                  </a:ext>
                </a:extLst>
              </a:tr>
              <a:tr h="634505">
                <a:tc>
                  <a:txBody>
                    <a:bodyPr/>
                    <a:lstStyle/>
                    <a:p>
                      <a:pPr marL="0" algn="ctr" defTabSz="914400" rtl="1" eaLnBrk="1" latinLnBrk="0" hangingPunct="1">
                        <a:lnSpc>
                          <a:spcPct val="150000"/>
                        </a:lnSpc>
                        <a:spcAft>
                          <a:spcPts val="500"/>
                        </a:spcAft>
                      </a:pPr>
                      <a:r>
                        <a:rPr lang="ar-SA" sz="2400" kern="1200" dirty="0">
                          <a:solidFill>
                            <a:srgbClr val="000000"/>
                          </a:solidFill>
                          <a:latin typeface="WinSoft Pro Medium" pitchFamily="34" charset="0"/>
                          <a:ea typeface="WinSoft Pro Medium" pitchFamily="34" charset="-122"/>
                          <a:cs typeface="WinSoft Pro Medium" pitchFamily="34" charset="-120"/>
                        </a:rPr>
                        <a:t>الصفة/الظرف</a:t>
                      </a:r>
                      <a:endParaRPr lang="en-US" sz="24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1" eaLnBrk="1" latinLnBrk="0" hangingPunct="1">
                        <a:lnSpc>
                          <a:spcPct val="150000"/>
                        </a:lnSpc>
                        <a:spcAft>
                          <a:spcPts val="500"/>
                        </a:spcAft>
                      </a:pPr>
                      <a:r>
                        <a:rPr lang="ar-SA" sz="2200" kern="1200" dirty="0">
                          <a:solidFill>
                            <a:srgbClr val="000000"/>
                          </a:solidFill>
                          <a:latin typeface="WinSoft Pro Medium" pitchFamily="34" charset="0"/>
                          <a:ea typeface="WinSoft Pro Medium" pitchFamily="34" charset="-122"/>
                          <a:cs typeface="WinSoft Pro Medium" pitchFamily="34" charset="-120"/>
                        </a:rPr>
                        <a:t>المتدرب يستخدم كرسيًا متحركًا</a:t>
                      </a:r>
                      <a:endParaRPr lang="en-US" sz="22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06229166"/>
                  </a:ext>
                </a:extLst>
              </a:tr>
              <a:tr h="634505">
                <a:tc>
                  <a:txBody>
                    <a:bodyPr/>
                    <a:lstStyle/>
                    <a:p>
                      <a:pPr marL="0" algn="ctr" defTabSz="914400" rtl="1" eaLnBrk="1" latinLnBrk="0" hangingPunct="1">
                        <a:lnSpc>
                          <a:spcPct val="150000"/>
                        </a:lnSpc>
                        <a:spcAft>
                          <a:spcPts val="500"/>
                        </a:spcAft>
                      </a:pPr>
                      <a:r>
                        <a:rPr lang="ar-SA" sz="2400" kern="1200" dirty="0">
                          <a:solidFill>
                            <a:srgbClr val="000000"/>
                          </a:solidFill>
                          <a:latin typeface="WinSoft Pro Medium" pitchFamily="34" charset="0"/>
                          <a:ea typeface="WinSoft Pro Medium" pitchFamily="34" charset="-122"/>
                          <a:cs typeface="WinSoft Pro Medium" pitchFamily="34" charset="-120"/>
                        </a:rPr>
                        <a:t>القوة</a:t>
                      </a:r>
                      <a:endParaRPr lang="en-US" sz="24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1" eaLnBrk="1" latinLnBrk="0" hangingPunct="1">
                        <a:lnSpc>
                          <a:spcPct val="150000"/>
                        </a:lnSpc>
                        <a:spcAft>
                          <a:spcPts val="500"/>
                        </a:spcAft>
                      </a:pPr>
                      <a:r>
                        <a:rPr lang="ar-SA" sz="2200" kern="1200" dirty="0">
                          <a:solidFill>
                            <a:srgbClr val="000000"/>
                          </a:solidFill>
                          <a:latin typeface="WinSoft Pro Medium" pitchFamily="34" charset="0"/>
                          <a:ea typeface="WinSoft Pro Medium" pitchFamily="34" charset="-122"/>
                          <a:cs typeface="WinSoft Pro Medium" pitchFamily="34" charset="-120"/>
                        </a:rPr>
                        <a:t>لديه خبرة عملية سابقة ويستخدم أدوات مكيّفة بنجاح</a:t>
                      </a:r>
                      <a:endParaRPr lang="en-US" sz="22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07094144"/>
                  </a:ext>
                </a:extLst>
              </a:tr>
              <a:tr h="634505">
                <a:tc>
                  <a:txBody>
                    <a:bodyPr/>
                    <a:lstStyle/>
                    <a:p>
                      <a:pPr marL="0" algn="ctr" defTabSz="914400" rtl="1" eaLnBrk="1" latinLnBrk="0" hangingPunct="1">
                        <a:lnSpc>
                          <a:spcPct val="150000"/>
                        </a:lnSpc>
                        <a:spcAft>
                          <a:spcPts val="500"/>
                        </a:spcAft>
                      </a:pPr>
                      <a:r>
                        <a:rPr lang="ar-SA" sz="2400" kern="1200">
                          <a:solidFill>
                            <a:srgbClr val="000000"/>
                          </a:solidFill>
                          <a:latin typeface="WinSoft Pro Medium" pitchFamily="34" charset="0"/>
                          <a:ea typeface="WinSoft Pro Medium" pitchFamily="34" charset="-122"/>
                          <a:cs typeface="WinSoft Pro Medium" pitchFamily="34" charset="-120"/>
                        </a:rPr>
                        <a:t>الحاجز</a:t>
                      </a:r>
                      <a:endParaRPr lang="en-US" sz="2400" kern="120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1" eaLnBrk="1" latinLnBrk="0" hangingPunct="1">
                        <a:lnSpc>
                          <a:spcPct val="150000"/>
                        </a:lnSpc>
                        <a:spcAft>
                          <a:spcPts val="500"/>
                        </a:spcAft>
                      </a:pPr>
                      <a:r>
                        <a:rPr lang="ar-SA" sz="2200" kern="1200" dirty="0">
                          <a:solidFill>
                            <a:srgbClr val="000000"/>
                          </a:solidFill>
                          <a:latin typeface="WinSoft Pro Medium" pitchFamily="34" charset="0"/>
                          <a:ea typeface="WinSoft Pro Medium" pitchFamily="34" charset="-122"/>
                          <a:cs typeface="WinSoft Pro Medium" pitchFamily="34" charset="-120"/>
                        </a:rPr>
                        <a:t>مدخل المشغل يحتوي على درجة والممرات ضيقة</a:t>
                      </a:r>
                      <a:endParaRPr lang="en-US" sz="22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53340000"/>
                  </a:ext>
                </a:extLst>
              </a:tr>
              <a:tr h="634505">
                <a:tc>
                  <a:txBody>
                    <a:bodyPr/>
                    <a:lstStyle/>
                    <a:p>
                      <a:pPr marL="0" algn="ctr" defTabSz="914400" rtl="1" eaLnBrk="1" latinLnBrk="0" hangingPunct="1">
                        <a:lnSpc>
                          <a:spcPct val="150000"/>
                        </a:lnSpc>
                        <a:spcAft>
                          <a:spcPts val="500"/>
                        </a:spcAft>
                      </a:pPr>
                      <a:r>
                        <a:rPr lang="ar-SA" sz="2400" kern="1200">
                          <a:solidFill>
                            <a:srgbClr val="000000"/>
                          </a:solidFill>
                          <a:latin typeface="WinSoft Pro Medium" pitchFamily="34" charset="0"/>
                          <a:ea typeface="WinSoft Pro Medium" pitchFamily="34" charset="-122"/>
                          <a:cs typeface="WinSoft Pro Medium" pitchFamily="34" charset="-120"/>
                        </a:rPr>
                        <a:t>الحاجة</a:t>
                      </a:r>
                      <a:endParaRPr lang="en-US" sz="2400" kern="120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1" eaLnBrk="1" latinLnBrk="0" hangingPunct="1">
                        <a:lnSpc>
                          <a:spcPct val="150000"/>
                        </a:lnSpc>
                        <a:spcAft>
                          <a:spcPts val="500"/>
                        </a:spcAft>
                      </a:pPr>
                      <a:r>
                        <a:rPr lang="ar-SA" sz="2200" kern="1200" dirty="0">
                          <a:solidFill>
                            <a:srgbClr val="000000"/>
                          </a:solidFill>
                          <a:latin typeface="WinSoft Pro Medium" pitchFamily="34" charset="0"/>
                          <a:ea typeface="WinSoft Pro Medium" pitchFamily="34" charset="-122"/>
                          <a:cs typeface="WinSoft Pro Medium" pitchFamily="34" charset="-120"/>
                        </a:rPr>
                        <a:t>الوصول إلى محطة العمل والمعدات بصورة آمنة ومستقلة</a:t>
                      </a:r>
                      <a:endParaRPr lang="en-US" sz="22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15787640"/>
                  </a:ext>
                </a:extLst>
              </a:tr>
              <a:tr h="634505">
                <a:tc>
                  <a:txBody>
                    <a:bodyPr/>
                    <a:lstStyle/>
                    <a:p>
                      <a:pPr marL="0" algn="ctr" defTabSz="914400" rtl="1" eaLnBrk="1" latinLnBrk="0" hangingPunct="1">
                        <a:lnSpc>
                          <a:spcPct val="150000"/>
                        </a:lnSpc>
                        <a:spcAft>
                          <a:spcPts val="500"/>
                        </a:spcAft>
                      </a:pPr>
                      <a:r>
                        <a:rPr lang="ar-SA" sz="2400" kern="1200">
                          <a:solidFill>
                            <a:srgbClr val="000000"/>
                          </a:solidFill>
                          <a:latin typeface="WinSoft Pro Medium" pitchFamily="34" charset="0"/>
                          <a:ea typeface="WinSoft Pro Medium" pitchFamily="34" charset="-122"/>
                          <a:cs typeface="WinSoft Pro Medium" pitchFamily="34" charset="-120"/>
                        </a:rPr>
                        <a:t>الاستجابة</a:t>
                      </a:r>
                      <a:endParaRPr lang="en-US" sz="2400" kern="120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1" eaLnBrk="1" latinLnBrk="0" hangingPunct="1">
                        <a:lnSpc>
                          <a:spcPct val="150000"/>
                        </a:lnSpc>
                        <a:spcAft>
                          <a:spcPts val="500"/>
                        </a:spcAft>
                      </a:pPr>
                      <a:r>
                        <a:rPr lang="ar-SA" sz="2200" kern="1200" dirty="0">
                          <a:solidFill>
                            <a:srgbClr val="000000"/>
                          </a:solidFill>
                          <a:latin typeface="WinSoft Pro Medium" pitchFamily="34" charset="0"/>
                          <a:ea typeface="WinSoft Pro Medium" pitchFamily="34" charset="-122"/>
                          <a:cs typeface="WinSoft Pro Medium" pitchFamily="34" charset="-120"/>
                        </a:rPr>
                        <a:t>تعديل الوصول وتنظيم مساحة العمل، مع ترتيب فردي أو أداة مناسبة عند الحاجة</a:t>
                      </a:r>
                      <a:endParaRPr lang="en-US" sz="22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2273735"/>
                  </a:ext>
                </a:extLst>
              </a:tr>
            </a:tbl>
          </a:graphicData>
        </a:graphic>
      </p:graphicFrame>
      <p:sp>
        <p:nvSpPr>
          <p:cNvPr id="7" name="Rectangle 6"/>
          <p:cNvSpPr/>
          <p:nvPr/>
        </p:nvSpPr>
        <p:spPr>
          <a:xfrm>
            <a:off x="10578580" y="1095998"/>
            <a:ext cx="981359" cy="684803"/>
          </a:xfrm>
          <a:prstGeom prst="rect">
            <a:avLst/>
          </a:prstGeom>
        </p:spPr>
        <p:txBody>
          <a:bodyPr wrap="none">
            <a:spAutoFit/>
          </a:bodyPr>
          <a:lstStyle/>
          <a:p>
            <a:pPr algn="just" rtl="1">
              <a:lnSpc>
                <a:spcPct val="150000"/>
              </a:lnSpc>
              <a:spcAft>
                <a:spcPts val="500"/>
              </a:spcAft>
            </a:pPr>
            <a:r>
              <a:rPr lang="en-US" dirty="0">
                <a:solidFill>
                  <a:srgbClr val="000000"/>
                </a:solidFill>
                <a:latin typeface="Arial" panose="020B0604020202020204" pitchFamily="34" charset="0"/>
                <a:ea typeface="Arial" panose="020B0604020202020204" pitchFamily="34" charset="0"/>
                <a:cs typeface="Arial" panose="020B0604020202020204" pitchFamily="34" charset="0"/>
              </a:rPr>
              <a:t> </a:t>
            </a:r>
            <a:r>
              <a:rPr lang="ar-SA" sz="2800" dirty="0">
                <a:solidFill>
                  <a:srgbClr val="2E3C4E"/>
                </a:solidFill>
                <a:latin typeface="GE SS Two Light" pitchFamily="34" charset="0"/>
                <a:ea typeface="GE SS Two Light" pitchFamily="34" charset="-122"/>
                <a:cs typeface="GE SS Two Light" pitchFamily="34" charset="-120"/>
              </a:rPr>
              <a:t>مثال:</a:t>
            </a:r>
            <a:endParaRPr lang="en-US" sz="2800" dirty="0">
              <a:solidFill>
                <a:srgbClr val="2E3C4E"/>
              </a:solidFill>
              <a:latin typeface="GE SS Two Light" pitchFamily="34" charset="0"/>
              <a:ea typeface="GE SS Two Light" pitchFamily="34" charset="-122"/>
              <a:cs typeface="GE SS Two Light" pitchFamily="34" charset="-120"/>
            </a:endParaRPr>
          </a:p>
        </p:txBody>
      </p:sp>
    </p:spTree>
    <p:extLst>
      <p:ext uri="{BB962C8B-B14F-4D97-AF65-F5344CB8AC3E}">
        <p14:creationId xmlns:p14="http://schemas.microsoft.com/office/powerpoint/2010/main" val="32118873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1"/>
          <p:cNvSpPr/>
          <p:nvPr/>
        </p:nvSpPr>
        <p:spPr>
          <a:xfrm>
            <a:off x="632061" y="502075"/>
            <a:ext cx="10927878" cy="593923"/>
          </a:xfrm>
          <a:prstGeom prst="rect">
            <a:avLst/>
          </a:prstGeom>
          <a:noFill/>
          <a:ln/>
        </p:spPr>
        <p:txBody>
          <a:bodyPr wrap="none" lIns="0" tIns="0" rIns="0" bIns="0" rtlCol="0" anchor="t"/>
          <a:lstStyle/>
          <a:p>
            <a:pPr marL="0" lvl="1" algn="ctr" rtl="1"/>
            <a:r>
              <a:rPr lang="ar-SA" sz="3600" dirty="0">
                <a:solidFill>
                  <a:srgbClr val="2E3C4E"/>
                </a:solidFill>
                <a:latin typeface="GE SS Two Light" pitchFamily="34" charset="0"/>
                <a:ea typeface="GE SS Two Light" pitchFamily="34" charset="-122"/>
                <a:cs typeface="GE SS Two Light" pitchFamily="34" charset="-120"/>
              </a:rPr>
              <a:t>الفرق بين الصفة والحاجز والحاجة والاستجابة</a:t>
            </a:r>
            <a:endParaRPr lang="en-US" sz="3600" dirty="0">
              <a:solidFill>
                <a:srgbClr val="2E3C4E"/>
              </a:solidFill>
              <a:latin typeface="GE SS Two Light" pitchFamily="34" charset="0"/>
              <a:ea typeface="GE SS Two Light" pitchFamily="34" charset="-122"/>
              <a:cs typeface="GE SS Two Light" pitchFamily="34" charset="-120"/>
            </a:endParaRPr>
          </a:p>
        </p:txBody>
      </p:sp>
      <p:sp>
        <p:nvSpPr>
          <p:cNvPr id="6" name="Rectangle 5"/>
          <p:cNvSpPr/>
          <p:nvPr/>
        </p:nvSpPr>
        <p:spPr>
          <a:xfrm>
            <a:off x="10036765" y="1103425"/>
            <a:ext cx="1523174" cy="684803"/>
          </a:xfrm>
          <a:prstGeom prst="rect">
            <a:avLst/>
          </a:prstGeom>
        </p:spPr>
        <p:txBody>
          <a:bodyPr wrap="none">
            <a:spAutoFit/>
          </a:bodyPr>
          <a:lstStyle/>
          <a:p>
            <a:pPr algn="just" rtl="1">
              <a:lnSpc>
                <a:spcPct val="150000"/>
              </a:lnSpc>
              <a:spcAft>
                <a:spcPts val="500"/>
              </a:spcAft>
            </a:pPr>
            <a:r>
              <a:rPr lang="en-US" dirty="0">
                <a:solidFill>
                  <a:srgbClr val="000000"/>
                </a:solidFill>
                <a:latin typeface="Arial" panose="020B0604020202020204" pitchFamily="34" charset="0"/>
                <a:ea typeface="Arial" panose="020B0604020202020204" pitchFamily="34" charset="0"/>
                <a:cs typeface="Arial" panose="020B0604020202020204" pitchFamily="34" charset="0"/>
              </a:rPr>
              <a:t> </a:t>
            </a:r>
            <a:r>
              <a:rPr lang="ar-SA" sz="2800" dirty="0">
                <a:solidFill>
                  <a:srgbClr val="2E3C4E"/>
                </a:solidFill>
                <a:latin typeface="GE SS Two Light" pitchFamily="34" charset="0"/>
                <a:ea typeface="GE SS Two Light" pitchFamily="34" charset="-122"/>
                <a:cs typeface="GE SS Two Light" pitchFamily="34" charset="-120"/>
              </a:rPr>
              <a:t>مثال</a:t>
            </a:r>
            <a:r>
              <a:rPr lang="ar-JO" sz="2800" dirty="0">
                <a:solidFill>
                  <a:srgbClr val="2E3C4E"/>
                </a:solidFill>
                <a:latin typeface="GE SS Two Light" pitchFamily="34" charset="0"/>
                <a:ea typeface="GE SS Two Light" pitchFamily="34" charset="-122"/>
                <a:cs typeface="GE SS Two Light" pitchFamily="34" charset="-120"/>
              </a:rPr>
              <a:t> آخر</a:t>
            </a:r>
            <a:r>
              <a:rPr lang="ar-SA" sz="2800" dirty="0">
                <a:solidFill>
                  <a:srgbClr val="2E3C4E"/>
                </a:solidFill>
                <a:latin typeface="GE SS Two Light" pitchFamily="34" charset="0"/>
                <a:ea typeface="GE SS Two Light" pitchFamily="34" charset="-122"/>
                <a:cs typeface="GE SS Two Light" pitchFamily="34" charset="-120"/>
              </a:rPr>
              <a:t>:</a:t>
            </a:r>
            <a:endParaRPr lang="en-US" sz="2800" dirty="0">
              <a:solidFill>
                <a:srgbClr val="2E3C4E"/>
              </a:solidFill>
              <a:latin typeface="GE SS Two Light" pitchFamily="34" charset="0"/>
              <a:ea typeface="GE SS Two Light" pitchFamily="34" charset="-122"/>
              <a:cs typeface="GE SS Two Light" pitchFamily="34" charset="-120"/>
            </a:endParaRPr>
          </a:p>
        </p:txBody>
      </p:sp>
      <p:graphicFrame>
        <p:nvGraphicFramePr>
          <p:cNvPr id="7" name="Table 6"/>
          <p:cNvGraphicFramePr>
            <a:graphicFrameLocks noGrp="1"/>
          </p:cNvGraphicFramePr>
          <p:nvPr>
            <p:extLst>
              <p:ext uri="{D42A27DB-BD31-4B8C-83A1-F6EECF244321}">
                <p14:modId xmlns:p14="http://schemas.microsoft.com/office/powerpoint/2010/main" val="3825678671"/>
              </p:ext>
            </p:extLst>
          </p:nvPr>
        </p:nvGraphicFramePr>
        <p:xfrm>
          <a:off x="632061" y="2201715"/>
          <a:ext cx="10927878" cy="3807198"/>
        </p:xfrm>
        <a:graphic>
          <a:graphicData uri="http://schemas.openxmlformats.org/drawingml/2006/table">
            <a:tbl>
              <a:tblPr rtl="1" firstRow="1" firstCol="1" bandRow="1">
                <a:tableStyleId>{5C22544A-7EE6-4342-B048-85BDC9FD1C3A}</a:tableStyleId>
              </a:tblPr>
              <a:tblGrid>
                <a:gridCol w="2590110">
                  <a:extLst>
                    <a:ext uri="{9D8B030D-6E8A-4147-A177-3AD203B41FA5}">
                      <a16:colId xmlns:a16="http://schemas.microsoft.com/office/drawing/2014/main" val="554966560"/>
                    </a:ext>
                  </a:extLst>
                </a:gridCol>
                <a:gridCol w="8337768">
                  <a:extLst>
                    <a:ext uri="{9D8B030D-6E8A-4147-A177-3AD203B41FA5}">
                      <a16:colId xmlns:a16="http://schemas.microsoft.com/office/drawing/2014/main" val="272781769"/>
                    </a:ext>
                  </a:extLst>
                </a:gridCol>
              </a:tblGrid>
              <a:tr h="634533">
                <a:tc>
                  <a:txBody>
                    <a:bodyPr/>
                    <a:lstStyle/>
                    <a:p>
                      <a:pPr marL="0" algn="ctr" defTabSz="914400" rtl="1" eaLnBrk="1" latinLnBrk="0" hangingPunct="1">
                        <a:lnSpc>
                          <a:spcPct val="150000"/>
                        </a:lnSpc>
                        <a:spcAft>
                          <a:spcPts val="500"/>
                        </a:spcAft>
                      </a:pPr>
                      <a:r>
                        <a:rPr lang="ar-SA" sz="2400" kern="1200" dirty="0">
                          <a:solidFill>
                            <a:schemeClr val="bg1"/>
                          </a:solidFill>
                          <a:latin typeface="WinSoft Pro Medium" pitchFamily="34" charset="0"/>
                          <a:ea typeface="WinSoft Pro Medium" pitchFamily="34" charset="-122"/>
                          <a:cs typeface="WinSoft Pro Medium" pitchFamily="34" charset="-120"/>
                        </a:rPr>
                        <a:t>العنصر</a:t>
                      </a:r>
                      <a:endParaRPr lang="en-US" sz="24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1" eaLnBrk="1" latinLnBrk="0" hangingPunct="1">
                        <a:lnSpc>
                          <a:spcPct val="150000"/>
                        </a:lnSpc>
                        <a:spcAft>
                          <a:spcPts val="500"/>
                        </a:spcAft>
                      </a:pPr>
                      <a:r>
                        <a:rPr lang="ar-SA" sz="2400" kern="1200" dirty="0">
                          <a:solidFill>
                            <a:schemeClr val="bg1"/>
                          </a:solidFill>
                          <a:latin typeface="WinSoft Pro Medium" pitchFamily="34" charset="0"/>
                          <a:ea typeface="WinSoft Pro Medium" pitchFamily="34" charset="-122"/>
                          <a:cs typeface="WinSoft Pro Medium" pitchFamily="34" charset="-120"/>
                        </a:rPr>
                        <a:t>المثال</a:t>
                      </a:r>
                      <a:endParaRPr lang="en-US" sz="24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3917820114"/>
                  </a:ext>
                </a:extLst>
              </a:tr>
              <a:tr h="634533">
                <a:tc>
                  <a:txBody>
                    <a:bodyPr/>
                    <a:lstStyle/>
                    <a:p>
                      <a:pPr marL="0" algn="ctr" defTabSz="914400" rtl="1" eaLnBrk="1" latinLnBrk="0" hangingPunct="1">
                        <a:lnSpc>
                          <a:spcPct val="150000"/>
                        </a:lnSpc>
                        <a:spcAft>
                          <a:spcPts val="500"/>
                        </a:spcAft>
                      </a:pPr>
                      <a:r>
                        <a:rPr lang="ar-SA" sz="2400" kern="1200" dirty="0">
                          <a:solidFill>
                            <a:srgbClr val="000000"/>
                          </a:solidFill>
                          <a:latin typeface="WinSoft Pro Medium" pitchFamily="34" charset="0"/>
                          <a:ea typeface="WinSoft Pro Medium" pitchFamily="34" charset="-122"/>
                          <a:cs typeface="WinSoft Pro Medium" pitchFamily="34" charset="-120"/>
                        </a:rPr>
                        <a:t>الظرف</a:t>
                      </a:r>
                      <a:endParaRPr lang="en-US" sz="24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1" eaLnBrk="1" latinLnBrk="0" hangingPunct="1">
                        <a:lnSpc>
                          <a:spcPct val="150000"/>
                        </a:lnSpc>
                        <a:spcAft>
                          <a:spcPts val="500"/>
                        </a:spcAft>
                      </a:pPr>
                      <a:r>
                        <a:rPr lang="ar-SA" sz="2200" kern="1200" dirty="0">
                          <a:solidFill>
                            <a:srgbClr val="000000"/>
                          </a:solidFill>
                          <a:latin typeface="WinSoft Pro Medium" pitchFamily="34" charset="0"/>
                          <a:ea typeface="WinSoft Pro Medium" pitchFamily="34" charset="-122"/>
                          <a:cs typeface="WinSoft Pro Medium" pitchFamily="34" charset="-120"/>
                        </a:rPr>
                        <a:t>للمتدرب خبرة مهنية غير رسمية ولكنه فقد وثائقه أثناء النزوح</a:t>
                      </a:r>
                      <a:endParaRPr lang="en-US" sz="22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01733384"/>
                  </a:ext>
                </a:extLst>
              </a:tr>
              <a:tr h="634533">
                <a:tc>
                  <a:txBody>
                    <a:bodyPr/>
                    <a:lstStyle/>
                    <a:p>
                      <a:pPr marL="0" algn="ctr" defTabSz="914400" rtl="1" eaLnBrk="1" latinLnBrk="0" hangingPunct="1">
                        <a:lnSpc>
                          <a:spcPct val="150000"/>
                        </a:lnSpc>
                        <a:spcAft>
                          <a:spcPts val="500"/>
                        </a:spcAft>
                      </a:pPr>
                      <a:r>
                        <a:rPr lang="ar-SA" sz="2400" kern="1200" dirty="0">
                          <a:solidFill>
                            <a:srgbClr val="000000"/>
                          </a:solidFill>
                          <a:latin typeface="WinSoft Pro Medium" pitchFamily="34" charset="0"/>
                          <a:ea typeface="WinSoft Pro Medium" pitchFamily="34" charset="-122"/>
                          <a:cs typeface="WinSoft Pro Medium" pitchFamily="34" charset="-120"/>
                        </a:rPr>
                        <a:t>القوة</a:t>
                      </a:r>
                      <a:endParaRPr lang="en-US" sz="24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1" eaLnBrk="1" latinLnBrk="0" hangingPunct="1">
                        <a:lnSpc>
                          <a:spcPct val="150000"/>
                        </a:lnSpc>
                        <a:spcAft>
                          <a:spcPts val="500"/>
                        </a:spcAft>
                      </a:pPr>
                      <a:r>
                        <a:rPr lang="ar-SA" sz="2200" kern="1200" dirty="0">
                          <a:solidFill>
                            <a:srgbClr val="000000"/>
                          </a:solidFill>
                          <a:latin typeface="WinSoft Pro Medium" pitchFamily="34" charset="0"/>
                          <a:ea typeface="WinSoft Pro Medium" pitchFamily="34" charset="-122"/>
                          <a:cs typeface="WinSoft Pro Medium" pitchFamily="34" charset="-120"/>
                        </a:rPr>
                        <a:t>يؤدي المهام العملية بثقة</a:t>
                      </a:r>
                      <a:endParaRPr lang="en-US" sz="22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63436285"/>
                  </a:ext>
                </a:extLst>
              </a:tr>
              <a:tr h="634533">
                <a:tc>
                  <a:txBody>
                    <a:bodyPr/>
                    <a:lstStyle/>
                    <a:p>
                      <a:pPr marL="0" algn="ctr" defTabSz="914400" rtl="1" eaLnBrk="1" latinLnBrk="0" hangingPunct="1">
                        <a:lnSpc>
                          <a:spcPct val="150000"/>
                        </a:lnSpc>
                        <a:spcAft>
                          <a:spcPts val="500"/>
                        </a:spcAft>
                      </a:pPr>
                      <a:r>
                        <a:rPr lang="ar-SA" sz="2400" kern="1200">
                          <a:solidFill>
                            <a:srgbClr val="000000"/>
                          </a:solidFill>
                          <a:latin typeface="WinSoft Pro Medium" pitchFamily="34" charset="0"/>
                          <a:ea typeface="WinSoft Pro Medium" pitchFamily="34" charset="-122"/>
                          <a:cs typeface="WinSoft Pro Medium" pitchFamily="34" charset="-120"/>
                        </a:rPr>
                        <a:t>الحاجز</a:t>
                      </a:r>
                      <a:endParaRPr lang="en-US" sz="2400" kern="120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1" eaLnBrk="1" latinLnBrk="0" hangingPunct="1">
                        <a:lnSpc>
                          <a:spcPct val="150000"/>
                        </a:lnSpc>
                        <a:spcAft>
                          <a:spcPts val="500"/>
                        </a:spcAft>
                      </a:pPr>
                      <a:r>
                        <a:rPr lang="ar-SA" sz="2200" kern="1200" dirty="0">
                          <a:solidFill>
                            <a:srgbClr val="000000"/>
                          </a:solidFill>
                          <a:latin typeface="WinSoft Pro Medium" pitchFamily="34" charset="0"/>
                          <a:ea typeface="WinSoft Pro Medium" pitchFamily="34" charset="-122"/>
                          <a:cs typeface="WinSoft Pro Medium" pitchFamily="34" charset="-120"/>
                        </a:rPr>
                        <a:t>اختبار الدخول الكتابي هو الوسيلة الوحيدة لإثبات الاستعداد</a:t>
                      </a:r>
                      <a:endParaRPr lang="en-US" sz="22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3800608"/>
                  </a:ext>
                </a:extLst>
              </a:tr>
              <a:tr h="634533">
                <a:tc>
                  <a:txBody>
                    <a:bodyPr/>
                    <a:lstStyle/>
                    <a:p>
                      <a:pPr marL="0" algn="ctr" defTabSz="914400" rtl="1" eaLnBrk="1" latinLnBrk="0" hangingPunct="1">
                        <a:lnSpc>
                          <a:spcPct val="150000"/>
                        </a:lnSpc>
                        <a:spcAft>
                          <a:spcPts val="500"/>
                        </a:spcAft>
                      </a:pPr>
                      <a:r>
                        <a:rPr lang="ar-SA" sz="2400" kern="1200">
                          <a:solidFill>
                            <a:srgbClr val="000000"/>
                          </a:solidFill>
                          <a:latin typeface="WinSoft Pro Medium" pitchFamily="34" charset="0"/>
                          <a:ea typeface="WinSoft Pro Medium" pitchFamily="34" charset="-122"/>
                          <a:cs typeface="WinSoft Pro Medium" pitchFamily="34" charset="-120"/>
                        </a:rPr>
                        <a:t>الحاجة</a:t>
                      </a:r>
                      <a:endParaRPr lang="en-US" sz="2400" kern="120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1" eaLnBrk="1" latinLnBrk="0" hangingPunct="1">
                        <a:lnSpc>
                          <a:spcPct val="150000"/>
                        </a:lnSpc>
                        <a:spcAft>
                          <a:spcPts val="500"/>
                        </a:spcAft>
                      </a:pPr>
                      <a:r>
                        <a:rPr lang="ar-SA" sz="2200" kern="1200" dirty="0">
                          <a:solidFill>
                            <a:srgbClr val="000000"/>
                          </a:solidFill>
                          <a:latin typeface="WinSoft Pro Medium" pitchFamily="34" charset="0"/>
                          <a:ea typeface="WinSoft Pro Medium" pitchFamily="34" charset="-122"/>
                          <a:cs typeface="WinSoft Pro Medium" pitchFamily="34" charset="-120"/>
                        </a:rPr>
                        <a:t>طريقة عادلة لإظهار التعلم والخبرة السابقة</a:t>
                      </a:r>
                      <a:endParaRPr lang="en-US" sz="22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52717008"/>
                  </a:ext>
                </a:extLst>
              </a:tr>
              <a:tr h="634533">
                <a:tc>
                  <a:txBody>
                    <a:bodyPr/>
                    <a:lstStyle/>
                    <a:p>
                      <a:pPr marL="0" algn="ctr" defTabSz="914400" rtl="1" eaLnBrk="1" latinLnBrk="0" hangingPunct="1">
                        <a:lnSpc>
                          <a:spcPct val="150000"/>
                        </a:lnSpc>
                        <a:spcAft>
                          <a:spcPts val="500"/>
                        </a:spcAft>
                      </a:pPr>
                      <a:r>
                        <a:rPr lang="ar-SA" sz="2400" kern="1200">
                          <a:solidFill>
                            <a:srgbClr val="000000"/>
                          </a:solidFill>
                          <a:latin typeface="WinSoft Pro Medium" pitchFamily="34" charset="0"/>
                          <a:ea typeface="WinSoft Pro Medium" pitchFamily="34" charset="-122"/>
                          <a:cs typeface="WinSoft Pro Medium" pitchFamily="34" charset="-120"/>
                        </a:rPr>
                        <a:t>الاستجابة</a:t>
                      </a:r>
                      <a:endParaRPr lang="en-US" sz="2400" kern="120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1" eaLnBrk="1" latinLnBrk="0" hangingPunct="1">
                        <a:lnSpc>
                          <a:spcPct val="150000"/>
                        </a:lnSpc>
                        <a:spcAft>
                          <a:spcPts val="500"/>
                        </a:spcAft>
                      </a:pPr>
                      <a:r>
                        <a:rPr lang="ar-SA" sz="2200" kern="1200" dirty="0">
                          <a:solidFill>
                            <a:srgbClr val="000000"/>
                          </a:solidFill>
                          <a:latin typeface="WinSoft Pro Medium" pitchFamily="34" charset="0"/>
                          <a:ea typeface="WinSoft Pro Medium" pitchFamily="34" charset="-122"/>
                          <a:cs typeface="WinSoft Pro Medium" pitchFamily="34" charset="-120"/>
                        </a:rPr>
                        <a:t>استخدام إجراءات مناسبة للاعتراف بالتعلم السابق عندما تكون متاحة ومصرحًا بها</a:t>
                      </a:r>
                      <a:endParaRPr lang="en-US" sz="22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24233346"/>
                  </a:ext>
                </a:extLst>
              </a:tr>
            </a:tbl>
          </a:graphicData>
        </a:graphic>
      </p:graphicFrame>
    </p:spTree>
    <p:extLst>
      <p:ext uri="{BB962C8B-B14F-4D97-AF65-F5344CB8AC3E}">
        <p14:creationId xmlns:p14="http://schemas.microsoft.com/office/powerpoint/2010/main" val="332847922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1"/>
          <p:cNvSpPr/>
          <p:nvPr/>
        </p:nvSpPr>
        <p:spPr>
          <a:xfrm>
            <a:off x="8772504" y="2470150"/>
            <a:ext cx="189503" cy="236934"/>
          </a:xfrm>
          <a:prstGeom prst="rect">
            <a:avLst/>
          </a:prstGeom>
          <a:noFill/>
          <a:ln/>
        </p:spPr>
        <p:txBody>
          <a:bodyPr wrap="none" lIns="0" tIns="0" rIns="0" bIns="0" rtlCol="0" anchor="ctr"/>
          <a:lstStyle/>
          <a:p>
            <a:pPr marL="0" indent="0" algn="ctr" rtl="1">
              <a:lnSpc>
                <a:spcPct val="100000"/>
              </a:lnSpc>
              <a:buNone/>
            </a:pPr>
            <a:endParaRPr lang="en-US" sz="1450" dirty="0"/>
          </a:p>
        </p:txBody>
      </p:sp>
      <p:sp>
        <p:nvSpPr>
          <p:cNvPr id="10" name="Text 4"/>
          <p:cNvSpPr/>
          <p:nvPr/>
        </p:nvSpPr>
        <p:spPr>
          <a:xfrm>
            <a:off x="3229589" y="2470150"/>
            <a:ext cx="189503" cy="236934"/>
          </a:xfrm>
          <a:prstGeom prst="rect">
            <a:avLst/>
          </a:prstGeom>
          <a:noFill/>
          <a:ln/>
        </p:spPr>
        <p:txBody>
          <a:bodyPr wrap="none" lIns="0" tIns="0" rIns="0" bIns="0" rtlCol="0" anchor="ctr"/>
          <a:lstStyle/>
          <a:p>
            <a:pPr marL="0" indent="0" algn="ctr" rtl="1">
              <a:lnSpc>
                <a:spcPct val="100000"/>
              </a:lnSpc>
              <a:buNone/>
            </a:pPr>
            <a:endParaRPr lang="en-US" sz="1450" dirty="0"/>
          </a:p>
        </p:txBody>
      </p:sp>
      <p:sp>
        <p:nvSpPr>
          <p:cNvPr id="14" name="Text 7"/>
          <p:cNvSpPr/>
          <p:nvPr/>
        </p:nvSpPr>
        <p:spPr>
          <a:xfrm>
            <a:off x="8772504" y="4044156"/>
            <a:ext cx="189503" cy="236934"/>
          </a:xfrm>
          <a:prstGeom prst="rect">
            <a:avLst/>
          </a:prstGeom>
          <a:noFill/>
          <a:ln/>
        </p:spPr>
        <p:txBody>
          <a:bodyPr wrap="none" lIns="0" tIns="0" rIns="0" bIns="0" rtlCol="0" anchor="ctr"/>
          <a:lstStyle/>
          <a:p>
            <a:pPr marL="0" indent="0" algn="ctr" rtl="1">
              <a:lnSpc>
                <a:spcPct val="100000"/>
              </a:lnSpc>
              <a:buNone/>
            </a:pPr>
            <a:endParaRPr lang="en-US" sz="1450" dirty="0"/>
          </a:p>
        </p:txBody>
      </p:sp>
      <p:sp>
        <p:nvSpPr>
          <p:cNvPr id="20" name="Rectangle 19"/>
          <p:cNvSpPr/>
          <p:nvPr/>
        </p:nvSpPr>
        <p:spPr>
          <a:xfrm>
            <a:off x="2292152" y="208187"/>
            <a:ext cx="7300687" cy="854080"/>
          </a:xfrm>
          <a:prstGeom prst="rect">
            <a:avLst/>
          </a:prstGeom>
        </p:spPr>
        <p:txBody>
          <a:bodyPr wrap="square">
            <a:spAutoFit/>
          </a:bodyPr>
          <a:lstStyle/>
          <a:p>
            <a:pPr marL="0" lvl="1" algn="ctr" rtl="1">
              <a:lnSpc>
                <a:spcPct val="150000"/>
              </a:lnSpc>
              <a:spcAft>
                <a:spcPts val="500"/>
              </a:spcAft>
            </a:pPr>
            <a:r>
              <a:rPr lang="ar-SA" sz="3600" dirty="0">
                <a:solidFill>
                  <a:srgbClr val="2E3C4E"/>
                </a:solidFill>
                <a:latin typeface="GE SS Two Light" pitchFamily="34" charset="0"/>
                <a:ea typeface="GE SS Two Light" pitchFamily="34" charset="-122"/>
                <a:cs typeface="GE SS Two Light" pitchFamily="34" charset="-120"/>
              </a:rPr>
              <a:t>فئات الاحتياجات المتنوعة للطلبة</a:t>
            </a:r>
            <a:endParaRPr lang="en-US" sz="3600" dirty="0">
              <a:solidFill>
                <a:srgbClr val="2E3C4E"/>
              </a:solidFill>
              <a:latin typeface="GE SS Two Light" pitchFamily="34" charset="0"/>
              <a:ea typeface="GE SS Two Light" pitchFamily="34" charset="-122"/>
              <a:cs typeface="GE SS Two Light" pitchFamily="34" charset="-120"/>
            </a:endParaRPr>
          </a:p>
        </p:txBody>
      </p:sp>
      <p:sp>
        <p:nvSpPr>
          <p:cNvPr id="22" name="Shape 2"/>
          <p:cNvSpPr/>
          <p:nvPr/>
        </p:nvSpPr>
        <p:spPr>
          <a:xfrm>
            <a:off x="6407052" y="1715377"/>
            <a:ext cx="5384963" cy="2273443"/>
          </a:xfrm>
          <a:prstGeom prst="roundRect">
            <a:avLst>
              <a:gd name="adj" fmla="val 13989"/>
            </a:avLst>
          </a:prstGeom>
          <a:solidFill>
            <a:srgbClr val="00AEEF"/>
          </a:solidFill>
          <a:ln w="6350">
            <a:solidFill>
              <a:srgbClr val="0094D5"/>
            </a:solidFill>
            <a:prstDash val="solid"/>
          </a:ln>
        </p:spPr>
      </p:sp>
      <p:sp>
        <p:nvSpPr>
          <p:cNvPr id="23" name="Rectangle 22"/>
          <p:cNvSpPr/>
          <p:nvPr/>
        </p:nvSpPr>
        <p:spPr>
          <a:xfrm>
            <a:off x="6584811" y="2167515"/>
            <a:ext cx="5028358" cy="1172116"/>
          </a:xfrm>
          <a:prstGeom prst="rect">
            <a:avLst/>
          </a:prstGeom>
        </p:spPr>
        <p:txBody>
          <a:bodyPr wrap="square">
            <a:spAutoFit/>
          </a:bodyPr>
          <a:lstStyle/>
          <a:p>
            <a:pPr lvl="0" algn="ctr" rtl="1">
              <a:spcAft>
                <a:spcPts val="500"/>
              </a:spcAft>
            </a:pPr>
            <a:r>
              <a:rPr lang="ar-SA" sz="2200" b="1" dirty="0">
                <a:solidFill>
                  <a:schemeClr val="bg1"/>
                </a:solidFill>
                <a:latin typeface="WinSoft Pro Medium" pitchFamily="34" charset="0"/>
                <a:ea typeface="WinSoft Pro Medium" pitchFamily="34" charset="-122"/>
                <a:cs typeface="WinSoft Pro Medium" pitchFamily="34" charset="-120"/>
              </a:rPr>
              <a:t>احتياجات التعلّم </a:t>
            </a:r>
            <a:r>
              <a:rPr lang="en-US" sz="2200" b="1" dirty="0">
                <a:solidFill>
                  <a:schemeClr val="bg1"/>
                </a:solidFill>
                <a:latin typeface="WinSoft Pro Medium" pitchFamily="34" charset="0"/>
                <a:ea typeface="WinSoft Pro Medium" pitchFamily="34" charset="-122"/>
                <a:cs typeface="WinSoft Pro Medium" pitchFamily="34" charset="-120"/>
              </a:rPr>
              <a:t>Learning Needs</a:t>
            </a:r>
          </a:p>
          <a:p>
            <a:pPr lvl="0" algn="ctr" rtl="1">
              <a:spcAft>
                <a:spcPts val="500"/>
              </a:spcAft>
              <a:buSzPts val="1000"/>
            </a:pPr>
            <a:r>
              <a:rPr lang="ar-SA" sz="2200" dirty="0">
                <a:solidFill>
                  <a:schemeClr val="bg1"/>
                </a:solidFill>
                <a:latin typeface="WinSoft Pro Medium" pitchFamily="34" charset="0"/>
                <a:ea typeface="WinSoft Pro Medium" pitchFamily="34" charset="-122"/>
                <a:cs typeface="WinSoft Pro Medium" pitchFamily="34" charset="-120"/>
              </a:rPr>
              <a:t>القراءة والكتابة؛ الرياضيات والحساب؛ الفهم والانتباه والتذكر؛ التواصل والتعبير؛ اكتساب المهارات وتطبيقها</a:t>
            </a:r>
            <a:r>
              <a:rPr lang="ar-SA" sz="2200" dirty="0">
                <a:solidFill>
                  <a:schemeClr val="bg1"/>
                </a:solidFill>
                <a:latin typeface="Arial" panose="020B0604020202020204" pitchFamily="34" charset="0"/>
                <a:ea typeface="Arial" panose="020B0604020202020204" pitchFamily="34" charset="0"/>
              </a:rPr>
              <a:t>.</a:t>
            </a:r>
            <a:endParaRPr lang="en-US" sz="2200" dirty="0">
              <a:solidFill>
                <a:schemeClr val="bg1"/>
              </a:solidFill>
              <a:latin typeface="Arial" panose="020B0604020202020204" pitchFamily="34" charset="0"/>
              <a:ea typeface="Arial" panose="020B0604020202020204" pitchFamily="34" charset="0"/>
            </a:endParaRPr>
          </a:p>
        </p:txBody>
      </p:sp>
      <p:sp>
        <p:nvSpPr>
          <p:cNvPr id="24" name="Shape 2"/>
          <p:cNvSpPr/>
          <p:nvPr/>
        </p:nvSpPr>
        <p:spPr>
          <a:xfrm>
            <a:off x="557533" y="1715376"/>
            <a:ext cx="5384963" cy="2273443"/>
          </a:xfrm>
          <a:prstGeom prst="roundRect">
            <a:avLst>
              <a:gd name="adj" fmla="val 13989"/>
            </a:avLst>
          </a:prstGeom>
          <a:solidFill>
            <a:srgbClr val="00AEEF"/>
          </a:solidFill>
          <a:ln w="6350">
            <a:solidFill>
              <a:srgbClr val="0094D5"/>
            </a:solidFill>
            <a:prstDash val="solid"/>
          </a:ln>
        </p:spPr>
      </p:sp>
      <p:sp>
        <p:nvSpPr>
          <p:cNvPr id="25" name="Rectangle 24"/>
          <p:cNvSpPr/>
          <p:nvPr/>
        </p:nvSpPr>
        <p:spPr>
          <a:xfrm>
            <a:off x="379773" y="2032642"/>
            <a:ext cx="5740482" cy="1638910"/>
          </a:xfrm>
          <a:prstGeom prst="rect">
            <a:avLst/>
          </a:prstGeom>
        </p:spPr>
        <p:txBody>
          <a:bodyPr wrap="square">
            <a:spAutoFit/>
          </a:bodyPr>
          <a:lstStyle/>
          <a:p>
            <a:pPr algn="ctr" rtl="1">
              <a:spcAft>
                <a:spcPts val="500"/>
              </a:spcAft>
            </a:pPr>
            <a:r>
              <a:rPr lang="ar-SA" sz="2200" b="1" dirty="0">
                <a:solidFill>
                  <a:schemeClr val="bg1"/>
                </a:solidFill>
                <a:latin typeface="WinSoft Pro Medium" pitchFamily="34" charset="0"/>
                <a:ea typeface="WinSoft Pro Medium" pitchFamily="34" charset="-122"/>
                <a:cs typeface="WinSoft Pro Medium" pitchFamily="34" charset="-120"/>
              </a:rPr>
              <a:t>الاحتياجات النفسية الاجتماعية </a:t>
            </a:r>
            <a:r>
              <a:rPr lang="en-US" sz="2200" b="1" dirty="0">
                <a:solidFill>
                  <a:schemeClr val="bg1"/>
                </a:solidFill>
                <a:latin typeface="WinSoft Pro Medium" pitchFamily="34" charset="0"/>
                <a:ea typeface="WinSoft Pro Medium" pitchFamily="34" charset="-122"/>
                <a:cs typeface="WinSoft Pro Medium" pitchFamily="34" charset="-120"/>
              </a:rPr>
              <a:t>Psychosocial Needs</a:t>
            </a:r>
          </a:p>
          <a:p>
            <a:pPr algn="ctr" rtl="1">
              <a:spcAft>
                <a:spcPts val="500"/>
              </a:spcAft>
            </a:pPr>
            <a:r>
              <a:rPr lang="ar-SA" sz="2200" dirty="0">
                <a:solidFill>
                  <a:schemeClr val="bg1"/>
                </a:solidFill>
                <a:latin typeface="WinSoft Pro Medium" pitchFamily="34" charset="0"/>
                <a:ea typeface="WinSoft Pro Medium" pitchFamily="34" charset="-122"/>
                <a:cs typeface="WinSoft Pro Medium" pitchFamily="34" charset="-120"/>
              </a:rPr>
              <a:t>الأمان والرفاه النفسي؛ العلاقات والتفاعل الاجتماعي؛ </a:t>
            </a:r>
            <a:endParaRPr lang="ar-JO" sz="2200" dirty="0">
              <a:solidFill>
                <a:schemeClr val="bg1"/>
              </a:solidFill>
              <a:latin typeface="WinSoft Pro Medium" pitchFamily="34" charset="0"/>
              <a:ea typeface="WinSoft Pro Medium" pitchFamily="34" charset="-122"/>
              <a:cs typeface="WinSoft Pro Medium" pitchFamily="34" charset="-120"/>
            </a:endParaRPr>
          </a:p>
          <a:p>
            <a:pPr algn="ctr" rtl="1">
              <a:spcAft>
                <a:spcPts val="500"/>
              </a:spcAft>
            </a:pPr>
            <a:r>
              <a:rPr lang="ar-SA" sz="2200" dirty="0">
                <a:solidFill>
                  <a:schemeClr val="bg1"/>
                </a:solidFill>
                <a:latin typeface="WinSoft Pro Medium" pitchFamily="34" charset="0"/>
                <a:ea typeface="WinSoft Pro Medium" pitchFamily="34" charset="-122"/>
                <a:cs typeface="WinSoft Pro Medium" pitchFamily="34" charset="-120"/>
              </a:rPr>
              <a:t>السلوك؛ الثقة بالنفس والانتماء؛ التأثر بالأزمات </a:t>
            </a:r>
            <a:endParaRPr lang="ar-JO" sz="2200" dirty="0">
              <a:solidFill>
                <a:schemeClr val="bg1"/>
              </a:solidFill>
              <a:latin typeface="WinSoft Pro Medium" pitchFamily="34" charset="0"/>
              <a:ea typeface="WinSoft Pro Medium" pitchFamily="34" charset="-122"/>
              <a:cs typeface="WinSoft Pro Medium" pitchFamily="34" charset="-120"/>
            </a:endParaRPr>
          </a:p>
          <a:p>
            <a:pPr algn="ctr" rtl="1">
              <a:spcAft>
                <a:spcPts val="500"/>
              </a:spcAft>
            </a:pPr>
            <a:r>
              <a:rPr lang="ar-SA" sz="2200" dirty="0">
                <a:solidFill>
                  <a:schemeClr val="bg1"/>
                </a:solidFill>
                <a:latin typeface="WinSoft Pro Medium" pitchFamily="34" charset="0"/>
                <a:ea typeface="WinSoft Pro Medium" pitchFamily="34" charset="-122"/>
                <a:cs typeface="WinSoft Pro Medium" pitchFamily="34" charset="-120"/>
              </a:rPr>
              <a:t>والنزاعات والضغوط.</a:t>
            </a:r>
            <a:endParaRPr lang="ar-JO" sz="2200" dirty="0">
              <a:solidFill>
                <a:schemeClr val="bg1"/>
              </a:solidFill>
              <a:latin typeface="WinSoft Pro Medium" pitchFamily="34" charset="0"/>
              <a:ea typeface="WinSoft Pro Medium" pitchFamily="34" charset="-122"/>
              <a:cs typeface="WinSoft Pro Medium" pitchFamily="34" charset="-120"/>
            </a:endParaRPr>
          </a:p>
        </p:txBody>
      </p:sp>
      <p:pic>
        <p:nvPicPr>
          <p:cNvPr id="26" name="Picture 25"/>
          <p:cNvPicPr>
            <a:picLocks noChangeAspect="1"/>
          </p:cNvPicPr>
          <p:nvPr/>
        </p:nvPicPr>
        <p:blipFill>
          <a:blip r:embed="rId2"/>
          <a:stretch>
            <a:fillRect/>
          </a:stretch>
        </p:blipFill>
        <p:spPr>
          <a:xfrm>
            <a:off x="6407117" y="4281090"/>
            <a:ext cx="5391150" cy="2286000"/>
          </a:xfrm>
          <a:prstGeom prst="rect">
            <a:avLst/>
          </a:prstGeom>
        </p:spPr>
      </p:pic>
      <p:sp>
        <p:nvSpPr>
          <p:cNvPr id="27" name="Rectangle 26"/>
          <p:cNvSpPr/>
          <p:nvPr/>
        </p:nvSpPr>
        <p:spPr>
          <a:xfrm>
            <a:off x="6763657" y="4431634"/>
            <a:ext cx="5028358" cy="1785104"/>
          </a:xfrm>
          <a:prstGeom prst="rect">
            <a:avLst/>
          </a:prstGeom>
        </p:spPr>
        <p:txBody>
          <a:bodyPr wrap="square">
            <a:spAutoFit/>
          </a:bodyPr>
          <a:lstStyle/>
          <a:p>
            <a:pPr lvl="0" algn="ctr" rtl="1"/>
            <a:r>
              <a:rPr lang="ar-SA" sz="2200" b="1" dirty="0">
                <a:solidFill>
                  <a:schemeClr val="bg1"/>
                </a:solidFill>
                <a:latin typeface="WinSoft Pro Medium" pitchFamily="34" charset="0"/>
                <a:ea typeface="WinSoft Pro Medium" pitchFamily="34" charset="-122"/>
                <a:cs typeface="WinSoft Pro Medium" pitchFamily="34" charset="-120"/>
              </a:rPr>
              <a:t>الاحتياجات الصحية </a:t>
            </a:r>
            <a:r>
              <a:rPr lang="en-US" sz="2200" b="1" dirty="0">
                <a:solidFill>
                  <a:schemeClr val="bg1"/>
                </a:solidFill>
                <a:latin typeface="WinSoft Pro Medium" pitchFamily="34" charset="0"/>
                <a:ea typeface="WinSoft Pro Medium" pitchFamily="34" charset="-122"/>
                <a:cs typeface="WinSoft Pro Medium" pitchFamily="34" charset="-120"/>
              </a:rPr>
              <a:t>Health Needs</a:t>
            </a:r>
          </a:p>
          <a:p>
            <a:pPr lvl="0" algn="ctr" rtl="1"/>
            <a:r>
              <a:rPr lang="ar-SA" sz="2200" dirty="0">
                <a:solidFill>
                  <a:schemeClr val="bg1"/>
                </a:solidFill>
                <a:latin typeface="WinSoft Pro Medium" pitchFamily="34" charset="0"/>
                <a:ea typeface="WinSoft Pro Medium" pitchFamily="34" charset="-122"/>
                <a:cs typeface="WinSoft Pro Medium" pitchFamily="34" charset="-120"/>
              </a:rPr>
              <a:t>الحالات الصحية التي تؤثر في التعلم والمشاركة؛ </a:t>
            </a:r>
            <a:endParaRPr lang="en-US" sz="2200" dirty="0">
              <a:solidFill>
                <a:schemeClr val="bg1"/>
              </a:solidFill>
              <a:latin typeface="WinSoft Pro Medium" pitchFamily="34" charset="0"/>
              <a:ea typeface="WinSoft Pro Medium" pitchFamily="34" charset="-122"/>
              <a:cs typeface="WinSoft Pro Medium" pitchFamily="34" charset="-120"/>
            </a:endParaRPr>
          </a:p>
          <a:p>
            <a:pPr lvl="0" algn="ctr" rtl="1"/>
            <a:r>
              <a:rPr lang="ar-SA" sz="2200" dirty="0">
                <a:solidFill>
                  <a:schemeClr val="bg1"/>
                </a:solidFill>
                <a:latin typeface="WinSoft Pro Medium" pitchFamily="34" charset="0"/>
                <a:ea typeface="WinSoft Pro Medium" pitchFamily="34" charset="-122"/>
                <a:cs typeface="WinSoft Pro Medium" pitchFamily="34" charset="-120"/>
              </a:rPr>
              <a:t>الحركة والنشاط؛ </a:t>
            </a:r>
            <a:endParaRPr lang="en-US" sz="2200" dirty="0">
              <a:solidFill>
                <a:schemeClr val="bg1"/>
              </a:solidFill>
              <a:latin typeface="WinSoft Pro Medium" pitchFamily="34" charset="0"/>
              <a:ea typeface="WinSoft Pro Medium" pitchFamily="34" charset="-122"/>
              <a:cs typeface="WinSoft Pro Medium" pitchFamily="34" charset="-120"/>
            </a:endParaRPr>
          </a:p>
          <a:p>
            <a:pPr lvl="0" algn="ctr" rtl="1"/>
            <a:r>
              <a:rPr lang="ar-SA" sz="2200" dirty="0">
                <a:solidFill>
                  <a:schemeClr val="bg1"/>
                </a:solidFill>
                <a:latin typeface="WinSoft Pro Medium" pitchFamily="34" charset="0"/>
                <a:ea typeface="WinSoft Pro Medium" pitchFamily="34" charset="-122"/>
                <a:cs typeface="WinSoft Pro Medium" pitchFamily="34" charset="-120"/>
              </a:rPr>
              <a:t>الوصول الآمن إلى البيئة التعليمية؛ </a:t>
            </a:r>
            <a:endParaRPr lang="en-US" sz="2200" dirty="0">
              <a:solidFill>
                <a:schemeClr val="bg1"/>
              </a:solidFill>
              <a:latin typeface="WinSoft Pro Medium" pitchFamily="34" charset="0"/>
              <a:ea typeface="WinSoft Pro Medium" pitchFamily="34" charset="-122"/>
              <a:cs typeface="WinSoft Pro Medium" pitchFamily="34" charset="-120"/>
            </a:endParaRPr>
          </a:p>
          <a:p>
            <a:pPr algn="ctr"/>
            <a:r>
              <a:rPr lang="ar-SA" sz="2200" dirty="0">
                <a:solidFill>
                  <a:schemeClr val="bg1"/>
                </a:solidFill>
                <a:latin typeface="WinSoft Pro Medium" pitchFamily="34" charset="0"/>
                <a:ea typeface="WinSoft Pro Medium" pitchFamily="34" charset="-122"/>
                <a:cs typeface="WinSoft Pro Medium" pitchFamily="34" charset="-120"/>
              </a:rPr>
              <a:t>الرعاية أو المتابعة الصحية اللازمة</a:t>
            </a:r>
            <a:endParaRPr lang="en-US" sz="2200" dirty="0">
              <a:solidFill>
                <a:schemeClr val="bg1"/>
              </a:solidFill>
              <a:latin typeface="WinSoft Pro Medium" pitchFamily="34" charset="0"/>
              <a:ea typeface="WinSoft Pro Medium" pitchFamily="34" charset="-122"/>
              <a:cs typeface="WinSoft Pro Medium" pitchFamily="34" charset="-120"/>
            </a:endParaRPr>
          </a:p>
        </p:txBody>
      </p:sp>
      <p:pic>
        <p:nvPicPr>
          <p:cNvPr id="29" name="Picture 28"/>
          <p:cNvPicPr>
            <a:picLocks noChangeAspect="1"/>
          </p:cNvPicPr>
          <p:nvPr/>
        </p:nvPicPr>
        <p:blipFill>
          <a:blip r:embed="rId2"/>
          <a:stretch>
            <a:fillRect/>
          </a:stretch>
        </p:blipFill>
        <p:spPr>
          <a:xfrm>
            <a:off x="557533" y="4281090"/>
            <a:ext cx="5562722" cy="2286000"/>
          </a:xfrm>
          <a:prstGeom prst="rect">
            <a:avLst/>
          </a:prstGeom>
        </p:spPr>
      </p:pic>
      <p:sp>
        <p:nvSpPr>
          <p:cNvPr id="30" name="Rectangle 29"/>
          <p:cNvSpPr/>
          <p:nvPr/>
        </p:nvSpPr>
        <p:spPr>
          <a:xfrm>
            <a:off x="518620" y="4568851"/>
            <a:ext cx="5601635" cy="1510670"/>
          </a:xfrm>
          <a:prstGeom prst="rect">
            <a:avLst/>
          </a:prstGeom>
        </p:spPr>
        <p:txBody>
          <a:bodyPr wrap="square">
            <a:spAutoFit/>
          </a:bodyPr>
          <a:lstStyle/>
          <a:p>
            <a:pPr lvl="0" algn="ctr" rtl="1">
              <a:spcAft>
                <a:spcPts val="500"/>
              </a:spcAft>
            </a:pPr>
            <a:r>
              <a:rPr lang="ar-SA" sz="2200" b="1" dirty="0">
                <a:solidFill>
                  <a:schemeClr val="bg1"/>
                </a:solidFill>
                <a:latin typeface="WinSoft Pro Medium" pitchFamily="34" charset="0"/>
                <a:ea typeface="WinSoft Pro Medium" pitchFamily="34" charset="-122"/>
                <a:cs typeface="WinSoft Pro Medium" pitchFamily="34" charset="-120"/>
              </a:rPr>
              <a:t>الاحتياجات المرتبطة بالإعاقة </a:t>
            </a:r>
            <a:r>
              <a:rPr lang="en-US" sz="2200" b="1" dirty="0">
                <a:solidFill>
                  <a:schemeClr val="bg1"/>
                </a:solidFill>
                <a:latin typeface="WinSoft Pro Medium" pitchFamily="34" charset="0"/>
                <a:ea typeface="WinSoft Pro Medium" pitchFamily="34" charset="-122"/>
                <a:cs typeface="WinSoft Pro Medium" pitchFamily="34" charset="-120"/>
              </a:rPr>
              <a:t>Disability-Related Needs</a:t>
            </a:r>
            <a:r>
              <a:rPr lang="en-US" sz="2200" dirty="0">
                <a:solidFill>
                  <a:schemeClr val="bg1"/>
                </a:solidFill>
                <a:latin typeface="WinSoft Pro Medium" pitchFamily="34" charset="0"/>
                <a:ea typeface="WinSoft Pro Medium" pitchFamily="34" charset="-122"/>
                <a:cs typeface="WinSoft Pro Medium" pitchFamily="34" charset="-120"/>
              </a:rPr>
              <a:t/>
            </a:r>
            <a:br>
              <a:rPr lang="en-US" sz="2200" dirty="0">
                <a:solidFill>
                  <a:schemeClr val="bg1"/>
                </a:solidFill>
                <a:latin typeface="WinSoft Pro Medium" pitchFamily="34" charset="0"/>
                <a:ea typeface="WinSoft Pro Medium" pitchFamily="34" charset="-122"/>
                <a:cs typeface="WinSoft Pro Medium" pitchFamily="34" charset="-120"/>
              </a:rPr>
            </a:br>
            <a:r>
              <a:rPr lang="ar-SA" sz="2200" dirty="0">
                <a:solidFill>
                  <a:schemeClr val="bg1"/>
                </a:solidFill>
                <a:latin typeface="WinSoft Pro Medium" pitchFamily="34" charset="0"/>
                <a:ea typeface="WinSoft Pro Medium" pitchFamily="34" charset="-122"/>
                <a:cs typeface="WinSoft Pro Medium" pitchFamily="34" charset="-120"/>
              </a:rPr>
              <a:t>وتشمل الأنواع الآتية من الإعاقات: </a:t>
            </a:r>
            <a:endParaRPr lang="en-US" sz="2200" dirty="0">
              <a:solidFill>
                <a:schemeClr val="bg1"/>
              </a:solidFill>
              <a:latin typeface="WinSoft Pro Medium" pitchFamily="34" charset="0"/>
              <a:ea typeface="WinSoft Pro Medium" pitchFamily="34" charset="-122"/>
              <a:cs typeface="WinSoft Pro Medium" pitchFamily="34" charset="-120"/>
            </a:endParaRPr>
          </a:p>
          <a:p>
            <a:pPr lvl="0" algn="ctr" rtl="1">
              <a:spcAft>
                <a:spcPts val="500"/>
              </a:spcAft>
              <a:buSzPts val="1000"/>
              <a:tabLst>
                <a:tab pos="457200" algn="l"/>
              </a:tabLst>
            </a:pPr>
            <a:r>
              <a:rPr lang="ar-SA" sz="2200" dirty="0">
                <a:solidFill>
                  <a:schemeClr val="bg1"/>
                </a:solidFill>
                <a:latin typeface="WinSoft Pro Medium" pitchFamily="34" charset="0"/>
                <a:ea typeface="WinSoft Pro Medium" pitchFamily="34" charset="-122"/>
                <a:cs typeface="WinSoft Pro Medium" pitchFamily="34" charset="-120"/>
              </a:rPr>
              <a:t>الإعاقة البصرية</a:t>
            </a:r>
            <a:r>
              <a:rPr lang="ar-JO" sz="2200" dirty="0">
                <a:solidFill>
                  <a:schemeClr val="bg1"/>
                </a:solidFill>
                <a:latin typeface="WinSoft Pro Medium" pitchFamily="34" charset="0"/>
                <a:ea typeface="WinSoft Pro Medium" pitchFamily="34" charset="-122"/>
                <a:cs typeface="WinSoft Pro Medium" pitchFamily="34" charset="-120"/>
              </a:rPr>
              <a:t>، </a:t>
            </a:r>
            <a:r>
              <a:rPr lang="ar-SA" sz="2200" dirty="0">
                <a:solidFill>
                  <a:schemeClr val="bg1"/>
                </a:solidFill>
                <a:latin typeface="WinSoft Pro Medium" pitchFamily="34" charset="0"/>
                <a:ea typeface="WinSoft Pro Medium" pitchFamily="34" charset="-122"/>
                <a:cs typeface="WinSoft Pro Medium" pitchFamily="34" charset="-120"/>
              </a:rPr>
              <a:t>الإعاقة السمعية</a:t>
            </a:r>
            <a:r>
              <a:rPr lang="ar-JO" sz="2200" dirty="0">
                <a:solidFill>
                  <a:schemeClr val="bg1"/>
                </a:solidFill>
                <a:latin typeface="WinSoft Pro Medium" pitchFamily="34" charset="0"/>
                <a:ea typeface="WinSoft Pro Medium" pitchFamily="34" charset="-122"/>
                <a:cs typeface="WinSoft Pro Medium" pitchFamily="34" charset="-120"/>
              </a:rPr>
              <a:t>، </a:t>
            </a:r>
            <a:r>
              <a:rPr lang="ar-SA" sz="2200" dirty="0">
                <a:solidFill>
                  <a:schemeClr val="bg1"/>
                </a:solidFill>
                <a:latin typeface="WinSoft Pro Medium" pitchFamily="34" charset="0"/>
                <a:ea typeface="WinSoft Pro Medium" pitchFamily="34" charset="-122"/>
                <a:cs typeface="WinSoft Pro Medium" pitchFamily="34" charset="-120"/>
              </a:rPr>
              <a:t>الإعاقة الحركية</a:t>
            </a:r>
            <a:r>
              <a:rPr lang="ar-JO" sz="2200" dirty="0">
                <a:solidFill>
                  <a:schemeClr val="bg1"/>
                </a:solidFill>
                <a:latin typeface="WinSoft Pro Medium" pitchFamily="34" charset="0"/>
                <a:ea typeface="WinSoft Pro Medium" pitchFamily="34" charset="-122"/>
                <a:cs typeface="WinSoft Pro Medium" pitchFamily="34" charset="-120"/>
              </a:rPr>
              <a:t>، </a:t>
            </a:r>
            <a:r>
              <a:rPr lang="ar-SA" sz="2200" dirty="0">
                <a:solidFill>
                  <a:schemeClr val="bg1"/>
                </a:solidFill>
                <a:latin typeface="WinSoft Pro Medium" pitchFamily="34" charset="0"/>
                <a:ea typeface="WinSoft Pro Medium" pitchFamily="34" charset="-122"/>
                <a:cs typeface="WinSoft Pro Medium" pitchFamily="34" charset="-120"/>
              </a:rPr>
              <a:t>الإعاقة الذهنية</a:t>
            </a:r>
            <a:r>
              <a:rPr lang="ar-JO" sz="2200" dirty="0">
                <a:solidFill>
                  <a:schemeClr val="bg1"/>
                </a:solidFill>
                <a:latin typeface="WinSoft Pro Medium" pitchFamily="34" charset="0"/>
                <a:ea typeface="WinSoft Pro Medium" pitchFamily="34" charset="-122"/>
                <a:cs typeface="WinSoft Pro Medium" pitchFamily="34" charset="-120"/>
              </a:rPr>
              <a:t>، </a:t>
            </a:r>
            <a:r>
              <a:rPr lang="ar-SA" sz="2200" dirty="0">
                <a:solidFill>
                  <a:schemeClr val="bg1"/>
                </a:solidFill>
                <a:latin typeface="WinSoft Pro Medium" pitchFamily="34" charset="0"/>
                <a:ea typeface="WinSoft Pro Medium" pitchFamily="34" charset="-122"/>
                <a:cs typeface="WinSoft Pro Medium" pitchFamily="34" charset="-120"/>
              </a:rPr>
              <a:t>احتياجات التواصل والكلام واللغة</a:t>
            </a:r>
            <a:endParaRPr lang="en-US" sz="2200" dirty="0">
              <a:solidFill>
                <a:schemeClr val="bg1"/>
              </a:solidFill>
              <a:latin typeface="WinSoft Pro Medium" pitchFamily="34" charset="0"/>
              <a:ea typeface="WinSoft Pro Medium" pitchFamily="34" charset="-122"/>
              <a:cs typeface="WinSoft Pro Medium" pitchFamily="34" charset="-120"/>
            </a:endParaRPr>
          </a:p>
        </p:txBody>
      </p:sp>
    </p:spTree>
    <p:extLst>
      <p:ext uri="{BB962C8B-B14F-4D97-AF65-F5344CB8AC3E}">
        <p14:creationId xmlns:p14="http://schemas.microsoft.com/office/powerpoint/2010/main" val="145758927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0"/>
          <p:cNvPicPr>
            <a:picLocks noChangeAspect="1"/>
          </p:cNvPicPr>
          <p:nvPr/>
        </p:nvPicPr>
        <p:blipFill>
          <a:blip r:embed="rId2"/>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6" name="Image 1" descr="preencoded.png"/>
          <p:cNvPicPr>
            <a:picLocks noChangeAspect="1"/>
          </p:cNvPicPr>
          <p:nvPr/>
        </p:nvPicPr>
        <p:blipFill>
          <a:blip r:embed="rId3"/>
          <a:stretch>
            <a:fillRect/>
          </a:stretch>
        </p:blipFill>
        <p:spPr>
          <a:xfrm>
            <a:off x="8555893" y="742123"/>
            <a:ext cx="3582348" cy="5373656"/>
          </a:xfrm>
          <a:prstGeom prst="rect">
            <a:avLst/>
          </a:prstGeom>
        </p:spPr>
      </p:pic>
      <p:sp>
        <p:nvSpPr>
          <p:cNvPr id="9" name="Rectangle 8"/>
          <p:cNvSpPr/>
          <p:nvPr/>
        </p:nvSpPr>
        <p:spPr>
          <a:xfrm>
            <a:off x="1058815" y="906661"/>
            <a:ext cx="6096000" cy="5209118"/>
          </a:xfrm>
          <a:prstGeom prst="rect">
            <a:avLst/>
          </a:prstGeom>
        </p:spPr>
        <p:txBody>
          <a:bodyPr>
            <a:spAutoFit/>
          </a:bodyPr>
          <a:lstStyle/>
          <a:p>
            <a:pPr marL="0" lvl="1" algn="justLow" rtl="1">
              <a:spcAft>
                <a:spcPts val="500"/>
              </a:spcAft>
            </a:pPr>
            <a:r>
              <a:rPr lang="ar-SA" sz="3200" dirty="0">
                <a:solidFill>
                  <a:srgbClr val="2E3C4E"/>
                </a:solidFill>
                <a:latin typeface="GE SS Two Light" pitchFamily="34" charset="0"/>
                <a:ea typeface="GE SS Two Light" pitchFamily="34" charset="-122"/>
                <a:cs typeface="GE SS Two Light" pitchFamily="34" charset="-120"/>
              </a:rPr>
              <a:t>تُحدد الاحتياجات المتنوعة في ال</a:t>
            </a:r>
            <a:r>
              <a:rPr lang="ar-JO" sz="3200" dirty="0">
                <a:solidFill>
                  <a:srgbClr val="2E3C4E"/>
                </a:solidFill>
                <a:latin typeface="GE SS Two Light" pitchFamily="34" charset="0"/>
                <a:ea typeface="GE SS Two Light" pitchFamily="34" charset="-122"/>
                <a:cs typeface="GE SS Two Light" pitchFamily="34" charset="-120"/>
              </a:rPr>
              <a:t>أ</a:t>
            </a:r>
            <a:r>
              <a:rPr lang="ar-SA" sz="3200" dirty="0">
                <a:solidFill>
                  <a:srgbClr val="2E3C4E"/>
                </a:solidFill>
                <a:latin typeface="GE SS Two Light" pitchFamily="34" charset="0"/>
                <a:ea typeface="GE SS Two Light" pitchFamily="34" charset="-122"/>
                <a:cs typeface="GE SS Two Light" pitchFamily="34" charset="-120"/>
              </a:rPr>
              <a:t>ونروا ضمن أربع مجالات مترابطة:</a:t>
            </a:r>
            <a:r>
              <a:rPr lang="ar-JO" sz="3200" dirty="0">
                <a:solidFill>
                  <a:srgbClr val="2E3C4E"/>
                </a:solidFill>
                <a:latin typeface="GE SS Two Light" pitchFamily="34" charset="0"/>
                <a:ea typeface="GE SS Two Light" pitchFamily="34" charset="-122"/>
                <a:cs typeface="GE SS Two Light" pitchFamily="34" charset="-120"/>
              </a:rPr>
              <a:t/>
            </a:r>
            <a:br>
              <a:rPr lang="ar-JO" sz="3200" dirty="0">
                <a:solidFill>
                  <a:srgbClr val="2E3C4E"/>
                </a:solidFill>
                <a:latin typeface="GE SS Two Light" pitchFamily="34" charset="0"/>
                <a:ea typeface="GE SS Two Light" pitchFamily="34" charset="-122"/>
                <a:cs typeface="GE SS Two Light" pitchFamily="34" charset="-120"/>
              </a:rPr>
            </a:br>
            <a:endParaRPr lang="ar-JO" sz="3200" dirty="0">
              <a:solidFill>
                <a:srgbClr val="2E3C4E"/>
              </a:solidFill>
              <a:latin typeface="GE SS Two Light" pitchFamily="34" charset="0"/>
              <a:ea typeface="GE SS Two Light" pitchFamily="34" charset="-122"/>
              <a:cs typeface="GE SS Two Light" pitchFamily="34" charset="-120"/>
            </a:endParaRPr>
          </a:p>
          <a:p>
            <a:pPr marL="0" lvl="1" algn="justLow" rtl="1">
              <a:spcAft>
                <a:spcPts val="500"/>
              </a:spcAft>
            </a:pPr>
            <a:r>
              <a:rPr lang="ar-SA" sz="3200" dirty="0">
                <a:solidFill>
                  <a:srgbClr val="2E3C4E"/>
                </a:solidFill>
                <a:latin typeface="GE SS Two Light" pitchFamily="34" charset="0"/>
                <a:ea typeface="GE SS Two Light" pitchFamily="34" charset="-122"/>
                <a:cs typeface="GE SS Two Light" pitchFamily="34" charset="-120"/>
              </a:rPr>
              <a:t>احتياجات التعلّم، والاحتياجات النفسية الاجتماعية، والاحتياجات الصحية، والاحتياجات المرتبطة بالإعاقة.</a:t>
            </a:r>
            <a:endParaRPr lang="ar-JO" sz="3200" dirty="0">
              <a:solidFill>
                <a:srgbClr val="2E3C4E"/>
              </a:solidFill>
              <a:latin typeface="GE SS Two Light" pitchFamily="34" charset="0"/>
              <a:ea typeface="GE SS Two Light" pitchFamily="34" charset="-122"/>
              <a:cs typeface="GE SS Two Light" pitchFamily="34" charset="-120"/>
            </a:endParaRPr>
          </a:p>
          <a:p>
            <a:pPr marL="0" lvl="1" algn="justLow" rtl="1">
              <a:spcAft>
                <a:spcPts val="500"/>
              </a:spcAft>
            </a:pPr>
            <a:endParaRPr lang="ar-JO" sz="3200" dirty="0">
              <a:solidFill>
                <a:srgbClr val="2E3C4E"/>
              </a:solidFill>
              <a:latin typeface="GE SS Two Light" pitchFamily="34" charset="0"/>
              <a:ea typeface="GE SS Two Light" pitchFamily="34" charset="-122"/>
              <a:cs typeface="GE SS Two Light" pitchFamily="34" charset="-120"/>
            </a:endParaRPr>
          </a:p>
          <a:p>
            <a:pPr marL="0" lvl="1" algn="justLow" rtl="1">
              <a:spcAft>
                <a:spcPts val="500"/>
              </a:spcAft>
            </a:pPr>
            <a:r>
              <a:rPr lang="ar-SA" sz="3200" dirty="0">
                <a:solidFill>
                  <a:srgbClr val="2E3C4E"/>
                </a:solidFill>
                <a:latin typeface="GE SS Two Light" pitchFamily="34" charset="0"/>
                <a:ea typeface="GE SS Two Light" pitchFamily="34" charset="-122"/>
                <a:cs typeface="GE SS Two Light" pitchFamily="34" charset="-120"/>
              </a:rPr>
              <a:t>وقد يحتاج المتدرب إلى دعم في أكثر من مجال في الوقت نفسه</a:t>
            </a:r>
            <a:r>
              <a:rPr lang="en-US" sz="1200" dirty="0">
                <a:solidFill>
                  <a:srgbClr val="000000"/>
                </a:solidFill>
                <a:latin typeface="Arial" panose="020B0604020202020204" pitchFamily="34" charset="0"/>
                <a:ea typeface="Arial" panose="020B0604020202020204" pitchFamily="34" charset="0"/>
                <a:cs typeface="Arial" panose="020B0604020202020204" pitchFamily="34" charset="0"/>
              </a:rPr>
              <a:t>.</a:t>
            </a:r>
            <a:endParaRPr lang="en-US" sz="1200" dirty="0">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128727502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03051" y="632482"/>
            <a:ext cx="5532606" cy="842538"/>
          </a:xfrm>
          <a:prstGeom prst="rect">
            <a:avLst/>
          </a:prstGeom>
        </p:spPr>
        <p:txBody>
          <a:bodyPr wrap="square">
            <a:spAutoFit/>
          </a:bodyPr>
          <a:lstStyle/>
          <a:p>
            <a:pPr algn="just" rtl="1">
              <a:lnSpc>
                <a:spcPct val="150000"/>
              </a:lnSpc>
              <a:spcAft>
                <a:spcPts val="500"/>
              </a:spcAft>
            </a:pPr>
            <a:r>
              <a:rPr lang="ar-JO" sz="3250" dirty="0">
                <a:solidFill>
                  <a:srgbClr val="2E3C4E"/>
                </a:solidFill>
                <a:latin typeface="GE SS Two Light" pitchFamily="34" charset="0"/>
                <a:ea typeface="GE SS Two Light" pitchFamily="34" charset="-122"/>
                <a:cs typeface="GE SS Two Light" pitchFamily="34" charset="-120"/>
              </a:rPr>
              <a:t>مستويات وأنواع الإستجابة </a:t>
            </a:r>
            <a:endParaRPr lang="en-US" sz="3250" dirty="0">
              <a:solidFill>
                <a:srgbClr val="2E3C4E"/>
              </a:solidFill>
              <a:latin typeface="GE SS Two Light" pitchFamily="34" charset="0"/>
              <a:ea typeface="GE SS Two Light" pitchFamily="34" charset="-122"/>
              <a:cs typeface="GE SS Two Light" pitchFamily="34" charset="-120"/>
            </a:endParaRPr>
          </a:p>
        </p:txBody>
      </p:sp>
      <p:pic>
        <p:nvPicPr>
          <p:cNvPr id="9" name="Image 0" descr="preencoded.png"/>
          <p:cNvPicPr>
            <a:picLocks noChangeAspect="1"/>
          </p:cNvPicPr>
          <p:nvPr/>
        </p:nvPicPr>
        <p:blipFill>
          <a:blip>
            <a:extLst>
              <a:ext uri="{96DAC541-7B7A-43D3-8B79-37D633B846F1}">
                <asvg:svgBlip xmlns:asvg="http://schemas.microsoft.com/office/drawing/2016/SVG/main" xmlns="" r:embed="rId2"/>
              </a:ext>
            </a:extLst>
          </a:blip>
          <a:stretch>
            <a:fillRect/>
          </a:stretch>
        </p:blipFill>
        <p:spPr>
          <a:xfrm>
            <a:off x="6174824" y="1995912"/>
            <a:ext cx="5384963" cy="3882374"/>
          </a:xfrm>
          <a:prstGeom prst="rect">
            <a:avLst/>
          </a:prstGeom>
        </p:spPr>
      </p:pic>
      <p:pic>
        <p:nvPicPr>
          <p:cNvPr id="10" name="Image 1" descr="preencoded.png"/>
          <p:cNvPicPr>
            <a:picLocks noChangeAspect="1"/>
          </p:cNvPicPr>
          <p:nvPr/>
        </p:nvPicPr>
        <p:blipFill>
          <a:blip>
            <a:extLst>
              <a:ext uri="{96DAC541-7B7A-43D3-8B79-37D633B846F1}">
                <asvg:svgBlip xmlns:asvg="http://schemas.microsoft.com/office/drawing/2016/SVG/main" xmlns="" r:embed="rId2"/>
              </a:ext>
            </a:extLst>
          </a:blip>
          <a:stretch>
            <a:fillRect/>
          </a:stretch>
        </p:blipFill>
        <p:spPr>
          <a:xfrm>
            <a:off x="631908" y="1995912"/>
            <a:ext cx="5384963" cy="3882374"/>
          </a:xfrm>
          <a:prstGeom prst="rect">
            <a:avLst/>
          </a:prstGeom>
        </p:spPr>
      </p:pic>
      <p:sp>
        <p:nvSpPr>
          <p:cNvPr id="11" name="Rectangle 10"/>
          <p:cNvSpPr/>
          <p:nvPr/>
        </p:nvSpPr>
        <p:spPr>
          <a:xfrm>
            <a:off x="6139951" y="2741188"/>
            <a:ext cx="5454707" cy="2436564"/>
          </a:xfrm>
          <a:prstGeom prst="rect">
            <a:avLst/>
          </a:prstGeom>
        </p:spPr>
        <p:txBody>
          <a:bodyPr wrap="square">
            <a:spAutoFit/>
          </a:bodyPr>
          <a:lstStyle/>
          <a:p>
            <a:pPr lvl="0" algn="ctr" rtl="1">
              <a:spcAft>
                <a:spcPts val="500"/>
              </a:spcAft>
            </a:pPr>
            <a:r>
              <a:rPr lang="ar-SA" sz="2400" dirty="0">
                <a:solidFill>
                  <a:srgbClr val="000000"/>
                </a:solidFill>
                <a:latin typeface="WinSoft Pro Medium" pitchFamily="34" charset="0"/>
                <a:ea typeface="WinSoft Pro Medium" pitchFamily="34" charset="-122"/>
                <a:cs typeface="WinSoft Pro Medium" pitchFamily="34" charset="-120"/>
              </a:rPr>
              <a:t>التصميم الشامل للتعلم </a:t>
            </a:r>
            <a:r>
              <a:rPr lang="en-US" sz="2400" dirty="0">
                <a:solidFill>
                  <a:srgbClr val="000000"/>
                </a:solidFill>
                <a:latin typeface="WinSoft Pro Medium" pitchFamily="34" charset="0"/>
                <a:ea typeface="WinSoft Pro Medium" pitchFamily="34" charset="-122"/>
                <a:cs typeface="WinSoft Pro Medium" pitchFamily="34" charset="-120"/>
              </a:rPr>
              <a:t>Universal Design for Learning – UDL</a:t>
            </a:r>
          </a:p>
          <a:p>
            <a:pPr algn="ctr" rtl="1">
              <a:spcAft>
                <a:spcPts val="500"/>
              </a:spcAft>
            </a:pPr>
            <a:r>
              <a:rPr lang="ar-SA" sz="2400" dirty="0">
                <a:solidFill>
                  <a:srgbClr val="000000"/>
                </a:solidFill>
                <a:latin typeface="WinSoft Pro Medium" pitchFamily="34" charset="0"/>
                <a:ea typeface="WinSoft Pro Medium" pitchFamily="34" charset="-122"/>
                <a:cs typeface="WinSoft Pro Medium" pitchFamily="34" charset="-120"/>
              </a:rPr>
              <a:t>تصميم التعليم منذ البداية بطرائق وخيارات متعددة للوصول والمشاركة والتعلم وإظهار الفهم</a:t>
            </a:r>
            <a:r>
              <a:rPr lang="en-US" sz="2400" dirty="0">
                <a:solidFill>
                  <a:srgbClr val="000000"/>
                </a:solidFill>
                <a:latin typeface="WinSoft Pro Medium" pitchFamily="34" charset="0"/>
                <a:ea typeface="WinSoft Pro Medium" pitchFamily="34" charset="-122"/>
                <a:cs typeface="WinSoft Pro Medium" pitchFamily="34" charset="-120"/>
              </a:rPr>
              <a:t>.</a:t>
            </a:r>
          </a:p>
          <a:p>
            <a:pPr algn="ctr" rtl="1">
              <a:spcAft>
                <a:spcPts val="500"/>
              </a:spcAft>
            </a:pPr>
            <a:r>
              <a:rPr lang="ar-SA" sz="2400" dirty="0">
                <a:solidFill>
                  <a:srgbClr val="000000"/>
                </a:solidFill>
                <a:latin typeface="WinSoft Pro Medium" pitchFamily="34" charset="0"/>
                <a:ea typeface="WinSoft Pro Medium" pitchFamily="34" charset="-122"/>
                <a:cs typeface="WinSoft Pro Medium" pitchFamily="34" charset="-120"/>
              </a:rPr>
              <a:t>مثال</a:t>
            </a:r>
            <a:r>
              <a:rPr lang="ar-JO" sz="2400" dirty="0">
                <a:solidFill>
                  <a:srgbClr val="000000"/>
                </a:solidFill>
                <a:latin typeface="WinSoft Pro Medium" pitchFamily="34" charset="0"/>
                <a:ea typeface="WinSoft Pro Medium" pitchFamily="34" charset="-122"/>
                <a:cs typeface="WinSoft Pro Medium" pitchFamily="34" charset="-120"/>
              </a:rPr>
              <a:t>: </a:t>
            </a:r>
            <a:r>
              <a:rPr lang="ar-SA" sz="2400" dirty="0">
                <a:solidFill>
                  <a:srgbClr val="000000"/>
                </a:solidFill>
                <a:latin typeface="WinSoft Pro Medium" pitchFamily="34" charset="0"/>
                <a:ea typeface="WinSoft Pro Medium" pitchFamily="34" charset="-122"/>
                <a:cs typeface="WinSoft Pro Medium" pitchFamily="34" charset="-120"/>
              </a:rPr>
              <a:t>تقديم التعليمات شفهيًا، وكتابيًا، وبصريًا، ومن خلال عرض عملي</a:t>
            </a:r>
            <a:r>
              <a:rPr lang="en-US" sz="2400" dirty="0">
                <a:solidFill>
                  <a:srgbClr val="000000"/>
                </a:solidFill>
                <a:latin typeface="Arial" panose="020B0604020202020204" pitchFamily="34" charset="0"/>
                <a:ea typeface="Arial" panose="020B0604020202020204" pitchFamily="34" charset="0"/>
                <a:cs typeface="Arial" panose="020B0604020202020204" pitchFamily="34" charset="0"/>
              </a:rPr>
              <a:t>.</a:t>
            </a:r>
            <a:endParaRPr lang="en-US" sz="2400" dirty="0">
              <a:latin typeface="Arial" panose="020B0604020202020204" pitchFamily="34" charset="0"/>
              <a:ea typeface="Arial" panose="020B0604020202020204" pitchFamily="34" charset="0"/>
            </a:endParaRPr>
          </a:p>
        </p:txBody>
      </p:sp>
      <p:sp>
        <p:nvSpPr>
          <p:cNvPr id="12" name="Rectangle 11"/>
          <p:cNvSpPr/>
          <p:nvPr/>
        </p:nvSpPr>
        <p:spPr>
          <a:xfrm>
            <a:off x="631908" y="2339796"/>
            <a:ext cx="5413828" cy="3239348"/>
          </a:xfrm>
          <a:prstGeom prst="rect">
            <a:avLst/>
          </a:prstGeom>
        </p:spPr>
        <p:txBody>
          <a:bodyPr wrap="square">
            <a:spAutoFit/>
          </a:bodyPr>
          <a:lstStyle/>
          <a:p>
            <a:pPr lvl="0" algn="ctr" rtl="1">
              <a:spcAft>
                <a:spcPts val="500"/>
              </a:spcAft>
            </a:pPr>
            <a:r>
              <a:rPr lang="ar-SA" sz="2400" dirty="0">
                <a:solidFill>
                  <a:srgbClr val="000000"/>
                </a:solidFill>
                <a:latin typeface="WinSoft Pro Medium" pitchFamily="34" charset="0"/>
                <a:ea typeface="WinSoft Pro Medium" pitchFamily="34" charset="-122"/>
                <a:cs typeface="WinSoft Pro Medium" pitchFamily="34" charset="-120"/>
              </a:rPr>
              <a:t>التعليم المتمايز </a:t>
            </a:r>
            <a:r>
              <a:rPr lang="en-US" sz="2400" dirty="0">
                <a:solidFill>
                  <a:srgbClr val="000000"/>
                </a:solidFill>
                <a:latin typeface="WinSoft Pro Medium" pitchFamily="34" charset="0"/>
                <a:ea typeface="WinSoft Pro Medium" pitchFamily="34" charset="-122"/>
                <a:cs typeface="WinSoft Pro Medium" pitchFamily="34" charset="-120"/>
              </a:rPr>
              <a:t>Differentiated Teaching</a:t>
            </a:r>
          </a:p>
          <a:p>
            <a:pPr algn="ctr" rtl="1">
              <a:spcAft>
                <a:spcPts val="500"/>
              </a:spcAft>
            </a:pPr>
            <a:r>
              <a:rPr lang="ar-SA" sz="2400" dirty="0">
                <a:solidFill>
                  <a:srgbClr val="000000"/>
                </a:solidFill>
                <a:latin typeface="WinSoft Pro Medium" pitchFamily="34" charset="0"/>
                <a:ea typeface="WinSoft Pro Medium" pitchFamily="34" charset="-122"/>
                <a:cs typeface="WinSoft Pro Medium" pitchFamily="34" charset="-120"/>
              </a:rPr>
              <a:t>تكييف طريقة التدريس أو النشاط أو المواد أو مستوى الدعم بما يستجيب لتنوع قدرات واحتياجات المتدربين</a:t>
            </a:r>
            <a:r>
              <a:rPr lang="en-US" sz="2400" dirty="0">
                <a:solidFill>
                  <a:srgbClr val="000000"/>
                </a:solidFill>
                <a:latin typeface="WinSoft Pro Medium" pitchFamily="34" charset="0"/>
                <a:ea typeface="WinSoft Pro Medium" pitchFamily="34" charset="-122"/>
                <a:cs typeface="WinSoft Pro Medium" pitchFamily="34" charset="-120"/>
              </a:rPr>
              <a:t>.</a:t>
            </a:r>
          </a:p>
          <a:p>
            <a:pPr algn="ctr" rtl="1">
              <a:spcAft>
                <a:spcPts val="500"/>
              </a:spcAft>
            </a:pPr>
            <a:r>
              <a:rPr lang="ar-SA" sz="2400" dirty="0">
                <a:solidFill>
                  <a:srgbClr val="000000"/>
                </a:solidFill>
                <a:latin typeface="WinSoft Pro Medium" pitchFamily="34" charset="0"/>
                <a:ea typeface="WinSoft Pro Medium" pitchFamily="34" charset="-122"/>
                <a:cs typeface="WinSoft Pro Medium" pitchFamily="34" charset="-120"/>
              </a:rPr>
              <a:t>مثال</a:t>
            </a:r>
            <a:r>
              <a:rPr lang="ar-JO" sz="2400" dirty="0">
                <a:solidFill>
                  <a:srgbClr val="000000"/>
                </a:solidFill>
                <a:latin typeface="WinSoft Pro Medium" pitchFamily="34" charset="0"/>
                <a:ea typeface="WinSoft Pro Medium" pitchFamily="34" charset="-122"/>
                <a:cs typeface="WinSoft Pro Medium" pitchFamily="34" charset="-120"/>
              </a:rPr>
              <a:t>: </a:t>
            </a:r>
            <a:r>
              <a:rPr lang="ar-SA" sz="2400" dirty="0">
                <a:solidFill>
                  <a:srgbClr val="000000"/>
                </a:solidFill>
                <a:latin typeface="WinSoft Pro Medium" pitchFamily="34" charset="0"/>
                <a:ea typeface="WinSoft Pro Medium" pitchFamily="34" charset="-122"/>
                <a:cs typeface="WinSoft Pro Medium" pitchFamily="34" charset="-120"/>
              </a:rPr>
              <a:t>تقديم المهمة بدرجات مختلفة من الدعم، أو استخدام مواد وطرق شرح متنوعة</a:t>
            </a:r>
            <a:r>
              <a:rPr lang="en-US" sz="2400" dirty="0">
                <a:solidFill>
                  <a:srgbClr val="000000"/>
                </a:solidFill>
                <a:latin typeface="WinSoft Pro Medium" pitchFamily="34" charset="0"/>
                <a:ea typeface="WinSoft Pro Medium" pitchFamily="34" charset="-122"/>
                <a:cs typeface="WinSoft Pro Medium" pitchFamily="34" charset="-120"/>
              </a:rPr>
              <a:t>.</a:t>
            </a:r>
          </a:p>
          <a:p>
            <a:pPr algn="ctr" rtl="1">
              <a:spcAft>
                <a:spcPts val="500"/>
              </a:spcAft>
            </a:pPr>
            <a:r>
              <a:rPr lang="ar-SA" sz="2400" dirty="0">
                <a:solidFill>
                  <a:srgbClr val="000000"/>
                </a:solidFill>
                <a:latin typeface="WinSoft Pro Medium" pitchFamily="34" charset="0"/>
                <a:ea typeface="WinSoft Pro Medium" pitchFamily="34" charset="-122"/>
                <a:cs typeface="WinSoft Pro Medium" pitchFamily="34" charset="-120"/>
              </a:rPr>
              <a:t>وهذا يتسق مباشرة مع نهج الأونروا الذي يشجع المعلمين على استخدام طرائق ومواد متنوعة لتمييز وإثراء خبرات التعلم</a:t>
            </a:r>
            <a:r>
              <a:rPr lang="en-US" sz="2400" dirty="0">
                <a:solidFill>
                  <a:srgbClr val="000000"/>
                </a:solidFill>
                <a:latin typeface="WinSoft Pro Medium" pitchFamily="34" charset="0"/>
                <a:ea typeface="WinSoft Pro Medium" pitchFamily="34" charset="-122"/>
                <a:cs typeface="WinSoft Pro Medium" pitchFamily="34" charset="-120"/>
              </a:rPr>
              <a:t>.</a:t>
            </a:r>
            <a:r>
              <a:rPr lang="en-US" sz="2400" dirty="0">
                <a:solidFill>
                  <a:srgbClr val="000000"/>
                </a:solidFill>
                <a:latin typeface="Arial" panose="020B0604020202020204" pitchFamily="34" charset="0"/>
                <a:ea typeface="Arial" panose="020B0604020202020204" pitchFamily="34" charset="0"/>
                <a:cs typeface="Arial" panose="020B0604020202020204" pitchFamily="34" charset="0"/>
              </a:rPr>
              <a:t> </a:t>
            </a:r>
            <a:endParaRPr lang="en-US" sz="2400" dirty="0">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9060075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hape 1"/>
          <p:cNvSpPr/>
          <p:nvPr/>
        </p:nvSpPr>
        <p:spPr>
          <a:xfrm>
            <a:off x="631908" y="2065040"/>
            <a:ext cx="10927878" cy="2403496"/>
          </a:xfrm>
          <a:prstGeom prst="roundRect">
            <a:avLst>
              <a:gd name="adj" fmla="val 15240"/>
            </a:avLst>
          </a:prstGeom>
          <a:solidFill>
            <a:srgbClr val="B6D6FC"/>
          </a:solidFill>
          <a:ln/>
        </p:spPr>
      </p:sp>
      <p:pic>
        <p:nvPicPr>
          <p:cNvPr id="6" name="Image 0" descr="preencoded.png"/>
          <p:cNvPicPr>
            <a:picLocks noChangeAspect="1"/>
          </p:cNvPicPr>
          <p:nvPr/>
        </p:nvPicPr>
        <p:blipFill>
          <a:blip r:embed="rId2"/>
          <a:stretch>
            <a:fillRect/>
          </a:stretch>
        </p:blipFill>
        <p:spPr>
          <a:xfrm>
            <a:off x="789861" y="2273796"/>
            <a:ext cx="527719" cy="422270"/>
          </a:xfrm>
          <a:prstGeom prst="rect">
            <a:avLst/>
          </a:prstGeom>
        </p:spPr>
      </p:pic>
      <p:sp>
        <p:nvSpPr>
          <p:cNvPr id="8" name="Text 3"/>
          <p:cNvSpPr/>
          <p:nvPr/>
        </p:nvSpPr>
        <p:spPr>
          <a:xfrm>
            <a:off x="1128387" y="2273796"/>
            <a:ext cx="10207270" cy="2124270"/>
          </a:xfrm>
          <a:prstGeom prst="rect">
            <a:avLst/>
          </a:prstGeom>
          <a:noFill/>
          <a:ln/>
        </p:spPr>
        <p:txBody>
          <a:bodyPr wrap="square" lIns="0" tIns="0" rIns="0" bIns="0" rtlCol="0" anchor="t">
            <a:noAutofit/>
          </a:bodyPr>
          <a:lstStyle/>
          <a:p>
            <a:pPr lvl="0" algn="r" rtl="1"/>
            <a:r>
              <a:rPr lang="ar-SA" sz="2000" dirty="0">
                <a:solidFill>
                  <a:srgbClr val="000000"/>
                </a:solidFill>
                <a:latin typeface="WinSoft Pro Medium" pitchFamily="34" charset="0"/>
                <a:ea typeface="WinSoft Pro Medium" pitchFamily="34" charset="-122"/>
                <a:cs typeface="WinSoft Pro Medium" pitchFamily="34" charset="-120"/>
              </a:rPr>
              <a:t>الدعم الإضافي </a:t>
            </a:r>
            <a:r>
              <a:rPr lang="en-US" sz="2000" dirty="0">
                <a:solidFill>
                  <a:srgbClr val="000000"/>
                </a:solidFill>
                <a:latin typeface="WinSoft Pro Medium" pitchFamily="34" charset="0"/>
                <a:ea typeface="WinSoft Pro Medium" pitchFamily="34" charset="-122"/>
                <a:cs typeface="WinSoft Pro Medium" pitchFamily="34" charset="-120"/>
              </a:rPr>
              <a:t>Additional Support</a:t>
            </a:r>
          </a:p>
          <a:p>
            <a:pPr algn="r" rtl="1"/>
            <a:r>
              <a:rPr lang="ar-SA" sz="2000" dirty="0">
                <a:solidFill>
                  <a:srgbClr val="000000"/>
                </a:solidFill>
                <a:latin typeface="WinSoft Pro Medium" pitchFamily="34" charset="0"/>
                <a:ea typeface="WinSoft Pro Medium" pitchFamily="34" charset="-122"/>
                <a:cs typeface="WinSoft Pro Medium" pitchFamily="34" charset="-120"/>
              </a:rPr>
              <a:t>دعم إضافي يقدمه المدرب عندما يحتاج المتدرب إلى مساعدة تتجاوز ما يقدَّم لجميع المتدربين</a:t>
            </a:r>
            <a:r>
              <a:rPr lang="en-US" sz="2000" dirty="0">
                <a:solidFill>
                  <a:srgbClr val="000000"/>
                </a:solidFill>
                <a:latin typeface="WinSoft Pro Medium" pitchFamily="34" charset="0"/>
                <a:ea typeface="WinSoft Pro Medium" pitchFamily="34" charset="-122"/>
                <a:cs typeface="WinSoft Pro Medium" pitchFamily="34" charset="-120"/>
              </a:rPr>
              <a:t>.</a:t>
            </a:r>
          </a:p>
          <a:p>
            <a:pPr algn="r" rtl="1"/>
            <a:r>
              <a:rPr lang="ar-SA" sz="2000" dirty="0">
                <a:solidFill>
                  <a:srgbClr val="000000"/>
                </a:solidFill>
                <a:latin typeface="WinSoft Pro Medium" pitchFamily="34" charset="0"/>
                <a:ea typeface="WinSoft Pro Medium" pitchFamily="34" charset="-122"/>
                <a:cs typeface="WinSoft Pro Medium" pitchFamily="34" charset="-120"/>
              </a:rPr>
              <a:t>مثل</a:t>
            </a:r>
            <a:r>
              <a:rPr lang="en-US" sz="2000" dirty="0">
                <a:solidFill>
                  <a:srgbClr val="000000"/>
                </a:solidFill>
                <a:latin typeface="WinSoft Pro Medium" pitchFamily="34" charset="0"/>
                <a:ea typeface="WinSoft Pro Medium" pitchFamily="34" charset="-122"/>
                <a:cs typeface="WinSoft Pro Medium" pitchFamily="34" charset="-120"/>
              </a:rPr>
              <a:t>:</a:t>
            </a:r>
          </a:p>
          <a:p>
            <a:pPr lvl="0" algn="r" rtl="1"/>
            <a:r>
              <a:rPr lang="ar-SA" sz="2000" dirty="0">
                <a:solidFill>
                  <a:srgbClr val="000000"/>
                </a:solidFill>
                <a:latin typeface="WinSoft Pro Medium" pitchFamily="34" charset="0"/>
                <a:ea typeface="WinSoft Pro Medium" pitchFamily="34" charset="-122"/>
                <a:cs typeface="WinSoft Pro Medium" pitchFamily="34" charset="-120"/>
              </a:rPr>
              <a:t>شرح إضافي؛ </a:t>
            </a:r>
            <a:endParaRPr lang="en-US" sz="2000" dirty="0">
              <a:solidFill>
                <a:srgbClr val="000000"/>
              </a:solidFill>
              <a:latin typeface="WinSoft Pro Medium" pitchFamily="34" charset="0"/>
              <a:ea typeface="WinSoft Pro Medium" pitchFamily="34" charset="-122"/>
              <a:cs typeface="WinSoft Pro Medium" pitchFamily="34" charset="-120"/>
            </a:endParaRPr>
          </a:p>
          <a:p>
            <a:pPr lvl="0" algn="r" rtl="1"/>
            <a:r>
              <a:rPr lang="ar-SA" sz="2000" dirty="0">
                <a:solidFill>
                  <a:srgbClr val="000000"/>
                </a:solidFill>
                <a:latin typeface="WinSoft Pro Medium" pitchFamily="34" charset="0"/>
                <a:ea typeface="WinSoft Pro Medium" pitchFamily="34" charset="-122"/>
                <a:cs typeface="WinSoft Pro Medium" pitchFamily="34" charset="-120"/>
              </a:rPr>
              <a:t>تدريب أو ممارسة إضافية؛ </a:t>
            </a:r>
            <a:endParaRPr lang="en-US" sz="2000" dirty="0">
              <a:solidFill>
                <a:srgbClr val="000000"/>
              </a:solidFill>
              <a:latin typeface="WinSoft Pro Medium" pitchFamily="34" charset="0"/>
              <a:ea typeface="WinSoft Pro Medium" pitchFamily="34" charset="-122"/>
              <a:cs typeface="WinSoft Pro Medium" pitchFamily="34" charset="-120"/>
            </a:endParaRPr>
          </a:p>
          <a:p>
            <a:pPr lvl="0" algn="r" rtl="1"/>
            <a:r>
              <a:rPr lang="ar-SA" sz="2000" dirty="0">
                <a:solidFill>
                  <a:srgbClr val="000000"/>
                </a:solidFill>
                <a:latin typeface="WinSoft Pro Medium" pitchFamily="34" charset="0"/>
                <a:ea typeface="WinSoft Pro Medium" pitchFamily="34" charset="-122"/>
                <a:cs typeface="WinSoft Pro Medium" pitchFamily="34" charset="-120"/>
              </a:rPr>
              <a:t>تقسيم المهمة إلى خطوات؛ </a:t>
            </a:r>
            <a:endParaRPr lang="en-US" sz="2000" dirty="0">
              <a:solidFill>
                <a:srgbClr val="000000"/>
              </a:solidFill>
              <a:latin typeface="WinSoft Pro Medium" pitchFamily="34" charset="0"/>
              <a:ea typeface="WinSoft Pro Medium" pitchFamily="34" charset="-122"/>
              <a:cs typeface="WinSoft Pro Medium" pitchFamily="34" charset="-120"/>
            </a:endParaRPr>
          </a:p>
          <a:p>
            <a:pPr lvl="0" algn="r" rtl="1"/>
            <a:r>
              <a:rPr lang="ar-SA" sz="2000" dirty="0">
                <a:solidFill>
                  <a:srgbClr val="000000"/>
                </a:solidFill>
                <a:latin typeface="WinSoft Pro Medium" pitchFamily="34" charset="0"/>
                <a:ea typeface="WinSoft Pro Medium" pitchFamily="34" charset="-122"/>
                <a:cs typeface="WinSoft Pro Medium" pitchFamily="34" charset="-120"/>
              </a:rPr>
              <a:t>دعم فردي أو في مجموعة صغيرة</a:t>
            </a:r>
            <a:r>
              <a:rPr lang="en-US" sz="2000" dirty="0">
                <a:solidFill>
                  <a:srgbClr val="000000"/>
                </a:solidFill>
                <a:latin typeface="WinSoft Pro Medium" pitchFamily="34" charset="0"/>
                <a:ea typeface="WinSoft Pro Medium" pitchFamily="34" charset="-122"/>
                <a:cs typeface="WinSoft Pro Medium" pitchFamily="34" charset="-120"/>
              </a:rPr>
              <a:t>. </a:t>
            </a:r>
          </a:p>
        </p:txBody>
      </p:sp>
      <p:sp>
        <p:nvSpPr>
          <p:cNvPr id="9" name="Shape 4"/>
          <p:cNvSpPr/>
          <p:nvPr/>
        </p:nvSpPr>
        <p:spPr>
          <a:xfrm>
            <a:off x="573630" y="4644053"/>
            <a:ext cx="10927878" cy="19050"/>
          </a:xfrm>
          <a:prstGeom prst="roundRect">
            <a:avLst>
              <a:gd name="adj" fmla="val 49999"/>
            </a:avLst>
          </a:prstGeom>
          <a:solidFill>
            <a:srgbClr val="384653">
              <a:alpha val="50000"/>
            </a:srgbClr>
          </a:solidFill>
          <a:ln/>
        </p:spPr>
      </p:sp>
      <p:sp>
        <p:nvSpPr>
          <p:cNvPr id="10" name="Shape 5"/>
          <p:cNvSpPr/>
          <p:nvPr/>
        </p:nvSpPr>
        <p:spPr>
          <a:xfrm>
            <a:off x="631908" y="4804063"/>
            <a:ext cx="10927878" cy="1625009"/>
          </a:xfrm>
          <a:prstGeom prst="roundRect">
            <a:avLst>
              <a:gd name="adj" fmla="val 15240"/>
            </a:avLst>
          </a:prstGeom>
          <a:solidFill>
            <a:srgbClr val="D4E9F7"/>
          </a:solidFill>
          <a:ln/>
        </p:spPr>
      </p:sp>
      <p:pic>
        <p:nvPicPr>
          <p:cNvPr id="11" name="Image 1" descr="preencoded.png"/>
          <p:cNvPicPr>
            <a:picLocks noChangeAspect="1"/>
          </p:cNvPicPr>
          <p:nvPr/>
        </p:nvPicPr>
        <p:blipFill>
          <a:blip r:embed="rId3"/>
          <a:stretch>
            <a:fillRect/>
          </a:stretch>
        </p:blipFill>
        <p:spPr>
          <a:xfrm>
            <a:off x="789860" y="5082712"/>
            <a:ext cx="527720" cy="422271"/>
          </a:xfrm>
          <a:prstGeom prst="rect">
            <a:avLst/>
          </a:prstGeom>
        </p:spPr>
      </p:pic>
      <p:sp>
        <p:nvSpPr>
          <p:cNvPr id="13" name="Text 7"/>
          <p:cNvSpPr/>
          <p:nvPr/>
        </p:nvSpPr>
        <p:spPr>
          <a:xfrm>
            <a:off x="1194564" y="5069738"/>
            <a:ext cx="10207270" cy="1113347"/>
          </a:xfrm>
          <a:prstGeom prst="rect">
            <a:avLst/>
          </a:prstGeom>
          <a:noFill/>
          <a:ln/>
        </p:spPr>
        <p:txBody>
          <a:bodyPr wrap="square" lIns="0" tIns="0" rIns="0" bIns="0" rtlCol="0" anchor="t">
            <a:noAutofit/>
          </a:bodyPr>
          <a:lstStyle/>
          <a:p>
            <a:pPr lvl="0" algn="r" rtl="1"/>
            <a:r>
              <a:rPr lang="ar-SA" sz="2000" dirty="0">
                <a:solidFill>
                  <a:srgbClr val="000000"/>
                </a:solidFill>
                <a:latin typeface="WinSoft Pro Medium" pitchFamily="34" charset="0"/>
                <a:ea typeface="WinSoft Pro Medium" pitchFamily="34" charset="-122"/>
                <a:cs typeface="WinSoft Pro Medium" pitchFamily="34" charset="-120"/>
              </a:rPr>
              <a:t>الدعم الموجّه للمجموعة </a:t>
            </a:r>
            <a:r>
              <a:rPr lang="en-US" sz="2000" dirty="0">
                <a:solidFill>
                  <a:srgbClr val="000000"/>
                </a:solidFill>
                <a:latin typeface="WinSoft Pro Medium" pitchFamily="34" charset="0"/>
                <a:ea typeface="WinSoft Pro Medium" pitchFamily="34" charset="-122"/>
                <a:cs typeface="WinSoft Pro Medium" pitchFamily="34" charset="-120"/>
              </a:rPr>
              <a:t>Targeted Group Support</a:t>
            </a:r>
          </a:p>
          <a:p>
            <a:pPr algn="r" rtl="1"/>
            <a:r>
              <a:rPr lang="ar-SA" sz="2000" dirty="0">
                <a:solidFill>
                  <a:srgbClr val="000000"/>
                </a:solidFill>
                <a:latin typeface="WinSoft Pro Medium" pitchFamily="34" charset="0"/>
                <a:ea typeface="WinSoft Pro Medium" pitchFamily="34" charset="-122"/>
                <a:cs typeface="WinSoft Pro Medium" pitchFamily="34" charset="-120"/>
              </a:rPr>
              <a:t>استجابة لمجموعة من المتدربين تواجه احتياجًا أو حاجزًا مشتركًا</a:t>
            </a:r>
            <a:r>
              <a:rPr lang="en-US" sz="2000" dirty="0">
                <a:solidFill>
                  <a:srgbClr val="000000"/>
                </a:solidFill>
                <a:latin typeface="WinSoft Pro Medium" pitchFamily="34" charset="0"/>
                <a:ea typeface="WinSoft Pro Medium" pitchFamily="34" charset="-122"/>
                <a:cs typeface="WinSoft Pro Medium" pitchFamily="34" charset="-120"/>
              </a:rPr>
              <a:t>.</a:t>
            </a:r>
          </a:p>
          <a:p>
            <a:pPr algn="r" rtl="1"/>
            <a:r>
              <a:rPr lang="ar-SA" sz="2000" dirty="0">
                <a:solidFill>
                  <a:srgbClr val="000000"/>
                </a:solidFill>
                <a:latin typeface="WinSoft Pro Medium" pitchFamily="34" charset="0"/>
                <a:ea typeface="WinSoft Pro Medium" pitchFamily="34" charset="-122"/>
                <a:cs typeface="WinSoft Pro Medium" pitchFamily="34" charset="-120"/>
              </a:rPr>
              <a:t>مثال</a:t>
            </a:r>
            <a:r>
              <a:rPr lang="ar-JO" sz="2000" dirty="0">
                <a:solidFill>
                  <a:srgbClr val="000000"/>
                </a:solidFill>
                <a:latin typeface="WinSoft Pro Medium" pitchFamily="34" charset="0"/>
                <a:ea typeface="WinSoft Pro Medium" pitchFamily="34" charset="-122"/>
                <a:cs typeface="WinSoft Pro Medium" pitchFamily="34" charset="-120"/>
              </a:rPr>
              <a:t>: </a:t>
            </a:r>
            <a:r>
              <a:rPr lang="ar-SA" sz="2000" dirty="0">
                <a:solidFill>
                  <a:srgbClr val="000000"/>
                </a:solidFill>
                <a:latin typeface="WinSoft Pro Medium" pitchFamily="34" charset="0"/>
                <a:ea typeface="WinSoft Pro Medium" pitchFamily="34" charset="-122"/>
                <a:cs typeface="WinSoft Pro Medium" pitchFamily="34" charset="-120"/>
              </a:rPr>
              <a:t>دعم لغوي قصير في المصطلحات التقنية</a:t>
            </a:r>
            <a:r>
              <a:rPr lang="en-US" sz="2000" dirty="0">
                <a:solidFill>
                  <a:srgbClr val="000000"/>
                </a:solidFill>
                <a:latin typeface="WinSoft Pro Medium" pitchFamily="34" charset="0"/>
                <a:ea typeface="WinSoft Pro Medium" pitchFamily="34" charset="-122"/>
                <a:cs typeface="WinSoft Pro Medium" pitchFamily="34" charset="-120"/>
              </a:rPr>
              <a:t>.</a:t>
            </a:r>
          </a:p>
        </p:txBody>
      </p:sp>
      <p:sp>
        <p:nvSpPr>
          <p:cNvPr id="14" name="Rectangle 13"/>
          <p:cNvSpPr/>
          <p:nvPr/>
        </p:nvSpPr>
        <p:spPr>
          <a:xfrm>
            <a:off x="6136880" y="837186"/>
            <a:ext cx="5532606" cy="780022"/>
          </a:xfrm>
          <a:prstGeom prst="rect">
            <a:avLst/>
          </a:prstGeom>
        </p:spPr>
        <p:txBody>
          <a:bodyPr wrap="square">
            <a:spAutoFit/>
          </a:bodyPr>
          <a:lstStyle/>
          <a:p>
            <a:pPr algn="just" rtl="1">
              <a:lnSpc>
                <a:spcPct val="150000"/>
              </a:lnSpc>
              <a:spcAft>
                <a:spcPts val="500"/>
              </a:spcAft>
            </a:pPr>
            <a:r>
              <a:rPr lang="ar-JO" sz="3250" dirty="0">
                <a:solidFill>
                  <a:srgbClr val="2E3C4E"/>
                </a:solidFill>
                <a:latin typeface="GE SS Two Light" pitchFamily="34" charset="0"/>
                <a:ea typeface="GE SS Two Light" pitchFamily="34" charset="-122"/>
                <a:cs typeface="GE SS Two Light" pitchFamily="34" charset="-120"/>
              </a:rPr>
              <a:t>مستويات وأنواع الإستجابة </a:t>
            </a:r>
            <a:endParaRPr lang="en-US" sz="3250" dirty="0">
              <a:solidFill>
                <a:srgbClr val="2E3C4E"/>
              </a:solidFill>
              <a:latin typeface="GE SS Two Light" pitchFamily="34" charset="0"/>
              <a:ea typeface="GE SS Two Light" pitchFamily="34" charset="-122"/>
              <a:cs typeface="GE SS Two Light" pitchFamily="34" charset="-120"/>
            </a:endParaRPr>
          </a:p>
        </p:txBody>
      </p:sp>
    </p:spTree>
    <p:extLst>
      <p:ext uri="{BB962C8B-B14F-4D97-AF65-F5344CB8AC3E}">
        <p14:creationId xmlns:p14="http://schemas.microsoft.com/office/powerpoint/2010/main" val="366732905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36880" y="837186"/>
            <a:ext cx="5532606" cy="780022"/>
          </a:xfrm>
          <a:prstGeom prst="rect">
            <a:avLst/>
          </a:prstGeom>
        </p:spPr>
        <p:txBody>
          <a:bodyPr wrap="square">
            <a:spAutoFit/>
          </a:bodyPr>
          <a:lstStyle/>
          <a:p>
            <a:pPr algn="just" rtl="1">
              <a:lnSpc>
                <a:spcPct val="150000"/>
              </a:lnSpc>
              <a:spcAft>
                <a:spcPts val="500"/>
              </a:spcAft>
            </a:pPr>
            <a:r>
              <a:rPr lang="ar-JO" sz="3250" dirty="0">
                <a:solidFill>
                  <a:srgbClr val="2E3C4E"/>
                </a:solidFill>
                <a:latin typeface="GE SS Two Light" pitchFamily="34" charset="0"/>
                <a:ea typeface="GE SS Two Light" pitchFamily="34" charset="-122"/>
                <a:cs typeface="GE SS Two Light" pitchFamily="34" charset="-120"/>
              </a:rPr>
              <a:t>مستويات وأنواع الإستجابة </a:t>
            </a:r>
            <a:endParaRPr lang="en-US" sz="3250" dirty="0">
              <a:solidFill>
                <a:srgbClr val="2E3C4E"/>
              </a:solidFill>
              <a:latin typeface="GE SS Two Light" pitchFamily="34" charset="0"/>
              <a:ea typeface="GE SS Two Light" pitchFamily="34" charset="-122"/>
              <a:cs typeface="GE SS Two Light" pitchFamily="34" charset="-120"/>
            </a:endParaRPr>
          </a:p>
        </p:txBody>
      </p:sp>
      <p:sp>
        <p:nvSpPr>
          <p:cNvPr id="5" name="Shape 3"/>
          <p:cNvSpPr/>
          <p:nvPr/>
        </p:nvSpPr>
        <p:spPr>
          <a:xfrm>
            <a:off x="8022528" y="1988457"/>
            <a:ext cx="3537258" cy="4673071"/>
          </a:xfrm>
          <a:prstGeom prst="roundRect">
            <a:avLst>
              <a:gd name="adj" fmla="val 12173"/>
            </a:avLst>
          </a:prstGeom>
          <a:solidFill>
            <a:srgbClr val="00AEEF"/>
          </a:solidFill>
          <a:ln w="6350">
            <a:solidFill>
              <a:srgbClr val="0094D5"/>
            </a:solidFill>
            <a:prstDash val="solid"/>
          </a:ln>
        </p:spPr>
      </p:sp>
      <p:sp>
        <p:nvSpPr>
          <p:cNvPr id="6" name="Shape 6"/>
          <p:cNvSpPr/>
          <p:nvPr/>
        </p:nvSpPr>
        <p:spPr>
          <a:xfrm>
            <a:off x="4327218" y="2066733"/>
            <a:ext cx="3537358" cy="4594795"/>
          </a:xfrm>
          <a:prstGeom prst="roundRect">
            <a:avLst>
              <a:gd name="adj" fmla="val 12173"/>
            </a:avLst>
          </a:prstGeom>
          <a:solidFill>
            <a:srgbClr val="00AEEF"/>
          </a:solidFill>
          <a:ln w="6350">
            <a:solidFill>
              <a:srgbClr val="0094D5"/>
            </a:solidFill>
            <a:prstDash val="solid"/>
          </a:ln>
        </p:spPr>
      </p:sp>
      <p:sp>
        <p:nvSpPr>
          <p:cNvPr id="7" name="Shape 9"/>
          <p:cNvSpPr/>
          <p:nvPr/>
        </p:nvSpPr>
        <p:spPr>
          <a:xfrm>
            <a:off x="632008" y="1988455"/>
            <a:ext cx="3537258" cy="4673074"/>
          </a:xfrm>
          <a:prstGeom prst="roundRect">
            <a:avLst>
              <a:gd name="adj" fmla="val 12173"/>
            </a:avLst>
          </a:prstGeom>
          <a:solidFill>
            <a:srgbClr val="00AEEF"/>
          </a:solidFill>
          <a:ln w="6350">
            <a:solidFill>
              <a:srgbClr val="0094D5"/>
            </a:solidFill>
            <a:prstDash val="solid"/>
          </a:ln>
        </p:spPr>
      </p:sp>
      <p:sp>
        <p:nvSpPr>
          <p:cNvPr id="8" name="Rectangle 7"/>
          <p:cNvSpPr/>
          <p:nvPr/>
        </p:nvSpPr>
        <p:spPr>
          <a:xfrm>
            <a:off x="8234921" y="2140637"/>
            <a:ext cx="3112472" cy="3895938"/>
          </a:xfrm>
          <a:prstGeom prst="rect">
            <a:avLst/>
          </a:prstGeom>
        </p:spPr>
        <p:txBody>
          <a:bodyPr wrap="square">
            <a:spAutoFit/>
          </a:bodyPr>
          <a:lstStyle/>
          <a:p>
            <a:pPr algn="justLow" rtl="1">
              <a:spcAft>
                <a:spcPts val="500"/>
              </a:spcAft>
            </a:pPr>
            <a:r>
              <a:rPr lang="ar-SA" b="1" dirty="0">
                <a:solidFill>
                  <a:schemeClr val="bg1"/>
                </a:solidFill>
                <a:latin typeface="WinSoft Pro Medium)"/>
                <a:ea typeface="Arial" panose="020B0604020202020204" pitchFamily="34" charset="0"/>
              </a:rPr>
              <a:t>ا</a:t>
            </a:r>
            <a:r>
              <a:rPr lang="ar-SA" sz="2000" dirty="0">
                <a:solidFill>
                  <a:schemeClr val="bg1"/>
                </a:solidFill>
                <a:latin typeface="WinSoft Pro Medium)"/>
                <a:ea typeface="WinSoft Pro Medium" pitchFamily="34" charset="-122"/>
                <a:cs typeface="WinSoft Pro Medium" pitchFamily="34" charset="-120"/>
              </a:rPr>
              <a:t>لترتيب التيسيري المعقول </a:t>
            </a:r>
            <a:r>
              <a:rPr lang="en-US" sz="1600" dirty="0">
                <a:solidFill>
                  <a:schemeClr val="bg1"/>
                </a:solidFill>
                <a:latin typeface="WinSoft Pro Medium)"/>
                <a:ea typeface="WinSoft Pro Medium" pitchFamily="34" charset="-122"/>
                <a:cs typeface="WinSoft Pro Medium" pitchFamily="34" charset="-120"/>
              </a:rPr>
              <a:t>Reasonable Accommodation</a:t>
            </a:r>
          </a:p>
          <a:p>
            <a:pPr algn="justLow" rtl="1">
              <a:spcAft>
                <a:spcPts val="500"/>
              </a:spcAft>
            </a:pPr>
            <a:endParaRPr lang="ar-JO" sz="2000" dirty="0">
              <a:solidFill>
                <a:schemeClr val="bg1"/>
              </a:solidFill>
              <a:latin typeface="WinSoft Pro Medium)"/>
              <a:ea typeface="WinSoft Pro Medium" pitchFamily="34" charset="-122"/>
              <a:cs typeface="WinSoft Pro Medium" pitchFamily="34" charset="-120"/>
            </a:endParaRPr>
          </a:p>
          <a:p>
            <a:pPr algn="justLow" rtl="1">
              <a:spcAft>
                <a:spcPts val="500"/>
              </a:spcAft>
            </a:pPr>
            <a:r>
              <a:rPr lang="ar-SA" dirty="0">
                <a:solidFill>
                  <a:schemeClr val="bg1"/>
                </a:solidFill>
                <a:latin typeface="WinSoft Pro Medium)"/>
                <a:ea typeface="WinSoft Pro Medium" pitchFamily="34" charset="-122"/>
                <a:cs typeface="WinSoft Pro Medium" pitchFamily="34" charset="-120"/>
              </a:rPr>
              <a:t>تعديل أو ترتيب فردي لإزالة حاجز محدد دون تغيير الكفاية المهنية الجوهرية أو متطلبات السلامة</a:t>
            </a:r>
            <a:r>
              <a:rPr lang="en-US" dirty="0">
                <a:solidFill>
                  <a:schemeClr val="bg1"/>
                </a:solidFill>
                <a:latin typeface="WinSoft Pro Medium)"/>
                <a:ea typeface="WinSoft Pro Medium" pitchFamily="34" charset="-122"/>
                <a:cs typeface="WinSoft Pro Medium" pitchFamily="34" charset="-120"/>
              </a:rPr>
              <a:t>.</a:t>
            </a:r>
          </a:p>
          <a:p>
            <a:pPr algn="justLow" rtl="1">
              <a:spcAft>
                <a:spcPts val="500"/>
              </a:spcAft>
            </a:pPr>
            <a:r>
              <a:rPr lang="ar-SA" dirty="0">
                <a:solidFill>
                  <a:schemeClr val="bg1"/>
                </a:solidFill>
                <a:latin typeface="WinSoft Pro Medium)"/>
                <a:ea typeface="WinSoft Pro Medium" pitchFamily="34" charset="-122"/>
                <a:cs typeface="WinSoft Pro Medium" pitchFamily="34" charset="-120"/>
              </a:rPr>
              <a:t>مثل</a:t>
            </a:r>
            <a:r>
              <a:rPr lang="en-US" dirty="0">
                <a:solidFill>
                  <a:schemeClr val="bg1"/>
                </a:solidFill>
                <a:latin typeface="WinSoft Pro Medium)"/>
                <a:ea typeface="WinSoft Pro Medium" pitchFamily="34" charset="-122"/>
                <a:cs typeface="WinSoft Pro Medium" pitchFamily="34" charset="-120"/>
              </a:rPr>
              <a:t>:</a:t>
            </a:r>
          </a:p>
          <a:p>
            <a:pPr marL="342900" lvl="0" indent="-342900" algn="justLow" rtl="1">
              <a:spcAft>
                <a:spcPts val="500"/>
              </a:spcAft>
              <a:buSzPts val="1000"/>
              <a:buFont typeface="Symbol" panose="05050102010706020507" pitchFamily="18" charset="2"/>
              <a:buChar char=""/>
              <a:tabLst>
                <a:tab pos="457200" algn="l"/>
              </a:tabLst>
            </a:pPr>
            <a:r>
              <a:rPr lang="ar-SA" dirty="0">
                <a:solidFill>
                  <a:schemeClr val="bg1"/>
                </a:solidFill>
                <a:latin typeface="WinSoft Pro Medium)"/>
                <a:ea typeface="WinSoft Pro Medium" pitchFamily="34" charset="-122"/>
                <a:cs typeface="WinSoft Pro Medium" pitchFamily="34" charset="-120"/>
              </a:rPr>
              <a:t>وقت إضافي مناسب؛ </a:t>
            </a:r>
            <a:endParaRPr lang="en-US" dirty="0">
              <a:solidFill>
                <a:schemeClr val="bg1"/>
              </a:solidFill>
              <a:latin typeface="WinSoft Pro Medium)"/>
              <a:ea typeface="WinSoft Pro Medium" pitchFamily="34" charset="-122"/>
              <a:cs typeface="WinSoft Pro Medium" pitchFamily="34" charset="-120"/>
            </a:endParaRPr>
          </a:p>
          <a:p>
            <a:pPr marL="342900" lvl="0" indent="-342900" algn="justLow" rtl="1">
              <a:spcAft>
                <a:spcPts val="500"/>
              </a:spcAft>
              <a:buSzPts val="1000"/>
              <a:buFont typeface="Symbol" panose="05050102010706020507" pitchFamily="18" charset="2"/>
              <a:buChar char=""/>
              <a:tabLst>
                <a:tab pos="457200" algn="l"/>
              </a:tabLst>
            </a:pPr>
            <a:r>
              <a:rPr lang="ar-SA" dirty="0">
                <a:solidFill>
                  <a:schemeClr val="bg1"/>
                </a:solidFill>
                <a:latin typeface="WinSoft Pro Medium)"/>
                <a:ea typeface="WinSoft Pro Medium" pitchFamily="34" charset="-122"/>
                <a:cs typeface="WinSoft Pro Medium" pitchFamily="34" charset="-120"/>
              </a:rPr>
              <a:t>تغيير موقع الجلوس أو محطة العمل؛ </a:t>
            </a:r>
            <a:endParaRPr lang="en-US" dirty="0">
              <a:solidFill>
                <a:schemeClr val="bg1"/>
              </a:solidFill>
              <a:latin typeface="WinSoft Pro Medium)"/>
              <a:ea typeface="WinSoft Pro Medium" pitchFamily="34" charset="-122"/>
              <a:cs typeface="WinSoft Pro Medium" pitchFamily="34" charset="-120"/>
            </a:endParaRPr>
          </a:p>
          <a:p>
            <a:pPr marL="342900" lvl="0" indent="-342900" algn="justLow" rtl="1">
              <a:spcAft>
                <a:spcPts val="500"/>
              </a:spcAft>
              <a:buSzPts val="1000"/>
              <a:buFont typeface="Symbol" panose="05050102010706020507" pitchFamily="18" charset="2"/>
              <a:buChar char=""/>
              <a:tabLst>
                <a:tab pos="457200" algn="l"/>
              </a:tabLst>
            </a:pPr>
            <a:r>
              <a:rPr lang="ar-SA" dirty="0">
                <a:solidFill>
                  <a:schemeClr val="bg1"/>
                </a:solidFill>
                <a:latin typeface="WinSoft Pro Medium)"/>
                <a:ea typeface="WinSoft Pro Medium" pitchFamily="34" charset="-122"/>
                <a:cs typeface="WinSoft Pro Medium" pitchFamily="34" charset="-120"/>
              </a:rPr>
              <a:t>صيغة بديلة للمعلومات؛ </a:t>
            </a:r>
            <a:endParaRPr lang="en-US" dirty="0">
              <a:solidFill>
                <a:schemeClr val="bg1"/>
              </a:solidFill>
              <a:latin typeface="WinSoft Pro Medium)"/>
              <a:ea typeface="WinSoft Pro Medium" pitchFamily="34" charset="-122"/>
              <a:cs typeface="WinSoft Pro Medium" pitchFamily="34" charset="-120"/>
            </a:endParaRPr>
          </a:p>
          <a:p>
            <a:pPr marL="342900" lvl="0" indent="-342900" algn="justLow" rtl="1">
              <a:spcAft>
                <a:spcPts val="500"/>
              </a:spcAft>
              <a:buSzPts val="1000"/>
              <a:buFont typeface="Symbol" panose="05050102010706020507" pitchFamily="18" charset="2"/>
              <a:buChar char=""/>
              <a:tabLst>
                <a:tab pos="457200" algn="l"/>
              </a:tabLst>
            </a:pPr>
            <a:r>
              <a:rPr lang="ar-SA" dirty="0">
                <a:solidFill>
                  <a:schemeClr val="bg1"/>
                </a:solidFill>
                <a:latin typeface="WinSoft Pro Medium)"/>
                <a:ea typeface="WinSoft Pro Medium" pitchFamily="34" charset="-122"/>
                <a:cs typeface="WinSoft Pro Medium" pitchFamily="34" charset="-120"/>
              </a:rPr>
              <a:t>وسيلة مناسبة لإظهار الكفاية</a:t>
            </a:r>
            <a:r>
              <a:rPr lang="ar-JO" dirty="0">
                <a:solidFill>
                  <a:schemeClr val="bg1"/>
                </a:solidFill>
                <a:latin typeface="WinSoft Pro Medium)"/>
                <a:ea typeface="Arial" panose="020B0604020202020204" pitchFamily="34" charset="0"/>
              </a:rPr>
              <a:t>.</a:t>
            </a:r>
            <a:endParaRPr lang="en-US" dirty="0">
              <a:solidFill>
                <a:schemeClr val="bg1"/>
              </a:solidFill>
              <a:latin typeface="WinSoft Pro Medium)"/>
              <a:ea typeface="Arial" panose="020B0604020202020204" pitchFamily="34" charset="0"/>
            </a:endParaRPr>
          </a:p>
        </p:txBody>
      </p:sp>
      <p:sp>
        <p:nvSpPr>
          <p:cNvPr id="9" name="Rectangle 8"/>
          <p:cNvSpPr/>
          <p:nvPr/>
        </p:nvSpPr>
        <p:spPr>
          <a:xfrm>
            <a:off x="4441320" y="2131281"/>
            <a:ext cx="3309154" cy="3683060"/>
          </a:xfrm>
          <a:prstGeom prst="rect">
            <a:avLst/>
          </a:prstGeom>
        </p:spPr>
        <p:txBody>
          <a:bodyPr wrap="square">
            <a:spAutoFit/>
          </a:bodyPr>
          <a:lstStyle/>
          <a:p>
            <a:pPr algn="justLow" rtl="1">
              <a:spcAft>
                <a:spcPts val="500"/>
              </a:spcAft>
            </a:pPr>
            <a:r>
              <a:rPr lang="ar-SA" sz="2000" dirty="0">
                <a:solidFill>
                  <a:schemeClr val="bg1"/>
                </a:solidFill>
                <a:latin typeface="WinSoft Pro Medium)"/>
                <a:ea typeface="WinSoft Pro Medium" pitchFamily="34" charset="-122"/>
                <a:cs typeface="WinSoft Pro Medium" pitchFamily="34" charset="-120"/>
              </a:rPr>
              <a:t>التكنولوجيا المساندة</a:t>
            </a:r>
            <a:endParaRPr lang="en-US" sz="2000" dirty="0">
              <a:solidFill>
                <a:schemeClr val="bg1"/>
              </a:solidFill>
              <a:latin typeface="WinSoft Pro Medium)"/>
              <a:ea typeface="WinSoft Pro Medium" pitchFamily="34" charset="-122"/>
              <a:cs typeface="WinSoft Pro Medium" pitchFamily="34" charset="-120"/>
            </a:endParaRPr>
          </a:p>
          <a:p>
            <a:pPr algn="justLow" rtl="1">
              <a:spcAft>
                <a:spcPts val="500"/>
              </a:spcAft>
            </a:pPr>
            <a:r>
              <a:rPr lang="en-US" sz="1600" dirty="0">
                <a:solidFill>
                  <a:schemeClr val="bg1"/>
                </a:solidFill>
                <a:latin typeface="WinSoft Pro Medium)"/>
                <a:ea typeface="WinSoft Pro Medium" pitchFamily="34" charset="-122"/>
                <a:cs typeface="WinSoft Pro Medium" pitchFamily="34" charset="-120"/>
              </a:rPr>
              <a:t>Assistive Technology – AT </a:t>
            </a:r>
          </a:p>
          <a:p>
            <a:pPr algn="justLow" rtl="1">
              <a:spcAft>
                <a:spcPts val="500"/>
              </a:spcAft>
            </a:pPr>
            <a:endParaRPr lang="ar-JO" sz="2000" dirty="0">
              <a:solidFill>
                <a:schemeClr val="bg1"/>
              </a:solidFill>
              <a:latin typeface="WinSoft Pro Medium)"/>
              <a:ea typeface="WinSoft Pro Medium" pitchFamily="34" charset="-122"/>
              <a:cs typeface="WinSoft Pro Medium" pitchFamily="34" charset="-120"/>
            </a:endParaRPr>
          </a:p>
          <a:p>
            <a:pPr algn="justLow" rtl="1">
              <a:spcAft>
                <a:spcPts val="500"/>
              </a:spcAft>
            </a:pPr>
            <a:r>
              <a:rPr lang="ar-SA" dirty="0">
                <a:solidFill>
                  <a:schemeClr val="bg1"/>
                </a:solidFill>
                <a:latin typeface="WinSoft Pro Medium)"/>
                <a:ea typeface="WinSoft Pro Medium" pitchFamily="34" charset="-122"/>
                <a:cs typeface="WinSoft Pro Medium" pitchFamily="34" charset="-120"/>
              </a:rPr>
              <a:t>أداة أو جهاز أو برنامج يمكّن المتدرب من الوصول أو التواصل أو الحركة أو تنفيذ المهمة</a:t>
            </a:r>
            <a:r>
              <a:rPr lang="en-US" dirty="0">
                <a:solidFill>
                  <a:schemeClr val="bg1"/>
                </a:solidFill>
                <a:latin typeface="WinSoft Pro Medium)"/>
                <a:ea typeface="WinSoft Pro Medium" pitchFamily="34" charset="-122"/>
                <a:cs typeface="WinSoft Pro Medium" pitchFamily="34" charset="-120"/>
              </a:rPr>
              <a:t>.</a:t>
            </a:r>
          </a:p>
          <a:p>
            <a:pPr algn="justLow" rtl="1">
              <a:spcAft>
                <a:spcPts val="500"/>
              </a:spcAft>
            </a:pPr>
            <a:r>
              <a:rPr lang="ar-SA" dirty="0">
                <a:solidFill>
                  <a:schemeClr val="bg1"/>
                </a:solidFill>
                <a:latin typeface="WinSoft Pro Medium)"/>
                <a:ea typeface="WinSoft Pro Medium" pitchFamily="34" charset="-122"/>
                <a:cs typeface="WinSoft Pro Medium" pitchFamily="34" charset="-120"/>
              </a:rPr>
              <a:t>مثل</a:t>
            </a:r>
            <a:r>
              <a:rPr lang="en-US" dirty="0">
                <a:solidFill>
                  <a:schemeClr val="bg1"/>
                </a:solidFill>
                <a:latin typeface="WinSoft Pro Medium)"/>
                <a:ea typeface="WinSoft Pro Medium" pitchFamily="34" charset="-122"/>
                <a:cs typeface="WinSoft Pro Medium" pitchFamily="34" charset="-120"/>
              </a:rPr>
              <a:t>:</a:t>
            </a:r>
          </a:p>
          <a:p>
            <a:pPr marL="342900" lvl="0" indent="-342900" algn="justLow" rtl="1">
              <a:spcAft>
                <a:spcPts val="500"/>
              </a:spcAft>
              <a:buSzPts val="1000"/>
              <a:buFont typeface="Symbol" panose="05050102010706020507" pitchFamily="18" charset="2"/>
              <a:buChar char=""/>
              <a:tabLst>
                <a:tab pos="457200" algn="l"/>
              </a:tabLst>
            </a:pPr>
            <a:r>
              <a:rPr lang="ar-SA" dirty="0">
                <a:solidFill>
                  <a:schemeClr val="bg1"/>
                </a:solidFill>
                <a:latin typeface="WinSoft Pro Medium)"/>
                <a:ea typeface="WinSoft Pro Medium" pitchFamily="34" charset="-122"/>
                <a:cs typeface="WinSoft Pro Medium" pitchFamily="34" charset="-120"/>
              </a:rPr>
              <a:t>قارئ الشاشة؛ </a:t>
            </a:r>
            <a:endParaRPr lang="en-US" dirty="0">
              <a:solidFill>
                <a:schemeClr val="bg1"/>
              </a:solidFill>
              <a:latin typeface="WinSoft Pro Medium)"/>
              <a:ea typeface="WinSoft Pro Medium" pitchFamily="34" charset="-122"/>
              <a:cs typeface="WinSoft Pro Medium" pitchFamily="34" charset="-120"/>
            </a:endParaRPr>
          </a:p>
          <a:p>
            <a:pPr marL="342900" lvl="0" indent="-342900" algn="justLow" rtl="1">
              <a:spcAft>
                <a:spcPts val="500"/>
              </a:spcAft>
              <a:buSzPts val="1000"/>
              <a:buFont typeface="Symbol" panose="05050102010706020507" pitchFamily="18" charset="2"/>
              <a:buChar char=""/>
              <a:tabLst>
                <a:tab pos="457200" algn="l"/>
              </a:tabLst>
            </a:pPr>
            <a:r>
              <a:rPr lang="ar-SA" dirty="0">
                <a:solidFill>
                  <a:schemeClr val="bg1"/>
                </a:solidFill>
                <a:latin typeface="WinSoft Pro Medium)"/>
                <a:ea typeface="WinSoft Pro Medium" pitchFamily="34" charset="-122"/>
                <a:cs typeface="WinSoft Pro Medium" pitchFamily="34" charset="-120"/>
              </a:rPr>
              <a:t>تطبيقات التواصل؛ </a:t>
            </a:r>
            <a:endParaRPr lang="en-US" dirty="0">
              <a:solidFill>
                <a:schemeClr val="bg1"/>
              </a:solidFill>
              <a:latin typeface="WinSoft Pro Medium)"/>
              <a:ea typeface="WinSoft Pro Medium" pitchFamily="34" charset="-122"/>
              <a:cs typeface="WinSoft Pro Medium" pitchFamily="34" charset="-120"/>
            </a:endParaRPr>
          </a:p>
          <a:p>
            <a:pPr marL="342900" lvl="0" indent="-342900" algn="justLow" rtl="1">
              <a:spcAft>
                <a:spcPts val="500"/>
              </a:spcAft>
              <a:buSzPts val="1000"/>
              <a:buFont typeface="Symbol" panose="05050102010706020507" pitchFamily="18" charset="2"/>
              <a:buChar char=""/>
              <a:tabLst>
                <a:tab pos="457200" algn="l"/>
              </a:tabLst>
            </a:pPr>
            <a:r>
              <a:rPr lang="ar-SA" dirty="0">
                <a:solidFill>
                  <a:schemeClr val="bg1"/>
                </a:solidFill>
                <a:latin typeface="WinSoft Pro Medium)"/>
                <a:ea typeface="WinSoft Pro Medium" pitchFamily="34" charset="-122"/>
                <a:cs typeface="WinSoft Pro Medium" pitchFamily="34" charset="-120"/>
              </a:rPr>
              <a:t>وسائل الإدخال البديلة؛ </a:t>
            </a:r>
            <a:endParaRPr lang="en-US" dirty="0">
              <a:solidFill>
                <a:schemeClr val="bg1"/>
              </a:solidFill>
              <a:latin typeface="WinSoft Pro Medium)"/>
              <a:ea typeface="WinSoft Pro Medium" pitchFamily="34" charset="-122"/>
              <a:cs typeface="WinSoft Pro Medium" pitchFamily="34" charset="-120"/>
            </a:endParaRPr>
          </a:p>
          <a:p>
            <a:pPr marL="342900" lvl="0" indent="-342900" algn="justLow" rtl="1">
              <a:spcAft>
                <a:spcPts val="500"/>
              </a:spcAft>
              <a:buSzPts val="1000"/>
              <a:buFont typeface="Symbol" panose="05050102010706020507" pitchFamily="18" charset="2"/>
              <a:buChar char=""/>
              <a:tabLst>
                <a:tab pos="457200" algn="l"/>
              </a:tabLst>
            </a:pPr>
            <a:r>
              <a:rPr lang="ar-SA" dirty="0">
                <a:solidFill>
                  <a:schemeClr val="bg1"/>
                </a:solidFill>
                <a:latin typeface="WinSoft Pro Medium)"/>
                <a:ea typeface="WinSoft Pro Medium" pitchFamily="34" charset="-122"/>
                <a:cs typeface="WinSoft Pro Medium" pitchFamily="34" charset="-120"/>
              </a:rPr>
              <a:t>الأدوات أو المعدات المكيّفة</a:t>
            </a:r>
            <a:r>
              <a:rPr lang="en-US" dirty="0">
                <a:solidFill>
                  <a:schemeClr val="bg1"/>
                </a:solidFill>
                <a:latin typeface="WinSoft Pro Medium)"/>
                <a:ea typeface="WinSoft Pro Medium" pitchFamily="34" charset="-122"/>
                <a:cs typeface="WinSoft Pro Medium" pitchFamily="34" charset="-120"/>
              </a:rPr>
              <a:t> </a:t>
            </a:r>
          </a:p>
        </p:txBody>
      </p:sp>
      <p:sp>
        <p:nvSpPr>
          <p:cNvPr id="10" name="Rectangle 9"/>
          <p:cNvSpPr/>
          <p:nvPr/>
        </p:nvSpPr>
        <p:spPr>
          <a:xfrm>
            <a:off x="632008" y="2146342"/>
            <a:ext cx="3354811" cy="4088299"/>
          </a:xfrm>
          <a:prstGeom prst="rect">
            <a:avLst/>
          </a:prstGeom>
        </p:spPr>
        <p:txBody>
          <a:bodyPr wrap="square">
            <a:spAutoFit/>
          </a:bodyPr>
          <a:lstStyle/>
          <a:p>
            <a:pPr algn="justLow" rtl="1">
              <a:spcAft>
                <a:spcPts val="500"/>
              </a:spcAft>
            </a:pPr>
            <a:r>
              <a:rPr lang="ar-SA" sz="2000" dirty="0">
                <a:solidFill>
                  <a:schemeClr val="bg1"/>
                </a:solidFill>
                <a:latin typeface="WinSoft Pro Medium)"/>
                <a:ea typeface="WinSoft Pro Medium" pitchFamily="34" charset="-122"/>
                <a:cs typeface="WinSoft Pro Medium" pitchFamily="34" charset="-120"/>
              </a:rPr>
              <a:t>خدمات الدعم </a:t>
            </a:r>
            <a:endParaRPr lang="ar-JO" sz="2000" dirty="0">
              <a:solidFill>
                <a:schemeClr val="bg1"/>
              </a:solidFill>
              <a:latin typeface="WinSoft Pro Medium)"/>
              <a:ea typeface="WinSoft Pro Medium" pitchFamily="34" charset="-122"/>
              <a:cs typeface="WinSoft Pro Medium" pitchFamily="34" charset="-120"/>
            </a:endParaRPr>
          </a:p>
          <a:p>
            <a:pPr algn="justLow" rtl="1">
              <a:spcAft>
                <a:spcPts val="500"/>
              </a:spcAft>
            </a:pPr>
            <a:r>
              <a:rPr lang="en-US" sz="1600" dirty="0">
                <a:solidFill>
                  <a:schemeClr val="bg1"/>
                </a:solidFill>
                <a:latin typeface="WinSoft Pro Medium)"/>
                <a:ea typeface="WinSoft Pro Medium" pitchFamily="34" charset="-122"/>
                <a:cs typeface="WinSoft Pro Medium" pitchFamily="34" charset="-120"/>
              </a:rPr>
              <a:t>Support Services</a:t>
            </a:r>
          </a:p>
          <a:p>
            <a:pPr algn="justLow" rtl="1">
              <a:spcAft>
                <a:spcPts val="500"/>
              </a:spcAft>
            </a:pPr>
            <a:endParaRPr lang="ar-JO" sz="2000" dirty="0">
              <a:solidFill>
                <a:schemeClr val="bg1"/>
              </a:solidFill>
              <a:latin typeface="WinSoft Pro Medium)"/>
              <a:ea typeface="WinSoft Pro Medium" pitchFamily="34" charset="-122"/>
              <a:cs typeface="WinSoft Pro Medium" pitchFamily="34" charset="-120"/>
            </a:endParaRPr>
          </a:p>
          <a:p>
            <a:pPr algn="justLow" rtl="1">
              <a:spcAft>
                <a:spcPts val="500"/>
              </a:spcAft>
            </a:pPr>
            <a:r>
              <a:rPr lang="ar-SA" dirty="0">
                <a:solidFill>
                  <a:schemeClr val="bg1"/>
                </a:solidFill>
                <a:latin typeface="WinSoft Pro Medium)"/>
                <a:ea typeface="WinSoft Pro Medium" pitchFamily="34" charset="-122"/>
                <a:cs typeface="WinSoft Pro Medium" pitchFamily="34" charset="-120"/>
              </a:rPr>
              <a:t>دعم بشري أو مهني أو تنظيمي يساند مشاركة المتدرب وتعلمه ورفاهه</a:t>
            </a:r>
            <a:r>
              <a:rPr lang="en-US" dirty="0">
                <a:solidFill>
                  <a:schemeClr val="bg1"/>
                </a:solidFill>
                <a:latin typeface="WinSoft Pro Medium)"/>
                <a:ea typeface="WinSoft Pro Medium" pitchFamily="34" charset="-122"/>
                <a:cs typeface="WinSoft Pro Medium" pitchFamily="34" charset="-120"/>
              </a:rPr>
              <a:t>.</a:t>
            </a:r>
          </a:p>
          <a:p>
            <a:pPr algn="justLow" rtl="1">
              <a:spcAft>
                <a:spcPts val="500"/>
              </a:spcAft>
            </a:pPr>
            <a:r>
              <a:rPr lang="ar-SA" dirty="0">
                <a:solidFill>
                  <a:schemeClr val="bg1"/>
                </a:solidFill>
                <a:latin typeface="WinSoft Pro Medium)"/>
                <a:ea typeface="WinSoft Pro Medium" pitchFamily="34" charset="-122"/>
                <a:cs typeface="WinSoft Pro Medium" pitchFamily="34" charset="-120"/>
              </a:rPr>
              <a:t>مثل</a:t>
            </a:r>
            <a:r>
              <a:rPr lang="en-US" dirty="0">
                <a:solidFill>
                  <a:schemeClr val="bg1"/>
                </a:solidFill>
                <a:latin typeface="WinSoft Pro Medium)"/>
                <a:ea typeface="WinSoft Pro Medium" pitchFamily="34" charset="-122"/>
                <a:cs typeface="WinSoft Pro Medium" pitchFamily="34" charset="-120"/>
              </a:rPr>
              <a:t>:</a:t>
            </a:r>
          </a:p>
          <a:p>
            <a:pPr marL="342900" lvl="0" indent="-342900" algn="justLow" rtl="1">
              <a:spcAft>
                <a:spcPts val="500"/>
              </a:spcAft>
              <a:buSzPts val="1000"/>
              <a:buFont typeface="Symbol" panose="05050102010706020507" pitchFamily="18" charset="2"/>
              <a:buChar char=""/>
              <a:tabLst>
                <a:tab pos="457200" algn="l"/>
              </a:tabLst>
            </a:pPr>
            <a:r>
              <a:rPr lang="ar-SA" dirty="0">
                <a:solidFill>
                  <a:schemeClr val="bg1"/>
                </a:solidFill>
                <a:latin typeface="WinSoft Pro Medium)"/>
                <a:ea typeface="WinSoft Pro Medium" pitchFamily="34" charset="-122"/>
                <a:cs typeface="WinSoft Pro Medium" pitchFamily="34" charset="-120"/>
              </a:rPr>
              <a:t>الإرشاد؛ </a:t>
            </a:r>
            <a:endParaRPr lang="en-US" dirty="0">
              <a:solidFill>
                <a:schemeClr val="bg1"/>
              </a:solidFill>
              <a:latin typeface="WinSoft Pro Medium)"/>
              <a:ea typeface="WinSoft Pro Medium" pitchFamily="34" charset="-122"/>
              <a:cs typeface="WinSoft Pro Medium" pitchFamily="34" charset="-120"/>
            </a:endParaRPr>
          </a:p>
          <a:p>
            <a:pPr marL="342900" lvl="0" indent="-342900" algn="justLow" rtl="1">
              <a:spcAft>
                <a:spcPts val="500"/>
              </a:spcAft>
              <a:buSzPts val="1000"/>
              <a:buFont typeface="Symbol" panose="05050102010706020507" pitchFamily="18" charset="2"/>
              <a:buChar char=""/>
              <a:tabLst>
                <a:tab pos="457200" algn="l"/>
              </a:tabLst>
            </a:pPr>
            <a:r>
              <a:rPr lang="ar-SA" dirty="0">
                <a:solidFill>
                  <a:schemeClr val="bg1"/>
                </a:solidFill>
                <a:latin typeface="WinSoft Pro Medium)"/>
                <a:ea typeface="WinSoft Pro Medium" pitchFamily="34" charset="-122"/>
                <a:cs typeface="WinSoft Pro Medium" pitchFamily="34" charset="-120"/>
              </a:rPr>
              <a:t>الدعم النفسي الاجتماعي؛ </a:t>
            </a:r>
            <a:endParaRPr lang="en-US" dirty="0">
              <a:solidFill>
                <a:schemeClr val="bg1"/>
              </a:solidFill>
              <a:latin typeface="WinSoft Pro Medium)"/>
              <a:ea typeface="WinSoft Pro Medium" pitchFamily="34" charset="-122"/>
              <a:cs typeface="WinSoft Pro Medium" pitchFamily="34" charset="-120"/>
            </a:endParaRPr>
          </a:p>
          <a:p>
            <a:pPr marL="342900" lvl="0" indent="-342900" algn="justLow" rtl="1">
              <a:spcAft>
                <a:spcPts val="500"/>
              </a:spcAft>
              <a:buSzPts val="1000"/>
              <a:buFont typeface="Symbol" panose="05050102010706020507" pitchFamily="18" charset="2"/>
              <a:buChar char=""/>
              <a:tabLst>
                <a:tab pos="457200" algn="l"/>
              </a:tabLst>
            </a:pPr>
            <a:r>
              <a:rPr lang="ar-SA" dirty="0">
                <a:solidFill>
                  <a:schemeClr val="bg1"/>
                </a:solidFill>
                <a:latin typeface="WinSoft Pro Medium)"/>
                <a:ea typeface="WinSoft Pro Medium" pitchFamily="34" charset="-122"/>
                <a:cs typeface="WinSoft Pro Medium" pitchFamily="34" charset="-120"/>
              </a:rPr>
              <a:t>الدعم الصحي؛ </a:t>
            </a:r>
            <a:endParaRPr lang="en-US" dirty="0">
              <a:solidFill>
                <a:schemeClr val="bg1"/>
              </a:solidFill>
              <a:latin typeface="WinSoft Pro Medium)"/>
              <a:ea typeface="WinSoft Pro Medium" pitchFamily="34" charset="-122"/>
              <a:cs typeface="WinSoft Pro Medium" pitchFamily="34" charset="-120"/>
            </a:endParaRPr>
          </a:p>
          <a:p>
            <a:pPr marL="342900" lvl="0" indent="-342900" algn="justLow" rtl="1">
              <a:spcAft>
                <a:spcPts val="500"/>
              </a:spcAft>
              <a:buSzPts val="1000"/>
              <a:buFont typeface="Symbol" panose="05050102010706020507" pitchFamily="18" charset="2"/>
              <a:buChar char=""/>
              <a:tabLst>
                <a:tab pos="457200" algn="l"/>
              </a:tabLst>
            </a:pPr>
            <a:r>
              <a:rPr lang="ar-SA" dirty="0">
                <a:solidFill>
                  <a:schemeClr val="bg1"/>
                </a:solidFill>
                <a:latin typeface="WinSoft Pro Medium)"/>
                <a:ea typeface="WinSoft Pro Medium" pitchFamily="34" charset="-122"/>
                <a:cs typeface="WinSoft Pro Medium" pitchFamily="34" charset="-120"/>
              </a:rPr>
              <a:t>دعم التواصل؛ </a:t>
            </a:r>
            <a:endParaRPr lang="en-US" dirty="0">
              <a:solidFill>
                <a:schemeClr val="bg1"/>
              </a:solidFill>
              <a:latin typeface="WinSoft Pro Medium)"/>
              <a:ea typeface="WinSoft Pro Medium" pitchFamily="34" charset="-122"/>
              <a:cs typeface="WinSoft Pro Medium" pitchFamily="34" charset="-120"/>
            </a:endParaRPr>
          </a:p>
          <a:p>
            <a:pPr marL="342900" lvl="0" indent="-342900" algn="justLow" rtl="1">
              <a:spcAft>
                <a:spcPts val="500"/>
              </a:spcAft>
              <a:buSzPts val="1000"/>
              <a:buFont typeface="Symbol" panose="05050102010706020507" pitchFamily="18" charset="2"/>
              <a:buChar char=""/>
              <a:tabLst>
                <a:tab pos="457200" algn="l"/>
              </a:tabLst>
            </a:pPr>
            <a:r>
              <a:rPr lang="ar-SA" dirty="0">
                <a:solidFill>
                  <a:schemeClr val="bg1"/>
                </a:solidFill>
                <a:latin typeface="WinSoft Pro Medium)"/>
                <a:ea typeface="WinSoft Pro Medium" pitchFamily="34" charset="-122"/>
                <a:cs typeface="WinSoft Pro Medium" pitchFamily="34" charset="-120"/>
              </a:rPr>
              <a:t>خدمات التأهيل؛ </a:t>
            </a:r>
            <a:endParaRPr lang="en-US" dirty="0">
              <a:solidFill>
                <a:schemeClr val="bg1"/>
              </a:solidFill>
              <a:latin typeface="WinSoft Pro Medium)"/>
              <a:ea typeface="WinSoft Pro Medium" pitchFamily="34" charset="-122"/>
              <a:cs typeface="WinSoft Pro Medium" pitchFamily="34" charset="-120"/>
            </a:endParaRPr>
          </a:p>
          <a:p>
            <a:pPr algn="justLow" rtl="1">
              <a:spcAft>
                <a:spcPts val="500"/>
              </a:spcAft>
            </a:pPr>
            <a:r>
              <a:rPr lang="ar-SA" dirty="0">
                <a:solidFill>
                  <a:schemeClr val="bg1"/>
                </a:solidFill>
                <a:latin typeface="WinSoft Pro Medium)"/>
                <a:ea typeface="WinSoft Pro Medium" pitchFamily="34" charset="-122"/>
                <a:cs typeface="WinSoft Pro Medium" pitchFamily="34" charset="-120"/>
              </a:rPr>
              <a:t>دعم الانتقال إلى التدريب الميداني أو العمل</a:t>
            </a:r>
            <a:r>
              <a:rPr lang="ar-JO" b="1" dirty="0">
                <a:solidFill>
                  <a:schemeClr val="bg1"/>
                </a:solidFill>
                <a:latin typeface="WinSoft Pro Medium)"/>
                <a:ea typeface="Arial" panose="020B0604020202020204" pitchFamily="34" charset="0"/>
              </a:rPr>
              <a:t>. </a:t>
            </a:r>
          </a:p>
        </p:txBody>
      </p:sp>
    </p:spTree>
    <p:extLst>
      <p:ext uri="{BB962C8B-B14F-4D97-AF65-F5344CB8AC3E}">
        <p14:creationId xmlns:p14="http://schemas.microsoft.com/office/powerpoint/2010/main" val="178454891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hape 2"/>
          <p:cNvSpPr/>
          <p:nvPr/>
        </p:nvSpPr>
        <p:spPr>
          <a:xfrm>
            <a:off x="6086323" y="2698155"/>
            <a:ext cx="19050" cy="2697063"/>
          </a:xfrm>
          <a:prstGeom prst="roundRect">
            <a:avLst>
              <a:gd name="adj" fmla="val 49999"/>
            </a:avLst>
          </a:prstGeom>
          <a:solidFill>
            <a:srgbClr val="000000">
              <a:alpha val="8000"/>
            </a:srgbClr>
          </a:solidFill>
          <a:ln/>
        </p:spPr>
      </p:sp>
      <p:sp>
        <p:nvSpPr>
          <p:cNvPr id="7" name="Shape 3"/>
          <p:cNvSpPr/>
          <p:nvPr/>
        </p:nvSpPr>
        <p:spPr>
          <a:xfrm>
            <a:off x="6076798" y="3464520"/>
            <a:ext cx="473857" cy="19050"/>
          </a:xfrm>
          <a:prstGeom prst="roundRect">
            <a:avLst>
              <a:gd name="adj" fmla="val 49999"/>
            </a:avLst>
          </a:prstGeom>
          <a:solidFill>
            <a:srgbClr val="0094D5"/>
          </a:solidFill>
          <a:ln/>
        </p:spPr>
      </p:sp>
      <p:sp>
        <p:nvSpPr>
          <p:cNvPr id="8" name="Shape 4"/>
          <p:cNvSpPr/>
          <p:nvPr/>
        </p:nvSpPr>
        <p:spPr>
          <a:xfrm>
            <a:off x="6036615" y="3414812"/>
            <a:ext cx="118464" cy="118467"/>
          </a:xfrm>
          <a:prstGeom prst="ellipse">
            <a:avLst/>
          </a:prstGeom>
          <a:solidFill>
            <a:srgbClr val="00AEEF"/>
          </a:solidFill>
          <a:ln/>
        </p:spPr>
      </p:sp>
      <p:sp>
        <p:nvSpPr>
          <p:cNvPr id="9" name="Shape 5"/>
          <p:cNvSpPr/>
          <p:nvPr/>
        </p:nvSpPr>
        <p:spPr>
          <a:xfrm>
            <a:off x="6569703" y="1741714"/>
            <a:ext cx="5166667" cy="4644571"/>
          </a:xfrm>
          <a:prstGeom prst="roundRect">
            <a:avLst>
              <a:gd name="adj" fmla="val 15271"/>
            </a:avLst>
          </a:prstGeom>
          <a:solidFill>
            <a:srgbClr val="00AEEF"/>
          </a:solidFill>
          <a:ln w="6350">
            <a:solidFill>
              <a:srgbClr val="00AEEF"/>
            </a:solidFill>
            <a:prstDash val="solid"/>
          </a:ln>
        </p:spPr>
      </p:sp>
      <p:sp>
        <p:nvSpPr>
          <p:cNvPr id="11" name="Text 7"/>
          <p:cNvSpPr/>
          <p:nvPr/>
        </p:nvSpPr>
        <p:spPr>
          <a:xfrm>
            <a:off x="6734005" y="1866507"/>
            <a:ext cx="4894447" cy="4317477"/>
          </a:xfrm>
          <a:prstGeom prst="rect">
            <a:avLst/>
          </a:prstGeom>
          <a:noFill/>
          <a:ln/>
        </p:spPr>
        <p:txBody>
          <a:bodyPr wrap="square" lIns="0" tIns="0" rIns="63192" bIns="0" rtlCol="0" anchor="t">
            <a:noAutofit/>
          </a:bodyPr>
          <a:lstStyle/>
          <a:p>
            <a:pPr algn="justLow" rtl="1">
              <a:spcAft>
                <a:spcPts val="500"/>
              </a:spcAft>
              <a:buSzPts val="1000"/>
              <a:tabLst>
                <a:tab pos="457200" algn="l"/>
              </a:tabLst>
            </a:pPr>
            <a:r>
              <a:rPr lang="ar-SA" sz="2000" dirty="0">
                <a:solidFill>
                  <a:schemeClr val="bg1"/>
                </a:solidFill>
                <a:latin typeface="WinSoft Pro Medium)"/>
                <a:ea typeface="WinSoft Pro Medium" pitchFamily="34" charset="-122"/>
                <a:cs typeface="WinSoft Pro Medium" pitchFamily="34" charset="-120"/>
              </a:rPr>
              <a:t>الدعم المكثف/الموسع</a:t>
            </a:r>
            <a:r>
              <a:rPr lang="en-US" sz="2000" dirty="0">
                <a:solidFill>
                  <a:schemeClr val="bg1"/>
                </a:solidFill>
                <a:latin typeface="WinSoft Pro Medium)"/>
                <a:ea typeface="WinSoft Pro Medium" pitchFamily="34" charset="-122"/>
                <a:cs typeface="WinSoft Pro Medium" pitchFamily="34" charset="-120"/>
              </a:rPr>
              <a:t> Extensive Support</a:t>
            </a:r>
          </a:p>
          <a:p>
            <a:pPr algn="justLow" rtl="1">
              <a:spcAft>
                <a:spcPts val="500"/>
              </a:spcAft>
              <a:buSzPts val="1000"/>
              <a:tabLst>
                <a:tab pos="457200" algn="l"/>
              </a:tabLst>
            </a:pPr>
            <a:r>
              <a:rPr lang="ar-SA" sz="2000" dirty="0">
                <a:solidFill>
                  <a:schemeClr val="bg1"/>
                </a:solidFill>
                <a:latin typeface="WinSoft Pro Medium)"/>
                <a:ea typeface="WinSoft Pro Medium" pitchFamily="34" charset="-122"/>
                <a:cs typeface="WinSoft Pro Medium" pitchFamily="34" charset="-120"/>
              </a:rPr>
              <a:t>يُستخدم عندما تستمر الحواجز أو تكون الاحتياجات أكثر تعقيدًا رغم تقديم الدعم المعتاد والإضافي</a:t>
            </a:r>
            <a:r>
              <a:rPr lang="en-US" sz="2000" dirty="0">
                <a:solidFill>
                  <a:schemeClr val="bg1"/>
                </a:solidFill>
                <a:latin typeface="WinSoft Pro Medium)"/>
                <a:ea typeface="WinSoft Pro Medium" pitchFamily="34" charset="-122"/>
                <a:cs typeface="WinSoft Pro Medium" pitchFamily="34" charset="-120"/>
              </a:rPr>
              <a:t>.</a:t>
            </a:r>
          </a:p>
          <a:p>
            <a:pPr algn="justLow" rtl="1">
              <a:spcAft>
                <a:spcPts val="500"/>
              </a:spcAft>
              <a:buSzPts val="1000"/>
              <a:tabLst>
                <a:tab pos="457200" algn="l"/>
              </a:tabLst>
            </a:pPr>
            <a:r>
              <a:rPr lang="ar-SA" sz="2000" dirty="0">
                <a:solidFill>
                  <a:schemeClr val="bg1"/>
                </a:solidFill>
                <a:latin typeface="WinSoft Pro Medium)"/>
                <a:ea typeface="WinSoft Pro Medium" pitchFamily="34" charset="-122"/>
                <a:cs typeface="WinSoft Pro Medium" pitchFamily="34" charset="-120"/>
              </a:rPr>
              <a:t>وقد يتطلب</a:t>
            </a:r>
            <a:r>
              <a:rPr lang="en-US" sz="2000" dirty="0">
                <a:solidFill>
                  <a:schemeClr val="bg1"/>
                </a:solidFill>
                <a:latin typeface="WinSoft Pro Medium)"/>
                <a:ea typeface="WinSoft Pro Medium" pitchFamily="34" charset="-122"/>
                <a:cs typeface="WinSoft Pro Medium" pitchFamily="34" charset="-120"/>
              </a:rPr>
              <a:t>:</a:t>
            </a:r>
          </a:p>
          <a:p>
            <a:pPr algn="justLow" rtl="1">
              <a:spcAft>
                <a:spcPts val="500"/>
              </a:spcAft>
              <a:buSzPts val="1000"/>
              <a:tabLst>
                <a:tab pos="457200" algn="l"/>
              </a:tabLst>
            </a:pPr>
            <a:r>
              <a:rPr lang="ar-SA" sz="2000" dirty="0">
                <a:solidFill>
                  <a:schemeClr val="bg1"/>
                </a:solidFill>
                <a:latin typeface="WinSoft Pro Medium)"/>
                <a:ea typeface="WinSoft Pro Medium" pitchFamily="34" charset="-122"/>
                <a:cs typeface="WinSoft Pro Medium" pitchFamily="34" charset="-120"/>
              </a:rPr>
              <a:t>خطة دعم أكثر فردية؛ </a:t>
            </a:r>
            <a:endParaRPr lang="en-US" sz="2000" dirty="0">
              <a:solidFill>
                <a:schemeClr val="bg1"/>
              </a:solidFill>
              <a:latin typeface="WinSoft Pro Medium)"/>
              <a:ea typeface="WinSoft Pro Medium" pitchFamily="34" charset="-122"/>
              <a:cs typeface="WinSoft Pro Medium" pitchFamily="34" charset="-120"/>
            </a:endParaRPr>
          </a:p>
          <a:p>
            <a:pPr algn="justLow" rtl="1">
              <a:spcAft>
                <a:spcPts val="500"/>
              </a:spcAft>
              <a:buSzPts val="1000"/>
              <a:tabLst>
                <a:tab pos="457200" algn="l"/>
              </a:tabLst>
            </a:pPr>
            <a:r>
              <a:rPr lang="ar-SA" sz="2000" dirty="0">
                <a:solidFill>
                  <a:schemeClr val="bg1"/>
                </a:solidFill>
                <a:latin typeface="WinSoft Pro Medium)"/>
                <a:ea typeface="WinSoft Pro Medium" pitchFamily="34" charset="-122"/>
                <a:cs typeface="WinSoft Pro Medium" pitchFamily="34" charset="-120"/>
              </a:rPr>
              <a:t>متابعة منتظمة؛ </a:t>
            </a:r>
            <a:endParaRPr lang="en-US" sz="2000" dirty="0">
              <a:solidFill>
                <a:schemeClr val="bg1"/>
              </a:solidFill>
              <a:latin typeface="WinSoft Pro Medium)"/>
              <a:ea typeface="WinSoft Pro Medium" pitchFamily="34" charset="-122"/>
              <a:cs typeface="WinSoft Pro Medium" pitchFamily="34" charset="-120"/>
            </a:endParaRPr>
          </a:p>
          <a:p>
            <a:pPr algn="justLow" rtl="1">
              <a:spcAft>
                <a:spcPts val="500"/>
              </a:spcAft>
              <a:buSzPts val="1000"/>
              <a:tabLst>
                <a:tab pos="457200" algn="l"/>
              </a:tabLst>
            </a:pPr>
            <a:r>
              <a:rPr lang="ar-SA" sz="2000" dirty="0">
                <a:solidFill>
                  <a:schemeClr val="bg1"/>
                </a:solidFill>
                <a:latin typeface="WinSoft Pro Medium)"/>
                <a:ea typeface="WinSoft Pro Medium" pitchFamily="34" charset="-122"/>
                <a:cs typeface="WinSoft Pro Medium" pitchFamily="34" charset="-120"/>
              </a:rPr>
              <a:t>تدخل خارجي من مختصين؛ </a:t>
            </a:r>
            <a:endParaRPr lang="en-US" sz="2000" dirty="0">
              <a:solidFill>
                <a:schemeClr val="bg1"/>
              </a:solidFill>
              <a:latin typeface="WinSoft Pro Medium)"/>
              <a:ea typeface="WinSoft Pro Medium" pitchFamily="34" charset="-122"/>
              <a:cs typeface="WinSoft Pro Medium" pitchFamily="34" charset="-120"/>
            </a:endParaRPr>
          </a:p>
          <a:p>
            <a:pPr algn="justLow" rtl="1">
              <a:spcAft>
                <a:spcPts val="500"/>
              </a:spcAft>
              <a:buSzPts val="1000"/>
              <a:tabLst>
                <a:tab pos="457200" algn="l"/>
              </a:tabLst>
            </a:pPr>
            <a:r>
              <a:rPr lang="ar-SA" sz="2000" dirty="0">
                <a:solidFill>
                  <a:schemeClr val="bg1"/>
                </a:solidFill>
                <a:latin typeface="WinSoft Pro Medium)"/>
                <a:ea typeface="WinSoft Pro Medium" pitchFamily="34" charset="-122"/>
                <a:cs typeface="WinSoft Pro Medium" pitchFamily="34" charset="-120"/>
              </a:rPr>
              <a:t>خدمات أو ترتيبات متعددة</a:t>
            </a:r>
            <a:r>
              <a:rPr lang="en-US" sz="2000" dirty="0">
                <a:solidFill>
                  <a:schemeClr val="bg1"/>
                </a:solidFill>
                <a:latin typeface="WinSoft Pro Medium)"/>
                <a:ea typeface="WinSoft Pro Medium" pitchFamily="34" charset="-122"/>
                <a:cs typeface="WinSoft Pro Medium" pitchFamily="34" charset="-120"/>
              </a:rPr>
              <a:t>.</a:t>
            </a:r>
            <a:endParaRPr lang="ar-JO" sz="2000" dirty="0">
              <a:solidFill>
                <a:schemeClr val="bg1"/>
              </a:solidFill>
              <a:latin typeface="WinSoft Pro Medium)"/>
              <a:ea typeface="WinSoft Pro Medium" pitchFamily="34" charset="-122"/>
              <a:cs typeface="WinSoft Pro Medium" pitchFamily="34" charset="-120"/>
            </a:endParaRPr>
          </a:p>
          <a:p>
            <a:pPr algn="justLow" rtl="1">
              <a:spcAft>
                <a:spcPts val="500"/>
              </a:spcAft>
              <a:buSzPts val="1000"/>
              <a:tabLst>
                <a:tab pos="457200" algn="l"/>
              </a:tabLst>
            </a:pPr>
            <a:endParaRPr lang="en-US" sz="2000" dirty="0">
              <a:solidFill>
                <a:schemeClr val="bg1"/>
              </a:solidFill>
              <a:latin typeface="WinSoft Pro Medium)"/>
              <a:ea typeface="WinSoft Pro Medium" pitchFamily="34" charset="-122"/>
              <a:cs typeface="WinSoft Pro Medium" pitchFamily="34" charset="-120"/>
            </a:endParaRPr>
          </a:p>
          <a:p>
            <a:pPr algn="justLow" rtl="1">
              <a:spcAft>
                <a:spcPts val="500"/>
              </a:spcAft>
              <a:buSzPts val="1000"/>
              <a:tabLst>
                <a:tab pos="457200" algn="l"/>
              </a:tabLst>
            </a:pPr>
            <a:r>
              <a:rPr lang="ar-SA" dirty="0">
                <a:solidFill>
                  <a:schemeClr val="bg1"/>
                </a:solidFill>
                <a:latin typeface="WinSoft Pro Medium)"/>
                <a:ea typeface="WinSoft Pro Medium" pitchFamily="34" charset="-122"/>
                <a:cs typeface="WinSoft Pro Medium" pitchFamily="34" charset="-120"/>
              </a:rPr>
              <a:t>وهذا المستوى وارد بوضوح في نهج الأونروا؛ إذ تشير موادها إلى أن بعض الطلبة يحتاجون إلى </a:t>
            </a:r>
            <a:r>
              <a:rPr lang="en-US" dirty="0">
                <a:solidFill>
                  <a:schemeClr val="bg1"/>
                </a:solidFill>
                <a:latin typeface="WinSoft Pro Medium)"/>
                <a:ea typeface="WinSoft Pro Medium" pitchFamily="34" charset="-122"/>
                <a:cs typeface="WinSoft Pro Medium" pitchFamily="34" charset="-120"/>
              </a:rPr>
              <a:t>Additional Support</a:t>
            </a:r>
            <a:r>
              <a:rPr lang="ar-SA" dirty="0">
                <a:solidFill>
                  <a:schemeClr val="bg1"/>
                </a:solidFill>
                <a:latin typeface="WinSoft Pro Medium)"/>
                <a:ea typeface="WinSoft Pro Medium" pitchFamily="34" charset="-122"/>
                <a:cs typeface="WinSoft Pro Medium" pitchFamily="34" charset="-120"/>
              </a:rPr>
              <a:t>، بينما قد تتطلب الاحتياجات التعليمية الخاصة الأكثر تعقيدًا إلى </a:t>
            </a:r>
            <a:r>
              <a:rPr lang="en-US" dirty="0">
                <a:solidFill>
                  <a:schemeClr val="bg1"/>
                </a:solidFill>
                <a:latin typeface="WinSoft Pro Medium)"/>
                <a:ea typeface="WinSoft Pro Medium" pitchFamily="34" charset="-122"/>
                <a:cs typeface="WinSoft Pro Medium" pitchFamily="34" charset="-120"/>
              </a:rPr>
              <a:t>Extensive Support</a:t>
            </a:r>
            <a:r>
              <a:rPr lang="ar-JO" dirty="0">
                <a:solidFill>
                  <a:schemeClr val="bg1"/>
                </a:solidFill>
                <a:latin typeface="WinSoft Pro Medium)"/>
                <a:ea typeface="WinSoft Pro Medium" pitchFamily="34" charset="-122"/>
                <a:cs typeface="WinSoft Pro Medium" pitchFamily="34" charset="-120"/>
              </a:rPr>
              <a:t>.</a:t>
            </a:r>
            <a:endParaRPr lang="en-US" dirty="0">
              <a:solidFill>
                <a:schemeClr val="bg1"/>
              </a:solidFill>
              <a:latin typeface="WinSoft Pro Medium)"/>
              <a:ea typeface="WinSoft Pro Medium" pitchFamily="34" charset="-122"/>
              <a:cs typeface="WinSoft Pro Medium" pitchFamily="34" charset="-120"/>
            </a:endParaRPr>
          </a:p>
        </p:txBody>
      </p:sp>
      <p:sp>
        <p:nvSpPr>
          <p:cNvPr id="12" name="Shape 8"/>
          <p:cNvSpPr/>
          <p:nvPr/>
        </p:nvSpPr>
        <p:spPr>
          <a:xfrm>
            <a:off x="5641040" y="4511080"/>
            <a:ext cx="473857" cy="19050"/>
          </a:xfrm>
          <a:prstGeom prst="roundRect">
            <a:avLst>
              <a:gd name="adj" fmla="val 49999"/>
            </a:avLst>
          </a:prstGeom>
          <a:solidFill>
            <a:srgbClr val="0094D5"/>
          </a:solidFill>
          <a:ln/>
        </p:spPr>
      </p:sp>
      <p:sp>
        <p:nvSpPr>
          <p:cNvPr id="13" name="Shape 9"/>
          <p:cNvSpPr/>
          <p:nvPr/>
        </p:nvSpPr>
        <p:spPr>
          <a:xfrm>
            <a:off x="6036615" y="4461371"/>
            <a:ext cx="118464" cy="118467"/>
          </a:xfrm>
          <a:prstGeom prst="ellipse">
            <a:avLst/>
          </a:prstGeom>
          <a:solidFill>
            <a:srgbClr val="00AEEF"/>
          </a:solidFill>
          <a:ln/>
        </p:spPr>
      </p:sp>
      <p:sp>
        <p:nvSpPr>
          <p:cNvPr id="14" name="Shape 10"/>
          <p:cNvSpPr/>
          <p:nvPr/>
        </p:nvSpPr>
        <p:spPr>
          <a:xfrm>
            <a:off x="364150" y="2767926"/>
            <a:ext cx="5257840" cy="4011686"/>
          </a:xfrm>
          <a:prstGeom prst="roundRect">
            <a:avLst>
              <a:gd name="adj" fmla="val 13547"/>
            </a:avLst>
          </a:prstGeom>
          <a:solidFill>
            <a:srgbClr val="00AEEF"/>
          </a:solidFill>
          <a:ln w="6350">
            <a:solidFill>
              <a:srgbClr val="00AEEF"/>
            </a:solidFill>
            <a:prstDash val="solid"/>
          </a:ln>
        </p:spPr>
      </p:sp>
      <p:sp>
        <p:nvSpPr>
          <p:cNvPr id="17" name="Rectangle 16"/>
          <p:cNvSpPr/>
          <p:nvPr/>
        </p:nvSpPr>
        <p:spPr>
          <a:xfrm>
            <a:off x="6095847" y="553319"/>
            <a:ext cx="5532606" cy="780022"/>
          </a:xfrm>
          <a:prstGeom prst="rect">
            <a:avLst/>
          </a:prstGeom>
        </p:spPr>
        <p:txBody>
          <a:bodyPr wrap="square">
            <a:spAutoFit/>
          </a:bodyPr>
          <a:lstStyle/>
          <a:p>
            <a:pPr algn="just" rtl="1">
              <a:lnSpc>
                <a:spcPct val="150000"/>
              </a:lnSpc>
              <a:spcAft>
                <a:spcPts val="500"/>
              </a:spcAft>
            </a:pPr>
            <a:r>
              <a:rPr lang="ar-JO" sz="3250" dirty="0">
                <a:solidFill>
                  <a:srgbClr val="2E3C4E"/>
                </a:solidFill>
                <a:latin typeface="GE SS Two Light" pitchFamily="34" charset="0"/>
                <a:ea typeface="GE SS Two Light" pitchFamily="34" charset="-122"/>
                <a:cs typeface="GE SS Two Light" pitchFamily="34" charset="-120"/>
              </a:rPr>
              <a:t>مستويات وأنواع الإستجابة </a:t>
            </a:r>
            <a:endParaRPr lang="en-US" sz="3250" dirty="0">
              <a:solidFill>
                <a:srgbClr val="2E3C4E"/>
              </a:solidFill>
              <a:latin typeface="GE SS Two Light" pitchFamily="34" charset="0"/>
              <a:ea typeface="GE SS Two Light" pitchFamily="34" charset="-122"/>
              <a:cs typeface="GE SS Two Light" pitchFamily="34" charset="-120"/>
            </a:endParaRPr>
          </a:p>
        </p:txBody>
      </p:sp>
      <p:sp>
        <p:nvSpPr>
          <p:cNvPr id="18" name="Rectangle 17"/>
          <p:cNvSpPr/>
          <p:nvPr/>
        </p:nvSpPr>
        <p:spPr>
          <a:xfrm>
            <a:off x="345100" y="2950340"/>
            <a:ext cx="5227183" cy="3477875"/>
          </a:xfrm>
          <a:prstGeom prst="rect">
            <a:avLst/>
          </a:prstGeom>
        </p:spPr>
        <p:txBody>
          <a:bodyPr wrap="square">
            <a:spAutoFit/>
          </a:bodyPr>
          <a:lstStyle/>
          <a:p>
            <a:pPr algn="justLow" rtl="1">
              <a:lnSpc>
                <a:spcPct val="150000"/>
              </a:lnSpc>
              <a:spcAft>
                <a:spcPts val="500"/>
              </a:spcAft>
              <a:buSzPts val="1000"/>
              <a:tabLst>
                <a:tab pos="457200" algn="l"/>
              </a:tabLst>
            </a:pPr>
            <a:r>
              <a:rPr lang="ar-SA" sz="2000" dirty="0">
                <a:solidFill>
                  <a:schemeClr val="bg1"/>
                </a:solidFill>
                <a:latin typeface="WinSoft Pro Medium)"/>
                <a:ea typeface="WinSoft Pro Medium" pitchFamily="34" charset="-122"/>
                <a:cs typeface="WinSoft Pro Medium" pitchFamily="34" charset="-120"/>
              </a:rPr>
              <a:t>فريق دعم الطالب </a:t>
            </a:r>
            <a:r>
              <a:rPr lang="en-US" sz="2000" dirty="0">
                <a:solidFill>
                  <a:schemeClr val="bg1"/>
                </a:solidFill>
                <a:latin typeface="WinSoft Pro Medium)"/>
                <a:ea typeface="WinSoft Pro Medium" pitchFamily="34" charset="-122"/>
                <a:cs typeface="WinSoft Pro Medium" pitchFamily="34" charset="-120"/>
              </a:rPr>
              <a:t>Student Support Team – SST</a:t>
            </a:r>
          </a:p>
          <a:p>
            <a:pPr algn="justLow" rtl="1">
              <a:lnSpc>
                <a:spcPct val="150000"/>
              </a:lnSpc>
              <a:spcAft>
                <a:spcPts val="500"/>
              </a:spcAft>
              <a:buSzPts val="1000"/>
              <a:tabLst>
                <a:tab pos="457200" algn="l"/>
              </a:tabLst>
            </a:pPr>
            <a:r>
              <a:rPr lang="ar-SA" sz="2000" dirty="0">
                <a:solidFill>
                  <a:schemeClr val="bg1"/>
                </a:solidFill>
                <a:latin typeface="WinSoft Pro Medium)"/>
                <a:ea typeface="WinSoft Pro Medium" pitchFamily="34" charset="-122"/>
                <a:cs typeface="WinSoft Pro Medium" pitchFamily="34" charset="-120"/>
              </a:rPr>
              <a:t>فريق مدرسي/مؤسسي يدعم المدرب في تحليل الاحتياجات وتحديد الاستجابة المناسبة ومتابعتها</a:t>
            </a:r>
            <a:r>
              <a:rPr lang="en-US" sz="2000" dirty="0">
                <a:solidFill>
                  <a:schemeClr val="bg1"/>
                </a:solidFill>
                <a:latin typeface="WinSoft Pro Medium)"/>
                <a:ea typeface="WinSoft Pro Medium" pitchFamily="34" charset="-122"/>
                <a:cs typeface="WinSoft Pro Medium" pitchFamily="34" charset="-120"/>
              </a:rPr>
              <a:t>.</a:t>
            </a:r>
            <a:endParaRPr lang="ar-JO" sz="2000" dirty="0">
              <a:solidFill>
                <a:schemeClr val="bg1"/>
              </a:solidFill>
              <a:latin typeface="WinSoft Pro Medium)"/>
              <a:ea typeface="WinSoft Pro Medium" pitchFamily="34" charset="-122"/>
              <a:cs typeface="WinSoft Pro Medium" pitchFamily="34" charset="-120"/>
            </a:endParaRPr>
          </a:p>
          <a:p>
            <a:pPr algn="justLow" rtl="1">
              <a:lnSpc>
                <a:spcPct val="150000"/>
              </a:lnSpc>
              <a:spcAft>
                <a:spcPts val="500"/>
              </a:spcAft>
              <a:buSzPts val="1000"/>
              <a:tabLst>
                <a:tab pos="457200" algn="l"/>
              </a:tabLst>
            </a:pPr>
            <a:endParaRPr lang="en-US" sz="2000" dirty="0">
              <a:solidFill>
                <a:schemeClr val="bg1"/>
              </a:solidFill>
              <a:latin typeface="WinSoft Pro Medium)"/>
              <a:ea typeface="WinSoft Pro Medium" pitchFamily="34" charset="-122"/>
              <a:cs typeface="WinSoft Pro Medium" pitchFamily="34" charset="-120"/>
            </a:endParaRPr>
          </a:p>
          <a:p>
            <a:pPr algn="justLow" rtl="1">
              <a:lnSpc>
                <a:spcPct val="150000"/>
              </a:lnSpc>
              <a:spcAft>
                <a:spcPts val="500"/>
              </a:spcAft>
              <a:buSzPts val="1000"/>
              <a:tabLst>
                <a:tab pos="457200" algn="l"/>
              </a:tabLst>
            </a:pPr>
            <a:r>
              <a:rPr lang="ar-SA" sz="2000" dirty="0">
                <a:solidFill>
                  <a:schemeClr val="bg1"/>
                </a:solidFill>
                <a:latin typeface="WinSoft Pro Medium)"/>
                <a:ea typeface="WinSoft Pro Medium" pitchFamily="34" charset="-122"/>
                <a:cs typeface="WinSoft Pro Medium" pitchFamily="34" charset="-120"/>
              </a:rPr>
              <a:t>وفي نموذج الأونروا قد يضم مدير المدرسة/ مركز التدريب، والمرشد المهني، ومسؤول الصحة، ومدربين أو مدرسين أو موظفين ذوي خبرة مناسبة</a:t>
            </a:r>
            <a:r>
              <a:rPr lang="ar-JO" sz="2000" dirty="0">
                <a:solidFill>
                  <a:schemeClr val="bg1"/>
                </a:solidFill>
                <a:latin typeface="WinSoft Pro Medium)"/>
                <a:ea typeface="WinSoft Pro Medium" pitchFamily="34" charset="-122"/>
                <a:cs typeface="WinSoft Pro Medium" pitchFamily="34" charset="-120"/>
              </a:rPr>
              <a:t>. </a:t>
            </a:r>
            <a:endParaRPr lang="en-US" sz="2000" dirty="0">
              <a:solidFill>
                <a:schemeClr val="bg1"/>
              </a:solidFill>
              <a:latin typeface="WinSoft Pro Medium)"/>
              <a:ea typeface="WinSoft Pro Medium" pitchFamily="34" charset="-122"/>
              <a:cs typeface="WinSoft Pro Medium" pitchFamily="34" charset="-120"/>
            </a:endParaRPr>
          </a:p>
        </p:txBody>
      </p:sp>
    </p:spTree>
    <p:extLst>
      <p:ext uri="{BB962C8B-B14F-4D97-AF65-F5344CB8AC3E}">
        <p14:creationId xmlns:p14="http://schemas.microsoft.com/office/powerpoint/2010/main" val="241680232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0"/>
          <p:cNvPicPr>
            <a:picLocks noChangeAspect="1"/>
          </p:cNvPicPr>
          <p:nvPr/>
        </p:nvPicPr>
        <p:blipFill>
          <a:blip r:embed="rId2"/>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sp>
        <p:nvSpPr>
          <p:cNvPr id="9" name="Text 4"/>
          <p:cNvSpPr/>
          <p:nvPr/>
        </p:nvSpPr>
        <p:spPr>
          <a:xfrm>
            <a:off x="4669852" y="1494444"/>
            <a:ext cx="6959029" cy="4510430"/>
          </a:xfrm>
          <a:prstGeom prst="rect">
            <a:avLst/>
          </a:prstGeom>
          <a:noFill/>
          <a:ln/>
        </p:spPr>
        <p:txBody>
          <a:bodyPr wrap="square" lIns="0" tIns="0" rIns="0" bIns="0" rtlCol="0" anchor="t">
            <a:noAutofit/>
          </a:bodyPr>
          <a:lstStyle/>
          <a:p>
            <a:pPr algn="justLow" rtl="1"/>
            <a:r>
              <a:rPr lang="ar-SA" sz="2800" b="1" dirty="0">
                <a:solidFill>
                  <a:srgbClr val="2E3C4E"/>
                </a:solidFill>
                <a:latin typeface="GE SS Two Light" pitchFamily="34" charset="0"/>
                <a:ea typeface="GE SS Two Light" pitchFamily="34" charset="-122"/>
                <a:cs typeface="GE SS Two Light" pitchFamily="34" charset="-120"/>
              </a:rPr>
              <a:t>الإحالة </a:t>
            </a:r>
            <a:r>
              <a:rPr lang="en-US" sz="2800" b="1" dirty="0">
                <a:solidFill>
                  <a:srgbClr val="2E3C4E"/>
                </a:solidFill>
                <a:latin typeface="Myriad"/>
                <a:ea typeface="GE SS Two Light" pitchFamily="34" charset="-122"/>
                <a:cs typeface="GE SS Two Light" pitchFamily="34" charset="-120"/>
              </a:rPr>
              <a:t>Referral</a:t>
            </a:r>
            <a:endParaRPr lang="ar-JO" sz="2800" b="1" dirty="0">
              <a:solidFill>
                <a:srgbClr val="2E3C4E"/>
              </a:solidFill>
              <a:latin typeface="Myriad"/>
              <a:ea typeface="GE SS Two Light" pitchFamily="34" charset="-122"/>
              <a:cs typeface="GE SS Two Light" pitchFamily="34" charset="-120"/>
            </a:endParaRPr>
          </a:p>
          <a:p>
            <a:pPr algn="justLow" rtl="1"/>
            <a:endParaRPr lang="en-US" sz="2800" b="1" dirty="0">
              <a:solidFill>
                <a:srgbClr val="2E3C4E"/>
              </a:solidFill>
              <a:latin typeface="Myriad"/>
              <a:ea typeface="GE SS Two Light" pitchFamily="34" charset="-122"/>
              <a:cs typeface="GE SS Two Light" pitchFamily="34" charset="-120"/>
            </a:endParaRPr>
          </a:p>
          <a:p>
            <a:pPr algn="justLow" rtl="1"/>
            <a:r>
              <a:rPr lang="ar-SA" sz="2400" dirty="0">
                <a:solidFill>
                  <a:srgbClr val="2E3C4E"/>
                </a:solidFill>
                <a:latin typeface="GE SS Two Light" pitchFamily="34" charset="0"/>
                <a:ea typeface="GE SS Two Light" pitchFamily="34" charset="-122"/>
                <a:cs typeface="GE SS Two Light" pitchFamily="34" charset="-120"/>
              </a:rPr>
              <a:t>تُستخدم عندما تتجاوز الحاجة نطاق دور المدرب أو إمكانات مركز التدريب، وتتطلب تقييمًا أو خدمة متخصصة</a:t>
            </a:r>
            <a:r>
              <a:rPr lang="en-US" sz="2400" dirty="0">
                <a:solidFill>
                  <a:srgbClr val="2E3C4E"/>
                </a:solidFill>
                <a:latin typeface="GE SS Two Light" pitchFamily="34" charset="0"/>
                <a:ea typeface="GE SS Two Light" pitchFamily="34" charset="-122"/>
                <a:cs typeface="GE SS Two Light" pitchFamily="34" charset="-120"/>
              </a:rPr>
              <a:t>.</a:t>
            </a:r>
            <a:endParaRPr lang="ar-JO" sz="2400" dirty="0">
              <a:solidFill>
                <a:srgbClr val="2E3C4E"/>
              </a:solidFill>
              <a:latin typeface="GE SS Two Light" pitchFamily="34" charset="0"/>
              <a:ea typeface="GE SS Two Light" pitchFamily="34" charset="-122"/>
              <a:cs typeface="GE SS Two Light" pitchFamily="34" charset="-120"/>
            </a:endParaRPr>
          </a:p>
          <a:p>
            <a:pPr algn="justLow" rtl="1"/>
            <a:endParaRPr lang="en-US" sz="2400" dirty="0">
              <a:solidFill>
                <a:srgbClr val="2E3C4E"/>
              </a:solidFill>
              <a:latin typeface="GE SS Two Light" pitchFamily="34" charset="0"/>
              <a:ea typeface="GE SS Two Light" pitchFamily="34" charset="-122"/>
              <a:cs typeface="GE SS Two Light" pitchFamily="34" charset="-120"/>
            </a:endParaRPr>
          </a:p>
          <a:p>
            <a:pPr algn="justLow" rtl="1"/>
            <a:r>
              <a:rPr lang="ar-SA" sz="2400" dirty="0">
                <a:solidFill>
                  <a:srgbClr val="2E3C4E"/>
                </a:solidFill>
                <a:latin typeface="GE SS Two Light" pitchFamily="34" charset="0"/>
                <a:ea typeface="GE SS Two Light" pitchFamily="34" charset="-122"/>
                <a:cs typeface="GE SS Two Light" pitchFamily="34" charset="-120"/>
              </a:rPr>
              <a:t>مثل الإحالة إلى</a:t>
            </a:r>
            <a:r>
              <a:rPr lang="en-US" sz="2400" dirty="0">
                <a:solidFill>
                  <a:srgbClr val="2E3C4E"/>
                </a:solidFill>
                <a:latin typeface="GE SS Two Light" pitchFamily="34" charset="0"/>
                <a:ea typeface="GE SS Two Light" pitchFamily="34" charset="-122"/>
                <a:cs typeface="GE SS Two Light" pitchFamily="34" charset="-120"/>
              </a:rPr>
              <a:t>:</a:t>
            </a:r>
            <a:endParaRPr lang="ar-JO" sz="2400" dirty="0">
              <a:solidFill>
                <a:srgbClr val="2E3C4E"/>
              </a:solidFill>
              <a:latin typeface="GE SS Two Light" pitchFamily="34" charset="0"/>
              <a:ea typeface="GE SS Two Light" pitchFamily="34" charset="-122"/>
              <a:cs typeface="GE SS Two Light" pitchFamily="34" charset="-120"/>
            </a:endParaRPr>
          </a:p>
          <a:p>
            <a:pPr algn="justLow" rtl="1"/>
            <a:endParaRPr lang="en-US" sz="2400" dirty="0">
              <a:solidFill>
                <a:srgbClr val="2E3C4E"/>
              </a:solidFill>
              <a:latin typeface="GE SS Two Light" pitchFamily="34" charset="0"/>
              <a:ea typeface="GE SS Two Light" pitchFamily="34" charset="-122"/>
              <a:cs typeface="GE SS Two Light" pitchFamily="34" charset="-120"/>
            </a:endParaRPr>
          </a:p>
          <a:p>
            <a:pPr algn="justLow" rtl="1"/>
            <a:r>
              <a:rPr lang="ar-SA" sz="2400" dirty="0">
                <a:solidFill>
                  <a:srgbClr val="2E3C4E"/>
                </a:solidFill>
                <a:latin typeface="GE SS Two Light" pitchFamily="34" charset="0"/>
                <a:ea typeface="GE SS Two Light" pitchFamily="34" charset="-122"/>
                <a:cs typeface="GE SS Two Light" pitchFamily="34" charset="-120"/>
              </a:rPr>
              <a:t>خدمات صحية؛ دعم نفسي اجتماعي متخصص؛ خدمات تأهيل؛ خدمات متخصصة مرتبطة بالإعاقة</a:t>
            </a:r>
            <a:r>
              <a:rPr lang="ar-JO" sz="2400" dirty="0">
                <a:solidFill>
                  <a:srgbClr val="2E3C4E"/>
                </a:solidFill>
                <a:latin typeface="GE SS Two Light" pitchFamily="34" charset="0"/>
                <a:ea typeface="GE SS Two Light" pitchFamily="34" charset="-122"/>
                <a:cs typeface="GE SS Two Light" pitchFamily="34" charset="-120"/>
              </a:rPr>
              <a:t>. </a:t>
            </a:r>
            <a:endParaRPr lang="en-US" sz="2400" dirty="0">
              <a:solidFill>
                <a:srgbClr val="2E3C4E"/>
              </a:solidFill>
              <a:latin typeface="GE SS Two Light" pitchFamily="34" charset="0"/>
              <a:ea typeface="GE SS Two Light" pitchFamily="34" charset="-122"/>
              <a:cs typeface="GE SS Two Light" pitchFamily="34" charset="-120"/>
            </a:endParaRPr>
          </a:p>
          <a:p>
            <a:pPr algn="justLow" rtl="1"/>
            <a:r>
              <a:rPr lang="ar-SA" sz="2400" dirty="0">
                <a:solidFill>
                  <a:srgbClr val="2E3C4E"/>
                </a:solidFill>
                <a:latin typeface="GE SS Two Light" pitchFamily="34" charset="0"/>
                <a:ea typeface="GE SS Two Light" pitchFamily="34" charset="-122"/>
                <a:cs typeface="GE SS Two Light" pitchFamily="34" charset="-120"/>
              </a:rPr>
              <a:t>وتؤكد الأونروا الحاجة إلى نظم دعم وإحالة للطلبة ذوي الاحتياجات الأكثر اتساعًا أو تعقيدًا</a:t>
            </a:r>
            <a:r>
              <a:rPr lang="ar-JO" sz="2400" dirty="0">
                <a:latin typeface="WinSoft Pro Medium)"/>
              </a:rPr>
              <a:t>. </a:t>
            </a:r>
            <a:endParaRPr lang="en-US" sz="2400" dirty="0">
              <a:latin typeface="WinSoft Pro Medium)"/>
            </a:endParaRPr>
          </a:p>
        </p:txBody>
      </p:sp>
    </p:spTree>
    <p:extLst>
      <p:ext uri="{BB962C8B-B14F-4D97-AF65-F5344CB8AC3E}">
        <p14:creationId xmlns:p14="http://schemas.microsoft.com/office/powerpoint/2010/main" val="350260253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0" descr="preencoded.png"/>
          <p:cNvPicPr>
            <a:picLocks noChangeAspect="1"/>
          </p:cNvPicPr>
          <p:nvPr/>
        </p:nvPicPr>
        <p:blipFill>
          <a:blip>
            <a:extLst>
              <a:ext uri="{96DAC541-7B7A-43D3-8B79-37D633B846F1}">
                <asvg:svgBlip xmlns:asvg="http://schemas.microsoft.com/office/drawing/2016/SVG/main" xmlns="" r:embed="rId2"/>
              </a:ext>
            </a:extLst>
          </a:blip>
          <a:stretch>
            <a:fillRect/>
          </a:stretch>
        </p:blipFill>
        <p:spPr>
          <a:xfrm>
            <a:off x="8405128" y="2170099"/>
            <a:ext cx="3467881" cy="908149"/>
          </a:xfrm>
          <a:prstGeom prst="rect">
            <a:avLst/>
          </a:prstGeom>
        </p:spPr>
      </p:pic>
      <p:pic>
        <p:nvPicPr>
          <p:cNvPr id="5" name="Image 2" descr="preencoded.png"/>
          <p:cNvPicPr>
            <a:picLocks noChangeAspect="1"/>
          </p:cNvPicPr>
          <p:nvPr/>
        </p:nvPicPr>
        <p:blipFill>
          <a:blip>
            <a:extLst>
              <a:ext uri="{96DAC541-7B7A-43D3-8B79-37D633B846F1}">
                <asvg:svgBlip xmlns:asvg="http://schemas.microsoft.com/office/drawing/2016/SVG/main" xmlns="" r:embed="rId2"/>
              </a:ext>
            </a:extLst>
          </a:blip>
          <a:stretch>
            <a:fillRect/>
          </a:stretch>
        </p:blipFill>
        <p:spPr>
          <a:xfrm>
            <a:off x="4592830" y="2170100"/>
            <a:ext cx="3640552" cy="908148"/>
          </a:xfrm>
          <a:prstGeom prst="rect">
            <a:avLst/>
          </a:prstGeom>
        </p:spPr>
      </p:pic>
      <p:pic>
        <p:nvPicPr>
          <p:cNvPr id="6" name="Image 4" descr="preencoded.png"/>
          <p:cNvPicPr>
            <a:picLocks noChangeAspect="1"/>
          </p:cNvPicPr>
          <p:nvPr/>
        </p:nvPicPr>
        <p:blipFill>
          <a:blip>
            <a:extLst>
              <a:ext uri="{96DAC541-7B7A-43D3-8B79-37D633B846F1}">
                <asvg:svgBlip xmlns:asvg="http://schemas.microsoft.com/office/drawing/2016/SVG/main" xmlns="" r:embed="rId3"/>
              </a:ext>
            </a:extLst>
          </a:blip>
          <a:stretch>
            <a:fillRect/>
          </a:stretch>
        </p:blipFill>
        <p:spPr>
          <a:xfrm>
            <a:off x="8405128" y="3526825"/>
            <a:ext cx="3467881" cy="968955"/>
          </a:xfrm>
          <a:prstGeom prst="rect">
            <a:avLst/>
          </a:prstGeom>
        </p:spPr>
      </p:pic>
      <p:pic>
        <p:nvPicPr>
          <p:cNvPr id="7" name="Image 6" descr="preencoded.png"/>
          <p:cNvPicPr>
            <a:picLocks noChangeAspect="1"/>
          </p:cNvPicPr>
          <p:nvPr/>
        </p:nvPicPr>
        <p:blipFill>
          <a:blip>
            <a:extLst>
              <a:ext uri="{96DAC541-7B7A-43D3-8B79-37D633B846F1}">
                <asvg:svgBlip xmlns:asvg="http://schemas.microsoft.com/office/drawing/2016/SVG/main" xmlns="" r:embed="rId3"/>
              </a:ext>
            </a:extLst>
          </a:blip>
          <a:stretch>
            <a:fillRect/>
          </a:stretch>
        </p:blipFill>
        <p:spPr>
          <a:xfrm>
            <a:off x="4592830" y="3517289"/>
            <a:ext cx="3640552" cy="937721"/>
          </a:xfrm>
          <a:prstGeom prst="rect">
            <a:avLst/>
          </a:prstGeom>
        </p:spPr>
      </p:pic>
      <p:sp>
        <p:nvSpPr>
          <p:cNvPr id="8" name="Rectangle 7"/>
          <p:cNvSpPr/>
          <p:nvPr/>
        </p:nvSpPr>
        <p:spPr>
          <a:xfrm>
            <a:off x="8886008" y="2537178"/>
            <a:ext cx="1899879" cy="400110"/>
          </a:xfrm>
          <a:prstGeom prst="rect">
            <a:avLst/>
          </a:prstGeom>
        </p:spPr>
        <p:txBody>
          <a:bodyPr wrap="none">
            <a:spAutoFit/>
          </a:bodyPr>
          <a:lstStyle/>
          <a:p>
            <a:pPr algn="r" rtl="1"/>
            <a:r>
              <a:rPr lang="ar-SA" sz="2000" dirty="0">
                <a:solidFill>
                  <a:srgbClr val="000000"/>
                </a:solidFill>
                <a:latin typeface="WinSoft Pro Medium" pitchFamily="34" charset="0"/>
                <a:ea typeface="WinSoft Pro Medium" pitchFamily="34" charset="-122"/>
                <a:cs typeface="WinSoft Pro Medium" pitchFamily="34" charset="-120"/>
              </a:rPr>
              <a:t>تعليم جامع للجميع </a:t>
            </a:r>
            <a:endParaRPr lang="ar-JO" sz="2000" dirty="0">
              <a:solidFill>
                <a:srgbClr val="000000"/>
              </a:solidFill>
              <a:latin typeface="WinSoft Pro Medium" pitchFamily="34" charset="0"/>
              <a:ea typeface="WinSoft Pro Medium" pitchFamily="34" charset="-122"/>
              <a:cs typeface="WinSoft Pro Medium" pitchFamily="34" charset="-120"/>
            </a:endParaRPr>
          </a:p>
        </p:txBody>
      </p:sp>
      <p:sp>
        <p:nvSpPr>
          <p:cNvPr id="9" name="Rectangle 8"/>
          <p:cNvSpPr/>
          <p:nvPr/>
        </p:nvSpPr>
        <p:spPr>
          <a:xfrm>
            <a:off x="5197931" y="2497178"/>
            <a:ext cx="2082622" cy="400110"/>
          </a:xfrm>
          <a:prstGeom prst="rect">
            <a:avLst/>
          </a:prstGeom>
        </p:spPr>
        <p:txBody>
          <a:bodyPr wrap="none">
            <a:spAutoFit/>
          </a:bodyPr>
          <a:lstStyle/>
          <a:p>
            <a:pPr algn="r" rtl="1"/>
            <a:r>
              <a:rPr lang="ar-SA" sz="2000" dirty="0">
                <a:solidFill>
                  <a:srgbClr val="000000"/>
                </a:solidFill>
                <a:latin typeface="WinSoft Pro Medium" pitchFamily="34" charset="0"/>
                <a:ea typeface="WinSoft Pro Medium" pitchFamily="34" charset="-122"/>
                <a:cs typeface="WinSoft Pro Medium" pitchFamily="34" charset="-120"/>
              </a:rPr>
              <a:t>دعم إضافي عند الحاجة </a:t>
            </a:r>
            <a:endParaRPr lang="ar-JO" sz="2000" dirty="0">
              <a:solidFill>
                <a:srgbClr val="000000"/>
              </a:solidFill>
              <a:latin typeface="WinSoft Pro Medium" pitchFamily="34" charset="0"/>
              <a:ea typeface="WinSoft Pro Medium" pitchFamily="34" charset="-122"/>
              <a:cs typeface="WinSoft Pro Medium" pitchFamily="34" charset="-120"/>
            </a:endParaRPr>
          </a:p>
        </p:txBody>
      </p:sp>
      <p:sp>
        <p:nvSpPr>
          <p:cNvPr id="10" name="Rectangle 9"/>
          <p:cNvSpPr/>
          <p:nvPr/>
        </p:nvSpPr>
        <p:spPr>
          <a:xfrm>
            <a:off x="8886008" y="3879416"/>
            <a:ext cx="2374368" cy="400110"/>
          </a:xfrm>
          <a:prstGeom prst="rect">
            <a:avLst/>
          </a:prstGeom>
        </p:spPr>
        <p:txBody>
          <a:bodyPr wrap="none">
            <a:spAutoFit/>
          </a:bodyPr>
          <a:lstStyle/>
          <a:p>
            <a:pPr algn="r" rtl="1"/>
            <a:r>
              <a:rPr lang="ar-SA" sz="2000" dirty="0">
                <a:solidFill>
                  <a:srgbClr val="000000"/>
                </a:solidFill>
                <a:latin typeface="WinSoft Pro Medium" pitchFamily="34" charset="0"/>
                <a:ea typeface="WinSoft Pro Medium" pitchFamily="34" charset="-122"/>
                <a:cs typeface="WinSoft Pro Medium" pitchFamily="34" charset="-120"/>
              </a:rPr>
              <a:t>دعم أكثر تخصصًا أو فردية </a:t>
            </a:r>
            <a:endParaRPr lang="ar-JO" sz="2000" dirty="0">
              <a:solidFill>
                <a:srgbClr val="000000"/>
              </a:solidFill>
              <a:latin typeface="WinSoft Pro Medium" pitchFamily="34" charset="0"/>
              <a:ea typeface="WinSoft Pro Medium" pitchFamily="34" charset="-122"/>
              <a:cs typeface="WinSoft Pro Medium" pitchFamily="34" charset="-120"/>
            </a:endParaRPr>
          </a:p>
        </p:txBody>
      </p:sp>
      <p:sp>
        <p:nvSpPr>
          <p:cNvPr id="11" name="Rectangle 10"/>
          <p:cNvSpPr/>
          <p:nvPr/>
        </p:nvSpPr>
        <p:spPr>
          <a:xfrm>
            <a:off x="4934772" y="3826636"/>
            <a:ext cx="2627642" cy="400110"/>
          </a:xfrm>
          <a:prstGeom prst="rect">
            <a:avLst/>
          </a:prstGeom>
        </p:spPr>
        <p:txBody>
          <a:bodyPr wrap="none">
            <a:spAutoFit/>
          </a:bodyPr>
          <a:lstStyle/>
          <a:p>
            <a:r>
              <a:rPr lang="ar-SA" sz="2000" dirty="0">
                <a:solidFill>
                  <a:srgbClr val="000000"/>
                </a:solidFill>
                <a:latin typeface="WinSoft Pro Medium" pitchFamily="34" charset="0"/>
                <a:ea typeface="WinSoft Pro Medium" pitchFamily="34" charset="-122"/>
                <a:cs typeface="WinSoft Pro Medium" pitchFamily="34" charset="-120"/>
              </a:rPr>
              <a:t>فريق الدعم/الإحالة عند الحاجة</a:t>
            </a:r>
            <a:endParaRPr lang="ar-JO" sz="2000" dirty="0">
              <a:solidFill>
                <a:srgbClr val="000000"/>
              </a:solidFill>
              <a:latin typeface="WinSoft Pro Medium" pitchFamily="34" charset="0"/>
              <a:ea typeface="WinSoft Pro Medium" pitchFamily="34" charset="-122"/>
              <a:cs typeface="WinSoft Pro Medium" pitchFamily="34" charset="-120"/>
            </a:endParaRPr>
          </a:p>
        </p:txBody>
      </p:sp>
      <p:sp>
        <p:nvSpPr>
          <p:cNvPr id="12" name="Rectangle 11"/>
          <p:cNvSpPr/>
          <p:nvPr/>
        </p:nvSpPr>
        <p:spPr>
          <a:xfrm>
            <a:off x="10110040" y="446399"/>
            <a:ext cx="1436612" cy="684803"/>
          </a:xfrm>
          <a:prstGeom prst="rect">
            <a:avLst/>
          </a:prstGeom>
        </p:spPr>
        <p:txBody>
          <a:bodyPr wrap="none">
            <a:spAutoFit/>
          </a:bodyPr>
          <a:lstStyle/>
          <a:p>
            <a:pPr algn="just" rtl="1">
              <a:lnSpc>
                <a:spcPct val="150000"/>
              </a:lnSpc>
              <a:spcAft>
                <a:spcPts val="500"/>
              </a:spcAft>
            </a:pPr>
            <a:r>
              <a:rPr lang="ar-SA" sz="2800" b="1" dirty="0">
                <a:solidFill>
                  <a:srgbClr val="2E3C4E"/>
                </a:solidFill>
                <a:latin typeface="GE SS Two Light" pitchFamily="34" charset="0"/>
                <a:ea typeface="GE SS Two Light" pitchFamily="34" charset="-122"/>
                <a:cs typeface="GE SS Two Light" pitchFamily="34" charset="-120"/>
              </a:rPr>
              <a:t>الخلاصة</a:t>
            </a:r>
            <a:endParaRPr lang="en-US" sz="2800" b="1" dirty="0">
              <a:solidFill>
                <a:srgbClr val="2E3C4E"/>
              </a:solidFill>
              <a:latin typeface="GE SS Two Light" pitchFamily="34" charset="0"/>
              <a:ea typeface="GE SS Two Light" pitchFamily="34" charset="-122"/>
              <a:cs typeface="GE SS Two Light" pitchFamily="34" charset="-120"/>
            </a:endParaRPr>
          </a:p>
        </p:txBody>
      </p:sp>
      <p:sp>
        <p:nvSpPr>
          <p:cNvPr id="13" name="Shape 5"/>
          <p:cNvSpPr/>
          <p:nvPr/>
        </p:nvSpPr>
        <p:spPr>
          <a:xfrm>
            <a:off x="4240415" y="5274069"/>
            <a:ext cx="7837714" cy="976746"/>
          </a:xfrm>
          <a:prstGeom prst="roundRect">
            <a:avLst>
              <a:gd name="adj" fmla="val 15240"/>
            </a:avLst>
          </a:prstGeom>
          <a:solidFill>
            <a:srgbClr val="D4E9F7"/>
          </a:solidFill>
          <a:ln/>
        </p:spPr>
      </p:sp>
      <p:sp>
        <p:nvSpPr>
          <p:cNvPr id="14" name="Rectangle 13"/>
          <p:cNvSpPr/>
          <p:nvPr/>
        </p:nvSpPr>
        <p:spPr>
          <a:xfrm>
            <a:off x="4602779" y="5254610"/>
            <a:ext cx="7318899" cy="1015663"/>
          </a:xfrm>
          <a:prstGeom prst="rect">
            <a:avLst/>
          </a:prstGeom>
        </p:spPr>
        <p:txBody>
          <a:bodyPr wrap="square">
            <a:spAutoFit/>
          </a:bodyPr>
          <a:lstStyle/>
          <a:p>
            <a:pPr algn="just" rtl="1">
              <a:lnSpc>
                <a:spcPct val="150000"/>
              </a:lnSpc>
              <a:spcAft>
                <a:spcPts val="500"/>
              </a:spcAft>
            </a:pPr>
            <a:r>
              <a:rPr lang="ar-SA" sz="2000" dirty="0">
                <a:solidFill>
                  <a:srgbClr val="000000"/>
                </a:solidFill>
                <a:latin typeface="WinSoft Pro Medium" pitchFamily="34" charset="0"/>
                <a:ea typeface="WinSoft Pro Medium" pitchFamily="34" charset="-122"/>
                <a:cs typeface="WinSoft Pro Medium" pitchFamily="34" charset="-120"/>
              </a:rPr>
              <a:t>ولا يعني الانتقال إلى مستوى أعلى إلغاء ما قبله؛ بل تُضاف الاستجابة الأكثر تخصصًا فوق الممارسات الشاملة القائمة</a:t>
            </a:r>
            <a:r>
              <a:rPr lang="en-US" dirty="0">
                <a:solidFill>
                  <a:srgbClr val="000000"/>
                </a:solidFill>
                <a:latin typeface="Arial" panose="020B0604020202020204" pitchFamily="34" charset="0"/>
                <a:ea typeface="Arial" panose="020B0604020202020204" pitchFamily="34" charset="0"/>
                <a:cs typeface="Arial" panose="020B0604020202020204" pitchFamily="34" charset="0"/>
              </a:rPr>
              <a:t>.</a:t>
            </a:r>
            <a:endParaRPr lang="en-US" dirty="0">
              <a:latin typeface="Arial" panose="020B0604020202020204" pitchFamily="34" charset="0"/>
              <a:ea typeface="Arial" panose="020B0604020202020204" pitchFamily="34" charset="0"/>
            </a:endParaRPr>
          </a:p>
        </p:txBody>
      </p:sp>
      <p:sp>
        <p:nvSpPr>
          <p:cNvPr id="15" name="Shape 1"/>
          <p:cNvSpPr/>
          <p:nvPr/>
        </p:nvSpPr>
        <p:spPr>
          <a:xfrm>
            <a:off x="478913" y="1424071"/>
            <a:ext cx="3602868" cy="5150900"/>
          </a:xfrm>
          <a:prstGeom prst="roundRect">
            <a:avLst>
              <a:gd name="adj" fmla="val 15240"/>
            </a:avLst>
          </a:prstGeom>
          <a:solidFill>
            <a:srgbClr val="B6D6FC"/>
          </a:solidFill>
          <a:ln/>
        </p:spPr>
      </p:sp>
      <p:sp>
        <p:nvSpPr>
          <p:cNvPr id="16" name="Rectangle 15"/>
          <p:cNvSpPr/>
          <p:nvPr/>
        </p:nvSpPr>
        <p:spPr>
          <a:xfrm>
            <a:off x="618073" y="1782347"/>
            <a:ext cx="3274761" cy="4593565"/>
          </a:xfrm>
          <a:prstGeom prst="rect">
            <a:avLst/>
          </a:prstGeom>
        </p:spPr>
        <p:txBody>
          <a:bodyPr wrap="square">
            <a:spAutoFit/>
          </a:bodyPr>
          <a:lstStyle/>
          <a:p>
            <a:pPr algn="justLow" rtl="1">
              <a:spcAft>
                <a:spcPts val="500"/>
              </a:spcAft>
            </a:pPr>
            <a:r>
              <a:rPr lang="ar-SA" sz="2000" dirty="0">
                <a:solidFill>
                  <a:srgbClr val="000000"/>
                </a:solidFill>
                <a:latin typeface="WinSoft Pro Medium" pitchFamily="34" charset="0"/>
                <a:ea typeface="WinSoft Pro Medium" pitchFamily="34" charset="-122"/>
                <a:cs typeface="WinSoft Pro Medium" pitchFamily="34" charset="-120"/>
              </a:rPr>
              <a:t>كما أن تقنيات: </a:t>
            </a:r>
            <a:endParaRPr lang="ar-JO" sz="2000" dirty="0">
              <a:solidFill>
                <a:srgbClr val="000000"/>
              </a:solidFill>
              <a:latin typeface="WinSoft Pro Medium" pitchFamily="34" charset="0"/>
              <a:ea typeface="WinSoft Pro Medium" pitchFamily="34" charset="-122"/>
              <a:cs typeface="WinSoft Pro Medium" pitchFamily="34" charset="-120"/>
            </a:endParaRPr>
          </a:p>
          <a:p>
            <a:pPr algn="justLow" rtl="1">
              <a:spcAft>
                <a:spcPts val="500"/>
              </a:spcAft>
            </a:pPr>
            <a:r>
              <a:rPr lang="ar-JO" sz="2000" dirty="0">
                <a:solidFill>
                  <a:srgbClr val="000000"/>
                </a:solidFill>
                <a:latin typeface="WinSoft Pro Medium" pitchFamily="34" charset="0"/>
                <a:ea typeface="WinSoft Pro Medium" pitchFamily="34" charset="-122"/>
                <a:cs typeface="WinSoft Pro Medium" pitchFamily="34" charset="-120"/>
              </a:rPr>
              <a:t>التصميم الشامل للتعلّم/ </a:t>
            </a:r>
            <a:r>
              <a:rPr lang="ar-SA" sz="2000" dirty="0">
                <a:solidFill>
                  <a:srgbClr val="000000"/>
                </a:solidFill>
                <a:latin typeface="WinSoft Pro Medium" pitchFamily="34" charset="0"/>
                <a:ea typeface="WinSoft Pro Medium" pitchFamily="34" charset="-122"/>
                <a:cs typeface="WinSoft Pro Medium" pitchFamily="34" charset="-120"/>
              </a:rPr>
              <a:t>الترتيب التيسيري/ التكنولوجيا المساندة/ خدمة الدعم/ الإحالة؛ </a:t>
            </a:r>
            <a:endParaRPr lang="ar-JO" sz="2000" dirty="0">
              <a:solidFill>
                <a:srgbClr val="000000"/>
              </a:solidFill>
              <a:latin typeface="WinSoft Pro Medium" pitchFamily="34" charset="0"/>
              <a:ea typeface="WinSoft Pro Medium" pitchFamily="34" charset="-122"/>
              <a:cs typeface="WinSoft Pro Medium" pitchFamily="34" charset="-120"/>
            </a:endParaRPr>
          </a:p>
          <a:p>
            <a:pPr algn="justLow" rtl="1">
              <a:spcAft>
                <a:spcPts val="500"/>
              </a:spcAft>
            </a:pPr>
            <a:r>
              <a:rPr lang="ar-SA" sz="2000" dirty="0">
                <a:solidFill>
                  <a:srgbClr val="000000"/>
                </a:solidFill>
                <a:latin typeface="WinSoft Pro Medium" pitchFamily="34" charset="0"/>
                <a:ea typeface="WinSoft Pro Medium" pitchFamily="34" charset="-122"/>
                <a:cs typeface="WinSoft Pro Medium" pitchFamily="34" charset="-120"/>
              </a:rPr>
              <a:t>فقد تحتاج كمتدرب إلى واحد منها أو إلى مزيج منها بحسب الحاجز والاحتياج والاستجابة الفعلية للدعم. </a:t>
            </a:r>
            <a:endParaRPr lang="ar-JO" sz="2000" dirty="0">
              <a:solidFill>
                <a:srgbClr val="000000"/>
              </a:solidFill>
              <a:latin typeface="WinSoft Pro Medium" pitchFamily="34" charset="0"/>
              <a:ea typeface="WinSoft Pro Medium" pitchFamily="34" charset="-122"/>
              <a:cs typeface="WinSoft Pro Medium" pitchFamily="34" charset="-120"/>
            </a:endParaRPr>
          </a:p>
          <a:p>
            <a:pPr algn="justLow" rtl="1">
              <a:spcAft>
                <a:spcPts val="500"/>
              </a:spcAft>
            </a:pPr>
            <a:r>
              <a:rPr lang="ar-SA" sz="2000" dirty="0">
                <a:solidFill>
                  <a:srgbClr val="000000"/>
                </a:solidFill>
                <a:latin typeface="WinSoft Pro Medium" pitchFamily="34" charset="0"/>
                <a:ea typeface="WinSoft Pro Medium" pitchFamily="34" charset="-122"/>
                <a:cs typeface="WinSoft Pro Medium" pitchFamily="34" charset="-120"/>
              </a:rPr>
              <a:t>وهذا يتسق مع توجه الأونروا نحو التقييم غير الرسمي المستمر والملاحظة وجمع المعلومات، ثم بناء استجابات ملائمة للاحتياجات التعليمية والصحية والنفسية الاجتماعية، بما يشمل الطلبة ذوي الإعاقة. </a:t>
            </a:r>
            <a:endParaRPr lang="en-US" sz="2000" dirty="0">
              <a:solidFill>
                <a:srgbClr val="000000"/>
              </a:solidFill>
              <a:latin typeface="WinSoft Pro Medium" pitchFamily="34" charset="0"/>
              <a:ea typeface="WinSoft Pro Medium" pitchFamily="34" charset="-122"/>
              <a:cs typeface="WinSoft Pro Medium" pitchFamily="34" charset="-120"/>
            </a:endParaRPr>
          </a:p>
        </p:txBody>
      </p:sp>
    </p:spTree>
    <p:extLst>
      <p:ext uri="{BB962C8B-B14F-4D97-AF65-F5344CB8AC3E}">
        <p14:creationId xmlns:p14="http://schemas.microsoft.com/office/powerpoint/2010/main" val="19290855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3"/>
          <p:cNvSpPr/>
          <p:nvPr/>
        </p:nvSpPr>
        <p:spPr>
          <a:xfrm>
            <a:off x="6159346" y="2151063"/>
            <a:ext cx="5400441" cy="19050"/>
          </a:xfrm>
          <a:prstGeom prst="rect">
            <a:avLst/>
          </a:prstGeom>
          <a:solidFill>
            <a:srgbClr val="00AEEF"/>
          </a:solidFill>
          <a:ln/>
        </p:spPr>
      </p:sp>
      <p:sp>
        <p:nvSpPr>
          <p:cNvPr id="5" name="Text 4"/>
          <p:cNvSpPr/>
          <p:nvPr/>
        </p:nvSpPr>
        <p:spPr>
          <a:xfrm>
            <a:off x="6458351" y="2286323"/>
            <a:ext cx="5400441" cy="236934"/>
          </a:xfrm>
          <a:prstGeom prst="rect">
            <a:avLst/>
          </a:prstGeom>
          <a:noFill/>
          <a:ln/>
        </p:spPr>
        <p:txBody>
          <a:bodyPr wrap="none" lIns="0" tIns="0" rIns="0" bIns="0" rtlCol="0" anchor="t"/>
          <a:lstStyle/>
          <a:p>
            <a:pPr lvl="0" rtl="1"/>
            <a:r>
              <a:rPr lang="ar-SA" sz="2800" dirty="0">
                <a:latin typeface="WinSoft Pro Medium" panose="020B0600060200000000" pitchFamily="34" charset="-79"/>
                <a:cs typeface="WinSoft Pro Medium" panose="020B0600060200000000" pitchFamily="34" charset="-79"/>
              </a:rPr>
              <a:t>هل يمكن تغيير التصميم ليستفيد الجميع؟</a:t>
            </a:r>
            <a:r>
              <a:rPr lang="ar-SA" sz="2800" dirty="0"/>
              <a:t> </a:t>
            </a:r>
            <a:endParaRPr lang="en-US" sz="2800" dirty="0"/>
          </a:p>
        </p:txBody>
      </p:sp>
      <p:sp>
        <p:nvSpPr>
          <p:cNvPr id="6" name="Shape 6"/>
          <p:cNvSpPr/>
          <p:nvPr/>
        </p:nvSpPr>
        <p:spPr>
          <a:xfrm>
            <a:off x="631908" y="2151063"/>
            <a:ext cx="5400540" cy="19050"/>
          </a:xfrm>
          <a:prstGeom prst="rect">
            <a:avLst/>
          </a:prstGeom>
          <a:solidFill>
            <a:srgbClr val="00AEEF"/>
          </a:solidFill>
          <a:ln/>
        </p:spPr>
      </p:sp>
      <p:sp>
        <p:nvSpPr>
          <p:cNvPr id="7" name="Text 7"/>
          <p:cNvSpPr/>
          <p:nvPr/>
        </p:nvSpPr>
        <p:spPr>
          <a:xfrm>
            <a:off x="749791" y="2286323"/>
            <a:ext cx="5400540" cy="236934"/>
          </a:xfrm>
          <a:prstGeom prst="rect">
            <a:avLst/>
          </a:prstGeom>
          <a:noFill/>
          <a:ln/>
        </p:spPr>
        <p:txBody>
          <a:bodyPr wrap="none" lIns="0" tIns="0" rIns="0" bIns="0" rtlCol="0" anchor="t"/>
          <a:lstStyle/>
          <a:p>
            <a:pPr lvl="0" algn="ctr" rtl="1"/>
            <a:r>
              <a:rPr lang="ar-SA" sz="2800" dirty="0">
                <a:latin typeface="WinSoft Pro Medium" panose="020B0600060200000000" pitchFamily="34" charset="-79"/>
                <a:cs typeface="WinSoft Pro Medium" panose="020B0600060200000000" pitchFamily="34" charset="-79"/>
              </a:rPr>
              <a:t>هل تحتاج المجموعة إلى دعم موجه؟ </a:t>
            </a:r>
            <a:endParaRPr lang="en-US" sz="2800" dirty="0">
              <a:latin typeface="WinSoft Pro Medium" panose="020B0600060200000000" pitchFamily="34" charset="-79"/>
              <a:cs typeface="WinSoft Pro Medium" panose="020B0600060200000000" pitchFamily="34" charset="-79"/>
            </a:endParaRPr>
          </a:p>
        </p:txBody>
      </p:sp>
      <p:sp>
        <p:nvSpPr>
          <p:cNvPr id="8" name="Shape 9"/>
          <p:cNvSpPr/>
          <p:nvPr/>
        </p:nvSpPr>
        <p:spPr>
          <a:xfrm>
            <a:off x="6159346" y="3454035"/>
            <a:ext cx="5400441" cy="19050"/>
          </a:xfrm>
          <a:prstGeom prst="rect">
            <a:avLst/>
          </a:prstGeom>
          <a:solidFill>
            <a:srgbClr val="00AEEF"/>
          </a:solidFill>
          <a:ln/>
        </p:spPr>
      </p:sp>
      <p:sp>
        <p:nvSpPr>
          <p:cNvPr id="9" name="Text 10"/>
          <p:cNvSpPr/>
          <p:nvPr/>
        </p:nvSpPr>
        <p:spPr>
          <a:xfrm>
            <a:off x="6159346" y="3576769"/>
            <a:ext cx="5400441" cy="236934"/>
          </a:xfrm>
          <a:prstGeom prst="rect">
            <a:avLst/>
          </a:prstGeom>
          <a:noFill/>
          <a:ln/>
        </p:spPr>
        <p:txBody>
          <a:bodyPr wrap="none" lIns="0" tIns="0" rIns="0" bIns="0" rtlCol="0" anchor="t"/>
          <a:lstStyle/>
          <a:p>
            <a:pPr lvl="0" algn="ctr" rtl="1"/>
            <a:r>
              <a:rPr lang="ar-SA" sz="2800" dirty="0">
                <a:latin typeface="WinSoft Pro Medium" panose="020B0600060200000000" pitchFamily="34" charset="-79"/>
                <a:cs typeface="WinSoft Pro Medium" panose="020B0600060200000000" pitchFamily="34" charset="-79"/>
              </a:rPr>
              <a:t>هل يبقى حاجز فردي يحتاج إلى ترتيب تيسيري؟ </a:t>
            </a:r>
            <a:endParaRPr lang="en-US" sz="2800" dirty="0">
              <a:latin typeface="WinSoft Pro Medium" panose="020B0600060200000000" pitchFamily="34" charset="-79"/>
              <a:cs typeface="WinSoft Pro Medium" panose="020B0600060200000000" pitchFamily="34" charset="-79"/>
            </a:endParaRPr>
          </a:p>
        </p:txBody>
      </p:sp>
      <p:sp>
        <p:nvSpPr>
          <p:cNvPr id="10" name="Shape 12"/>
          <p:cNvSpPr/>
          <p:nvPr/>
        </p:nvSpPr>
        <p:spPr>
          <a:xfrm>
            <a:off x="631908" y="3454035"/>
            <a:ext cx="5400540" cy="19050"/>
          </a:xfrm>
          <a:prstGeom prst="rect">
            <a:avLst/>
          </a:prstGeom>
          <a:solidFill>
            <a:srgbClr val="00AEEF"/>
          </a:solidFill>
          <a:ln/>
        </p:spPr>
      </p:sp>
      <p:sp>
        <p:nvSpPr>
          <p:cNvPr id="11" name="Text 13"/>
          <p:cNvSpPr/>
          <p:nvPr/>
        </p:nvSpPr>
        <p:spPr>
          <a:xfrm>
            <a:off x="631908" y="3576769"/>
            <a:ext cx="5400540" cy="236934"/>
          </a:xfrm>
          <a:prstGeom prst="rect">
            <a:avLst/>
          </a:prstGeom>
          <a:noFill/>
          <a:ln/>
        </p:spPr>
        <p:txBody>
          <a:bodyPr wrap="none" lIns="0" tIns="0" rIns="0" bIns="0" rtlCol="0" anchor="t"/>
          <a:lstStyle/>
          <a:p>
            <a:pPr lvl="0" algn="ctr" rtl="1"/>
            <a:r>
              <a:rPr lang="ar-SA" sz="2800" dirty="0">
                <a:latin typeface="WinSoft Pro Medium" panose="020B0600060200000000" pitchFamily="34" charset="-79"/>
                <a:cs typeface="WinSoft Pro Medium" panose="020B0600060200000000" pitchFamily="34" charset="-79"/>
              </a:rPr>
              <a:t>هل توجد أداة مساندة مفيدة؟ </a:t>
            </a:r>
            <a:endParaRPr lang="en-US" sz="2800" dirty="0">
              <a:latin typeface="WinSoft Pro Medium" panose="020B0600060200000000" pitchFamily="34" charset="-79"/>
              <a:cs typeface="WinSoft Pro Medium" panose="020B0600060200000000" pitchFamily="34" charset="-79"/>
            </a:endParaRPr>
          </a:p>
        </p:txBody>
      </p:sp>
      <p:sp>
        <p:nvSpPr>
          <p:cNvPr id="12" name="Rectangle 11"/>
          <p:cNvSpPr/>
          <p:nvPr/>
        </p:nvSpPr>
        <p:spPr>
          <a:xfrm>
            <a:off x="5225181" y="469691"/>
            <a:ext cx="6633611" cy="1395254"/>
          </a:xfrm>
          <a:prstGeom prst="rect">
            <a:avLst/>
          </a:prstGeom>
        </p:spPr>
        <p:txBody>
          <a:bodyPr wrap="none">
            <a:spAutoFit/>
          </a:bodyPr>
          <a:lstStyle/>
          <a:p>
            <a:pPr algn="just" rtl="1">
              <a:lnSpc>
                <a:spcPct val="150000"/>
              </a:lnSpc>
              <a:spcAft>
                <a:spcPts val="500"/>
              </a:spcAft>
            </a:pPr>
            <a:r>
              <a:rPr lang="ar-SA" sz="2800" b="1" dirty="0">
                <a:solidFill>
                  <a:srgbClr val="2E3C4E"/>
                </a:solidFill>
                <a:latin typeface="GE SS Two Light" pitchFamily="34" charset="0"/>
                <a:ea typeface="GE SS Two Light" pitchFamily="34" charset="-122"/>
                <a:cs typeface="GE SS Two Light" pitchFamily="34" charset="-120"/>
              </a:rPr>
              <a:t>اختيار أقل استجابة تقييدًا وأكثرها استدامة</a:t>
            </a:r>
            <a:endParaRPr lang="en-US" sz="2800" b="1" dirty="0">
              <a:solidFill>
                <a:srgbClr val="2E3C4E"/>
              </a:solidFill>
              <a:latin typeface="GE SS Two Light" pitchFamily="34" charset="0"/>
              <a:ea typeface="GE SS Two Light" pitchFamily="34" charset="-122"/>
              <a:cs typeface="GE SS Two Light" pitchFamily="34" charset="-120"/>
            </a:endParaRPr>
          </a:p>
          <a:p>
            <a:pPr algn="just" rtl="1">
              <a:lnSpc>
                <a:spcPct val="150000"/>
              </a:lnSpc>
              <a:spcAft>
                <a:spcPts val="500"/>
              </a:spcAft>
            </a:pPr>
            <a:endParaRPr lang="en-US" sz="2800" b="1" dirty="0">
              <a:solidFill>
                <a:srgbClr val="2E3C4E"/>
              </a:solidFill>
              <a:latin typeface="GE SS Two Light" pitchFamily="34" charset="0"/>
              <a:ea typeface="GE SS Two Light" pitchFamily="34" charset="-122"/>
              <a:cs typeface="GE SS Two Light" pitchFamily="34" charset="-120"/>
            </a:endParaRPr>
          </a:p>
        </p:txBody>
      </p:sp>
      <p:sp>
        <p:nvSpPr>
          <p:cNvPr id="13" name="Rectangle 12"/>
          <p:cNvSpPr/>
          <p:nvPr/>
        </p:nvSpPr>
        <p:spPr>
          <a:xfrm>
            <a:off x="7098309" y="1206791"/>
            <a:ext cx="4461478" cy="515526"/>
          </a:xfrm>
          <a:prstGeom prst="rect">
            <a:avLst/>
          </a:prstGeom>
        </p:spPr>
        <p:txBody>
          <a:bodyPr wrap="none">
            <a:spAutoFit/>
          </a:bodyPr>
          <a:lstStyle/>
          <a:p>
            <a:pPr algn="just" rtl="1">
              <a:lnSpc>
                <a:spcPct val="150000"/>
              </a:lnSpc>
              <a:spcAft>
                <a:spcPts val="500"/>
              </a:spcAft>
            </a:pPr>
            <a:r>
              <a:rPr lang="ar-SA" sz="2000" dirty="0">
                <a:solidFill>
                  <a:srgbClr val="000000"/>
                </a:solidFill>
                <a:latin typeface="WinSoft Pro Medium" pitchFamily="34" charset="0"/>
                <a:ea typeface="WinSoft Pro Medium" pitchFamily="34" charset="-122"/>
                <a:cs typeface="WinSoft Pro Medium" pitchFamily="34" charset="-120"/>
              </a:rPr>
              <a:t>عند وجود أكثر من خيار، اسأل </a:t>
            </a:r>
            <a:r>
              <a:rPr lang="ar-JO" sz="2000" dirty="0">
                <a:solidFill>
                  <a:srgbClr val="000000"/>
                </a:solidFill>
                <a:latin typeface="WinSoft Pro Medium" pitchFamily="34" charset="0"/>
                <a:ea typeface="WinSoft Pro Medium" pitchFamily="34" charset="-122"/>
                <a:cs typeface="WinSoft Pro Medium" pitchFamily="34" charset="-120"/>
              </a:rPr>
              <a:t>نفسك الأسئلة التالية</a:t>
            </a:r>
            <a:r>
              <a:rPr lang="ar-JO" dirty="0">
                <a:solidFill>
                  <a:srgbClr val="000000"/>
                </a:solidFill>
                <a:latin typeface="Arial" panose="020B0604020202020204" pitchFamily="34" charset="0"/>
                <a:ea typeface="Arial" panose="020B0604020202020204" pitchFamily="34" charset="0"/>
              </a:rPr>
              <a:t>:</a:t>
            </a:r>
            <a:endParaRPr lang="en-US" dirty="0">
              <a:latin typeface="Arial" panose="020B0604020202020204" pitchFamily="34" charset="0"/>
              <a:ea typeface="Arial" panose="020B0604020202020204" pitchFamily="34" charset="0"/>
            </a:endParaRPr>
          </a:p>
        </p:txBody>
      </p:sp>
      <p:sp>
        <p:nvSpPr>
          <p:cNvPr id="14" name="Shape 3"/>
          <p:cNvSpPr/>
          <p:nvPr/>
        </p:nvSpPr>
        <p:spPr>
          <a:xfrm>
            <a:off x="6311746" y="4567689"/>
            <a:ext cx="5400441" cy="19050"/>
          </a:xfrm>
          <a:prstGeom prst="rect">
            <a:avLst/>
          </a:prstGeom>
          <a:solidFill>
            <a:srgbClr val="00AEEF"/>
          </a:solidFill>
          <a:ln/>
        </p:spPr>
      </p:sp>
      <p:sp>
        <p:nvSpPr>
          <p:cNvPr id="15" name="Shape 6"/>
          <p:cNvSpPr/>
          <p:nvPr/>
        </p:nvSpPr>
        <p:spPr>
          <a:xfrm>
            <a:off x="784308" y="4567689"/>
            <a:ext cx="5400540" cy="19050"/>
          </a:xfrm>
          <a:prstGeom prst="rect">
            <a:avLst/>
          </a:prstGeom>
          <a:solidFill>
            <a:srgbClr val="00AEEF"/>
          </a:solidFill>
          <a:ln/>
        </p:spPr>
      </p:sp>
      <p:sp>
        <p:nvSpPr>
          <p:cNvPr id="16" name="Shape 9"/>
          <p:cNvSpPr/>
          <p:nvPr/>
        </p:nvSpPr>
        <p:spPr>
          <a:xfrm>
            <a:off x="3568547" y="5812601"/>
            <a:ext cx="5400441" cy="19050"/>
          </a:xfrm>
          <a:prstGeom prst="rect">
            <a:avLst/>
          </a:prstGeom>
          <a:solidFill>
            <a:srgbClr val="00AEEF"/>
          </a:solidFill>
          <a:ln/>
        </p:spPr>
      </p:sp>
      <p:sp>
        <p:nvSpPr>
          <p:cNvPr id="17" name="Rectangle 16"/>
          <p:cNvSpPr/>
          <p:nvPr/>
        </p:nvSpPr>
        <p:spPr>
          <a:xfrm>
            <a:off x="6235537" y="4482469"/>
            <a:ext cx="5418470" cy="738664"/>
          </a:xfrm>
          <a:prstGeom prst="rect">
            <a:avLst/>
          </a:prstGeom>
        </p:spPr>
        <p:txBody>
          <a:bodyPr wrap="none">
            <a:spAutoFit/>
          </a:bodyPr>
          <a:lstStyle/>
          <a:p>
            <a:pPr lvl="0" algn="just" rtl="1">
              <a:lnSpc>
                <a:spcPct val="150000"/>
              </a:lnSpc>
              <a:spcAft>
                <a:spcPts val="500"/>
              </a:spcAft>
              <a:tabLst>
                <a:tab pos="457200" algn="l"/>
              </a:tabLst>
            </a:pPr>
            <a:r>
              <a:rPr lang="ar-SA" sz="2800" dirty="0">
                <a:latin typeface="WinSoft Pro Medium" panose="020B0600060200000000" pitchFamily="34" charset="-79"/>
                <a:cs typeface="WinSoft Pro Medium" panose="020B0600060200000000" pitchFamily="34" charset="-79"/>
              </a:rPr>
              <a:t>هل توجد حاجة إلى خدمة بشرية أو تنظيمية؟ </a:t>
            </a:r>
            <a:endParaRPr lang="en-US" sz="2800" dirty="0">
              <a:latin typeface="WinSoft Pro Medium" panose="020B0600060200000000" pitchFamily="34" charset="-79"/>
              <a:cs typeface="WinSoft Pro Medium" panose="020B0600060200000000" pitchFamily="34" charset="-79"/>
            </a:endParaRPr>
          </a:p>
        </p:txBody>
      </p:sp>
      <p:sp>
        <p:nvSpPr>
          <p:cNvPr id="18" name="Rectangle 17"/>
          <p:cNvSpPr/>
          <p:nvPr/>
        </p:nvSpPr>
        <p:spPr>
          <a:xfrm>
            <a:off x="1335539" y="4387675"/>
            <a:ext cx="4229043" cy="738664"/>
          </a:xfrm>
          <a:prstGeom prst="rect">
            <a:avLst/>
          </a:prstGeom>
        </p:spPr>
        <p:txBody>
          <a:bodyPr wrap="none">
            <a:spAutoFit/>
          </a:bodyPr>
          <a:lstStyle/>
          <a:p>
            <a:pPr lvl="0" algn="just" rtl="1">
              <a:lnSpc>
                <a:spcPct val="150000"/>
              </a:lnSpc>
              <a:spcAft>
                <a:spcPts val="500"/>
              </a:spcAft>
              <a:tabLst>
                <a:tab pos="457200" algn="l"/>
              </a:tabLst>
            </a:pPr>
            <a:r>
              <a:rPr lang="ar-SA" sz="2800" dirty="0">
                <a:latin typeface="WinSoft Pro Medium" panose="020B0600060200000000" pitchFamily="34" charset="-79"/>
                <a:cs typeface="WinSoft Pro Medium" panose="020B0600060200000000" pitchFamily="34" charset="-79"/>
              </a:rPr>
              <a:t>ما الخيار الذي يعزز استقلال المتدرب؟</a:t>
            </a:r>
            <a:r>
              <a:rPr lang="ar-SA" sz="2800" dirty="0">
                <a:solidFill>
                  <a:srgbClr val="000000"/>
                </a:solidFill>
                <a:latin typeface="Arial" panose="020B0604020202020204" pitchFamily="34" charset="0"/>
                <a:ea typeface="Arial" panose="020B0604020202020204" pitchFamily="34" charset="0"/>
              </a:rPr>
              <a:t> </a:t>
            </a:r>
            <a:endParaRPr lang="en-US" sz="2800" dirty="0">
              <a:solidFill>
                <a:srgbClr val="000000"/>
              </a:solidFill>
              <a:latin typeface="Arial" panose="020B0604020202020204" pitchFamily="34" charset="0"/>
              <a:ea typeface="Arial" panose="020B0604020202020204" pitchFamily="34" charset="0"/>
            </a:endParaRPr>
          </a:p>
        </p:txBody>
      </p:sp>
      <p:sp>
        <p:nvSpPr>
          <p:cNvPr id="19" name="Rectangle 18"/>
          <p:cNvSpPr/>
          <p:nvPr/>
        </p:nvSpPr>
        <p:spPr>
          <a:xfrm>
            <a:off x="4024090" y="5812601"/>
            <a:ext cx="4523994" cy="738664"/>
          </a:xfrm>
          <a:prstGeom prst="rect">
            <a:avLst/>
          </a:prstGeom>
        </p:spPr>
        <p:txBody>
          <a:bodyPr wrap="none">
            <a:spAutoFit/>
          </a:bodyPr>
          <a:lstStyle/>
          <a:p>
            <a:pPr lvl="0" algn="just" rtl="1">
              <a:lnSpc>
                <a:spcPct val="150000"/>
              </a:lnSpc>
              <a:spcAft>
                <a:spcPts val="500"/>
              </a:spcAft>
              <a:tabLst>
                <a:tab pos="457200" algn="l"/>
              </a:tabLst>
            </a:pPr>
            <a:r>
              <a:rPr lang="ar-SA" sz="2800" dirty="0">
                <a:latin typeface="WinSoft Pro Medium" panose="020B0600060200000000" pitchFamily="34" charset="-79"/>
                <a:cs typeface="WinSoft Pro Medium" panose="020B0600060200000000" pitchFamily="34" charset="-79"/>
              </a:rPr>
              <a:t>ما الخيار الممكن والمستدام في السياق؟</a:t>
            </a:r>
            <a:r>
              <a:rPr lang="ar-SA" sz="2800" dirty="0">
                <a:solidFill>
                  <a:srgbClr val="000000"/>
                </a:solidFill>
                <a:latin typeface="Arial" panose="020B0604020202020204" pitchFamily="34" charset="0"/>
                <a:ea typeface="Arial" panose="020B0604020202020204" pitchFamily="34" charset="0"/>
              </a:rPr>
              <a:t> </a:t>
            </a:r>
            <a:endParaRPr lang="en-US" sz="2800" dirty="0">
              <a:solidFill>
                <a:srgbClr val="000000"/>
              </a:solidFill>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414997814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286171" y="426146"/>
            <a:ext cx="4311011" cy="1449115"/>
          </a:xfrm>
          <a:prstGeom prst="rect">
            <a:avLst/>
          </a:prstGeom>
        </p:spPr>
        <p:txBody>
          <a:bodyPr wrap="square">
            <a:spAutoFit/>
          </a:bodyPr>
          <a:lstStyle/>
          <a:p>
            <a:pPr algn="r" rtl="1">
              <a:lnSpc>
                <a:spcPct val="150000"/>
              </a:lnSpc>
              <a:spcAft>
                <a:spcPts val="500"/>
              </a:spcAft>
            </a:pPr>
            <a:r>
              <a:rPr lang="ar-SA" sz="2800" b="1" dirty="0">
                <a:solidFill>
                  <a:srgbClr val="2E3C4E"/>
                </a:solidFill>
                <a:latin typeface="GE SS Two Light" pitchFamily="34" charset="0"/>
                <a:ea typeface="GE SS Two Light" pitchFamily="34" charset="-122"/>
                <a:cs typeface="GE SS Two Light" pitchFamily="34" charset="-120"/>
              </a:rPr>
              <a:t>اخت</a:t>
            </a:r>
            <a:r>
              <a:rPr lang="ar-JO" sz="2800" b="1" dirty="0">
                <a:solidFill>
                  <a:srgbClr val="2E3C4E"/>
                </a:solidFill>
                <a:latin typeface="GE SS Two Light" pitchFamily="34" charset="0"/>
                <a:ea typeface="GE SS Two Light" pitchFamily="34" charset="-122"/>
                <a:cs typeface="GE SS Two Light" pitchFamily="34" charset="-120"/>
              </a:rPr>
              <a:t>بار الكفاية والسلامة </a:t>
            </a:r>
            <a:endParaRPr lang="en-US" sz="2800" b="1" dirty="0">
              <a:solidFill>
                <a:srgbClr val="2E3C4E"/>
              </a:solidFill>
              <a:latin typeface="GE SS Two Light" pitchFamily="34" charset="0"/>
              <a:ea typeface="GE SS Two Light" pitchFamily="34" charset="-122"/>
              <a:cs typeface="GE SS Two Light" pitchFamily="34" charset="-120"/>
            </a:endParaRPr>
          </a:p>
          <a:p>
            <a:pPr algn="just" rtl="1">
              <a:lnSpc>
                <a:spcPct val="150000"/>
              </a:lnSpc>
              <a:spcAft>
                <a:spcPts val="500"/>
              </a:spcAft>
            </a:pPr>
            <a:endParaRPr lang="en-US" sz="2800" b="1" dirty="0">
              <a:solidFill>
                <a:srgbClr val="2E3C4E"/>
              </a:solidFill>
              <a:latin typeface="GE SS Two Light" pitchFamily="34" charset="0"/>
              <a:ea typeface="GE SS Two Light" pitchFamily="34" charset="-122"/>
              <a:cs typeface="GE SS Two Light" pitchFamily="34" charset="-120"/>
            </a:endParaRPr>
          </a:p>
        </p:txBody>
      </p:sp>
      <p:sp>
        <p:nvSpPr>
          <p:cNvPr id="5" name="Rectangle 4"/>
          <p:cNvSpPr/>
          <p:nvPr/>
        </p:nvSpPr>
        <p:spPr>
          <a:xfrm>
            <a:off x="7292798" y="1150703"/>
            <a:ext cx="4304384" cy="515526"/>
          </a:xfrm>
          <a:prstGeom prst="rect">
            <a:avLst/>
          </a:prstGeom>
        </p:spPr>
        <p:txBody>
          <a:bodyPr wrap="none">
            <a:spAutoFit/>
          </a:bodyPr>
          <a:lstStyle/>
          <a:p>
            <a:pPr algn="just" rtl="1">
              <a:lnSpc>
                <a:spcPct val="150000"/>
              </a:lnSpc>
              <a:spcAft>
                <a:spcPts val="500"/>
              </a:spcAft>
            </a:pPr>
            <a:r>
              <a:rPr lang="ar-SA" sz="2000" dirty="0">
                <a:solidFill>
                  <a:srgbClr val="000000"/>
                </a:solidFill>
                <a:latin typeface="WinSoft Pro Medium" pitchFamily="34" charset="0"/>
                <a:ea typeface="WinSoft Pro Medium" pitchFamily="34" charset="-122"/>
                <a:cs typeface="WinSoft Pro Medium" pitchFamily="34" charset="-120"/>
              </a:rPr>
              <a:t>قبل قبول أي استجابة اسأل نفسك الأسئلة التالية</a:t>
            </a:r>
            <a:r>
              <a:rPr lang="en-US" sz="2000" dirty="0">
                <a:solidFill>
                  <a:srgbClr val="000000"/>
                </a:solidFill>
                <a:latin typeface="WinSoft Pro Medium" pitchFamily="34" charset="0"/>
                <a:ea typeface="WinSoft Pro Medium" pitchFamily="34" charset="-122"/>
                <a:cs typeface="WinSoft Pro Medium" pitchFamily="34" charset="-120"/>
              </a:rPr>
              <a:t>:</a:t>
            </a:r>
          </a:p>
        </p:txBody>
      </p:sp>
      <p:graphicFrame>
        <p:nvGraphicFramePr>
          <p:cNvPr id="7" name="Table 6"/>
          <p:cNvGraphicFramePr>
            <a:graphicFrameLocks noGrp="1"/>
          </p:cNvGraphicFramePr>
          <p:nvPr>
            <p:extLst>
              <p:ext uri="{D42A27DB-BD31-4B8C-83A1-F6EECF244321}">
                <p14:modId xmlns:p14="http://schemas.microsoft.com/office/powerpoint/2010/main" val="27975843"/>
              </p:ext>
            </p:extLst>
          </p:nvPr>
        </p:nvGraphicFramePr>
        <p:xfrm>
          <a:off x="1081582" y="2120848"/>
          <a:ext cx="10515600" cy="3583265"/>
        </p:xfrm>
        <a:graphic>
          <a:graphicData uri="http://schemas.openxmlformats.org/drawingml/2006/table">
            <a:tbl>
              <a:tblPr rtl="1" firstRow="1" firstCol="1" bandRow="1">
                <a:tableStyleId>{5C22544A-7EE6-4342-B048-85BDC9FD1C3A}</a:tableStyleId>
              </a:tblPr>
              <a:tblGrid>
                <a:gridCol w="7110023">
                  <a:extLst>
                    <a:ext uri="{9D8B030D-6E8A-4147-A177-3AD203B41FA5}">
                      <a16:colId xmlns:a16="http://schemas.microsoft.com/office/drawing/2014/main" val="2620258401"/>
                    </a:ext>
                  </a:extLst>
                </a:gridCol>
                <a:gridCol w="3405577">
                  <a:extLst>
                    <a:ext uri="{9D8B030D-6E8A-4147-A177-3AD203B41FA5}">
                      <a16:colId xmlns:a16="http://schemas.microsoft.com/office/drawing/2014/main" val="3640632337"/>
                    </a:ext>
                  </a:extLst>
                </a:gridCol>
              </a:tblGrid>
              <a:tr h="677915">
                <a:tc>
                  <a:txBody>
                    <a:bodyPr/>
                    <a:lstStyle/>
                    <a:p>
                      <a:pPr algn="ctr" rtl="1">
                        <a:lnSpc>
                          <a:spcPct val="150000"/>
                        </a:lnSpc>
                        <a:spcAft>
                          <a:spcPts val="500"/>
                        </a:spcAft>
                      </a:pPr>
                      <a:r>
                        <a:rPr lang="ar-SA" sz="2800" kern="1200" dirty="0">
                          <a:solidFill>
                            <a:schemeClr val="bg1"/>
                          </a:solidFill>
                          <a:latin typeface="WinSoft Pro Medium" pitchFamily="34" charset="0"/>
                          <a:ea typeface="WinSoft Pro Medium" pitchFamily="34" charset="-122"/>
                          <a:cs typeface="WinSoft Pro Medium" pitchFamily="34" charset="-120"/>
                        </a:rPr>
                        <a:t>السؤال</a:t>
                      </a:r>
                      <a:endParaRPr lang="en-US" sz="28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500"/>
                        </a:spcAft>
                      </a:pPr>
                      <a:r>
                        <a:rPr lang="ar-SA" sz="2800" kern="1200" dirty="0">
                          <a:solidFill>
                            <a:schemeClr val="bg1"/>
                          </a:solidFill>
                          <a:latin typeface="WinSoft Pro Medium" pitchFamily="34" charset="0"/>
                          <a:ea typeface="WinSoft Pro Medium" pitchFamily="34" charset="-122"/>
                          <a:cs typeface="WinSoft Pro Medium" pitchFamily="34" charset="-120"/>
                        </a:rPr>
                        <a:t>المطلوب</a:t>
                      </a:r>
                      <a:endParaRPr lang="en-US" sz="28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1688005998"/>
                  </a:ext>
                </a:extLst>
              </a:tr>
              <a:tr h="484225">
                <a:tc>
                  <a:txBody>
                    <a:bodyPr/>
                    <a:lstStyle/>
                    <a:p>
                      <a:pPr algn="just" rtl="1">
                        <a:lnSpc>
                          <a:spcPct val="150000"/>
                        </a:lnSpc>
                        <a:spcAft>
                          <a:spcPts val="500"/>
                        </a:spcAft>
                      </a:pPr>
                      <a:r>
                        <a:rPr lang="ar-SA" sz="2000" b="0" kern="1200" dirty="0">
                          <a:solidFill>
                            <a:srgbClr val="000000"/>
                          </a:solidFill>
                          <a:latin typeface="WinSoft Pro Medium" pitchFamily="34" charset="0"/>
                          <a:ea typeface="WinSoft Pro Medium" pitchFamily="34" charset="-122"/>
                          <a:cs typeface="WinSoft Pro Medium" pitchFamily="34" charset="-120"/>
                        </a:rPr>
                        <a:t>هل تستجيب الاستجابة لحاجز موثق؟</a:t>
                      </a:r>
                      <a:endParaRPr lang="en-US" sz="2000" b="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500"/>
                        </a:spcAft>
                      </a:pPr>
                      <a:r>
                        <a:rPr lang="ar-SA" sz="2000" kern="1200" dirty="0">
                          <a:solidFill>
                            <a:srgbClr val="000000"/>
                          </a:solidFill>
                          <a:latin typeface="WinSoft Pro Medium" pitchFamily="34" charset="0"/>
                          <a:ea typeface="WinSoft Pro Medium" pitchFamily="34" charset="-122"/>
                          <a:cs typeface="WinSoft Pro Medium" pitchFamily="34" charset="-120"/>
                        </a:rPr>
                        <a:t>نعم</a:t>
                      </a:r>
                      <a:endParaRPr lang="en-US" sz="20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85599193"/>
                  </a:ext>
                </a:extLst>
              </a:tr>
              <a:tr h="484225">
                <a:tc>
                  <a:txBody>
                    <a:bodyPr/>
                    <a:lstStyle/>
                    <a:p>
                      <a:pPr algn="just" rtl="1">
                        <a:lnSpc>
                          <a:spcPct val="150000"/>
                        </a:lnSpc>
                        <a:spcAft>
                          <a:spcPts val="500"/>
                        </a:spcAft>
                      </a:pPr>
                      <a:r>
                        <a:rPr lang="ar-SA" sz="2000" b="0" kern="1200" dirty="0">
                          <a:solidFill>
                            <a:srgbClr val="000000"/>
                          </a:solidFill>
                          <a:latin typeface="WinSoft Pro Medium" pitchFamily="34" charset="0"/>
                          <a:ea typeface="WinSoft Pro Medium" pitchFamily="34" charset="-122"/>
                          <a:cs typeface="WinSoft Pro Medium" pitchFamily="34" charset="-120"/>
                        </a:rPr>
                        <a:t>هل يبقى المتدرب هو من يؤدي المهمة الأساسية؟</a:t>
                      </a:r>
                      <a:endParaRPr lang="en-US" sz="2000" b="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500"/>
                        </a:spcAft>
                      </a:pPr>
                      <a:r>
                        <a:rPr lang="ar-SA" sz="2000" kern="1200" dirty="0">
                          <a:solidFill>
                            <a:srgbClr val="000000"/>
                          </a:solidFill>
                          <a:latin typeface="WinSoft Pro Medium" pitchFamily="34" charset="0"/>
                          <a:ea typeface="WinSoft Pro Medium" pitchFamily="34" charset="-122"/>
                          <a:cs typeface="WinSoft Pro Medium" pitchFamily="34" charset="-120"/>
                        </a:rPr>
                        <a:t>نعم</a:t>
                      </a:r>
                      <a:endParaRPr lang="en-US" sz="20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46585963"/>
                  </a:ext>
                </a:extLst>
              </a:tr>
              <a:tr h="484225">
                <a:tc>
                  <a:txBody>
                    <a:bodyPr/>
                    <a:lstStyle/>
                    <a:p>
                      <a:pPr algn="just" rtl="1">
                        <a:lnSpc>
                          <a:spcPct val="150000"/>
                        </a:lnSpc>
                        <a:spcAft>
                          <a:spcPts val="500"/>
                        </a:spcAft>
                      </a:pPr>
                      <a:r>
                        <a:rPr lang="ar-SA" sz="2000" b="0" kern="1200" dirty="0">
                          <a:solidFill>
                            <a:srgbClr val="000000"/>
                          </a:solidFill>
                          <a:latin typeface="WinSoft Pro Medium" pitchFamily="34" charset="0"/>
                          <a:ea typeface="WinSoft Pro Medium" pitchFamily="34" charset="-122"/>
                          <a:cs typeface="WinSoft Pro Medium" pitchFamily="34" charset="-120"/>
                        </a:rPr>
                        <a:t>هل تبقى الكفاية المهنية الجوهرية كما هي؟</a:t>
                      </a:r>
                      <a:endParaRPr lang="en-US" sz="2000" b="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500"/>
                        </a:spcAft>
                      </a:pPr>
                      <a:r>
                        <a:rPr lang="ar-SA" sz="2000" kern="1200" dirty="0">
                          <a:solidFill>
                            <a:srgbClr val="000000"/>
                          </a:solidFill>
                          <a:latin typeface="WinSoft Pro Medium" pitchFamily="34" charset="0"/>
                          <a:ea typeface="WinSoft Pro Medium" pitchFamily="34" charset="-122"/>
                          <a:cs typeface="WinSoft Pro Medium" pitchFamily="34" charset="-120"/>
                        </a:rPr>
                        <a:t>نعم</a:t>
                      </a:r>
                      <a:endParaRPr lang="en-US" sz="20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1078869"/>
                  </a:ext>
                </a:extLst>
              </a:tr>
              <a:tr h="484225">
                <a:tc>
                  <a:txBody>
                    <a:bodyPr/>
                    <a:lstStyle/>
                    <a:p>
                      <a:pPr algn="just" rtl="1">
                        <a:lnSpc>
                          <a:spcPct val="150000"/>
                        </a:lnSpc>
                        <a:spcAft>
                          <a:spcPts val="500"/>
                        </a:spcAft>
                      </a:pPr>
                      <a:r>
                        <a:rPr lang="ar-SA" sz="2000" b="0" kern="1200" dirty="0">
                          <a:solidFill>
                            <a:srgbClr val="000000"/>
                          </a:solidFill>
                          <a:latin typeface="WinSoft Pro Medium" pitchFamily="34" charset="0"/>
                          <a:ea typeface="WinSoft Pro Medium" pitchFamily="34" charset="-122"/>
                          <a:cs typeface="WinSoft Pro Medium" pitchFamily="34" charset="-120"/>
                        </a:rPr>
                        <a:t>هل تبقى متطلبات الجودة والسلامة محفوظة؟</a:t>
                      </a:r>
                      <a:endParaRPr lang="en-US" sz="2000" b="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500"/>
                        </a:spcAft>
                      </a:pPr>
                      <a:r>
                        <a:rPr lang="ar-SA" sz="2000" kern="1200" dirty="0">
                          <a:solidFill>
                            <a:srgbClr val="000000"/>
                          </a:solidFill>
                          <a:latin typeface="WinSoft Pro Medium" pitchFamily="34" charset="0"/>
                          <a:ea typeface="WinSoft Pro Medium" pitchFamily="34" charset="-122"/>
                          <a:cs typeface="WinSoft Pro Medium" pitchFamily="34" charset="-120"/>
                        </a:rPr>
                        <a:t>نعم</a:t>
                      </a:r>
                      <a:endParaRPr lang="en-US" sz="20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15996338"/>
                  </a:ext>
                </a:extLst>
              </a:tr>
              <a:tr h="484225">
                <a:tc>
                  <a:txBody>
                    <a:bodyPr/>
                    <a:lstStyle/>
                    <a:p>
                      <a:pPr algn="just" rtl="1">
                        <a:lnSpc>
                          <a:spcPct val="150000"/>
                        </a:lnSpc>
                        <a:spcAft>
                          <a:spcPts val="500"/>
                        </a:spcAft>
                      </a:pPr>
                      <a:r>
                        <a:rPr lang="ar-SA" sz="2000" b="0" kern="1200" dirty="0">
                          <a:solidFill>
                            <a:srgbClr val="000000"/>
                          </a:solidFill>
                          <a:latin typeface="WinSoft Pro Medium" pitchFamily="34" charset="0"/>
                          <a:ea typeface="WinSoft Pro Medium" pitchFamily="34" charset="-122"/>
                          <a:cs typeface="WinSoft Pro Medium" pitchFamily="34" charset="-120"/>
                        </a:rPr>
                        <a:t>هل شارك المتدرب في اختيار الاستجابة؟</a:t>
                      </a:r>
                      <a:endParaRPr lang="en-US" sz="2000" b="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500"/>
                        </a:spcAft>
                      </a:pPr>
                      <a:r>
                        <a:rPr lang="ar-SA" sz="2000" kern="1200" dirty="0">
                          <a:solidFill>
                            <a:srgbClr val="000000"/>
                          </a:solidFill>
                          <a:latin typeface="WinSoft Pro Medium" pitchFamily="34" charset="0"/>
                          <a:ea typeface="WinSoft Pro Medium" pitchFamily="34" charset="-122"/>
                          <a:cs typeface="WinSoft Pro Medium" pitchFamily="34" charset="-120"/>
                        </a:rPr>
                        <a:t>نعم</a:t>
                      </a:r>
                      <a:endParaRPr lang="en-US" sz="20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32284233"/>
                  </a:ext>
                </a:extLst>
              </a:tr>
              <a:tr h="484225">
                <a:tc>
                  <a:txBody>
                    <a:bodyPr/>
                    <a:lstStyle/>
                    <a:p>
                      <a:pPr algn="just" rtl="1">
                        <a:lnSpc>
                          <a:spcPct val="150000"/>
                        </a:lnSpc>
                        <a:spcAft>
                          <a:spcPts val="500"/>
                        </a:spcAft>
                      </a:pPr>
                      <a:r>
                        <a:rPr lang="ar-SA" sz="2000" b="0" kern="1200" dirty="0">
                          <a:solidFill>
                            <a:srgbClr val="000000"/>
                          </a:solidFill>
                          <a:latin typeface="WinSoft Pro Medium" pitchFamily="34" charset="0"/>
                          <a:ea typeface="WinSoft Pro Medium" pitchFamily="34" charset="-122"/>
                          <a:cs typeface="WinSoft Pro Medium" pitchFamily="34" charset="-120"/>
                        </a:rPr>
                        <a:t>هل يمكن مراجعة الاستجابة وتعديلها؟</a:t>
                      </a:r>
                      <a:endParaRPr lang="en-US" sz="2000" b="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500"/>
                        </a:spcAft>
                      </a:pPr>
                      <a:r>
                        <a:rPr lang="ar-SA" sz="2000" kern="1200" dirty="0">
                          <a:solidFill>
                            <a:srgbClr val="000000"/>
                          </a:solidFill>
                          <a:latin typeface="WinSoft Pro Medium" pitchFamily="34" charset="0"/>
                          <a:ea typeface="WinSoft Pro Medium" pitchFamily="34" charset="-122"/>
                          <a:cs typeface="WinSoft Pro Medium" pitchFamily="34" charset="-120"/>
                        </a:rPr>
                        <a:t>نعم</a:t>
                      </a:r>
                      <a:endParaRPr lang="en-US" sz="20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0191943"/>
                  </a:ext>
                </a:extLst>
              </a:tr>
            </a:tbl>
          </a:graphicData>
        </a:graphic>
      </p:graphicFrame>
    </p:spTree>
    <p:extLst>
      <p:ext uri="{BB962C8B-B14F-4D97-AF65-F5344CB8AC3E}">
        <p14:creationId xmlns:p14="http://schemas.microsoft.com/office/powerpoint/2010/main" val="417142758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1"/>
          <p:cNvSpPr/>
          <p:nvPr/>
        </p:nvSpPr>
        <p:spPr>
          <a:xfrm>
            <a:off x="631908" y="1451316"/>
            <a:ext cx="10927878" cy="25400"/>
          </a:xfrm>
          <a:prstGeom prst="roundRect">
            <a:avLst>
              <a:gd name="adj" fmla="val 49999"/>
            </a:avLst>
          </a:prstGeom>
          <a:solidFill>
            <a:srgbClr val="000000">
              <a:alpha val="8000"/>
            </a:srgbClr>
          </a:solidFill>
          <a:ln/>
        </p:spPr>
      </p:sp>
      <p:sp>
        <p:nvSpPr>
          <p:cNvPr id="5" name="Shape 2"/>
          <p:cNvSpPr/>
          <p:nvPr/>
        </p:nvSpPr>
        <p:spPr>
          <a:xfrm>
            <a:off x="9819831" y="1451316"/>
            <a:ext cx="25399" cy="677069"/>
          </a:xfrm>
          <a:prstGeom prst="roundRect">
            <a:avLst>
              <a:gd name="adj" fmla="val 50001"/>
            </a:avLst>
          </a:prstGeom>
          <a:solidFill>
            <a:srgbClr val="0094D5"/>
          </a:solidFill>
          <a:ln/>
        </p:spPr>
      </p:sp>
      <p:sp>
        <p:nvSpPr>
          <p:cNvPr id="6" name="Shape 3"/>
          <p:cNvSpPr/>
          <p:nvPr/>
        </p:nvSpPr>
        <p:spPr>
          <a:xfrm>
            <a:off x="9747899" y="1366682"/>
            <a:ext cx="169263" cy="169267"/>
          </a:xfrm>
          <a:prstGeom prst="ellipse">
            <a:avLst/>
          </a:prstGeom>
          <a:solidFill>
            <a:srgbClr val="00AEEF"/>
          </a:solidFill>
          <a:ln/>
        </p:spPr>
      </p:sp>
      <p:sp>
        <p:nvSpPr>
          <p:cNvPr id="7" name="Shape 4"/>
          <p:cNvSpPr/>
          <p:nvPr/>
        </p:nvSpPr>
        <p:spPr>
          <a:xfrm>
            <a:off x="8105275" y="2128384"/>
            <a:ext cx="3454512" cy="3150096"/>
          </a:xfrm>
          <a:prstGeom prst="roundRect">
            <a:avLst>
              <a:gd name="adj" fmla="val 16302"/>
            </a:avLst>
          </a:prstGeom>
          <a:solidFill>
            <a:srgbClr val="00AEEF"/>
          </a:solidFill>
          <a:ln w="12700">
            <a:solidFill>
              <a:srgbClr val="00AEEF"/>
            </a:solidFill>
            <a:prstDash val="solid"/>
          </a:ln>
        </p:spPr>
      </p:sp>
      <p:sp>
        <p:nvSpPr>
          <p:cNvPr id="8" name="Text 6"/>
          <p:cNvSpPr/>
          <p:nvPr/>
        </p:nvSpPr>
        <p:spPr>
          <a:xfrm>
            <a:off x="8343591" y="2948170"/>
            <a:ext cx="2977877" cy="1510524"/>
          </a:xfrm>
          <a:prstGeom prst="rect">
            <a:avLst/>
          </a:prstGeom>
          <a:noFill/>
          <a:ln/>
        </p:spPr>
        <p:txBody>
          <a:bodyPr wrap="square" lIns="0" tIns="0" rIns="0" bIns="0" rtlCol="0" anchor="t">
            <a:noAutofit/>
          </a:bodyPr>
          <a:lstStyle/>
          <a:p>
            <a:pPr lvl="0" algn="ctr" rtl="1"/>
            <a:r>
              <a:rPr lang="ar-SA" sz="2800" dirty="0">
                <a:solidFill>
                  <a:schemeClr val="bg1"/>
                </a:solidFill>
                <a:latin typeface="WinSoft Pro Medium" panose="020B0600060200000000" pitchFamily="34" charset="-79"/>
                <a:cs typeface="WinSoft Pro Medium" panose="020B0600060200000000" pitchFamily="34" charset="-79"/>
              </a:rPr>
              <a:t>العمل في مجموعات صغيرة على ورقة عمل 2.1 بتوجيه من ميسّر الدورة</a:t>
            </a:r>
            <a:endParaRPr lang="en-US" dirty="0"/>
          </a:p>
        </p:txBody>
      </p:sp>
      <p:sp>
        <p:nvSpPr>
          <p:cNvPr id="9" name="Shape 7"/>
          <p:cNvSpPr/>
          <p:nvPr/>
        </p:nvSpPr>
        <p:spPr>
          <a:xfrm>
            <a:off x="6083247" y="1451316"/>
            <a:ext cx="25399" cy="677069"/>
          </a:xfrm>
          <a:prstGeom prst="roundRect">
            <a:avLst>
              <a:gd name="adj" fmla="val 50001"/>
            </a:avLst>
          </a:prstGeom>
          <a:solidFill>
            <a:srgbClr val="0094D5"/>
          </a:solidFill>
          <a:ln/>
        </p:spPr>
      </p:sp>
      <p:sp>
        <p:nvSpPr>
          <p:cNvPr id="10" name="Shape 8"/>
          <p:cNvSpPr/>
          <p:nvPr/>
        </p:nvSpPr>
        <p:spPr>
          <a:xfrm>
            <a:off x="6011315" y="1366682"/>
            <a:ext cx="169263" cy="169267"/>
          </a:xfrm>
          <a:prstGeom prst="ellipse">
            <a:avLst/>
          </a:prstGeom>
          <a:solidFill>
            <a:srgbClr val="00AEEF"/>
          </a:solidFill>
          <a:ln/>
        </p:spPr>
      </p:sp>
      <p:sp>
        <p:nvSpPr>
          <p:cNvPr id="11" name="Shape 9"/>
          <p:cNvSpPr/>
          <p:nvPr/>
        </p:nvSpPr>
        <p:spPr>
          <a:xfrm>
            <a:off x="4368591" y="2128384"/>
            <a:ext cx="3454611" cy="3150096"/>
          </a:xfrm>
          <a:prstGeom prst="roundRect">
            <a:avLst>
              <a:gd name="adj" fmla="val 10747"/>
            </a:avLst>
          </a:prstGeom>
          <a:solidFill>
            <a:srgbClr val="00AEEF"/>
          </a:solidFill>
          <a:ln w="12700">
            <a:solidFill>
              <a:srgbClr val="00AEEF"/>
            </a:solidFill>
            <a:prstDash val="solid"/>
          </a:ln>
        </p:spPr>
      </p:sp>
      <p:sp>
        <p:nvSpPr>
          <p:cNvPr id="12" name="Text 11"/>
          <p:cNvSpPr/>
          <p:nvPr/>
        </p:nvSpPr>
        <p:spPr>
          <a:xfrm>
            <a:off x="4486282" y="3188506"/>
            <a:ext cx="3219129" cy="1501097"/>
          </a:xfrm>
          <a:prstGeom prst="rect">
            <a:avLst/>
          </a:prstGeom>
          <a:noFill/>
          <a:ln/>
        </p:spPr>
        <p:txBody>
          <a:bodyPr wrap="square" lIns="0" tIns="0" rIns="0" bIns="0" rtlCol="0" anchor="t">
            <a:noAutofit/>
          </a:bodyPr>
          <a:lstStyle/>
          <a:p>
            <a:pPr lvl="0" algn="ctr" rtl="1"/>
            <a:r>
              <a:rPr lang="ar-SA" sz="2800" dirty="0">
                <a:solidFill>
                  <a:schemeClr val="bg1"/>
                </a:solidFill>
                <a:latin typeface="WinSoft Pro Medium" panose="020B0600060200000000" pitchFamily="34" charset="-79"/>
                <a:cs typeface="WinSoft Pro Medium" panose="020B0600060200000000" pitchFamily="34" charset="-79"/>
              </a:rPr>
              <a:t>دراسة الحالات الأربع ثم تحليلها من خلال الإجابة على الأسئلة التي تليها</a:t>
            </a:r>
            <a:endParaRPr lang="en-US" dirty="0"/>
          </a:p>
        </p:txBody>
      </p:sp>
      <p:sp>
        <p:nvSpPr>
          <p:cNvPr id="13" name="Shape 12"/>
          <p:cNvSpPr/>
          <p:nvPr/>
        </p:nvSpPr>
        <p:spPr>
          <a:xfrm>
            <a:off x="2346564" y="1451316"/>
            <a:ext cx="25399" cy="677069"/>
          </a:xfrm>
          <a:prstGeom prst="roundRect">
            <a:avLst>
              <a:gd name="adj" fmla="val 50001"/>
            </a:avLst>
          </a:prstGeom>
          <a:solidFill>
            <a:srgbClr val="0094D5"/>
          </a:solidFill>
          <a:ln/>
        </p:spPr>
      </p:sp>
      <p:sp>
        <p:nvSpPr>
          <p:cNvPr id="14" name="Shape 13"/>
          <p:cNvSpPr/>
          <p:nvPr/>
        </p:nvSpPr>
        <p:spPr>
          <a:xfrm>
            <a:off x="2274632" y="1366682"/>
            <a:ext cx="169263" cy="169267"/>
          </a:xfrm>
          <a:prstGeom prst="ellipse">
            <a:avLst/>
          </a:prstGeom>
          <a:solidFill>
            <a:srgbClr val="00AEEF"/>
          </a:solidFill>
          <a:ln/>
        </p:spPr>
      </p:sp>
      <p:sp>
        <p:nvSpPr>
          <p:cNvPr id="15" name="Shape 14"/>
          <p:cNvSpPr/>
          <p:nvPr/>
        </p:nvSpPr>
        <p:spPr>
          <a:xfrm>
            <a:off x="632008" y="2128384"/>
            <a:ext cx="3454512" cy="3150096"/>
          </a:xfrm>
          <a:prstGeom prst="roundRect">
            <a:avLst>
              <a:gd name="adj" fmla="val 16302"/>
            </a:avLst>
          </a:prstGeom>
          <a:solidFill>
            <a:srgbClr val="00AEEF"/>
          </a:solidFill>
          <a:ln w="12700">
            <a:solidFill>
              <a:srgbClr val="00AEEF"/>
            </a:solidFill>
            <a:prstDash val="solid"/>
          </a:ln>
        </p:spPr>
      </p:sp>
      <p:sp>
        <p:nvSpPr>
          <p:cNvPr id="16" name="Text 16"/>
          <p:cNvSpPr/>
          <p:nvPr/>
        </p:nvSpPr>
        <p:spPr>
          <a:xfrm>
            <a:off x="857625" y="2961285"/>
            <a:ext cx="2977877" cy="1484294"/>
          </a:xfrm>
          <a:prstGeom prst="rect">
            <a:avLst/>
          </a:prstGeom>
          <a:noFill/>
          <a:ln/>
        </p:spPr>
        <p:txBody>
          <a:bodyPr wrap="square" lIns="0" tIns="0" rIns="0" bIns="0" rtlCol="0" anchor="t">
            <a:normAutofit/>
          </a:bodyPr>
          <a:lstStyle/>
          <a:p>
            <a:pPr lvl="0" algn="ctr" rtl="1"/>
            <a:r>
              <a:rPr lang="ar-SA" sz="2800" dirty="0">
                <a:solidFill>
                  <a:schemeClr val="bg1"/>
                </a:solidFill>
                <a:latin typeface="WinSoft Pro Medium" panose="020B0600060200000000" pitchFamily="34" charset="-79"/>
                <a:cs typeface="WinSoft Pro Medium" panose="020B0600060200000000" pitchFamily="34" charset="-79"/>
              </a:rPr>
              <a:t>إنتاج حزمة تحديد احتياجات المتدربين ومواءمة الدعم.   </a:t>
            </a:r>
            <a:endParaRPr lang="en-US" sz="2800" dirty="0">
              <a:solidFill>
                <a:schemeClr val="bg1"/>
              </a:solidFill>
              <a:latin typeface="WinSoft Pro Medium" panose="020B0600060200000000" pitchFamily="34" charset="-79"/>
              <a:cs typeface="WinSoft Pro Medium" panose="020B0600060200000000" pitchFamily="34" charset="-79"/>
            </a:endParaRPr>
          </a:p>
        </p:txBody>
      </p:sp>
      <p:sp>
        <p:nvSpPr>
          <p:cNvPr id="17" name="Rectangle 16"/>
          <p:cNvSpPr/>
          <p:nvPr/>
        </p:nvSpPr>
        <p:spPr>
          <a:xfrm>
            <a:off x="6555545" y="413900"/>
            <a:ext cx="4880898" cy="854080"/>
          </a:xfrm>
          <a:prstGeom prst="rect">
            <a:avLst/>
          </a:prstGeom>
        </p:spPr>
        <p:txBody>
          <a:bodyPr wrap="square">
            <a:spAutoFit/>
          </a:bodyPr>
          <a:lstStyle/>
          <a:p>
            <a:pPr algn="r" rtl="1">
              <a:lnSpc>
                <a:spcPct val="150000"/>
              </a:lnSpc>
              <a:spcBef>
                <a:spcPts val="1000"/>
              </a:spcBef>
              <a:spcAft>
                <a:spcPts val="500"/>
              </a:spcAft>
            </a:pPr>
            <a:r>
              <a:rPr lang="ar-SA" sz="3600" dirty="0">
                <a:latin typeface="WinSoft Pro Medium" panose="020B0600060200000000" pitchFamily="34" charset="-79"/>
                <a:cs typeface="WinSoft Pro Medium" panose="020B0600060200000000" pitchFamily="34" charset="-79"/>
              </a:rPr>
              <a:t>النشاط</a:t>
            </a:r>
            <a:r>
              <a:rPr lang="ar-JO" sz="3600" dirty="0">
                <a:latin typeface="WinSoft Pro Medium" panose="020B0600060200000000" pitchFamily="34" charset="-79"/>
                <a:cs typeface="WinSoft Pro Medium" panose="020B0600060200000000" pitchFamily="34" charset="-79"/>
              </a:rPr>
              <a:t> </a:t>
            </a:r>
            <a:r>
              <a:rPr lang="ar-JO" sz="3600" dirty="0">
                <a:latin typeface="Myriad"/>
                <a:cs typeface="WinSoft Pro Medium" panose="020B0600060200000000" pitchFamily="34" charset="-79"/>
              </a:rPr>
              <a:t>2.1</a:t>
            </a:r>
            <a:endParaRPr lang="en-US" sz="3600" dirty="0">
              <a:latin typeface="WinSoft Pro Medium" panose="020B0600060200000000" pitchFamily="34" charset="-79"/>
              <a:cs typeface="WinSoft Pro Medium" panose="020B0600060200000000" pitchFamily="34" charset="-79"/>
            </a:endParaRPr>
          </a:p>
        </p:txBody>
      </p:sp>
    </p:spTree>
    <p:extLst>
      <p:ext uri="{BB962C8B-B14F-4D97-AF65-F5344CB8AC3E}">
        <p14:creationId xmlns:p14="http://schemas.microsoft.com/office/powerpoint/2010/main" val="300583715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686234" y="49332"/>
            <a:ext cx="5817618" cy="938719"/>
          </a:xfrm>
          <a:prstGeom prst="rect">
            <a:avLst/>
          </a:prstGeom>
        </p:spPr>
        <p:txBody>
          <a:bodyPr wrap="none">
            <a:spAutoFit/>
          </a:bodyPr>
          <a:lstStyle/>
          <a:p>
            <a:pPr algn="ctr" rtl="1">
              <a:lnSpc>
                <a:spcPct val="150000"/>
              </a:lnSpc>
              <a:spcBef>
                <a:spcPts val="1000"/>
              </a:spcBef>
              <a:spcAft>
                <a:spcPts val="500"/>
              </a:spcAft>
            </a:pPr>
            <a:r>
              <a:rPr lang="ar-SA" sz="4000" dirty="0">
                <a:latin typeface="GE SS Two Light" pitchFamily="34" charset="0"/>
                <a:ea typeface="GE SS Two Light" pitchFamily="34" charset="-122"/>
                <a:cs typeface="GE SS Two Light" pitchFamily="34" charset="-120"/>
              </a:rPr>
              <a:t>التقييم الخاص </a:t>
            </a:r>
            <a:r>
              <a:rPr lang="ar-JO" sz="4000" dirty="0">
                <a:latin typeface="GE SS Two Light" pitchFamily="34" charset="0"/>
                <a:ea typeface="GE SS Two Light" pitchFamily="34" charset="-122"/>
                <a:cs typeface="GE SS Two Light" pitchFamily="34" charset="-120"/>
              </a:rPr>
              <a:t>ب</a:t>
            </a:r>
            <a:r>
              <a:rPr lang="ar-SA" sz="4000" dirty="0" smtClean="0">
                <a:latin typeface="GE SS Two Light" pitchFamily="34" charset="0"/>
                <a:ea typeface="GE SS Two Light" pitchFamily="34" charset="-122"/>
                <a:cs typeface="GE SS Two Light" pitchFamily="34" charset="-120"/>
              </a:rPr>
              <a:t>النشاط</a:t>
            </a:r>
            <a:r>
              <a:rPr lang="en-US" sz="4000" dirty="0" smtClean="0">
                <a:latin typeface="Myriad"/>
                <a:ea typeface="GE SS Two Light" pitchFamily="34" charset="-122"/>
                <a:cs typeface="GE SS Two Light" pitchFamily="34" charset="-120"/>
              </a:rPr>
              <a:t>2.1 </a:t>
            </a:r>
            <a:endParaRPr lang="en-US" dirty="0">
              <a:latin typeface="GE SS Two Light" pitchFamily="34" charset="0"/>
              <a:ea typeface="GE SS Two Light" pitchFamily="34" charset="-122"/>
              <a:cs typeface="GE SS Two Light" pitchFamily="34" charset="-120"/>
            </a:endParaRPr>
          </a:p>
        </p:txBody>
      </p:sp>
      <p:graphicFrame>
        <p:nvGraphicFramePr>
          <p:cNvPr id="7" name="Table 6"/>
          <p:cNvGraphicFramePr>
            <a:graphicFrameLocks noGrp="1"/>
          </p:cNvGraphicFramePr>
          <p:nvPr>
            <p:extLst>
              <p:ext uri="{D42A27DB-BD31-4B8C-83A1-F6EECF244321}">
                <p14:modId xmlns:p14="http://schemas.microsoft.com/office/powerpoint/2010/main" val="167460919"/>
              </p:ext>
            </p:extLst>
          </p:nvPr>
        </p:nvGraphicFramePr>
        <p:xfrm>
          <a:off x="873952" y="1193791"/>
          <a:ext cx="10629900" cy="4907280"/>
        </p:xfrm>
        <a:graphic>
          <a:graphicData uri="http://schemas.openxmlformats.org/drawingml/2006/table">
            <a:tbl>
              <a:tblPr rtl="1" firstRow="1" firstCol="1" bandRow="1">
                <a:tableStyleId>{5C22544A-7EE6-4342-B048-85BDC9FD1C3A}</a:tableStyleId>
              </a:tblPr>
              <a:tblGrid>
                <a:gridCol w="6322263">
                  <a:extLst>
                    <a:ext uri="{9D8B030D-6E8A-4147-A177-3AD203B41FA5}">
                      <a16:colId xmlns:a16="http://schemas.microsoft.com/office/drawing/2014/main" val="1974075465"/>
                    </a:ext>
                  </a:extLst>
                </a:gridCol>
                <a:gridCol w="1956019">
                  <a:extLst>
                    <a:ext uri="{9D8B030D-6E8A-4147-A177-3AD203B41FA5}">
                      <a16:colId xmlns:a16="http://schemas.microsoft.com/office/drawing/2014/main" val="1526953025"/>
                    </a:ext>
                  </a:extLst>
                </a:gridCol>
                <a:gridCol w="2351618">
                  <a:extLst>
                    <a:ext uri="{9D8B030D-6E8A-4147-A177-3AD203B41FA5}">
                      <a16:colId xmlns:a16="http://schemas.microsoft.com/office/drawing/2014/main" val="1871963590"/>
                    </a:ext>
                  </a:extLst>
                </a:gridCol>
              </a:tblGrid>
              <a:tr h="468482">
                <a:tc>
                  <a:txBody>
                    <a:bodyPr/>
                    <a:lstStyle/>
                    <a:p>
                      <a:pPr marL="0" algn="just" defTabSz="914400" rtl="1" eaLnBrk="1" latinLnBrk="0" hangingPunct="1">
                        <a:lnSpc>
                          <a:spcPct val="150000"/>
                        </a:lnSpc>
                        <a:spcAft>
                          <a:spcPts val="500"/>
                        </a:spcAft>
                      </a:pPr>
                      <a:r>
                        <a:rPr lang="ar-SA" sz="2800" kern="1200" dirty="0">
                          <a:solidFill>
                            <a:schemeClr val="bg1"/>
                          </a:solidFill>
                          <a:effectLst/>
                          <a:latin typeface="WinSoft Pro Medium" panose="020B0600060200000000" pitchFamily="34" charset="-79"/>
                          <a:ea typeface="+mn-ea"/>
                          <a:cs typeface="WinSoft Pro Medium" panose="020B0600060200000000" pitchFamily="34" charset="-79"/>
                        </a:rPr>
                        <a:t>السؤال</a:t>
                      </a:r>
                      <a:endParaRPr lang="en-US" sz="2800"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ar-SA" sz="2800" kern="1200">
                          <a:solidFill>
                            <a:schemeClr val="bg1"/>
                          </a:solidFill>
                          <a:effectLst/>
                          <a:latin typeface="WinSoft Pro Medium" panose="020B0600060200000000" pitchFamily="34" charset="-79"/>
                          <a:ea typeface="+mn-ea"/>
                          <a:cs typeface="WinSoft Pro Medium" panose="020B0600060200000000" pitchFamily="34" charset="-79"/>
                        </a:rPr>
                        <a:t>نعم</a:t>
                      </a:r>
                      <a:endParaRPr lang="en-US" sz="2800" kern="120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ar-SA" sz="2800" kern="1200" dirty="0">
                          <a:solidFill>
                            <a:schemeClr val="bg1"/>
                          </a:solidFill>
                          <a:effectLst/>
                          <a:latin typeface="WinSoft Pro Medium" panose="020B0600060200000000" pitchFamily="34" charset="-79"/>
                          <a:ea typeface="+mn-ea"/>
                          <a:cs typeface="WinSoft Pro Medium" panose="020B0600060200000000" pitchFamily="34" charset="-79"/>
                        </a:rPr>
                        <a:t>يحتاج إلى تعديل</a:t>
                      </a:r>
                      <a:endParaRPr lang="en-US" sz="2800"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3018881471"/>
                  </a:ext>
                </a:extLst>
              </a:tr>
              <a:tr h="423452">
                <a:tc>
                  <a:txBody>
                    <a:bodyPr/>
                    <a:lstStyle/>
                    <a:p>
                      <a:pPr algn="r" rtl="1">
                        <a:spcAft>
                          <a:spcPts val="0"/>
                        </a:spcAft>
                      </a:pPr>
                      <a:r>
                        <a:rPr lang="ar-SA" sz="2800" b="1" kern="1200" dirty="0">
                          <a:solidFill>
                            <a:schemeClr val="bg1"/>
                          </a:solidFill>
                          <a:effectLst/>
                          <a:latin typeface="WinSoft Pro Medium" panose="020B0600060200000000" pitchFamily="34" charset="-79"/>
                          <a:ea typeface="+mn-ea"/>
                          <a:cs typeface="WinSoft Pro Medium" panose="020B0600060200000000" pitchFamily="34" charset="-79"/>
                        </a:rPr>
                        <a:t>هل حددت خمسة احتياجات على الأقل؟</a:t>
                      </a:r>
                      <a:endParaRPr lang="en-US" sz="2800" b="1"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en-US" sz="18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 defTabSz="914400" rtl="1" eaLnBrk="1" latinLnBrk="0" hangingPunct="1">
                        <a:lnSpc>
                          <a:spcPct val="150000"/>
                        </a:lnSpc>
                        <a:spcAft>
                          <a:spcPts val="500"/>
                        </a:spcAft>
                      </a:pPr>
                      <a:r>
                        <a:rPr lang="en-US" sz="18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30514012"/>
                  </a:ext>
                </a:extLst>
              </a:tr>
              <a:tr h="423452">
                <a:tc>
                  <a:txBody>
                    <a:bodyPr/>
                    <a:lstStyle/>
                    <a:p>
                      <a:pPr algn="r" rtl="1">
                        <a:spcAft>
                          <a:spcPts val="0"/>
                        </a:spcAft>
                      </a:pPr>
                      <a:r>
                        <a:rPr lang="ar-SA" sz="2800" b="1" kern="1200" dirty="0">
                          <a:solidFill>
                            <a:schemeClr val="bg1"/>
                          </a:solidFill>
                          <a:effectLst/>
                          <a:latin typeface="WinSoft Pro Medium" panose="020B0600060200000000" pitchFamily="34" charset="-79"/>
                          <a:ea typeface="+mn-ea"/>
                          <a:cs typeface="WinSoft Pro Medium" panose="020B0600060200000000" pitchFamily="34" charset="-79"/>
                        </a:rPr>
                        <a:t>هل صنفتها بدقة؟</a:t>
                      </a:r>
                      <a:endParaRPr lang="en-US" sz="2800" b="1"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en-US" sz="18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 defTabSz="914400" rtl="1" eaLnBrk="1" latinLnBrk="0" hangingPunct="1">
                        <a:lnSpc>
                          <a:spcPct val="150000"/>
                        </a:lnSpc>
                        <a:spcAft>
                          <a:spcPts val="500"/>
                        </a:spcAft>
                      </a:pPr>
                      <a:r>
                        <a:rPr lang="en-US" sz="18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94708447"/>
                  </a:ext>
                </a:extLst>
              </a:tr>
              <a:tr h="423452">
                <a:tc>
                  <a:txBody>
                    <a:bodyPr/>
                    <a:lstStyle/>
                    <a:p>
                      <a:pPr algn="r" rtl="1">
                        <a:spcAft>
                          <a:spcPts val="0"/>
                        </a:spcAft>
                      </a:pPr>
                      <a:r>
                        <a:rPr lang="ar-SA" sz="2800" b="1" kern="1200" dirty="0">
                          <a:solidFill>
                            <a:schemeClr val="bg1"/>
                          </a:solidFill>
                          <a:effectLst/>
                          <a:latin typeface="WinSoft Pro Medium" panose="020B0600060200000000" pitchFamily="34" charset="-79"/>
                          <a:ea typeface="+mn-ea"/>
                          <a:cs typeface="WinSoft Pro Medium" panose="020B0600060200000000" pitchFamily="34" charset="-79"/>
                        </a:rPr>
                        <a:t>هل فصلت الحاجة عن الحاجز والتشخيص؟</a:t>
                      </a:r>
                      <a:endParaRPr lang="en-US" sz="2800" b="1"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en-US" sz="18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 defTabSz="914400" rtl="1" eaLnBrk="1" latinLnBrk="0" hangingPunct="1">
                        <a:lnSpc>
                          <a:spcPct val="150000"/>
                        </a:lnSpc>
                        <a:spcAft>
                          <a:spcPts val="500"/>
                        </a:spcAft>
                      </a:pPr>
                      <a:r>
                        <a:rPr lang="en-US" sz="18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41514339"/>
                  </a:ext>
                </a:extLst>
              </a:tr>
              <a:tr h="423452">
                <a:tc>
                  <a:txBody>
                    <a:bodyPr/>
                    <a:lstStyle/>
                    <a:p>
                      <a:pPr algn="r" rtl="1">
                        <a:spcAft>
                          <a:spcPts val="0"/>
                        </a:spcAft>
                      </a:pPr>
                      <a:r>
                        <a:rPr lang="ar-SA" sz="2800" b="1" kern="1200" dirty="0">
                          <a:solidFill>
                            <a:schemeClr val="bg1"/>
                          </a:solidFill>
                          <a:effectLst/>
                          <a:latin typeface="WinSoft Pro Medium" panose="020B0600060200000000" pitchFamily="34" charset="-79"/>
                          <a:ea typeface="+mn-ea"/>
                          <a:cs typeface="WinSoft Pro Medium" panose="020B0600060200000000" pitchFamily="34" charset="-79"/>
                        </a:rPr>
                        <a:t>هل استخدمت أدلة؟</a:t>
                      </a:r>
                      <a:endParaRPr lang="en-US" sz="2800" b="1"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en-US" sz="18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 defTabSz="914400" rtl="1" eaLnBrk="1" latinLnBrk="0" hangingPunct="1">
                        <a:lnSpc>
                          <a:spcPct val="150000"/>
                        </a:lnSpc>
                        <a:spcAft>
                          <a:spcPts val="500"/>
                        </a:spcAft>
                      </a:pPr>
                      <a:r>
                        <a:rPr lang="en-US" sz="18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49627410"/>
                  </a:ext>
                </a:extLst>
              </a:tr>
              <a:tr h="423452">
                <a:tc>
                  <a:txBody>
                    <a:bodyPr/>
                    <a:lstStyle/>
                    <a:p>
                      <a:pPr algn="r" rtl="1">
                        <a:spcAft>
                          <a:spcPts val="0"/>
                        </a:spcAft>
                      </a:pPr>
                      <a:r>
                        <a:rPr lang="ar-SA" sz="2800" b="1" kern="1200" dirty="0">
                          <a:solidFill>
                            <a:schemeClr val="bg1"/>
                          </a:solidFill>
                          <a:effectLst/>
                          <a:latin typeface="WinSoft Pro Medium" panose="020B0600060200000000" pitchFamily="34" charset="-79"/>
                          <a:ea typeface="+mn-ea"/>
                          <a:cs typeface="WinSoft Pro Medium" panose="020B0600060200000000" pitchFamily="34" charset="-79"/>
                        </a:rPr>
                        <a:t>هل ظهرت نقاط قوة المتدرب؟</a:t>
                      </a:r>
                      <a:endParaRPr lang="en-US" sz="2800" b="1"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en-US" sz="18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 defTabSz="914400" rtl="1" eaLnBrk="1" latinLnBrk="0" hangingPunct="1">
                        <a:lnSpc>
                          <a:spcPct val="150000"/>
                        </a:lnSpc>
                        <a:spcAft>
                          <a:spcPts val="500"/>
                        </a:spcAft>
                      </a:pPr>
                      <a:r>
                        <a:rPr lang="en-US" sz="18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70291327"/>
                  </a:ext>
                </a:extLst>
              </a:tr>
              <a:tr h="423452">
                <a:tc>
                  <a:txBody>
                    <a:bodyPr/>
                    <a:lstStyle/>
                    <a:p>
                      <a:pPr algn="r" rtl="1">
                        <a:spcAft>
                          <a:spcPts val="0"/>
                        </a:spcAft>
                      </a:pPr>
                      <a:r>
                        <a:rPr lang="ar-SA" sz="2800" b="1" kern="1200" dirty="0">
                          <a:solidFill>
                            <a:schemeClr val="bg1"/>
                          </a:solidFill>
                          <a:effectLst/>
                          <a:latin typeface="WinSoft Pro Medium" panose="020B0600060200000000" pitchFamily="34" charset="-79"/>
                          <a:ea typeface="+mn-ea"/>
                          <a:cs typeface="WinSoft Pro Medium" panose="020B0600060200000000" pitchFamily="34" charset="-79"/>
                        </a:rPr>
                        <a:t>هل ظهر صوت المتدرب واختياره؟</a:t>
                      </a:r>
                      <a:endParaRPr lang="en-US" sz="2800" b="1"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en-US" sz="18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 defTabSz="914400" rtl="1" eaLnBrk="1" latinLnBrk="0" hangingPunct="1">
                        <a:lnSpc>
                          <a:spcPct val="150000"/>
                        </a:lnSpc>
                        <a:spcAft>
                          <a:spcPts val="500"/>
                        </a:spcAft>
                      </a:pPr>
                      <a:r>
                        <a:rPr lang="en-US" sz="18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39175115"/>
                  </a:ext>
                </a:extLst>
              </a:tr>
              <a:tr h="423452">
                <a:tc>
                  <a:txBody>
                    <a:bodyPr/>
                    <a:lstStyle/>
                    <a:p>
                      <a:pPr algn="r" rtl="1">
                        <a:spcAft>
                          <a:spcPts val="0"/>
                        </a:spcAft>
                      </a:pPr>
                      <a:r>
                        <a:rPr lang="ar-SA" sz="2800" b="1" kern="1200" dirty="0">
                          <a:solidFill>
                            <a:schemeClr val="bg1"/>
                          </a:solidFill>
                          <a:effectLst/>
                          <a:latin typeface="WinSoft Pro Medium" panose="020B0600060200000000" pitchFamily="34" charset="-79"/>
                          <a:ea typeface="+mn-ea"/>
                          <a:cs typeface="WinSoft Pro Medium" panose="020B0600060200000000" pitchFamily="34" charset="-79"/>
                        </a:rPr>
                        <a:t>هل ميزت بين</a:t>
                      </a:r>
                      <a:r>
                        <a:rPr lang="en-US" sz="2800" b="1" kern="1200" dirty="0">
                          <a:solidFill>
                            <a:schemeClr val="bg1"/>
                          </a:solidFill>
                          <a:effectLst/>
                          <a:latin typeface="WinSoft Pro Medium" panose="020B0600060200000000" pitchFamily="34" charset="-79"/>
                          <a:ea typeface="+mn-ea"/>
                          <a:cs typeface="WinSoft Pro Medium" panose="020B0600060200000000" pitchFamily="34" charset="-79"/>
                        </a:rPr>
                        <a:t> UDL </a:t>
                      </a:r>
                      <a:r>
                        <a:rPr lang="ar-SA" sz="2800" b="1" kern="1200" dirty="0">
                          <a:solidFill>
                            <a:schemeClr val="bg1"/>
                          </a:solidFill>
                          <a:effectLst/>
                          <a:latin typeface="WinSoft Pro Medium" panose="020B0600060200000000" pitchFamily="34" charset="-79"/>
                          <a:ea typeface="+mn-ea"/>
                          <a:cs typeface="WinSoft Pro Medium" panose="020B0600060200000000" pitchFamily="34" charset="-79"/>
                        </a:rPr>
                        <a:t>والترتيب التيسيري و</a:t>
                      </a:r>
                      <a:r>
                        <a:rPr lang="en-US" sz="2800" b="1" kern="1200" dirty="0">
                          <a:solidFill>
                            <a:schemeClr val="bg1"/>
                          </a:solidFill>
                          <a:effectLst/>
                          <a:latin typeface="WinSoft Pro Medium" panose="020B0600060200000000" pitchFamily="34" charset="-79"/>
                          <a:ea typeface="+mn-ea"/>
                          <a:cs typeface="WinSoft Pro Medium" panose="020B0600060200000000" pitchFamily="34" charset="-79"/>
                        </a:rPr>
                        <a:t>AT  </a:t>
                      </a:r>
                      <a:r>
                        <a:rPr lang="ar-SA" sz="2800" b="1" kern="1200" dirty="0">
                          <a:solidFill>
                            <a:schemeClr val="bg1"/>
                          </a:solidFill>
                          <a:effectLst/>
                          <a:latin typeface="WinSoft Pro Medium" panose="020B0600060200000000" pitchFamily="34" charset="-79"/>
                          <a:ea typeface="+mn-ea"/>
                          <a:cs typeface="WinSoft Pro Medium" panose="020B0600060200000000" pitchFamily="34" charset="-79"/>
                        </a:rPr>
                        <a:t>والخدمات؟</a:t>
                      </a:r>
                      <a:endParaRPr lang="en-US" sz="2800" b="1"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en-US" sz="18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 defTabSz="914400" rtl="1" eaLnBrk="1" latinLnBrk="0" hangingPunct="1">
                        <a:lnSpc>
                          <a:spcPct val="150000"/>
                        </a:lnSpc>
                        <a:spcAft>
                          <a:spcPts val="500"/>
                        </a:spcAft>
                      </a:pPr>
                      <a:r>
                        <a:rPr lang="en-US" sz="18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48565032"/>
                  </a:ext>
                </a:extLst>
              </a:tr>
              <a:tr h="423452">
                <a:tc>
                  <a:txBody>
                    <a:bodyPr/>
                    <a:lstStyle/>
                    <a:p>
                      <a:pPr algn="r" rtl="1">
                        <a:spcAft>
                          <a:spcPts val="0"/>
                        </a:spcAft>
                      </a:pPr>
                      <a:r>
                        <a:rPr lang="ar-SA" sz="2800" b="1" kern="1200" dirty="0">
                          <a:solidFill>
                            <a:schemeClr val="bg1"/>
                          </a:solidFill>
                          <a:effectLst/>
                          <a:latin typeface="WinSoft Pro Medium" panose="020B0600060200000000" pitchFamily="34" charset="-79"/>
                          <a:ea typeface="+mn-ea"/>
                          <a:cs typeface="WinSoft Pro Medium" panose="020B0600060200000000" pitchFamily="34" charset="-79"/>
                        </a:rPr>
                        <a:t>هل الاستجابة مرتبطة بالحاجز الفعلي؟</a:t>
                      </a:r>
                      <a:endParaRPr lang="en-US" sz="2800" b="1"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en-US" sz="18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 defTabSz="914400" rtl="1" eaLnBrk="1" latinLnBrk="0" hangingPunct="1">
                        <a:lnSpc>
                          <a:spcPct val="150000"/>
                        </a:lnSpc>
                        <a:spcAft>
                          <a:spcPts val="500"/>
                        </a:spcAft>
                      </a:pPr>
                      <a:r>
                        <a:rPr lang="en-US" sz="18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68382749"/>
                  </a:ext>
                </a:extLst>
              </a:tr>
              <a:tr h="423452">
                <a:tc>
                  <a:txBody>
                    <a:bodyPr/>
                    <a:lstStyle/>
                    <a:p>
                      <a:pPr algn="r" rtl="1">
                        <a:spcAft>
                          <a:spcPts val="0"/>
                        </a:spcAft>
                      </a:pPr>
                      <a:r>
                        <a:rPr lang="ar-SA" sz="2800" b="1" kern="1200" dirty="0">
                          <a:solidFill>
                            <a:schemeClr val="bg1"/>
                          </a:solidFill>
                          <a:effectLst/>
                          <a:latin typeface="WinSoft Pro Medium" panose="020B0600060200000000" pitchFamily="34" charset="-79"/>
                          <a:ea typeface="+mn-ea"/>
                          <a:cs typeface="WinSoft Pro Medium" panose="020B0600060200000000" pitchFamily="34" charset="-79"/>
                        </a:rPr>
                        <a:t>هل الكفاية والسلامة محفوظتان؟</a:t>
                      </a:r>
                      <a:endParaRPr lang="en-US" sz="2800" b="1"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en-US" sz="18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 defTabSz="914400" rtl="1" eaLnBrk="1" latinLnBrk="0" hangingPunct="1">
                        <a:lnSpc>
                          <a:spcPct val="150000"/>
                        </a:lnSpc>
                        <a:spcAft>
                          <a:spcPts val="500"/>
                        </a:spcAft>
                      </a:pPr>
                      <a:r>
                        <a:rPr lang="en-US" sz="18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89447994"/>
                  </a:ext>
                </a:extLst>
              </a:tr>
              <a:tr h="423452">
                <a:tc>
                  <a:txBody>
                    <a:bodyPr/>
                    <a:lstStyle/>
                    <a:p>
                      <a:pPr algn="r" rtl="1">
                        <a:spcAft>
                          <a:spcPts val="0"/>
                        </a:spcAft>
                      </a:pPr>
                      <a:r>
                        <a:rPr lang="ar-SA" sz="2800" b="1" kern="1200" dirty="0">
                          <a:solidFill>
                            <a:schemeClr val="bg1"/>
                          </a:solidFill>
                          <a:effectLst/>
                          <a:latin typeface="WinSoft Pro Medium" panose="020B0600060200000000" pitchFamily="34" charset="-79"/>
                          <a:ea typeface="+mn-ea"/>
                          <a:cs typeface="WinSoft Pro Medium" panose="020B0600060200000000" pitchFamily="34" charset="-79"/>
                        </a:rPr>
                        <a:t>هل الاستجابة عملية ومحترمة ومستدامة؟</a:t>
                      </a:r>
                      <a:endParaRPr lang="en-US" sz="2800" b="1"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en-US" sz="18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 defTabSz="914400" rtl="1" eaLnBrk="1" latinLnBrk="0" hangingPunct="1">
                        <a:lnSpc>
                          <a:spcPct val="150000"/>
                        </a:lnSpc>
                        <a:spcAft>
                          <a:spcPts val="500"/>
                        </a:spcAft>
                      </a:pPr>
                      <a:r>
                        <a:rPr lang="en-US" sz="18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07507669"/>
                  </a:ext>
                </a:extLst>
              </a:tr>
            </a:tbl>
          </a:graphicData>
        </a:graphic>
      </p:graphicFrame>
    </p:spTree>
    <p:extLst>
      <p:ext uri="{BB962C8B-B14F-4D97-AF65-F5344CB8AC3E}">
        <p14:creationId xmlns:p14="http://schemas.microsoft.com/office/powerpoint/2010/main" val="398118076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0"/>
          <p:cNvSpPr/>
          <p:nvPr/>
        </p:nvSpPr>
        <p:spPr>
          <a:xfrm>
            <a:off x="631908" y="973534"/>
            <a:ext cx="10927878" cy="356295"/>
          </a:xfrm>
          <a:prstGeom prst="rect">
            <a:avLst/>
          </a:prstGeom>
          <a:noFill/>
          <a:ln/>
        </p:spPr>
        <p:txBody>
          <a:bodyPr wrap="none" lIns="0" tIns="0" rIns="0" bIns="0" rtlCol="0" anchor="t"/>
          <a:lstStyle/>
          <a:p>
            <a:pPr marL="0" indent="0" algn="r" rtl="1">
              <a:lnSpc>
                <a:spcPct val="104000"/>
              </a:lnSpc>
              <a:buNone/>
            </a:pPr>
            <a:r>
              <a:rPr lang="ar-SA" altLang="en-US" sz="2200" dirty="0">
                <a:solidFill>
                  <a:srgbClr val="2E3C4E"/>
                </a:solidFill>
                <a:latin typeface="GE SS Two Light" pitchFamily="34" charset="0"/>
                <a:ea typeface="GE SS Two Light" pitchFamily="34" charset="-122"/>
                <a:cs typeface="GE SS Two Light" pitchFamily="34" charset="-120"/>
              </a:rPr>
              <a:t>النشاط</a:t>
            </a:r>
            <a:r>
              <a:rPr lang="en-US" altLang="en-US" sz="2200" dirty="0">
                <a:solidFill>
                  <a:srgbClr val="2E3C4E"/>
                </a:solidFill>
                <a:latin typeface="Myriad"/>
                <a:ea typeface="GE SS Two Light" pitchFamily="34" charset="-122"/>
                <a:cs typeface="GE SS Two Light" pitchFamily="34" charset="-120"/>
              </a:rPr>
              <a:t>2.2 </a:t>
            </a:r>
            <a:endParaRPr lang="ar-SA" sz="2200" dirty="0">
              <a:latin typeface="Myriad "/>
            </a:endParaRPr>
          </a:p>
        </p:txBody>
      </p:sp>
      <p:sp>
        <p:nvSpPr>
          <p:cNvPr id="6" name="Shape 2"/>
          <p:cNvSpPr/>
          <p:nvPr/>
        </p:nvSpPr>
        <p:spPr>
          <a:xfrm>
            <a:off x="6186134" y="2266652"/>
            <a:ext cx="5373652" cy="1356618"/>
          </a:xfrm>
          <a:prstGeom prst="roundRect">
            <a:avLst>
              <a:gd name="adj" fmla="val 19963"/>
            </a:avLst>
          </a:prstGeom>
          <a:solidFill>
            <a:srgbClr val="00AEEF"/>
          </a:solidFill>
          <a:ln w="6350">
            <a:solidFill>
              <a:srgbClr val="0094D5"/>
            </a:solidFill>
            <a:prstDash val="solid"/>
          </a:ln>
        </p:spPr>
      </p:sp>
      <p:sp>
        <p:nvSpPr>
          <p:cNvPr id="7" name="Text 3"/>
          <p:cNvSpPr/>
          <p:nvPr/>
        </p:nvSpPr>
        <p:spPr>
          <a:xfrm>
            <a:off x="6372959" y="2453481"/>
            <a:ext cx="5000004" cy="296863"/>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المدة</a:t>
            </a:r>
            <a:endParaRPr lang="ar-SA" sz="2400" dirty="0">
              <a:solidFill>
                <a:schemeClr val="bg1"/>
              </a:solidFill>
            </a:endParaRPr>
          </a:p>
        </p:txBody>
      </p:sp>
      <p:sp>
        <p:nvSpPr>
          <p:cNvPr id="8" name="Text 4"/>
          <p:cNvSpPr/>
          <p:nvPr/>
        </p:nvSpPr>
        <p:spPr>
          <a:xfrm>
            <a:off x="6372959" y="2858591"/>
            <a:ext cx="5000004" cy="288925"/>
          </a:xfrm>
          <a:prstGeom prst="rect">
            <a:avLst/>
          </a:prstGeom>
          <a:noFill/>
          <a:ln/>
        </p:spPr>
        <p:txBody>
          <a:bodyPr wrap="none" lIns="0" tIns="0" rIns="0" bIns="0" rtlCol="0" anchor="t"/>
          <a:lstStyle/>
          <a:p>
            <a:pPr marL="0" indent="0" algn="r" rtl="1">
              <a:lnSpc>
                <a:spcPct val="133000"/>
              </a:lnSpc>
              <a:buNone/>
            </a:pPr>
            <a:r>
              <a:rPr lang="en-US" altLang="en-US" dirty="0">
                <a:solidFill>
                  <a:schemeClr val="bg1"/>
                </a:solidFill>
                <a:latin typeface="WinSoft Pro Medium" pitchFamily="34" charset="0"/>
                <a:ea typeface="WinSoft Pro Medium" pitchFamily="34" charset="-122"/>
                <a:cs typeface="WinSoft Pro Medium" pitchFamily="34" charset="-120"/>
              </a:rPr>
              <a:t> 5 </a:t>
            </a:r>
            <a:r>
              <a:rPr lang="ar-SA" altLang="en-US" dirty="0">
                <a:solidFill>
                  <a:schemeClr val="bg1"/>
                </a:solidFill>
                <a:latin typeface="WinSoft Pro Medium" pitchFamily="34" charset="0"/>
                <a:ea typeface="WinSoft Pro Medium" pitchFamily="34" charset="-122"/>
                <a:cs typeface="WinSoft Pro Medium" pitchFamily="34" charset="-120"/>
              </a:rPr>
              <a:t>ساع</a:t>
            </a:r>
            <a:r>
              <a:rPr lang="ar-JO" altLang="en-US" dirty="0">
                <a:solidFill>
                  <a:schemeClr val="bg1"/>
                </a:solidFill>
                <a:latin typeface="WinSoft Pro Medium" pitchFamily="34" charset="0"/>
                <a:ea typeface="WinSoft Pro Medium" pitchFamily="34" charset="-122"/>
                <a:cs typeface="WinSoft Pro Medium" pitchFamily="34" charset="-120"/>
              </a:rPr>
              <a:t>ات</a:t>
            </a:r>
            <a:endParaRPr lang="ar-SA" dirty="0">
              <a:solidFill>
                <a:schemeClr val="bg1"/>
              </a:solidFill>
            </a:endParaRPr>
          </a:p>
        </p:txBody>
      </p:sp>
      <p:sp>
        <p:nvSpPr>
          <p:cNvPr id="9" name="Shape 5"/>
          <p:cNvSpPr/>
          <p:nvPr/>
        </p:nvSpPr>
        <p:spPr>
          <a:xfrm>
            <a:off x="631908" y="2266652"/>
            <a:ext cx="5373752" cy="1356618"/>
          </a:xfrm>
          <a:prstGeom prst="roundRect">
            <a:avLst>
              <a:gd name="adj" fmla="val 19963"/>
            </a:avLst>
          </a:prstGeom>
          <a:solidFill>
            <a:srgbClr val="00AEEF"/>
          </a:solidFill>
          <a:ln w="6350">
            <a:solidFill>
              <a:srgbClr val="0094D5"/>
            </a:solidFill>
            <a:prstDash val="solid"/>
          </a:ln>
        </p:spPr>
      </p:sp>
      <p:sp>
        <p:nvSpPr>
          <p:cNvPr id="10" name="Text 6"/>
          <p:cNvSpPr/>
          <p:nvPr/>
        </p:nvSpPr>
        <p:spPr>
          <a:xfrm>
            <a:off x="818733" y="2453481"/>
            <a:ext cx="5000103" cy="296863"/>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أسلوب التنفيذ</a:t>
            </a:r>
            <a:endParaRPr lang="ar-SA" sz="2400" dirty="0">
              <a:solidFill>
                <a:schemeClr val="bg1"/>
              </a:solidFill>
            </a:endParaRPr>
          </a:p>
        </p:txBody>
      </p:sp>
      <p:sp>
        <p:nvSpPr>
          <p:cNvPr id="11" name="Text 7"/>
          <p:cNvSpPr/>
          <p:nvPr/>
        </p:nvSpPr>
        <p:spPr>
          <a:xfrm>
            <a:off x="818733" y="2858591"/>
            <a:ext cx="5000103" cy="577850"/>
          </a:xfrm>
          <a:prstGeom prst="rect">
            <a:avLst/>
          </a:prstGeom>
          <a:noFill/>
          <a:ln/>
        </p:spPr>
        <p:txBody>
          <a:bodyPr wrap="square" lIns="0" tIns="0" rIns="0" bIns="0" rtlCol="0" anchor="t">
            <a:noAutofit/>
          </a:bodyPr>
          <a:lstStyle/>
          <a:p>
            <a:pPr marL="0" indent="0" algn="r" rtl="1">
              <a:lnSpc>
                <a:spcPct val="133000"/>
              </a:lnSpc>
              <a:buNone/>
            </a:pPr>
            <a:r>
              <a:rPr lang="ar-JO" dirty="0">
                <a:solidFill>
                  <a:schemeClr val="bg1"/>
                </a:solidFill>
                <a:latin typeface="WinSoft Pro Medium" pitchFamily="34" charset="0"/>
                <a:cs typeface="WinSoft Pro Medium" pitchFamily="34" charset="-120"/>
              </a:rPr>
              <a:t>مجموعات صغيرة بعد عرض تقديمي يقدمه ميسر الدورة </a:t>
            </a:r>
            <a:endParaRPr lang="ar-SA" dirty="0">
              <a:solidFill>
                <a:schemeClr val="bg1"/>
              </a:solidFill>
            </a:endParaRPr>
          </a:p>
        </p:txBody>
      </p:sp>
      <p:sp>
        <p:nvSpPr>
          <p:cNvPr id="12" name="Shape 10"/>
          <p:cNvSpPr/>
          <p:nvPr/>
        </p:nvSpPr>
        <p:spPr>
          <a:xfrm>
            <a:off x="631908" y="4117908"/>
            <a:ext cx="10927878" cy="2375044"/>
          </a:xfrm>
          <a:prstGeom prst="roundRect">
            <a:avLst>
              <a:gd name="adj" fmla="val 37514"/>
            </a:avLst>
          </a:prstGeom>
          <a:solidFill>
            <a:srgbClr val="D4E9F7"/>
          </a:solidFill>
          <a:ln/>
        </p:spPr>
      </p:sp>
      <p:pic>
        <p:nvPicPr>
          <p:cNvPr id="15" name="Picture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5873" y="594047"/>
            <a:ext cx="1172482" cy="1172482"/>
          </a:xfrm>
          <a:prstGeom prst="rect">
            <a:avLst/>
          </a:prstGeom>
        </p:spPr>
      </p:pic>
      <p:sp>
        <p:nvSpPr>
          <p:cNvPr id="16" name="Rectangle 15"/>
          <p:cNvSpPr/>
          <p:nvPr/>
        </p:nvSpPr>
        <p:spPr>
          <a:xfrm>
            <a:off x="3079579" y="1331787"/>
            <a:ext cx="8480207" cy="684803"/>
          </a:xfrm>
          <a:prstGeom prst="rect">
            <a:avLst/>
          </a:prstGeom>
        </p:spPr>
        <p:txBody>
          <a:bodyPr wrap="none">
            <a:spAutoFit/>
          </a:bodyPr>
          <a:lstStyle/>
          <a:p>
            <a:pPr algn="just" rtl="1">
              <a:lnSpc>
                <a:spcPct val="150000"/>
              </a:lnSpc>
              <a:spcBef>
                <a:spcPts val="1600"/>
              </a:spcBef>
              <a:spcAft>
                <a:spcPts val="800"/>
              </a:spcAft>
            </a:pPr>
            <a:r>
              <a:rPr lang="ar-SA" sz="2800" dirty="0">
                <a:solidFill>
                  <a:srgbClr val="2E3C4E"/>
                </a:solidFill>
                <a:latin typeface="GE SS Two Light" pitchFamily="34" charset="0"/>
                <a:ea typeface="GE SS Two Light" pitchFamily="34" charset="-122"/>
                <a:cs typeface="GE SS Two Light" pitchFamily="34" charset="-120"/>
              </a:rPr>
              <a:t>التقييم الشامل لاحتياجات المتدربين وترتيب أولويات الدعم</a:t>
            </a:r>
            <a:endParaRPr lang="en-US" sz="2800" dirty="0">
              <a:solidFill>
                <a:srgbClr val="2E3C4E"/>
              </a:solidFill>
              <a:latin typeface="GE SS Two Light" pitchFamily="34" charset="0"/>
              <a:ea typeface="GE SS Two Light" pitchFamily="34" charset="-122"/>
              <a:cs typeface="GE SS Two Light" pitchFamily="34" charset="-120"/>
            </a:endParaRPr>
          </a:p>
        </p:txBody>
      </p:sp>
      <p:sp>
        <p:nvSpPr>
          <p:cNvPr id="17" name="Rectangle 16"/>
          <p:cNvSpPr/>
          <p:nvPr/>
        </p:nvSpPr>
        <p:spPr>
          <a:xfrm>
            <a:off x="2002224" y="4335934"/>
            <a:ext cx="8187245" cy="1938992"/>
          </a:xfrm>
          <a:prstGeom prst="rect">
            <a:avLst/>
          </a:prstGeom>
        </p:spPr>
        <p:txBody>
          <a:bodyPr wrap="square">
            <a:spAutoFit/>
          </a:bodyPr>
          <a:lstStyle/>
          <a:p>
            <a:pPr algn="ctr" rtl="1">
              <a:lnSpc>
                <a:spcPct val="150000"/>
              </a:lnSpc>
              <a:spcAft>
                <a:spcPts val="0"/>
              </a:spcAft>
            </a:pPr>
            <a:r>
              <a:rPr lang="ar-SA" sz="2000" dirty="0">
                <a:solidFill>
                  <a:srgbClr val="000000"/>
                </a:solidFill>
                <a:latin typeface="WinSoft Pro Medium" pitchFamily="34" charset="0"/>
                <a:ea typeface="WinSoft Pro Medium" pitchFamily="34" charset="-122"/>
                <a:cs typeface="WinSoft Pro Medium" pitchFamily="34" charset="-120"/>
              </a:rPr>
              <a:t>في النشاط السابق سألت: ما الحاجة التي يواجهها هذا المتدرب، وما الدعم المناسب؟</a:t>
            </a:r>
            <a:endParaRPr lang="en-US" sz="2000" dirty="0">
              <a:solidFill>
                <a:srgbClr val="000000"/>
              </a:solidFill>
              <a:latin typeface="WinSoft Pro Medium" pitchFamily="34" charset="0"/>
              <a:ea typeface="WinSoft Pro Medium" pitchFamily="34" charset="-122"/>
              <a:cs typeface="WinSoft Pro Medium" pitchFamily="34" charset="-120"/>
            </a:endParaRPr>
          </a:p>
          <a:p>
            <a:pPr algn="ctr" rtl="1">
              <a:lnSpc>
                <a:spcPct val="150000"/>
              </a:lnSpc>
              <a:spcAft>
                <a:spcPts val="0"/>
              </a:spcAft>
            </a:pPr>
            <a:r>
              <a:rPr lang="ar-SA" sz="2000" dirty="0">
                <a:solidFill>
                  <a:srgbClr val="000000"/>
                </a:solidFill>
                <a:latin typeface="WinSoft Pro Medium" pitchFamily="34" charset="0"/>
                <a:ea typeface="WinSoft Pro Medium" pitchFamily="34" charset="-122"/>
                <a:cs typeface="WinSoft Pro Medium" pitchFamily="34" charset="-120"/>
              </a:rPr>
              <a:t>أما في النشاط الحالي سوف تسأل: ما أنماط الاحتياجات والحواجز التي تظهر عبر المجموعات والبرنامج، وما الذي يجب أن نعطيه الأولوية؟</a:t>
            </a:r>
            <a:endParaRPr lang="en-US" sz="2000" dirty="0">
              <a:solidFill>
                <a:srgbClr val="000000"/>
              </a:solidFill>
              <a:latin typeface="WinSoft Pro Medium" pitchFamily="34" charset="0"/>
              <a:ea typeface="WinSoft Pro Medium" pitchFamily="34" charset="-122"/>
              <a:cs typeface="WinSoft Pro Medium" pitchFamily="34" charset="-120"/>
            </a:endParaRPr>
          </a:p>
          <a:p>
            <a:pPr algn="ctr" rtl="1">
              <a:lnSpc>
                <a:spcPct val="150000"/>
              </a:lnSpc>
              <a:spcAft>
                <a:spcPts val="0"/>
              </a:spcAft>
            </a:pPr>
            <a:r>
              <a:rPr lang="ar-SA" sz="2000" dirty="0">
                <a:solidFill>
                  <a:srgbClr val="000000"/>
                </a:solidFill>
                <a:latin typeface="WinSoft Pro Medium" pitchFamily="34" charset="0"/>
                <a:ea typeface="WinSoft Pro Medium" pitchFamily="34" charset="-122"/>
                <a:cs typeface="WinSoft Pro Medium" pitchFamily="34" charset="-120"/>
              </a:rPr>
              <a:t>مثال: قد تكشف حالة فردية صعوبة في الوصول إلى المشغل</a:t>
            </a:r>
            <a:r>
              <a:rPr lang="en-US" sz="2000" dirty="0">
                <a:solidFill>
                  <a:srgbClr val="000000"/>
                </a:solidFill>
                <a:latin typeface="WinSoft Pro Medium" pitchFamily="34" charset="0"/>
                <a:ea typeface="WinSoft Pro Medium" pitchFamily="34" charset="-122"/>
                <a:cs typeface="WinSoft Pro Medium" pitchFamily="34" charset="-120"/>
              </a:rPr>
              <a:t>.</a:t>
            </a:r>
          </a:p>
        </p:txBody>
      </p:sp>
    </p:spTree>
    <p:extLst>
      <p:ext uri="{BB962C8B-B14F-4D97-AF65-F5344CB8AC3E}">
        <p14:creationId xmlns:p14="http://schemas.microsoft.com/office/powerpoint/2010/main" val="83375841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0"/>
          <p:cNvSpPr/>
          <p:nvPr/>
        </p:nvSpPr>
        <p:spPr>
          <a:xfrm>
            <a:off x="922194" y="1526877"/>
            <a:ext cx="10927878" cy="519609"/>
          </a:xfrm>
          <a:prstGeom prst="rect">
            <a:avLst/>
          </a:prstGeom>
          <a:noFill/>
          <a:ln/>
        </p:spPr>
        <p:txBody>
          <a:bodyPr wrap="none" lIns="0" tIns="0" rIns="0" bIns="0" rtlCol="0" anchor="t"/>
          <a:lstStyle/>
          <a:p>
            <a:pPr algn="ctr" rtl="1">
              <a:lnSpc>
                <a:spcPct val="104000"/>
              </a:lnSpc>
            </a:pPr>
            <a:r>
              <a:rPr lang="ar-SA" sz="4000" dirty="0">
                <a:solidFill>
                  <a:srgbClr val="2E3C4E"/>
                </a:solidFill>
                <a:latin typeface="GE SS Two Light" pitchFamily="34" charset="0"/>
                <a:ea typeface="GE SS Two Light" pitchFamily="34" charset="-122"/>
                <a:cs typeface="GE SS Two Light" pitchFamily="34" charset="-120"/>
              </a:rPr>
              <a:t>التقييم الشامل يسأل</a:t>
            </a:r>
            <a:r>
              <a:rPr lang="en-US" sz="2800" dirty="0"/>
              <a:t>:</a:t>
            </a:r>
            <a:endParaRPr lang="ar-SA" sz="4400" dirty="0"/>
          </a:p>
        </p:txBody>
      </p:sp>
      <p:sp>
        <p:nvSpPr>
          <p:cNvPr id="6" name="Shape 2"/>
          <p:cNvSpPr/>
          <p:nvPr/>
        </p:nvSpPr>
        <p:spPr>
          <a:xfrm>
            <a:off x="631908" y="2849959"/>
            <a:ext cx="10927878" cy="19050"/>
          </a:xfrm>
          <a:prstGeom prst="roundRect">
            <a:avLst>
              <a:gd name="adj" fmla="val 49999"/>
            </a:avLst>
          </a:prstGeom>
          <a:solidFill>
            <a:srgbClr val="384653">
              <a:alpha val="50000"/>
            </a:srgbClr>
          </a:solidFill>
          <a:ln/>
        </p:spPr>
      </p:sp>
      <p:sp>
        <p:nvSpPr>
          <p:cNvPr id="7" name="Shape 3"/>
          <p:cNvSpPr/>
          <p:nvPr/>
        </p:nvSpPr>
        <p:spPr>
          <a:xfrm>
            <a:off x="11204394" y="3086199"/>
            <a:ext cx="355393" cy="355402"/>
          </a:xfrm>
          <a:prstGeom prst="ellipse">
            <a:avLst/>
          </a:prstGeom>
          <a:solidFill>
            <a:srgbClr val="00AEEF"/>
          </a:solidFill>
          <a:ln w="6350">
            <a:solidFill>
              <a:srgbClr val="0094D5"/>
            </a:solidFill>
            <a:prstDash val="solid"/>
          </a:ln>
        </p:spPr>
      </p:sp>
      <p:sp>
        <p:nvSpPr>
          <p:cNvPr id="8" name="Text 4"/>
          <p:cNvSpPr/>
          <p:nvPr/>
        </p:nvSpPr>
        <p:spPr>
          <a:xfrm>
            <a:off x="8048821" y="3105944"/>
            <a:ext cx="2997621" cy="631825"/>
          </a:xfrm>
          <a:prstGeom prst="rect">
            <a:avLst/>
          </a:prstGeom>
          <a:noFill/>
          <a:ln/>
        </p:spPr>
        <p:txBody>
          <a:bodyPr wrap="square" lIns="0" tIns="0" rIns="0" bIns="0" rtlCol="0" anchor="t">
            <a:normAutofit/>
          </a:bodyPr>
          <a:lstStyle/>
          <a:p>
            <a:pPr lvl="0" algn="r" rtl="1"/>
            <a:r>
              <a:rPr lang="ar-SA" sz="2000" dirty="0">
                <a:solidFill>
                  <a:srgbClr val="000000"/>
                </a:solidFill>
                <a:latin typeface="WinSoft Pro Medium)"/>
                <a:ea typeface="WinSoft Pro Medium" pitchFamily="34" charset="-122"/>
                <a:cs typeface="WinSoft Pro Medium" pitchFamily="34" charset="-120"/>
              </a:rPr>
              <a:t>كم شخصًا يواجه الحاجز؟ </a:t>
            </a:r>
            <a:endParaRPr lang="en-US" sz="2000" dirty="0">
              <a:solidFill>
                <a:srgbClr val="000000"/>
              </a:solidFill>
              <a:latin typeface="WinSoft Pro Medium)"/>
              <a:ea typeface="WinSoft Pro Medium" pitchFamily="34" charset="-122"/>
              <a:cs typeface="WinSoft Pro Medium" pitchFamily="34" charset="-120"/>
            </a:endParaRPr>
          </a:p>
        </p:txBody>
      </p:sp>
      <p:sp>
        <p:nvSpPr>
          <p:cNvPr id="9" name="Shape 5"/>
          <p:cNvSpPr/>
          <p:nvPr/>
        </p:nvSpPr>
        <p:spPr>
          <a:xfrm>
            <a:off x="7495987" y="3086199"/>
            <a:ext cx="355393" cy="355402"/>
          </a:xfrm>
          <a:prstGeom prst="ellipse">
            <a:avLst/>
          </a:prstGeom>
          <a:solidFill>
            <a:srgbClr val="00AEEF"/>
          </a:solidFill>
          <a:ln w="6350">
            <a:solidFill>
              <a:srgbClr val="0094D5"/>
            </a:solidFill>
            <a:prstDash val="solid"/>
          </a:ln>
        </p:spPr>
      </p:sp>
      <p:sp>
        <p:nvSpPr>
          <p:cNvPr id="10" name="Text 6"/>
          <p:cNvSpPr/>
          <p:nvPr/>
        </p:nvSpPr>
        <p:spPr>
          <a:xfrm>
            <a:off x="4340414" y="3105944"/>
            <a:ext cx="2997621" cy="631825"/>
          </a:xfrm>
          <a:prstGeom prst="rect">
            <a:avLst/>
          </a:prstGeom>
          <a:noFill/>
          <a:ln/>
        </p:spPr>
        <p:txBody>
          <a:bodyPr wrap="square" lIns="0" tIns="0" rIns="0" bIns="0" rtlCol="0" anchor="t">
            <a:normAutofit/>
          </a:bodyPr>
          <a:lstStyle/>
          <a:p>
            <a:pPr lvl="0" algn="r" rtl="1"/>
            <a:r>
              <a:rPr lang="ar-SA" sz="2000" dirty="0">
                <a:solidFill>
                  <a:srgbClr val="000000"/>
                </a:solidFill>
                <a:latin typeface="WinSoft Pro Medium)"/>
                <a:ea typeface="WinSoft Pro Medium" pitchFamily="34" charset="-122"/>
                <a:cs typeface="WinSoft Pro Medium" pitchFamily="34" charset="-120"/>
              </a:rPr>
              <a:t>في أي برامج؟ </a:t>
            </a:r>
            <a:endParaRPr lang="en-US" sz="2000" dirty="0">
              <a:solidFill>
                <a:srgbClr val="000000"/>
              </a:solidFill>
              <a:latin typeface="WinSoft Pro Medium)"/>
              <a:ea typeface="WinSoft Pro Medium" pitchFamily="34" charset="-122"/>
              <a:cs typeface="WinSoft Pro Medium" pitchFamily="34" charset="-120"/>
            </a:endParaRPr>
          </a:p>
        </p:txBody>
      </p:sp>
      <p:sp>
        <p:nvSpPr>
          <p:cNvPr id="11" name="Shape 7"/>
          <p:cNvSpPr/>
          <p:nvPr/>
        </p:nvSpPr>
        <p:spPr>
          <a:xfrm>
            <a:off x="3787581" y="3086199"/>
            <a:ext cx="355393" cy="355402"/>
          </a:xfrm>
          <a:prstGeom prst="ellipse">
            <a:avLst/>
          </a:prstGeom>
          <a:solidFill>
            <a:srgbClr val="00AEEF"/>
          </a:solidFill>
          <a:ln w="6350">
            <a:solidFill>
              <a:srgbClr val="0094D5"/>
            </a:solidFill>
            <a:prstDash val="solid"/>
          </a:ln>
        </p:spPr>
      </p:sp>
      <p:sp>
        <p:nvSpPr>
          <p:cNvPr id="12" name="Text 8"/>
          <p:cNvSpPr/>
          <p:nvPr/>
        </p:nvSpPr>
        <p:spPr>
          <a:xfrm>
            <a:off x="631908" y="3105944"/>
            <a:ext cx="2997720" cy="631825"/>
          </a:xfrm>
          <a:prstGeom prst="rect">
            <a:avLst/>
          </a:prstGeom>
          <a:noFill/>
          <a:ln/>
        </p:spPr>
        <p:txBody>
          <a:bodyPr wrap="square" lIns="0" tIns="0" rIns="0" bIns="0" rtlCol="0" anchor="t">
            <a:normAutofit/>
          </a:bodyPr>
          <a:lstStyle/>
          <a:p>
            <a:pPr algn="r" rtl="1"/>
            <a:r>
              <a:rPr lang="ar-SA" sz="2000" dirty="0">
                <a:solidFill>
                  <a:srgbClr val="000000"/>
                </a:solidFill>
                <a:latin typeface="WinSoft Pro Medium)"/>
                <a:ea typeface="WinSoft Pro Medium" pitchFamily="34" charset="-122"/>
                <a:cs typeface="WinSoft Pro Medium" pitchFamily="34" charset="-120"/>
              </a:rPr>
              <a:t>في أي مرحلة؟ </a:t>
            </a:r>
            <a:endParaRPr lang="en-US" sz="2000" dirty="0">
              <a:solidFill>
                <a:srgbClr val="000000"/>
              </a:solidFill>
              <a:latin typeface="WinSoft Pro Medium)"/>
              <a:ea typeface="WinSoft Pro Medium" pitchFamily="34" charset="-122"/>
              <a:cs typeface="WinSoft Pro Medium" pitchFamily="34" charset="-120"/>
            </a:endParaRPr>
          </a:p>
        </p:txBody>
      </p:sp>
      <p:sp>
        <p:nvSpPr>
          <p:cNvPr id="13" name="Shape 9"/>
          <p:cNvSpPr/>
          <p:nvPr/>
        </p:nvSpPr>
        <p:spPr>
          <a:xfrm>
            <a:off x="11204394" y="4053681"/>
            <a:ext cx="355393" cy="355402"/>
          </a:xfrm>
          <a:prstGeom prst="ellipse">
            <a:avLst/>
          </a:prstGeom>
          <a:solidFill>
            <a:srgbClr val="00AEEF"/>
          </a:solidFill>
          <a:ln w="6350">
            <a:solidFill>
              <a:srgbClr val="0094D5"/>
            </a:solidFill>
            <a:prstDash val="solid"/>
          </a:ln>
        </p:spPr>
      </p:sp>
      <p:sp>
        <p:nvSpPr>
          <p:cNvPr id="14" name="Text 10"/>
          <p:cNvSpPr/>
          <p:nvPr/>
        </p:nvSpPr>
        <p:spPr>
          <a:xfrm>
            <a:off x="8048821" y="4073426"/>
            <a:ext cx="2997621" cy="631825"/>
          </a:xfrm>
          <a:prstGeom prst="rect">
            <a:avLst/>
          </a:prstGeom>
          <a:noFill/>
          <a:ln/>
        </p:spPr>
        <p:txBody>
          <a:bodyPr wrap="square" lIns="0" tIns="0" rIns="0" bIns="0" rtlCol="0" anchor="t">
            <a:normAutofit/>
          </a:bodyPr>
          <a:lstStyle/>
          <a:p>
            <a:pPr lvl="0" algn="r" rtl="1"/>
            <a:r>
              <a:rPr lang="ar-SA" sz="2000" dirty="0">
                <a:solidFill>
                  <a:srgbClr val="000000"/>
                </a:solidFill>
                <a:latin typeface="WinSoft Pro Medium)"/>
                <a:ea typeface="WinSoft Pro Medium" pitchFamily="34" charset="-122"/>
                <a:cs typeface="WinSoft Pro Medium" pitchFamily="34" charset="-120"/>
              </a:rPr>
              <a:t>ما أثره؟ </a:t>
            </a:r>
            <a:endParaRPr lang="en-US" sz="2000" dirty="0">
              <a:solidFill>
                <a:srgbClr val="000000"/>
              </a:solidFill>
              <a:latin typeface="WinSoft Pro Medium)"/>
              <a:ea typeface="WinSoft Pro Medium" pitchFamily="34" charset="-122"/>
              <a:cs typeface="WinSoft Pro Medium" pitchFamily="34" charset="-120"/>
            </a:endParaRPr>
          </a:p>
        </p:txBody>
      </p:sp>
      <p:sp>
        <p:nvSpPr>
          <p:cNvPr id="15" name="Shape 11"/>
          <p:cNvSpPr/>
          <p:nvPr/>
        </p:nvSpPr>
        <p:spPr>
          <a:xfrm>
            <a:off x="7495987" y="4053681"/>
            <a:ext cx="355393" cy="355402"/>
          </a:xfrm>
          <a:prstGeom prst="ellipse">
            <a:avLst/>
          </a:prstGeom>
          <a:solidFill>
            <a:srgbClr val="00AEEF"/>
          </a:solidFill>
          <a:ln w="6350">
            <a:solidFill>
              <a:srgbClr val="0094D5"/>
            </a:solidFill>
            <a:prstDash val="solid"/>
          </a:ln>
        </p:spPr>
      </p:sp>
      <p:sp>
        <p:nvSpPr>
          <p:cNvPr id="16" name="Text 12"/>
          <p:cNvSpPr/>
          <p:nvPr/>
        </p:nvSpPr>
        <p:spPr>
          <a:xfrm>
            <a:off x="4340414" y="4073426"/>
            <a:ext cx="2997621" cy="631825"/>
          </a:xfrm>
          <a:prstGeom prst="rect">
            <a:avLst/>
          </a:prstGeom>
          <a:noFill/>
          <a:ln/>
        </p:spPr>
        <p:txBody>
          <a:bodyPr wrap="square" lIns="0" tIns="0" rIns="0" bIns="0" rtlCol="0" anchor="t">
            <a:noAutofit/>
          </a:bodyPr>
          <a:lstStyle/>
          <a:p>
            <a:pPr algn="r" rtl="1"/>
            <a:r>
              <a:rPr lang="ar-SA" sz="2000" dirty="0">
                <a:solidFill>
                  <a:srgbClr val="000000"/>
                </a:solidFill>
                <a:latin typeface="WinSoft Pro Medium)"/>
                <a:ea typeface="WinSoft Pro Medium" pitchFamily="34" charset="-122"/>
                <a:cs typeface="WinSoft Pro Medium" pitchFamily="34" charset="-120"/>
              </a:rPr>
              <a:t>هل يوجد نمط مرتبط بالنوع الاجتماعي أو الإعاقة أو النزوح أو الموقع؟ </a:t>
            </a:r>
            <a:endParaRPr lang="en-US" sz="2000" dirty="0">
              <a:solidFill>
                <a:srgbClr val="000000"/>
              </a:solidFill>
              <a:latin typeface="WinSoft Pro Medium)"/>
              <a:ea typeface="WinSoft Pro Medium" pitchFamily="34" charset="-122"/>
              <a:cs typeface="WinSoft Pro Medium" pitchFamily="34" charset="-120"/>
            </a:endParaRPr>
          </a:p>
        </p:txBody>
      </p:sp>
      <p:sp>
        <p:nvSpPr>
          <p:cNvPr id="17" name="Shape 13"/>
          <p:cNvSpPr/>
          <p:nvPr/>
        </p:nvSpPr>
        <p:spPr>
          <a:xfrm>
            <a:off x="3787581" y="4053681"/>
            <a:ext cx="355393" cy="355402"/>
          </a:xfrm>
          <a:prstGeom prst="ellipse">
            <a:avLst/>
          </a:prstGeom>
          <a:solidFill>
            <a:srgbClr val="00AEEF"/>
          </a:solidFill>
          <a:ln w="6350">
            <a:solidFill>
              <a:srgbClr val="0094D5"/>
            </a:solidFill>
            <a:prstDash val="solid"/>
          </a:ln>
        </p:spPr>
      </p:sp>
      <p:sp>
        <p:nvSpPr>
          <p:cNvPr id="18" name="Text 14"/>
          <p:cNvSpPr/>
          <p:nvPr/>
        </p:nvSpPr>
        <p:spPr>
          <a:xfrm>
            <a:off x="631908" y="4073426"/>
            <a:ext cx="2997720" cy="631825"/>
          </a:xfrm>
          <a:prstGeom prst="rect">
            <a:avLst/>
          </a:prstGeom>
          <a:noFill/>
          <a:ln/>
        </p:spPr>
        <p:txBody>
          <a:bodyPr wrap="square" lIns="0" tIns="0" rIns="0" bIns="0" rtlCol="0" anchor="t">
            <a:normAutofit/>
          </a:bodyPr>
          <a:lstStyle/>
          <a:p>
            <a:pPr lvl="0" algn="r" rtl="1"/>
            <a:r>
              <a:rPr lang="ar-SA" sz="2000" dirty="0">
                <a:solidFill>
                  <a:srgbClr val="000000"/>
                </a:solidFill>
                <a:latin typeface="WinSoft Pro Medium)"/>
                <a:ea typeface="WinSoft Pro Medium" pitchFamily="34" charset="-122"/>
                <a:cs typeface="WinSoft Pro Medium" pitchFamily="34" charset="-120"/>
              </a:rPr>
              <a:t>ما الذي يقوله المتدربون أنفسهم؟ </a:t>
            </a:r>
            <a:endParaRPr lang="en-US" sz="2000" dirty="0">
              <a:solidFill>
                <a:srgbClr val="000000"/>
              </a:solidFill>
              <a:latin typeface="WinSoft Pro Medium)"/>
              <a:ea typeface="WinSoft Pro Medium" pitchFamily="34" charset="-122"/>
              <a:cs typeface="WinSoft Pro Medium" pitchFamily="34" charset="-120"/>
            </a:endParaRPr>
          </a:p>
        </p:txBody>
      </p:sp>
      <p:sp>
        <p:nvSpPr>
          <p:cNvPr id="19" name="Shape 15"/>
          <p:cNvSpPr/>
          <p:nvPr/>
        </p:nvSpPr>
        <p:spPr>
          <a:xfrm>
            <a:off x="9224763" y="5418735"/>
            <a:ext cx="355393" cy="355402"/>
          </a:xfrm>
          <a:prstGeom prst="ellipse">
            <a:avLst/>
          </a:prstGeom>
          <a:solidFill>
            <a:srgbClr val="00AEEF"/>
          </a:solidFill>
          <a:ln w="6350">
            <a:solidFill>
              <a:srgbClr val="0094D5"/>
            </a:solidFill>
            <a:prstDash val="solid"/>
          </a:ln>
        </p:spPr>
      </p:sp>
      <p:sp>
        <p:nvSpPr>
          <p:cNvPr id="20" name="Text 16"/>
          <p:cNvSpPr/>
          <p:nvPr/>
        </p:nvSpPr>
        <p:spPr>
          <a:xfrm>
            <a:off x="3525623" y="5438480"/>
            <a:ext cx="5541187" cy="315913"/>
          </a:xfrm>
          <a:prstGeom prst="rect">
            <a:avLst/>
          </a:prstGeom>
          <a:noFill/>
          <a:ln/>
        </p:spPr>
        <p:txBody>
          <a:bodyPr wrap="none" lIns="0" tIns="0" rIns="0" bIns="0" rtlCol="0" anchor="t"/>
          <a:lstStyle/>
          <a:p>
            <a:pPr lvl="0" algn="r" rtl="1"/>
            <a:r>
              <a:rPr lang="ar-SA" sz="2000" dirty="0">
                <a:solidFill>
                  <a:srgbClr val="000000"/>
                </a:solidFill>
                <a:latin typeface="WinSoft Pro Medium)"/>
                <a:ea typeface="WinSoft Pro Medium" pitchFamily="34" charset="-122"/>
                <a:cs typeface="WinSoft Pro Medium" pitchFamily="34" charset="-120"/>
              </a:rPr>
              <a:t>ما الإجراءات الممكنة الآن وما الذي يحتاج إلى قرار مؤسسي؟</a:t>
            </a:r>
            <a:r>
              <a:rPr lang="ar-SA" dirty="0">
                <a:latin typeface="WinSoft Pro Medium)"/>
              </a:rPr>
              <a:t> </a:t>
            </a:r>
            <a:endParaRPr lang="en-US" dirty="0">
              <a:latin typeface="WinSoft Pro Medium)"/>
            </a:endParaRPr>
          </a:p>
        </p:txBody>
      </p:sp>
    </p:spTree>
    <p:extLst>
      <p:ext uri="{BB962C8B-B14F-4D97-AF65-F5344CB8AC3E}">
        <p14:creationId xmlns:p14="http://schemas.microsoft.com/office/powerpoint/2010/main" val="40043133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0"/>
          <p:cNvPicPr>
            <a:picLocks noChangeAspect="1"/>
          </p:cNvPicPr>
          <p:nvPr/>
        </p:nvPicPr>
        <p:blipFill>
          <a:blip r:embed="rId2"/>
          <a:stretch>
            <a:fillRect/>
          </a:stretch>
        </p:blipFill>
        <p:spPr>
          <a:xfrm>
            <a:off x="0" y="-1"/>
            <a:ext cx="12191695" cy="3168313"/>
          </a:xfrm>
          <a:custGeom>
            <a:avLst/>
            <a:gdLst/>
            <a:ahLst/>
            <a:cxnLst/>
            <a:rect l="0" t="0" r="100000" b="100000"/>
            <a:pathLst>
              <a:path w="100000" h="100000">
                <a:moveTo>
                  <a:pt x="0" y="0"/>
                </a:moveTo>
                <a:lnTo>
                  <a:pt x="100000" y="0"/>
                </a:lnTo>
                <a:lnTo>
                  <a:pt x="100000" y="81930"/>
                </a:lnTo>
                <a:lnTo>
                  <a:pt x="95020" y="85250"/>
                </a:lnTo>
                <a:lnTo>
                  <a:pt x="90920" y="87600"/>
                </a:lnTo>
                <a:lnTo>
                  <a:pt x="88960" y="88480"/>
                </a:lnTo>
                <a:lnTo>
                  <a:pt x="88870" y="88670"/>
                </a:lnTo>
                <a:lnTo>
                  <a:pt x="83400" y="91210"/>
                </a:lnTo>
                <a:lnTo>
                  <a:pt x="76070" y="93950"/>
                </a:lnTo>
                <a:lnTo>
                  <a:pt x="69820" y="95700"/>
                </a:lnTo>
                <a:lnTo>
                  <a:pt x="63480" y="96970"/>
                </a:lnTo>
                <a:lnTo>
                  <a:pt x="57130" y="97750"/>
                </a:lnTo>
                <a:lnTo>
                  <a:pt x="50200" y="98050"/>
                </a:lnTo>
                <a:lnTo>
                  <a:pt x="44240" y="97850"/>
                </a:lnTo>
                <a:lnTo>
                  <a:pt x="38480" y="97270"/>
                </a:lnTo>
                <a:lnTo>
                  <a:pt x="32810" y="96290"/>
                </a:lnTo>
                <a:lnTo>
                  <a:pt x="25200" y="94340"/>
                </a:lnTo>
                <a:lnTo>
                  <a:pt x="19530" y="92380"/>
                </a:lnTo>
                <a:lnTo>
                  <a:pt x="13960" y="90040"/>
                </a:lnTo>
                <a:lnTo>
                  <a:pt x="7320" y="86620"/>
                </a:lnTo>
                <a:lnTo>
                  <a:pt x="290" y="82230"/>
                </a:lnTo>
                <a:lnTo>
                  <a:pt x="0" y="81930"/>
                </a:lnTo>
                <a:close/>
              </a:path>
            </a:pathLst>
          </a:custGeom>
        </p:spPr>
      </p:pic>
      <p:pic>
        <p:nvPicPr>
          <p:cNvPr id="5" name="Image 1" descr="preencoded.png"/>
          <p:cNvPicPr>
            <a:picLocks noChangeAspect="1"/>
          </p:cNvPicPr>
          <p:nvPr/>
        </p:nvPicPr>
        <p:blipFill>
          <a:blip r:embed="rId3"/>
          <a:stretch>
            <a:fillRect/>
          </a:stretch>
        </p:blipFill>
        <p:spPr>
          <a:xfrm>
            <a:off x="5161131" y="78978"/>
            <a:ext cx="1869433" cy="3089334"/>
          </a:xfrm>
          <a:prstGeom prst="rect">
            <a:avLst/>
          </a:prstGeom>
        </p:spPr>
      </p:pic>
      <p:sp>
        <p:nvSpPr>
          <p:cNvPr id="9" name="Text 3"/>
          <p:cNvSpPr/>
          <p:nvPr/>
        </p:nvSpPr>
        <p:spPr>
          <a:xfrm>
            <a:off x="8186830" y="5073551"/>
            <a:ext cx="3208654" cy="259755"/>
          </a:xfrm>
          <a:prstGeom prst="rect">
            <a:avLst/>
          </a:prstGeom>
          <a:noFill/>
          <a:ln/>
        </p:spPr>
        <p:txBody>
          <a:bodyPr wrap="none" lIns="0" tIns="0" rIns="0" bIns="0" rtlCol="0" anchor="t"/>
          <a:lstStyle/>
          <a:p>
            <a:pPr marL="0" indent="0" algn="r" rtl="1">
              <a:lnSpc>
                <a:spcPct val="104000"/>
              </a:lnSpc>
              <a:buNone/>
            </a:pPr>
            <a:r>
              <a:rPr lang="ar-SA" altLang="en-US" b="1" dirty="0">
                <a:solidFill>
                  <a:schemeClr val="bg1"/>
                </a:solidFill>
                <a:latin typeface="GE SS Two Light" pitchFamily="34" charset="0"/>
                <a:ea typeface="GE SS Two Light" pitchFamily="34" charset="-122"/>
                <a:cs typeface="GE SS Two Light" pitchFamily="34" charset="-120"/>
              </a:rPr>
              <a:t>الاستعداد للاتجاهات الجديدة</a:t>
            </a:r>
            <a:endParaRPr lang="ar-SA" b="1" dirty="0">
              <a:solidFill>
                <a:schemeClr val="bg1"/>
              </a:solidFill>
            </a:endParaRPr>
          </a:p>
        </p:txBody>
      </p:sp>
      <p:sp>
        <p:nvSpPr>
          <p:cNvPr id="15" name="Text 9"/>
          <p:cNvSpPr/>
          <p:nvPr/>
        </p:nvSpPr>
        <p:spPr>
          <a:xfrm>
            <a:off x="796310" y="5073551"/>
            <a:ext cx="3208654" cy="259755"/>
          </a:xfrm>
          <a:prstGeom prst="rect">
            <a:avLst/>
          </a:prstGeom>
          <a:noFill/>
          <a:ln/>
        </p:spPr>
        <p:txBody>
          <a:bodyPr wrap="none" lIns="0" tIns="0" rIns="0" bIns="0" rtlCol="0" anchor="t"/>
          <a:lstStyle/>
          <a:p>
            <a:pPr marL="0" indent="0" algn="r" rtl="1">
              <a:lnSpc>
                <a:spcPct val="104000"/>
              </a:lnSpc>
              <a:buNone/>
            </a:pPr>
            <a:r>
              <a:rPr lang="ar-SA" altLang="en-US" b="1" dirty="0">
                <a:solidFill>
                  <a:schemeClr val="bg1"/>
                </a:solidFill>
                <a:latin typeface="GE SS Two Light" pitchFamily="34" charset="0"/>
                <a:ea typeface="GE SS Two Light" pitchFamily="34" charset="-122"/>
                <a:cs typeface="GE SS Two Light" pitchFamily="34" charset="-120"/>
              </a:rPr>
              <a:t>معايير ملائمة للمؤسسة</a:t>
            </a:r>
            <a:endParaRPr lang="ar-SA" b="1" dirty="0">
              <a:solidFill>
                <a:schemeClr val="bg1"/>
              </a:solidFill>
            </a:endParaRPr>
          </a:p>
        </p:txBody>
      </p:sp>
      <p:sp>
        <p:nvSpPr>
          <p:cNvPr id="16" name="Text 10"/>
          <p:cNvSpPr/>
          <p:nvPr/>
        </p:nvSpPr>
        <p:spPr>
          <a:xfrm>
            <a:off x="796310" y="5428059"/>
            <a:ext cx="3208654" cy="505420"/>
          </a:xfrm>
          <a:prstGeom prst="rect">
            <a:avLst/>
          </a:prstGeom>
          <a:noFill/>
          <a:ln/>
        </p:spPr>
        <p:txBody>
          <a:bodyPr wrap="square" lIns="0" tIns="0" rIns="0" bIns="0" rtlCol="0" anchor="t">
            <a:noAutofit/>
          </a:bodyPr>
          <a:lstStyle/>
          <a:p>
            <a:pPr marL="0" indent="0" algn="r" rtl="1">
              <a:lnSpc>
                <a:spcPct val="133000"/>
              </a:lnSpc>
              <a:buNone/>
            </a:pPr>
            <a:r>
              <a:rPr lang="ar-SA" altLang="en-US" sz="1600" dirty="0">
                <a:solidFill>
                  <a:schemeClr val="bg1"/>
                </a:solidFill>
                <a:latin typeface="WinSoft Pro Medium" pitchFamily="34" charset="0"/>
                <a:ea typeface="WinSoft Pro Medium" pitchFamily="34" charset="-122"/>
                <a:cs typeface="WinSoft Pro Medium" pitchFamily="34" charset="-120"/>
              </a:rPr>
              <a:t>وفق معايير تلائم المؤسسة وتنسجم مع فلسفة الأونروا وأهدافها في التمكين والتشغيل.</a:t>
            </a:r>
            <a:endParaRPr lang="ar-SA" sz="1600" dirty="0">
              <a:solidFill>
                <a:schemeClr val="bg1"/>
              </a:solidFill>
            </a:endParaRPr>
          </a:p>
        </p:txBody>
      </p:sp>
      <p:sp>
        <p:nvSpPr>
          <p:cNvPr id="17" name="Rectangle 16"/>
          <p:cNvSpPr/>
          <p:nvPr/>
        </p:nvSpPr>
        <p:spPr>
          <a:xfrm>
            <a:off x="253847" y="3673733"/>
            <a:ext cx="11684000" cy="2550698"/>
          </a:xfrm>
          <a:prstGeom prst="rect">
            <a:avLst/>
          </a:prstGeom>
        </p:spPr>
        <p:txBody>
          <a:bodyPr wrap="square">
            <a:spAutoFit/>
          </a:bodyPr>
          <a:lstStyle/>
          <a:p>
            <a:pPr algn="ctr" rtl="1">
              <a:lnSpc>
                <a:spcPct val="150000"/>
              </a:lnSpc>
              <a:spcAft>
                <a:spcPts val="0"/>
              </a:spcAft>
            </a:pPr>
            <a:r>
              <a:rPr lang="ar-SA" sz="2400" dirty="0">
                <a:solidFill>
                  <a:srgbClr val="2E3C4E"/>
                </a:solidFill>
                <a:latin typeface="GE SS Two Light" pitchFamily="34" charset="0"/>
                <a:ea typeface="GE SS Two Light" pitchFamily="34" charset="-122"/>
                <a:cs typeface="GE SS Two Light" pitchFamily="34" charset="-120"/>
              </a:rPr>
              <a:t>خطة التقييم الشامل للاحتياجات</a:t>
            </a:r>
            <a:endParaRPr lang="en-US" sz="2400" dirty="0">
              <a:solidFill>
                <a:srgbClr val="2E3C4E"/>
              </a:solidFill>
              <a:latin typeface="GE SS Two Light" pitchFamily="34" charset="0"/>
              <a:ea typeface="GE SS Two Light" pitchFamily="34" charset="-122"/>
              <a:cs typeface="GE SS Two Light" pitchFamily="34" charset="-120"/>
            </a:endParaRPr>
          </a:p>
          <a:p>
            <a:pPr algn="ctr" rtl="1">
              <a:lnSpc>
                <a:spcPct val="150000"/>
              </a:lnSpc>
              <a:spcAft>
                <a:spcPts val="0"/>
              </a:spcAft>
            </a:pPr>
            <a:r>
              <a:rPr lang="ar-SA" sz="2400" dirty="0">
                <a:solidFill>
                  <a:srgbClr val="2E3C4E"/>
                </a:solidFill>
                <a:latin typeface="GE SS Two Light" pitchFamily="34" charset="0"/>
                <a:ea typeface="GE SS Two Light" pitchFamily="34" charset="-122"/>
                <a:cs typeface="GE SS Two Light" pitchFamily="34" charset="-120"/>
              </a:rPr>
              <a:t>ينبغي أن تحدد الخطة</a:t>
            </a:r>
            <a:r>
              <a:rPr lang="en-US" sz="2400" dirty="0">
                <a:solidFill>
                  <a:srgbClr val="2E3C4E"/>
                </a:solidFill>
                <a:latin typeface="GE SS Two Light" pitchFamily="34" charset="0"/>
                <a:ea typeface="GE SS Two Light" pitchFamily="34" charset="-122"/>
                <a:cs typeface="GE SS Two Light" pitchFamily="34" charset="-120"/>
              </a:rPr>
              <a:t>:</a:t>
            </a:r>
            <a:endParaRPr lang="ar-JO" sz="2400" dirty="0">
              <a:solidFill>
                <a:srgbClr val="2E3C4E"/>
              </a:solidFill>
              <a:latin typeface="GE SS Two Light" pitchFamily="34" charset="0"/>
              <a:ea typeface="GE SS Two Light" pitchFamily="34" charset="-122"/>
              <a:cs typeface="GE SS Two Light" pitchFamily="34" charset="-120"/>
            </a:endParaRPr>
          </a:p>
          <a:p>
            <a:pPr algn="ctr" rtl="1">
              <a:lnSpc>
                <a:spcPct val="150000"/>
              </a:lnSpc>
              <a:spcAft>
                <a:spcPts val="0"/>
              </a:spcAft>
            </a:pPr>
            <a:endParaRPr lang="en-US" sz="2400" dirty="0">
              <a:solidFill>
                <a:srgbClr val="2E3C4E"/>
              </a:solidFill>
              <a:latin typeface="GE SS Two Light" pitchFamily="34" charset="0"/>
              <a:ea typeface="GE SS Two Light" pitchFamily="34" charset="-122"/>
              <a:cs typeface="GE SS Two Light" pitchFamily="34" charset="-120"/>
            </a:endParaRPr>
          </a:p>
          <a:p>
            <a:pPr algn="ctr" rtl="1">
              <a:lnSpc>
                <a:spcPct val="150000"/>
              </a:lnSpc>
              <a:spcAft>
                <a:spcPts val="0"/>
              </a:spcAft>
            </a:pPr>
            <a:r>
              <a:rPr lang="ar-SA" dirty="0">
                <a:solidFill>
                  <a:srgbClr val="2E3C4E"/>
                </a:solidFill>
                <a:latin typeface="GE SS Two Light" pitchFamily="34" charset="0"/>
                <a:ea typeface="GE SS Two Light" pitchFamily="34" charset="-122"/>
                <a:cs typeface="GE SS Two Light" pitchFamily="34" charset="-120"/>
              </a:rPr>
              <a:t>الغرض </a:t>
            </a:r>
            <a:r>
              <a:rPr lang="en-US" dirty="0">
                <a:solidFill>
                  <a:srgbClr val="2E3C4E"/>
                </a:solidFill>
                <a:latin typeface="GE SS Two Light" pitchFamily="34" charset="0"/>
                <a:ea typeface="GE SS Two Light" pitchFamily="34" charset="-122"/>
                <a:cs typeface="GE SS Two Light" pitchFamily="34" charset="-120"/>
                <a:sym typeface="Wingdings" panose="05000000000000000000" pitchFamily="2" charset="2"/>
              </a:rPr>
              <a:t></a:t>
            </a:r>
            <a:r>
              <a:rPr lang="ar-SA" dirty="0">
                <a:solidFill>
                  <a:srgbClr val="2E3C4E"/>
                </a:solidFill>
                <a:latin typeface="GE SS Two Light" pitchFamily="34" charset="0"/>
                <a:ea typeface="GE SS Two Light" pitchFamily="34" charset="-122"/>
                <a:cs typeface="GE SS Two Light" pitchFamily="34" charset="-120"/>
              </a:rPr>
              <a:t> المجموعات </a:t>
            </a:r>
            <a:r>
              <a:rPr lang="en-US" dirty="0">
                <a:solidFill>
                  <a:srgbClr val="2E3C4E"/>
                </a:solidFill>
                <a:latin typeface="GE SS Two Light" pitchFamily="34" charset="0"/>
                <a:ea typeface="GE SS Two Light" pitchFamily="34" charset="-122"/>
                <a:cs typeface="GE SS Two Light" pitchFamily="34" charset="-120"/>
                <a:sym typeface="Wingdings" panose="05000000000000000000" pitchFamily="2" charset="2"/>
              </a:rPr>
              <a:t></a:t>
            </a:r>
            <a:r>
              <a:rPr lang="ar-SA" dirty="0">
                <a:solidFill>
                  <a:srgbClr val="2E3C4E"/>
                </a:solidFill>
                <a:latin typeface="GE SS Two Light" pitchFamily="34" charset="0"/>
                <a:ea typeface="GE SS Two Light" pitchFamily="34" charset="-122"/>
                <a:cs typeface="GE SS Two Light" pitchFamily="34" charset="-120"/>
              </a:rPr>
              <a:t> الأسئلة </a:t>
            </a:r>
            <a:r>
              <a:rPr lang="en-US" dirty="0">
                <a:solidFill>
                  <a:srgbClr val="2E3C4E"/>
                </a:solidFill>
                <a:latin typeface="GE SS Two Light" pitchFamily="34" charset="0"/>
                <a:ea typeface="GE SS Two Light" pitchFamily="34" charset="-122"/>
                <a:cs typeface="GE SS Two Light" pitchFamily="34" charset="-120"/>
                <a:sym typeface="Wingdings" panose="05000000000000000000" pitchFamily="2" charset="2"/>
              </a:rPr>
              <a:t></a:t>
            </a:r>
            <a:r>
              <a:rPr lang="ar-SA" dirty="0">
                <a:solidFill>
                  <a:srgbClr val="2E3C4E"/>
                </a:solidFill>
                <a:latin typeface="GE SS Two Light" pitchFamily="34" charset="0"/>
                <a:ea typeface="GE SS Two Light" pitchFamily="34" charset="-122"/>
                <a:cs typeface="GE SS Two Light" pitchFamily="34" charset="-120"/>
              </a:rPr>
              <a:t> البيانات الموجودة </a:t>
            </a:r>
            <a:r>
              <a:rPr lang="en-US" dirty="0">
                <a:solidFill>
                  <a:srgbClr val="2E3C4E"/>
                </a:solidFill>
                <a:latin typeface="GE SS Two Light" pitchFamily="34" charset="0"/>
                <a:ea typeface="GE SS Two Light" pitchFamily="34" charset="-122"/>
                <a:cs typeface="GE SS Two Light" pitchFamily="34" charset="-120"/>
                <a:sym typeface="Wingdings" panose="05000000000000000000" pitchFamily="2" charset="2"/>
              </a:rPr>
              <a:t></a:t>
            </a:r>
            <a:r>
              <a:rPr lang="en-US" dirty="0">
                <a:solidFill>
                  <a:srgbClr val="2E3C4E"/>
                </a:solidFill>
                <a:latin typeface="GE SS Two Light" pitchFamily="34" charset="0"/>
                <a:ea typeface="GE SS Two Light" pitchFamily="34" charset="-122"/>
                <a:cs typeface="GE SS Two Light" pitchFamily="34" charset="-120"/>
              </a:rPr>
              <a:t> </a:t>
            </a:r>
            <a:r>
              <a:rPr lang="ar-SA" dirty="0">
                <a:solidFill>
                  <a:srgbClr val="2E3C4E"/>
                </a:solidFill>
                <a:latin typeface="GE SS Two Light" pitchFamily="34" charset="0"/>
                <a:ea typeface="GE SS Two Light" pitchFamily="34" charset="-122"/>
                <a:cs typeface="GE SS Two Light" pitchFamily="34" charset="-120"/>
              </a:rPr>
              <a:t>البيانات الجديدة </a:t>
            </a:r>
            <a:r>
              <a:rPr lang="en-US" sz="1000" b="1" dirty="0">
                <a:latin typeface="Arial" panose="020B0604020202020204" pitchFamily="34" charset="0"/>
                <a:ea typeface="Arial" panose="020B0604020202020204" pitchFamily="34" charset="0"/>
                <a:cs typeface="Arial" panose="020B0604020202020204" pitchFamily="34" charset="0"/>
                <a:sym typeface="Wingdings" panose="05000000000000000000" pitchFamily="2" charset="2"/>
              </a:rPr>
              <a:t></a:t>
            </a:r>
            <a:r>
              <a:rPr lang="ar-SA" sz="1000" b="1" dirty="0">
                <a:latin typeface="Arial" panose="020B0604020202020204" pitchFamily="34" charset="0"/>
                <a:ea typeface="Arial" panose="020B0604020202020204" pitchFamily="34" charset="0"/>
              </a:rPr>
              <a:t> </a:t>
            </a:r>
            <a:r>
              <a:rPr lang="ar-SA" dirty="0">
                <a:solidFill>
                  <a:srgbClr val="2E3C4E"/>
                </a:solidFill>
                <a:latin typeface="GE SS Two Light" pitchFamily="34" charset="0"/>
                <a:ea typeface="GE SS Two Light" pitchFamily="34" charset="-122"/>
                <a:cs typeface="GE SS Two Light" pitchFamily="34" charset="-120"/>
              </a:rPr>
              <a:t>الطرق </a:t>
            </a:r>
            <a:r>
              <a:rPr lang="en-US" dirty="0">
                <a:solidFill>
                  <a:srgbClr val="2E3C4E"/>
                </a:solidFill>
                <a:latin typeface="GE SS Two Light" pitchFamily="34" charset="0"/>
                <a:ea typeface="GE SS Two Light" pitchFamily="34" charset="-122"/>
                <a:cs typeface="GE SS Two Light" pitchFamily="34" charset="-120"/>
                <a:sym typeface="Wingdings" panose="05000000000000000000" pitchFamily="2" charset="2"/>
              </a:rPr>
              <a:t></a:t>
            </a:r>
            <a:r>
              <a:rPr lang="ar-SA" dirty="0">
                <a:solidFill>
                  <a:srgbClr val="2E3C4E"/>
                </a:solidFill>
                <a:latin typeface="GE SS Two Light" pitchFamily="34" charset="0"/>
                <a:ea typeface="GE SS Two Light" pitchFamily="34" charset="-122"/>
                <a:cs typeface="GE SS Two Light" pitchFamily="34" charset="-120"/>
              </a:rPr>
              <a:t> العينة والوصول </a:t>
            </a:r>
            <a:r>
              <a:rPr lang="en-US" dirty="0">
                <a:solidFill>
                  <a:srgbClr val="2E3C4E"/>
                </a:solidFill>
                <a:latin typeface="GE SS Two Light" pitchFamily="34" charset="0"/>
                <a:ea typeface="GE SS Two Light" pitchFamily="34" charset="-122"/>
                <a:cs typeface="GE SS Two Light" pitchFamily="34" charset="-120"/>
                <a:sym typeface="Wingdings" panose="05000000000000000000" pitchFamily="2" charset="2"/>
              </a:rPr>
              <a:t></a:t>
            </a:r>
            <a:r>
              <a:rPr lang="ar-SA" dirty="0">
                <a:solidFill>
                  <a:srgbClr val="2E3C4E"/>
                </a:solidFill>
                <a:latin typeface="GE SS Two Light" pitchFamily="34" charset="0"/>
                <a:ea typeface="GE SS Two Light" pitchFamily="34" charset="-122"/>
                <a:cs typeface="GE SS Two Light" pitchFamily="34" charset="-120"/>
              </a:rPr>
              <a:t> الإتاحة والأخلاقيات </a:t>
            </a:r>
            <a:r>
              <a:rPr lang="en-US" dirty="0">
                <a:solidFill>
                  <a:srgbClr val="2E3C4E"/>
                </a:solidFill>
                <a:latin typeface="GE SS Two Light" pitchFamily="34" charset="0"/>
                <a:ea typeface="GE SS Two Light" pitchFamily="34" charset="-122"/>
                <a:cs typeface="GE SS Two Light" pitchFamily="34" charset="-120"/>
                <a:sym typeface="Wingdings" panose="05000000000000000000" pitchFamily="2" charset="2"/>
              </a:rPr>
              <a:t></a:t>
            </a:r>
            <a:r>
              <a:rPr lang="ar-SA" dirty="0">
                <a:solidFill>
                  <a:srgbClr val="2E3C4E"/>
                </a:solidFill>
                <a:latin typeface="GE SS Two Light" pitchFamily="34" charset="0"/>
                <a:ea typeface="GE SS Two Light" pitchFamily="34" charset="-122"/>
                <a:cs typeface="GE SS Two Light" pitchFamily="34" charset="-120"/>
              </a:rPr>
              <a:t> المسؤوليات </a:t>
            </a:r>
            <a:r>
              <a:rPr lang="en-US" dirty="0">
                <a:solidFill>
                  <a:srgbClr val="2E3C4E"/>
                </a:solidFill>
                <a:latin typeface="GE SS Two Light" pitchFamily="34" charset="0"/>
                <a:ea typeface="GE SS Two Light" pitchFamily="34" charset="-122"/>
                <a:cs typeface="GE SS Two Light" pitchFamily="34" charset="-120"/>
                <a:sym typeface="Wingdings" panose="05000000000000000000" pitchFamily="2" charset="2"/>
              </a:rPr>
              <a:t></a:t>
            </a:r>
            <a:r>
              <a:rPr lang="ar-SA" dirty="0">
                <a:solidFill>
                  <a:srgbClr val="2E3C4E"/>
                </a:solidFill>
                <a:latin typeface="GE SS Two Light" pitchFamily="34" charset="0"/>
                <a:ea typeface="GE SS Two Light" pitchFamily="34" charset="-122"/>
                <a:cs typeface="GE SS Two Light" pitchFamily="34" charset="-120"/>
              </a:rPr>
              <a:t> التحليل </a:t>
            </a:r>
            <a:r>
              <a:rPr lang="en-US" dirty="0">
                <a:solidFill>
                  <a:srgbClr val="2E3C4E"/>
                </a:solidFill>
                <a:latin typeface="GE SS Two Light" pitchFamily="34" charset="0"/>
                <a:ea typeface="GE SS Two Light" pitchFamily="34" charset="-122"/>
                <a:cs typeface="GE SS Two Light" pitchFamily="34" charset="-120"/>
                <a:sym typeface="Wingdings" panose="05000000000000000000" pitchFamily="2" charset="2"/>
              </a:rPr>
              <a:t></a:t>
            </a:r>
            <a:r>
              <a:rPr lang="ar-SA" dirty="0">
                <a:solidFill>
                  <a:srgbClr val="2E3C4E"/>
                </a:solidFill>
                <a:latin typeface="GE SS Two Light" pitchFamily="34" charset="0"/>
                <a:ea typeface="GE SS Two Light" pitchFamily="34" charset="-122"/>
                <a:cs typeface="GE SS Two Light" pitchFamily="34" charset="-120"/>
              </a:rPr>
              <a:t> استخدام النتائج</a:t>
            </a:r>
            <a:r>
              <a:rPr lang="en-US" sz="1000" b="1" dirty="0">
                <a:latin typeface="Arial" panose="020B0604020202020204" pitchFamily="34" charset="0"/>
                <a:ea typeface="Arial" panose="020B0604020202020204" pitchFamily="34" charset="0"/>
                <a:cs typeface="Arial" panose="020B0604020202020204" pitchFamily="34" charset="0"/>
              </a:rPr>
              <a:t>.</a:t>
            </a:r>
            <a:r>
              <a:rPr lang="ar-SA" sz="1000" b="1" dirty="0">
                <a:latin typeface="Arial" panose="020B0604020202020204" pitchFamily="34" charset="0"/>
                <a:ea typeface="Arial" panose="020B0604020202020204" pitchFamily="34" charset="0"/>
              </a:rPr>
              <a:t> </a:t>
            </a:r>
            <a:endParaRPr lang="en-US" sz="1000" dirty="0">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261584140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hape 5"/>
          <p:cNvSpPr/>
          <p:nvPr/>
        </p:nvSpPr>
        <p:spPr>
          <a:xfrm>
            <a:off x="4817097" y="609601"/>
            <a:ext cx="7215247" cy="6066970"/>
          </a:xfrm>
          <a:prstGeom prst="roundRect">
            <a:avLst>
              <a:gd name="adj" fmla="val 17922"/>
            </a:avLst>
          </a:prstGeom>
          <a:solidFill>
            <a:srgbClr val="75BAE6"/>
          </a:solidFill>
          <a:ln/>
        </p:spPr>
      </p:sp>
      <p:sp>
        <p:nvSpPr>
          <p:cNvPr id="12" name="Rectangle 11"/>
          <p:cNvSpPr/>
          <p:nvPr/>
        </p:nvSpPr>
        <p:spPr>
          <a:xfrm>
            <a:off x="5122495" y="1273847"/>
            <a:ext cx="6604449" cy="4738477"/>
          </a:xfrm>
          <a:prstGeom prst="rect">
            <a:avLst/>
          </a:prstGeom>
        </p:spPr>
        <p:txBody>
          <a:bodyPr wrap="square">
            <a:spAutoFit/>
          </a:bodyPr>
          <a:lstStyle/>
          <a:p>
            <a:pPr lvl="0" algn="just" rtl="1">
              <a:lnSpc>
                <a:spcPct val="150000"/>
              </a:lnSpc>
              <a:spcAft>
                <a:spcPts val="500"/>
              </a:spcAft>
            </a:pPr>
            <a:r>
              <a:rPr lang="ar-SA" sz="2000" dirty="0">
                <a:solidFill>
                  <a:srgbClr val="2E3C4E"/>
                </a:solidFill>
                <a:latin typeface="GE SS Two Light" pitchFamily="34" charset="0"/>
                <a:ea typeface="GE SS Two Light" pitchFamily="34" charset="-122"/>
                <a:cs typeface="GE SS Two Light" pitchFamily="34" charset="-120"/>
              </a:rPr>
              <a:t>المجموعات ذات الصلة</a:t>
            </a:r>
            <a:endParaRPr lang="en-US" sz="2000" dirty="0">
              <a:solidFill>
                <a:srgbClr val="2E3C4E"/>
              </a:solidFill>
              <a:latin typeface="GE SS Two Light" pitchFamily="34" charset="0"/>
              <a:ea typeface="GE SS Two Light" pitchFamily="34" charset="-122"/>
              <a:cs typeface="GE SS Two Light" pitchFamily="34" charset="-120"/>
            </a:endParaRPr>
          </a:p>
          <a:p>
            <a:pPr algn="r" rtl="1">
              <a:lnSpc>
                <a:spcPct val="150000"/>
              </a:lnSpc>
              <a:spcAft>
                <a:spcPts val="0"/>
              </a:spcAft>
            </a:pPr>
            <a:r>
              <a:rPr lang="ar-SA" dirty="0">
                <a:solidFill>
                  <a:srgbClr val="000000"/>
                </a:solidFill>
                <a:latin typeface="WinSoft Pro Medium)"/>
                <a:ea typeface="WinSoft Pro Medium" pitchFamily="34" charset="-122"/>
                <a:cs typeface="WinSoft Pro Medium" pitchFamily="34" charset="-120"/>
              </a:rPr>
              <a:t>لا يشترط أن يشمل كل تقييم جميع الفئات، وإنما المجموعات ذات الصلة بالأدلة والسياق. قد تشمل</a:t>
            </a:r>
            <a:r>
              <a:rPr lang="en-US" dirty="0">
                <a:solidFill>
                  <a:srgbClr val="000000"/>
                </a:solidFill>
                <a:latin typeface="WinSoft Pro Medium)"/>
                <a:ea typeface="WinSoft Pro Medium" pitchFamily="34" charset="-122"/>
                <a:cs typeface="WinSoft Pro Medium" pitchFamily="34" charset="-120"/>
              </a:rPr>
              <a:t>:</a:t>
            </a:r>
          </a:p>
          <a:p>
            <a:pPr marL="342900" lvl="0" indent="-342900" algn="r" rtl="1">
              <a:lnSpc>
                <a:spcPct val="150000"/>
              </a:lnSpc>
              <a:spcAft>
                <a:spcPts val="0"/>
              </a:spcAft>
              <a:buSzPts val="1000"/>
              <a:buFont typeface="Wingdings" panose="05000000000000000000" pitchFamily="2" charset="2"/>
              <a:buChar char=""/>
              <a:tabLst>
                <a:tab pos="457200" algn="l"/>
              </a:tabLst>
            </a:pPr>
            <a:r>
              <a:rPr lang="ar-SA" dirty="0">
                <a:solidFill>
                  <a:srgbClr val="000000"/>
                </a:solidFill>
                <a:latin typeface="WinSoft Pro Medium)"/>
                <a:ea typeface="WinSoft Pro Medium" pitchFamily="34" charset="-122"/>
                <a:cs typeface="WinSoft Pro Medium" pitchFamily="34" charset="-120"/>
              </a:rPr>
              <a:t>النساء أو الفئات الأقل تمثيلًا بحسب النوع الاجتماعي؛ </a:t>
            </a:r>
            <a:endParaRPr lang="en-US" dirty="0">
              <a:solidFill>
                <a:srgbClr val="000000"/>
              </a:solidFill>
              <a:latin typeface="WinSoft Pro Medium)"/>
              <a:ea typeface="WinSoft Pro Medium" pitchFamily="34" charset="-122"/>
              <a:cs typeface="WinSoft Pro Medium" pitchFamily="34" charset="-120"/>
            </a:endParaRPr>
          </a:p>
          <a:p>
            <a:pPr marL="342900" lvl="0" indent="-342900" algn="r" rtl="1">
              <a:lnSpc>
                <a:spcPct val="150000"/>
              </a:lnSpc>
              <a:spcAft>
                <a:spcPts val="0"/>
              </a:spcAft>
              <a:buSzPts val="1000"/>
              <a:buFont typeface="Wingdings" panose="05000000000000000000" pitchFamily="2" charset="2"/>
              <a:buChar char=""/>
              <a:tabLst>
                <a:tab pos="457200" algn="l"/>
              </a:tabLst>
            </a:pPr>
            <a:r>
              <a:rPr lang="ar-SA" dirty="0">
                <a:solidFill>
                  <a:srgbClr val="000000"/>
                </a:solidFill>
                <a:latin typeface="WinSoft Pro Medium)"/>
                <a:ea typeface="WinSoft Pro Medium" pitchFamily="34" charset="-122"/>
                <a:cs typeface="WinSoft Pro Medium" pitchFamily="34" charset="-120"/>
              </a:rPr>
              <a:t>المتدربين ذوي الإعاقة؛ </a:t>
            </a:r>
            <a:endParaRPr lang="en-US" dirty="0">
              <a:solidFill>
                <a:srgbClr val="000000"/>
              </a:solidFill>
              <a:latin typeface="WinSoft Pro Medium)"/>
              <a:ea typeface="WinSoft Pro Medium" pitchFamily="34" charset="-122"/>
              <a:cs typeface="WinSoft Pro Medium" pitchFamily="34" charset="-120"/>
            </a:endParaRPr>
          </a:p>
          <a:p>
            <a:pPr marL="342900" lvl="0" indent="-342900" algn="r" rtl="1">
              <a:lnSpc>
                <a:spcPct val="150000"/>
              </a:lnSpc>
              <a:spcAft>
                <a:spcPts val="0"/>
              </a:spcAft>
              <a:buSzPts val="1000"/>
              <a:buFont typeface="Wingdings" panose="05000000000000000000" pitchFamily="2" charset="2"/>
              <a:buChar char=""/>
              <a:tabLst>
                <a:tab pos="457200" algn="l"/>
              </a:tabLst>
            </a:pPr>
            <a:r>
              <a:rPr lang="en-US" dirty="0">
                <a:solidFill>
                  <a:srgbClr val="000000"/>
                </a:solidFill>
                <a:latin typeface="WinSoft Pro Medium)"/>
                <a:ea typeface="WinSoft Pro Medium" pitchFamily="34" charset="-122"/>
                <a:cs typeface="WinSoft Pro Medium" pitchFamily="34" charset="-120"/>
              </a:rPr>
              <a:t>OPDs </a:t>
            </a:r>
            <a:r>
              <a:rPr lang="ar-SA" dirty="0">
                <a:solidFill>
                  <a:srgbClr val="000000"/>
                </a:solidFill>
                <a:latin typeface="WinSoft Pro Medium)"/>
                <a:ea typeface="WinSoft Pro Medium" pitchFamily="34" charset="-122"/>
                <a:cs typeface="WinSoft Pro Medium" pitchFamily="34" charset="-120"/>
              </a:rPr>
              <a:t>منظمات الأشخاص ذوي الإعاقة كمصدر خبرة وتمثيل عند الصلة؛ </a:t>
            </a:r>
            <a:endParaRPr lang="en-US" dirty="0">
              <a:solidFill>
                <a:srgbClr val="000000"/>
              </a:solidFill>
              <a:latin typeface="WinSoft Pro Medium)"/>
              <a:ea typeface="WinSoft Pro Medium" pitchFamily="34" charset="-122"/>
              <a:cs typeface="WinSoft Pro Medium" pitchFamily="34" charset="-120"/>
            </a:endParaRPr>
          </a:p>
          <a:p>
            <a:pPr marL="342900" lvl="0" indent="-342900" algn="r" rtl="1">
              <a:lnSpc>
                <a:spcPct val="150000"/>
              </a:lnSpc>
              <a:spcAft>
                <a:spcPts val="0"/>
              </a:spcAft>
              <a:buSzPts val="1000"/>
              <a:buFont typeface="Wingdings" panose="05000000000000000000" pitchFamily="2" charset="2"/>
              <a:buChar char=""/>
              <a:tabLst>
                <a:tab pos="457200" algn="l"/>
              </a:tabLst>
            </a:pPr>
            <a:r>
              <a:rPr lang="ar-SA" dirty="0">
                <a:solidFill>
                  <a:srgbClr val="000000"/>
                </a:solidFill>
                <a:latin typeface="WinSoft Pro Medium)"/>
                <a:ea typeface="WinSoft Pro Medium" pitchFamily="34" charset="-122"/>
                <a:cs typeface="WinSoft Pro Medium" pitchFamily="34" charset="-120"/>
              </a:rPr>
              <a:t>اللاجئين أو النازحين والمتدربين من مناطق بعيدة؛ </a:t>
            </a:r>
            <a:endParaRPr lang="en-US" dirty="0">
              <a:solidFill>
                <a:srgbClr val="000000"/>
              </a:solidFill>
              <a:latin typeface="WinSoft Pro Medium)"/>
              <a:ea typeface="WinSoft Pro Medium" pitchFamily="34" charset="-122"/>
              <a:cs typeface="WinSoft Pro Medium" pitchFamily="34" charset="-120"/>
            </a:endParaRPr>
          </a:p>
          <a:p>
            <a:pPr marL="342900" lvl="0" indent="-342900" algn="r" rtl="1">
              <a:lnSpc>
                <a:spcPct val="150000"/>
              </a:lnSpc>
              <a:spcAft>
                <a:spcPts val="0"/>
              </a:spcAft>
              <a:buSzPts val="1000"/>
              <a:buFont typeface="Wingdings" panose="05000000000000000000" pitchFamily="2" charset="2"/>
              <a:buChar char=""/>
              <a:tabLst>
                <a:tab pos="457200" algn="l"/>
              </a:tabLst>
            </a:pPr>
            <a:r>
              <a:rPr lang="ar-SA" dirty="0">
                <a:solidFill>
                  <a:srgbClr val="000000"/>
                </a:solidFill>
                <a:latin typeface="WinSoft Pro Medium)"/>
                <a:ea typeface="WinSoft Pro Medium" pitchFamily="34" charset="-122"/>
                <a:cs typeface="WinSoft Pro Medium" pitchFamily="34" charset="-120"/>
              </a:rPr>
              <a:t>الأشخاص الذين يواجهون </a:t>
            </a:r>
            <a:r>
              <a:rPr lang="ar-JO" dirty="0">
                <a:solidFill>
                  <a:srgbClr val="000000"/>
                </a:solidFill>
                <a:latin typeface="WinSoft Pro Medium)"/>
                <a:ea typeface="WinSoft Pro Medium" pitchFamily="34" charset="-122"/>
                <a:cs typeface="WinSoft Pro Medium" pitchFamily="34" charset="-120"/>
              </a:rPr>
              <a:t>صعوبات تعلم وحواجز</a:t>
            </a:r>
            <a:r>
              <a:rPr lang="ar-SA" dirty="0">
                <a:solidFill>
                  <a:srgbClr val="000000"/>
                </a:solidFill>
                <a:latin typeface="WinSoft Pro Medium)"/>
                <a:ea typeface="WinSoft Pro Medium" pitchFamily="34" charset="-122"/>
                <a:cs typeface="WinSoft Pro Medium" pitchFamily="34" charset="-120"/>
              </a:rPr>
              <a:t> لغوية أو قرائية أو انقطاعًا تعليميًا؛ </a:t>
            </a:r>
            <a:endParaRPr lang="en-US" dirty="0">
              <a:solidFill>
                <a:srgbClr val="000000"/>
              </a:solidFill>
              <a:latin typeface="WinSoft Pro Medium)"/>
              <a:ea typeface="WinSoft Pro Medium" pitchFamily="34" charset="-122"/>
              <a:cs typeface="WinSoft Pro Medium" pitchFamily="34" charset="-120"/>
            </a:endParaRPr>
          </a:p>
          <a:p>
            <a:pPr marL="342900" lvl="0" indent="-342900" algn="r" rtl="1">
              <a:lnSpc>
                <a:spcPct val="150000"/>
              </a:lnSpc>
              <a:spcAft>
                <a:spcPts val="0"/>
              </a:spcAft>
              <a:buSzPts val="1000"/>
              <a:buFont typeface="Wingdings" panose="05000000000000000000" pitchFamily="2" charset="2"/>
              <a:buChar char=""/>
              <a:tabLst>
                <a:tab pos="457200" algn="l"/>
              </a:tabLst>
            </a:pPr>
            <a:r>
              <a:rPr lang="ar-SA" dirty="0">
                <a:solidFill>
                  <a:srgbClr val="000000"/>
                </a:solidFill>
                <a:latin typeface="WinSoft Pro Medium)"/>
                <a:ea typeface="WinSoft Pro Medium" pitchFamily="34" charset="-122"/>
                <a:cs typeface="WinSoft Pro Medium" pitchFamily="34" charset="-120"/>
              </a:rPr>
              <a:t>المنسحبين؛ </a:t>
            </a:r>
            <a:endParaRPr lang="en-US" dirty="0">
              <a:solidFill>
                <a:srgbClr val="000000"/>
              </a:solidFill>
              <a:latin typeface="WinSoft Pro Medium)"/>
              <a:ea typeface="WinSoft Pro Medium" pitchFamily="34" charset="-122"/>
              <a:cs typeface="WinSoft Pro Medium" pitchFamily="34" charset="-120"/>
            </a:endParaRPr>
          </a:p>
          <a:p>
            <a:pPr marL="342900" lvl="0" indent="-342900" algn="r" rtl="1">
              <a:lnSpc>
                <a:spcPct val="150000"/>
              </a:lnSpc>
              <a:spcAft>
                <a:spcPts val="0"/>
              </a:spcAft>
              <a:buSzPts val="1000"/>
              <a:buFont typeface="Wingdings" panose="05000000000000000000" pitchFamily="2" charset="2"/>
              <a:buChar char=""/>
              <a:tabLst>
                <a:tab pos="457200" algn="l"/>
              </a:tabLst>
            </a:pPr>
            <a:r>
              <a:rPr lang="ar-SA" dirty="0">
                <a:solidFill>
                  <a:srgbClr val="000000"/>
                </a:solidFill>
                <a:latin typeface="WinSoft Pro Medium)"/>
                <a:ea typeface="WinSoft Pro Medium" pitchFamily="34" charset="-122"/>
                <a:cs typeface="WinSoft Pro Medium" pitchFamily="34" charset="-120"/>
              </a:rPr>
              <a:t>غير المشاركين أو غير المتقدمين؛ </a:t>
            </a:r>
            <a:endParaRPr lang="en-US" dirty="0">
              <a:solidFill>
                <a:srgbClr val="000000"/>
              </a:solidFill>
              <a:latin typeface="WinSoft Pro Medium)"/>
              <a:ea typeface="WinSoft Pro Medium" pitchFamily="34" charset="-122"/>
              <a:cs typeface="WinSoft Pro Medium" pitchFamily="34" charset="-120"/>
            </a:endParaRPr>
          </a:p>
          <a:p>
            <a:pPr marL="342900" lvl="0" indent="-342900" algn="r" rtl="1">
              <a:lnSpc>
                <a:spcPct val="150000"/>
              </a:lnSpc>
              <a:spcAft>
                <a:spcPts val="0"/>
              </a:spcAft>
              <a:buSzPts val="1000"/>
              <a:buFont typeface="Wingdings" panose="05000000000000000000" pitchFamily="2" charset="2"/>
              <a:buChar char=""/>
              <a:tabLst>
                <a:tab pos="457200" algn="l"/>
              </a:tabLst>
            </a:pPr>
            <a:r>
              <a:rPr lang="ar-SA" dirty="0">
                <a:solidFill>
                  <a:srgbClr val="000000"/>
                </a:solidFill>
                <a:latin typeface="WinSoft Pro Medium)"/>
                <a:ea typeface="WinSoft Pro Medium" pitchFamily="34" charset="-122"/>
                <a:cs typeface="WinSoft Pro Medium" pitchFamily="34" charset="-120"/>
              </a:rPr>
              <a:t>فئات أخرى تظهرها الأدلة.</a:t>
            </a:r>
            <a:endParaRPr lang="en-US" dirty="0">
              <a:solidFill>
                <a:srgbClr val="000000"/>
              </a:solidFill>
              <a:latin typeface="WinSoft Pro Medium)"/>
              <a:ea typeface="WinSoft Pro Medium" pitchFamily="34" charset="-122"/>
              <a:cs typeface="WinSoft Pro Medium" pitchFamily="34" charset="-120"/>
            </a:endParaRPr>
          </a:p>
        </p:txBody>
      </p:sp>
      <p:sp>
        <p:nvSpPr>
          <p:cNvPr id="14" name="Rectangle 13"/>
          <p:cNvSpPr/>
          <p:nvPr/>
        </p:nvSpPr>
        <p:spPr>
          <a:xfrm>
            <a:off x="449944" y="756529"/>
            <a:ext cx="4159763" cy="6250429"/>
          </a:xfrm>
          <a:prstGeom prst="rect">
            <a:avLst/>
          </a:prstGeom>
        </p:spPr>
        <p:txBody>
          <a:bodyPr wrap="square">
            <a:spAutoFit/>
          </a:bodyPr>
          <a:lstStyle/>
          <a:p>
            <a:pPr algn="just" rtl="1">
              <a:lnSpc>
                <a:spcPct val="150000"/>
              </a:lnSpc>
              <a:spcAft>
                <a:spcPts val="500"/>
              </a:spcAft>
            </a:pPr>
            <a:r>
              <a:rPr lang="ar-SA" dirty="0">
                <a:solidFill>
                  <a:srgbClr val="2E3C4E"/>
                </a:solidFill>
                <a:latin typeface="GE SS Two Light" pitchFamily="34" charset="0"/>
                <a:ea typeface="GE SS Two Light" pitchFamily="34" charset="-122"/>
                <a:cs typeface="GE SS Two Light" pitchFamily="34" charset="-120"/>
              </a:rPr>
              <a:t>تعدد طرق جمع البيانات</a:t>
            </a:r>
            <a:endParaRPr lang="en-US" dirty="0">
              <a:solidFill>
                <a:srgbClr val="2E3C4E"/>
              </a:solidFill>
              <a:latin typeface="GE SS Two Light" pitchFamily="34" charset="0"/>
              <a:ea typeface="GE SS Two Light" pitchFamily="34" charset="-122"/>
              <a:cs typeface="GE SS Two Light" pitchFamily="34" charset="-120"/>
            </a:endParaRPr>
          </a:p>
          <a:p>
            <a:pPr algn="r" rtl="1">
              <a:lnSpc>
                <a:spcPct val="150000"/>
              </a:lnSpc>
              <a:spcAft>
                <a:spcPts val="0"/>
              </a:spcAft>
            </a:pPr>
            <a:r>
              <a:rPr lang="ar-SA" sz="1600" dirty="0">
                <a:solidFill>
                  <a:srgbClr val="000000"/>
                </a:solidFill>
                <a:latin typeface="WinSoft Pro Medium)"/>
                <a:ea typeface="WinSoft Pro Medium" pitchFamily="34" charset="-122"/>
                <a:cs typeface="WinSoft Pro Medium" pitchFamily="34" charset="-120"/>
              </a:rPr>
              <a:t>ينص المرجع على استخدام ثلاث طرق لكل مجموعة حيث يكون ذلك مناسبًا، وليس فرض ثلاث طرق بصورة ميكانيكية.</a:t>
            </a:r>
            <a:endParaRPr lang="en-US" sz="1600" dirty="0">
              <a:solidFill>
                <a:srgbClr val="000000"/>
              </a:solidFill>
              <a:latin typeface="WinSoft Pro Medium)"/>
              <a:ea typeface="WinSoft Pro Medium" pitchFamily="34" charset="-122"/>
              <a:cs typeface="WinSoft Pro Medium" pitchFamily="34" charset="-120"/>
            </a:endParaRPr>
          </a:p>
          <a:p>
            <a:pPr algn="r" rtl="1">
              <a:lnSpc>
                <a:spcPct val="150000"/>
              </a:lnSpc>
              <a:spcAft>
                <a:spcPts val="0"/>
              </a:spcAft>
            </a:pPr>
            <a:r>
              <a:rPr lang="ar-SA" sz="1600" dirty="0">
                <a:solidFill>
                  <a:srgbClr val="000000"/>
                </a:solidFill>
                <a:latin typeface="WinSoft Pro Medium)"/>
                <a:ea typeface="WinSoft Pro Medium" pitchFamily="34" charset="-122"/>
                <a:cs typeface="WinSoft Pro Medium" pitchFamily="34" charset="-120"/>
              </a:rPr>
              <a:t>قد تشمل الطرق</a:t>
            </a:r>
            <a:r>
              <a:rPr lang="en-US" sz="1600" dirty="0">
                <a:solidFill>
                  <a:srgbClr val="000000"/>
                </a:solidFill>
                <a:latin typeface="WinSoft Pro Medium)"/>
                <a:ea typeface="WinSoft Pro Medium" pitchFamily="34" charset="-122"/>
                <a:cs typeface="WinSoft Pro Medium" pitchFamily="34" charset="-120"/>
              </a:rPr>
              <a:t>:</a:t>
            </a:r>
          </a:p>
          <a:p>
            <a:pPr marL="342900" lvl="0" indent="-342900" algn="r" rtl="1">
              <a:lnSpc>
                <a:spcPct val="150000"/>
              </a:lnSpc>
              <a:spcAft>
                <a:spcPts val="0"/>
              </a:spcAft>
              <a:buSzPts val="1000"/>
              <a:buFont typeface="Wingdings" panose="05000000000000000000" pitchFamily="2" charset="2"/>
              <a:buChar char=""/>
              <a:tabLst>
                <a:tab pos="457200" algn="l"/>
              </a:tabLst>
            </a:pPr>
            <a:r>
              <a:rPr lang="ar-SA" sz="1600" dirty="0">
                <a:solidFill>
                  <a:srgbClr val="000000"/>
                </a:solidFill>
                <a:latin typeface="WinSoft Pro Medium)"/>
                <a:ea typeface="WinSoft Pro Medium" pitchFamily="34" charset="-122"/>
                <a:cs typeface="WinSoft Pro Medium" pitchFamily="34" charset="-120"/>
              </a:rPr>
              <a:t>مراجعة السجلات؛ </a:t>
            </a:r>
            <a:endParaRPr lang="en-US" sz="1600" dirty="0">
              <a:solidFill>
                <a:srgbClr val="000000"/>
              </a:solidFill>
              <a:latin typeface="WinSoft Pro Medium)"/>
              <a:ea typeface="WinSoft Pro Medium" pitchFamily="34" charset="-122"/>
              <a:cs typeface="WinSoft Pro Medium" pitchFamily="34" charset="-120"/>
            </a:endParaRPr>
          </a:p>
          <a:p>
            <a:pPr marL="342900" lvl="0" indent="-342900" algn="r" rtl="1">
              <a:lnSpc>
                <a:spcPct val="150000"/>
              </a:lnSpc>
              <a:spcAft>
                <a:spcPts val="0"/>
              </a:spcAft>
              <a:buSzPts val="1000"/>
              <a:buFont typeface="Wingdings" panose="05000000000000000000" pitchFamily="2" charset="2"/>
              <a:buChar char=""/>
              <a:tabLst>
                <a:tab pos="457200" algn="l"/>
              </a:tabLst>
            </a:pPr>
            <a:r>
              <a:rPr lang="ar-SA" sz="1600" dirty="0">
                <a:solidFill>
                  <a:srgbClr val="000000"/>
                </a:solidFill>
                <a:latin typeface="WinSoft Pro Medium)"/>
                <a:ea typeface="WinSoft Pro Medium" pitchFamily="34" charset="-122"/>
                <a:cs typeface="WinSoft Pro Medium" pitchFamily="34" charset="-120"/>
              </a:rPr>
              <a:t>تحليل البيانات الإدارية؛ </a:t>
            </a:r>
            <a:endParaRPr lang="en-US" sz="1600" dirty="0">
              <a:solidFill>
                <a:srgbClr val="000000"/>
              </a:solidFill>
              <a:latin typeface="WinSoft Pro Medium)"/>
              <a:ea typeface="WinSoft Pro Medium" pitchFamily="34" charset="-122"/>
              <a:cs typeface="WinSoft Pro Medium" pitchFamily="34" charset="-120"/>
            </a:endParaRPr>
          </a:p>
          <a:p>
            <a:pPr marL="342900" lvl="0" indent="-342900" algn="r" rtl="1">
              <a:lnSpc>
                <a:spcPct val="150000"/>
              </a:lnSpc>
              <a:spcAft>
                <a:spcPts val="0"/>
              </a:spcAft>
              <a:buSzPts val="1000"/>
              <a:buFont typeface="Wingdings" panose="05000000000000000000" pitchFamily="2" charset="2"/>
              <a:buChar char=""/>
              <a:tabLst>
                <a:tab pos="457200" algn="l"/>
              </a:tabLst>
            </a:pPr>
            <a:r>
              <a:rPr lang="ar-SA" sz="1600" dirty="0">
                <a:solidFill>
                  <a:srgbClr val="000000"/>
                </a:solidFill>
                <a:latin typeface="WinSoft Pro Medium)"/>
                <a:ea typeface="WinSoft Pro Medium" pitchFamily="34" charset="-122"/>
                <a:cs typeface="WinSoft Pro Medium" pitchFamily="34" charset="-120"/>
              </a:rPr>
              <a:t>الاستبيان؛ </a:t>
            </a:r>
            <a:endParaRPr lang="en-US" sz="1600" dirty="0">
              <a:solidFill>
                <a:srgbClr val="000000"/>
              </a:solidFill>
              <a:latin typeface="WinSoft Pro Medium)"/>
              <a:ea typeface="WinSoft Pro Medium" pitchFamily="34" charset="-122"/>
              <a:cs typeface="WinSoft Pro Medium" pitchFamily="34" charset="-120"/>
            </a:endParaRPr>
          </a:p>
          <a:p>
            <a:pPr marL="342900" lvl="0" indent="-342900" algn="r" rtl="1">
              <a:lnSpc>
                <a:spcPct val="150000"/>
              </a:lnSpc>
              <a:spcAft>
                <a:spcPts val="0"/>
              </a:spcAft>
              <a:buSzPts val="1000"/>
              <a:buFont typeface="Wingdings" panose="05000000000000000000" pitchFamily="2" charset="2"/>
              <a:buChar char=""/>
              <a:tabLst>
                <a:tab pos="457200" algn="l"/>
              </a:tabLst>
            </a:pPr>
            <a:r>
              <a:rPr lang="ar-SA" sz="1600" dirty="0">
                <a:solidFill>
                  <a:srgbClr val="000000"/>
                </a:solidFill>
                <a:latin typeface="WinSoft Pro Medium)"/>
                <a:ea typeface="WinSoft Pro Medium" pitchFamily="34" charset="-122"/>
                <a:cs typeface="WinSoft Pro Medium" pitchFamily="34" charset="-120"/>
              </a:rPr>
              <a:t>المقابلة؛ </a:t>
            </a:r>
            <a:endParaRPr lang="en-US" sz="1600" dirty="0">
              <a:solidFill>
                <a:srgbClr val="000000"/>
              </a:solidFill>
              <a:latin typeface="WinSoft Pro Medium)"/>
              <a:ea typeface="WinSoft Pro Medium" pitchFamily="34" charset="-122"/>
              <a:cs typeface="WinSoft Pro Medium" pitchFamily="34" charset="-120"/>
            </a:endParaRPr>
          </a:p>
          <a:p>
            <a:pPr marL="342900" lvl="0" indent="-342900" algn="r" rtl="1">
              <a:lnSpc>
                <a:spcPct val="150000"/>
              </a:lnSpc>
              <a:spcAft>
                <a:spcPts val="0"/>
              </a:spcAft>
              <a:buSzPts val="1000"/>
              <a:buFont typeface="Wingdings" panose="05000000000000000000" pitchFamily="2" charset="2"/>
              <a:buChar char=""/>
              <a:tabLst>
                <a:tab pos="457200" algn="l"/>
              </a:tabLst>
            </a:pPr>
            <a:r>
              <a:rPr lang="ar-SA" sz="1600" dirty="0">
                <a:solidFill>
                  <a:srgbClr val="000000"/>
                </a:solidFill>
                <a:latin typeface="WinSoft Pro Medium)"/>
                <a:ea typeface="WinSoft Pro Medium" pitchFamily="34" charset="-122"/>
                <a:cs typeface="WinSoft Pro Medium" pitchFamily="34" charset="-120"/>
              </a:rPr>
              <a:t>مجموعة النقاش؛ </a:t>
            </a:r>
            <a:endParaRPr lang="en-US" sz="1600" dirty="0">
              <a:solidFill>
                <a:srgbClr val="000000"/>
              </a:solidFill>
              <a:latin typeface="WinSoft Pro Medium)"/>
              <a:ea typeface="WinSoft Pro Medium" pitchFamily="34" charset="-122"/>
              <a:cs typeface="WinSoft Pro Medium" pitchFamily="34" charset="-120"/>
            </a:endParaRPr>
          </a:p>
          <a:p>
            <a:pPr marL="342900" lvl="0" indent="-342900" algn="r" rtl="1">
              <a:lnSpc>
                <a:spcPct val="150000"/>
              </a:lnSpc>
              <a:spcAft>
                <a:spcPts val="0"/>
              </a:spcAft>
              <a:buSzPts val="1000"/>
              <a:buFont typeface="Wingdings" panose="05000000000000000000" pitchFamily="2" charset="2"/>
              <a:buChar char=""/>
              <a:tabLst>
                <a:tab pos="457200" algn="l"/>
              </a:tabLst>
            </a:pPr>
            <a:r>
              <a:rPr lang="ar-SA" sz="1600" dirty="0">
                <a:solidFill>
                  <a:srgbClr val="000000"/>
                </a:solidFill>
                <a:latin typeface="WinSoft Pro Medium)"/>
                <a:ea typeface="WinSoft Pro Medium" pitchFamily="34" charset="-122"/>
                <a:cs typeface="WinSoft Pro Medium" pitchFamily="34" charset="-120"/>
              </a:rPr>
              <a:t>الملاحظة؛ </a:t>
            </a:r>
            <a:endParaRPr lang="en-US" sz="1600" dirty="0">
              <a:solidFill>
                <a:srgbClr val="000000"/>
              </a:solidFill>
              <a:latin typeface="WinSoft Pro Medium)"/>
              <a:ea typeface="WinSoft Pro Medium" pitchFamily="34" charset="-122"/>
              <a:cs typeface="WinSoft Pro Medium" pitchFamily="34" charset="-120"/>
            </a:endParaRPr>
          </a:p>
          <a:p>
            <a:pPr marL="342900" lvl="0" indent="-342900" algn="r" rtl="1">
              <a:lnSpc>
                <a:spcPct val="150000"/>
              </a:lnSpc>
              <a:spcAft>
                <a:spcPts val="0"/>
              </a:spcAft>
              <a:buSzPts val="1000"/>
              <a:buFont typeface="Wingdings" panose="05000000000000000000" pitchFamily="2" charset="2"/>
              <a:buChar char=""/>
              <a:tabLst>
                <a:tab pos="457200" algn="l"/>
              </a:tabLst>
            </a:pPr>
            <a:r>
              <a:rPr lang="ar-SA" sz="1600" dirty="0">
                <a:solidFill>
                  <a:srgbClr val="000000"/>
                </a:solidFill>
                <a:latin typeface="WinSoft Pro Medium)"/>
                <a:ea typeface="WinSoft Pro Medium" pitchFamily="34" charset="-122"/>
                <a:cs typeface="WinSoft Pro Medium" pitchFamily="34" charset="-120"/>
              </a:rPr>
              <a:t>تدقيق إمكانية الوصول؛ </a:t>
            </a:r>
            <a:endParaRPr lang="en-US" sz="1600" dirty="0">
              <a:solidFill>
                <a:srgbClr val="000000"/>
              </a:solidFill>
              <a:latin typeface="WinSoft Pro Medium)"/>
              <a:ea typeface="WinSoft Pro Medium" pitchFamily="34" charset="-122"/>
              <a:cs typeface="WinSoft Pro Medium" pitchFamily="34" charset="-120"/>
            </a:endParaRPr>
          </a:p>
          <a:p>
            <a:pPr marL="342900" lvl="0" indent="-342900" algn="r" rtl="1">
              <a:lnSpc>
                <a:spcPct val="150000"/>
              </a:lnSpc>
              <a:spcAft>
                <a:spcPts val="0"/>
              </a:spcAft>
              <a:buSzPts val="1000"/>
              <a:buFont typeface="Wingdings" panose="05000000000000000000" pitchFamily="2" charset="2"/>
              <a:buChar char=""/>
              <a:tabLst>
                <a:tab pos="457200" algn="l"/>
              </a:tabLst>
            </a:pPr>
            <a:r>
              <a:rPr lang="ar-SA" sz="1600" dirty="0">
                <a:solidFill>
                  <a:srgbClr val="000000"/>
                </a:solidFill>
                <a:latin typeface="WinSoft Pro Medium)"/>
                <a:ea typeface="WinSoft Pro Medium" pitchFamily="34" charset="-122"/>
                <a:cs typeface="WinSoft Pro Medium" pitchFamily="34" charset="-120"/>
              </a:rPr>
              <a:t>مقابلات الخروج؛ </a:t>
            </a:r>
            <a:endParaRPr lang="en-US" sz="1600" dirty="0">
              <a:solidFill>
                <a:srgbClr val="000000"/>
              </a:solidFill>
              <a:latin typeface="WinSoft Pro Medium)"/>
              <a:ea typeface="WinSoft Pro Medium" pitchFamily="34" charset="-122"/>
              <a:cs typeface="WinSoft Pro Medium" pitchFamily="34" charset="-120"/>
            </a:endParaRPr>
          </a:p>
          <a:p>
            <a:pPr marL="342900" lvl="0" indent="-342900" algn="r" rtl="1">
              <a:lnSpc>
                <a:spcPct val="150000"/>
              </a:lnSpc>
              <a:spcAft>
                <a:spcPts val="0"/>
              </a:spcAft>
              <a:buSzPts val="1000"/>
              <a:buFont typeface="Wingdings" panose="05000000000000000000" pitchFamily="2" charset="2"/>
              <a:buChar char=""/>
              <a:tabLst>
                <a:tab pos="457200" algn="l"/>
              </a:tabLst>
            </a:pPr>
            <a:r>
              <a:rPr lang="ar-SA" sz="1600" dirty="0">
                <a:solidFill>
                  <a:srgbClr val="000000"/>
                </a:solidFill>
                <a:latin typeface="WinSoft Pro Medium)"/>
                <a:ea typeface="WinSoft Pro Medium" pitchFamily="34" charset="-122"/>
                <a:cs typeface="WinSoft Pro Medium" pitchFamily="34" charset="-120"/>
              </a:rPr>
              <a:t>مراجعة خدمات الدعم. </a:t>
            </a:r>
            <a:endParaRPr lang="en-US" sz="1600" dirty="0">
              <a:solidFill>
                <a:srgbClr val="000000"/>
              </a:solidFill>
              <a:latin typeface="WinSoft Pro Medium)"/>
              <a:ea typeface="WinSoft Pro Medium" pitchFamily="34" charset="-122"/>
              <a:cs typeface="WinSoft Pro Medium" pitchFamily="34" charset="-120"/>
            </a:endParaRPr>
          </a:p>
          <a:p>
            <a:pPr marL="457200" algn="r" rtl="1">
              <a:lnSpc>
                <a:spcPct val="150000"/>
              </a:lnSpc>
              <a:spcAft>
                <a:spcPts val="0"/>
              </a:spcAft>
            </a:pPr>
            <a:r>
              <a:rPr lang="en-US" sz="1600" dirty="0">
                <a:solidFill>
                  <a:srgbClr val="000000"/>
                </a:solidFill>
                <a:latin typeface="WinSoft Pro Medium)"/>
                <a:ea typeface="WinSoft Pro Medium" pitchFamily="34" charset="-122"/>
                <a:cs typeface="WinSoft Pro Medium" pitchFamily="34" charset="-120"/>
              </a:rPr>
              <a:t> </a:t>
            </a:r>
          </a:p>
          <a:p>
            <a:pPr algn="r" rtl="1">
              <a:lnSpc>
                <a:spcPct val="150000"/>
              </a:lnSpc>
              <a:spcAft>
                <a:spcPts val="0"/>
              </a:spcAft>
            </a:pPr>
            <a:r>
              <a:rPr lang="ar-SA" sz="1600" dirty="0">
                <a:solidFill>
                  <a:srgbClr val="000000"/>
                </a:solidFill>
                <a:latin typeface="WinSoft Pro Medium)"/>
                <a:ea typeface="WinSoft Pro Medium" pitchFamily="34" charset="-122"/>
                <a:cs typeface="WinSoft Pro Medium" pitchFamily="34" charset="-120"/>
              </a:rPr>
              <a:t>قاعدة: السؤال ليس</a:t>
            </a:r>
            <a:r>
              <a:rPr lang="en-US" sz="1600" dirty="0">
                <a:solidFill>
                  <a:srgbClr val="000000"/>
                </a:solidFill>
                <a:latin typeface="WinSoft Pro Medium)"/>
                <a:ea typeface="WinSoft Pro Medium" pitchFamily="34" charset="-122"/>
                <a:cs typeface="WinSoft Pro Medium" pitchFamily="34" charset="-120"/>
              </a:rPr>
              <a:t>: </a:t>
            </a:r>
            <a:r>
              <a:rPr lang="ar-SA" sz="1600" dirty="0">
                <a:solidFill>
                  <a:srgbClr val="000000"/>
                </a:solidFill>
                <a:latin typeface="WinSoft Pro Medium)"/>
                <a:ea typeface="WinSoft Pro Medium" pitchFamily="34" charset="-122"/>
                <a:cs typeface="WinSoft Pro Medium" pitchFamily="34" charset="-120"/>
              </a:rPr>
              <a:t>هل استخدمنا ثلاث طرق؟ بل</a:t>
            </a:r>
            <a:r>
              <a:rPr lang="en-US" sz="1600" dirty="0">
                <a:solidFill>
                  <a:srgbClr val="000000"/>
                </a:solidFill>
                <a:latin typeface="WinSoft Pro Medium)"/>
                <a:ea typeface="WinSoft Pro Medium" pitchFamily="34" charset="-122"/>
                <a:cs typeface="WinSoft Pro Medium" pitchFamily="34" charset="-120"/>
              </a:rPr>
              <a:t>: </a:t>
            </a:r>
            <a:r>
              <a:rPr lang="ar-SA" sz="1600" dirty="0">
                <a:solidFill>
                  <a:srgbClr val="000000"/>
                </a:solidFill>
                <a:latin typeface="WinSoft Pro Medium)"/>
                <a:ea typeface="WinSoft Pro Medium" pitchFamily="34" charset="-122"/>
                <a:cs typeface="WinSoft Pro Medium" pitchFamily="34" charset="-120"/>
              </a:rPr>
              <a:t>هل لدينا أدلة كافية وملائمة ومتنوعة لاتخاذ القرار بثقة؟ </a:t>
            </a:r>
            <a:endParaRPr lang="en-US" sz="1600" dirty="0">
              <a:solidFill>
                <a:srgbClr val="000000"/>
              </a:solidFill>
              <a:latin typeface="WinSoft Pro Medium)"/>
              <a:ea typeface="WinSoft Pro Medium" pitchFamily="34" charset="-122"/>
              <a:cs typeface="WinSoft Pro Medium" pitchFamily="34" charset="-120"/>
            </a:endParaRPr>
          </a:p>
        </p:txBody>
      </p:sp>
    </p:spTree>
    <p:extLst>
      <p:ext uri="{BB962C8B-B14F-4D97-AF65-F5344CB8AC3E}">
        <p14:creationId xmlns:p14="http://schemas.microsoft.com/office/powerpoint/2010/main" val="72043096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0" descr="preencoded.png"/>
          <p:cNvPicPr>
            <a:picLocks noChangeAspect="1"/>
          </p:cNvPicPr>
          <p:nvPr/>
        </p:nvPicPr>
        <p:blipFill>
          <a:blip>
            <a:extLst>
              <a:ext uri="{96DAC541-7B7A-43D3-8B79-37D633B846F1}">
                <asvg:svgBlip xmlns:asvg="http://schemas.microsoft.com/office/drawing/2016/SVG/main" xmlns="" r:embed="rId2"/>
              </a:ext>
            </a:extLst>
          </a:blip>
          <a:stretch>
            <a:fillRect/>
          </a:stretch>
        </p:blipFill>
        <p:spPr>
          <a:xfrm>
            <a:off x="631908" y="267287"/>
            <a:ext cx="10927878" cy="3458576"/>
          </a:xfrm>
          <a:prstGeom prst="rect">
            <a:avLst/>
          </a:prstGeom>
        </p:spPr>
      </p:pic>
      <p:pic>
        <p:nvPicPr>
          <p:cNvPr id="5" name="Image 1" descr="preencoded.png"/>
          <p:cNvPicPr>
            <a:picLocks noChangeAspect="1"/>
          </p:cNvPicPr>
          <p:nvPr/>
        </p:nvPicPr>
        <p:blipFill>
          <a:blip>
            <a:extLst>
              <a:ext uri="{96DAC541-7B7A-43D3-8B79-37D633B846F1}">
                <asvg:svgBlip xmlns:asvg="http://schemas.microsoft.com/office/drawing/2016/SVG/main" xmlns="" r:embed="rId3"/>
              </a:ext>
            </a:extLst>
          </a:blip>
          <a:stretch>
            <a:fillRect/>
          </a:stretch>
        </p:blipFill>
        <p:spPr>
          <a:xfrm>
            <a:off x="631908" y="3883818"/>
            <a:ext cx="10927878" cy="2685793"/>
          </a:xfrm>
          <a:prstGeom prst="rect">
            <a:avLst/>
          </a:prstGeom>
        </p:spPr>
      </p:pic>
      <p:sp>
        <p:nvSpPr>
          <p:cNvPr id="6" name="Rectangle 5"/>
          <p:cNvSpPr/>
          <p:nvPr/>
        </p:nvSpPr>
        <p:spPr>
          <a:xfrm>
            <a:off x="1575582" y="502123"/>
            <a:ext cx="9622301" cy="3000821"/>
          </a:xfrm>
          <a:prstGeom prst="rect">
            <a:avLst/>
          </a:prstGeom>
        </p:spPr>
        <p:txBody>
          <a:bodyPr wrap="square">
            <a:spAutoFit/>
          </a:bodyPr>
          <a:lstStyle/>
          <a:p>
            <a:pPr lvl="0" algn="r" rtl="1">
              <a:lnSpc>
                <a:spcPct val="150000"/>
              </a:lnSpc>
            </a:pPr>
            <a:r>
              <a:rPr lang="ar-SA" dirty="0">
                <a:solidFill>
                  <a:srgbClr val="000000"/>
                </a:solidFill>
                <a:latin typeface="WinSoft Pro Medium)"/>
                <a:ea typeface="WinSoft Pro Medium" pitchFamily="34" charset="-122"/>
                <a:cs typeface="WinSoft Pro Medium" pitchFamily="34" charset="-120"/>
              </a:rPr>
              <a:t>العينة والوصول إلى الأصوات غير الممثلة</a:t>
            </a:r>
            <a:r>
              <a:rPr lang="ar-JO" dirty="0">
                <a:solidFill>
                  <a:srgbClr val="000000"/>
                </a:solidFill>
                <a:latin typeface="WinSoft Pro Medium)"/>
                <a:ea typeface="WinSoft Pro Medium" pitchFamily="34" charset="-122"/>
                <a:cs typeface="WinSoft Pro Medium" pitchFamily="34" charset="-120"/>
              </a:rPr>
              <a:t>: </a:t>
            </a:r>
          </a:p>
          <a:p>
            <a:pPr lvl="0" algn="r" rtl="1">
              <a:lnSpc>
                <a:spcPct val="150000"/>
              </a:lnSpc>
            </a:pPr>
            <a:r>
              <a:rPr lang="ar-SA" dirty="0">
                <a:solidFill>
                  <a:srgbClr val="000000"/>
                </a:solidFill>
                <a:latin typeface="WinSoft Pro Medium)"/>
                <a:ea typeface="WinSoft Pro Medium" pitchFamily="34" charset="-122"/>
                <a:cs typeface="WinSoft Pro Medium" pitchFamily="34" charset="-120"/>
              </a:rPr>
              <a:t>اختيار العينة والوصول إلى المشاركين يجب ألا يقتصر على المتاح والأسهل وصولًا</a:t>
            </a:r>
            <a:r>
              <a:rPr lang="en-US" dirty="0">
                <a:solidFill>
                  <a:srgbClr val="000000"/>
                </a:solidFill>
                <a:latin typeface="WinSoft Pro Medium)"/>
                <a:ea typeface="WinSoft Pro Medium" pitchFamily="34" charset="-122"/>
                <a:cs typeface="WinSoft Pro Medium" pitchFamily="34" charset="-120"/>
              </a:rPr>
              <a:t>. </a:t>
            </a:r>
            <a:r>
              <a:rPr lang="ar-SA" dirty="0">
                <a:solidFill>
                  <a:srgbClr val="000000"/>
                </a:solidFill>
                <a:latin typeface="WinSoft Pro Medium)"/>
                <a:ea typeface="WinSoft Pro Medium" pitchFamily="34" charset="-122"/>
                <a:cs typeface="WinSoft Pro Medium" pitchFamily="34" charset="-120"/>
              </a:rPr>
              <a:t>ينبغي أن تسأل نفسك الأسئلة التالية:</a:t>
            </a:r>
            <a:endParaRPr lang="en-US" dirty="0">
              <a:solidFill>
                <a:srgbClr val="000000"/>
              </a:solidFill>
              <a:latin typeface="WinSoft Pro Medium)"/>
              <a:ea typeface="WinSoft Pro Medium" pitchFamily="34" charset="-122"/>
              <a:cs typeface="WinSoft Pro Medium" pitchFamily="34" charset="-120"/>
            </a:endParaRPr>
          </a:p>
          <a:p>
            <a:pPr marL="342900" lvl="0" indent="-342900" algn="r" rtl="1">
              <a:lnSpc>
                <a:spcPct val="150000"/>
              </a:lnSpc>
              <a:buSzPts val="1000"/>
              <a:buFont typeface="Wingdings" panose="05000000000000000000" pitchFamily="2" charset="2"/>
              <a:buChar char=""/>
              <a:tabLst>
                <a:tab pos="457200" algn="l"/>
              </a:tabLst>
            </a:pPr>
            <a:r>
              <a:rPr lang="ar-SA" dirty="0">
                <a:solidFill>
                  <a:srgbClr val="000000"/>
                </a:solidFill>
                <a:latin typeface="WinSoft Pro Medium)"/>
                <a:ea typeface="WinSoft Pro Medium" pitchFamily="34" charset="-122"/>
                <a:cs typeface="WinSoft Pro Medium" pitchFamily="34" charset="-120"/>
              </a:rPr>
              <a:t>هل نسمع المتدربين الحاليين فقط؟ </a:t>
            </a:r>
            <a:endParaRPr lang="en-US" dirty="0">
              <a:solidFill>
                <a:srgbClr val="000000"/>
              </a:solidFill>
              <a:latin typeface="WinSoft Pro Medium)"/>
              <a:ea typeface="WinSoft Pro Medium" pitchFamily="34" charset="-122"/>
              <a:cs typeface="WinSoft Pro Medium" pitchFamily="34" charset="-120"/>
            </a:endParaRPr>
          </a:p>
          <a:p>
            <a:pPr marL="342900" lvl="0" indent="-342900" algn="r" rtl="1">
              <a:lnSpc>
                <a:spcPct val="150000"/>
              </a:lnSpc>
              <a:buSzPts val="1000"/>
              <a:buFont typeface="Wingdings" panose="05000000000000000000" pitchFamily="2" charset="2"/>
              <a:buChar char=""/>
              <a:tabLst>
                <a:tab pos="457200" algn="l"/>
              </a:tabLst>
            </a:pPr>
            <a:r>
              <a:rPr lang="ar-SA" dirty="0">
                <a:solidFill>
                  <a:srgbClr val="000000"/>
                </a:solidFill>
                <a:latin typeface="WinSoft Pro Medium)"/>
                <a:ea typeface="WinSoft Pro Medium" pitchFamily="34" charset="-122"/>
                <a:cs typeface="WinSoft Pro Medium" pitchFamily="34" charset="-120"/>
              </a:rPr>
              <a:t>كيف سنصل إلى المنسحبين؟ </a:t>
            </a:r>
            <a:endParaRPr lang="en-US" dirty="0">
              <a:solidFill>
                <a:srgbClr val="000000"/>
              </a:solidFill>
              <a:latin typeface="WinSoft Pro Medium)"/>
              <a:ea typeface="WinSoft Pro Medium" pitchFamily="34" charset="-122"/>
              <a:cs typeface="WinSoft Pro Medium" pitchFamily="34" charset="-120"/>
            </a:endParaRPr>
          </a:p>
          <a:p>
            <a:pPr marL="342900" lvl="0" indent="-342900" algn="r" rtl="1">
              <a:lnSpc>
                <a:spcPct val="150000"/>
              </a:lnSpc>
              <a:buSzPts val="1000"/>
              <a:buFont typeface="Wingdings" panose="05000000000000000000" pitchFamily="2" charset="2"/>
              <a:buChar char=""/>
              <a:tabLst>
                <a:tab pos="457200" algn="l"/>
              </a:tabLst>
            </a:pPr>
            <a:r>
              <a:rPr lang="ar-SA" dirty="0">
                <a:solidFill>
                  <a:srgbClr val="000000"/>
                </a:solidFill>
                <a:latin typeface="WinSoft Pro Medium)"/>
                <a:ea typeface="WinSoft Pro Medium" pitchFamily="34" charset="-122"/>
                <a:cs typeface="WinSoft Pro Medium" pitchFamily="34" charset="-120"/>
              </a:rPr>
              <a:t>ماذا عن الأشخاص الذين لم يتقدموا؟ </a:t>
            </a:r>
            <a:endParaRPr lang="en-US" dirty="0">
              <a:solidFill>
                <a:srgbClr val="000000"/>
              </a:solidFill>
              <a:latin typeface="WinSoft Pro Medium)"/>
              <a:ea typeface="WinSoft Pro Medium" pitchFamily="34" charset="-122"/>
              <a:cs typeface="WinSoft Pro Medium" pitchFamily="34" charset="-120"/>
            </a:endParaRPr>
          </a:p>
          <a:p>
            <a:pPr marL="342900" lvl="0" indent="-342900" algn="r" rtl="1">
              <a:lnSpc>
                <a:spcPct val="150000"/>
              </a:lnSpc>
              <a:buSzPts val="1000"/>
              <a:buFont typeface="Wingdings" panose="05000000000000000000" pitchFamily="2" charset="2"/>
              <a:buChar char=""/>
              <a:tabLst>
                <a:tab pos="457200" algn="l"/>
              </a:tabLst>
            </a:pPr>
            <a:r>
              <a:rPr lang="ar-SA" dirty="0">
                <a:solidFill>
                  <a:srgbClr val="000000"/>
                </a:solidFill>
                <a:latin typeface="WinSoft Pro Medium)"/>
                <a:ea typeface="WinSoft Pro Medium" pitchFamily="34" charset="-122"/>
                <a:cs typeface="WinSoft Pro Medium" pitchFamily="34" charset="-120"/>
              </a:rPr>
              <a:t>هل طريقة الدعوة نفسها تستبعد بعض الفئات؟ </a:t>
            </a:r>
            <a:endParaRPr lang="en-US" dirty="0">
              <a:solidFill>
                <a:srgbClr val="000000"/>
              </a:solidFill>
              <a:latin typeface="WinSoft Pro Medium)"/>
              <a:ea typeface="WinSoft Pro Medium" pitchFamily="34" charset="-122"/>
              <a:cs typeface="WinSoft Pro Medium" pitchFamily="34" charset="-120"/>
            </a:endParaRPr>
          </a:p>
          <a:p>
            <a:pPr marL="342900" lvl="0" indent="-342900" algn="r" rtl="1">
              <a:lnSpc>
                <a:spcPct val="150000"/>
              </a:lnSpc>
              <a:buSzPts val="1000"/>
              <a:buFont typeface="Wingdings" panose="05000000000000000000" pitchFamily="2" charset="2"/>
              <a:buChar char=""/>
              <a:tabLst>
                <a:tab pos="457200" algn="l"/>
              </a:tabLst>
            </a:pPr>
            <a:r>
              <a:rPr lang="ar-SA" dirty="0">
                <a:solidFill>
                  <a:srgbClr val="000000"/>
                </a:solidFill>
                <a:latin typeface="WinSoft Pro Medium)"/>
                <a:ea typeface="WinSoft Pro Medium" pitchFamily="34" charset="-122"/>
                <a:cs typeface="WinSoft Pro Medium" pitchFamily="34" charset="-120"/>
              </a:rPr>
              <a:t>هل هناك مخاطر خصوصية أو وصم في طريقة الوصول؟ </a:t>
            </a:r>
            <a:endParaRPr lang="en-US" dirty="0">
              <a:solidFill>
                <a:srgbClr val="000000"/>
              </a:solidFill>
              <a:latin typeface="WinSoft Pro Medium)"/>
              <a:ea typeface="WinSoft Pro Medium" pitchFamily="34" charset="-122"/>
              <a:cs typeface="WinSoft Pro Medium" pitchFamily="34" charset="-120"/>
            </a:endParaRPr>
          </a:p>
        </p:txBody>
      </p:sp>
      <p:sp>
        <p:nvSpPr>
          <p:cNvPr id="7" name="Rectangle 6"/>
          <p:cNvSpPr/>
          <p:nvPr/>
        </p:nvSpPr>
        <p:spPr>
          <a:xfrm>
            <a:off x="1195755" y="3926110"/>
            <a:ext cx="10114672" cy="2614818"/>
          </a:xfrm>
          <a:prstGeom prst="rect">
            <a:avLst/>
          </a:prstGeom>
        </p:spPr>
        <p:txBody>
          <a:bodyPr wrap="square">
            <a:spAutoFit/>
          </a:bodyPr>
          <a:lstStyle/>
          <a:p>
            <a:pPr algn="r" rtl="1">
              <a:lnSpc>
                <a:spcPct val="150000"/>
              </a:lnSpc>
              <a:spcAft>
                <a:spcPts val="500"/>
              </a:spcAft>
            </a:pPr>
            <a:r>
              <a:rPr lang="ar-SA" dirty="0">
                <a:solidFill>
                  <a:srgbClr val="000000"/>
                </a:solidFill>
                <a:latin typeface="WinSoft Pro Medium)"/>
                <a:ea typeface="WinSoft Pro Medium" pitchFamily="34" charset="-122"/>
                <a:cs typeface="WinSoft Pro Medium" pitchFamily="34" charset="-120"/>
              </a:rPr>
              <a:t>البيانات الكمية والنوعية</a:t>
            </a:r>
            <a:endParaRPr lang="en-US" dirty="0">
              <a:solidFill>
                <a:srgbClr val="000000"/>
              </a:solidFill>
              <a:latin typeface="WinSoft Pro Medium)"/>
              <a:ea typeface="WinSoft Pro Medium" pitchFamily="34" charset="-122"/>
              <a:cs typeface="WinSoft Pro Medium" pitchFamily="34" charset="-120"/>
            </a:endParaRPr>
          </a:p>
          <a:p>
            <a:pPr algn="r" rtl="1">
              <a:lnSpc>
                <a:spcPct val="150000"/>
              </a:lnSpc>
              <a:spcAft>
                <a:spcPts val="0"/>
              </a:spcAft>
              <a:buSzPts val="1000"/>
              <a:tabLst>
                <a:tab pos="457200" algn="l"/>
              </a:tabLst>
            </a:pPr>
            <a:r>
              <a:rPr lang="ar-SA" dirty="0">
                <a:solidFill>
                  <a:srgbClr val="000000"/>
                </a:solidFill>
                <a:latin typeface="WinSoft Pro Medium)"/>
                <a:ea typeface="WinSoft Pro Medium" pitchFamily="34" charset="-122"/>
                <a:cs typeface="WinSoft Pro Medium" pitchFamily="34" charset="-120"/>
              </a:rPr>
              <a:t>الأدلة الكمية</a:t>
            </a:r>
            <a:r>
              <a:rPr lang="ar-JO" dirty="0">
                <a:solidFill>
                  <a:srgbClr val="000000"/>
                </a:solidFill>
                <a:latin typeface="WinSoft Pro Medium)"/>
                <a:ea typeface="WinSoft Pro Medium" pitchFamily="34" charset="-122"/>
                <a:cs typeface="WinSoft Pro Medium" pitchFamily="34" charset="-120"/>
              </a:rPr>
              <a:t>: </a:t>
            </a:r>
          </a:p>
          <a:p>
            <a:pPr algn="r" rtl="1">
              <a:lnSpc>
                <a:spcPct val="150000"/>
              </a:lnSpc>
              <a:spcAft>
                <a:spcPts val="0"/>
              </a:spcAft>
              <a:buSzPts val="1000"/>
              <a:tabLst>
                <a:tab pos="457200" algn="l"/>
              </a:tabLst>
            </a:pPr>
            <a:r>
              <a:rPr lang="ar-JO" dirty="0">
                <a:solidFill>
                  <a:srgbClr val="000000"/>
                </a:solidFill>
                <a:latin typeface="WinSoft Pro Medium)"/>
                <a:ea typeface="WinSoft Pro Medium" pitchFamily="34" charset="-122"/>
                <a:cs typeface="WinSoft Pro Medium" pitchFamily="34" charset="-120"/>
              </a:rPr>
              <a:t>تشمل</a:t>
            </a:r>
            <a:r>
              <a:rPr lang="ar-SA" dirty="0">
                <a:solidFill>
                  <a:srgbClr val="000000"/>
                </a:solidFill>
                <a:latin typeface="WinSoft Pro Medium)"/>
                <a:ea typeface="WinSoft Pro Medium" pitchFamily="34" charset="-122"/>
                <a:cs typeface="WinSoft Pro Medium" pitchFamily="34" charset="-120"/>
              </a:rPr>
              <a:t> مثلًا</a:t>
            </a:r>
            <a:r>
              <a:rPr lang="en-US" dirty="0">
                <a:solidFill>
                  <a:srgbClr val="000000"/>
                </a:solidFill>
                <a:latin typeface="WinSoft Pro Medium)"/>
                <a:ea typeface="WinSoft Pro Medium" pitchFamily="34" charset="-122"/>
                <a:cs typeface="WinSoft Pro Medium" pitchFamily="34" charset="-120"/>
              </a:rPr>
              <a:t>: </a:t>
            </a:r>
            <a:r>
              <a:rPr lang="ar-SA" dirty="0">
                <a:solidFill>
                  <a:srgbClr val="000000"/>
                </a:solidFill>
                <a:latin typeface="WinSoft Pro Medium)"/>
                <a:ea typeface="WinSoft Pro Medium" pitchFamily="34" charset="-122"/>
                <a:cs typeface="WinSoft Pro Medium" pitchFamily="34" charset="-120"/>
              </a:rPr>
              <a:t>الطلبات؛ القبول؛ الحضور؛ الاستمرار؛ الانسحاب؛ الإكمال؛ الشهادات؛ استخدام خدمات الدعم. </a:t>
            </a:r>
            <a:endParaRPr lang="en-US" dirty="0">
              <a:solidFill>
                <a:srgbClr val="000000"/>
              </a:solidFill>
              <a:latin typeface="WinSoft Pro Medium)"/>
              <a:ea typeface="WinSoft Pro Medium" pitchFamily="34" charset="-122"/>
              <a:cs typeface="WinSoft Pro Medium" pitchFamily="34" charset="-120"/>
            </a:endParaRPr>
          </a:p>
          <a:p>
            <a:pPr algn="r" rtl="1">
              <a:lnSpc>
                <a:spcPct val="150000"/>
              </a:lnSpc>
              <a:spcAft>
                <a:spcPts val="0"/>
              </a:spcAft>
              <a:buSzPts val="1000"/>
              <a:tabLst>
                <a:tab pos="457200" algn="l"/>
              </a:tabLst>
            </a:pPr>
            <a:r>
              <a:rPr lang="en-US" dirty="0">
                <a:solidFill>
                  <a:srgbClr val="000000"/>
                </a:solidFill>
                <a:latin typeface="WinSoft Pro Medium)"/>
                <a:ea typeface="WinSoft Pro Medium" pitchFamily="34" charset="-122"/>
                <a:cs typeface="WinSoft Pro Medium" pitchFamily="34" charset="-120"/>
              </a:rPr>
              <a:t>  </a:t>
            </a:r>
            <a:r>
              <a:rPr lang="ar-SA" dirty="0">
                <a:solidFill>
                  <a:srgbClr val="000000"/>
                </a:solidFill>
                <a:latin typeface="WinSoft Pro Medium)"/>
                <a:ea typeface="WinSoft Pro Medium" pitchFamily="34" charset="-122"/>
                <a:cs typeface="WinSoft Pro Medium" pitchFamily="34" charset="-120"/>
              </a:rPr>
              <a:t>الأدلة النوعية</a:t>
            </a:r>
            <a:r>
              <a:rPr lang="ar-JO" dirty="0">
                <a:solidFill>
                  <a:srgbClr val="000000"/>
                </a:solidFill>
                <a:latin typeface="WinSoft Pro Medium)"/>
                <a:ea typeface="WinSoft Pro Medium" pitchFamily="34" charset="-122"/>
                <a:cs typeface="WinSoft Pro Medium" pitchFamily="34" charset="-120"/>
              </a:rPr>
              <a:t>: </a:t>
            </a:r>
          </a:p>
          <a:p>
            <a:pPr algn="r" rtl="1">
              <a:lnSpc>
                <a:spcPct val="150000"/>
              </a:lnSpc>
              <a:spcAft>
                <a:spcPts val="0"/>
              </a:spcAft>
              <a:buSzPts val="1000"/>
              <a:tabLst>
                <a:tab pos="457200" algn="l"/>
              </a:tabLst>
            </a:pPr>
            <a:r>
              <a:rPr lang="ar-SA" dirty="0">
                <a:solidFill>
                  <a:srgbClr val="000000"/>
                </a:solidFill>
                <a:latin typeface="WinSoft Pro Medium)"/>
                <a:ea typeface="WinSoft Pro Medium" pitchFamily="34" charset="-122"/>
                <a:cs typeface="WinSoft Pro Medium" pitchFamily="34" charset="-120"/>
              </a:rPr>
              <a:t>تشمل</a:t>
            </a:r>
            <a:r>
              <a:rPr lang="en-US" dirty="0">
                <a:solidFill>
                  <a:srgbClr val="000000"/>
                </a:solidFill>
                <a:latin typeface="WinSoft Pro Medium)"/>
                <a:ea typeface="WinSoft Pro Medium" pitchFamily="34" charset="-122"/>
                <a:cs typeface="WinSoft Pro Medium" pitchFamily="34" charset="-120"/>
              </a:rPr>
              <a:t>: </a:t>
            </a:r>
            <a:r>
              <a:rPr lang="ar-SA" dirty="0">
                <a:solidFill>
                  <a:srgbClr val="000000"/>
                </a:solidFill>
                <a:latin typeface="WinSoft Pro Medium)"/>
                <a:ea typeface="WinSoft Pro Medium" pitchFamily="34" charset="-122"/>
                <a:cs typeface="WinSoft Pro Medium" pitchFamily="34" charset="-120"/>
              </a:rPr>
              <a:t>خبرات المتدربين؛ أسباب الانسحاب؛ تصورات السلامة؛ تجربة الوصول؛ جودة الدعم؛ تفسير الأرقام.</a:t>
            </a:r>
            <a:endParaRPr lang="en-US" dirty="0">
              <a:solidFill>
                <a:srgbClr val="000000"/>
              </a:solidFill>
              <a:latin typeface="WinSoft Pro Medium)"/>
              <a:ea typeface="WinSoft Pro Medium" pitchFamily="34" charset="-122"/>
              <a:cs typeface="WinSoft Pro Medium" pitchFamily="34" charset="-120"/>
            </a:endParaRPr>
          </a:p>
          <a:p>
            <a:pPr algn="r" rtl="1">
              <a:lnSpc>
                <a:spcPct val="150000"/>
              </a:lnSpc>
              <a:spcAft>
                <a:spcPts val="0"/>
              </a:spcAft>
            </a:pPr>
            <a:r>
              <a:rPr lang="ar-SA" dirty="0">
                <a:solidFill>
                  <a:srgbClr val="000000"/>
                </a:solidFill>
                <a:latin typeface="WinSoft Pro Medium)"/>
                <a:ea typeface="WinSoft Pro Medium" pitchFamily="34" charset="-122"/>
                <a:cs typeface="WinSoft Pro Medium" pitchFamily="34" charset="-120"/>
              </a:rPr>
              <a:t>القاعدة: الرقم يخبرنا أين توجد إشارة؛ والصوت والخبرة يساعداننا على فهم لماذا وكيف</a:t>
            </a:r>
            <a:r>
              <a:rPr lang="en-US" b="1" dirty="0">
                <a:latin typeface="Arial" panose="020B0604020202020204" pitchFamily="34" charset="0"/>
                <a:ea typeface="Arial" panose="020B0604020202020204" pitchFamily="34" charset="0"/>
                <a:cs typeface="Arial" panose="020B0604020202020204" pitchFamily="34" charset="0"/>
              </a:rPr>
              <a:t>.</a:t>
            </a:r>
            <a:endParaRPr lang="en-US" dirty="0">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359072941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5824025" cy="6858000"/>
          </a:xfrm>
          <a:prstGeom prst="rect">
            <a:avLst/>
          </a:prstGeom>
        </p:spPr>
      </p:pic>
      <p:sp>
        <p:nvSpPr>
          <p:cNvPr id="5" name="Rectangle 4"/>
          <p:cNvSpPr/>
          <p:nvPr/>
        </p:nvSpPr>
        <p:spPr>
          <a:xfrm>
            <a:off x="4996206" y="534619"/>
            <a:ext cx="6862858" cy="6169638"/>
          </a:xfrm>
          <a:prstGeom prst="rect">
            <a:avLst/>
          </a:prstGeom>
        </p:spPr>
        <p:txBody>
          <a:bodyPr wrap="square">
            <a:spAutoFit/>
          </a:bodyPr>
          <a:lstStyle/>
          <a:p>
            <a:pPr lvl="0" algn="r" rtl="1">
              <a:lnSpc>
                <a:spcPct val="150000"/>
              </a:lnSpc>
              <a:spcAft>
                <a:spcPts val="500"/>
              </a:spcAft>
            </a:pPr>
            <a:r>
              <a:rPr lang="ar-SA" sz="2800" b="1" dirty="0">
                <a:solidFill>
                  <a:srgbClr val="2E3C4E"/>
                </a:solidFill>
                <a:latin typeface="GE SS Two Light" pitchFamily="34" charset="0"/>
                <a:ea typeface="GE SS Two Light" pitchFamily="34" charset="-122"/>
                <a:cs typeface="GE SS Two Light" pitchFamily="34" charset="-120"/>
              </a:rPr>
              <a:t>البيانات المصنفة</a:t>
            </a:r>
            <a:r>
              <a:rPr lang="en-US" sz="2800" b="1" dirty="0">
                <a:solidFill>
                  <a:srgbClr val="2E3C4E"/>
                </a:solidFill>
                <a:latin typeface="GE SS Two Light" pitchFamily="34" charset="0"/>
                <a:ea typeface="GE SS Two Light" pitchFamily="34" charset="-122"/>
                <a:cs typeface="GE SS Two Light" pitchFamily="34" charset="-120"/>
              </a:rPr>
              <a:t> </a:t>
            </a:r>
            <a:r>
              <a:rPr lang="en-US" sz="2800" b="1" dirty="0">
                <a:solidFill>
                  <a:srgbClr val="2E3C4E"/>
                </a:solidFill>
                <a:latin typeface="Myriad"/>
                <a:ea typeface="GE SS Two Light" pitchFamily="34" charset="-122"/>
                <a:cs typeface="GE SS Two Light" pitchFamily="34" charset="-120"/>
              </a:rPr>
              <a:t>Disaggregation</a:t>
            </a:r>
            <a:r>
              <a:rPr lang="en-US" sz="2800" b="1" dirty="0">
                <a:solidFill>
                  <a:srgbClr val="2E3C4E"/>
                </a:solidFill>
                <a:latin typeface="GE SS Two Light" pitchFamily="34" charset="0"/>
                <a:ea typeface="GE SS Two Light" pitchFamily="34" charset="-122"/>
                <a:cs typeface="GE SS Two Light" pitchFamily="34" charset="-120"/>
              </a:rPr>
              <a:t>  </a:t>
            </a:r>
          </a:p>
          <a:p>
            <a:pPr algn="r" rtl="1">
              <a:lnSpc>
                <a:spcPct val="150000"/>
              </a:lnSpc>
              <a:spcAft>
                <a:spcPts val="0"/>
              </a:spcAft>
            </a:pPr>
            <a:r>
              <a:rPr lang="ar-SA" dirty="0">
                <a:solidFill>
                  <a:srgbClr val="2E3C4E"/>
                </a:solidFill>
                <a:latin typeface="GE SS Two Light" pitchFamily="34" charset="0"/>
                <a:ea typeface="GE SS Two Light" pitchFamily="34" charset="-122"/>
                <a:cs typeface="GE SS Two Light" pitchFamily="34" charset="-120"/>
              </a:rPr>
              <a:t>تصنيف البيانات يساعد على كشف فروق قد تختفي في المتوسط العام</a:t>
            </a:r>
            <a:r>
              <a:rPr lang="en-US" dirty="0">
                <a:solidFill>
                  <a:srgbClr val="2E3C4E"/>
                </a:solidFill>
                <a:latin typeface="GE SS Two Light" pitchFamily="34" charset="0"/>
                <a:ea typeface="GE SS Two Light" pitchFamily="34" charset="-122"/>
                <a:cs typeface="GE SS Two Light" pitchFamily="34" charset="-120"/>
              </a:rPr>
              <a:t>. </a:t>
            </a:r>
            <a:r>
              <a:rPr lang="ar-SA" dirty="0">
                <a:solidFill>
                  <a:srgbClr val="2E3C4E"/>
                </a:solidFill>
                <a:latin typeface="GE SS Two Light" pitchFamily="34" charset="0"/>
                <a:ea typeface="GE SS Two Light" pitchFamily="34" charset="-122"/>
                <a:cs typeface="GE SS Two Light" pitchFamily="34" charset="-120"/>
              </a:rPr>
              <a:t>لكن لا تصنف البيانات إلا عندما يكون ذلك</a:t>
            </a:r>
            <a:r>
              <a:rPr lang="en-US" dirty="0">
                <a:solidFill>
                  <a:srgbClr val="2E3C4E"/>
                </a:solidFill>
                <a:latin typeface="GE SS Two Light" pitchFamily="34" charset="0"/>
                <a:ea typeface="GE SS Two Light" pitchFamily="34" charset="-122"/>
                <a:cs typeface="GE SS Two Light" pitchFamily="34" charset="-120"/>
              </a:rPr>
              <a:t>:</a:t>
            </a:r>
          </a:p>
          <a:p>
            <a:pPr lvl="0" indent="-342900" algn="r" rtl="1">
              <a:lnSpc>
                <a:spcPct val="150000"/>
              </a:lnSpc>
              <a:spcAft>
                <a:spcPts val="0"/>
              </a:spcAft>
              <a:buSzPts val="1000"/>
              <a:buFont typeface="Symbol" panose="05050102010706020507" pitchFamily="18" charset="2"/>
              <a:buChar char=""/>
              <a:tabLst>
                <a:tab pos="457200" algn="l"/>
              </a:tabLst>
            </a:pPr>
            <a:r>
              <a:rPr lang="ar-SA" dirty="0">
                <a:solidFill>
                  <a:srgbClr val="2E3C4E"/>
                </a:solidFill>
                <a:latin typeface="GE SS Two Light" pitchFamily="34" charset="0"/>
                <a:ea typeface="GE SS Two Light" pitchFamily="34" charset="-122"/>
                <a:cs typeface="GE SS Two Light" pitchFamily="34" charset="-120"/>
              </a:rPr>
              <a:t>مشروعًا؛ </a:t>
            </a:r>
            <a:endParaRPr lang="en-US" dirty="0">
              <a:solidFill>
                <a:srgbClr val="2E3C4E"/>
              </a:solidFill>
              <a:latin typeface="GE SS Two Light" pitchFamily="34" charset="0"/>
              <a:ea typeface="GE SS Two Light" pitchFamily="34" charset="-122"/>
              <a:cs typeface="GE SS Two Light" pitchFamily="34" charset="-120"/>
            </a:endParaRPr>
          </a:p>
          <a:p>
            <a:pPr lvl="0" indent="-342900" algn="r" rtl="1">
              <a:lnSpc>
                <a:spcPct val="150000"/>
              </a:lnSpc>
              <a:spcAft>
                <a:spcPts val="0"/>
              </a:spcAft>
              <a:buSzPts val="1000"/>
              <a:buFont typeface="Symbol" panose="05050102010706020507" pitchFamily="18" charset="2"/>
              <a:buChar char=""/>
              <a:tabLst>
                <a:tab pos="457200" algn="l"/>
              </a:tabLst>
            </a:pPr>
            <a:r>
              <a:rPr lang="ar-SA" dirty="0">
                <a:solidFill>
                  <a:srgbClr val="2E3C4E"/>
                </a:solidFill>
                <a:latin typeface="GE SS Two Light" pitchFamily="34" charset="0"/>
                <a:ea typeface="GE SS Two Light" pitchFamily="34" charset="-122"/>
                <a:cs typeface="GE SS Two Light" pitchFamily="34" charset="-120"/>
              </a:rPr>
              <a:t>آمنًا؛ </a:t>
            </a:r>
            <a:endParaRPr lang="en-US" dirty="0">
              <a:solidFill>
                <a:srgbClr val="2E3C4E"/>
              </a:solidFill>
              <a:latin typeface="GE SS Two Light" pitchFamily="34" charset="0"/>
              <a:ea typeface="GE SS Two Light" pitchFamily="34" charset="-122"/>
              <a:cs typeface="GE SS Two Light" pitchFamily="34" charset="-120"/>
            </a:endParaRPr>
          </a:p>
          <a:p>
            <a:pPr lvl="0" indent="-342900" algn="r" rtl="1">
              <a:lnSpc>
                <a:spcPct val="150000"/>
              </a:lnSpc>
              <a:spcAft>
                <a:spcPts val="0"/>
              </a:spcAft>
              <a:buSzPts val="1000"/>
              <a:buFont typeface="Symbol" panose="05050102010706020507" pitchFamily="18" charset="2"/>
              <a:buChar char=""/>
              <a:tabLst>
                <a:tab pos="457200" algn="l"/>
              </a:tabLst>
            </a:pPr>
            <a:r>
              <a:rPr lang="ar-SA" dirty="0">
                <a:solidFill>
                  <a:srgbClr val="2E3C4E"/>
                </a:solidFill>
                <a:latin typeface="GE SS Two Light" pitchFamily="34" charset="0"/>
                <a:ea typeface="GE SS Two Light" pitchFamily="34" charset="-122"/>
                <a:cs typeface="GE SS Two Light" pitchFamily="34" charset="-120"/>
              </a:rPr>
              <a:t>طوعيًا عند الحاجة؛ </a:t>
            </a:r>
            <a:endParaRPr lang="en-US" dirty="0">
              <a:solidFill>
                <a:srgbClr val="2E3C4E"/>
              </a:solidFill>
              <a:latin typeface="GE SS Two Light" pitchFamily="34" charset="0"/>
              <a:ea typeface="GE SS Two Light" pitchFamily="34" charset="-122"/>
              <a:cs typeface="GE SS Two Light" pitchFamily="34" charset="-120"/>
            </a:endParaRPr>
          </a:p>
          <a:p>
            <a:pPr lvl="0" indent="-342900" algn="r" rtl="1">
              <a:lnSpc>
                <a:spcPct val="150000"/>
              </a:lnSpc>
              <a:spcAft>
                <a:spcPts val="0"/>
              </a:spcAft>
              <a:buSzPts val="1000"/>
              <a:buFont typeface="Symbol" panose="05050102010706020507" pitchFamily="18" charset="2"/>
              <a:buChar char=""/>
              <a:tabLst>
                <a:tab pos="457200" algn="l"/>
              </a:tabLst>
            </a:pPr>
            <a:r>
              <a:rPr lang="ar-SA" dirty="0">
                <a:solidFill>
                  <a:srgbClr val="2E3C4E"/>
                </a:solidFill>
                <a:latin typeface="GE SS Two Light" pitchFamily="34" charset="0"/>
                <a:ea typeface="GE SS Two Light" pitchFamily="34" charset="-122"/>
                <a:cs typeface="GE SS Two Light" pitchFamily="34" charset="-120"/>
              </a:rPr>
              <a:t>مفيدًا لاتخاذ القرار؛ </a:t>
            </a:r>
            <a:endParaRPr lang="en-US" dirty="0">
              <a:solidFill>
                <a:srgbClr val="2E3C4E"/>
              </a:solidFill>
              <a:latin typeface="GE SS Two Light" pitchFamily="34" charset="0"/>
              <a:ea typeface="GE SS Two Light" pitchFamily="34" charset="-122"/>
              <a:cs typeface="GE SS Two Light" pitchFamily="34" charset="-120"/>
            </a:endParaRPr>
          </a:p>
          <a:p>
            <a:pPr lvl="0" indent="-342900" algn="r" rtl="1">
              <a:lnSpc>
                <a:spcPct val="150000"/>
              </a:lnSpc>
              <a:spcAft>
                <a:spcPts val="0"/>
              </a:spcAft>
              <a:buSzPts val="1000"/>
              <a:buFont typeface="Symbol" panose="05050102010706020507" pitchFamily="18" charset="2"/>
              <a:buChar char=""/>
              <a:tabLst>
                <a:tab pos="457200" algn="l"/>
              </a:tabLst>
            </a:pPr>
            <a:r>
              <a:rPr lang="ar-SA" dirty="0">
                <a:solidFill>
                  <a:srgbClr val="2E3C4E"/>
                </a:solidFill>
                <a:latin typeface="GE SS Two Light" pitchFamily="34" charset="0"/>
                <a:ea typeface="GE SS Two Light" pitchFamily="34" charset="-122"/>
                <a:cs typeface="GE SS Two Light" pitchFamily="34" charset="-120"/>
              </a:rPr>
              <a:t>ولا يؤدي إلى كشف هوية الأفراد. </a:t>
            </a:r>
            <a:endParaRPr lang="en-US" dirty="0">
              <a:solidFill>
                <a:srgbClr val="2E3C4E"/>
              </a:solidFill>
              <a:latin typeface="GE SS Two Light" pitchFamily="34" charset="0"/>
              <a:ea typeface="GE SS Two Light" pitchFamily="34" charset="-122"/>
              <a:cs typeface="GE SS Two Light" pitchFamily="34" charset="-120"/>
            </a:endParaRPr>
          </a:p>
          <a:p>
            <a:pPr algn="r" rtl="1">
              <a:lnSpc>
                <a:spcPct val="150000"/>
              </a:lnSpc>
              <a:spcAft>
                <a:spcPts val="0"/>
              </a:spcAft>
            </a:pPr>
            <a:r>
              <a:rPr lang="en-US" dirty="0">
                <a:solidFill>
                  <a:srgbClr val="2E3C4E"/>
                </a:solidFill>
                <a:latin typeface="GE SS Two Light" pitchFamily="34" charset="0"/>
                <a:ea typeface="GE SS Two Light" pitchFamily="34" charset="-122"/>
                <a:cs typeface="GE SS Two Light" pitchFamily="34" charset="-120"/>
              </a:rPr>
              <a:t> </a:t>
            </a:r>
          </a:p>
          <a:p>
            <a:pPr algn="just" rtl="1">
              <a:lnSpc>
                <a:spcPct val="150000"/>
              </a:lnSpc>
              <a:spcAft>
                <a:spcPts val="0"/>
              </a:spcAft>
            </a:pPr>
            <a:r>
              <a:rPr lang="ar-SA" dirty="0">
                <a:solidFill>
                  <a:srgbClr val="2E3C4E"/>
                </a:solidFill>
                <a:latin typeface="GE SS Two Light" pitchFamily="34" charset="0"/>
                <a:ea typeface="GE SS Two Light" pitchFamily="34" charset="-122"/>
                <a:cs typeface="GE SS Two Light" pitchFamily="34" charset="-120"/>
              </a:rPr>
              <a:t>القاعدة: </a:t>
            </a:r>
            <a:endParaRPr lang="ar-JO" dirty="0">
              <a:solidFill>
                <a:srgbClr val="2E3C4E"/>
              </a:solidFill>
              <a:latin typeface="GE SS Two Light" pitchFamily="34" charset="0"/>
              <a:ea typeface="GE SS Two Light" pitchFamily="34" charset="-122"/>
              <a:cs typeface="GE SS Two Light" pitchFamily="34" charset="-120"/>
            </a:endParaRPr>
          </a:p>
          <a:p>
            <a:pPr algn="just" rtl="1">
              <a:lnSpc>
                <a:spcPct val="150000"/>
              </a:lnSpc>
              <a:spcAft>
                <a:spcPts val="0"/>
              </a:spcAft>
            </a:pPr>
            <a:r>
              <a:rPr lang="ar-SA" dirty="0">
                <a:solidFill>
                  <a:srgbClr val="2E3C4E"/>
                </a:solidFill>
                <a:latin typeface="GE SS Two Light" pitchFamily="34" charset="0"/>
                <a:ea typeface="GE SS Two Light" pitchFamily="34" charset="-122"/>
                <a:cs typeface="GE SS Two Light" pitchFamily="34" charset="-120"/>
              </a:rPr>
              <a:t>يجب تجنب استخدام البيانات المصنفة إلا عندما تكون قانونية وآمنة وطوعية ومفيدة. وتؤكد اليونيسف أن البيانات الشاملة للإعاقة ينبغي أن تشرك الأشخاص ذوي الإعاقة في عمليات إنتاج البيانات واستخدامها حتى تعكس تجاربهم بصورة أفضل.</a:t>
            </a:r>
            <a:endParaRPr lang="en-US" dirty="0">
              <a:solidFill>
                <a:srgbClr val="2E3C4E"/>
              </a:solidFill>
              <a:latin typeface="GE SS Two Light" pitchFamily="34" charset="0"/>
              <a:ea typeface="GE SS Two Light" pitchFamily="34" charset="-122"/>
              <a:cs typeface="GE SS Two Light" pitchFamily="34" charset="-120"/>
            </a:endParaRPr>
          </a:p>
        </p:txBody>
      </p:sp>
    </p:spTree>
    <p:extLst>
      <p:ext uri="{BB962C8B-B14F-4D97-AF65-F5344CB8AC3E}">
        <p14:creationId xmlns:p14="http://schemas.microsoft.com/office/powerpoint/2010/main" val="219755392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404116" y="426146"/>
            <a:ext cx="4075122" cy="1449116"/>
          </a:xfrm>
          <a:prstGeom prst="rect">
            <a:avLst/>
          </a:prstGeom>
        </p:spPr>
        <p:txBody>
          <a:bodyPr wrap="square">
            <a:spAutoFit/>
          </a:bodyPr>
          <a:lstStyle/>
          <a:p>
            <a:pPr algn="r" rtl="1">
              <a:lnSpc>
                <a:spcPct val="150000"/>
              </a:lnSpc>
              <a:spcAft>
                <a:spcPts val="500"/>
              </a:spcAft>
            </a:pPr>
            <a:r>
              <a:rPr lang="ar-JO" sz="2800" b="1" dirty="0">
                <a:solidFill>
                  <a:srgbClr val="2E3C4E"/>
                </a:solidFill>
                <a:latin typeface="GE SS Two Light" pitchFamily="34" charset="0"/>
                <a:ea typeface="GE SS Two Light" pitchFamily="34" charset="-122"/>
                <a:cs typeface="GE SS Two Light" pitchFamily="34" charset="-120"/>
              </a:rPr>
              <a:t>تحليل أنماط المشاركة  </a:t>
            </a:r>
            <a:endParaRPr lang="en-US" sz="2800" b="1" dirty="0">
              <a:solidFill>
                <a:srgbClr val="2E3C4E"/>
              </a:solidFill>
              <a:latin typeface="GE SS Two Light" pitchFamily="34" charset="0"/>
              <a:ea typeface="GE SS Two Light" pitchFamily="34" charset="-122"/>
              <a:cs typeface="GE SS Two Light" pitchFamily="34" charset="-120"/>
            </a:endParaRPr>
          </a:p>
          <a:p>
            <a:pPr algn="just" rtl="1">
              <a:lnSpc>
                <a:spcPct val="150000"/>
              </a:lnSpc>
              <a:spcAft>
                <a:spcPts val="500"/>
              </a:spcAft>
            </a:pPr>
            <a:endParaRPr lang="en-US" sz="2800" b="1" dirty="0">
              <a:solidFill>
                <a:srgbClr val="2E3C4E"/>
              </a:solidFill>
              <a:latin typeface="GE SS Two Light" pitchFamily="34" charset="0"/>
              <a:ea typeface="GE SS Two Light" pitchFamily="34" charset="-122"/>
              <a:cs typeface="GE SS Two Light" pitchFamily="34" charset="-120"/>
            </a:endParaRPr>
          </a:p>
        </p:txBody>
      </p:sp>
      <p:sp>
        <p:nvSpPr>
          <p:cNvPr id="5" name="Rectangle 4"/>
          <p:cNvSpPr/>
          <p:nvPr/>
        </p:nvSpPr>
        <p:spPr>
          <a:xfrm>
            <a:off x="5845223" y="1309721"/>
            <a:ext cx="5751959" cy="1600438"/>
          </a:xfrm>
          <a:prstGeom prst="rect">
            <a:avLst/>
          </a:prstGeom>
        </p:spPr>
        <p:txBody>
          <a:bodyPr wrap="none">
            <a:spAutoFit/>
          </a:bodyPr>
          <a:lstStyle/>
          <a:p>
            <a:pPr algn="r" rtl="1"/>
            <a:r>
              <a:rPr lang="ar-JO" sz="2000" dirty="0">
                <a:solidFill>
                  <a:srgbClr val="000000"/>
                </a:solidFill>
                <a:latin typeface="WinSoft Pro Medium" pitchFamily="34" charset="0"/>
                <a:ea typeface="WinSoft Pro Medium" pitchFamily="34" charset="-122"/>
                <a:cs typeface="WinSoft Pro Medium" pitchFamily="34" charset="-120"/>
              </a:rPr>
              <a:t>لا يكفي أن نقول : النساء أقل عدداً </a:t>
            </a:r>
            <a:r>
              <a:rPr lang="ar-SA" sz="2000" dirty="0">
                <a:solidFill>
                  <a:srgbClr val="000000"/>
                </a:solidFill>
                <a:latin typeface="WinSoft Pro Medium" pitchFamily="34" charset="0"/>
                <a:ea typeface="WinSoft Pro Medium" pitchFamily="34" charset="-122"/>
                <a:cs typeface="WinSoft Pro Medium" pitchFamily="34" charset="-120"/>
              </a:rPr>
              <a:t>بل يجب أن تسأل: أين تبدأ الفجوة؟ </a:t>
            </a:r>
            <a:endParaRPr lang="ar-JO" sz="2000" dirty="0">
              <a:solidFill>
                <a:srgbClr val="000000"/>
              </a:solidFill>
              <a:latin typeface="WinSoft Pro Medium" pitchFamily="34" charset="0"/>
              <a:ea typeface="WinSoft Pro Medium" pitchFamily="34" charset="-122"/>
              <a:cs typeface="WinSoft Pro Medium" pitchFamily="34" charset="-120"/>
            </a:endParaRPr>
          </a:p>
          <a:p>
            <a:pPr algn="r" rtl="1"/>
            <a:endParaRPr lang="en-US" sz="2000" dirty="0">
              <a:solidFill>
                <a:srgbClr val="000000"/>
              </a:solidFill>
              <a:latin typeface="WinSoft Pro Medium" pitchFamily="34" charset="0"/>
              <a:ea typeface="WinSoft Pro Medium" pitchFamily="34" charset="-122"/>
              <a:cs typeface="WinSoft Pro Medium" pitchFamily="34" charset="-120"/>
            </a:endParaRPr>
          </a:p>
          <a:p>
            <a:pPr algn="r" rtl="1"/>
            <a:r>
              <a:rPr lang="ar-SA" sz="2800" dirty="0">
                <a:solidFill>
                  <a:srgbClr val="000000"/>
                </a:solidFill>
                <a:latin typeface="WinSoft Pro Medium" pitchFamily="34" charset="0"/>
                <a:ea typeface="WinSoft Pro Medium" pitchFamily="34" charset="-122"/>
                <a:cs typeface="WinSoft Pro Medium" pitchFamily="34" charset="-120"/>
              </a:rPr>
              <a:t>مثلًا</a:t>
            </a:r>
            <a:r>
              <a:rPr lang="en-US" sz="2000" dirty="0">
                <a:solidFill>
                  <a:srgbClr val="000000"/>
                </a:solidFill>
                <a:latin typeface="WinSoft Pro Medium" pitchFamily="34" charset="0"/>
                <a:ea typeface="WinSoft Pro Medium" pitchFamily="34" charset="-122"/>
                <a:cs typeface="WinSoft Pro Medium" pitchFamily="34" charset="-120"/>
              </a:rPr>
              <a:t>:</a:t>
            </a:r>
          </a:p>
          <a:p>
            <a:pPr algn="just" rtl="1">
              <a:lnSpc>
                <a:spcPct val="150000"/>
              </a:lnSpc>
              <a:spcAft>
                <a:spcPts val="500"/>
              </a:spcAft>
            </a:pPr>
            <a:endParaRPr lang="en-US" sz="2000" dirty="0">
              <a:solidFill>
                <a:srgbClr val="000000"/>
              </a:solidFill>
              <a:latin typeface="WinSoft Pro Medium" pitchFamily="34" charset="0"/>
              <a:ea typeface="WinSoft Pro Medium" pitchFamily="34" charset="-122"/>
              <a:cs typeface="WinSoft Pro Medium" pitchFamily="34" charset="-120"/>
            </a:endParaRPr>
          </a:p>
        </p:txBody>
      </p:sp>
      <p:graphicFrame>
        <p:nvGraphicFramePr>
          <p:cNvPr id="6" name="Table 5"/>
          <p:cNvGraphicFramePr>
            <a:graphicFrameLocks noGrp="1"/>
          </p:cNvGraphicFramePr>
          <p:nvPr>
            <p:extLst>
              <p:ext uri="{D42A27DB-BD31-4B8C-83A1-F6EECF244321}">
                <p14:modId xmlns:p14="http://schemas.microsoft.com/office/powerpoint/2010/main" val="2715699227"/>
              </p:ext>
            </p:extLst>
          </p:nvPr>
        </p:nvGraphicFramePr>
        <p:xfrm>
          <a:off x="1055802" y="2109726"/>
          <a:ext cx="9566478" cy="4539603"/>
        </p:xfrm>
        <a:graphic>
          <a:graphicData uri="http://schemas.openxmlformats.org/drawingml/2006/table">
            <a:tbl>
              <a:tblPr rtl="1" firstRow="1" firstCol="1" bandRow="1">
                <a:tableStyleId>{5C22544A-7EE6-4342-B048-85BDC9FD1C3A}</a:tableStyleId>
              </a:tblPr>
              <a:tblGrid>
                <a:gridCol w="2260705">
                  <a:extLst>
                    <a:ext uri="{9D8B030D-6E8A-4147-A177-3AD203B41FA5}">
                      <a16:colId xmlns:a16="http://schemas.microsoft.com/office/drawing/2014/main" val="2705884785"/>
                    </a:ext>
                  </a:extLst>
                </a:gridCol>
                <a:gridCol w="7305773">
                  <a:extLst>
                    <a:ext uri="{9D8B030D-6E8A-4147-A177-3AD203B41FA5}">
                      <a16:colId xmlns:a16="http://schemas.microsoft.com/office/drawing/2014/main" val="3767957531"/>
                    </a:ext>
                  </a:extLst>
                </a:gridCol>
              </a:tblGrid>
              <a:tr h="0">
                <a:tc>
                  <a:txBody>
                    <a:bodyPr/>
                    <a:lstStyle/>
                    <a:p>
                      <a:pPr algn="ctr" rtl="1">
                        <a:lnSpc>
                          <a:spcPct val="150000"/>
                        </a:lnSpc>
                        <a:spcAft>
                          <a:spcPts val="0"/>
                        </a:spcAft>
                      </a:pPr>
                      <a:r>
                        <a:rPr lang="ar-SA" sz="2800" kern="1200" dirty="0">
                          <a:solidFill>
                            <a:schemeClr val="bg1"/>
                          </a:solidFill>
                          <a:latin typeface="WinSoft Pro Medium" pitchFamily="34" charset="0"/>
                          <a:ea typeface="WinSoft Pro Medium" pitchFamily="34" charset="-122"/>
                          <a:cs typeface="WinSoft Pro Medium" pitchFamily="34" charset="-120"/>
                        </a:rPr>
                        <a:t>المرحلة</a:t>
                      </a:r>
                      <a:endParaRPr lang="en-US" sz="28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ar-SA" sz="2800" kern="1200" dirty="0">
                          <a:solidFill>
                            <a:schemeClr val="bg1"/>
                          </a:solidFill>
                          <a:latin typeface="WinSoft Pro Medium" pitchFamily="34" charset="0"/>
                          <a:ea typeface="WinSoft Pro Medium" pitchFamily="34" charset="-122"/>
                          <a:cs typeface="WinSoft Pro Medium" pitchFamily="34" charset="-120"/>
                        </a:rPr>
                        <a:t>ما الذي نحلله؟</a:t>
                      </a:r>
                      <a:endParaRPr lang="en-US" sz="28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496806990"/>
                  </a:ext>
                </a:extLst>
              </a:tr>
              <a:tr h="0">
                <a:tc>
                  <a:txBody>
                    <a:bodyPr/>
                    <a:lstStyle/>
                    <a:p>
                      <a:pPr algn="r" rtl="1">
                        <a:lnSpc>
                          <a:spcPct val="150000"/>
                        </a:lnSpc>
                        <a:spcAft>
                          <a:spcPts val="0"/>
                        </a:spcAft>
                      </a:pPr>
                      <a:r>
                        <a:rPr lang="ar-SA" sz="2400" kern="1200" dirty="0">
                          <a:solidFill>
                            <a:srgbClr val="000000"/>
                          </a:solidFill>
                          <a:latin typeface="WinSoft Pro Medium" pitchFamily="34" charset="0"/>
                          <a:ea typeface="WinSoft Pro Medium" pitchFamily="34" charset="-122"/>
                          <a:cs typeface="WinSoft Pro Medium" pitchFamily="34" charset="-120"/>
                        </a:rPr>
                        <a:t>التقديم</a:t>
                      </a:r>
                      <a:endParaRPr lang="en-US" sz="24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ar-SA" sz="2400" kern="1200" dirty="0">
                          <a:solidFill>
                            <a:srgbClr val="000000"/>
                          </a:solidFill>
                          <a:latin typeface="WinSoft Pro Medium" pitchFamily="34" charset="0"/>
                          <a:ea typeface="WinSoft Pro Medium" pitchFamily="34" charset="-122"/>
                          <a:cs typeface="WinSoft Pro Medium" pitchFamily="34" charset="-120"/>
                        </a:rPr>
                        <a:t>من يتقدم ومن لا يتقدم؟</a:t>
                      </a:r>
                      <a:endParaRPr lang="en-US" sz="24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52101040"/>
                  </a:ext>
                </a:extLst>
              </a:tr>
              <a:tr h="0">
                <a:tc>
                  <a:txBody>
                    <a:bodyPr/>
                    <a:lstStyle/>
                    <a:p>
                      <a:pPr algn="r" rtl="1">
                        <a:lnSpc>
                          <a:spcPct val="150000"/>
                        </a:lnSpc>
                        <a:spcAft>
                          <a:spcPts val="0"/>
                        </a:spcAft>
                      </a:pPr>
                      <a:r>
                        <a:rPr lang="ar-SA" sz="2400" kern="1200" dirty="0">
                          <a:solidFill>
                            <a:srgbClr val="000000"/>
                          </a:solidFill>
                          <a:latin typeface="WinSoft Pro Medium" pitchFamily="34" charset="0"/>
                          <a:ea typeface="WinSoft Pro Medium" pitchFamily="34" charset="-122"/>
                          <a:cs typeface="WinSoft Pro Medium" pitchFamily="34" charset="-120"/>
                        </a:rPr>
                        <a:t>القبول</a:t>
                      </a:r>
                      <a:endParaRPr lang="en-US" sz="24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ar-SA" sz="2400" kern="1200" dirty="0">
                          <a:solidFill>
                            <a:srgbClr val="000000"/>
                          </a:solidFill>
                          <a:latin typeface="WinSoft Pro Medium" pitchFamily="34" charset="0"/>
                          <a:ea typeface="WinSoft Pro Medium" pitchFamily="34" charset="-122"/>
                          <a:cs typeface="WinSoft Pro Medium" pitchFamily="34" charset="-120"/>
                        </a:rPr>
                        <a:t>هل توجد فروق في القبول؟</a:t>
                      </a:r>
                      <a:endParaRPr lang="en-US" sz="24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53449408"/>
                  </a:ext>
                </a:extLst>
              </a:tr>
              <a:tr h="0">
                <a:tc>
                  <a:txBody>
                    <a:bodyPr/>
                    <a:lstStyle/>
                    <a:p>
                      <a:pPr algn="r" rtl="1">
                        <a:lnSpc>
                          <a:spcPct val="150000"/>
                        </a:lnSpc>
                        <a:spcAft>
                          <a:spcPts val="0"/>
                        </a:spcAft>
                      </a:pPr>
                      <a:r>
                        <a:rPr lang="ar-SA" sz="2400" kern="1200" dirty="0">
                          <a:solidFill>
                            <a:srgbClr val="000000"/>
                          </a:solidFill>
                          <a:latin typeface="WinSoft Pro Medium" pitchFamily="34" charset="0"/>
                          <a:ea typeface="WinSoft Pro Medium" pitchFamily="34" charset="-122"/>
                          <a:cs typeface="WinSoft Pro Medium" pitchFamily="34" charset="-120"/>
                        </a:rPr>
                        <a:t>الحضور</a:t>
                      </a:r>
                      <a:endParaRPr lang="en-US" sz="24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ar-SA" sz="2400" kern="1200" dirty="0">
                          <a:solidFill>
                            <a:srgbClr val="000000"/>
                          </a:solidFill>
                          <a:latin typeface="WinSoft Pro Medium" pitchFamily="34" charset="0"/>
                          <a:ea typeface="WinSoft Pro Medium" pitchFamily="34" charset="-122"/>
                          <a:cs typeface="WinSoft Pro Medium" pitchFamily="34" charset="-120"/>
                        </a:rPr>
                        <a:t>هل تظهر أنماط غياب؟</a:t>
                      </a:r>
                      <a:endParaRPr lang="en-US" sz="24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42326554"/>
                  </a:ext>
                </a:extLst>
              </a:tr>
              <a:tr h="607683">
                <a:tc>
                  <a:txBody>
                    <a:bodyPr/>
                    <a:lstStyle/>
                    <a:p>
                      <a:pPr algn="r" rtl="1">
                        <a:lnSpc>
                          <a:spcPct val="150000"/>
                        </a:lnSpc>
                        <a:spcAft>
                          <a:spcPts val="0"/>
                        </a:spcAft>
                      </a:pPr>
                      <a:r>
                        <a:rPr lang="ar-SA" sz="2400" kern="1200" dirty="0">
                          <a:solidFill>
                            <a:srgbClr val="000000"/>
                          </a:solidFill>
                          <a:latin typeface="WinSoft Pro Medium" pitchFamily="34" charset="0"/>
                          <a:ea typeface="WinSoft Pro Medium" pitchFamily="34" charset="-122"/>
                          <a:cs typeface="WinSoft Pro Medium" pitchFamily="34" charset="-120"/>
                        </a:rPr>
                        <a:t>الاستمرار</a:t>
                      </a:r>
                      <a:endParaRPr lang="en-US" sz="24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ar-SA" sz="2400" kern="1200" dirty="0">
                          <a:solidFill>
                            <a:srgbClr val="000000"/>
                          </a:solidFill>
                          <a:latin typeface="WinSoft Pro Medium" pitchFamily="34" charset="0"/>
                          <a:ea typeface="WinSoft Pro Medium" pitchFamily="34" charset="-122"/>
                          <a:cs typeface="WinSoft Pro Medium" pitchFamily="34" charset="-120"/>
                        </a:rPr>
                        <a:t>من ينسحب ومتى؟</a:t>
                      </a:r>
                      <a:endParaRPr lang="en-US" sz="24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7165415"/>
                  </a:ext>
                </a:extLst>
              </a:tr>
              <a:tr h="0">
                <a:tc>
                  <a:txBody>
                    <a:bodyPr/>
                    <a:lstStyle/>
                    <a:p>
                      <a:pPr algn="r" rtl="1">
                        <a:lnSpc>
                          <a:spcPct val="150000"/>
                        </a:lnSpc>
                        <a:spcAft>
                          <a:spcPts val="0"/>
                        </a:spcAft>
                      </a:pPr>
                      <a:r>
                        <a:rPr lang="ar-SA" sz="2400" kern="1200" dirty="0">
                          <a:solidFill>
                            <a:srgbClr val="000000"/>
                          </a:solidFill>
                          <a:latin typeface="WinSoft Pro Medium" pitchFamily="34" charset="0"/>
                          <a:ea typeface="WinSoft Pro Medium" pitchFamily="34" charset="-122"/>
                          <a:cs typeface="WinSoft Pro Medium" pitchFamily="34" charset="-120"/>
                        </a:rPr>
                        <a:t>الإكمال</a:t>
                      </a:r>
                      <a:endParaRPr lang="en-US" sz="24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ar-SA" sz="2400" kern="1200" dirty="0">
                          <a:solidFill>
                            <a:srgbClr val="000000"/>
                          </a:solidFill>
                          <a:latin typeface="WinSoft Pro Medium" pitchFamily="34" charset="0"/>
                          <a:ea typeface="WinSoft Pro Medium" pitchFamily="34" charset="-122"/>
                          <a:cs typeface="WinSoft Pro Medium" pitchFamily="34" charset="-120"/>
                        </a:rPr>
                        <a:t>من يكمل؟</a:t>
                      </a:r>
                      <a:endParaRPr lang="en-US" sz="24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45444436"/>
                  </a:ext>
                </a:extLst>
              </a:tr>
              <a:tr h="0">
                <a:tc>
                  <a:txBody>
                    <a:bodyPr/>
                    <a:lstStyle/>
                    <a:p>
                      <a:pPr algn="r" rtl="1">
                        <a:lnSpc>
                          <a:spcPct val="150000"/>
                        </a:lnSpc>
                        <a:spcAft>
                          <a:spcPts val="0"/>
                        </a:spcAft>
                      </a:pPr>
                      <a:r>
                        <a:rPr lang="ar-SA" sz="2400" kern="1200" dirty="0">
                          <a:solidFill>
                            <a:srgbClr val="000000"/>
                          </a:solidFill>
                          <a:latin typeface="WinSoft Pro Medium" pitchFamily="34" charset="0"/>
                          <a:ea typeface="WinSoft Pro Medium" pitchFamily="34" charset="-122"/>
                          <a:cs typeface="WinSoft Pro Medium" pitchFamily="34" charset="-120"/>
                        </a:rPr>
                        <a:t>الشهادة</a:t>
                      </a:r>
                      <a:endParaRPr lang="en-US" sz="24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ar-SA" sz="2400" kern="1200" dirty="0">
                          <a:solidFill>
                            <a:srgbClr val="000000"/>
                          </a:solidFill>
                          <a:latin typeface="WinSoft Pro Medium" pitchFamily="34" charset="0"/>
                          <a:ea typeface="WinSoft Pro Medium" pitchFamily="34" charset="-122"/>
                          <a:cs typeface="WinSoft Pro Medium" pitchFamily="34" charset="-120"/>
                        </a:rPr>
                        <a:t>هل توجد فجوات في إثبات الكفاية؟</a:t>
                      </a:r>
                      <a:endParaRPr lang="en-US" sz="24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71765462"/>
                  </a:ext>
                </a:extLst>
              </a:tr>
              <a:tr h="0">
                <a:tc>
                  <a:txBody>
                    <a:bodyPr/>
                    <a:lstStyle/>
                    <a:p>
                      <a:pPr algn="r" rtl="1">
                        <a:lnSpc>
                          <a:spcPct val="150000"/>
                        </a:lnSpc>
                        <a:spcAft>
                          <a:spcPts val="0"/>
                        </a:spcAft>
                      </a:pPr>
                      <a:r>
                        <a:rPr lang="ar-SA" sz="2400" kern="1200" dirty="0">
                          <a:solidFill>
                            <a:srgbClr val="000000"/>
                          </a:solidFill>
                          <a:latin typeface="WinSoft Pro Medium" pitchFamily="34" charset="0"/>
                          <a:ea typeface="WinSoft Pro Medium" pitchFamily="34" charset="-122"/>
                          <a:cs typeface="WinSoft Pro Medium" pitchFamily="34" charset="-120"/>
                        </a:rPr>
                        <a:t>استخدام الدعم</a:t>
                      </a:r>
                      <a:endParaRPr lang="en-US" sz="24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ar-SA" sz="2400" kern="1200" dirty="0">
                          <a:solidFill>
                            <a:srgbClr val="000000"/>
                          </a:solidFill>
                          <a:latin typeface="WinSoft Pro Medium" pitchFamily="34" charset="0"/>
                          <a:ea typeface="WinSoft Pro Medium" pitchFamily="34" charset="-122"/>
                          <a:cs typeface="WinSoft Pro Medium" pitchFamily="34" charset="-120"/>
                        </a:rPr>
                        <a:t>من يصل إلى الدعم ومن لا يصل؟</a:t>
                      </a:r>
                      <a:endParaRPr lang="en-US" sz="24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35597469"/>
                  </a:ext>
                </a:extLst>
              </a:tr>
            </a:tbl>
          </a:graphicData>
        </a:graphic>
      </p:graphicFrame>
    </p:spTree>
    <p:extLst>
      <p:ext uri="{BB962C8B-B14F-4D97-AF65-F5344CB8AC3E}">
        <p14:creationId xmlns:p14="http://schemas.microsoft.com/office/powerpoint/2010/main" val="374256363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1"/>
          <p:cNvSpPr/>
          <p:nvPr/>
        </p:nvSpPr>
        <p:spPr>
          <a:xfrm>
            <a:off x="126609" y="436098"/>
            <a:ext cx="11830929" cy="3390314"/>
          </a:xfrm>
          <a:prstGeom prst="roundRect">
            <a:avLst>
              <a:gd name="adj" fmla="val 15240"/>
            </a:avLst>
          </a:prstGeom>
          <a:solidFill>
            <a:srgbClr val="B6D6FC"/>
          </a:solidFill>
          <a:ln/>
        </p:spPr>
      </p:sp>
      <p:sp>
        <p:nvSpPr>
          <p:cNvPr id="5" name="Shape 5"/>
          <p:cNvSpPr/>
          <p:nvPr/>
        </p:nvSpPr>
        <p:spPr>
          <a:xfrm>
            <a:off x="126609" y="4142881"/>
            <a:ext cx="11830929" cy="2581476"/>
          </a:xfrm>
          <a:prstGeom prst="roundRect">
            <a:avLst>
              <a:gd name="adj" fmla="val 15240"/>
            </a:avLst>
          </a:prstGeom>
          <a:solidFill>
            <a:srgbClr val="D4E9F7"/>
          </a:solidFill>
          <a:ln/>
        </p:spPr>
      </p:sp>
      <p:sp>
        <p:nvSpPr>
          <p:cNvPr id="6" name="Rectangle 5"/>
          <p:cNvSpPr/>
          <p:nvPr/>
        </p:nvSpPr>
        <p:spPr>
          <a:xfrm>
            <a:off x="323557" y="501203"/>
            <a:ext cx="11394831" cy="3170099"/>
          </a:xfrm>
          <a:prstGeom prst="rect">
            <a:avLst/>
          </a:prstGeom>
        </p:spPr>
        <p:txBody>
          <a:bodyPr wrap="square">
            <a:spAutoFit/>
          </a:bodyPr>
          <a:lstStyle/>
          <a:p>
            <a:pPr lvl="0" algn="r" rtl="1"/>
            <a:r>
              <a:rPr lang="ar-SA" sz="2000" dirty="0">
                <a:solidFill>
                  <a:srgbClr val="000000"/>
                </a:solidFill>
                <a:latin typeface="WinSoft Pro Medium" pitchFamily="34" charset="0"/>
                <a:ea typeface="WinSoft Pro Medium" pitchFamily="34" charset="-122"/>
                <a:cs typeface="WinSoft Pro Medium" pitchFamily="34" charset="-120"/>
              </a:rPr>
              <a:t>ترتيب الأولويات ليس مجرد جمع نقاط</a:t>
            </a:r>
            <a:endParaRPr lang="en-US" sz="2000" dirty="0">
              <a:solidFill>
                <a:srgbClr val="000000"/>
              </a:solidFill>
              <a:latin typeface="WinSoft Pro Medium" pitchFamily="34" charset="0"/>
              <a:ea typeface="WinSoft Pro Medium" pitchFamily="34" charset="-122"/>
              <a:cs typeface="WinSoft Pro Medium" pitchFamily="34" charset="-120"/>
            </a:endParaRPr>
          </a:p>
          <a:p>
            <a:pPr algn="r" rtl="1"/>
            <a:r>
              <a:rPr lang="ar-SA" sz="2000" dirty="0">
                <a:solidFill>
                  <a:srgbClr val="000000"/>
                </a:solidFill>
                <a:latin typeface="WinSoft Pro Medium" pitchFamily="34" charset="0"/>
                <a:ea typeface="WinSoft Pro Medium" pitchFamily="34" charset="-122"/>
                <a:cs typeface="WinSoft Pro Medium" pitchFamily="34" charset="-120"/>
              </a:rPr>
              <a:t>يمكن استخدام مصفوفة للمساعدة، لكن الأرقام لا تتخذ القرار وحدها</a:t>
            </a:r>
            <a:r>
              <a:rPr lang="en-US" sz="2000" dirty="0">
                <a:solidFill>
                  <a:srgbClr val="000000"/>
                </a:solidFill>
                <a:latin typeface="WinSoft Pro Medium" pitchFamily="34" charset="0"/>
                <a:ea typeface="WinSoft Pro Medium" pitchFamily="34" charset="-122"/>
                <a:cs typeface="WinSoft Pro Medium" pitchFamily="34" charset="-120"/>
              </a:rPr>
              <a:t>. </a:t>
            </a:r>
            <a:r>
              <a:rPr lang="ar-SA" sz="2000" dirty="0">
                <a:solidFill>
                  <a:srgbClr val="000000"/>
                </a:solidFill>
                <a:latin typeface="WinSoft Pro Medium" pitchFamily="34" charset="0"/>
                <a:ea typeface="WinSoft Pro Medium" pitchFamily="34" charset="-122"/>
                <a:cs typeface="WinSoft Pro Medium" pitchFamily="34" charset="-120"/>
              </a:rPr>
              <a:t>ينبغي النظر إلى</a:t>
            </a:r>
            <a:r>
              <a:rPr lang="en-US" sz="2000" dirty="0">
                <a:solidFill>
                  <a:srgbClr val="000000"/>
                </a:solidFill>
                <a:latin typeface="WinSoft Pro Medium" pitchFamily="34" charset="0"/>
                <a:ea typeface="WinSoft Pro Medium" pitchFamily="34" charset="-122"/>
                <a:cs typeface="WinSoft Pro Medium" pitchFamily="34" charset="-120"/>
              </a:rPr>
              <a:t>:</a:t>
            </a:r>
          </a:p>
          <a:p>
            <a:pPr lvl="0" indent="-342900" algn="r" rtl="1">
              <a:buFont typeface="Wingdings" panose="05000000000000000000" pitchFamily="2" charset="2"/>
              <a:buChar char=""/>
            </a:pPr>
            <a:r>
              <a:rPr lang="ar-SA" sz="2000" dirty="0">
                <a:solidFill>
                  <a:srgbClr val="000000"/>
                </a:solidFill>
                <a:latin typeface="WinSoft Pro Medium" pitchFamily="34" charset="0"/>
                <a:ea typeface="WinSoft Pro Medium" pitchFamily="34" charset="-122"/>
                <a:cs typeface="WinSoft Pro Medium" pitchFamily="34" charset="-120"/>
              </a:rPr>
              <a:t>الحقوق والسلامة والضرورة: هل توجد قضية تمييز أو حق أو سلامة أو خطر عاجل؟</a:t>
            </a:r>
            <a:endParaRPr lang="en-US" sz="2000" dirty="0">
              <a:solidFill>
                <a:srgbClr val="000000"/>
              </a:solidFill>
              <a:latin typeface="WinSoft Pro Medium" pitchFamily="34" charset="0"/>
              <a:ea typeface="WinSoft Pro Medium" pitchFamily="34" charset="-122"/>
              <a:cs typeface="WinSoft Pro Medium" pitchFamily="34" charset="-120"/>
            </a:endParaRPr>
          </a:p>
          <a:p>
            <a:pPr lvl="0" indent="-342900" algn="r" rtl="1">
              <a:buFont typeface="Wingdings" panose="05000000000000000000" pitchFamily="2" charset="2"/>
              <a:buChar char=""/>
            </a:pPr>
            <a:r>
              <a:rPr lang="ar-SA" sz="2000" dirty="0">
                <a:solidFill>
                  <a:srgbClr val="000000"/>
                </a:solidFill>
                <a:latin typeface="WinSoft Pro Medium" pitchFamily="34" charset="0"/>
                <a:ea typeface="WinSoft Pro Medium" pitchFamily="34" charset="-122"/>
                <a:cs typeface="WinSoft Pro Medium" pitchFamily="34" charset="-120"/>
              </a:rPr>
              <a:t>الأثر: كم شخصًا يتأثر؟ وما شدة الأثر؟ </a:t>
            </a:r>
            <a:endParaRPr lang="en-US" sz="2000" dirty="0">
              <a:solidFill>
                <a:srgbClr val="000000"/>
              </a:solidFill>
              <a:latin typeface="WinSoft Pro Medium" pitchFamily="34" charset="0"/>
              <a:ea typeface="WinSoft Pro Medium" pitchFamily="34" charset="-122"/>
              <a:cs typeface="WinSoft Pro Medium" pitchFamily="34" charset="-120"/>
            </a:endParaRPr>
          </a:p>
          <a:p>
            <a:pPr lvl="0" indent="-342900" algn="r" rtl="1">
              <a:buFont typeface="Wingdings" panose="05000000000000000000" pitchFamily="2" charset="2"/>
              <a:buChar char=""/>
            </a:pPr>
            <a:r>
              <a:rPr lang="ar-SA" sz="2000" dirty="0">
                <a:solidFill>
                  <a:srgbClr val="000000"/>
                </a:solidFill>
                <a:latin typeface="WinSoft Pro Medium" pitchFamily="34" charset="0"/>
                <a:ea typeface="WinSoft Pro Medium" pitchFamily="34" charset="-122"/>
                <a:cs typeface="WinSoft Pro Medium" pitchFamily="34" charset="-120"/>
              </a:rPr>
              <a:t>صوت المتدرب: هل يرى الأشخاص المتأثرون أن هذه أولوية؟ </a:t>
            </a:r>
            <a:endParaRPr lang="en-US" sz="2000" dirty="0">
              <a:solidFill>
                <a:srgbClr val="000000"/>
              </a:solidFill>
              <a:latin typeface="WinSoft Pro Medium" pitchFamily="34" charset="0"/>
              <a:ea typeface="WinSoft Pro Medium" pitchFamily="34" charset="-122"/>
              <a:cs typeface="WinSoft Pro Medium" pitchFamily="34" charset="-120"/>
            </a:endParaRPr>
          </a:p>
          <a:p>
            <a:pPr lvl="0" indent="-342900" algn="r" rtl="1">
              <a:buFont typeface="Wingdings" panose="05000000000000000000" pitchFamily="2" charset="2"/>
              <a:buChar char=""/>
              <a:tabLst>
                <a:tab pos="457200" algn="l"/>
              </a:tabLst>
            </a:pPr>
            <a:r>
              <a:rPr lang="ar-SA" sz="2000" dirty="0">
                <a:solidFill>
                  <a:srgbClr val="000000"/>
                </a:solidFill>
                <a:latin typeface="WinSoft Pro Medium" pitchFamily="34" charset="0"/>
                <a:ea typeface="WinSoft Pro Medium" pitchFamily="34" charset="-122"/>
                <a:cs typeface="WinSoft Pro Medium" pitchFamily="34" charset="-120"/>
              </a:rPr>
              <a:t>الموارد والجدشراكة خارجية؟ </a:t>
            </a:r>
            <a:endParaRPr lang="en-US" sz="2000" dirty="0">
              <a:solidFill>
                <a:srgbClr val="000000"/>
              </a:solidFill>
              <a:latin typeface="WinSoft Pro Medium" pitchFamily="34" charset="0"/>
              <a:ea typeface="WinSoft Pro Medium" pitchFamily="34" charset="-122"/>
              <a:cs typeface="WinSoft Pro Medium" pitchFamily="34" charset="-120"/>
            </a:endParaRPr>
          </a:p>
          <a:p>
            <a:pPr algn="r" rtl="1"/>
            <a:r>
              <a:rPr lang="ar-SA" sz="2000" dirty="0">
                <a:solidFill>
                  <a:srgbClr val="000000"/>
                </a:solidFill>
                <a:latin typeface="WinSoft Pro Medium" pitchFamily="34" charset="0"/>
                <a:ea typeface="WinSoft Pro Medium" pitchFamily="34" charset="-122"/>
                <a:cs typeface="WinSoft Pro Medium" pitchFamily="34" charset="-120"/>
              </a:rPr>
              <a:t> </a:t>
            </a:r>
            <a:endParaRPr lang="en-US" sz="2000" dirty="0">
              <a:solidFill>
                <a:srgbClr val="000000"/>
              </a:solidFill>
              <a:latin typeface="WinSoft Pro Medium" pitchFamily="34" charset="0"/>
              <a:ea typeface="WinSoft Pro Medium" pitchFamily="34" charset="-122"/>
              <a:cs typeface="WinSoft Pro Medium" pitchFamily="34" charset="-120"/>
            </a:endParaRPr>
          </a:p>
          <a:p>
            <a:pPr algn="r" rtl="1"/>
            <a:r>
              <a:rPr lang="ar-SA" sz="2000" dirty="0">
                <a:solidFill>
                  <a:srgbClr val="000000"/>
                </a:solidFill>
                <a:latin typeface="WinSoft Pro Medium" pitchFamily="34" charset="0"/>
                <a:ea typeface="WinSoft Pro Medium" pitchFamily="34" charset="-122"/>
                <a:cs typeface="WinSoft Pro Medium" pitchFamily="34" charset="-120"/>
              </a:rPr>
              <a:t>قاعدة حاكمة: السهولة أو انخفاض الكلفة لا ينبغي أن يتقدما تلقائيًا على الحقوق أو السلامة أو عدم التمييزوى: ماذا يمكن تنفيذه؟ وما الموارد المطلوبة؟ </a:t>
            </a:r>
            <a:endParaRPr lang="en-US" sz="2000" dirty="0">
              <a:solidFill>
                <a:srgbClr val="000000"/>
              </a:solidFill>
              <a:latin typeface="WinSoft Pro Medium" pitchFamily="34" charset="0"/>
              <a:ea typeface="WinSoft Pro Medium" pitchFamily="34" charset="-122"/>
              <a:cs typeface="WinSoft Pro Medium" pitchFamily="34" charset="-120"/>
            </a:endParaRPr>
          </a:p>
          <a:p>
            <a:pPr lvl="0" indent="-342900" algn="r" rtl="1">
              <a:buFont typeface="Wingdings" panose="05000000000000000000" pitchFamily="2" charset="2"/>
              <a:buChar char=""/>
              <a:tabLst>
                <a:tab pos="457200" algn="l"/>
              </a:tabLst>
            </a:pPr>
            <a:r>
              <a:rPr lang="ar-SA" sz="2000" dirty="0">
                <a:solidFill>
                  <a:srgbClr val="000000"/>
                </a:solidFill>
                <a:latin typeface="WinSoft Pro Medium" pitchFamily="34" charset="0"/>
                <a:ea typeface="WinSoft Pro Medium" pitchFamily="34" charset="-122"/>
                <a:cs typeface="WinSoft Pro Medium" pitchFamily="34" charset="-120"/>
              </a:rPr>
              <a:t>مستوى الإجراء: هل يحتاج إلى</a:t>
            </a:r>
            <a:r>
              <a:rPr lang="en-US" sz="2000" dirty="0">
                <a:solidFill>
                  <a:srgbClr val="000000"/>
                </a:solidFill>
                <a:latin typeface="WinSoft Pro Medium" pitchFamily="34" charset="0"/>
                <a:ea typeface="WinSoft Pro Medium" pitchFamily="34" charset="-122"/>
                <a:cs typeface="WinSoft Pro Medium" pitchFamily="34" charset="-120"/>
              </a:rPr>
              <a:t>: </a:t>
            </a:r>
            <a:r>
              <a:rPr lang="ar-SA" sz="2000" dirty="0">
                <a:solidFill>
                  <a:srgbClr val="000000"/>
                </a:solidFill>
                <a:latin typeface="WinSoft Pro Medium" pitchFamily="34" charset="0"/>
                <a:ea typeface="WinSoft Pro Medium" pitchFamily="34" charset="-122"/>
                <a:cs typeface="WinSoft Pro Medium" pitchFamily="34" charset="-120"/>
              </a:rPr>
              <a:t>إجراء فوري؟  تعديل في البرنامج؟  قرار مؤسسي/سياساتي؟</a:t>
            </a:r>
            <a:r>
              <a:rPr lang="en-US" sz="2000" dirty="0">
                <a:solidFill>
                  <a:srgbClr val="000000"/>
                </a:solidFill>
                <a:latin typeface="WinSoft Pro Medium" pitchFamily="34" charset="0"/>
                <a:ea typeface="WinSoft Pro Medium" pitchFamily="34" charset="-122"/>
                <a:cs typeface="WinSoft Pro Medium" pitchFamily="34" charset="-120"/>
              </a:rPr>
              <a:t>. </a:t>
            </a:r>
            <a:r>
              <a:rPr lang="ar-SA" sz="2000" dirty="0">
                <a:solidFill>
                  <a:srgbClr val="000000"/>
                </a:solidFill>
                <a:latin typeface="WinSoft Pro Medium" pitchFamily="34" charset="0"/>
                <a:ea typeface="WinSoft Pro Medium" pitchFamily="34" charset="-122"/>
                <a:cs typeface="WinSoft Pro Medium" pitchFamily="34" charset="-120"/>
              </a:rPr>
              <a:t>كما أن العدد الصغير قد يمثل أولوية حرجة</a:t>
            </a:r>
            <a:endParaRPr lang="ar-JO" sz="2000" dirty="0">
              <a:solidFill>
                <a:srgbClr val="000000"/>
              </a:solidFill>
              <a:latin typeface="WinSoft Pro Medium" pitchFamily="34" charset="0"/>
              <a:ea typeface="WinSoft Pro Medium" pitchFamily="34" charset="-122"/>
              <a:cs typeface="WinSoft Pro Medium" pitchFamily="34" charset="-120"/>
            </a:endParaRPr>
          </a:p>
        </p:txBody>
      </p:sp>
      <p:sp>
        <p:nvSpPr>
          <p:cNvPr id="7" name="Rectangle 6"/>
          <p:cNvSpPr/>
          <p:nvPr/>
        </p:nvSpPr>
        <p:spPr>
          <a:xfrm>
            <a:off x="1209822" y="4142881"/>
            <a:ext cx="10381957" cy="2464777"/>
          </a:xfrm>
          <a:prstGeom prst="rect">
            <a:avLst/>
          </a:prstGeom>
        </p:spPr>
        <p:txBody>
          <a:bodyPr wrap="square">
            <a:spAutoFit/>
          </a:bodyPr>
          <a:lstStyle/>
          <a:p>
            <a:pPr lvl="0" algn="just" rtl="1">
              <a:lnSpc>
                <a:spcPct val="150000"/>
              </a:lnSpc>
              <a:spcAft>
                <a:spcPts val="500"/>
              </a:spcAft>
            </a:pPr>
            <a:r>
              <a:rPr lang="ar-SA" sz="2000" dirty="0">
                <a:solidFill>
                  <a:srgbClr val="000000"/>
                </a:solidFill>
                <a:latin typeface="WinSoft Pro Medium" pitchFamily="34" charset="0"/>
                <a:ea typeface="WinSoft Pro Medium" pitchFamily="34" charset="-122"/>
                <a:cs typeface="WinSoft Pro Medium" pitchFamily="34" charset="-120"/>
              </a:rPr>
              <a:t>مستويات القرار والإجراء</a:t>
            </a:r>
            <a:endParaRPr lang="en-US" sz="2000" dirty="0">
              <a:solidFill>
                <a:srgbClr val="000000"/>
              </a:solidFill>
              <a:latin typeface="WinSoft Pro Medium" pitchFamily="34" charset="0"/>
              <a:ea typeface="WinSoft Pro Medium" pitchFamily="34" charset="-122"/>
              <a:cs typeface="WinSoft Pro Medium" pitchFamily="34" charset="-120"/>
            </a:endParaRPr>
          </a:p>
          <a:p>
            <a:pPr marL="342900" lvl="0" indent="-342900" algn="r" rtl="1">
              <a:lnSpc>
                <a:spcPct val="150000"/>
              </a:lnSpc>
              <a:spcAft>
                <a:spcPts val="0"/>
              </a:spcAft>
              <a:buFont typeface="Wingdings" panose="05000000000000000000" pitchFamily="2" charset="2"/>
              <a:buChar char=""/>
            </a:pPr>
            <a:r>
              <a:rPr lang="ar-SA" sz="2000" dirty="0">
                <a:solidFill>
                  <a:srgbClr val="000000"/>
                </a:solidFill>
                <a:latin typeface="WinSoft Pro Medium" pitchFamily="34" charset="0"/>
                <a:ea typeface="WinSoft Pro Medium" pitchFamily="34" charset="-122"/>
                <a:cs typeface="WinSoft Pro Medium" pitchFamily="34" charset="-120"/>
              </a:rPr>
              <a:t>إجراء فوري</a:t>
            </a:r>
            <a:r>
              <a:rPr lang="ar-JO" sz="2000" dirty="0">
                <a:solidFill>
                  <a:srgbClr val="000000"/>
                </a:solidFill>
                <a:latin typeface="WinSoft Pro Medium" pitchFamily="34" charset="0"/>
                <a:ea typeface="WinSoft Pro Medium" pitchFamily="34" charset="-122"/>
                <a:cs typeface="WinSoft Pro Medium" pitchFamily="34" charset="-120"/>
              </a:rPr>
              <a:t>: </a:t>
            </a:r>
            <a:r>
              <a:rPr lang="ar-SA" sz="2000" dirty="0">
                <a:solidFill>
                  <a:srgbClr val="000000"/>
                </a:solidFill>
                <a:latin typeface="WinSoft Pro Medium" pitchFamily="34" charset="0"/>
                <a:ea typeface="WinSoft Pro Medium" pitchFamily="34" charset="-122"/>
                <a:cs typeface="WinSoft Pro Medium" pitchFamily="34" charset="-120"/>
              </a:rPr>
              <a:t>يمكن تنفيذه الآن أو سريعًا ضمن الصلاحيات الحالية</a:t>
            </a:r>
            <a:r>
              <a:rPr lang="en-US" sz="2000" dirty="0">
                <a:solidFill>
                  <a:srgbClr val="000000"/>
                </a:solidFill>
                <a:latin typeface="WinSoft Pro Medium" pitchFamily="34" charset="0"/>
                <a:ea typeface="WinSoft Pro Medium" pitchFamily="34" charset="-122"/>
                <a:cs typeface="WinSoft Pro Medium" pitchFamily="34" charset="-120"/>
              </a:rPr>
              <a:t>. </a:t>
            </a:r>
            <a:r>
              <a:rPr lang="ar-SA" sz="2000" dirty="0">
                <a:solidFill>
                  <a:srgbClr val="000000"/>
                </a:solidFill>
                <a:latin typeface="WinSoft Pro Medium" pitchFamily="34" charset="0"/>
                <a:ea typeface="WinSoft Pro Medium" pitchFamily="34" charset="-122"/>
                <a:cs typeface="WinSoft Pro Medium" pitchFamily="34" charset="-120"/>
              </a:rPr>
              <a:t>مثال</a:t>
            </a:r>
            <a:r>
              <a:rPr lang="en-US" sz="2000" dirty="0">
                <a:solidFill>
                  <a:srgbClr val="000000"/>
                </a:solidFill>
                <a:latin typeface="WinSoft Pro Medium" pitchFamily="34" charset="0"/>
                <a:ea typeface="WinSoft Pro Medium" pitchFamily="34" charset="-122"/>
                <a:cs typeface="WinSoft Pro Medium" pitchFamily="34" charset="-120"/>
              </a:rPr>
              <a:t>: </a:t>
            </a:r>
            <a:r>
              <a:rPr lang="ar-SA" sz="2000" dirty="0">
                <a:solidFill>
                  <a:srgbClr val="000000"/>
                </a:solidFill>
                <a:latin typeface="WinSoft Pro Medium" pitchFamily="34" charset="0"/>
                <a:ea typeface="WinSoft Pro Medium" pitchFamily="34" charset="-122"/>
                <a:cs typeface="WinSoft Pro Medium" pitchFamily="34" charset="-120"/>
              </a:rPr>
              <a:t>توفير المادة نفسها بصيغة قابلة للوصول</a:t>
            </a:r>
            <a:r>
              <a:rPr lang="en-US" sz="2000" dirty="0">
                <a:solidFill>
                  <a:srgbClr val="000000"/>
                </a:solidFill>
                <a:latin typeface="WinSoft Pro Medium" pitchFamily="34" charset="0"/>
                <a:ea typeface="WinSoft Pro Medium" pitchFamily="34" charset="-122"/>
                <a:cs typeface="WinSoft Pro Medium" pitchFamily="34" charset="-120"/>
              </a:rPr>
              <a:t>.</a:t>
            </a:r>
          </a:p>
          <a:p>
            <a:pPr marL="342900" lvl="0" indent="-342900" algn="r" rtl="1">
              <a:lnSpc>
                <a:spcPct val="150000"/>
              </a:lnSpc>
              <a:spcAft>
                <a:spcPts val="0"/>
              </a:spcAft>
              <a:buFont typeface="Wingdings" panose="05000000000000000000" pitchFamily="2" charset="2"/>
              <a:buChar char=""/>
            </a:pPr>
            <a:r>
              <a:rPr lang="ar-SA" sz="2000" dirty="0">
                <a:solidFill>
                  <a:srgbClr val="000000"/>
                </a:solidFill>
                <a:latin typeface="WinSoft Pro Medium" pitchFamily="34" charset="0"/>
                <a:ea typeface="WinSoft Pro Medium" pitchFamily="34" charset="-122"/>
                <a:cs typeface="WinSoft Pro Medium" pitchFamily="34" charset="-120"/>
              </a:rPr>
              <a:t>إجراء على مستوى البرنامج/المقرر</a:t>
            </a:r>
            <a:r>
              <a:rPr lang="ar-JO" sz="2000" dirty="0">
                <a:solidFill>
                  <a:srgbClr val="000000"/>
                </a:solidFill>
                <a:latin typeface="WinSoft Pro Medium" pitchFamily="34" charset="0"/>
                <a:ea typeface="WinSoft Pro Medium" pitchFamily="34" charset="-122"/>
                <a:cs typeface="WinSoft Pro Medium" pitchFamily="34" charset="-120"/>
              </a:rPr>
              <a:t>: </a:t>
            </a:r>
            <a:r>
              <a:rPr lang="ar-SA" sz="2000" dirty="0">
                <a:solidFill>
                  <a:srgbClr val="000000"/>
                </a:solidFill>
                <a:latin typeface="WinSoft Pro Medium" pitchFamily="34" charset="0"/>
                <a:ea typeface="WinSoft Pro Medium" pitchFamily="34" charset="-122"/>
                <a:cs typeface="WinSoft Pro Medium" pitchFamily="34" charset="-120"/>
              </a:rPr>
              <a:t>يحتاج إلى تعديل منظم داخل البرنامج</a:t>
            </a:r>
            <a:r>
              <a:rPr lang="en-US" sz="2000" dirty="0">
                <a:solidFill>
                  <a:srgbClr val="000000"/>
                </a:solidFill>
                <a:latin typeface="WinSoft Pro Medium" pitchFamily="34" charset="0"/>
                <a:ea typeface="WinSoft Pro Medium" pitchFamily="34" charset="-122"/>
                <a:cs typeface="WinSoft Pro Medium" pitchFamily="34" charset="-120"/>
              </a:rPr>
              <a:t>.</a:t>
            </a:r>
          </a:p>
          <a:p>
            <a:pPr marL="342900" lvl="0" indent="-342900" algn="r" rtl="1">
              <a:lnSpc>
                <a:spcPct val="150000"/>
              </a:lnSpc>
              <a:spcAft>
                <a:spcPts val="0"/>
              </a:spcAft>
              <a:buFont typeface="Wingdings" panose="05000000000000000000" pitchFamily="2" charset="2"/>
              <a:buChar char=""/>
            </a:pPr>
            <a:r>
              <a:rPr lang="ar-SA" sz="2000" dirty="0">
                <a:solidFill>
                  <a:srgbClr val="000000"/>
                </a:solidFill>
                <a:latin typeface="WinSoft Pro Medium" pitchFamily="34" charset="0"/>
                <a:ea typeface="WinSoft Pro Medium" pitchFamily="34" charset="-122"/>
                <a:cs typeface="WinSoft Pro Medium" pitchFamily="34" charset="-120"/>
              </a:rPr>
              <a:t>إجراء مؤسسي/ سياساتي</a:t>
            </a:r>
            <a:r>
              <a:rPr lang="ar-JO" sz="2000" dirty="0">
                <a:solidFill>
                  <a:srgbClr val="000000"/>
                </a:solidFill>
                <a:latin typeface="WinSoft Pro Medium" pitchFamily="34" charset="0"/>
                <a:ea typeface="WinSoft Pro Medium" pitchFamily="34" charset="-122"/>
                <a:cs typeface="WinSoft Pro Medium" pitchFamily="34" charset="-120"/>
              </a:rPr>
              <a:t>: </a:t>
            </a:r>
            <a:r>
              <a:rPr lang="ar-SA" sz="2000" dirty="0">
                <a:solidFill>
                  <a:srgbClr val="000000"/>
                </a:solidFill>
                <a:latin typeface="WinSoft Pro Medium" pitchFamily="34" charset="0"/>
                <a:ea typeface="WinSoft Pro Medium" pitchFamily="34" charset="-122"/>
                <a:cs typeface="WinSoft Pro Medium" pitchFamily="34" charset="-120"/>
              </a:rPr>
              <a:t>يتطلب إجراءً أو ميزانية أو مسؤولية أو قرارًا مؤسسيًا</a:t>
            </a:r>
            <a:r>
              <a:rPr lang="en-US" sz="2000" dirty="0">
                <a:solidFill>
                  <a:srgbClr val="000000"/>
                </a:solidFill>
                <a:latin typeface="WinSoft Pro Medium" pitchFamily="34" charset="0"/>
                <a:ea typeface="WinSoft Pro Medium" pitchFamily="34" charset="-122"/>
                <a:cs typeface="WinSoft Pro Medium" pitchFamily="34" charset="-120"/>
              </a:rPr>
              <a:t>.</a:t>
            </a:r>
          </a:p>
          <a:p>
            <a:pPr marL="342900" lvl="0" indent="-342900" algn="r" rtl="1">
              <a:lnSpc>
                <a:spcPct val="150000"/>
              </a:lnSpc>
              <a:spcAft>
                <a:spcPts val="0"/>
              </a:spcAft>
              <a:buFont typeface="Wingdings" panose="05000000000000000000" pitchFamily="2" charset="2"/>
              <a:buChar char=""/>
            </a:pPr>
            <a:r>
              <a:rPr lang="ar-SA" sz="2000" dirty="0">
                <a:solidFill>
                  <a:srgbClr val="000000"/>
                </a:solidFill>
                <a:latin typeface="WinSoft Pro Medium" pitchFamily="34" charset="0"/>
                <a:ea typeface="WinSoft Pro Medium" pitchFamily="34" charset="-122"/>
                <a:cs typeface="WinSoft Pro Medium" pitchFamily="34" charset="-120"/>
              </a:rPr>
              <a:t>إجراء عبر شراكة/ جهة خارجية</a:t>
            </a:r>
            <a:r>
              <a:rPr lang="ar-JO" sz="2000" dirty="0">
                <a:solidFill>
                  <a:srgbClr val="000000"/>
                </a:solidFill>
                <a:latin typeface="WinSoft Pro Medium" pitchFamily="34" charset="0"/>
                <a:ea typeface="WinSoft Pro Medium" pitchFamily="34" charset="-122"/>
                <a:cs typeface="WinSoft Pro Medium" pitchFamily="34" charset="-120"/>
              </a:rPr>
              <a:t>: </a:t>
            </a:r>
            <a:r>
              <a:rPr lang="ar-SA" sz="2000" dirty="0">
                <a:solidFill>
                  <a:srgbClr val="000000"/>
                </a:solidFill>
                <a:latin typeface="WinSoft Pro Medium" pitchFamily="34" charset="0"/>
                <a:ea typeface="WinSoft Pro Medium" pitchFamily="34" charset="-122"/>
                <a:cs typeface="WinSoft Pro Medium" pitchFamily="34" charset="-120"/>
              </a:rPr>
              <a:t>يتطلب تنسيقًا مع جهة أخرى، مثل صاحب عمل أو مقدم خدمة</a:t>
            </a:r>
            <a:r>
              <a:rPr lang="en-US" sz="2000" dirty="0">
                <a:solidFill>
                  <a:srgbClr val="000000"/>
                </a:solidFill>
                <a:latin typeface="WinSoft Pro Medium" pitchFamily="34" charset="0"/>
                <a:ea typeface="WinSoft Pro Medium" pitchFamily="34" charset="-122"/>
                <a:cs typeface="WinSoft Pro Medium" pitchFamily="34" charset="-120"/>
              </a:rPr>
              <a:t>.</a:t>
            </a:r>
          </a:p>
        </p:txBody>
      </p:sp>
    </p:spTree>
    <p:extLst>
      <p:ext uri="{BB962C8B-B14F-4D97-AF65-F5344CB8AC3E}">
        <p14:creationId xmlns:p14="http://schemas.microsoft.com/office/powerpoint/2010/main" val="265817179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1"/>
          <p:cNvSpPr/>
          <p:nvPr/>
        </p:nvSpPr>
        <p:spPr>
          <a:xfrm>
            <a:off x="631908" y="1451316"/>
            <a:ext cx="10927878" cy="25400"/>
          </a:xfrm>
          <a:prstGeom prst="roundRect">
            <a:avLst>
              <a:gd name="adj" fmla="val 49999"/>
            </a:avLst>
          </a:prstGeom>
          <a:solidFill>
            <a:srgbClr val="000000">
              <a:alpha val="8000"/>
            </a:srgbClr>
          </a:solidFill>
          <a:ln/>
        </p:spPr>
      </p:sp>
      <p:sp>
        <p:nvSpPr>
          <p:cNvPr id="5" name="Shape 2"/>
          <p:cNvSpPr/>
          <p:nvPr/>
        </p:nvSpPr>
        <p:spPr>
          <a:xfrm>
            <a:off x="9819831" y="1451316"/>
            <a:ext cx="25399" cy="677069"/>
          </a:xfrm>
          <a:prstGeom prst="roundRect">
            <a:avLst>
              <a:gd name="adj" fmla="val 50001"/>
            </a:avLst>
          </a:prstGeom>
          <a:solidFill>
            <a:srgbClr val="0094D5"/>
          </a:solidFill>
          <a:ln/>
        </p:spPr>
      </p:sp>
      <p:sp>
        <p:nvSpPr>
          <p:cNvPr id="6" name="Shape 3"/>
          <p:cNvSpPr/>
          <p:nvPr/>
        </p:nvSpPr>
        <p:spPr>
          <a:xfrm>
            <a:off x="9747899" y="1366682"/>
            <a:ext cx="169263" cy="169267"/>
          </a:xfrm>
          <a:prstGeom prst="ellipse">
            <a:avLst/>
          </a:prstGeom>
          <a:solidFill>
            <a:srgbClr val="00AEEF"/>
          </a:solidFill>
          <a:ln/>
        </p:spPr>
      </p:sp>
      <p:sp>
        <p:nvSpPr>
          <p:cNvPr id="7" name="Shape 4"/>
          <p:cNvSpPr/>
          <p:nvPr/>
        </p:nvSpPr>
        <p:spPr>
          <a:xfrm>
            <a:off x="8105275" y="2128384"/>
            <a:ext cx="3454512" cy="3150096"/>
          </a:xfrm>
          <a:prstGeom prst="roundRect">
            <a:avLst>
              <a:gd name="adj" fmla="val 16302"/>
            </a:avLst>
          </a:prstGeom>
          <a:solidFill>
            <a:srgbClr val="00AEEF"/>
          </a:solidFill>
          <a:ln w="12700">
            <a:solidFill>
              <a:srgbClr val="00AEEF"/>
            </a:solidFill>
            <a:prstDash val="solid"/>
          </a:ln>
        </p:spPr>
      </p:sp>
      <p:sp>
        <p:nvSpPr>
          <p:cNvPr id="8" name="Text 6"/>
          <p:cNvSpPr/>
          <p:nvPr/>
        </p:nvSpPr>
        <p:spPr>
          <a:xfrm>
            <a:off x="8343591" y="2839809"/>
            <a:ext cx="2977877" cy="2596201"/>
          </a:xfrm>
          <a:prstGeom prst="rect">
            <a:avLst/>
          </a:prstGeom>
          <a:noFill/>
          <a:ln/>
        </p:spPr>
        <p:txBody>
          <a:bodyPr wrap="square" lIns="0" tIns="0" rIns="0" bIns="0" rtlCol="0" anchor="t">
            <a:noAutofit/>
          </a:bodyPr>
          <a:lstStyle/>
          <a:p>
            <a:pPr lvl="0" algn="ctr" rtl="1"/>
            <a:r>
              <a:rPr lang="ar-SA" sz="2800" dirty="0">
                <a:solidFill>
                  <a:schemeClr val="bg1"/>
                </a:solidFill>
                <a:latin typeface="WinSoft Pro Medium" panose="020B0600060200000000" pitchFamily="34" charset="-79"/>
                <a:cs typeface="WinSoft Pro Medium" panose="020B0600060200000000" pitchFamily="34" charset="-79"/>
              </a:rPr>
              <a:t>العمل في مجموعات صغيرة على ورقة عمل 2.</a:t>
            </a:r>
            <a:r>
              <a:rPr lang="ar-JO" sz="2800" dirty="0">
                <a:solidFill>
                  <a:schemeClr val="bg1"/>
                </a:solidFill>
                <a:latin typeface="WinSoft Pro Medium" panose="020B0600060200000000" pitchFamily="34" charset="-79"/>
                <a:cs typeface="WinSoft Pro Medium" panose="020B0600060200000000" pitchFamily="34" charset="-79"/>
              </a:rPr>
              <a:t>2</a:t>
            </a:r>
            <a:r>
              <a:rPr lang="ar-SA" sz="2800" dirty="0">
                <a:solidFill>
                  <a:schemeClr val="bg1"/>
                </a:solidFill>
                <a:latin typeface="WinSoft Pro Medium" panose="020B0600060200000000" pitchFamily="34" charset="-79"/>
                <a:cs typeface="WinSoft Pro Medium" panose="020B0600060200000000" pitchFamily="34" charset="-79"/>
              </a:rPr>
              <a:t> بتوجيه من ميسّر الدورة</a:t>
            </a:r>
            <a:endParaRPr lang="en-US" dirty="0"/>
          </a:p>
        </p:txBody>
      </p:sp>
      <p:sp>
        <p:nvSpPr>
          <p:cNvPr id="9" name="Shape 7"/>
          <p:cNvSpPr/>
          <p:nvPr/>
        </p:nvSpPr>
        <p:spPr>
          <a:xfrm>
            <a:off x="6083247" y="1451316"/>
            <a:ext cx="25399" cy="677069"/>
          </a:xfrm>
          <a:prstGeom prst="roundRect">
            <a:avLst>
              <a:gd name="adj" fmla="val 50001"/>
            </a:avLst>
          </a:prstGeom>
          <a:solidFill>
            <a:srgbClr val="0094D5"/>
          </a:solidFill>
          <a:ln/>
        </p:spPr>
      </p:sp>
      <p:sp>
        <p:nvSpPr>
          <p:cNvPr id="10" name="Shape 8"/>
          <p:cNvSpPr/>
          <p:nvPr/>
        </p:nvSpPr>
        <p:spPr>
          <a:xfrm>
            <a:off x="6011315" y="1366682"/>
            <a:ext cx="169263" cy="169267"/>
          </a:xfrm>
          <a:prstGeom prst="ellipse">
            <a:avLst/>
          </a:prstGeom>
          <a:solidFill>
            <a:srgbClr val="00AEEF"/>
          </a:solidFill>
          <a:ln/>
        </p:spPr>
      </p:sp>
      <p:sp>
        <p:nvSpPr>
          <p:cNvPr id="11" name="Shape 9"/>
          <p:cNvSpPr/>
          <p:nvPr/>
        </p:nvSpPr>
        <p:spPr>
          <a:xfrm>
            <a:off x="4368591" y="2128384"/>
            <a:ext cx="3454611" cy="3150096"/>
          </a:xfrm>
          <a:prstGeom prst="roundRect">
            <a:avLst>
              <a:gd name="adj" fmla="val 10747"/>
            </a:avLst>
          </a:prstGeom>
          <a:solidFill>
            <a:srgbClr val="00AEEF"/>
          </a:solidFill>
          <a:ln w="12700">
            <a:solidFill>
              <a:srgbClr val="00AEEF"/>
            </a:solidFill>
            <a:prstDash val="solid"/>
          </a:ln>
        </p:spPr>
      </p:sp>
      <p:sp>
        <p:nvSpPr>
          <p:cNvPr id="12" name="Text 11"/>
          <p:cNvSpPr/>
          <p:nvPr/>
        </p:nvSpPr>
        <p:spPr>
          <a:xfrm>
            <a:off x="4473682" y="2839809"/>
            <a:ext cx="3219129" cy="2334866"/>
          </a:xfrm>
          <a:prstGeom prst="rect">
            <a:avLst/>
          </a:prstGeom>
          <a:noFill/>
          <a:ln/>
        </p:spPr>
        <p:txBody>
          <a:bodyPr wrap="square" lIns="0" tIns="0" rIns="0" bIns="0" rtlCol="0" anchor="t">
            <a:noAutofit/>
          </a:bodyPr>
          <a:lstStyle/>
          <a:p>
            <a:pPr algn="ctr" rtl="1"/>
            <a:r>
              <a:rPr lang="ar-SA" sz="2800" dirty="0">
                <a:solidFill>
                  <a:schemeClr val="bg1"/>
                </a:solidFill>
                <a:latin typeface="WinSoft Pro Medium" panose="020B0600060200000000" pitchFamily="34" charset="-79"/>
                <a:cs typeface="WinSoft Pro Medium" panose="020B0600060200000000" pitchFamily="34" charset="-79"/>
              </a:rPr>
              <a:t>البدء بمراجعة منتج النشاط السابق ثم تحليله من خلال الإجابة على الأسئلة الخاصة بهذا النشاط. </a:t>
            </a:r>
            <a:endParaRPr lang="en-US" sz="2800" dirty="0">
              <a:solidFill>
                <a:schemeClr val="bg1"/>
              </a:solidFill>
              <a:latin typeface="WinSoft Pro Medium" panose="020B0600060200000000" pitchFamily="34" charset="-79"/>
              <a:cs typeface="WinSoft Pro Medium" panose="020B0600060200000000" pitchFamily="34" charset="-79"/>
            </a:endParaRPr>
          </a:p>
        </p:txBody>
      </p:sp>
      <p:sp>
        <p:nvSpPr>
          <p:cNvPr id="13" name="Shape 12"/>
          <p:cNvSpPr/>
          <p:nvPr/>
        </p:nvSpPr>
        <p:spPr>
          <a:xfrm>
            <a:off x="2346564" y="1451316"/>
            <a:ext cx="25399" cy="677069"/>
          </a:xfrm>
          <a:prstGeom prst="roundRect">
            <a:avLst>
              <a:gd name="adj" fmla="val 50001"/>
            </a:avLst>
          </a:prstGeom>
          <a:solidFill>
            <a:srgbClr val="0094D5"/>
          </a:solidFill>
          <a:ln/>
        </p:spPr>
      </p:sp>
      <p:sp>
        <p:nvSpPr>
          <p:cNvPr id="14" name="Shape 13"/>
          <p:cNvSpPr/>
          <p:nvPr/>
        </p:nvSpPr>
        <p:spPr>
          <a:xfrm>
            <a:off x="2274632" y="1366682"/>
            <a:ext cx="169263" cy="169267"/>
          </a:xfrm>
          <a:prstGeom prst="ellipse">
            <a:avLst/>
          </a:prstGeom>
          <a:solidFill>
            <a:srgbClr val="00AEEF"/>
          </a:solidFill>
          <a:ln/>
        </p:spPr>
      </p:sp>
      <p:sp>
        <p:nvSpPr>
          <p:cNvPr id="15" name="Shape 14"/>
          <p:cNvSpPr/>
          <p:nvPr/>
        </p:nvSpPr>
        <p:spPr>
          <a:xfrm>
            <a:off x="632008" y="2128384"/>
            <a:ext cx="3454512" cy="3150096"/>
          </a:xfrm>
          <a:prstGeom prst="roundRect">
            <a:avLst>
              <a:gd name="adj" fmla="val 16302"/>
            </a:avLst>
          </a:prstGeom>
          <a:solidFill>
            <a:srgbClr val="00AEEF"/>
          </a:solidFill>
          <a:ln w="12700">
            <a:solidFill>
              <a:srgbClr val="00AEEF"/>
            </a:solidFill>
            <a:prstDash val="solid"/>
          </a:ln>
        </p:spPr>
      </p:sp>
      <p:sp>
        <p:nvSpPr>
          <p:cNvPr id="16" name="Text 16"/>
          <p:cNvSpPr/>
          <p:nvPr/>
        </p:nvSpPr>
        <p:spPr>
          <a:xfrm>
            <a:off x="857625" y="2839809"/>
            <a:ext cx="2977877" cy="2796209"/>
          </a:xfrm>
          <a:prstGeom prst="rect">
            <a:avLst/>
          </a:prstGeom>
          <a:noFill/>
          <a:ln/>
        </p:spPr>
        <p:txBody>
          <a:bodyPr wrap="square" lIns="0" tIns="0" rIns="0" bIns="0" rtlCol="0" anchor="t">
            <a:normAutofit/>
          </a:bodyPr>
          <a:lstStyle/>
          <a:p>
            <a:pPr lvl="0" algn="ctr" rtl="1"/>
            <a:r>
              <a:rPr lang="ar-SA" sz="2800" dirty="0">
                <a:solidFill>
                  <a:schemeClr val="bg1"/>
                </a:solidFill>
                <a:latin typeface="WinSoft Pro Medium" panose="020B0600060200000000" pitchFamily="34" charset="-79"/>
                <a:cs typeface="WinSoft Pro Medium" panose="020B0600060200000000" pitchFamily="34" charset="-79"/>
              </a:rPr>
              <a:t>إنتاج حزمة التقييم الشامل للاحتياجات وترتيب الأولويات.   </a:t>
            </a:r>
            <a:endParaRPr lang="en-US" sz="2800" dirty="0">
              <a:solidFill>
                <a:schemeClr val="bg1"/>
              </a:solidFill>
              <a:latin typeface="WinSoft Pro Medium" panose="020B0600060200000000" pitchFamily="34" charset="-79"/>
              <a:cs typeface="WinSoft Pro Medium" panose="020B0600060200000000" pitchFamily="34" charset="-79"/>
            </a:endParaRPr>
          </a:p>
        </p:txBody>
      </p:sp>
      <p:sp>
        <p:nvSpPr>
          <p:cNvPr id="17" name="Rectangle 16"/>
          <p:cNvSpPr/>
          <p:nvPr/>
        </p:nvSpPr>
        <p:spPr>
          <a:xfrm>
            <a:off x="6555545" y="413900"/>
            <a:ext cx="4880898" cy="854080"/>
          </a:xfrm>
          <a:prstGeom prst="rect">
            <a:avLst/>
          </a:prstGeom>
        </p:spPr>
        <p:txBody>
          <a:bodyPr wrap="square">
            <a:spAutoFit/>
          </a:bodyPr>
          <a:lstStyle/>
          <a:p>
            <a:pPr algn="r" rtl="1">
              <a:lnSpc>
                <a:spcPct val="150000"/>
              </a:lnSpc>
              <a:spcBef>
                <a:spcPts val="1000"/>
              </a:spcBef>
              <a:spcAft>
                <a:spcPts val="500"/>
              </a:spcAft>
            </a:pPr>
            <a:r>
              <a:rPr lang="ar-SA" sz="3600" dirty="0">
                <a:latin typeface="WinSoft Pro Medium" panose="020B0600060200000000" pitchFamily="34" charset="-79"/>
                <a:cs typeface="WinSoft Pro Medium" panose="020B0600060200000000" pitchFamily="34" charset="-79"/>
              </a:rPr>
              <a:t>النشاط</a:t>
            </a:r>
            <a:r>
              <a:rPr lang="ar-JO" sz="3600" dirty="0">
                <a:latin typeface="WinSoft Pro Medium" panose="020B0600060200000000" pitchFamily="34" charset="-79"/>
                <a:cs typeface="WinSoft Pro Medium" panose="020B0600060200000000" pitchFamily="34" charset="-79"/>
              </a:rPr>
              <a:t> </a:t>
            </a:r>
            <a:r>
              <a:rPr lang="ar-JO" sz="3600" dirty="0">
                <a:latin typeface="Myriad"/>
                <a:cs typeface="WinSoft Pro Medium" panose="020B0600060200000000" pitchFamily="34" charset="-79"/>
              </a:rPr>
              <a:t>2.2</a:t>
            </a:r>
            <a:endParaRPr lang="en-US" sz="3600" dirty="0">
              <a:latin typeface="WinSoft Pro Medium" panose="020B0600060200000000" pitchFamily="34" charset="-79"/>
              <a:cs typeface="WinSoft Pro Medium" panose="020B0600060200000000" pitchFamily="34" charset="-79"/>
            </a:endParaRPr>
          </a:p>
        </p:txBody>
      </p:sp>
    </p:spTree>
    <p:extLst>
      <p:ext uri="{BB962C8B-B14F-4D97-AF65-F5344CB8AC3E}">
        <p14:creationId xmlns:p14="http://schemas.microsoft.com/office/powerpoint/2010/main" val="310976955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686234" y="49332"/>
            <a:ext cx="5817618" cy="938719"/>
          </a:xfrm>
          <a:prstGeom prst="rect">
            <a:avLst/>
          </a:prstGeom>
        </p:spPr>
        <p:txBody>
          <a:bodyPr wrap="none">
            <a:spAutoFit/>
          </a:bodyPr>
          <a:lstStyle/>
          <a:p>
            <a:pPr algn="ctr" rtl="1">
              <a:lnSpc>
                <a:spcPct val="150000"/>
              </a:lnSpc>
              <a:spcBef>
                <a:spcPts val="1000"/>
              </a:spcBef>
              <a:spcAft>
                <a:spcPts val="500"/>
              </a:spcAft>
            </a:pPr>
            <a:r>
              <a:rPr lang="ar-SA" sz="4000" dirty="0">
                <a:latin typeface="GE SS Two Light" pitchFamily="34" charset="0"/>
                <a:ea typeface="GE SS Two Light" pitchFamily="34" charset="-122"/>
                <a:cs typeface="GE SS Two Light" pitchFamily="34" charset="-120"/>
              </a:rPr>
              <a:t>التقييم الخاص </a:t>
            </a:r>
            <a:r>
              <a:rPr lang="ar-JO" sz="4000" dirty="0">
                <a:latin typeface="GE SS Two Light" pitchFamily="34" charset="0"/>
                <a:ea typeface="GE SS Two Light" pitchFamily="34" charset="-122"/>
                <a:cs typeface="GE SS Two Light" pitchFamily="34" charset="-120"/>
              </a:rPr>
              <a:t>ب</a:t>
            </a:r>
            <a:r>
              <a:rPr lang="ar-SA" sz="4000" dirty="0" smtClean="0">
                <a:latin typeface="GE SS Two Light" pitchFamily="34" charset="0"/>
                <a:ea typeface="GE SS Two Light" pitchFamily="34" charset="-122"/>
                <a:cs typeface="GE SS Two Light" pitchFamily="34" charset="-120"/>
              </a:rPr>
              <a:t>النشاط</a:t>
            </a:r>
            <a:r>
              <a:rPr lang="en-US" sz="4000" dirty="0" smtClean="0">
                <a:latin typeface="Myriad"/>
                <a:ea typeface="GE SS Two Light" pitchFamily="34" charset="-122"/>
                <a:cs typeface="GE SS Two Light" pitchFamily="34" charset="-120"/>
              </a:rPr>
              <a:t>2.2 </a:t>
            </a:r>
            <a:endParaRPr lang="en-US" dirty="0">
              <a:latin typeface="GE SS Two Light" pitchFamily="34" charset="0"/>
              <a:ea typeface="GE SS Two Light" pitchFamily="34" charset="-122"/>
              <a:cs typeface="GE SS Two Light" pitchFamily="34" charset="-120"/>
            </a:endParaRPr>
          </a:p>
        </p:txBody>
      </p:sp>
      <p:graphicFrame>
        <p:nvGraphicFramePr>
          <p:cNvPr id="3" name="Table 2"/>
          <p:cNvGraphicFramePr>
            <a:graphicFrameLocks noGrp="1"/>
          </p:cNvGraphicFramePr>
          <p:nvPr>
            <p:extLst>
              <p:ext uri="{D42A27DB-BD31-4B8C-83A1-F6EECF244321}">
                <p14:modId xmlns:p14="http://schemas.microsoft.com/office/powerpoint/2010/main" val="1534893064"/>
              </p:ext>
            </p:extLst>
          </p:nvPr>
        </p:nvGraphicFramePr>
        <p:xfrm>
          <a:off x="464820" y="1691639"/>
          <a:ext cx="11039032" cy="4373880"/>
        </p:xfrm>
        <a:graphic>
          <a:graphicData uri="http://schemas.openxmlformats.org/drawingml/2006/table">
            <a:tbl>
              <a:tblPr rtl="1" firstRow="1" firstCol="1" bandRow="1">
                <a:tableStyleId>{5C22544A-7EE6-4342-B048-85BDC9FD1C3A}</a:tableStyleId>
              </a:tblPr>
              <a:tblGrid>
                <a:gridCol w="3429234">
                  <a:extLst>
                    <a:ext uri="{9D8B030D-6E8A-4147-A177-3AD203B41FA5}">
                      <a16:colId xmlns:a16="http://schemas.microsoft.com/office/drawing/2014/main" val="3838595084"/>
                    </a:ext>
                  </a:extLst>
                </a:gridCol>
                <a:gridCol w="2090282">
                  <a:extLst>
                    <a:ext uri="{9D8B030D-6E8A-4147-A177-3AD203B41FA5}">
                      <a16:colId xmlns:a16="http://schemas.microsoft.com/office/drawing/2014/main" val="3216370617"/>
                    </a:ext>
                  </a:extLst>
                </a:gridCol>
                <a:gridCol w="2759758">
                  <a:extLst>
                    <a:ext uri="{9D8B030D-6E8A-4147-A177-3AD203B41FA5}">
                      <a16:colId xmlns:a16="http://schemas.microsoft.com/office/drawing/2014/main" val="3724205707"/>
                    </a:ext>
                  </a:extLst>
                </a:gridCol>
                <a:gridCol w="2759758">
                  <a:extLst>
                    <a:ext uri="{9D8B030D-6E8A-4147-A177-3AD203B41FA5}">
                      <a16:colId xmlns:a16="http://schemas.microsoft.com/office/drawing/2014/main" val="3637448267"/>
                    </a:ext>
                  </a:extLst>
                </a:gridCol>
              </a:tblGrid>
              <a:tr h="0">
                <a:tc>
                  <a:txBody>
                    <a:bodyPr/>
                    <a:lstStyle/>
                    <a:p>
                      <a:pPr marL="0" algn="justLow" defTabSz="914400" rtl="1" eaLnBrk="1" latinLnBrk="0" hangingPunct="1">
                        <a:lnSpc>
                          <a:spcPct val="150000"/>
                        </a:lnSpc>
                        <a:spcAft>
                          <a:spcPts val="500"/>
                        </a:spcAft>
                      </a:pPr>
                      <a:r>
                        <a:rPr lang="ar-SA" sz="2800" kern="1200" dirty="0">
                          <a:solidFill>
                            <a:schemeClr val="bg1"/>
                          </a:solidFill>
                          <a:effectLst/>
                          <a:latin typeface="WinSoft Pro Medium" panose="020B0600060200000000" pitchFamily="34" charset="-79"/>
                          <a:ea typeface="+mn-ea"/>
                          <a:cs typeface="WinSoft Pro Medium" panose="020B0600060200000000" pitchFamily="34" charset="-79"/>
                        </a:rPr>
                        <a:t>معيار التقييم</a:t>
                      </a:r>
                      <a:endParaRPr lang="en-US" sz="2800"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Low" defTabSz="914400" rtl="1" eaLnBrk="1" latinLnBrk="0" hangingPunct="1">
                        <a:lnSpc>
                          <a:spcPct val="150000"/>
                        </a:lnSpc>
                        <a:spcAft>
                          <a:spcPts val="500"/>
                        </a:spcAft>
                      </a:pPr>
                      <a:r>
                        <a:rPr lang="ar-SA" sz="2800" kern="1200" dirty="0">
                          <a:solidFill>
                            <a:schemeClr val="bg1"/>
                          </a:solidFill>
                          <a:effectLst/>
                          <a:latin typeface="WinSoft Pro Medium" panose="020B0600060200000000" pitchFamily="34" charset="-79"/>
                          <a:ea typeface="+mn-ea"/>
                          <a:cs typeface="WinSoft Pro Medium" panose="020B0600060200000000" pitchFamily="34" charset="-79"/>
                        </a:rPr>
                        <a:t>متقن/ كفء</a:t>
                      </a:r>
                      <a:endParaRPr lang="en-US" sz="2800"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Low" defTabSz="914400" rtl="1" eaLnBrk="1" latinLnBrk="0" hangingPunct="1">
                        <a:lnSpc>
                          <a:spcPct val="150000"/>
                        </a:lnSpc>
                        <a:spcAft>
                          <a:spcPts val="500"/>
                        </a:spcAft>
                      </a:pPr>
                      <a:r>
                        <a:rPr lang="ar-SA" sz="2800" kern="1200">
                          <a:solidFill>
                            <a:schemeClr val="bg1"/>
                          </a:solidFill>
                          <a:effectLst/>
                          <a:latin typeface="WinSoft Pro Medium" panose="020B0600060200000000" pitchFamily="34" charset="-79"/>
                          <a:ea typeface="+mn-ea"/>
                          <a:cs typeface="WinSoft Pro Medium" panose="020B0600060200000000" pitchFamily="34" charset="-79"/>
                        </a:rPr>
                        <a:t>يحتاج إلى تحسين </a:t>
                      </a:r>
                      <a:endParaRPr lang="en-US" sz="2800" kern="120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Low" defTabSz="914400" rtl="1" eaLnBrk="1" latinLnBrk="0" hangingPunct="1">
                        <a:lnSpc>
                          <a:spcPct val="150000"/>
                        </a:lnSpc>
                        <a:spcAft>
                          <a:spcPts val="500"/>
                        </a:spcAft>
                      </a:pPr>
                      <a:r>
                        <a:rPr lang="ar-SA" sz="2800" kern="1200" dirty="0">
                          <a:solidFill>
                            <a:schemeClr val="bg1"/>
                          </a:solidFill>
                          <a:effectLst/>
                          <a:latin typeface="WinSoft Pro Medium" panose="020B0600060200000000" pitchFamily="34" charset="-79"/>
                          <a:ea typeface="+mn-ea"/>
                          <a:cs typeface="WinSoft Pro Medium" panose="020B0600060200000000" pitchFamily="34" charset="-79"/>
                        </a:rPr>
                        <a:t>غير متحقق</a:t>
                      </a:r>
                      <a:endParaRPr lang="en-US" sz="2800"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2882141266"/>
                  </a:ext>
                </a:extLst>
              </a:tr>
              <a:tr h="0">
                <a:tc>
                  <a:txBody>
                    <a:bodyPr/>
                    <a:lstStyle/>
                    <a:p>
                      <a:pPr marL="0" algn="justLow" defTabSz="914400" rtl="1" eaLnBrk="1" latinLnBrk="0" hangingPunct="1">
                        <a:lnSpc>
                          <a:spcPct val="150000"/>
                        </a:lnSpc>
                        <a:spcAft>
                          <a:spcPts val="500"/>
                        </a:spcAft>
                      </a:pPr>
                      <a:r>
                        <a:rPr lang="ar-SA" sz="2800" kern="1200" dirty="0">
                          <a:solidFill>
                            <a:schemeClr val="bg1"/>
                          </a:solidFill>
                          <a:effectLst/>
                          <a:latin typeface="WinSoft Pro Medium" panose="020B0600060200000000" pitchFamily="34" charset="-79"/>
                          <a:ea typeface="+mn-ea"/>
                          <a:cs typeface="WinSoft Pro Medium" panose="020B0600060200000000" pitchFamily="34" charset="-79"/>
                        </a:rPr>
                        <a:t>المجموعات والطرق</a:t>
                      </a:r>
                      <a:endParaRPr lang="en-US" sz="2800"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Low" defTabSz="914400" rtl="1" eaLnBrk="1" latinLnBrk="0" hangingPunct="1">
                        <a:lnSpc>
                          <a:spcPct val="150000"/>
                        </a:lnSpc>
                        <a:spcAft>
                          <a:spcPts val="500"/>
                        </a:spcAft>
                      </a:pPr>
                      <a:r>
                        <a:rPr lang="en-US" sz="28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Low" defTabSz="914400" rtl="1" eaLnBrk="1" latinLnBrk="0" hangingPunct="1">
                        <a:lnSpc>
                          <a:spcPct val="150000"/>
                        </a:lnSpc>
                        <a:spcAft>
                          <a:spcPts val="500"/>
                        </a:spcAft>
                      </a:pPr>
                      <a:r>
                        <a:rPr lang="en-US" sz="28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Low" defTabSz="914400" rtl="1" eaLnBrk="1" latinLnBrk="0" hangingPunct="1">
                        <a:lnSpc>
                          <a:spcPct val="150000"/>
                        </a:lnSpc>
                        <a:spcAft>
                          <a:spcPts val="500"/>
                        </a:spcAft>
                      </a:pPr>
                      <a:r>
                        <a:rPr lang="en-US" sz="28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4783984"/>
                  </a:ext>
                </a:extLst>
              </a:tr>
              <a:tr h="0">
                <a:tc>
                  <a:txBody>
                    <a:bodyPr/>
                    <a:lstStyle/>
                    <a:p>
                      <a:pPr marL="0" algn="justLow" defTabSz="914400" rtl="1" eaLnBrk="1" latinLnBrk="0" hangingPunct="1">
                        <a:lnSpc>
                          <a:spcPct val="150000"/>
                        </a:lnSpc>
                        <a:spcAft>
                          <a:spcPts val="500"/>
                        </a:spcAft>
                      </a:pPr>
                      <a:r>
                        <a:rPr lang="ar-SA" sz="2800" kern="1200" dirty="0">
                          <a:solidFill>
                            <a:schemeClr val="bg1"/>
                          </a:solidFill>
                          <a:effectLst/>
                          <a:latin typeface="WinSoft Pro Medium" panose="020B0600060200000000" pitchFamily="34" charset="-79"/>
                          <a:ea typeface="+mn-ea"/>
                          <a:cs typeface="WinSoft Pro Medium" panose="020B0600060200000000" pitchFamily="34" charset="-79"/>
                        </a:rPr>
                        <a:t>التخطيط والإتاحة والأخلاقيات</a:t>
                      </a:r>
                      <a:endParaRPr lang="en-US" sz="2800"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Low" defTabSz="914400" rtl="1" eaLnBrk="1" latinLnBrk="0" hangingPunct="1">
                        <a:lnSpc>
                          <a:spcPct val="150000"/>
                        </a:lnSpc>
                        <a:spcAft>
                          <a:spcPts val="500"/>
                        </a:spcAft>
                      </a:pPr>
                      <a:r>
                        <a:rPr lang="en-US" sz="28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Low" defTabSz="914400" rtl="1" eaLnBrk="1" latinLnBrk="0" hangingPunct="1">
                        <a:lnSpc>
                          <a:spcPct val="150000"/>
                        </a:lnSpc>
                        <a:spcAft>
                          <a:spcPts val="500"/>
                        </a:spcAft>
                      </a:pPr>
                      <a:r>
                        <a:rPr lang="en-US" sz="28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Low" defTabSz="914400" rtl="1" eaLnBrk="1" latinLnBrk="0" hangingPunct="1">
                        <a:lnSpc>
                          <a:spcPct val="150000"/>
                        </a:lnSpc>
                        <a:spcAft>
                          <a:spcPts val="500"/>
                        </a:spcAft>
                      </a:pPr>
                      <a:r>
                        <a:rPr lang="en-US" sz="28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18953906"/>
                  </a:ext>
                </a:extLst>
              </a:tr>
              <a:tr h="0">
                <a:tc>
                  <a:txBody>
                    <a:bodyPr/>
                    <a:lstStyle/>
                    <a:p>
                      <a:pPr marL="0" algn="justLow" defTabSz="914400" rtl="1" eaLnBrk="1" latinLnBrk="0" hangingPunct="1">
                        <a:lnSpc>
                          <a:spcPct val="150000"/>
                        </a:lnSpc>
                        <a:spcAft>
                          <a:spcPts val="500"/>
                        </a:spcAft>
                      </a:pPr>
                      <a:r>
                        <a:rPr lang="ar-SA" sz="2800" kern="1200" dirty="0">
                          <a:solidFill>
                            <a:schemeClr val="bg1"/>
                          </a:solidFill>
                          <a:effectLst/>
                          <a:latin typeface="WinSoft Pro Medium" panose="020B0600060200000000" pitchFamily="34" charset="-79"/>
                          <a:ea typeface="+mn-ea"/>
                          <a:cs typeface="WinSoft Pro Medium" panose="020B0600060200000000" pitchFamily="34" charset="-79"/>
                        </a:rPr>
                        <a:t>تحليل أنماط المشاركة</a:t>
                      </a:r>
                      <a:endParaRPr lang="en-US" sz="2800"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Low" defTabSz="914400" rtl="1" eaLnBrk="1" latinLnBrk="0" hangingPunct="1">
                        <a:lnSpc>
                          <a:spcPct val="150000"/>
                        </a:lnSpc>
                        <a:spcAft>
                          <a:spcPts val="500"/>
                        </a:spcAft>
                      </a:pPr>
                      <a:r>
                        <a:rPr lang="en-US" sz="28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Low" defTabSz="914400" rtl="1" eaLnBrk="1" latinLnBrk="0" hangingPunct="1">
                        <a:lnSpc>
                          <a:spcPct val="150000"/>
                        </a:lnSpc>
                        <a:spcAft>
                          <a:spcPts val="500"/>
                        </a:spcAft>
                      </a:pPr>
                      <a:r>
                        <a:rPr lang="en-US" sz="28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Low" defTabSz="914400" rtl="1" eaLnBrk="1" latinLnBrk="0" hangingPunct="1">
                        <a:lnSpc>
                          <a:spcPct val="150000"/>
                        </a:lnSpc>
                        <a:spcAft>
                          <a:spcPts val="500"/>
                        </a:spcAft>
                      </a:pPr>
                      <a:r>
                        <a:rPr lang="en-US" sz="28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77195019"/>
                  </a:ext>
                </a:extLst>
              </a:tr>
              <a:tr h="0">
                <a:tc>
                  <a:txBody>
                    <a:bodyPr/>
                    <a:lstStyle/>
                    <a:p>
                      <a:pPr marL="0" algn="justLow" defTabSz="914400" rtl="1" eaLnBrk="1" latinLnBrk="0" hangingPunct="1">
                        <a:lnSpc>
                          <a:spcPct val="150000"/>
                        </a:lnSpc>
                        <a:spcAft>
                          <a:spcPts val="500"/>
                        </a:spcAft>
                      </a:pPr>
                      <a:r>
                        <a:rPr lang="ar-SA" sz="2800" kern="1200" dirty="0">
                          <a:solidFill>
                            <a:schemeClr val="bg1"/>
                          </a:solidFill>
                          <a:effectLst/>
                          <a:latin typeface="WinSoft Pro Medium" panose="020B0600060200000000" pitchFamily="34" charset="-79"/>
                          <a:ea typeface="+mn-ea"/>
                          <a:cs typeface="WinSoft Pro Medium" panose="020B0600060200000000" pitchFamily="34" charset="-79"/>
                        </a:rPr>
                        <a:t>ترتيب الأولويات</a:t>
                      </a:r>
                      <a:endParaRPr lang="en-US" sz="2800"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Low" defTabSz="914400" rtl="1" eaLnBrk="1" latinLnBrk="0" hangingPunct="1">
                        <a:lnSpc>
                          <a:spcPct val="150000"/>
                        </a:lnSpc>
                        <a:spcAft>
                          <a:spcPts val="500"/>
                        </a:spcAft>
                      </a:pPr>
                      <a:r>
                        <a:rPr lang="en-US" sz="28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Low" defTabSz="914400" rtl="1" eaLnBrk="1" latinLnBrk="0" hangingPunct="1">
                        <a:lnSpc>
                          <a:spcPct val="150000"/>
                        </a:lnSpc>
                        <a:spcAft>
                          <a:spcPts val="500"/>
                        </a:spcAft>
                      </a:pPr>
                      <a:r>
                        <a:rPr lang="en-US" sz="28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Low" defTabSz="914400" rtl="1" eaLnBrk="1" latinLnBrk="0" hangingPunct="1">
                        <a:lnSpc>
                          <a:spcPct val="150000"/>
                        </a:lnSpc>
                        <a:spcAft>
                          <a:spcPts val="500"/>
                        </a:spcAft>
                      </a:pPr>
                      <a:r>
                        <a:rPr lang="en-US" sz="28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16849491"/>
                  </a:ext>
                </a:extLst>
              </a:tr>
              <a:tr h="0">
                <a:tc>
                  <a:txBody>
                    <a:bodyPr/>
                    <a:lstStyle/>
                    <a:p>
                      <a:pPr marL="0" algn="justLow" defTabSz="914400" rtl="1" eaLnBrk="1" latinLnBrk="0" hangingPunct="1">
                        <a:lnSpc>
                          <a:spcPct val="150000"/>
                        </a:lnSpc>
                        <a:spcAft>
                          <a:spcPts val="500"/>
                        </a:spcAft>
                      </a:pPr>
                      <a:r>
                        <a:rPr lang="ar-SA" sz="2800" kern="1200" dirty="0">
                          <a:solidFill>
                            <a:schemeClr val="bg1"/>
                          </a:solidFill>
                          <a:effectLst/>
                          <a:latin typeface="WinSoft Pro Medium" panose="020B0600060200000000" pitchFamily="34" charset="-79"/>
                          <a:ea typeface="+mn-ea"/>
                          <a:cs typeface="WinSoft Pro Medium" panose="020B0600060200000000" pitchFamily="34" charset="-79"/>
                        </a:rPr>
                        <a:t>مستويات الإجراء والمسؤولية</a:t>
                      </a:r>
                      <a:endParaRPr lang="en-US" sz="2800"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Low" defTabSz="914400" rtl="1" eaLnBrk="1" latinLnBrk="0" hangingPunct="1">
                        <a:lnSpc>
                          <a:spcPct val="150000"/>
                        </a:lnSpc>
                        <a:spcAft>
                          <a:spcPts val="500"/>
                        </a:spcAft>
                      </a:pPr>
                      <a:r>
                        <a:rPr lang="en-US" sz="28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Low" defTabSz="914400" rtl="1" eaLnBrk="1" latinLnBrk="0" hangingPunct="1">
                        <a:lnSpc>
                          <a:spcPct val="150000"/>
                        </a:lnSpc>
                        <a:spcAft>
                          <a:spcPts val="500"/>
                        </a:spcAft>
                      </a:pPr>
                      <a:r>
                        <a:rPr lang="en-US" sz="28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Low" defTabSz="914400" rtl="1" eaLnBrk="1" latinLnBrk="0" hangingPunct="1">
                        <a:lnSpc>
                          <a:spcPct val="150000"/>
                        </a:lnSpc>
                        <a:spcAft>
                          <a:spcPts val="500"/>
                        </a:spcAft>
                      </a:pPr>
                      <a:r>
                        <a:rPr lang="en-US" sz="28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98606346"/>
                  </a:ext>
                </a:extLst>
              </a:tr>
            </a:tbl>
          </a:graphicData>
        </a:graphic>
      </p:graphicFrame>
    </p:spTree>
    <p:extLst>
      <p:ext uri="{BB962C8B-B14F-4D97-AF65-F5344CB8AC3E}">
        <p14:creationId xmlns:p14="http://schemas.microsoft.com/office/powerpoint/2010/main" val="158475948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0"/>
          <p:cNvSpPr/>
          <p:nvPr/>
        </p:nvSpPr>
        <p:spPr>
          <a:xfrm>
            <a:off x="631908" y="973534"/>
            <a:ext cx="10927878" cy="356295"/>
          </a:xfrm>
          <a:prstGeom prst="rect">
            <a:avLst/>
          </a:prstGeom>
          <a:noFill/>
          <a:ln/>
        </p:spPr>
        <p:txBody>
          <a:bodyPr wrap="none" lIns="0" tIns="0" rIns="0" bIns="0" rtlCol="0" anchor="t"/>
          <a:lstStyle/>
          <a:p>
            <a:pPr marL="0" indent="0" algn="r" rtl="1">
              <a:lnSpc>
                <a:spcPct val="104000"/>
              </a:lnSpc>
              <a:buNone/>
            </a:pPr>
            <a:r>
              <a:rPr lang="ar-SA" altLang="en-US" sz="2200" dirty="0">
                <a:solidFill>
                  <a:srgbClr val="2E3C4E"/>
                </a:solidFill>
                <a:latin typeface="GE SS Two Light" pitchFamily="34" charset="0"/>
                <a:ea typeface="GE SS Two Light" pitchFamily="34" charset="-122"/>
                <a:cs typeface="GE SS Two Light" pitchFamily="34" charset="-120"/>
              </a:rPr>
              <a:t>النشاط</a:t>
            </a:r>
            <a:r>
              <a:rPr lang="en-US" altLang="en-US" sz="2200" dirty="0">
                <a:solidFill>
                  <a:srgbClr val="2E3C4E"/>
                </a:solidFill>
                <a:latin typeface="Myriad"/>
                <a:ea typeface="GE SS Two Light" pitchFamily="34" charset="-122"/>
                <a:cs typeface="GE SS Two Light" pitchFamily="34" charset="-120"/>
              </a:rPr>
              <a:t>2.3 </a:t>
            </a:r>
            <a:endParaRPr lang="ar-SA" sz="2200" dirty="0">
              <a:latin typeface="Myriad "/>
            </a:endParaRPr>
          </a:p>
        </p:txBody>
      </p:sp>
      <p:sp>
        <p:nvSpPr>
          <p:cNvPr id="5" name="Shape 2"/>
          <p:cNvSpPr/>
          <p:nvPr/>
        </p:nvSpPr>
        <p:spPr>
          <a:xfrm>
            <a:off x="9367520" y="2266652"/>
            <a:ext cx="2192266" cy="1356618"/>
          </a:xfrm>
          <a:prstGeom prst="roundRect">
            <a:avLst>
              <a:gd name="adj" fmla="val 19963"/>
            </a:avLst>
          </a:prstGeom>
          <a:solidFill>
            <a:srgbClr val="00AEEF"/>
          </a:solidFill>
          <a:ln w="6350">
            <a:solidFill>
              <a:srgbClr val="0094D5"/>
            </a:solidFill>
            <a:prstDash val="solid"/>
          </a:ln>
        </p:spPr>
      </p:sp>
      <p:sp>
        <p:nvSpPr>
          <p:cNvPr id="6" name="Text 3"/>
          <p:cNvSpPr/>
          <p:nvPr/>
        </p:nvSpPr>
        <p:spPr>
          <a:xfrm>
            <a:off x="8114255" y="2372537"/>
            <a:ext cx="5000004" cy="296863"/>
          </a:xfrm>
          <a:prstGeom prst="rect">
            <a:avLst/>
          </a:prstGeom>
          <a:noFill/>
          <a:ln/>
        </p:spPr>
        <p:txBody>
          <a:bodyPr wrap="none" lIns="0" tIns="0" rIns="0" bIns="0" rtlCol="0" anchor="t"/>
          <a:lstStyle/>
          <a:p>
            <a:pPr marL="0" indent="0" algn="ct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المدة</a:t>
            </a:r>
            <a:endParaRPr lang="ar-SA" sz="2400" dirty="0">
              <a:solidFill>
                <a:schemeClr val="bg1"/>
              </a:solidFill>
            </a:endParaRPr>
          </a:p>
        </p:txBody>
      </p:sp>
      <p:sp>
        <p:nvSpPr>
          <p:cNvPr id="7" name="Text 4"/>
          <p:cNvSpPr/>
          <p:nvPr/>
        </p:nvSpPr>
        <p:spPr>
          <a:xfrm>
            <a:off x="8114255" y="2857409"/>
            <a:ext cx="4849400" cy="309901"/>
          </a:xfrm>
          <a:prstGeom prst="rect">
            <a:avLst/>
          </a:prstGeom>
          <a:noFill/>
          <a:ln/>
        </p:spPr>
        <p:txBody>
          <a:bodyPr wrap="none" lIns="0" tIns="0" rIns="0" bIns="0" rtlCol="0" anchor="t"/>
          <a:lstStyle/>
          <a:p>
            <a:pPr marL="0" indent="0" algn="ctr" rtl="1">
              <a:lnSpc>
                <a:spcPct val="133000"/>
              </a:lnSpc>
              <a:buNone/>
            </a:pPr>
            <a:r>
              <a:rPr lang="en-US" altLang="en-US" dirty="0">
                <a:solidFill>
                  <a:schemeClr val="bg1"/>
                </a:solidFill>
                <a:latin typeface="WinSoft Pro Medium" pitchFamily="34" charset="0"/>
                <a:ea typeface="WinSoft Pro Medium" pitchFamily="34" charset="-122"/>
                <a:cs typeface="WinSoft Pro Medium" pitchFamily="34" charset="-120"/>
              </a:rPr>
              <a:t> 5 </a:t>
            </a:r>
            <a:r>
              <a:rPr lang="ar-SA" altLang="en-US" dirty="0">
                <a:solidFill>
                  <a:schemeClr val="bg1"/>
                </a:solidFill>
                <a:latin typeface="WinSoft Pro Medium" pitchFamily="34" charset="0"/>
                <a:ea typeface="WinSoft Pro Medium" pitchFamily="34" charset="-122"/>
                <a:cs typeface="WinSoft Pro Medium" pitchFamily="34" charset="-120"/>
              </a:rPr>
              <a:t>ساع</a:t>
            </a:r>
            <a:r>
              <a:rPr lang="ar-JO" altLang="en-US" dirty="0">
                <a:solidFill>
                  <a:schemeClr val="bg1"/>
                </a:solidFill>
                <a:latin typeface="WinSoft Pro Medium" pitchFamily="34" charset="0"/>
                <a:ea typeface="WinSoft Pro Medium" pitchFamily="34" charset="-122"/>
                <a:cs typeface="WinSoft Pro Medium" pitchFamily="34" charset="-120"/>
              </a:rPr>
              <a:t>ات</a:t>
            </a:r>
            <a:endParaRPr lang="ar-SA" dirty="0">
              <a:solidFill>
                <a:schemeClr val="bg1"/>
              </a:solidFill>
            </a:endParaRPr>
          </a:p>
        </p:txBody>
      </p:sp>
      <p:sp>
        <p:nvSpPr>
          <p:cNvPr id="8" name="Shape 5"/>
          <p:cNvSpPr/>
          <p:nvPr/>
        </p:nvSpPr>
        <p:spPr>
          <a:xfrm>
            <a:off x="6003248" y="2313106"/>
            <a:ext cx="3171920" cy="1356618"/>
          </a:xfrm>
          <a:prstGeom prst="roundRect">
            <a:avLst>
              <a:gd name="adj" fmla="val 19963"/>
            </a:avLst>
          </a:prstGeom>
          <a:solidFill>
            <a:srgbClr val="00AEEF"/>
          </a:solidFill>
          <a:ln w="6350">
            <a:solidFill>
              <a:srgbClr val="0094D5"/>
            </a:solidFill>
            <a:prstDash val="solid"/>
          </a:ln>
        </p:spPr>
      </p:sp>
      <p:sp>
        <p:nvSpPr>
          <p:cNvPr id="9" name="Text 6"/>
          <p:cNvSpPr/>
          <p:nvPr/>
        </p:nvSpPr>
        <p:spPr>
          <a:xfrm>
            <a:off x="5102443" y="2447597"/>
            <a:ext cx="5000103" cy="296863"/>
          </a:xfrm>
          <a:prstGeom prst="rect">
            <a:avLst/>
          </a:prstGeom>
          <a:noFill/>
          <a:ln/>
        </p:spPr>
        <p:txBody>
          <a:bodyPr wrap="none" lIns="0" tIns="0" rIns="0" bIns="0" rtlCol="0" anchor="t"/>
          <a:lstStyle/>
          <a:p>
            <a:pPr marL="0" indent="0" algn="ct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أسلوب التنفيذ</a:t>
            </a:r>
            <a:endParaRPr lang="ar-SA" sz="2400" dirty="0">
              <a:solidFill>
                <a:schemeClr val="bg1"/>
              </a:solidFill>
            </a:endParaRPr>
          </a:p>
        </p:txBody>
      </p:sp>
      <p:sp>
        <p:nvSpPr>
          <p:cNvPr id="10" name="Text 7"/>
          <p:cNvSpPr/>
          <p:nvPr/>
        </p:nvSpPr>
        <p:spPr>
          <a:xfrm>
            <a:off x="5987604" y="2916425"/>
            <a:ext cx="3048045" cy="577850"/>
          </a:xfrm>
          <a:prstGeom prst="rect">
            <a:avLst/>
          </a:prstGeom>
          <a:noFill/>
          <a:ln/>
        </p:spPr>
        <p:txBody>
          <a:bodyPr wrap="square" lIns="0" tIns="0" rIns="0" bIns="0" rtlCol="0" anchor="t">
            <a:noAutofit/>
          </a:bodyPr>
          <a:lstStyle/>
          <a:p>
            <a:pPr marL="0" indent="0" algn="ctr" rtl="1">
              <a:lnSpc>
                <a:spcPct val="133000"/>
              </a:lnSpc>
              <a:buNone/>
            </a:pPr>
            <a:r>
              <a:rPr lang="ar-JO" dirty="0">
                <a:solidFill>
                  <a:schemeClr val="bg1"/>
                </a:solidFill>
                <a:latin typeface="WinSoft Pro Medium" pitchFamily="34" charset="0"/>
                <a:cs typeface="WinSoft Pro Medium" pitchFamily="34" charset="-120"/>
              </a:rPr>
              <a:t>مجموعات صغيرة بعد عرض تقديمي</a:t>
            </a:r>
          </a:p>
          <a:p>
            <a:pPr marL="0" indent="0" algn="ctr" rtl="1">
              <a:lnSpc>
                <a:spcPct val="133000"/>
              </a:lnSpc>
              <a:buNone/>
            </a:pPr>
            <a:r>
              <a:rPr lang="ar-JO" dirty="0">
                <a:solidFill>
                  <a:schemeClr val="bg1"/>
                </a:solidFill>
                <a:latin typeface="WinSoft Pro Medium" pitchFamily="34" charset="0"/>
                <a:cs typeface="WinSoft Pro Medium" pitchFamily="34" charset="-120"/>
              </a:rPr>
              <a:t> يقدمه ميسر الدورة </a:t>
            </a:r>
            <a:endParaRPr lang="ar-SA" dirty="0">
              <a:solidFill>
                <a:schemeClr val="bg1"/>
              </a:solidFill>
            </a:endParaRPr>
          </a:p>
        </p:txBody>
      </p:sp>
      <p:sp>
        <p:nvSpPr>
          <p:cNvPr id="11" name="Shape 10"/>
          <p:cNvSpPr/>
          <p:nvPr/>
        </p:nvSpPr>
        <p:spPr>
          <a:xfrm>
            <a:off x="9427" y="236120"/>
            <a:ext cx="5828041" cy="6223210"/>
          </a:xfrm>
          <a:prstGeom prst="roundRect">
            <a:avLst>
              <a:gd name="adj" fmla="val 37514"/>
            </a:avLst>
          </a:prstGeom>
          <a:solidFill>
            <a:srgbClr val="D4E9F7"/>
          </a:solidFill>
          <a:ln/>
        </p:spPr>
      </p:sp>
      <p:sp>
        <p:nvSpPr>
          <p:cNvPr id="13" name="Rectangle 12"/>
          <p:cNvSpPr/>
          <p:nvPr/>
        </p:nvSpPr>
        <p:spPr>
          <a:xfrm>
            <a:off x="6293600" y="1205453"/>
            <a:ext cx="5266186" cy="684803"/>
          </a:xfrm>
          <a:prstGeom prst="rect">
            <a:avLst/>
          </a:prstGeom>
        </p:spPr>
        <p:txBody>
          <a:bodyPr wrap="none">
            <a:spAutoFit/>
          </a:bodyPr>
          <a:lstStyle/>
          <a:p>
            <a:pPr algn="just" rtl="1">
              <a:lnSpc>
                <a:spcPct val="150000"/>
              </a:lnSpc>
              <a:spcBef>
                <a:spcPts val="1600"/>
              </a:spcBef>
              <a:spcAft>
                <a:spcPts val="800"/>
              </a:spcAft>
            </a:pPr>
            <a:r>
              <a:rPr lang="ar-JO" sz="2800" dirty="0">
                <a:solidFill>
                  <a:srgbClr val="2E3C4E"/>
                </a:solidFill>
                <a:latin typeface="GE SS Two Light" pitchFamily="34" charset="0"/>
                <a:ea typeface="GE SS Two Light" pitchFamily="34" charset="-122"/>
                <a:cs typeface="GE SS Two Light" pitchFamily="34" charset="-120"/>
              </a:rPr>
              <a:t>دمج الاحتياجات في البرنامج والمقرر</a:t>
            </a:r>
            <a:endParaRPr lang="en-US" sz="2800" dirty="0">
              <a:solidFill>
                <a:srgbClr val="2E3C4E"/>
              </a:solidFill>
              <a:latin typeface="GE SS Two Light" pitchFamily="34" charset="0"/>
              <a:ea typeface="GE SS Two Light" pitchFamily="34" charset="-122"/>
              <a:cs typeface="GE SS Two Light" pitchFamily="34" charset="-120"/>
            </a:endParaRPr>
          </a:p>
        </p:txBody>
      </p:sp>
      <p:sp>
        <p:nvSpPr>
          <p:cNvPr id="15" name="Rectangle 14"/>
          <p:cNvSpPr/>
          <p:nvPr/>
        </p:nvSpPr>
        <p:spPr>
          <a:xfrm>
            <a:off x="325654" y="764024"/>
            <a:ext cx="5345723" cy="5459187"/>
          </a:xfrm>
          <a:prstGeom prst="rect">
            <a:avLst/>
          </a:prstGeom>
        </p:spPr>
        <p:txBody>
          <a:bodyPr wrap="square">
            <a:spAutoFit/>
          </a:bodyPr>
          <a:lstStyle/>
          <a:p>
            <a:pPr algn="ctr" rtl="1">
              <a:lnSpc>
                <a:spcPct val="150000"/>
              </a:lnSpc>
              <a:spcAft>
                <a:spcPts val="0"/>
              </a:spcAft>
            </a:pPr>
            <a:r>
              <a:rPr lang="ar-SA" dirty="0">
                <a:solidFill>
                  <a:srgbClr val="000000"/>
                </a:solidFill>
                <a:latin typeface="WinSoft Pro Medium" pitchFamily="34" charset="0"/>
                <a:ea typeface="WinSoft Pro Medium" pitchFamily="34" charset="-122"/>
                <a:cs typeface="WinSoft Pro Medium" pitchFamily="34" charset="-120"/>
              </a:rPr>
              <a:t>للانتقال من النشاط 2.2 إلى النشاط 2.3 استخدم المسار الآتي</a:t>
            </a:r>
            <a:r>
              <a:rPr lang="en-US" dirty="0">
                <a:solidFill>
                  <a:srgbClr val="000000"/>
                </a:solidFill>
                <a:latin typeface="WinSoft Pro Medium" pitchFamily="34" charset="0"/>
                <a:ea typeface="WinSoft Pro Medium" pitchFamily="34" charset="-122"/>
                <a:cs typeface="WinSoft Pro Medium" pitchFamily="34" charset="-120"/>
              </a:rPr>
              <a:t>:</a:t>
            </a:r>
          </a:p>
          <a:p>
            <a:pPr algn="ctr" rtl="1">
              <a:lnSpc>
                <a:spcPct val="150000"/>
              </a:lnSpc>
              <a:spcAft>
                <a:spcPts val="0"/>
              </a:spcAft>
            </a:pPr>
            <a:r>
              <a:rPr lang="ar-SA" dirty="0">
                <a:solidFill>
                  <a:srgbClr val="000000"/>
                </a:solidFill>
                <a:latin typeface="WinSoft Pro Medium" pitchFamily="34" charset="0"/>
                <a:ea typeface="WinSoft Pro Medium" pitchFamily="34" charset="-122"/>
                <a:cs typeface="WinSoft Pro Medium" pitchFamily="34" charset="-120"/>
              </a:rPr>
              <a:t> </a:t>
            </a:r>
            <a:endParaRPr lang="en-US" dirty="0">
              <a:solidFill>
                <a:srgbClr val="000000"/>
              </a:solidFill>
              <a:latin typeface="WinSoft Pro Medium" pitchFamily="34" charset="0"/>
              <a:ea typeface="WinSoft Pro Medium" pitchFamily="34" charset="-122"/>
              <a:cs typeface="WinSoft Pro Medium" pitchFamily="34" charset="-120"/>
            </a:endParaRPr>
          </a:p>
          <a:p>
            <a:pPr algn="ctr" rtl="1">
              <a:lnSpc>
                <a:spcPct val="150000"/>
              </a:lnSpc>
              <a:spcAft>
                <a:spcPts val="0"/>
              </a:spcAft>
            </a:pPr>
            <a:r>
              <a:rPr lang="ar-SA" dirty="0">
                <a:solidFill>
                  <a:srgbClr val="000000"/>
                </a:solidFill>
                <a:latin typeface="WinSoft Pro Medium" pitchFamily="34" charset="0"/>
                <a:ea typeface="WinSoft Pro Medium" pitchFamily="34" charset="-122"/>
                <a:cs typeface="WinSoft Pro Medium" pitchFamily="34" charset="-120"/>
              </a:rPr>
              <a:t>الأولوية في منتج النشاط 2.2</a:t>
            </a:r>
            <a:r>
              <a:rPr lang="en-US" dirty="0">
                <a:solidFill>
                  <a:srgbClr val="000000"/>
                </a:solidFill>
                <a:latin typeface="WinSoft Pro Medium" pitchFamily="34" charset="0"/>
                <a:ea typeface="WinSoft Pro Medium" pitchFamily="34" charset="-122"/>
                <a:cs typeface="WinSoft Pro Medium" pitchFamily="34" charset="-120"/>
              </a:rPr>
              <a:t/>
            </a:r>
            <a:br>
              <a:rPr lang="en-US" dirty="0">
                <a:solidFill>
                  <a:srgbClr val="000000"/>
                </a:solidFill>
                <a:latin typeface="WinSoft Pro Medium" pitchFamily="34" charset="0"/>
                <a:ea typeface="WinSoft Pro Medium" pitchFamily="34" charset="-122"/>
                <a:cs typeface="WinSoft Pro Medium" pitchFamily="34" charset="-120"/>
              </a:rPr>
            </a:br>
            <a:r>
              <a:rPr lang="en-US" dirty="0">
                <a:solidFill>
                  <a:srgbClr val="000000"/>
                </a:solidFill>
                <a:latin typeface="WinSoft Pro Medium" pitchFamily="34" charset="0"/>
                <a:ea typeface="WinSoft Pro Medium" pitchFamily="34" charset="-122"/>
                <a:cs typeface="WinSoft Pro Medium" pitchFamily="34" charset="-120"/>
              </a:rPr>
              <a:t>↓</a:t>
            </a:r>
            <a:br>
              <a:rPr lang="en-US" dirty="0">
                <a:solidFill>
                  <a:srgbClr val="000000"/>
                </a:solidFill>
                <a:latin typeface="WinSoft Pro Medium" pitchFamily="34" charset="0"/>
                <a:ea typeface="WinSoft Pro Medium" pitchFamily="34" charset="-122"/>
                <a:cs typeface="WinSoft Pro Medium" pitchFamily="34" charset="-120"/>
              </a:rPr>
            </a:br>
            <a:r>
              <a:rPr lang="ar-SA" dirty="0">
                <a:solidFill>
                  <a:srgbClr val="000000"/>
                </a:solidFill>
                <a:latin typeface="WinSoft Pro Medium" pitchFamily="34" charset="0"/>
                <a:ea typeface="WinSoft Pro Medium" pitchFamily="34" charset="-122"/>
                <a:cs typeface="WinSoft Pro Medium" pitchFamily="34" charset="-120"/>
              </a:rPr>
              <a:t>الموضع الذي يجب أن يتغير في البرنامج</a:t>
            </a:r>
            <a:r>
              <a:rPr lang="en-US" dirty="0">
                <a:solidFill>
                  <a:srgbClr val="000000"/>
                </a:solidFill>
                <a:latin typeface="WinSoft Pro Medium" pitchFamily="34" charset="0"/>
                <a:ea typeface="WinSoft Pro Medium" pitchFamily="34" charset="-122"/>
                <a:cs typeface="WinSoft Pro Medium" pitchFamily="34" charset="-120"/>
              </a:rPr>
              <a:t/>
            </a:r>
            <a:br>
              <a:rPr lang="en-US" dirty="0">
                <a:solidFill>
                  <a:srgbClr val="000000"/>
                </a:solidFill>
                <a:latin typeface="WinSoft Pro Medium" pitchFamily="34" charset="0"/>
                <a:ea typeface="WinSoft Pro Medium" pitchFamily="34" charset="-122"/>
                <a:cs typeface="WinSoft Pro Medium" pitchFamily="34" charset="-120"/>
              </a:rPr>
            </a:br>
            <a:r>
              <a:rPr lang="en-US" dirty="0">
                <a:solidFill>
                  <a:srgbClr val="000000"/>
                </a:solidFill>
                <a:latin typeface="WinSoft Pro Medium" pitchFamily="34" charset="0"/>
                <a:ea typeface="WinSoft Pro Medium" pitchFamily="34" charset="-122"/>
                <a:cs typeface="WinSoft Pro Medium" pitchFamily="34" charset="-120"/>
              </a:rPr>
              <a:t>↓</a:t>
            </a:r>
            <a:br>
              <a:rPr lang="en-US" dirty="0">
                <a:solidFill>
                  <a:srgbClr val="000000"/>
                </a:solidFill>
                <a:latin typeface="WinSoft Pro Medium" pitchFamily="34" charset="0"/>
                <a:ea typeface="WinSoft Pro Medium" pitchFamily="34" charset="-122"/>
                <a:cs typeface="WinSoft Pro Medium" pitchFamily="34" charset="-120"/>
              </a:rPr>
            </a:br>
            <a:r>
              <a:rPr lang="ar-SA" dirty="0">
                <a:solidFill>
                  <a:srgbClr val="000000"/>
                </a:solidFill>
                <a:latin typeface="WinSoft Pro Medium" pitchFamily="34" charset="0"/>
                <a:ea typeface="WinSoft Pro Medium" pitchFamily="34" charset="-122"/>
                <a:cs typeface="WinSoft Pro Medium" pitchFamily="34" charset="-120"/>
              </a:rPr>
              <a:t>نوع الاستجابة</a:t>
            </a:r>
            <a:r>
              <a:rPr lang="en-US" dirty="0">
                <a:solidFill>
                  <a:srgbClr val="000000"/>
                </a:solidFill>
                <a:latin typeface="WinSoft Pro Medium" pitchFamily="34" charset="0"/>
                <a:ea typeface="WinSoft Pro Medium" pitchFamily="34" charset="-122"/>
                <a:cs typeface="WinSoft Pro Medium" pitchFamily="34" charset="-120"/>
              </a:rPr>
              <a:t/>
            </a:r>
            <a:br>
              <a:rPr lang="en-US" dirty="0">
                <a:solidFill>
                  <a:srgbClr val="000000"/>
                </a:solidFill>
                <a:latin typeface="WinSoft Pro Medium" pitchFamily="34" charset="0"/>
                <a:ea typeface="WinSoft Pro Medium" pitchFamily="34" charset="-122"/>
                <a:cs typeface="WinSoft Pro Medium" pitchFamily="34" charset="-120"/>
              </a:rPr>
            </a:br>
            <a:r>
              <a:rPr lang="en-US" dirty="0">
                <a:solidFill>
                  <a:srgbClr val="000000"/>
                </a:solidFill>
                <a:latin typeface="WinSoft Pro Medium" pitchFamily="34" charset="0"/>
                <a:ea typeface="WinSoft Pro Medium" pitchFamily="34" charset="-122"/>
                <a:cs typeface="WinSoft Pro Medium" pitchFamily="34" charset="-120"/>
              </a:rPr>
              <a:t>↓</a:t>
            </a:r>
            <a:br>
              <a:rPr lang="en-US" dirty="0">
                <a:solidFill>
                  <a:srgbClr val="000000"/>
                </a:solidFill>
                <a:latin typeface="WinSoft Pro Medium" pitchFamily="34" charset="0"/>
                <a:ea typeface="WinSoft Pro Medium" pitchFamily="34" charset="-122"/>
                <a:cs typeface="WinSoft Pro Medium" pitchFamily="34" charset="-120"/>
              </a:rPr>
            </a:br>
            <a:r>
              <a:rPr lang="ar-SA" dirty="0">
                <a:solidFill>
                  <a:srgbClr val="000000"/>
                </a:solidFill>
                <a:latin typeface="WinSoft Pro Medium" pitchFamily="34" charset="0"/>
                <a:ea typeface="WinSoft Pro Medium" pitchFamily="34" charset="-122"/>
                <a:cs typeface="WinSoft Pro Medium" pitchFamily="34" charset="-120"/>
              </a:rPr>
              <a:t>التغيير المطلوب</a:t>
            </a:r>
            <a:r>
              <a:rPr lang="en-US" dirty="0">
                <a:solidFill>
                  <a:srgbClr val="000000"/>
                </a:solidFill>
                <a:latin typeface="WinSoft Pro Medium" pitchFamily="34" charset="0"/>
                <a:ea typeface="WinSoft Pro Medium" pitchFamily="34" charset="-122"/>
                <a:cs typeface="WinSoft Pro Medium" pitchFamily="34" charset="-120"/>
              </a:rPr>
              <a:t/>
            </a:r>
            <a:br>
              <a:rPr lang="en-US" dirty="0">
                <a:solidFill>
                  <a:srgbClr val="000000"/>
                </a:solidFill>
                <a:latin typeface="WinSoft Pro Medium" pitchFamily="34" charset="0"/>
                <a:ea typeface="WinSoft Pro Medium" pitchFamily="34" charset="-122"/>
                <a:cs typeface="WinSoft Pro Medium" pitchFamily="34" charset="-120"/>
              </a:rPr>
            </a:br>
            <a:r>
              <a:rPr lang="en-US" dirty="0">
                <a:solidFill>
                  <a:srgbClr val="000000"/>
                </a:solidFill>
                <a:latin typeface="WinSoft Pro Medium" pitchFamily="34" charset="0"/>
                <a:ea typeface="WinSoft Pro Medium" pitchFamily="34" charset="-122"/>
                <a:cs typeface="WinSoft Pro Medium" pitchFamily="34" charset="-120"/>
              </a:rPr>
              <a:t>↓</a:t>
            </a:r>
            <a:br>
              <a:rPr lang="en-US" dirty="0">
                <a:solidFill>
                  <a:srgbClr val="000000"/>
                </a:solidFill>
                <a:latin typeface="WinSoft Pro Medium" pitchFamily="34" charset="0"/>
                <a:ea typeface="WinSoft Pro Medium" pitchFamily="34" charset="-122"/>
                <a:cs typeface="WinSoft Pro Medium" pitchFamily="34" charset="-120"/>
              </a:rPr>
            </a:br>
            <a:r>
              <a:rPr lang="ar-SA" dirty="0">
                <a:solidFill>
                  <a:srgbClr val="000000"/>
                </a:solidFill>
                <a:latin typeface="WinSoft Pro Medium" pitchFamily="34" charset="0"/>
                <a:ea typeface="WinSoft Pro Medium" pitchFamily="34" charset="-122"/>
                <a:cs typeface="WinSoft Pro Medium" pitchFamily="34" charset="-120"/>
              </a:rPr>
              <a:t>المسؤول والموارد</a:t>
            </a:r>
            <a:r>
              <a:rPr lang="en-US" dirty="0">
                <a:solidFill>
                  <a:srgbClr val="000000"/>
                </a:solidFill>
                <a:latin typeface="WinSoft Pro Medium" pitchFamily="34" charset="0"/>
                <a:ea typeface="WinSoft Pro Medium" pitchFamily="34" charset="-122"/>
                <a:cs typeface="WinSoft Pro Medium" pitchFamily="34" charset="-120"/>
              </a:rPr>
              <a:t/>
            </a:r>
            <a:br>
              <a:rPr lang="en-US" dirty="0">
                <a:solidFill>
                  <a:srgbClr val="000000"/>
                </a:solidFill>
                <a:latin typeface="WinSoft Pro Medium" pitchFamily="34" charset="0"/>
                <a:ea typeface="WinSoft Pro Medium" pitchFamily="34" charset="-122"/>
                <a:cs typeface="WinSoft Pro Medium" pitchFamily="34" charset="-120"/>
              </a:rPr>
            </a:br>
            <a:r>
              <a:rPr lang="en-US" dirty="0">
                <a:solidFill>
                  <a:srgbClr val="000000"/>
                </a:solidFill>
                <a:latin typeface="WinSoft Pro Medium" pitchFamily="34" charset="0"/>
                <a:ea typeface="WinSoft Pro Medium" pitchFamily="34" charset="-122"/>
                <a:cs typeface="WinSoft Pro Medium" pitchFamily="34" charset="-120"/>
              </a:rPr>
              <a:t>↓</a:t>
            </a:r>
            <a:br>
              <a:rPr lang="en-US" dirty="0">
                <a:solidFill>
                  <a:srgbClr val="000000"/>
                </a:solidFill>
                <a:latin typeface="WinSoft Pro Medium" pitchFamily="34" charset="0"/>
                <a:ea typeface="WinSoft Pro Medium" pitchFamily="34" charset="-122"/>
                <a:cs typeface="WinSoft Pro Medium" pitchFamily="34" charset="-120"/>
              </a:rPr>
            </a:br>
            <a:r>
              <a:rPr lang="ar-SA" dirty="0">
                <a:solidFill>
                  <a:srgbClr val="000000"/>
                </a:solidFill>
                <a:latin typeface="WinSoft Pro Medium" pitchFamily="34" charset="0"/>
                <a:ea typeface="WinSoft Pro Medium" pitchFamily="34" charset="-122"/>
                <a:cs typeface="WinSoft Pro Medium" pitchFamily="34" charset="-120"/>
              </a:rPr>
              <a:t>المؤشر</a:t>
            </a:r>
            <a:endParaRPr lang="en-US" dirty="0">
              <a:solidFill>
                <a:srgbClr val="000000"/>
              </a:solidFill>
              <a:latin typeface="WinSoft Pro Medium" pitchFamily="34" charset="0"/>
              <a:ea typeface="WinSoft Pro Medium" pitchFamily="34" charset="-122"/>
              <a:cs typeface="WinSoft Pro Medium" pitchFamily="34" charset="-120"/>
            </a:endParaRPr>
          </a:p>
        </p:txBody>
      </p:sp>
      <p:sp>
        <p:nvSpPr>
          <p:cNvPr id="2" name="Rectangle 1"/>
          <p:cNvSpPr/>
          <p:nvPr/>
        </p:nvSpPr>
        <p:spPr>
          <a:xfrm>
            <a:off x="5749933" y="4070271"/>
            <a:ext cx="6096000" cy="2677656"/>
          </a:xfrm>
          <a:prstGeom prst="rect">
            <a:avLst/>
          </a:prstGeom>
        </p:spPr>
        <p:txBody>
          <a:bodyPr>
            <a:spAutoFit/>
          </a:bodyPr>
          <a:lstStyle/>
          <a:p>
            <a:pPr algn="r" rtl="1">
              <a:spcAft>
                <a:spcPts val="0"/>
              </a:spcAft>
            </a:pPr>
            <a:r>
              <a:rPr lang="ar-SA" sz="2400" dirty="0">
                <a:solidFill>
                  <a:srgbClr val="000000"/>
                </a:solidFill>
                <a:latin typeface="WinSoft Pro Medium" pitchFamily="34" charset="0"/>
                <a:ea typeface="WinSoft Pro Medium" pitchFamily="34" charset="-122"/>
                <a:cs typeface="WinSoft Pro Medium" pitchFamily="34" charset="-120"/>
              </a:rPr>
              <a:t>مثال</a:t>
            </a:r>
            <a:endParaRPr lang="en-US" sz="2400" dirty="0">
              <a:solidFill>
                <a:srgbClr val="000000"/>
              </a:solidFill>
              <a:latin typeface="WinSoft Pro Medium" pitchFamily="34" charset="0"/>
              <a:ea typeface="WinSoft Pro Medium" pitchFamily="34" charset="-122"/>
              <a:cs typeface="WinSoft Pro Medium" pitchFamily="34" charset="-120"/>
            </a:endParaRPr>
          </a:p>
          <a:p>
            <a:pPr algn="r" rtl="1"/>
            <a:r>
              <a:rPr lang="ar-SA" sz="2400" dirty="0">
                <a:solidFill>
                  <a:srgbClr val="000000"/>
                </a:solidFill>
                <a:latin typeface="WinSoft Pro Medium" pitchFamily="34" charset="0"/>
                <a:ea typeface="WinSoft Pro Medium" pitchFamily="34" charset="-122"/>
                <a:cs typeface="WinSoft Pro Medium" pitchFamily="34" charset="-120"/>
              </a:rPr>
              <a:t>إذا أظهر منتج النشاط 2.2 أن التعليمات التقنية ذات الشكل الواحد تعيق مجموعة من المتدربين، فلا يكون النشاط 2.3 تقديم الدعم للمتدربين</a:t>
            </a:r>
            <a:r>
              <a:rPr lang="en-US" sz="2400" dirty="0">
                <a:solidFill>
                  <a:srgbClr val="000000"/>
                </a:solidFill>
                <a:latin typeface="WinSoft Pro Medium" pitchFamily="34" charset="0"/>
                <a:ea typeface="WinSoft Pro Medium" pitchFamily="34" charset="-122"/>
                <a:cs typeface="WinSoft Pro Medium" pitchFamily="34" charset="-120"/>
              </a:rPr>
              <a:t>. </a:t>
            </a:r>
            <a:endParaRPr lang="ar-JO" sz="2400" dirty="0">
              <a:solidFill>
                <a:srgbClr val="000000"/>
              </a:solidFill>
              <a:latin typeface="WinSoft Pro Medium" pitchFamily="34" charset="0"/>
              <a:ea typeface="WinSoft Pro Medium" pitchFamily="34" charset="-122"/>
              <a:cs typeface="WinSoft Pro Medium" pitchFamily="34" charset="-120"/>
            </a:endParaRPr>
          </a:p>
          <a:p>
            <a:pPr algn="r" rtl="1"/>
            <a:r>
              <a:rPr lang="ar-SA" sz="2400" dirty="0">
                <a:solidFill>
                  <a:srgbClr val="000000"/>
                </a:solidFill>
                <a:latin typeface="WinSoft Pro Medium" pitchFamily="34" charset="0"/>
                <a:ea typeface="WinSoft Pro Medium" pitchFamily="34" charset="-122"/>
                <a:cs typeface="WinSoft Pro Medium" pitchFamily="34" charset="-120"/>
              </a:rPr>
              <a:t>بل</a:t>
            </a:r>
            <a:r>
              <a:rPr lang="en-US" sz="2400" dirty="0">
                <a:solidFill>
                  <a:srgbClr val="000000"/>
                </a:solidFill>
                <a:latin typeface="WinSoft Pro Medium" pitchFamily="34" charset="0"/>
                <a:ea typeface="WinSoft Pro Medium" pitchFamily="34" charset="-122"/>
                <a:cs typeface="WinSoft Pro Medium" pitchFamily="34" charset="-120"/>
              </a:rPr>
              <a:t>: </a:t>
            </a:r>
            <a:r>
              <a:rPr lang="ar-SA" sz="2400" dirty="0">
                <a:solidFill>
                  <a:srgbClr val="000000"/>
                </a:solidFill>
                <a:latin typeface="WinSoft Pro Medium" pitchFamily="34" charset="0"/>
                <a:ea typeface="WinSoft Pro Medium" pitchFamily="34" charset="-122"/>
                <a:cs typeface="WinSoft Pro Medium" pitchFamily="34" charset="-120"/>
              </a:rPr>
              <a:t>تضمين متطلب على مستوى المقرر لتقديم تعليمات المهام الأساسية بأكثر من شكل قابل للوصول، مع تحديد المسؤولية ومؤشر المتابعة</a:t>
            </a:r>
            <a:endParaRPr lang="ar-JO" sz="2400" dirty="0">
              <a:solidFill>
                <a:srgbClr val="000000"/>
              </a:solidFill>
              <a:latin typeface="WinSoft Pro Medium" pitchFamily="34" charset="0"/>
              <a:ea typeface="WinSoft Pro Medium" pitchFamily="34" charset="-122"/>
              <a:cs typeface="WinSoft Pro Medium" pitchFamily="34" charset="-120"/>
            </a:endParaRPr>
          </a:p>
        </p:txBody>
      </p:sp>
    </p:spTree>
    <p:extLst>
      <p:ext uri="{BB962C8B-B14F-4D97-AF65-F5344CB8AC3E}">
        <p14:creationId xmlns:p14="http://schemas.microsoft.com/office/powerpoint/2010/main" val="205907594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713871" y="426146"/>
            <a:ext cx="7765367" cy="738664"/>
          </a:xfrm>
          <a:prstGeom prst="rect">
            <a:avLst/>
          </a:prstGeom>
        </p:spPr>
        <p:txBody>
          <a:bodyPr wrap="square">
            <a:spAutoFit/>
          </a:bodyPr>
          <a:lstStyle/>
          <a:p>
            <a:pPr algn="r" rtl="1">
              <a:lnSpc>
                <a:spcPct val="150000"/>
              </a:lnSpc>
              <a:spcAft>
                <a:spcPts val="500"/>
              </a:spcAft>
            </a:pPr>
            <a:r>
              <a:rPr lang="ar-JO" sz="2800" b="1" dirty="0">
                <a:solidFill>
                  <a:srgbClr val="2E3C4E"/>
                </a:solidFill>
                <a:latin typeface="GE SS Two Light" pitchFamily="34" charset="0"/>
                <a:ea typeface="GE SS Two Light" pitchFamily="34" charset="-122"/>
                <a:cs typeface="GE SS Two Light" pitchFamily="34" charset="-120"/>
              </a:rPr>
              <a:t>مجالات الدمج في البرنامج والمقرر</a:t>
            </a:r>
            <a:endParaRPr lang="en-US" sz="2800" b="1" dirty="0">
              <a:solidFill>
                <a:srgbClr val="2E3C4E"/>
              </a:solidFill>
              <a:latin typeface="GE SS Two Light" pitchFamily="34" charset="0"/>
              <a:ea typeface="GE SS Two Light" pitchFamily="34" charset="-122"/>
              <a:cs typeface="GE SS Two Light" pitchFamily="34" charset="-120"/>
            </a:endParaRPr>
          </a:p>
        </p:txBody>
      </p:sp>
      <p:sp>
        <p:nvSpPr>
          <p:cNvPr id="5" name="Rectangle 4"/>
          <p:cNvSpPr/>
          <p:nvPr/>
        </p:nvSpPr>
        <p:spPr>
          <a:xfrm>
            <a:off x="106680" y="1206381"/>
            <a:ext cx="12237581" cy="861774"/>
          </a:xfrm>
          <a:prstGeom prst="rect">
            <a:avLst/>
          </a:prstGeom>
        </p:spPr>
        <p:txBody>
          <a:bodyPr wrap="none">
            <a:spAutoFit/>
          </a:bodyPr>
          <a:lstStyle/>
          <a:p>
            <a:pPr rtl="1"/>
            <a:r>
              <a:rPr lang="ar-SA" sz="2000" dirty="0">
                <a:solidFill>
                  <a:srgbClr val="000000"/>
                </a:solidFill>
                <a:latin typeface="WinSoft Pro Medium" pitchFamily="34" charset="0"/>
                <a:ea typeface="WinSoft Pro Medium" pitchFamily="34" charset="-122"/>
                <a:cs typeface="WinSoft Pro Medium" pitchFamily="34" charset="-120"/>
              </a:rPr>
              <a:t>يجب ألا يوضع التعليم الشامل في فقرة مستقلة في نهاية البرنامج</a:t>
            </a:r>
            <a:r>
              <a:rPr lang="en-US" sz="2000" dirty="0">
                <a:solidFill>
                  <a:srgbClr val="000000"/>
                </a:solidFill>
                <a:latin typeface="WinSoft Pro Medium" pitchFamily="34" charset="0"/>
                <a:ea typeface="WinSoft Pro Medium" pitchFamily="34" charset="-122"/>
                <a:cs typeface="WinSoft Pro Medium" pitchFamily="34" charset="-120"/>
              </a:rPr>
              <a:t>. </a:t>
            </a:r>
            <a:r>
              <a:rPr lang="ar-SA" sz="2000" dirty="0">
                <a:solidFill>
                  <a:srgbClr val="000000"/>
                </a:solidFill>
                <a:latin typeface="WinSoft Pro Medium" pitchFamily="34" charset="0"/>
                <a:ea typeface="WinSoft Pro Medium" pitchFamily="34" charset="-122"/>
                <a:cs typeface="WinSoft Pro Medium" pitchFamily="34" charset="-120"/>
              </a:rPr>
              <a:t>بل يتم دمجه عبر مجالات البرنامج</a:t>
            </a:r>
            <a:r>
              <a:rPr lang="en-US" sz="2000" dirty="0">
                <a:solidFill>
                  <a:srgbClr val="000000"/>
                </a:solidFill>
                <a:latin typeface="WinSoft Pro Medium" pitchFamily="34" charset="0"/>
                <a:ea typeface="WinSoft Pro Medium" pitchFamily="34" charset="-122"/>
                <a:cs typeface="WinSoft Pro Medium" pitchFamily="34" charset="-120"/>
              </a:rPr>
              <a:t>. </a:t>
            </a:r>
            <a:r>
              <a:rPr lang="ar-SA" sz="2000" dirty="0">
                <a:solidFill>
                  <a:srgbClr val="000000"/>
                </a:solidFill>
                <a:latin typeface="WinSoft Pro Medium" pitchFamily="34" charset="0"/>
                <a:ea typeface="WinSoft Pro Medium" pitchFamily="34" charset="-122"/>
                <a:cs typeface="WinSoft Pro Medium" pitchFamily="34" charset="-120"/>
              </a:rPr>
              <a:t>يجب أن تأخذ بعين الاعتبار المجالات الآتية</a:t>
            </a:r>
            <a:r>
              <a:rPr lang="en-US" dirty="0"/>
              <a:t>:</a:t>
            </a:r>
            <a:endParaRPr lang="en-US" sz="2000" dirty="0">
              <a:solidFill>
                <a:srgbClr val="000000"/>
              </a:solidFill>
              <a:latin typeface="WinSoft Pro Medium" pitchFamily="34" charset="0"/>
              <a:ea typeface="WinSoft Pro Medium" pitchFamily="34" charset="-122"/>
              <a:cs typeface="WinSoft Pro Medium" pitchFamily="34" charset="-120"/>
            </a:endParaRPr>
          </a:p>
          <a:p>
            <a:pPr algn="just" rtl="1">
              <a:lnSpc>
                <a:spcPct val="150000"/>
              </a:lnSpc>
              <a:spcAft>
                <a:spcPts val="500"/>
              </a:spcAft>
            </a:pPr>
            <a:endParaRPr lang="en-US" sz="2000" dirty="0">
              <a:solidFill>
                <a:srgbClr val="000000"/>
              </a:solidFill>
              <a:latin typeface="WinSoft Pro Medium" pitchFamily="34" charset="0"/>
              <a:ea typeface="WinSoft Pro Medium" pitchFamily="34" charset="-122"/>
              <a:cs typeface="WinSoft Pro Medium" pitchFamily="34" charset="-120"/>
            </a:endParaRPr>
          </a:p>
        </p:txBody>
      </p:sp>
      <p:graphicFrame>
        <p:nvGraphicFramePr>
          <p:cNvPr id="7" name="Table 6"/>
          <p:cNvGraphicFramePr>
            <a:graphicFrameLocks noGrp="1"/>
          </p:cNvGraphicFramePr>
          <p:nvPr>
            <p:extLst>
              <p:ext uri="{D42A27DB-BD31-4B8C-83A1-F6EECF244321}">
                <p14:modId xmlns:p14="http://schemas.microsoft.com/office/powerpoint/2010/main" val="2433248693"/>
              </p:ext>
            </p:extLst>
          </p:nvPr>
        </p:nvGraphicFramePr>
        <p:xfrm>
          <a:off x="3260925" y="1821754"/>
          <a:ext cx="5929089" cy="5029200"/>
        </p:xfrm>
        <a:graphic>
          <a:graphicData uri="http://schemas.openxmlformats.org/drawingml/2006/table">
            <a:tbl>
              <a:tblPr rtl="1" firstRow="1" firstCol="1" bandRow="1">
                <a:tableStyleId>{5C22544A-7EE6-4342-B048-85BDC9FD1C3A}</a:tableStyleId>
              </a:tblPr>
              <a:tblGrid>
                <a:gridCol w="5929089">
                  <a:extLst>
                    <a:ext uri="{9D8B030D-6E8A-4147-A177-3AD203B41FA5}">
                      <a16:colId xmlns:a16="http://schemas.microsoft.com/office/drawing/2014/main" val="1737191430"/>
                    </a:ext>
                  </a:extLst>
                </a:gridCol>
              </a:tblGrid>
              <a:tr h="0">
                <a:tc>
                  <a:txBody>
                    <a:bodyPr/>
                    <a:lstStyle/>
                    <a:p>
                      <a:pPr algn="ctr" rtl="1">
                        <a:lnSpc>
                          <a:spcPct val="15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مجال البرنامج/ المقرر</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80713458"/>
                  </a:ext>
                </a:extLst>
              </a:tr>
              <a:tr h="0">
                <a:tc>
                  <a:txBody>
                    <a:bodyPr/>
                    <a:lstStyle/>
                    <a:p>
                      <a:pPr algn="ctr" rtl="1">
                        <a:lnSpc>
                          <a:spcPct val="15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الأهداف وإطار الكفايات</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3293035571"/>
                  </a:ext>
                </a:extLst>
              </a:tr>
              <a:tr h="0">
                <a:tc>
                  <a:txBody>
                    <a:bodyPr/>
                    <a:lstStyle/>
                    <a:p>
                      <a:pPr algn="ctr" rtl="1">
                        <a:lnSpc>
                          <a:spcPct val="15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محتوى المنهاج وتسلسله</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3918459900"/>
                  </a:ext>
                </a:extLst>
              </a:tr>
              <a:tr h="0">
                <a:tc>
                  <a:txBody>
                    <a:bodyPr/>
                    <a:lstStyle/>
                    <a:p>
                      <a:pPr algn="ctr" rtl="1">
                        <a:lnSpc>
                          <a:spcPct val="15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أنماط التقديم والجداول</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3381478150"/>
                  </a:ext>
                </a:extLst>
              </a:tr>
              <a:tr h="0">
                <a:tc>
                  <a:txBody>
                    <a:bodyPr/>
                    <a:lstStyle/>
                    <a:p>
                      <a:pPr algn="ctr" rtl="1">
                        <a:lnSpc>
                          <a:spcPct val="15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المواد التعليمية وإمكانية الوصول</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675911477"/>
                  </a:ext>
                </a:extLst>
              </a:tr>
              <a:tr h="0">
                <a:tc>
                  <a:txBody>
                    <a:bodyPr/>
                    <a:lstStyle/>
                    <a:p>
                      <a:pPr algn="ctr" rtl="1">
                        <a:lnSpc>
                          <a:spcPct val="15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توقعات</a:t>
                      </a:r>
                      <a:r>
                        <a:rPr lang="en-US" sz="2000" kern="1200" dirty="0">
                          <a:solidFill>
                            <a:schemeClr val="bg1"/>
                          </a:solidFill>
                          <a:latin typeface="WinSoft Pro Medium" pitchFamily="34" charset="0"/>
                          <a:ea typeface="WinSoft Pro Medium" pitchFamily="34" charset="-122"/>
                          <a:cs typeface="WinSoft Pro Medium" pitchFamily="34" charset="-120"/>
                        </a:rPr>
                        <a:t> UDL </a:t>
                      </a:r>
                      <a:r>
                        <a:rPr lang="ar-SA" sz="2000" kern="1200" dirty="0">
                          <a:solidFill>
                            <a:schemeClr val="bg1"/>
                          </a:solidFill>
                          <a:latin typeface="WinSoft Pro Medium" pitchFamily="34" charset="0"/>
                          <a:ea typeface="WinSoft Pro Medium" pitchFamily="34" charset="-122"/>
                          <a:cs typeface="WinSoft Pro Medium" pitchFamily="34" charset="-120"/>
                        </a:rPr>
                        <a:t>والتمايز</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2276796720"/>
                  </a:ext>
                </a:extLst>
              </a:tr>
              <a:tr h="0">
                <a:tc>
                  <a:txBody>
                    <a:bodyPr/>
                    <a:lstStyle/>
                    <a:p>
                      <a:pPr algn="ctr" rtl="1">
                        <a:lnSpc>
                          <a:spcPct val="15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إجراءات الترتيبات التيسيرية المعقولة</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176448016"/>
                  </a:ext>
                </a:extLst>
              </a:tr>
              <a:tr h="0">
                <a:tc>
                  <a:txBody>
                    <a:bodyPr/>
                    <a:lstStyle/>
                    <a:p>
                      <a:pPr algn="ctr" rtl="1">
                        <a:lnSpc>
                          <a:spcPct val="15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التكنولوجيا المساندة وخدمات الدعم</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3168787821"/>
                  </a:ext>
                </a:extLst>
              </a:tr>
              <a:tr h="0">
                <a:tc>
                  <a:txBody>
                    <a:bodyPr/>
                    <a:lstStyle/>
                    <a:p>
                      <a:pPr algn="ctr" rtl="1">
                        <a:lnSpc>
                          <a:spcPct val="15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سياسة التقييم وترتيبات الوصول</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1959455723"/>
                  </a:ext>
                </a:extLst>
              </a:tr>
              <a:tr h="0">
                <a:tc>
                  <a:txBody>
                    <a:bodyPr/>
                    <a:lstStyle/>
                    <a:p>
                      <a:pPr algn="ctr" rtl="1">
                        <a:lnSpc>
                          <a:spcPct val="15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قدرات المدرب والمقيم</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1763376068"/>
                  </a:ext>
                </a:extLst>
              </a:tr>
              <a:tr h="0">
                <a:tc>
                  <a:txBody>
                    <a:bodyPr/>
                    <a:lstStyle/>
                    <a:p>
                      <a:pPr algn="ctr" rtl="1">
                        <a:lnSpc>
                          <a:spcPct val="15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التدريب في موقع العمل والانتقال إلى التوظيف</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3342988010"/>
                  </a:ext>
                </a:extLst>
              </a:tr>
            </a:tbl>
          </a:graphicData>
        </a:graphic>
      </p:graphicFrame>
    </p:spTree>
    <p:extLst>
      <p:ext uri="{BB962C8B-B14F-4D97-AF65-F5344CB8AC3E}">
        <p14:creationId xmlns:p14="http://schemas.microsoft.com/office/powerpoint/2010/main" val="62738770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0" descr="preencoded.png"/>
          <p:cNvPicPr>
            <a:picLocks noChangeAspect="1"/>
          </p:cNvPicPr>
          <p:nvPr/>
        </p:nvPicPr>
        <p:blipFill>
          <a:blip>
            <a:extLst>
              <a:ext uri="{96DAC541-7B7A-43D3-8B79-37D633B846F1}">
                <asvg:svgBlip xmlns:asvg="http://schemas.microsoft.com/office/drawing/2016/SVG/main" xmlns="" r:embed="rId2"/>
              </a:ext>
            </a:extLst>
          </a:blip>
          <a:stretch>
            <a:fillRect/>
          </a:stretch>
        </p:blipFill>
        <p:spPr>
          <a:xfrm>
            <a:off x="6174824" y="568896"/>
            <a:ext cx="5384963" cy="5747498"/>
          </a:xfrm>
          <a:prstGeom prst="rect">
            <a:avLst/>
          </a:prstGeom>
        </p:spPr>
      </p:pic>
      <p:pic>
        <p:nvPicPr>
          <p:cNvPr id="5" name="Image 1" descr="preencoded.png"/>
          <p:cNvPicPr>
            <a:picLocks noChangeAspect="1"/>
          </p:cNvPicPr>
          <p:nvPr/>
        </p:nvPicPr>
        <p:blipFill>
          <a:blip>
            <a:extLst>
              <a:ext uri="{96DAC541-7B7A-43D3-8B79-37D633B846F1}">
                <asvg:svgBlip xmlns:asvg="http://schemas.microsoft.com/office/drawing/2016/SVG/main" xmlns="" r:embed="rId2"/>
              </a:ext>
            </a:extLst>
          </a:blip>
          <a:stretch>
            <a:fillRect/>
          </a:stretch>
        </p:blipFill>
        <p:spPr>
          <a:xfrm>
            <a:off x="631908" y="568896"/>
            <a:ext cx="5384963" cy="5747498"/>
          </a:xfrm>
          <a:prstGeom prst="rect">
            <a:avLst/>
          </a:prstGeom>
        </p:spPr>
      </p:pic>
      <p:sp>
        <p:nvSpPr>
          <p:cNvPr id="8" name="Rectangle 7"/>
          <p:cNvSpPr/>
          <p:nvPr/>
        </p:nvSpPr>
        <p:spPr>
          <a:xfrm>
            <a:off x="6174824" y="749970"/>
            <a:ext cx="5193902" cy="5196294"/>
          </a:xfrm>
          <a:prstGeom prst="rect">
            <a:avLst/>
          </a:prstGeom>
        </p:spPr>
        <p:txBody>
          <a:bodyPr wrap="square">
            <a:spAutoFit/>
          </a:bodyPr>
          <a:lstStyle/>
          <a:p>
            <a:pPr lvl="0" algn="r" rtl="1">
              <a:lnSpc>
                <a:spcPct val="150000"/>
              </a:lnSpc>
              <a:spcAft>
                <a:spcPts val="500"/>
              </a:spcAft>
            </a:pPr>
            <a:r>
              <a:rPr lang="ar-SA" sz="2000" dirty="0">
                <a:solidFill>
                  <a:srgbClr val="000000"/>
                </a:solidFill>
                <a:latin typeface="WinSoft Pro Medium" pitchFamily="34" charset="0"/>
                <a:ea typeface="WinSoft Pro Medium" pitchFamily="34" charset="-122"/>
                <a:cs typeface="WinSoft Pro Medium" pitchFamily="34" charset="-120"/>
              </a:rPr>
              <a:t>المجال الأول: الأهداف وإطار الكفايات</a:t>
            </a:r>
            <a:endParaRPr lang="en-US" sz="2000" dirty="0">
              <a:solidFill>
                <a:srgbClr val="000000"/>
              </a:solidFill>
              <a:latin typeface="WinSoft Pro Medium" pitchFamily="34" charset="0"/>
              <a:ea typeface="WinSoft Pro Medium" pitchFamily="34" charset="-122"/>
              <a:cs typeface="WinSoft Pro Medium" pitchFamily="34" charset="-120"/>
            </a:endParaRPr>
          </a:p>
          <a:p>
            <a:pPr algn="r" rtl="1">
              <a:lnSpc>
                <a:spcPct val="150000"/>
              </a:lnSpc>
              <a:spcAft>
                <a:spcPts val="0"/>
              </a:spcAft>
            </a:pPr>
            <a:r>
              <a:rPr lang="ar-SA" sz="2000" dirty="0">
                <a:solidFill>
                  <a:srgbClr val="000000"/>
                </a:solidFill>
                <a:latin typeface="WinSoft Pro Medium" pitchFamily="34" charset="0"/>
                <a:ea typeface="WinSoft Pro Medium" pitchFamily="34" charset="-122"/>
                <a:cs typeface="WinSoft Pro Medium" pitchFamily="34" charset="-120"/>
              </a:rPr>
              <a:t>يجب أن تجيب عن الأسئلة الآتية:</a:t>
            </a:r>
            <a:endParaRPr lang="ar-JO" sz="2000" dirty="0">
              <a:solidFill>
                <a:srgbClr val="000000"/>
              </a:solidFill>
              <a:latin typeface="WinSoft Pro Medium" pitchFamily="34" charset="0"/>
              <a:ea typeface="WinSoft Pro Medium" pitchFamily="34" charset="-122"/>
              <a:cs typeface="WinSoft Pro Medium" pitchFamily="34" charset="-120"/>
            </a:endParaRPr>
          </a:p>
          <a:p>
            <a:pPr algn="r" rtl="1">
              <a:lnSpc>
                <a:spcPct val="150000"/>
              </a:lnSpc>
              <a:spcAft>
                <a:spcPts val="0"/>
              </a:spcAft>
            </a:pPr>
            <a:endParaRPr lang="en-US" sz="2000" dirty="0">
              <a:solidFill>
                <a:srgbClr val="000000"/>
              </a:solidFill>
              <a:latin typeface="WinSoft Pro Medium" pitchFamily="34" charset="0"/>
              <a:ea typeface="WinSoft Pro Medium" pitchFamily="34" charset="-122"/>
              <a:cs typeface="WinSoft Pro Medium" pitchFamily="34" charset="-120"/>
            </a:endParaRPr>
          </a:p>
          <a:p>
            <a:pPr marL="342900" lvl="0" indent="-342900" algn="r" rtl="1">
              <a:lnSpc>
                <a:spcPct val="150000"/>
              </a:lnSpc>
              <a:spcAft>
                <a:spcPts val="0"/>
              </a:spcAft>
              <a:buSzPts val="1000"/>
              <a:buFont typeface="Wingdings" panose="05000000000000000000" pitchFamily="2" charset="2"/>
              <a:buChar char=""/>
              <a:tabLst>
                <a:tab pos="457200" algn="l"/>
              </a:tabLst>
            </a:pPr>
            <a:r>
              <a:rPr lang="ar-SA" sz="2000" dirty="0">
                <a:solidFill>
                  <a:srgbClr val="000000"/>
                </a:solidFill>
                <a:latin typeface="WinSoft Pro Medium" pitchFamily="34" charset="0"/>
                <a:ea typeface="WinSoft Pro Medium" pitchFamily="34" charset="-122"/>
                <a:cs typeface="WinSoft Pro Medium" pitchFamily="34" charset="-120"/>
              </a:rPr>
              <a:t>هل الأهداف تصف الكفاية المطلوبة بوضوح؟ </a:t>
            </a:r>
            <a:endParaRPr lang="en-US" sz="2000" dirty="0">
              <a:solidFill>
                <a:srgbClr val="000000"/>
              </a:solidFill>
              <a:latin typeface="WinSoft Pro Medium" pitchFamily="34" charset="0"/>
              <a:ea typeface="WinSoft Pro Medium" pitchFamily="34" charset="-122"/>
              <a:cs typeface="WinSoft Pro Medium" pitchFamily="34" charset="-120"/>
            </a:endParaRPr>
          </a:p>
          <a:p>
            <a:pPr marL="342900" lvl="0" indent="-342900" algn="r" rtl="1">
              <a:lnSpc>
                <a:spcPct val="150000"/>
              </a:lnSpc>
              <a:spcAft>
                <a:spcPts val="0"/>
              </a:spcAft>
              <a:buSzPts val="1000"/>
              <a:buFont typeface="Wingdings" panose="05000000000000000000" pitchFamily="2" charset="2"/>
              <a:buChar char=""/>
              <a:tabLst>
                <a:tab pos="457200" algn="l"/>
              </a:tabLst>
            </a:pPr>
            <a:r>
              <a:rPr lang="ar-SA" sz="2000" dirty="0">
                <a:solidFill>
                  <a:srgbClr val="000000"/>
                </a:solidFill>
                <a:latin typeface="WinSoft Pro Medium" pitchFamily="34" charset="0"/>
                <a:ea typeface="WinSoft Pro Medium" pitchFamily="34" charset="-122"/>
                <a:cs typeface="WinSoft Pro Medium" pitchFamily="34" charset="-120"/>
              </a:rPr>
              <a:t>هل تحتوي على متطلبات غير ضرورية قد تؤدي إلى الإقصاء؟ </a:t>
            </a:r>
            <a:endParaRPr lang="en-US" sz="2000" dirty="0">
              <a:solidFill>
                <a:srgbClr val="000000"/>
              </a:solidFill>
              <a:latin typeface="WinSoft Pro Medium" pitchFamily="34" charset="0"/>
              <a:ea typeface="WinSoft Pro Medium" pitchFamily="34" charset="-122"/>
              <a:cs typeface="WinSoft Pro Medium" pitchFamily="34" charset="-120"/>
            </a:endParaRPr>
          </a:p>
          <a:p>
            <a:pPr marL="342900" lvl="0" indent="-342900" algn="r" rtl="1">
              <a:lnSpc>
                <a:spcPct val="150000"/>
              </a:lnSpc>
              <a:spcAft>
                <a:spcPts val="0"/>
              </a:spcAft>
              <a:buSzPts val="1000"/>
              <a:buFont typeface="Wingdings" panose="05000000000000000000" pitchFamily="2" charset="2"/>
              <a:buChar char=""/>
              <a:tabLst>
                <a:tab pos="457200" algn="l"/>
              </a:tabLst>
            </a:pPr>
            <a:r>
              <a:rPr lang="ar-SA" sz="2000" dirty="0">
                <a:solidFill>
                  <a:srgbClr val="000000"/>
                </a:solidFill>
                <a:latin typeface="WinSoft Pro Medium" pitchFamily="34" charset="0"/>
                <a:ea typeface="WinSoft Pro Medium" pitchFamily="34" charset="-122"/>
                <a:cs typeface="WinSoft Pro Medium" pitchFamily="34" charset="-120"/>
              </a:rPr>
              <a:t>ما عناصر الكفاية التي لا يمكن تغييرها؟ </a:t>
            </a:r>
            <a:endParaRPr lang="en-US" sz="2000" dirty="0">
              <a:solidFill>
                <a:srgbClr val="000000"/>
              </a:solidFill>
              <a:latin typeface="WinSoft Pro Medium" pitchFamily="34" charset="0"/>
              <a:ea typeface="WinSoft Pro Medium" pitchFamily="34" charset="-122"/>
              <a:cs typeface="WinSoft Pro Medium" pitchFamily="34" charset="-120"/>
            </a:endParaRPr>
          </a:p>
          <a:p>
            <a:pPr marL="342900" lvl="0" indent="-342900" algn="r" rtl="1">
              <a:lnSpc>
                <a:spcPct val="150000"/>
              </a:lnSpc>
              <a:spcAft>
                <a:spcPts val="0"/>
              </a:spcAft>
              <a:buSzPts val="1000"/>
              <a:buFont typeface="Wingdings" panose="05000000000000000000" pitchFamily="2" charset="2"/>
              <a:buChar char=""/>
              <a:tabLst>
                <a:tab pos="457200" algn="l"/>
              </a:tabLst>
            </a:pPr>
            <a:r>
              <a:rPr lang="ar-SA" sz="2000" dirty="0">
                <a:solidFill>
                  <a:srgbClr val="000000"/>
                </a:solidFill>
                <a:latin typeface="WinSoft Pro Medium" pitchFamily="34" charset="0"/>
                <a:ea typeface="WinSoft Pro Medium" pitchFamily="34" charset="-122"/>
                <a:cs typeface="WinSoft Pro Medium" pitchFamily="34" charset="-120"/>
              </a:rPr>
              <a:t>هل توجد عدة طرق مشروعة للوصول إلى الكفاية نفسها؟ </a:t>
            </a:r>
            <a:endParaRPr lang="en-US" sz="2000" dirty="0">
              <a:solidFill>
                <a:srgbClr val="000000"/>
              </a:solidFill>
              <a:latin typeface="WinSoft Pro Medium" pitchFamily="34" charset="0"/>
              <a:ea typeface="WinSoft Pro Medium" pitchFamily="34" charset="-122"/>
              <a:cs typeface="WinSoft Pro Medium" pitchFamily="34" charset="-120"/>
            </a:endParaRPr>
          </a:p>
          <a:p>
            <a:pPr algn="ctr" rtl="1">
              <a:lnSpc>
                <a:spcPct val="150000"/>
              </a:lnSpc>
              <a:spcAft>
                <a:spcPts val="0"/>
              </a:spcAft>
            </a:pPr>
            <a:endParaRPr lang="ar-JO" sz="2000" dirty="0">
              <a:solidFill>
                <a:srgbClr val="000000"/>
              </a:solidFill>
              <a:latin typeface="WinSoft Pro Medium" pitchFamily="34" charset="0"/>
              <a:ea typeface="WinSoft Pro Medium" pitchFamily="34" charset="-122"/>
              <a:cs typeface="WinSoft Pro Medium" pitchFamily="34" charset="-120"/>
            </a:endParaRPr>
          </a:p>
          <a:p>
            <a:pPr algn="ctr" rtl="1">
              <a:lnSpc>
                <a:spcPct val="150000"/>
              </a:lnSpc>
              <a:spcAft>
                <a:spcPts val="0"/>
              </a:spcAft>
            </a:pPr>
            <a:r>
              <a:rPr lang="ar-SA" sz="2000" dirty="0">
                <a:solidFill>
                  <a:srgbClr val="000000"/>
                </a:solidFill>
                <a:latin typeface="WinSoft Pro Medium" pitchFamily="34" charset="0"/>
                <a:ea typeface="WinSoft Pro Medium" pitchFamily="34" charset="-122"/>
                <a:cs typeface="WinSoft Pro Medium" pitchFamily="34" charset="-120"/>
              </a:rPr>
              <a:t>القاعدة</a:t>
            </a:r>
            <a:endParaRPr lang="en-US" sz="2000" dirty="0">
              <a:solidFill>
                <a:srgbClr val="000000"/>
              </a:solidFill>
              <a:latin typeface="WinSoft Pro Medium" pitchFamily="34" charset="0"/>
              <a:ea typeface="WinSoft Pro Medium" pitchFamily="34" charset="-122"/>
              <a:cs typeface="WinSoft Pro Medium" pitchFamily="34" charset="-120"/>
            </a:endParaRPr>
          </a:p>
          <a:p>
            <a:pPr algn="ctr" rtl="1">
              <a:lnSpc>
                <a:spcPct val="150000"/>
              </a:lnSpc>
              <a:spcAft>
                <a:spcPts val="0"/>
              </a:spcAft>
            </a:pPr>
            <a:r>
              <a:rPr lang="ar-SA" sz="2000" dirty="0">
                <a:solidFill>
                  <a:srgbClr val="000000"/>
                </a:solidFill>
                <a:latin typeface="WinSoft Pro Medium" pitchFamily="34" charset="0"/>
                <a:ea typeface="WinSoft Pro Medium" pitchFamily="34" charset="-122"/>
                <a:cs typeface="WinSoft Pro Medium" pitchFamily="34" charset="-120"/>
              </a:rPr>
              <a:t>نغير طريق الوصول إلى الكفاية عندما يكون ذلك مناسبًا، </a:t>
            </a:r>
            <a:endParaRPr lang="ar-JO" sz="2000" dirty="0">
              <a:solidFill>
                <a:srgbClr val="000000"/>
              </a:solidFill>
              <a:latin typeface="WinSoft Pro Medium" pitchFamily="34" charset="0"/>
              <a:ea typeface="WinSoft Pro Medium" pitchFamily="34" charset="-122"/>
              <a:cs typeface="WinSoft Pro Medium" pitchFamily="34" charset="-120"/>
            </a:endParaRPr>
          </a:p>
          <a:p>
            <a:pPr algn="ctr" rtl="1">
              <a:lnSpc>
                <a:spcPct val="150000"/>
              </a:lnSpc>
              <a:spcAft>
                <a:spcPts val="0"/>
              </a:spcAft>
            </a:pPr>
            <a:r>
              <a:rPr lang="ar-SA" sz="2000" dirty="0">
                <a:solidFill>
                  <a:srgbClr val="000000"/>
                </a:solidFill>
                <a:latin typeface="WinSoft Pro Medium" pitchFamily="34" charset="0"/>
                <a:ea typeface="WinSoft Pro Medium" pitchFamily="34" charset="-122"/>
                <a:cs typeface="WinSoft Pro Medium" pitchFamily="34" charset="-120"/>
              </a:rPr>
              <a:t>ولا نخفض الكفاية الأساسية</a:t>
            </a:r>
            <a:r>
              <a:rPr lang="ar-SA" b="1" dirty="0">
                <a:latin typeface="Arial" panose="020B0604020202020204" pitchFamily="34" charset="0"/>
                <a:ea typeface="Arial" panose="020B0604020202020204" pitchFamily="34" charset="0"/>
              </a:rPr>
              <a:t>. </a:t>
            </a:r>
            <a:endParaRPr lang="en-US" dirty="0">
              <a:latin typeface="Arial" panose="020B0604020202020204" pitchFamily="34" charset="0"/>
              <a:ea typeface="Arial" panose="020B0604020202020204" pitchFamily="34" charset="0"/>
            </a:endParaRPr>
          </a:p>
        </p:txBody>
      </p:sp>
      <p:sp>
        <p:nvSpPr>
          <p:cNvPr id="9" name="Rectangle 8"/>
          <p:cNvSpPr/>
          <p:nvPr/>
        </p:nvSpPr>
        <p:spPr>
          <a:xfrm>
            <a:off x="631908" y="749970"/>
            <a:ext cx="5208873" cy="4734629"/>
          </a:xfrm>
          <a:prstGeom prst="rect">
            <a:avLst/>
          </a:prstGeom>
        </p:spPr>
        <p:txBody>
          <a:bodyPr wrap="square">
            <a:spAutoFit/>
          </a:bodyPr>
          <a:lstStyle/>
          <a:p>
            <a:pPr lvl="0" algn="r" rtl="1">
              <a:lnSpc>
                <a:spcPct val="150000"/>
              </a:lnSpc>
              <a:spcAft>
                <a:spcPts val="500"/>
              </a:spcAft>
            </a:pPr>
            <a:r>
              <a:rPr lang="ar-SA" sz="2000" dirty="0">
                <a:solidFill>
                  <a:srgbClr val="000000"/>
                </a:solidFill>
                <a:latin typeface="WinSoft Pro Medium" pitchFamily="34" charset="0"/>
                <a:ea typeface="WinSoft Pro Medium" pitchFamily="34" charset="-122"/>
                <a:cs typeface="WinSoft Pro Medium" pitchFamily="34" charset="-120"/>
              </a:rPr>
              <a:t>المجال الثاني: المحتوى وتسلسل المقرر</a:t>
            </a:r>
            <a:endParaRPr lang="en-US" sz="2000" dirty="0">
              <a:solidFill>
                <a:srgbClr val="000000"/>
              </a:solidFill>
              <a:latin typeface="WinSoft Pro Medium" pitchFamily="34" charset="0"/>
              <a:ea typeface="WinSoft Pro Medium" pitchFamily="34" charset="-122"/>
              <a:cs typeface="WinSoft Pro Medium" pitchFamily="34" charset="-120"/>
            </a:endParaRPr>
          </a:p>
          <a:p>
            <a:pPr marL="457200" algn="r" rtl="1">
              <a:lnSpc>
                <a:spcPct val="150000"/>
              </a:lnSpc>
              <a:spcAft>
                <a:spcPts val="0"/>
              </a:spcAft>
            </a:pPr>
            <a:r>
              <a:rPr lang="ar-SA" sz="2000" dirty="0">
                <a:solidFill>
                  <a:srgbClr val="000000"/>
                </a:solidFill>
                <a:latin typeface="WinSoft Pro Medium" pitchFamily="34" charset="0"/>
                <a:ea typeface="WinSoft Pro Medium" pitchFamily="34" charset="-122"/>
                <a:cs typeface="WinSoft Pro Medium" pitchFamily="34" charset="-120"/>
              </a:rPr>
              <a:t>يجب أن تجيب عن الأسئلة الآتية:</a:t>
            </a:r>
            <a:endParaRPr lang="ar-JO" sz="2000" dirty="0">
              <a:solidFill>
                <a:srgbClr val="000000"/>
              </a:solidFill>
              <a:latin typeface="WinSoft Pro Medium" pitchFamily="34" charset="0"/>
              <a:ea typeface="WinSoft Pro Medium" pitchFamily="34" charset="-122"/>
              <a:cs typeface="WinSoft Pro Medium" pitchFamily="34" charset="-120"/>
            </a:endParaRPr>
          </a:p>
          <a:p>
            <a:pPr marL="457200" algn="r" rtl="1">
              <a:lnSpc>
                <a:spcPct val="150000"/>
              </a:lnSpc>
              <a:spcAft>
                <a:spcPts val="0"/>
              </a:spcAft>
            </a:pPr>
            <a:endParaRPr lang="en-US" sz="2000" dirty="0">
              <a:solidFill>
                <a:srgbClr val="000000"/>
              </a:solidFill>
              <a:latin typeface="WinSoft Pro Medium" pitchFamily="34" charset="0"/>
              <a:ea typeface="WinSoft Pro Medium" pitchFamily="34" charset="-122"/>
              <a:cs typeface="WinSoft Pro Medium" pitchFamily="34" charset="-120"/>
            </a:endParaRPr>
          </a:p>
          <a:p>
            <a:pPr marL="342900" lvl="0" indent="-342900" algn="r" rtl="1">
              <a:lnSpc>
                <a:spcPct val="150000"/>
              </a:lnSpc>
              <a:spcAft>
                <a:spcPts val="0"/>
              </a:spcAft>
              <a:buSzPts val="1000"/>
              <a:buFont typeface="Wingdings" panose="05000000000000000000" pitchFamily="2" charset="2"/>
              <a:buChar char=""/>
              <a:tabLst>
                <a:tab pos="457200" algn="l"/>
              </a:tabLst>
            </a:pPr>
            <a:r>
              <a:rPr lang="ar-SA" sz="2000" dirty="0">
                <a:solidFill>
                  <a:srgbClr val="000000"/>
                </a:solidFill>
                <a:latin typeface="WinSoft Pro Medium" pitchFamily="34" charset="0"/>
                <a:ea typeface="WinSoft Pro Medium" pitchFamily="34" charset="-122"/>
                <a:cs typeface="WinSoft Pro Medium" pitchFamily="34" charset="-120"/>
              </a:rPr>
              <a:t>هل هناك معرفة تمهيدية يحتاجها بعض المتدربين؟ </a:t>
            </a:r>
            <a:endParaRPr lang="en-US" sz="2000" dirty="0">
              <a:solidFill>
                <a:srgbClr val="000000"/>
              </a:solidFill>
              <a:latin typeface="WinSoft Pro Medium" pitchFamily="34" charset="0"/>
              <a:ea typeface="WinSoft Pro Medium" pitchFamily="34" charset="-122"/>
              <a:cs typeface="WinSoft Pro Medium" pitchFamily="34" charset="-120"/>
            </a:endParaRPr>
          </a:p>
          <a:p>
            <a:pPr marL="342900" lvl="0" indent="-342900" algn="r" rtl="1">
              <a:lnSpc>
                <a:spcPct val="150000"/>
              </a:lnSpc>
              <a:spcAft>
                <a:spcPts val="0"/>
              </a:spcAft>
              <a:buSzPts val="1000"/>
              <a:buFont typeface="Wingdings" panose="05000000000000000000" pitchFamily="2" charset="2"/>
              <a:buChar char=""/>
              <a:tabLst>
                <a:tab pos="457200" algn="l"/>
              </a:tabLst>
            </a:pPr>
            <a:r>
              <a:rPr lang="ar-SA" sz="2000" dirty="0">
                <a:solidFill>
                  <a:srgbClr val="000000"/>
                </a:solidFill>
                <a:latin typeface="WinSoft Pro Medium" pitchFamily="34" charset="0"/>
                <a:ea typeface="WinSoft Pro Medium" pitchFamily="34" charset="-122"/>
                <a:cs typeface="WinSoft Pro Medium" pitchFamily="34" charset="-120"/>
              </a:rPr>
              <a:t>هل التسلسل يسمح بالبناء التدريجي للكفاية؟ </a:t>
            </a:r>
            <a:endParaRPr lang="en-US" sz="2000" dirty="0">
              <a:solidFill>
                <a:srgbClr val="000000"/>
              </a:solidFill>
              <a:latin typeface="WinSoft Pro Medium" pitchFamily="34" charset="0"/>
              <a:ea typeface="WinSoft Pro Medium" pitchFamily="34" charset="-122"/>
              <a:cs typeface="WinSoft Pro Medium" pitchFamily="34" charset="-120"/>
            </a:endParaRPr>
          </a:p>
          <a:p>
            <a:pPr marL="342900" lvl="0" indent="-342900" algn="r" rtl="1">
              <a:lnSpc>
                <a:spcPct val="150000"/>
              </a:lnSpc>
              <a:spcAft>
                <a:spcPts val="0"/>
              </a:spcAft>
              <a:buSzPts val="1000"/>
              <a:buFont typeface="Wingdings" panose="05000000000000000000" pitchFamily="2" charset="2"/>
              <a:buChar char=""/>
              <a:tabLst>
                <a:tab pos="457200" algn="l"/>
              </a:tabLst>
            </a:pPr>
            <a:r>
              <a:rPr lang="ar-SA" sz="2000" dirty="0">
                <a:solidFill>
                  <a:srgbClr val="000000"/>
                </a:solidFill>
                <a:latin typeface="WinSoft Pro Medium" pitchFamily="34" charset="0"/>
                <a:ea typeface="WinSoft Pro Medium" pitchFamily="34" charset="-122"/>
                <a:cs typeface="WinSoft Pro Medium" pitchFamily="34" charset="-120"/>
              </a:rPr>
              <a:t>هل المصطلحات التقنية مقدمة بصورة واضحة؟ </a:t>
            </a:r>
            <a:endParaRPr lang="en-US" sz="2000" dirty="0">
              <a:solidFill>
                <a:srgbClr val="000000"/>
              </a:solidFill>
              <a:latin typeface="WinSoft Pro Medium" pitchFamily="34" charset="0"/>
              <a:ea typeface="WinSoft Pro Medium" pitchFamily="34" charset="-122"/>
              <a:cs typeface="WinSoft Pro Medium" pitchFamily="34" charset="-120"/>
            </a:endParaRPr>
          </a:p>
          <a:p>
            <a:pPr marL="342900" lvl="0" indent="-342900" algn="r" rtl="1">
              <a:lnSpc>
                <a:spcPct val="150000"/>
              </a:lnSpc>
              <a:spcAft>
                <a:spcPts val="0"/>
              </a:spcAft>
              <a:buSzPts val="1000"/>
              <a:buFont typeface="Wingdings" panose="05000000000000000000" pitchFamily="2" charset="2"/>
              <a:buChar char=""/>
              <a:tabLst>
                <a:tab pos="457200" algn="l"/>
              </a:tabLst>
            </a:pPr>
            <a:r>
              <a:rPr lang="ar-SA" sz="2000" dirty="0">
                <a:solidFill>
                  <a:srgbClr val="000000"/>
                </a:solidFill>
                <a:latin typeface="WinSoft Pro Medium" pitchFamily="34" charset="0"/>
                <a:ea typeface="WinSoft Pro Medium" pitchFamily="34" charset="-122"/>
                <a:cs typeface="WinSoft Pro Medium" pitchFamily="34" charset="-120"/>
              </a:rPr>
              <a:t>هل توجد فجوات مرتبطة بالتعلم السابق؟ </a:t>
            </a:r>
            <a:endParaRPr lang="en-US" sz="2000" dirty="0">
              <a:solidFill>
                <a:srgbClr val="000000"/>
              </a:solidFill>
              <a:latin typeface="WinSoft Pro Medium" pitchFamily="34" charset="0"/>
              <a:ea typeface="WinSoft Pro Medium" pitchFamily="34" charset="-122"/>
              <a:cs typeface="WinSoft Pro Medium" pitchFamily="34" charset="-120"/>
            </a:endParaRPr>
          </a:p>
          <a:p>
            <a:pPr algn="ctr" rtl="1">
              <a:lnSpc>
                <a:spcPct val="150000"/>
              </a:lnSpc>
            </a:pPr>
            <a:endParaRPr lang="ar-JO" sz="2000" dirty="0">
              <a:solidFill>
                <a:srgbClr val="000000"/>
              </a:solidFill>
              <a:latin typeface="WinSoft Pro Medium" pitchFamily="34" charset="0"/>
              <a:ea typeface="WinSoft Pro Medium" pitchFamily="34" charset="-122"/>
              <a:cs typeface="WinSoft Pro Medium" pitchFamily="34" charset="-120"/>
            </a:endParaRPr>
          </a:p>
          <a:p>
            <a:pPr algn="ctr" rtl="1">
              <a:lnSpc>
                <a:spcPct val="150000"/>
              </a:lnSpc>
            </a:pPr>
            <a:r>
              <a:rPr lang="ar-SA" sz="2000" dirty="0">
                <a:solidFill>
                  <a:srgbClr val="000000"/>
                </a:solidFill>
                <a:latin typeface="WinSoft Pro Medium" pitchFamily="34" charset="0"/>
                <a:ea typeface="WinSoft Pro Medium" pitchFamily="34" charset="-122"/>
                <a:cs typeface="WinSoft Pro Medium" pitchFamily="34" charset="-120"/>
              </a:rPr>
              <a:t>هل يمكن معالجة بعض الحواجز عبر </a:t>
            </a:r>
            <a:r>
              <a:rPr lang="ar-JO" sz="2000" dirty="0">
                <a:solidFill>
                  <a:srgbClr val="000000"/>
                </a:solidFill>
                <a:latin typeface="WinSoft Pro Medium" pitchFamily="34" charset="0"/>
                <a:ea typeface="WinSoft Pro Medium" pitchFamily="34" charset="-122"/>
                <a:cs typeface="WinSoft Pro Medium" pitchFamily="34" charset="-120"/>
              </a:rPr>
              <a:t>الاعتراف</a:t>
            </a:r>
            <a:r>
              <a:rPr lang="ar-SA" sz="2000" dirty="0">
                <a:solidFill>
                  <a:srgbClr val="000000"/>
                </a:solidFill>
                <a:latin typeface="WinSoft Pro Medium" pitchFamily="34" charset="0"/>
                <a:ea typeface="WinSoft Pro Medium" pitchFamily="34" charset="-122"/>
                <a:cs typeface="WinSoft Pro Medium" pitchFamily="34" charset="-120"/>
              </a:rPr>
              <a:t> بالتعلم السابق عندما تسمح السياسة بذلك؟ </a:t>
            </a:r>
            <a:endParaRPr lang="ar-JO" sz="2000" dirty="0">
              <a:solidFill>
                <a:srgbClr val="000000"/>
              </a:solidFill>
              <a:latin typeface="WinSoft Pro Medium" pitchFamily="34" charset="0"/>
              <a:ea typeface="WinSoft Pro Medium" pitchFamily="34" charset="-122"/>
              <a:cs typeface="WinSoft Pro Medium" pitchFamily="34" charset="-120"/>
            </a:endParaRPr>
          </a:p>
        </p:txBody>
      </p:sp>
    </p:spTree>
    <p:extLst>
      <p:ext uri="{BB962C8B-B14F-4D97-AF65-F5344CB8AC3E}">
        <p14:creationId xmlns:p14="http://schemas.microsoft.com/office/powerpoint/2010/main" val="60464371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0" descr="preencoded.png"/>
          <p:cNvPicPr>
            <a:picLocks noChangeAspect="1"/>
          </p:cNvPicPr>
          <p:nvPr/>
        </p:nvPicPr>
        <p:blipFill>
          <a:blip>
            <a:extLst>
              <a:ext uri="{96DAC541-7B7A-43D3-8B79-37D633B846F1}">
                <asvg:svgBlip xmlns:asvg="http://schemas.microsoft.com/office/drawing/2016/SVG/main" xmlns="" r:embed="rId2"/>
              </a:ext>
            </a:extLst>
          </a:blip>
          <a:stretch>
            <a:fillRect/>
          </a:stretch>
        </p:blipFill>
        <p:spPr>
          <a:xfrm>
            <a:off x="6174824" y="568896"/>
            <a:ext cx="5384963" cy="5747498"/>
          </a:xfrm>
          <a:prstGeom prst="rect">
            <a:avLst/>
          </a:prstGeom>
        </p:spPr>
      </p:pic>
      <p:pic>
        <p:nvPicPr>
          <p:cNvPr id="5" name="Image 1" descr="preencoded.png"/>
          <p:cNvPicPr>
            <a:picLocks noChangeAspect="1"/>
          </p:cNvPicPr>
          <p:nvPr/>
        </p:nvPicPr>
        <p:blipFill>
          <a:blip>
            <a:extLst>
              <a:ext uri="{96DAC541-7B7A-43D3-8B79-37D633B846F1}">
                <asvg:svgBlip xmlns:asvg="http://schemas.microsoft.com/office/drawing/2016/SVG/main" xmlns="" r:embed="rId2"/>
              </a:ext>
            </a:extLst>
          </a:blip>
          <a:stretch>
            <a:fillRect/>
          </a:stretch>
        </p:blipFill>
        <p:spPr>
          <a:xfrm>
            <a:off x="631908" y="568896"/>
            <a:ext cx="5384963" cy="5747498"/>
          </a:xfrm>
          <a:prstGeom prst="rect">
            <a:avLst/>
          </a:prstGeom>
        </p:spPr>
      </p:pic>
      <p:sp>
        <p:nvSpPr>
          <p:cNvPr id="6" name="Rectangle 5"/>
          <p:cNvSpPr/>
          <p:nvPr/>
        </p:nvSpPr>
        <p:spPr>
          <a:xfrm>
            <a:off x="6523772" y="836414"/>
            <a:ext cx="4811150" cy="5466881"/>
          </a:xfrm>
          <a:prstGeom prst="rect">
            <a:avLst/>
          </a:prstGeom>
        </p:spPr>
        <p:txBody>
          <a:bodyPr wrap="square">
            <a:spAutoFit/>
          </a:bodyPr>
          <a:lstStyle/>
          <a:p>
            <a:pPr algn="r" rtl="1"/>
            <a:r>
              <a:rPr lang="en-US" sz="2200" dirty="0"/>
              <a:t> </a:t>
            </a:r>
            <a:r>
              <a:rPr lang="ar-SA" sz="2200" b="1" dirty="0"/>
              <a:t>ا</a:t>
            </a:r>
            <a:r>
              <a:rPr lang="ar-SA" sz="2200" dirty="0">
                <a:solidFill>
                  <a:srgbClr val="000000"/>
                </a:solidFill>
                <a:latin typeface="WinSoft Pro Medium" pitchFamily="34" charset="0"/>
                <a:ea typeface="WinSoft Pro Medium" pitchFamily="34" charset="-122"/>
                <a:cs typeface="WinSoft Pro Medium" pitchFamily="34" charset="-120"/>
              </a:rPr>
              <a:t>لمجال الثالث: أنماط التقديم والجدولة</a:t>
            </a:r>
            <a:endParaRPr lang="en-US" sz="2200" dirty="0">
              <a:solidFill>
                <a:srgbClr val="000000"/>
              </a:solidFill>
              <a:latin typeface="WinSoft Pro Medium" pitchFamily="34" charset="0"/>
              <a:ea typeface="WinSoft Pro Medium" pitchFamily="34" charset="-122"/>
              <a:cs typeface="WinSoft Pro Medium" pitchFamily="34" charset="-120"/>
            </a:endParaRPr>
          </a:p>
          <a:p>
            <a:pPr algn="r" rtl="1">
              <a:lnSpc>
                <a:spcPct val="150000"/>
              </a:lnSpc>
            </a:pPr>
            <a:r>
              <a:rPr lang="ar-SA" sz="2200" dirty="0">
                <a:solidFill>
                  <a:srgbClr val="000000"/>
                </a:solidFill>
                <a:latin typeface="WinSoft Pro Medium" pitchFamily="34" charset="0"/>
                <a:ea typeface="WinSoft Pro Medium" pitchFamily="34" charset="-122"/>
                <a:cs typeface="WinSoft Pro Medium" pitchFamily="34" charset="-120"/>
              </a:rPr>
              <a:t>قد يشمل الدمج</a:t>
            </a:r>
            <a:r>
              <a:rPr lang="en-US" sz="2200" dirty="0">
                <a:solidFill>
                  <a:srgbClr val="000000"/>
                </a:solidFill>
                <a:latin typeface="WinSoft Pro Medium" pitchFamily="34" charset="0"/>
                <a:ea typeface="WinSoft Pro Medium" pitchFamily="34" charset="-122"/>
                <a:cs typeface="WinSoft Pro Medium" pitchFamily="34" charset="-120"/>
              </a:rPr>
              <a:t>:</a:t>
            </a:r>
          </a:p>
          <a:p>
            <a:pPr lvl="0" algn="ctr" rtl="1">
              <a:lnSpc>
                <a:spcPct val="150000"/>
              </a:lnSpc>
            </a:pPr>
            <a:r>
              <a:rPr lang="ar-SA" sz="2200" dirty="0">
                <a:solidFill>
                  <a:srgbClr val="000000"/>
                </a:solidFill>
                <a:latin typeface="WinSoft Pro Medium" pitchFamily="34" charset="0"/>
                <a:ea typeface="WinSoft Pro Medium" pitchFamily="34" charset="-122"/>
                <a:cs typeface="WinSoft Pro Medium" pitchFamily="34" charset="-120"/>
              </a:rPr>
              <a:t>حضورًا وجاهيًا؛ </a:t>
            </a:r>
            <a:endParaRPr lang="en-US" sz="2200" dirty="0">
              <a:solidFill>
                <a:srgbClr val="000000"/>
              </a:solidFill>
              <a:latin typeface="WinSoft Pro Medium" pitchFamily="34" charset="0"/>
              <a:ea typeface="WinSoft Pro Medium" pitchFamily="34" charset="-122"/>
              <a:cs typeface="WinSoft Pro Medium" pitchFamily="34" charset="-120"/>
            </a:endParaRPr>
          </a:p>
          <a:p>
            <a:pPr lvl="0" algn="ctr" rtl="1">
              <a:lnSpc>
                <a:spcPct val="150000"/>
              </a:lnSpc>
            </a:pPr>
            <a:r>
              <a:rPr lang="ar-SA" sz="2200" dirty="0">
                <a:solidFill>
                  <a:srgbClr val="000000"/>
                </a:solidFill>
                <a:latin typeface="WinSoft Pro Medium" pitchFamily="34" charset="0"/>
                <a:ea typeface="WinSoft Pro Medium" pitchFamily="34" charset="-122"/>
                <a:cs typeface="WinSoft Pro Medium" pitchFamily="34" charset="-120"/>
              </a:rPr>
              <a:t>تعليمًا إلكترونيًا ميسّرًا؛ </a:t>
            </a:r>
            <a:endParaRPr lang="en-US" sz="2200" dirty="0">
              <a:solidFill>
                <a:srgbClr val="000000"/>
              </a:solidFill>
              <a:latin typeface="WinSoft Pro Medium" pitchFamily="34" charset="0"/>
              <a:ea typeface="WinSoft Pro Medium" pitchFamily="34" charset="-122"/>
              <a:cs typeface="WinSoft Pro Medium" pitchFamily="34" charset="-120"/>
            </a:endParaRPr>
          </a:p>
          <a:p>
            <a:pPr lvl="0" algn="ctr" rtl="1">
              <a:lnSpc>
                <a:spcPct val="150000"/>
              </a:lnSpc>
            </a:pPr>
            <a:r>
              <a:rPr lang="ar-SA" sz="2200" dirty="0">
                <a:solidFill>
                  <a:srgbClr val="000000"/>
                </a:solidFill>
                <a:latin typeface="WinSoft Pro Medium" pitchFamily="34" charset="0"/>
                <a:ea typeface="WinSoft Pro Medium" pitchFamily="34" charset="-122"/>
                <a:cs typeface="WinSoft Pro Medium" pitchFamily="34" charset="-120"/>
              </a:rPr>
              <a:t>تعلمًا مدمجًا عند ملاءمته؛ </a:t>
            </a:r>
            <a:endParaRPr lang="en-US" sz="2200" dirty="0">
              <a:solidFill>
                <a:srgbClr val="000000"/>
              </a:solidFill>
              <a:latin typeface="WinSoft Pro Medium" pitchFamily="34" charset="0"/>
              <a:ea typeface="WinSoft Pro Medium" pitchFamily="34" charset="-122"/>
              <a:cs typeface="WinSoft Pro Medium" pitchFamily="34" charset="-120"/>
            </a:endParaRPr>
          </a:p>
          <a:p>
            <a:pPr lvl="0" algn="ctr" rtl="1">
              <a:lnSpc>
                <a:spcPct val="150000"/>
              </a:lnSpc>
            </a:pPr>
            <a:r>
              <a:rPr lang="ar-SA" sz="2200" dirty="0">
                <a:solidFill>
                  <a:srgbClr val="000000"/>
                </a:solidFill>
                <a:latin typeface="WinSoft Pro Medium" pitchFamily="34" charset="0"/>
                <a:ea typeface="WinSoft Pro Medium" pitchFamily="34" charset="-122"/>
                <a:cs typeface="WinSoft Pro Medium" pitchFamily="34" charset="-120"/>
              </a:rPr>
              <a:t>ترتيبات زمنية أكثر مرونة؛ </a:t>
            </a:r>
            <a:endParaRPr lang="en-US" sz="2200" dirty="0">
              <a:solidFill>
                <a:srgbClr val="000000"/>
              </a:solidFill>
              <a:latin typeface="WinSoft Pro Medium" pitchFamily="34" charset="0"/>
              <a:ea typeface="WinSoft Pro Medium" pitchFamily="34" charset="-122"/>
              <a:cs typeface="WinSoft Pro Medium" pitchFamily="34" charset="-120"/>
            </a:endParaRPr>
          </a:p>
          <a:p>
            <a:pPr lvl="0" algn="ctr" rtl="1">
              <a:lnSpc>
                <a:spcPct val="150000"/>
              </a:lnSpc>
            </a:pPr>
            <a:r>
              <a:rPr lang="ar-SA" sz="2200" dirty="0">
                <a:solidFill>
                  <a:srgbClr val="000000"/>
                </a:solidFill>
                <a:latin typeface="WinSoft Pro Medium" pitchFamily="34" charset="0"/>
                <a:ea typeface="WinSoft Pro Medium" pitchFamily="34" charset="-122"/>
                <a:cs typeface="WinSoft Pro Medium" pitchFamily="34" charset="-120"/>
              </a:rPr>
              <a:t>بدائل عند ضعف الاتصال؛ </a:t>
            </a:r>
            <a:endParaRPr lang="en-US" sz="2200" dirty="0">
              <a:solidFill>
                <a:srgbClr val="000000"/>
              </a:solidFill>
              <a:latin typeface="WinSoft Pro Medium" pitchFamily="34" charset="0"/>
              <a:ea typeface="WinSoft Pro Medium" pitchFamily="34" charset="-122"/>
              <a:cs typeface="WinSoft Pro Medium" pitchFamily="34" charset="-120"/>
            </a:endParaRPr>
          </a:p>
          <a:p>
            <a:pPr lvl="0" algn="ctr" rtl="1">
              <a:lnSpc>
                <a:spcPct val="150000"/>
              </a:lnSpc>
            </a:pPr>
            <a:r>
              <a:rPr lang="ar-SA" sz="2200" dirty="0">
                <a:solidFill>
                  <a:srgbClr val="000000"/>
                </a:solidFill>
                <a:latin typeface="WinSoft Pro Medium" pitchFamily="34" charset="0"/>
                <a:ea typeface="WinSoft Pro Medium" pitchFamily="34" charset="-122"/>
                <a:cs typeface="WinSoft Pro Medium" pitchFamily="34" charset="-120"/>
              </a:rPr>
              <a:t>مراعاة النقل والموقع والهشاشة والنزوح</a:t>
            </a:r>
            <a:r>
              <a:rPr lang="en-US" sz="2200" dirty="0">
                <a:solidFill>
                  <a:srgbClr val="000000"/>
                </a:solidFill>
                <a:latin typeface="WinSoft Pro Medium" pitchFamily="34" charset="0"/>
                <a:ea typeface="WinSoft Pro Medium" pitchFamily="34" charset="-122"/>
                <a:cs typeface="WinSoft Pro Medium" pitchFamily="34" charset="-120"/>
              </a:rPr>
              <a:t>.</a:t>
            </a:r>
          </a:p>
          <a:p>
            <a:pPr algn="ctr" rtl="1">
              <a:lnSpc>
                <a:spcPct val="150000"/>
              </a:lnSpc>
            </a:pPr>
            <a:endParaRPr lang="ar-JO" sz="2200" dirty="0">
              <a:solidFill>
                <a:srgbClr val="000000"/>
              </a:solidFill>
              <a:latin typeface="WinSoft Pro Medium" pitchFamily="34" charset="0"/>
              <a:ea typeface="WinSoft Pro Medium" pitchFamily="34" charset="-122"/>
              <a:cs typeface="WinSoft Pro Medium" pitchFamily="34" charset="-120"/>
            </a:endParaRPr>
          </a:p>
          <a:p>
            <a:pPr algn="ctr" rtl="1">
              <a:lnSpc>
                <a:spcPct val="150000"/>
              </a:lnSpc>
            </a:pPr>
            <a:r>
              <a:rPr lang="ar-SA" sz="2200" dirty="0">
                <a:solidFill>
                  <a:srgbClr val="000000"/>
                </a:solidFill>
                <a:latin typeface="WinSoft Pro Medium" pitchFamily="34" charset="0"/>
                <a:ea typeface="WinSoft Pro Medium" pitchFamily="34" charset="-122"/>
                <a:cs typeface="WinSoft Pro Medium" pitchFamily="34" charset="-120"/>
              </a:rPr>
              <a:t>لكن المرونة لا تعني تقليص الوقت أو الممارسة اللازمة لإثبات الكفاية المهنية</a:t>
            </a:r>
            <a:r>
              <a:rPr lang="en-US" sz="2200" dirty="0"/>
              <a:t>.</a:t>
            </a:r>
          </a:p>
        </p:txBody>
      </p:sp>
      <p:sp>
        <p:nvSpPr>
          <p:cNvPr id="7" name="Rectangle 6"/>
          <p:cNvSpPr/>
          <p:nvPr/>
        </p:nvSpPr>
        <p:spPr>
          <a:xfrm>
            <a:off x="631908" y="631587"/>
            <a:ext cx="5208873" cy="5757345"/>
          </a:xfrm>
          <a:prstGeom prst="rect">
            <a:avLst/>
          </a:prstGeom>
        </p:spPr>
        <p:txBody>
          <a:bodyPr wrap="square">
            <a:spAutoFit/>
          </a:bodyPr>
          <a:lstStyle/>
          <a:p>
            <a:pPr lvl="0" algn="r" rtl="1">
              <a:lnSpc>
                <a:spcPct val="150000"/>
              </a:lnSpc>
            </a:pPr>
            <a:r>
              <a:rPr lang="ar-SA" sz="1900" dirty="0">
                <a:solidFill>
                  <a:srgbClr val="000000"/>
                </a:solidFill>
                <a:latin typeface="WinSoft Pro Medium" pitchFamily="34" charset="0"/>
                <a:ea typeface="WinSoft Pro Medium" pitchFamily="34" charset="-122"/>
                <a:cs typeface="WinSoft Pro Medium" pitchFamily="34" charset="-120"/>
              </a:rPr>
              <a:t>المجال الرابع: المواد التعليمية والإتاحة</a:t>
            </a:r>
            <a:endParaRPr lang="en-US" sz="1900" dirty="0">
              <a:solidFill>
                <a:srgbClr val="000000"/>
              </a:solidFill>
              <a:latin typeface="WinSoft Pro Medium" pitchFamily="34" charset="0"/>
              <a:ea typeface="WinSoft Pro Medium" pitchFamily="34" charset="-122"/>
              <a:cs typeface="WinSoft Pro Medium" pitchFamily="34" charset="-120"/>
            </a:endParaRPr>
          </a:p>
          <a:p>
            <a:pPr algn="r" rtl="1">
              <a:lnSpc>
                <a:spcPct val="150000"/>
              </a:lnSpc>
            </a:pPr>
            <a:r>
              <a:rPr lang="ar-SA" sz="1900" dirty="0">
                <a:solidFill>
                  <a:srgbClr val="000000"/>
                </a:solidFill>
                <a:latin typeface="WinSoft Pro Medium" pitchFamily="34" charset="0"/>
                <a:ea typeface="WinSoft Pro Medium" pitchFamily="34" charset="-122"/>
                <a:cs typeface="WinSoft Pro Medium" pitchFamily="34" charset="-120"/>
              </a:rPr>
              <a:t>يجب أن يفحص البرنامج</a:t>
            </a:r>
            <a:r>
              <a:rPr lang="en-US" sz="1900" dirty="0">
                <a:solidFill>
                  <a:srgbClr val="000000"/>
                </a:solidFill>
                <a:latin typeface="WinSoft Pro Medium" pitchFamily="34" charset="0"/>
                <a:ea typeface="WinSoft Pro Medium" pitchFamily="34" charset="-122"/>
                <a:cs typeface="WinSoft Pro Medium" pitchFamily="34" charset="-120"/>
              </a:rPr>
              <a:t>:</a:t>
            </a:r>
          </a:p>
          <a:p>
            <a:pPr lvl="0" algn="ctr" rtl="1">
              <a:lnSpc>
                <a:spcPct val="150000"/>
              </a:lnSpc>
            </a:pPr>
            <a:r>
              <a:rPr lang="ar-SA" sz="1900" dirty="0">
                <a:solidFill>
                  <a:srgbClr val="000000"/>
                </a:solidFill>
                <a:latin typeface="WinSoft Pro Medium" pitchFamily="34" charset="0"/>
                <a:ea typeface="WinSoft Pro Medium" pitchFamily="34" charset="-122"/>
                <a:cs typeface="WinSoft Pro Medium" pitchFamily="34" charset="-120"/>
              </a:rPr>
              <a:t>بنية الملفات الرقمية؛ </a:t>
            </a:r>
            <a:endParaRPr lang="en-US" sz="1900" dirty="0">
              <a:solidFill>
                <a:srgbClr val="000000"/>
              </a:solidFill>
              <a:latin typeface="WinSoft Pro Medium" pitchFamily="34" charset="0"/>
              <a:ea typeface="WinSoft Pro Medium" pitchFamily="34" charset="-122"/>
              <a:cs typeface="WinSoft Pro Medium" pitchFamily="34" charset="-120"/>
            </a:endParaRPr>
          </a:p>
          <a:p>
            <a:pPr lvl="0" algn="ctr" rtl="1">
              <a:lnSpc>
                <a:spcPct val="150000"/>
              </a:lnSpc>
            </a:pPr>
            <a:r>
              <a:rPr lang="ar-SA" sz="1900" dirty="0">
                <a:solidFill>
                  <a:srgbClr val="000000"/>
                </a:solidFill>
                <a:latin typeface="WinSoft Pro Medium" pitchFamily="34" charset="0"/>
                <a:ea typeface="WinSoft Pro Medium" pitchFamily="34" charset="-122"/>
                <a:cs typeface="WinSoft Pro Medium" pitchFamily="34" charset="-120"/>
              </a:rPr>
              <a:t>قابلية القراءة؛ النصوص البديلة؛ </a:t>
            </a:r>
            <a:endParaRPr lang="en-US" sz="1900" dirty="0">
              <a:solidFill>
                <a:srgbClr val="000000"/>
              </a:solidFill>
              <a:latin typeface="WinSoft Pro Medium" pitchFamily="34" charset="0"/>
              <a:ea typeface="WinSoft Pro Medium" pitchFamily="34" charset="-122"/>
              <a:cs typeface="WinSoft Pro Medium" pitchFamily="34" charset="-120"/>
            </a:endParaRPr>
          </a:p>
          <a:p>
            <a:pPr lvl="0" algn="ctr" rtl="1">
              <a:lnSpc>
                <a:spcPct val="150000"/>
              </a:lnSpc>
            </a:pPr>
            <a:r>
              <a:rPr lang="ar-SA" sz="1900" dirty="0">
                <a:solidFill>
                  <a:srgbClr val="000000"/>
                </a:solidFill>
                <a:latin typeface="WinSoft Pro Medium" pitchFamily="34" charset="0"/>
                <a:ea typeface="WinSoft Pro Medium" pitchFamily="34" charset="-122"/>
                <a:cs typeface="WinSoft Pro Medium" pitchFamily="34" charset="-120"/>
              </a:rPr>
              <a:t>الترجمة النصية للفيديو؛ </a:t>
            </a:r>
            <a:endParaRPr lang="en-US" sz="1900" dirty="0">
              <a:solidFill>
                <a:srgbClr val="000000"/>
              </a:solidFill>
              <a:latin typeface="WinSoft Pro Medium" pitchFamily="34" charset="0"/>
              <a:ea typeface="WinSoft Pro Medium" pitchFamily="34" charset="-122"/>
              <a:cs typeface="WinSoft Pro Medium" pitchFamily="34" charset="-120"/>
            </a:endParaRPr>
          </a:p>
          <a:p>
            <a:pPr lvl="0" algn="ctr" rtl="1">
              <a:lnSpc>
                <a:spcPct val="150000"/>
              </a:lnSpc>
            </a:pPr>
            <a:r>
              <a:rPr lang="ar-SA" sz="1900" dirty="0">
                <a:solidFill>
                  <a:srgbClr val="000000"/>
                </a:solidFill>
                <a:latin typeface="WinSoft Pro Medium" pitchFamily="34" charset="0"/>
                <a:ea typeface="WinSoft Pro Medium" pitchFamily="34" charset="-122"/>
                <a:cs typeface="WinSoft Pro Medium" pitchFamily="34" charset="-120"/>
              </a:rPr>
              <a:t>وضوح اللغة؛ </a:t>
            </a:r>
            <a:endParaRPr lang="en-US" sz="1900" dirty="0">
              <a:solidFill>
                <a:srgbClr val="000000"/>
              </a:solidFill>
              <a:latin typeface="WinSoft Pro Medium" pitchFamily="34" charset="0"/>
              <a:ea typeface="WinSoft Pro Medium" pitchFamily="34" charset="-122"/>
              <a:cs typeface="WinSoft Pro Medium" pitchFamily="34" charset="-120"/>
            </a:endParaRPr>
          </a:p>
          <a:p>
            <a:pPr lvl="0" algn="ctr" rtl="1">
              <a:lnSpc>
                <a:spcPct val="150000"/>
              </a:lnSpc>
            </a:pPr>
            <a:r>
              <a:rPr lang="ar-SA" sz="1900" dirty="0">
                <a:solidFill>
                  <a:srgbClr val="000000"/>
                </a:solidFill>
                <a:latin typeface="WinSoft Pro Medium" pitchFamily="34" charset="0"/>
                <a:ea typeface="WinSoft Pro Medium" pitchFamily="34" charset="-122"/>
                <a:cs typeface="WinSoft Pro Medium" pitchFamily="34" charset="-120"/>
              </a:rPr>
              <a:t>بدائل المواد السمعية والبصرية؛ </a:t>
            </a:r>
            <a:endParaRPr lang="en-US" sz="1900" dirty="0">
              <a:solidFill>
                <a:srgbClr val="000000"/>
              </a:solidFill>
              <a:latin typeface="WinSoft Pro Medium" pitchFamily="34" charset="0"/>
              <a:ea typeface="WinSoft Pro Medium" pitchFamily="34" charset="-122"/>
              <a:cs typeface="WinSoft Pro Medium" pitchFamily="34" charset="-120"/>
            </a:endParaRPr>
          </a:p>
          <a:p>
            <a:pPr lvl="0" algn="ctr" rtl="1">
              <a:lnSpc>
                <a:spcPct val="150000"/>
              </a:lnSpc>
            </a:pPr>
            <a:r>
              <a:rPr lang="ar-SA" sz="1900" dirty="0">
                <a:solidFill>
                  <a:srgbClr val="000000"/>
                </a:solidFill>
                <a:latin typeface="WinSoft Pro Medium" pitchFamily="34" charset="0"/>
                <a:ea typeface="WinSoft Pro Medium" pitchFamily="34" charset="-122"/>
                <a:cs typeface="WinSoft Pro Medium" pitchFamily="34" charset="-120"/>
              </a:rPr>
              <a:t>إمكانية استخدام قارئ الشاشة ولوحة المفاتيح؛ </a:t>
            </a:r>
            <a:endParaRPr lang="en-US" sz="1900" dirty="0">
              <a:solidFill>
                <a:srgbClr val="000000"/>
              </a:solidFill>
              <a:latin typeface="WinSoft Pro Medium" pitchFamily="34" charset="0"/>
              <a:ea typeface="WinSoft Pro Medium" pitchFamily="34" charset="-122"/>
              <a:cs typeface="WinSoft Pro Medium" pitchFamily="34" charset="-120"/>
            </a:endParaRPr>
          </a:p>
          <a:p>
            <a:pPr lvl="0" algn="ctr" rtl="1">
              <a:lnSpc>
                <a:spcPct val="150000"/>
              </a:lnSpc>
            </a:pPr>
            <a:r>
              <a:rPr lang="ar-SA" sz="1900" dirty="0">
                <a:solidFill>
                  <a:srgbClr val="000000"/>
                </a:solidFill>
                <a:latin typeface="WinSoft Pro Medium" pitchFamily="34" charset="0"/>
                <a:ea typeface="WinSoft Pro Medium" pitchFamily="34" charset="-122"/>
                <a:cs typeface="WinSoft Pro Medium" pitchFamily="34" charset="-120"/>
              </a:rPr>
              <a:t>عدم الاعتماد على اللون وحده</a:t>
            </a:r>
            <a:r>
              <a:rPr lang="en-US" sz="1900" dirty="0">
                <a:solidFill>
                  <a:srgbClr val="000000"/>
                </a:solidFill>
                <a:latin typeface="WinSoft Pro Medium" pitchFamily="34" charset="0"/>
                <a:ea typeface="WinSoft Pro Medium" pitchFamily="34" charset="-122"/>
                <a:cs typeface="WinSoft Pro Medium" pitchFamily="34" charset="-120"/>
              </a:rPr>
              <a:t>.</a:t>
            </a:r>
          </a:p>
          <a:p>
            <a:pPr algn="ctr" rtl="1">
              <a:lnSpc>
                <a:spcPct val="150000"/>
              </a:lnSpc>
            </a:pPr>
            <a:endParaRPr lang="ar-JO" sz="1900" dirty="0">
              <a:solidFill>
                <a:srgbClr val="000000"/>
              </a:solidFill>
              <a:latin typeface="WinSoft Pro Medium" pitchFamily="34" charset="0"/>
              <a:ea typeface="WinSoft Pro Medium" pitchFamily="34" charset="-122"/>
              <a:cs typeface="WinSoft Pro Medium" pitchFamily="34" charset="-120"/>
            </a:endParaRPr>
          </a:p>
          <a:p>
            <a:pPr algn="ctr" rtl="1">
              <a:lnSpc>
                <a:spcPct val="150000"/>
              </a:lnSpc>
            </a:pPr>
            <a:r>
              <a:rPr lang="ar-SA" sz="1900" dirty="0">
                <a:solidFill>
                  <a:srgbClr val="000000"/>
                </a:solidFill>
                <a:latin typeface="WinSoft Pro Medium" pitchFamily="34" charset="0"/>
                <a:ea typeface="WinSoft Pro Medium" pitchFamily="34" charset="-122"/>
                <a:cs typeface="WinSoft Pro Medium" pitchFamily="34" charset="-120"/>
              </a:rPr>
              <a:t>وتدعم إرشادات الأونروا لإدماج الإعاقة إدخال الوصول ضمن الممارسات والخدمات المؤسسية، وليس التعامل معه كتعديل متأخر فقط</a:t>
            </a:r>
            <a:r>
              <a:rPr lang="ar-SA" sz="1900" dirty="0"/>
              <a:t>. </a:t>
            </a:r>
            <a:endParaRPr lang="en-US" sz="1900" dirty="0"/>
          </a:p>
        </p:txBody>
      </p:sp>
    </p:spTree>
    <p:extLst>
      <p:ext uri="{BB962C8B-B14F-4D97-AF65-F5344CB8AC3E}">
        <p14:creationId xmlns:p14="http://schemas.microsoft.com/office/powerpoint/2010/main" val="309072698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1"/>
          <p:cNvSpPr/>
          <p:nvPr/>
        </p:nvSpPr>
        <p:spPr>
          <a:xfrm>
            <a:off x="8351872" y="492370"/>
            <a:ext cx="3442729" cy="5880295"/>
          </a:xfrm>
          <a:prstGeom prst="roundRect">
            <a:avLst>
              <a:gd name="adj" fmla="val 25322"/>
            </a:avLst>
          </a:prstGeom>
          <a:solidFill>
            <a:srgbClr val="00AEEF"/>
          </a:solidFill>
          <a:ln w="6350">
            <a:solidFill>
              <a:srgbClr val="0094D5"/>
            </a:solidFill>
            <a:prstDash val="solid"/>
          </a:ln>
        </p:spPr>
      </p:sp>
      <p:sp>
        <p:nvSpPr>
          <p:cNvPr id="5" name="Shape 4"/>
          <p:cNvSpPr/>
          <p:nvPr/>
        </p:nvSpPr>
        <p:spPr>
          <a:xfrm>
            <a:off x="4313330" y="492370"/>
            <a:ext cx="3442859" cy="5880295"/>
          </a:xfrm>
          <a:prstGeom prst="roundRect">
            <a:avLst>
              <a:gd name="adj" fmla="val 25322"/>
            </a:avLst>
          </a:prstGeom>
          <a:solidFill>
            <a:srgbClr val="00AEEF"/>
          </a:solidFill>
          <a:ln w="6350">
            <a:solidFill>
              <a:srgbClr val="0094D5"/>
            </a:solidFill>
            <a:prstDash val="solid"/>
          </a:ln>
        </p:spPr>
      </p:sp>
      <p:sp>
        <p:nvSpPr>
          <p:cNvPr id="6" name="Shape 7"/>
          <p:cNvSpPr/>
          <p:nvPr/>
        </p:nvSpPr>
        <p:spPr>
          <a:xfrm>
            <a:off x="315049" y="492370"/>
            <a:ext cx="3442729" cy="5880295"/>
          </a:xfrm>
          <a:prstGeom prst="roundRect">
            <a:avLst>
              <a:gd name="adj" fmla="val 25322"/>
            </a:avLst>
          </a:prstGeom>
          <a:solidFill>
            <a:srgbClr val="00AEEF"/>
          </a:solidFill>
          <a:ln w="6350">
            <a:solidFill>
              <a:srgbClr val="0094D5"/>
            </a:solidFill>
            <a:prstDash val="solid"/>
          </a:ln>
        </p:spPr>
      </p:sp>
      <p:sp>
        <p:nvSpPr>
          <p:cNvPr id="8" name="Rectangle 7"/>
          <p:cNvSpPr/>
          <p:nvPr/>
        </p:nvSpPr>
        <p:spPr>
          <a:xfrm>
            <a:off x="8519178" y="1192723"/>
            <a:ext cx="3108115" cy="4208844"/>
          </a:xfrm>
          <a:prstGeom prst="rect">
            <a:avLst/>
          </a:prstGeom>
        </p:spPr>
        <p:txBody>
          <a:bodyPr wrap="square">
            <a:spAutoFit/>
          </a:bodyPr>
          <a:lstStyle/>
          <a:p>
            <a:pPr algn="r" rtl="1">
              <a:lnSpc>
                <a:spcPct val="150000"/>
              </a:lnSpc>
              <a:spcAft>
                <a:spcPts val="0"/>
              </a:spcAft>
            </a:pPr>
            <a:r>
              <a:rPr lang="ar-SA" sz="2000" dirty="0">
                <a:solidFill>
                  <a:schemeClr val="bg1"/>
                </a:solidFill>
                <a:latin typeface="WinSoft Pro Medium" pitchFamily="34" charset="0"/>
                <a:ea typeface="WinSoft Pro Medium" pitchFamily="34" charset="-122"/>
                <a:cs typeface="WinSoft Pro Medium" pitchFamily="34" charset="-120"/>
              </a:rPr>
              <a:t>سياسة التقييم وترتيبات الوصول</a:t>
            </a:r>
            <a:endParaRPr lang="en-US" sz="2000" dirty="0">
              <a:solidFill>
                <a:schemeClr val="bg1"/>
              </a:solidFill>
              <a:latin typeface="WinSoft Pro Medium" pitchFamily="34" charset="0"/>
              <a:ea typeface="WinSoft Pro Medium" pitchFamily="34" charset="-122"/>
              <a:cs typeface="WinSoft Pro Medium" pitchFamily="34" charset="-120"/>
            </a:endParaRPr>
          </a:p>
          <a:p>
            <a:pPr algn="r" rtl="1">
              <a:lnSpc>
                <a:spcPct val="150000"/>
              </a:lnSpc>
              <a:spcAft>
                <a:spcPts val="0"/>
              </a:spcAft>
            </a:pPr>
            <a:r>
              <a:rPr lang="ar-SA" sz="2000" dirty="0">
                <a:solidFill>
                  <a:schemeClr val="bg1"/>
                </a:solidFill>
                <a:latin typeface="WinSoft Pro Medium" pitchFamily="34" charset="0"/>
                <a:ea typeface="WinSoft Pro Medium" pitchFamily="34" charset="-122"/>
                <a:cs typeface="WinSoft Pro Medium" pitchFamily="34" charset="-120"/>
              </a:rPr>
              <a:t>يتم من خلالها تحديد:</a:t>
            </a:r>
            <a:endParaRPr lang="ar-JO" sz="2000" dirty="0">
              <a:solidFill>
                <a:schemeClr val="bg1"/>
              </a:solidFill>
              <a:latin typeface="WinSoft Pro Medium" pitchFamily="34" charset="0"/>
              <a:ea typeface="WinSoft Pro Medium" pitchFamily="34" charset="-122"/>
              <a:cs typeface="WinSoft Pro Medium" pitchFamily="34" charset="-120"/>
            </a:endParaRPr>
          </a:p>
          <a:p>
            <a:pPr algn="ctr" rtl="1">
              <a:lnSpc>
                <a:spcPct val="150000"/>
              </a:lnSpc>
              <a:spcAft>
                <a:spcPts val="0"/>
              </a:spcAft>
            </a:pPr>
            <a:endParaRPr lang="en-US" sz="2000" dirty="0">
              <a:solidFill>
                <a:schemeClr val="bg1"/>
              </a:solidFill>
              <a:latin typeface="WinSoft Pro Medium" pitchFamily="34" charset="0"/>
              <a:ea typeface="WinSoft Pro Medium" pitchFamily="34" charset="-122"/>
              <a:cs typeface="WinSoft Pro Medium" pitchFamily="34" charset="-120"/>
            </a:endParaRPr>
          </a:p>
          <a:p>
            <a:pPr lvl="0" algn="ctr" rtl="1">
              <a:lnSpc>
                <a:spcPct val="150000"/>
              </a:lnSpc>
              <a:spcAft>
                <a:spcPts val="0"/>
              </a:spcAft>
              <a:buSzPts val="1000"/>
              <a:tabLst>
                <a:tab pos="457200" algn="l"/>
              </a:tabLst>
            </a:pPr>
            <a:r>
              <a:rPr lang="ar-SA" sz="2000" dirty="0">
                <a:solidFill>
                  <a:schemeClr val="bg1"/>
                </a:solidFill>
                <a:latin typeface="WinSoft Pro Medium" pitchFamily="34" charset="0"/>
                <a:ea typeface="WinSoft Pro Medium" pitchFamily="34" charset="-122"/>
                <a:cs typeface="WinSoft Pro Medium" pitchFamily="34" charset="-120"/>
              </a:rPr>
              <a:t>سياسة طلب ترتيبات التقييم؛ من يستقبل الطلب؛</a:t>
            </a:r>
            <a:r>
              <a:rPr lang="ar-JO" sz="2000" dirty="0">
                <a:solidFill>
                  <a:schemeClr val="bg1"/>
                </a:solidFill>
                <a:latin typeface="WinSoft Pro Medium" pitchFamily="34" charset="0"/>
                <a:ea typeface="WinSoft Pro Medium" pitchFamily="34" charset="-122"/>
                <a:cs typeface="WinSoft Pro Medium" pitchFamily="34" charset="-120"/>
              </a:rPr>
              <a:t> </a:t>
            </a:r>
            <a:r>
              <a:rPr lang="ar-SA" sz="2000" dirty="0">
                <a:solidFill>
                  <a:schemeClr val="bg1"/>
                </a:solidFill>
                <a:latin typeface="WinSoft Pro Medium" pitchFamily="34" charset="0"/>
                <a:ea typeface="WinSoft Pro Medium" pitchFamily="34" charset="-122"/>
                <a:cs typeface="WinSoft Pro Medium" pitchFamily="34" charset="-120"/>
              </a:rPr>
              <a:t>متى يقدم؛ </a:t>
            </a:r>
            <a:endParaRPr lang="en-US" sz="2000" dirty="0">
              <a:solidFill>
                <a:schemeClr val="bg1"/>
              </a:solidFill>
              <a:latin typeface="WinSoft Pro Medium" pitchFamily="34" charset="0"/>
              <a:ea typeface="WinSoft Pro Medium" pitchFamily="34" charset="-122"/>
              <a:cs typeface="WinSoft Pro Medium" pitchFamily="34" charset="-120"/>
            </a:endParaRPr>
          </a:p>
          <a:p>
            <a:pPr lvl="0" algn="ctr" rtl="1">
              <a:lnSpc>
                <a:spcPct val="150000"/>
              </a:lnSpc>
              <a:spcAft>
                <a:spcPts val="0"/>
              </a:spcAft>
              <a:buSzPts val="1000"/>
              <a:tabLst>
                <a:tab pos="457200" algn="l"/>
              </a:tabLst>
            </a:pPr>
            <a:r>
              <a:rPr lang="ar-SA" sz="2000" dirty="0">
                <a:solidFill>
                  <a:schemeClr val="bg1"/>
                </a:solidFill>
                <a:latin typeface="WinSoft Pro Medium" pitchFamily="34" charset="0"/>
                <a:ea typeface="WinSoft Pro Medium" pitchFamily="34" charset="-122"/>
                <a:cs typeface="WinSoft Pro Medium" pitchFamily="34" charset="-120"/>
              </a:rPr>
              <a:t>كيف تحمى الخصوصية؛ </a:t>
            </a:r>
            <a:endParaRPr lang="en-US" sz="2000" dirty="0">
              <a:solidFill>
                <a:schemeClr val="bg1"/>
              </a:solidFill>
              <a:latin typeface="WinSoft Pro Medium" pitchFamily="34" charset="0"/>
              <a:ea typeface="WinSoft Pro Medium" pitchFamily="34" charset="-122"/>
              <a:cs typeface="WinSoft Pro Medium" pitchFamily="34" charset="-120"/>
            </a:endParaRPr>
          </a:p>
          <a:p>
            <a:pPr lvl="0" algn="ctr" rtl="1">
              <a:lnSpc>
                <a:spcPct val="150000"/>
              </a:lnSpc>
              <a:spcAft>
                <a:spcPts val="0"/>
              </a:spcAft>
              <a:buSzPts val="1000"/>
              <a:tabLst>
                <a:tab pos="457200" algn="l"/>
              </a:tabLst>
            </a:pPr>
            <a:r>
              <a:rPr lang="ar-SA" sz="2000" dirty="0">
                <a:solidFill>
                  <a:schemeClr val="bg1"/>
                </a:solidFill>
                <a:latin typeface="WinSoft Pro Medium" pitchFamily="34" charset="0"/>
                <a:ea typeface="WinSoft Pro Medium" pitchFamily="34" charset="-122"/>
                <a:cs typeface="WinSoft Pro Medium" pitchFamily="34" charset="-120"/>
              </a:rPr>
              <a:t>أنواع ترتيبات الوصول الممكنة؛ </a:t>
            </a:r>
            <a:endParaRPr lang="en-US" sz="2000" dirty="0">
              <a:solidFill>
                <a:schemeClr val="bg1"/>
              </a:solidFill>
              <a:latin typeface="WinSoft Pro Medium" pitchFamily="34" charset="0"/>
              <a:ea typeface="WinSoft Pro Medium" pitchFamily="34" charset="-122"/>
              <a:cs typeface="WinSoft Pro Medium" pitchFamily="34" charset="-120"/>
            </a:endParaRPr>
          </a:p>
          <a:p>
            <a:pPr lvl="0" algn="ctr" rtl="1">
              <a:lnSpc>
                <a:spcPct val="150000"/>
              </a:lnSpc>
              <a:spcAft>
                <a:spcPts val="0"/>
              </a:spcAft>
              <a:buSzPts val="1000"/>
              <a:tabLst>
                <a:tab pos="457200" algn="l"/>
              </a:tabLst>
            </a:pPr>
            <a:r>
              <a:rPr lang="ar-SA" sz="2000" dirty="0">
                <a:solidFill>
                  <a:schemeClr val="bg1"/>
                </a:solidFill>
                <a:latin typeface="WinSoft Pro Medium" pitchFamily="34" charset="0"/>
                <a:ea typeface="WinSoft Pro Medium" pitchFamily="34" charset="-122"/>
                <a:cs typeface="WinSoft Pro Medium" pitchFamily="34" charset="-120"/>
              </a:rPr>
              <a:t>من يراجع تأثيرها على الكفاية والسلامة؛ كيفية توثيق القرار</a:t>
            </a:r>
            <a:r>
              <a:rPr lang="ar-SA" sz="2000" dirty="0">
                <a:solidFill>
                  <a:schemeClr val="bg1"/>
                </a:solidFill>
                <a:latin typeface="Arial" panose="020B0604020202020204" pitchFamily="34" charset="0"/>
                <a:ea typeface="Arial" panose="020B0604020202020204" pitchFamily="34" charset="0"/>
              </a:rPr>
              <a:t>.</a:t>
            </a:r>
            <a:endParaRPr lang="en-US" sz="2000" dirty="0">
              <a:solidFill>
                <a:schemeClr val="bg1"/>
              </a:solidFill>
              <a:latin typeface="Arial" panose="020B0604020202020204" pitchFamily="34" charset="0"/>
              <a:ea typeface="Arial" panose="020B0604020202020204" pitchFamily="34" charset="0"/>
            </a:endParaRPr>
          </a:p>
        </p:txBody>
      </p:sp>
      <p:sp>
        <p:nvSpPr>
          <p:cNvPr id="9" name="Rectangle 8"/>
          <p:cNvSpPr/>
          <p:nvPr/>
        </p:nvSpPr>
        <p:spPr>
          <a:xfrm>
            <a:off x="4285584" y="688856"/>
            <a:ext cx="3360379" cy="5593839"/>
          </a:xfrm>
          <a:prstGeom prst="rect">
            <a:avLst/>
          </a:prstGeom>
        </p:spPr>
        <p:txBody>
          <a:bodyPr wrap="square">
            <a:spAutoFit/>
          </a:bodyPr>
          <a:lstStyle/>
          <a:p>
            <a:pPr algn="r" rtl="1">
              <a:lnSpc>
                <a:spcPct val="150000"/>
              </a:lnSpc>
            </a:pPr>
            <a:r>
              <a:rPr lang="ar-SA" sz="2000" dirty="0">
                <a:solidFill>
                  <a:schemeClr val="bg1"/>
                </a:solidFill>
                <a:latin typeface="WinSoft Pro Medium" pitchFamily="34" charset="0"/>
                <a:ea typeface="WinSoft Pro Medium" pitchFamily="34" charset="-122"/>
                <a:cs typeface="WinSoft Pro Medium" pitchFamily="34" charset="-120"/>
              </a:rPr>
              <a:t>قدرات المدرب والمقيم</a:t>
            </a:r>
            <a:endParaRPr lang="en-US" sz="2000" dirty="0">
              <a:solidFill>
                <a:schemeClr val="bg1"/>
              </a:solidFill>
              <a:latin typeface="WinSoft Pro Medium" pitchFamily="34" charset="0"/>
              <a:ea typeface="WinSoft Pro Medium" pitchFamily="34" charset="-122"/>
              <a:cs typeface="WinSoft Pro Medium" pitchFamily="34" charset="-120"/>
            </a:endParaRPr>
          </a:p>
          <a:p>
            <a:pPr algn="r" rtl="1">
              <a:lnSpc>
                <a:spcPct val="150000"/>
              </a:lnSpc>
            </a:pPr>
            <a:r>
              <a:rPr lang="ar-SA" sz="2000" dirty="0">
                <a:solidFill>
                  <a:schemeClr val="bg1"/>
                </a:solidFill>
                <a:latin typeface="WinSoft Pro Medium" pitchFamily="34" charset="0"/>
                <a:ea typeface="WinSoft Pro Medium" pitchFamily="34" charset="-122"/>
                <a:cs typeface="WinSoft Pro Medium" pitchFamily="34" charset="-120"/>
              </a:rPr>
              <a:t>لا تنجح الخطة إذا تغيرت الوثائق وبقيت قدرات العاملين كما هي</a:t>
            </a:r>
            <a:r>
              <a:rPr lang="en-US" sz="2000" dirty="0">
                <a:solidFill>
                  <a:schemeClr val="bg1"/>
                </a:solidFill>
                <a:latin typeface="WinSoft Pro Medium" pitchFamily="34" charset="0"/>
                <a:ea typeface="WinSoft Pro Medium" pitchFamily="34" charset="-122"/>
                <a:cs typeface="WinSoft Pro Medium" pitchFamily="34" charset="-120"/>
              </a:rPr>
              <a:t>.</a:t>
            </a:r>
            <a:endParaRPr lang="ar-JO" sz="2000" dirty="0">
              <a:solidFill>
                <a:schemeClr val="bg1"/>
              </a:solidFill>
              <a:latin typeface="WinSoft Pro Medium" pitchFamily="34" charset="0"/>
              <a:ea typeface="WinSoft Pro Medium" pitchFamily="34" charset="-122"/>
              <a:cs typeface="WinSoft Pro Medium" pitchFamily="34" charset="-120"/>
            </a:endParaRPr>
          </a:p>
          <a:p>
            <a:pPr algn="r" rtl="1">
              <a:lnSpc>
                <a:spcPct val="150000"/>
              </a:lnSpc>
            </a:pPr>
            <a:endParaRPr lang="en-US" sz="2000" dirty="0">
              <a:solidFill>
                <a:schemeClr val="bg1"/>
              </a:solidFill>
              <a:latin typeface="WinSoft Pro Medium" pitchFamily="34" charset="0"/>
              <a:ea typeface="WinSoft Pro Medium" pitchFamily="34" charset="-122"/>
              <a:cs typeface="WinSoft Pro Medium" pitchFamily="34" charset="-120"/>
            </a:endParaRPr>
          </a:p>
          <a:p>
            <a:pPr algn="ctr" rtl="1">
              <a:lnSpc>
                <a:spcPct val="150000"/>
              </a:lnSpc>
            </a:pPr>
            <a:r>
              <a:rPr lang="ar-SA" sz="2000" dirty="0">
                <a:solidFill>
                  <a:schemeClr val="bg1"/>
                </a:solidFill>
                <a:latin typeface="WinSoft Pro Medium" pitchFamily="34" charset="0"/>
                <a:ea typeface="WinSoft Pro Medium" pitchFamily="34" charset="-122"/>
                <a:cs typeface="WinSoft Pro Medium" pitchFamily="34" charset="-120"/>
              </a:rPr>
              <a:t>يجب تحديد القدرات المطلوبة، مثل</a:t>
            </a:r>
            <a:r>
              <a:rPr lang="en-US" sz="2000" dirty="0">
                <a:solidFill>
                  <a:schemeClr val="bg1"/>
                </a:solidFill>
                <a:latin typeface="WinSoft Pro Medium" pitchFamily="34" charset="0"/>
                <a:ea typeface="WinSoft Pro Medium" pitchFamily="34" charset="-122"/>
                <a:cs typeface="WinSoft Pro Medium" pitchFamily="34" charset="-120"/>
              </a:rPr>
              <a:t>:</a:t>
            </a:r>
          </a:p>
          <a:p>
            <a:pPr algn="ctr" rtl="1">
              <a:lnSpc>
                <a:spcPct val="150000"/>
              </a:lnSpc>
            </a:pPr>
            <a:r>
              <a:rPr lang="ar-SA" sz="2000" dirty="0">
                <a:solidFill>
                  <a:schemeClr val="bg1"/>
                </a:solidFill>
                <a:latin typeface="WinSoft Pro Medium" pitchFamily="34" charset="0"/>
                <a:ea typeface="WinSoft Pro Medium" pitchFamily="34" charset="-122"/>
                <a:cs typeface="WinSoft Pro Medium" pitchFamily="34" charset="-120"/>
              </a:rPr>
              <a:t>تطبيق</a:t>
            </a:r>
            <a:r>
              <a:rPr lang="en-US" sz="2000" dirty="0">
                <a:solidFill>
                  <a:schemeClr val="bg1"/>
                </a:solidFill>
                <a:latin typeface="WinSoft Pro Medium" pitchFamily="34" charset="0"/>
                <a:ea typeface="WinSoft Pro Medium" pitchFamily="34" charset="-122"/>
                <a:cs typeface="WinSoft Pro Medium" pitchFamily="34" charset="-120"/>
              </a:rPr>
              <a:t> UDL</a:t>
            </a:r>
            <a:r>
              <a:rPr lang="ar-SA" sz="2000" dirty="0">
                <a:solidFill>
                  <a:schemeClr val="bg1"/>
                </a:solidFill>
                <a:latin typeface="WinSoft Pro Medium" pitchFamily="34" charset="0"/>
                <a:ea typeface="WinSoft Pro Medium" pitchFamily="34" charset="-122"/>
                <a:cs typeface="WinSoft Pro Medium" pitchFamily="34" charset="-120"/>
              </a:rPr>
              <a:t>؛ التمايز؛ </a:t>
            </a:r>
            <a:endParaRPr lang="en-US" sz="2000" dirty="0">
              <a:solidFill>
                <a:schemeClr val="bg1"/>
              </a:solidFill>
              <a:latin typeface="WinSoft Pro Medium" pitchFamily="34" charset="0"/>
              <a:ea typeface="WinSoft Pro Medium" pitchFamily="34" charset="-122"/>
              <a:cs typeface="WinSoft Pro Medium" pitchFamily="34" charset="-120"/>
            </a:endParaRPr>
          </a:p>
          <a:p>
            <a:pPr lvl="0" algn="ctr" rtl="1">
              <a:lnSpc>
                <a:spcPct val="150000"/>
              </a:lnSpc>
              <a:buSzPts val="1000"/>
              <a:tabLst>
                <a:tab pos="457200" algn="l"/>
              </a:tabLst>
            </a:pPr>
            <a:r>
              <a:rPr lang="ar-SA" sz="2000" dirty="0">
                <a:solidFill>
                  <a:schemeClr val="bg1"/>
                </a:solidFill>
                <a:latin typeface="WinSoft Pro Medium" pitchFamily="34" charset="0"/>
                <a:ea typeface="WinSoft Pro Medium" pitchFamily="34" charset="-122"/>
                <a:cs typeface="WinSoft Pro Medium" pitchFamily="34" charset="-120"/>
              </a:rPr>
              <a:t>استخدام مواد قابلة للوصول؛ </a:t>
            </a:r>
            <a:endParaRPr lang="en-US" sz="2000" dirty="0">
              <a:solidFill>
                <a:schemeClr val="bg1"/>
              </a:solidFill>
              <a:latin typeface="WinSoft Pro Medium" pitchFamily="34" charset="0"/>
              <a:ea typeface="WinSoft Pro Medium" pitchFamily="34" charset="-122"/>
              <a:cs typeface="WinSoft Pro Medium" pitchFamily="34" charset="-120"/>
            </a:endParaRPr>
          </a:p>
          <a:p>
            <a:pPr lvl="0" algn="ctr" rtl="1">
              <a:lnSpc>
                <a:spcPct val="150000"/>
              </a:lnSpc>
              <a:buSzPts val="1000"/>
              <a:tabLst>
                <a:tab pos="457200" algn="l"/>
              </a:tabLst>
            </a:pPr>
            <a:r>
              <a:rPr lang="ar-SA" sz="2000" dirty="0">
                <a:solidFill>
                  <a:schemeClr val="bg1"/>
                </a:solidFill>
                <a:latin typeface="WinSoft Pro Medium" pitchFamily="34" charset="0"/>
                <a:ea typeface="WinSoft Pro Medium" pitchFamily="34" charset="-122"/>
                <a:cs typeface="WinSoft Pro Medium" pitchFamily="34" charset="-120"/>
              </a:rPr>
              <a:t>الترتيبات التيسيرية؛ </a:t>
            </a:r>
            <a:endParaRPr lang="en-US" sz="2000" dirty="0">
              <a:solidFill>
                <a:schemeClr val="bg1"/>
              </a:solidFill>
              <a:latin typeface="WinSoft Pro Medium" pitchFamily="34" charset="0"/>
              <a:ea typeface="WinSoft Pro Medium" pitchFamily="34" charset="-122"/>
              <a:cs typeface="WinSoft Pro Medium" pitchFamily="34" charset="-120"/>
            </a:endParaRPr>
          </a:p>
          <a:p>
            <a:pPr lvl="0" algn="ctr" rtl="1">
              <a:lnSpc>
                <a:spcPct val="150000"/>
              </a:lnSpc>
              <a:buSzPts val="1000"/>
              <a:tabLst>
                <a:tab pos="457200" algn="l"/>
              </a:tabLst>
            </a:pPr>
            <a:r>
              <a:rPr lang="ar-SA" sz="2000" dirty="0">
                <a:solidFill>
                  <a:schemeClr val="bg1"/>
                </a:solidFill>
                <a:latin typeface="WinSoft Pro Medium" pitchFamily="34" charset="0"/>
                <a:ea typeface="WinSoft Pro Medium" pitchFamily="34" charset="-122"/>
                <a:cs typeface="WinSoft Pro Medium" pitchFamily="34" charset="-120"/>
              </a:rPr>
              <a:t>استخدام التكنولوجيا المساندة؛ </a:t>
            </a:r>
            <a:endParaRPr lang="en-US" sz="2000" dirty="0">
              <a:solidFill>
                <a:schemeClr val="bg1"/>
              </a:solidFill>
              <a:latin typeface="WinSoft Pro Medium" pitchFamily="34" charset="0"/>
              <a:ea typeface="WinSoft Pro Medium" pitchFamily="34" charset="-122"/>
              <a:cs typeface="WinSoft Pro Medium" pitchFamily="34" charset="-120"/>
            </a:endParaRPr>
          </a:p>
          <a:p>
            <a:pPr lvl="0" algn="ctr" rtl="1">
              <a:lnSpc>
                <a:spcPct val="150000"/>
              </a:lnSpc>
              <a:buSzPts val="1000"/>
              <a:tabLst>
                <a:tab pos="457200" algn="l"/>
              </a:tabLst>
            </a:pPr>
            <a:r>
              <a:rPr lang="ar-SA" sz="2000" dirty="0">
                <a:solidFill>
                  <a:schemeClr val="bg1"/>
                </a:solidFill>
                <a:latin typeface="WinSoft Pro Medium" pitchFamily="34" charset="0"/>
                <a:ea typeface="WinSoft Pro Medium" pitchFamily="34" charset="-122"/>
                <a:cs typeface="WinSoft Pro Medium" pitchFamily="34" charset="-120"/>
              </a:rPr>
              <a:t>التقييم العادل؛ حماية الخصوصية؛ الحفاظ على متطلبات السلامة والكفاية</a:t>
            </a:r>
            <a:r>
              <a:rPr lang="ar-SA" dirty="0">
                <a:latin typeface="Arial" panose="020B0604020202020204" pitchFamily="34" charset="0"/>
                <a:ea typeface="Arial" panose="020B0604020202020204" pitchFamily="34" charset="0"/>
              </a:rPr>
              <a:t> </a:t>
            </a:r>
            <a:endParaRPr lang="en-US" dirty="0">
              <a:latin typeface="Arial" panose="020B0604020202020204" pitchFamily="34" charset="0"/>
              <a:ea typeface="Arial" panose="020B0604020202020204" pitchFamily="34" charset="0"/>
            </a:endParaRPr>
          </a:p>
        </p:txBody>
      </p:sp>
      <p:sp>
        <p:nvSpPr>
          <p:cNvPr id="10" name="Rectangle 9"/>
          <p:cNvSpPr/>
          <p:nvPr/>
        </p:nvSpPr>
        <p:spPr>
          <a:xfrm>
            <a:off x="397400" y="702923"/>
            <a:ext cx="3292502" cy="5170646"/>
          </a:xfrm>
          <a:prstGeom prst="rect">
            <a:avLst/>
          </a:prstGeom>
        </p:spPr>
        <p:txBody>
          <a:bodyPr wrap="square">
            <a:spAutoFit/>
          </a:bodyPr>
          <a:lstStyle/>
          <a:p>
            <a:pPr algn="r" rtl="1">
              <a:lnSpc>
                <a:spcPct val="150000"/>
              </a:lnSpc>
            </a:pPr>
            <a:r>
              <a:rPr lang="ar-SA" sz="2000" dirty="0">
                <a:solidFill>
                  <a:schemeClr val="bg1"/>
                </a:solidFill>
                <a:latin typeface="WinSoft Pro Medium" pitchFamily="34" charset="0"/>
                <a:ea typeface="WinSoft Pro Medium" pitchFamily="34" charset="-122"/>
                <a:cs typeface="WinSoft Pro Medium" pitchFamily="34" charset="-120"/>
              </a:rPr>
              <a:t>التدريب في موقع العمل والانتقال إلى التوظيف</a:t>
            </a:r>
            <a:endParaRPr lang="en-US" sz="2000" dirty="0">
              <a:solidFill>
                <a:schemeClr val="bg1"/>
              </a:solidFill>
              <a:latin typeface="WinSoft Pro Medium" pitchFamily="34" charset="0"/>
              <a:ea typeface="WinSoft Pro Medium" pitchFamily="34" charset="-122"/>
              <a:cs typeface="WinSoft Pro Medium" pitchFamily="34" charset="-120"/>
            </a:endParaRPr>
          </a:p>
          <a:p>
            <a:pPr algn="r" rtl="1">
              <a:lnSpc>
                <a:spcPct val="150000"/>
              </a:lnSpc>
            </a:pPr>
            <a:r>
              <a:rPr lang="ar-SA" sz="2000" dirty="0">
                <a:solidFill>
                  <a:schemeClr val="bg1"/>
                </a:solidFill>
                <a:latin typeface="WinSoft Pro Medium" pitchFamily="34" charset="0"/>
                <a:ea typeface="WinSoft Pro Medium" pitchFamily="34" charset="-122"/>
                <a:cs typeface="WinSoft Pro Medium" pitchFamily="34" charset="-120"/>
              </a:rPr>
              <a:t>التعليم الشامل لا ينتهي عند باب مركز التدريب</a:t>
            </a:r>
            <a:r>
              <a:rPr lang="en-US" sz="2000" dirty="0">
                <a:solidFill>
                  <a:schemeClr val="bg1"/>
                </a:solidFill>
                <a:latin typeface="WinSoft Pro Medium" pitchFamily="34" charset="0"/>
                <a:ea typeface="WinSoft Pro Medium" pitchFamily="34" charset="-122"/>
                <a:cs typeface="WinSoft Pro Medium" pitchFamily="34" charset="-120"/>
              </a:rPr>
              <a:t>.</a:t>
            </a:r>
          </a:p>
          <a:p>
            <a:pPr algn="r" rtl="1">
              <a:lnSpc>
                <a:spcPct val="150000"/>
              </a:lnSpc>
            </a:pPr>
            <a:r>
              <a:rPr lang="ar-SA" sz="2000" dirty="0">
                <a:solidFill>
                  <a:schemeClr val="bg1"/>
                </a:solidFill>
                <a:latin typeface="WinSoft Pro Medium" pitchFamily="34" charset="0"/>
                <a:ea typeface="WinSoft Pro Medium" pitchFamily="34" charset="-122"/>
                <a:cs typeface="WinSoft Pro Medium" pitchFamily="34" charset="-120"/>
              </a:rPr>
              <a:t>يجب التأكد من: </a:t>
            </a:r>
            <a:endParaRPr lang="en-US" sz="2000" dirty="0">
              <a:solidFill>
                <a:schemeClr val="bg1"/>
              </a:solidFill>
              <a:latin typeface="WinSoft Pro Medium" pitchFamily="34" charset="0"/>
              <a:ea typeface="WinSoft Pro Medium" pitchFamily="34" charset="-122"/>
              <a:cs typeface="WinSoft Pro Medium" pitchFamily="34" charset="-120"/>
            </a:endParaRPr>
          </a:p>
          <a:p>
            <a:pPr lvl="0" algn="ctr" rtl="1">
              <a:lnSpc>
                <a:spcPct val="150000"/>
              </a:lnSpc>
              <a:buSzPts val="1000"/>
              <a:tabLst>
                <a:tab pos="457200" algn="l"/>
              </a:tabLst>
            </a:pPr>
            <a:r>
              <a:rPr lang="ar-SA" sz="2000" dirty="0">
                <a:solidFill>
                  <a:schemeClr val="bg1"/>
                </a:solidFill>
                <a:latin typeface="WinSoft Pro Medium" pitchFamily="34" charset="0"/>
                <a:ea typeface="WinSoft Pro Medium" pitchFamily="34" charset="-122"/>
                <a:cs typeface="WinSoft Pro Medium" pitchFamily="34" charset="-120"/>
              </a:rPr>
              <a:t>الوصول إلى مواقع التدريب؛ </a:t>
            </a:r>
            <a:endParaRPr lang="en-US" sz="2000" dirty="0">
              <a:solidFill>
                <a:schemeClr val="bg1"/>
              </a:solidFill>
              <a:latin typeface="WinSoft Pro Medium" pitchFamily="34" charset="0"/>
              <a:ea typeface="WinSoft Pro Medium" pitchFamily="34" charset="-122"/>
              <a:cs typeface="WinSoft Pro Medium" pitchFamily="34" charset="-120"/>
            </a:endParaRPr>
          </a:p>
          <a:p>
            <a:pPr lvl="0" algn="ctr" rtl="1">
              <a:lnSpc>
                <a:spcPct val="150000"/>
              </a:lnSpc>
              <a:buSzPts val="1000"/>
              <a:tabLst>
                <a:tab pos="457200" algn="l"/>
              </a:tabLst>
            </a:pPr>
            <a:r>
              <a:rPr lang="ar-SA" sz="2000" dirty="0">
                <a:solidFill>
                  <a:schemeClr val="bg1"/>
                </a:solidFill>
                <a:latin typeface="WinSoft Pro Medium" pitchFamily="34" charset="0"/>
                <a:ea typeface="WinSoft Pro Medium" pitchFamily="34" charset="-122"/>
                <a:cs typeface="WinSoft Pro Medium" pitchFamily="34" charset="-120"/>
              </a:rPr>
              <a:t>ملاءمة ترتيبات السلامة؛ </a:t>
            </a:r>
            <a:endParaRPr lang="en-US" sz="2000" dirty="0">
              <a:solidFill>
                <a:schemeClr val="bg1"/>
              </a:solidFill>
              <a:latin typeface="WinSoft Pro Medium" pitchFamily="34" charset="0"/>
              <a:ea typeface="WinSoft Pro Medium" pitchFamily="34" charset="-122"/>
              <a:cs typeface="WinSoft Pro Medium" pitchFamily="34" charset="-120"/>
            </a:endParaRPr>
          </a:p>
          <a:p>
            <a:pPr lvl="0" algn="ctr" rtl="1">
              <a:lnSpc>
                <a:spcPct val="150000"/>
              </a:lnSpc>
              <a:buSzPts val="1000"/>
              <a:tabLst>
                <a:tab pos="457200" algn="l"/>
              </a:tabLst>
            </a:pPr>
            <a:r>
              <a:rPr lang="ar-SA" sz="2000" dirty="0">
                <a:solidFill>
                  <a:schemeClr val="bg1"/>
                </a:solidFill>
                <a:latin typeface="WinSoft Pro Medium" pitchFamily="34" charset="0"/>
                <a:ea typeface="WinSoft Pro Medium" pitchFamily="34" charset="-122"/>
                <a:cs typeface="WinSoft Pro Medium" pitchFamily="34" charset="-120"/>
              </a:rPr>
              <a:t>التواصل مع أصحاب العمل؛ </a:t>
            </a:r>
            <a:endParaRPr lang="en-US" sz="2000" dirty="0">
              <a:solidFill>
                <a:schemeClr val="bg1"/>
              </a:solidFill>
              <a:latin typeface="WinSoft Pro Medium" pitchFamily="34" charset="0"/>
              <a:ea typeface="WinSoft Pro Medium" pitchFamily="34" charset="-122"/>
              <a:cs typeface="WinSoft Pro Medium" pitchFamily="34" charset="-120"/>
            </a:endParaRPr>
          </a:p>
          <a:p>
            <a:pPr lvl="0" algn="ctr" rtl="1">
              <a:lnSpc>
                <a:spcPct val="150000"/>
              </a:lnSpc>
              <a:buSzPts val="1000"/>
              <a:tabLst>
                <a:tab pos="457200" algn="l"/>
              </a:tabLst>
            </a:pPr>
            <a:r>
              <a:rPr lang="ar-SA" sz="2000" dirty="0">
                <a:solidFill>
                  <a:schemeClr val="bg1"/>
                </a:solidFill>
                <a:latin typeface="WinSoft Pro Medium" pitchFamily="34" charset="0"/>
                <a:ea typeface="WinSoft Pro Medium" pitchFamily="34" charset="-122"/>
                <a:cs typeface="WinSoft Pro Medium" pitchFamily="34" charset="-120"/>
              </a:rPr>
              <a:t>الحماية من التمييز والتحرش؛ ترتيبات الدعم؛ الوصول إلى الإرشاد المهني؛ </a:t>
            </a:r>
            <a:endParaRPr lang="en-US" sz="2000" dirty="0">
              <a:solidFill>
                <a:schemeClr val="bg1"/>
              </a:solidFill>
              <a:latin typeface="WinSoft Pro Medium" pitchFamily="34" charset="0"/>
              <a:ea typeface="WinSoft Pro Medium" pitchFamily="34" charset="-122"/>
              <a:cs typeface="WinSoft Pro Medium" pitchFamily="34" charset="-120"/>
            </a:endParaRPr>
          </a:p>
          <a:p>
            <a:pPr lvl="0" algn="ctr" rtl="1">
              <a:lnSpc>
                <a:spcPct val="150000"/>
              </a:lnSpc>
              <a:buSzPts val="1000"/>
              <a:tabLst>
                <a:tab pos="457200" algn="l"/>
              </a:tabLst>
            </a:pPr>
            <a:r>
              <a:rPr lang="ar-SA" sz="2000" dirty="0">
                <a:solidFill>
                  <a:schemeClr val="bg1"/>
                </a:solidFill>
                <a:latin typeface="WinSoft Pro Medium" pitchFamily="34" charset="0"/>
                <a:ea typeface="WinSoft Pro Medium" pitchFamily="34" charset="-122"/>
                <a:cs typeface="WinSoft Pro Medium" pitchFamily="34" charset="-120"/>
              </a:rPr>
              <a:t>مسارات الانتقال إلى العمل</a:t>
            </a:r>
            <a:r>
              <a:rPr lang="en-US" sz="2000" dirty="0">
                <a:solidFill>
                  <a:schemeClr val="bg1"/>
                </a:solidFill>
                <a:latin typeface="WinSoft Pro Medium" pitchFamily="34" charset="0"/>
                <a:ea typeface="WinSoft Pro Medium" pitchFamily="34" charset="-122"/>
                <a:cs typeface="WinSoft Pro Medium" pitchFamily="34" charset="-120"/>
              </a:rPr>
              <a:t>. </a:t>
            </a:r>
          </a:p>
        </p:txBody>
      </p:sp>
    </p:spTree>
    <p:extLst>
      <p:ext uri="{BB962C8B-B14F-4D97-AF65-F5344CB8AC3E}">
        <p14:creationId xmlns:p14="http://schemas.microsoft.com/office/powerpoint/2010/main" val="422404428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1"/>
          <p:cNvSpPr/>
          <p:nvPr/>
        </p:nvSpPr>
        <p:spPr>
          <a:xfrm>
            <a:off x="1166481" y="921900"/>
            <a:ext cx="5825163" cy="505420"/>
          </a:xfrm>
          <a:prstGeom prst="rect">
            <a:avLst/>
          </a:prstGeom>
          <a:noFill/>
          <a:ln/>
        </p:spPr>
        <p:txBody>
          <a:bodyPr wrap="square" lIns="0" tIns="0" rIns="0" bIns="0" rtlCol="0" anchor="t">
            <a:noAutofit/>
          </a:bodyPr>
          <a:lstStyle/>
          <a:p>
            <a:pPr algn="r" rtl="1">
              <a:lnSpc>
                <a:spcPct val="150000"/>
              </a:lnSpc>
            </a:pPr>
            <a:r>
              <a:rPr lang="ar-SA" sz="2400" dirty="0">
                <a:latin typeface="WinSoft Pro Medium" pitchFamily="34" charset="0"/>
                <a:ea typeface="WinSoft Pro Medium" pitchFamily="34" charset="-122"/>
                <a:cs typeface="WinSoft Pro Medium" pitchFamily="34" charset="-120"/>
              </a:rPr>
              <a:t>التكييفات وتدابير الإتاحة</a:t>
            </a:r>
            <a:r>
              <a:rPr lang="ar-JO" sz="2400" dirty="0">
                <a:latin typeface="WinSoft Pro Medium" pitchFamily="34" charset="0"/>
                <a:ea typeface="WinSoft Pro Medium" pitchFamily="34" charset="-122"/>
                <a:cs typeface="WinSoft Pro Medium" pitchFamily="34" charset="-120"/>
              </a:rPr>
              <a:t> : </a:t>
            </a:r>
            <a:r>
              <a:rPr lang="ar-SA" sz="2400" dirty="0">
                <a:latin typeface="WinSoft Pro Medium" pitchFamily="34" charset="0"/>
                <a:ea typeface="WinSoft Pro Medium" pitchFamily="34" charset="-122"/>
                <a:cs typeface="WinSoft Pro Medium" pitchFamily="34" charset="-120"/>
              </a:rPr>
              <a:t>أربعة تكييفات موجهة على الأقل قد تمس</a:t>
            </a:r>
            <a:r>
              <a:rPr lang="en-US" sz="2400" dirty="0">
                <a:latin typeface="WinSoft Pro Medium" pitchFamily="34" charset="0"/>
                <a:ea typeface="WinSoft Pro Medium" pitchFamily="34" charset="-122"/>
                <a:cs typeface="WinSoft Pro Medium" pitchFamily="34" charset="-120"/>
              </a:rPr>
              <a:t>:</a:t>
            </a:r>
          </a:p>
          <a:p>
            <a:pPr lvl="0" algn="r" rtl="1">
              <a:lnSpc>
                <a:spcPct val="150000"/>
              </a:lnSpc>
            </a:pPr>
            <a:r>
              <a:rPr lang="ar-SA" sz="2400" dirty="0">
                <a:latin typeface="WinSoft Pro Medium" pitchFamily="34" charset="0"/>
                <a:ea typeface="WinSoft Pro Medium" pitchFamily="34" charset="-122"/>
                <a:cs typeface="WinSoft Pro Medium" pitchFamily="34" charset="-120"/>
              </a:rPr>
              <a:t>المحتوى؛ التسلسل؛ الجدولة؛ طرق التقديم؛ التدريب العملي؛ الدعم؛ التقييم؛ الانتقال إلى العمل</a:t>
            </a:r>
            <a:r>
              <a:rPr lang="en-US" sz="2400" dirty="0">
                <a:latin typeface="WinSoft Pro Medium" pitchFamily="34" charset="0"/>
                <a:ea typeface="WinSoft Pro Medium" pitchFamily="34" charset="-122"/>
                <a:cs typeface="WinSoft Pro Medium" pitchFamily="34" charset="-120"/>
              </a:rPr>
              <a:t>. </a:t>
            </a:r>
          </a:p>
          <a:p>
            <a:pPr lvl="0" algn="r" rtl="1">
              <a:lnSpc>
                <a:spcPct val="150000"/>
              </a:lnSpc>
            </a:pPr>
            <a:endParaRPr lang="en-US" sz="2400" dirty="0">
              <a:latin typeface="WinSoft Pro Medium" pitchFamily="34" charset="0"/>
              <a:ea typeface="WinSoft Pro Medium" pitchFamily="34" charset="-122"/>
              <a:cs typeface="WinSoft Pro Medium" pitchFamily="34" charset="-120"/>
            </a:endParaRPr>
          </a:p>
          <a:p>
            <a:pPr algn="r" rtl="1">
              <a:lnSpc>
                <a:spcPct val="150000"/>
              </a:lnSpc>
            </a:pPr>
            <a:r>
              <a:rPr lang="ar-SA" sz="2400" dirty="0">
                <a:latin typeface="WinSoft Pro Medium" pitchFamily="34" charset="0"/>
                <a:ea typeface="WinSoft Pro Medium" pitchFamily="34" charset="-122"/>
                <a:cs typeface="WinSoft Pro Medium" pitchFamily="34" charset="-120"/>
              </a:rPr>
              <a:t>ثلاثة تدابير للإتاحة على الأقل ينبغي أن تكون صريحة ومحددة، لا مجرد عبارة</a:t>
            </a:r>
            <a:r>
              <a:rPr lang="en-US" sz="2400" dirty="0">
                <a:latin typeface="WinSoft Pro Medium" pitchFamily="34" charset="0"/>
                <a:ea typeface="WinSoft Pro Medium" pitchFamily="34" charset="-122"/>
                <a:cs typeface="WinSoft Pro Medium" pitchFamily="34" charset="-120"/>
              </a:rPr>
              <a:t>: </a:t>
            </a:r>
            <a:r>
              <a:rPr lang="ar-SA" sz="2400" dirty="0">
                <a:latin typeface="WinSoft Pro Medium" pitchFamily="34" charset="0"/>
                <a:ea typeface="WinSoft Pro Medium" pitchFamily="34" charset="-122"/>
                <a:cs typeface="WinSoft Pro Medium" pitchFamily="34" charset="-120"/>
              </a:rPr>
              <a:t>توفير الإتاحة</a:t>
            </a:r>
            <a:r>
              <a:rPr lang="en-US" sz="2400" dirty="0">
                <a:latin typeface="WinSoft Pro Medium" pitchFamily="34" charset="0"/>
                <a:ea typeface="WinSoft Pro Medium" pitchFamily="34" charset="-122"/>
                <a:cs typeface="WinSoft Pro Medium" pitchFamily="34" charset="-120"/>
              </a:rPr>
              <a:t>.</a:t>
            </a:r>
          </a:p>
          <a:p>
            <a:pPr algn="r" rtl="1">
              <a:lnSpc>
                <a:spcPct val="150000"/>
              </a:lnSpc>
            </a:pPr>
            <a:r>
              <a:rPr lang="ar-SA" sz="2400" dirty="0">
                <a:latin typeface="WinSoft Pro Medium" pitchFamily="34" charset="0"/>
                <a:ea typeface="WinSoft Pro Medium" pitchFamily="34" charset="-122"/>
                <a:cs typeface="WinSoft Pro Medium" pitchFamily="34" charset="-120"/>
              </a:rPr>
              <a:t>مثال</a:t>
            </a:r>
            <a:r>
              <a:rPr lang="en-US" sz="2400" dirty="0">
                <a:latin typeface="WinSoft Pro Medium" pitchFamily="34" charset="0"/>
                <a:ea typeface="WinSoft Pro Medium" pitchFamily="34" charset="-122"/>
                <a:cs typeface="WinSoft Pro Medium" pitchFamily="34" charset="-120"/>
              </a:rPr>
              <a:t>: </a:t>
            </a:r>
            <a:r>
              <a:rPr lang="ar-SA" sz="2400" dirty="0">
                <a:latin typeface="WinSoft Pro Medium" pitchFamily="34" charset="0"/>
                <a:ea typeface="WinSoft Pro Medium" pitchFamily="34" charset="-122"/>
                <a:cs typeface="WinSoft Pro Medium" pitchFamily="34" charset="-120"/>
              </a:rPr>
              <a:t>جميع المواد الأساسية متاحة بصيغ رقمية قابلة للقراءة باستخدام قارئ الشاشة قبل الجلسة</a:t>
            </a:r>
            <a:r>
              <a:rPr lang="en-US" sz="2000" dirty="0"/>
              <a:t>. </a:t>
            </a:r>
          </a:p>
        </p:txBody>
      </p:sp>
      <p:sp>
        <p:nvSpPr>
          <p:cNvPr id="6" name="Shape 2"/>
          <p:cNvSpPr/>
          <p:nvPr/>
        </p:nvSpPr>
        <p:spPr>
          <a:xfrm>
            <a:off x="11540737" y="696308"/>
            <a:ext cx="19050" cy="860822"/>
          </a:xfrm>
          <a:prstGeom prst="roundRect">
            <a:avLst>
              <a:gd name="adj" fmla="val 49999"/>
            </a:avLst>
          </a:prstGeom>
          <a:solidFill>
            <a:srgbClr val="75BAE6"/>
          </a:solidFill>
          <a:ln/>
        </p:spPr>
      </p:sp>
      <p:pic>
        <p:nvPicPr>
          <p:cNvPr id="9" name="Image 0"/>
          <p:cNvPicPr>
            <a:picLocks noChangeAspect="1"/>
          </p:cNvPicPr>
          <p:nvPr/>
        </p:nvPicPr>
        <p:blipFill>
          <a:blip r:embed="rId2"/>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10" name="Image 1" descr="preencoded.png"/>
          <p:cNvPicPr>
            <a:picLocks noChangeAspect="1"/>
          </p:cNvPicPr>
          <p:nvPr/>
        </p:nvPicPr>
        <p:blipFill>
          <a:blip r:embed="rId3"/>
          <a:stretch>
            <a:fillRect/>
          </a:stretch>
        </p:blipFill>
        <p:spPr>
          <a:xfrm>
            <a:off x="8581513" y="780554"/>
            <a:ext cx="3531107" cy="5296793"/>
          </a:xfrm>
          <a:prstGeom prst="rect">
            <a:avLst/>
          </a:prstGeom>
        </p:spPr>
      </p:pic>
    </p:spTree>
    <p:extLst>
      <p:ext uri="{BB962C8B-B14F-4D97-AF65-F5344CB8AC3E}">
        <p14:creationId xmlns:p14="http://schemas.microsoft.com/office/powerpoint/2010/main" val="56421906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89203" y="635927"/>
            <a:ext cx="5261317" cy="5586145"/>
          </a:xfrm>
          <a:prstGeom prst="rect">
            <a:avLst/>
          </a:prstGeom>
        </p:spPr>
        <p:txBody>
          <a:bodyPr wrap="square">
            <a:spAutoFit/>
          </a:bodyPr>
          <a:lstStyle/>
          <a:p>
            <a:pPr algn="just" rtl="1">
              <a:lnSpc>
                <a:spcPct val="150000"/>
              </a:lnSpc>
            </a:pPr>
            <a:r>
              <a:rPr lang="ar-SA" sz="2400" dirty="0">
                <a:latin typeface="WinSoft Pro Medium" pitchFamily="34" charset="0"/>
                <a:ea typeface="WinSoft Pro Medium" pitchFamily="34" charset="-122"/>
                <a:cs typeface="WinSoft Pro Medium" pitchFamily="34" charset="-120"/>
              </a:rPr>
              <a:t>المؤشرات الثلاثة</a:t>
            </a:r>
            <a:r>
              <a:rPr lang="ar-JO" sz="2400" dirty="0">
                <a:latin typeface="WinSoft Pro Medium" pitchFamily="34" charset="0"/>
                <a:ea typeface="WinSoft Pro Medium" pitchFamily="34" charset="-122"/>
                <a:cs typeface="WinSoft Pro Medium" pitchFamily="34" charset="-120"/>
              </a:rPr>
              <a:t>: </a:t>
            </a:r>
            <a:r>
              <a:rPr lang="ar-SA" sz="2400" dirty="0">
                <a:latin typeface="WinSoft Pro Medium" pitchFamily="34" charset="0"/>
                <a:ea typeface="WinSoft Pro Medium" pitchFamily="34" charset="-122"/>
                <a:cs typeface="WinSoft Pro Medium" pitchFamily="34" charset="-120"/>
              </a:rPr>
              <a:t>يجب أن يتضمن منتجك في هذا النشاط ثلاثة مؤشرات نجاح قابلة للقياس على الأقل</a:t>
            </a:r>
            <a:r>
              <a:rPr lang="en-US" sz="2400" dirty="0">
                <a:latin typeface="WinSoft Pro Medium" pitchFamily="34" charset="0"/>
                <a:ea typeface="WinSoft Pro Medium" pitchFamily="34" charset="-122"/>
                <a:cs typeface="WinSoft Pro Medium" pitchFamily="34" charset="-120"/>
              </a:rPr>
              <a:t>.</a:t>
            </a:r>
          </a:p>
          <a:p>
            <a:pPr algn="just" rtl="1">
              <a:lnSpc>
                <a:spcPct val="150000"/>
              </a:lnSpc>
            </a:pPr>
            <a:r>
              <a:rPr lang="ar-SA" sz="2400" dirty="0">
                <a:latin typeface="WinSoft Pro Medium" pitchFamily="34" charset="0"/>
                <a:ea typeface="WinSoft Pro Medium" pitchFamily="34" charset="-122"/>
                <a:cs typeface="WinSoft Pro Medium" pitchFamily="34" charset="-120"/>
              </a:rPr>
              <a:t>يمكن أن تقيس</a:t>
            </a:r>
            <a:r>
              <a:rPr lang="en-US" sz="2400" dirty="0">
                <a:latin typeface="WinSoft Pro Medium" pitchFamily="34" charset="0"/>
                <a:ea typeface="WinSoft Pro Medium" pitchFamily="34" charset="-122"/>
                <a:cs typeface="WinSoft Pro Medium" pitchFamily="34" charset="-120"/>
              </a:rPr>
              <a:t>:</a:t>
            </a:r>
            <a:r>
              <a:rPr lang="ar-SA" sz="2400" dirty="0">
                <a:latin typeface="WinSoft Pro Medium" pitchFamily="34" charset="0"/>
                <a:ea typeface="WinSoft Pro Medium" pitchFamily="34" charset="-122"/>
                <a:cs typeface="WinSoft Pro Medium" pitchFamily="34" charset="-120"/>
              </a:rPr>
              <a:t>الوصول؛ المشاركة؛ استخدام الدعم؛ الاستمرار؛ الإكمال؛ تجربة المتدرب؛ جودة التطبيق؛ انتقال المتدربين إلى التدريب الميداني أو العمل</a:t>
            </a:r>
            <a:r>
              <a:rPr lang="en-US" sz="2400" dirty="0">
                <a:latin typeface="WinSoft Pro Medium" pitchFamily="34" charset="0"/>
                <a:ea typeface="WinSoft Pro Medium" pitchFamily="34" charset="-122"/>
                <a:cs typeface="WinSoft Pro Medium" pitchFamily="34" charset="-120"/>
              </a:rPr>
              <a:t>.</a:t>
            </a:r>
          </a:p>
          <a:p>
            <a:pPr algn="just" rtl="1">
              <a:lnSpc>
                <a:spcPct val="150000"/>
              </a:lnSpc>
            </a:pPr>
            <a:endParaRPr lang="ar-JO" sz="2400" dirty="0">
              <a:latin typeface="WinSoft Pro Medium" pitchFamily="34" charset="0"/>
              <a:ea typeface="WinSoft Pro Medium" pitchFamily="34" charset="-122"/>
              <a:cs typeface="WinSoft Pro Medium" pitchFamily="34" charset="-120"/>
            </a:endParaRPr>
          </a:p>
          <a:p>
            <a:pPr algn="just" rtl="1">
              <a:lnSpc>
                <a:spcPct val="150000"/>
              </a:lnSpc>
            </a:pPr>
            <a:r>
              <a:rPr lang="ar-SA" sz="2400" dirty="0">
                <a:latin typeface="WinSoft Pro Medium" pitchFamily="34" charset="0"/>
                <a:ea typeface="WinSoft Pro Medium" pitchFamily="34" charset="-122"/>
                <a:cs typeface="WinSoft Pro Medium" pitchFamily="34" charset="-120"/>
              </a:rPr>
              <a:t>مثال</a:t>
            </a:r>
            <a:endParaRPr lang="en-US" sz="2400" dirty="0">
              <a:latin typeface="WinSoft Pro Medium" pitchFamily="34" charset="0"/>
              <a:ea typeface="WinSoft Pro Medium" pitchFamily="34" charset="-122"/>
              <a:cs typeface="WinSoft Pro Medium" pitchFamily="34" charset="-120"/>
            </a:endParaRPr>
          </a:p>
          <a:p>
            <a:pPr algn="just" rtl="1">
              <a:lnSpc>
                <a:spcPct val="150000"/>
              </a:lnSpc>
            </a:pPr>
            <a:r>
              <a:rPr lang="ar-SA" sz="2400" dirty="0">
                <a:latin typeface="WinSoft Pro Medium" pitchFamily="34" charset="0"/>
                <a:ea typeface="WinSoft Pro Medium" pitchFamily="34" charset="-122"/>
                <a:cs typeface="WinSoft Pro Medium" pitchFamily="34" charset="-120"/>
              </a:rPr>
              <a:t>بدلاً من: تم توفير مواد قابلة للوصول. استخدم: نسبة المواد الأساسية التي تجتاز قائمة التحقق المعتمدة للإتاحة قبل نشرها للمتدربين</a:t>
            </a:r>
            <a:r>
              <a:rPr lang="ar-SA" sz="2400" dirty="0"/>
              <a:t>.</a:t>
            </a:r>
            <a:endParaRPr lang="en-US" sz="2400" dirty="0"/>
          </a:p>
        </p:txBody>
      </p:sp>
      <p:pic>
        <p:nvPicPr>
          <p:cNvPr id="5" name="Image 0"/>
          <p:cNvPicPr>
            <a:picLocks noChangeAspect="1"/>
          </p:cNvPicPr>
          <p:nvPr/>
        </p:nvPicPr>
        <p:blipFill>
          <a:blip r:embed="rId2"/>
          <a:stretch>
            <a:fillRect/>
          </a:stretch>
        </p:blipFill>
        <p:spPr>
          <a:xfrm>
            <a:off x="104151"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spTree>
    <p:extLst>
      <p:ext uri="{BB962C8B-B14F-4D97-AF65-F5344CB8AC3E}">
        <p14:creationId xmlns:p14="http://schemas.microsoft.com/office/powerpoint/2010/main" val="231851351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1"/>
          <p:cNvSpPr/>
          <p:nvPr/>
        </p:nvSpPr>
        <p:spPr>
          <a:xfrm>
            <a:off x="631908" y="1451316"/>
            <a:ext cx="10927878" cy="25400"/>
          </a:xfrm>
          <a:prstGeom prst="roundRect">
            <a:avLst>
              <a:gd name="adj" fmla="val 49999"/>
            </a:avLst>
          </a:prstGeom>
          <a:solidFill>
            <a:srgbClr val="000000">
              <a:alpha val="8000"/>
            </a:srgbClr>
          </a:solidFill>
          <a:ln/>
        </p:spPr>
      </p:sp>
      <p:sp>
        <p:nvSpPr>
          <p:cNvPr id="5" name="Shape 2"/>
          <p:cNvSpPr/>
          <p:nvPr/>
        </p:nvSpPr>
        <p:spPr>
          <a:xfrm>
            <a:off x="9819831" y="1451316"/>
            <a:ext cx="25399" cy="677069"/>
          </a:xfrm>
          <a:prstGeom prst="roundRect">
            <a:avLst>
              <a:gd name="adj" fmla="val 50001"/>
            </a:avLst>
          </a:prstGeom>
          <a:solidFill>
            <a:srgbClr val="0094D5"/>
          </a:solidFill>
          <a:ln/>
        </p:spPr>
      </p:sp>
      <p:sp>
        <p:nvSpPr>
          <p:cNvPr id="6" name="Shape 3"/>
          <p:cNvSpPr/>
          <p:nvPr/>
        </p:nvSpPr>
        <p:spPr>
          <a:xfrm>
            <a:off x="9747899" y="1366682"/>
            <a:ext cx="169263" cy="169267"/>
          </a:xfrm>
          <a:prstGeom prst="ellipse">
            <a:avLst/>
          </a:prstGeom>
          <a:solidFill>
            <a:srgbClr val="00AEEF"/>
          </a:solidFill>
          <a:ln/>
        </p:spPr>
      </p:sp>
      <p:sp>
        <p:nvSpPr>
          <p:cNvPr id="7" name="Shape 4"/>
          <p:cNvSpPr/>
          <p:nvPr/>
        </p:nvSpPr>
        <p:spPr>
          <a:xfrm>
            <a:off x="8105275" y="2128384"/>
            <a:ext cx="3454512" cy="3150096"/>
          </a:xfrm>
          <a:prstGeom prst="roundRect">
            <a:avLst>
              <a:gd name="adj" fmla="val 16302"/>
            </a:avLst>
          </a:prstGeom>
          <a:solidFill>
            <a:srgbClr val="00AEEF"/>
          </a:solidFill>
          <a:ln w="12700">
            <a:solidFill>
              <a:srgbClr val="00AEEF"/>
            </a:solidFill>
            <a:prstDash val="solid"/>
          </a:ln>
        </p:spPr>
      </p:sp>
      <p:sp>
        <p:nvSpPr>
          <p:cNvPr id="8" name="Text 6"/>
          <p:cNvSpPr/>
          <p:nvPr/>
        </p:nvSpPr>
        <p:spPr>
          <a:xfrm>
            <a:off x="8343591" y="2930619"/>
            <a:ext cx="2977877" cy="1585938"/>
          </a:xfrm>
          <a:prstGeom prst="rect">
            <a:avLst/>
          </a:prstGeom>
          <a:noFill/>
          <a:ln/>
        </p:spPr>
        <p:txBody>
          <a:bodyPr wrap="square" lIns="0" tIns="0" rIns="0" bIns="0" rtlCol="0" anchor="t">
            <a:noAutofit/>
          </a:bodyPr>
          <a:lstStyle/>
          <a:p>
            <a:pPr lvl="0" algn="ctr" rtl="1"/>
            <a:r>
              <a:rPr lang="ar-SA" sz="2800" dirty="0">
                <a:solidFill>
                  <a:schemeClr val="bg1"/>
                </a:solidFill>
                <a:latin typeface="WinSoft Pro Medium" panose="020B0600060200000000" pitchFamily="34" charset="-79"/>
                <a:cs typeface="WinSoft Pro Medium" panose="020B0600060200000000" pitchFamily="34" charset="-79"/>
              </a:rPr>
              <a:t>العمل في مجموعات صغيرة على ورقة عمل 2.</a:t>
            </a:r>
            <a:r>
              <a:rPr lang="ar-JO" sz="2800" dirty="0">
                <a:solidFill>
                  <a:schemeClr val="bg1"/>
                </a:solidFill>
                <a:latin typeface="WinSoft Pro Medium" panose="020B0600060200000000" pitchFamily="34" charset="-79"/>
                <a:cs typeface="WinSoft Pro Medium" panose="020B0600060200000000" pitchFamily="34" charset="-79"/>
              </a:rPr>
              <a:t>3</a:t>
            </a:r>
            <a:r>
              <a:rPr lang="ar-SA" sz="2800" dirty="0">
                <a:solidFill>
                  <a:schemeClr val="bg1"/>
                </a:solidFill>
                <a:latin typeface="WinSoft Pro Medium" panose="020B0600060200000000" pitchFamily="34" charset="-79"/>
                <a:cs typeface="WinSoft Pro Medium" panose="020B0600060200000000" pitchFamily="34" charset="-79"/>
              </a:rPr>
              <a:t> بتوجيه من ميسّر الدورة</a:t>
            </a:r>
            <a:endParaRPr lang="en-US" dirty="0"/>
          </a:p>
        </p:txBody>
      </p:sp>
      <p:sp>
        <p:nvSpPr>
          <p:cNvPr id="9" name="Shape 7"/>
          <p:cNvSpPr/>
          <p:nvPr/>
        </p:nvSpPr>
        <p:spPr>
          <a:xfrm>
            <a:off x="6083247" y="1451316"/>
            <a:ext cx="25399" cy="677069"/>
          </a:xfrm>
          <a:prstGeom prst="roundRect">
            <a:avLst>
              <a:gd name="adj" fmla="val 50001"/>
            </a:avLst>
          </a:prstGeom>
          <a:solidFill>
            <a:srgbClr val="0094D5"/>
          </a:solidFill>
          <a:ln/>
        </p:spPr>
      </p:sp>
      <p:sp>
        <p:nvSpPr>
          <p:cNvPr id="10" name="Shape 8"/>
          <p:cNvSpPr/>
          <p:nvPr/>
        </p:nvSpPr>
        <p:spPr>
          <a:xfrm>
            <a:off x="6011315" y="1366682"/>
            <a:ext cx="169263" cy="169267"/>
          </a:xfrm>
          <a:prstGeom prst="ellipse">
            <a:avLst/>
          </a:prstGeom>
          <a:solidFill>
            <a:srgbClr val="00AEEF"/>
          </a:solidFill>
          <a:ln/>
        </p:spPr>
      </p:sp>
      <p:sp>
        <p:nvSpPr>
          <p:cNvPr id="11" name="Shape 9"/>
          <p:cNvSpPr/>
          <p:nvPr/>
        </p:nvSpPr>
        <p:spPr>
          <a:xfrm>
            <a:off x="4368591" y="2128384"/>
            <a:ext cx="3454611" cy="3150096"/>
          </a:xfrm>
          <a:prstGeom prst="roundRect">
            <a:avLst>
              <a:gd name="adj" fmla="val 10747"/>
            </a:avLst>
          </a:prstGeom>
          <a:solidFill>
            <a:srgbClr val="00AEEF"/>
          </a:solidFill>
          <a:ln w="12700">
            <a:solidFill>
              <a:srgbClr val="00AEEF"/>
            </a:solidFill>
            <a:prstDash val="solid"/>
          </a:ln>
        </p:spPr>
      </p:sp>
      <p:sp>
        <p:nvSpPr>
          <p:cNvPr id="12" name="Text 11"/>
          <p:cNvSpPr/>
          <p:nvPr/>
        </p:nvSpPr>
        <p:spPr>
          <a:xfrm>
            <a:off x="4473682" y="2826924"/>
            <a:ext cx="3219129" cy="1793328"/>
          </a:xfrm>
          <a:prstGeom prst="rect">
            <a:avLst/>
          </a:prstGeom>
          <a:noFill/>
          <a:ln/>
        </p:spPr>
        <p:txBody>
          <a:bodyPr wrap="square" lIns="0" tIns="0" rIns="0" bIns="0" rtlCol="0" anchor="t">
            <a:noAutofit/>
          </a:bodyPr>
          <a:lstStyle/>
          <a:p>
            <a:pPr algn="ctr" rtl="1"/>
            <a:r>
              <a:rPr lang="ar-SA" sz="2800" dirty="0">
                <a:solidFill>
                  <a:schemeClr val="bg1"/>
                </a:solidFill>
                <a:latin typeface="WinSoft Pro Medium" panose="020B0600060200000000" pitchFamily="34" charset="-79"/>
                <a:cs typeface="WinSoft Pro Medium" panose="020B0600060200000000" pitchFamily="34" charset="-79"/>
              </a:rPr>
              <a:t>السير عبر التعليمات والمراحل من خلال الإجابة على الأسئلة الخاصة بهذا النشاط. </a:t>
            </a:r>
            <a:endParaRPr lang="en-US" sz="2800" dirty="0">
              <a:solidFill>
                <a:schemeClr val="bg1"/>
              </a:solidFill>
              <a:latin typeface="WinSoft Pro Medium" panose="020B0600060200000000" pitchFamily="34" charset="-79"/>
              <a:cs typeface="WinSoft Pro Medium" panose="020B0600060200000000" pitchFamily="34" charset="-79"/>
            </a:endParaRPr>
          </a:p>
        </p:txBody>
      </p:sp>
      <p:sp>
        <p:nvSpPr>
          <p:cNvPr id="13" name="Shape 12"/>
          <p:cNvSpPr/>
          <p:nvPr/>
        </p:nvSpPr>
        <p:spPr>
          <a:xfrm>
            <a:off x="2346564" y="1451316"/>
            <a:ext cx="25399" cy="677069"/>
          </a:xfrm>
          <a:prstGeom prst="roundRect">
            <a:avLst>
              <a:gd name="adj" fmla="val 50001"/>
            </a:avLst>
          </a:prstGeom>
          <a:solidFill>
            <a:srgbClr val="0094D5"/>
          </a:solidFill>
          <a:ln/>
        </p:spPr>
      </p:sp>
      <p:sp>
        <p:nvSpPr>
          <p:cNvPr id="14" name="Shape 13"/>
          <p:cNvSpPr/>
          <p:nvPr/>
        </p:nvSpPr>
        <p:spPr>
          <a:xfrm>
            <a:off x="2274632" y="1366682"/>
            <a:ext cx="169263" cy="169267"/>
          </a:xfrm>
          <a:prstGeom prst="ellipse">
            <a:avLst/>
          </a:prstGeom>
          <a:solidFill>
            <a:srgbClr val="00AEEF"/>
          </a:solidFill>
          <a:ln/>
        </p:spPr>
      </p:sp>
      <p:sp>
        <p:nvSpPr>
          <p:cNvPr id="15" name="Shape 14"/>
          <p:cNvSpPr/>
          <p:nvPr/>
        </p:nvSpPr>
        <p:spPr>
          <a:xfrm>
            <a:off x="632008" y="2128384"/>
            <a:ext cx="3454512" cy="3150096"/>
          </a:xfrm>
          <a:prstGeom prst="roundRect">
            <a:avLst>
              <a:gd name="adj" fmla="val 16302"/>
            </a:avLst>
          </a:prstGeom>
          <a:solidFill>
            <a:srgbClr val="00AEEF"/>
          </a:solidFill>
          <a:ln w="12700">
            <a:solidFill>
              <a:srgbClr val="00AEEF"/>
            </a:solidFill>
            <a:prstDash val="solid"/>
          </a:ln>
        </p:spPr>
      </p:sp>
      <p:sp>
        <p:nvSpPr>
          <p:cNvPr id="16" name="Text 16"/>
          <p:cNvSpPr/>
          <p:nvPr/>
        </p:nvSpPr>
        <p:spPr>
          <a:xfrm>
            <a:off x="857625" y="2930619"/>
            <a:ext cx="2977877" cy="1182637"/>
          </a:xfrm>
          <a:prstGeom prst="rect">
            <a:avLst/>
          </a:prstGeom>
          <a:noFill/>
          <a:ln/>
        </p:spPr>
        <p:txBody>
          <a:bodyPr wrap="square" lIns="0" tIns="0" rIns="0" bIns="0" rtlCol="0" anchor="t">
            <a:normAutofit/>
          </a:bodyPr>
          <a:lstStyle/>
          <a:p>
            <a:pPr lvl="0" algn="ctr" rtl="1"/>
            <a:r>
              <a:rPr lang="ar-SA" sz="2800" dirty="0">
                <a:solidFill>
                  <a:schemeClr val="bg1"/>
                </a:solidFill>
                <a:latin typeface="WinSoft Pro Medium" panose="020B0600060200000000" pitchFamily="34" charset="-79"/>
                <a:cs typeface="WinSoft Pro Medium" panose="020B0600060200000000" pitchFamily="34" charset="-79"/>
              </a:rPr>
              <a:t>إنتاج خطة دمج </a:t>
            </a:r>
            <a:r>
              <a:rPr lang="en-US" sz="2800" dirty="0">
                <a:solidFill>
                  <a:schemeClr val="bg1"/>
                </a:solidFill>
                <a:latin typeface="WinSoft Pro Medium" panose="020B0600060200000000" pitchFamily="34" charset="-79"/>
                <a:cs typeface="WinSoft Pro Medium" panose="020B0600060200000000" pitchFamily="34" charset="-79"/>
              </a:rPr>
              <a:t>TVET</a:t>
            </a:r>
            <a:r>
              <a:rPr lang="ar-SA" sz="2800" dirty="0">
                <a:solidFill>
                  <a:schemeClr val="bg1"/>
                </a:solidFill>
                <a:latin typeface="WinSoft Pro Medium" panose="020B0600060200000000" pitchFamily="34" charset="-79"/>
                <a:cs typeface="WinSoft Pro Medium" panose="020B0600060200000000" pitchFamily="34" charset="-79"/>
              </a:rPr>
              <a:t> الجامع في البرنامج والمقرر.   </a:t>
            </a:r>
            <a:endParaRPr lang="en-US" sz="2800" dirty="0">
              <a:solidFill>
                <a:schemeClr val="bg1"/>
              </a:solidFill>
              <a:latin typeface="WinSoft Pro Medium" panose="020B0600060200000000" pitchFamily="34" charset="-79"/>
              <a:cs typeface="WinSoft Pro Medium" panose="020B0600060200000000" pitchFamily="34" charset="-79"/>
            </a:endParaRPr>
          </a:p>
        </p:txBody>
      </p:sp>
      <p:sp>
        <p:nvSpPr>
          <p:cNvPr id="17" name="Rectangle 16"/>
          <p:cNvSpPr/>
          <p:nvPr/>
        </p:nvSpPr>
        <p:spPr>
          <a:xfrm>
            <a:off x="6555545" y="413900"/>
            <a:ext cx="4880898" cy="854080"/>
          </a:xfrm>
          <a:prstGeom prst="rect">
            <a:avLst/>
          </a:prstGeom>
        </p:spPr>
        <p:txBody>
          <a:bodyPr wrap="square">
            <a:spAutoFit/>
          </a:bodyPr>
          <a:lstStyle/>
          <a:p>
            <a:pPr algn="r" rtl="1">
              <a:lnSpc>
                <a:spcPct val="150000"/>
              </a:lnSpc>
              <a:spcBef>
                <a:spcPts val="1000"/>
              </a:spcBef>
              <a:spcAft>
                <a:spcPts val="500"/>
              </a:spcAft>
            </a:pPr>
            <a:r>
              <a:rPr lang="ar-SA" sz="3600" dirty="0">
                <a:latin typeface="WinSoft Pro Medium" panose="020B0600060200000000" pitchFamily="34" charset="-79"/>
                <a:cs typeface="WinSoft Pro Medium" panose="020B0600060200000000" pitchFamily="34" charset="-79"/>
              </a:rPr>
              <a:t>النشاط</a:t>
            </a:r>
            <a:r>
              <a:rPr lang="ar-JO" sz="3600" dirty="0">
                <a:latin typeface="WinSoft Pro Medium" panose="020B0600060200000000" pitchFamily="34" charset="-79"/>
                <a:cs typeface="WinSoft Pro Medium" panose="020B0600060200000000" pitchFamily="34" charset="-79"/>
              </a:rPr>
              <a:t> </a:t>
            </a:r>
            <a:r>
              <a:rPr lang="ar-JO" sz="3600" dirty="0">
                <a:latin typeface="Myriad"/>
                <a:cs typeface="WinSoft Pro Medium" panose="020B0600060200000000" pitchFamily="34" charset="-79"/>
              </a:rPr>
              <a:t>2.3</a:t>
            </a:r>
            <a:endParaRPr lang="en-US" sz="3600" dirty="0">
              <a:latin typeface="WinSoft Pro Medium" panose="020B0600060200000000" pitchFamily="34" charset="-79"/>
              <a:cs typeface="WinSoft Pro Medium" panose="020B0600060200000000" pitchFamily="34" charset="-79"/>
            </a:endParaRPr>
          </a:p>
        </p:txBody>
      </p:sp>
    </p:spTree>
    <p:extLst>
      <p:ext uri="{BB962C8B-B14F-4D97-AF65-F5344CB8AC3E}">
        <p14:creationId xmlns:p14="http://schemas.microsoft.com/office/powerpoint/2010/main" val="371368688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686234" y="49332"/>
            <a:ext cx="5817618" cy="938719"/>
          </a:xfrm>
          <a:prstGeom prst="rect">
            <a:avLst/>
          </a:prstGeom>
        </p:spPr>
        <p:txBody>
          <a:bodyPr wrap="none">
            <a:spAutoFit/>
          </a:bodyPr>
          <a:lstStyle/>
          <a:p>
            <a:pPr algn="ctr" rtl="1">
              <a:lnSpc>
                <a:spcPct val="150000"/>
              </a:lnSpc>
              <a:spcBef>
                <a:spcPts val="1000"/>
              </a:spcBef>
              <a:spcAft>
                <a:spcPts val="500"/>
              </a:spcAft>
            </a:pPr>
            <a:r>
              <a:rPr lang="ar-SA" sz="4000" dirty="0">
                <a:latin typeface="GE SS Two Light" pitchFamily="34" charset="0"/>
                <a:ea typeface="GE SS Two Light" pitchFamily="34" charset="-122"/>
                <a:cs typeface="GE SS Two Light" pitchFamily="34" charset="-120"/>
              </a:rPr>
              <a:t>التقييم الخاص </a:t>
            </a:r>
            <a:r>
              <a:rPr lang="ar-JO" sz="4000" dirty="0">
                <a:latin typeface="GE SS Two Light" pitchFamily="34" charset="0"/>
                <a:ea typeface="GE SS Two Light" pitchFamily="34" charset="-122"/>
                <a:cs typeface="GE SS Two Light" pitchFamily="34" charset="-120"/>
              </a:rPr>
              <a:t>ب</a:t>
            </a:r>
            <a:r>
              <a:rPr lang="ar-SA" sz="4000" dirty="0" smtClean="0">
                <a:latin typeface="GE SS Two Light" pitchFamily="34" charset="0"/>
                <a:ea typeface="GE SS Two Light" pitchFamily="34" charset="-122"/>
                <a:cs typeface="GE SS Two Light" pitchFamily="34" charset="-120"/>
              </a:rPr>
              <a:t>النشاط</a:t>
            </a:r>
            <a:r>
              <a:rPr lang="en-US" sz="4000" dirty="0" smtClean="0">
                <a:latin typeface="Myriad"/>
                <a:ea typeface="GE SS Two Light" pitchFamily="34" charset="-122"/>
                <a:cs typeface="GE SS Two Light" pitchFamily="34" charset="-120"/>
              </a:rPr>
              <a:t>2.3 </a:t>
            </a:r>
            <a:endParaRPr lang="en-US" dirty="0">
              <a:latin typeface="GE SS Two Light" pitchFamily="34" charset="0"/>
              <a:ea typeface="GE SS Two Light" pitchFamily="34" charset="-122"/>
              <a:cs typeface="GE SS Two Light" pitchFamily="34" charset="-120"/>
            </a:endParaRPr>
          </a:p>
        </p:txBody>
      </p:sp>
      <p:graphicFrame>
        <p:nvGraphicFramePr>
          <p:cNvPr id="7" name="Table 6"/>
          <p:cNvGraphicFramePr>
            <a:graphicFrameLocks noGrp="1"/>
          </p:cNvGraphicFramePr>
          <p:nvPr>
            <p:extLst>
              <p:ext uri="{D42A27DB-BD31-4B8C-83A1-F6EECF244321}">
                <p14:modId xmlns:p14="http://schemas.microsoft.com/office/powerpoint/2010/main" val="2056558939"/>
              </p:ext>
            </p:extLst>
          </p:nvPr>
        </p:nvGraphicFramePr>
        <p:xfrm>
          <a:off x="464820" y="988051"/>
          <a:ext cx="11039032" cy="5760720"/>
        </p:xfrm>
        <a:graphic>
          <a:graphicData uri="http://schemas.openxmlformats.org/drawingml/2006/table">
            <a:tbl>
              <a:tblPr rtl="1" firstRow="1" firstCol="1" bandRow="1">
                <a:tableStyleId>{5C22544A-7EE6-4342-B048-85BDC9FD1C3A}</a:tableStyleId>
              </a:tblPr>
              <a:tblGrid>
                <a:gridCol w="5880292">
                  <a:extLst>
                    <a:ext uri="{9D8B030D-6E8A-4147-A177-3AD203B41FA5}">
                      <a16:colId xmlns:a16="http://schemas.microsoft.com/office/drawing/2014/main" val="3838595084"/>
                    </a:ext>
                  </a:extLst>
                </a:gridCol>
                <a:gridCol w="2125980">
                  <a:extLst>
                    <a:ext uri="{9D8B030D-6E8A-4147-A177-3AD203B41FA5}">
                      <a16:colId xmlns:a16="http://schemas.microsoft.com/office/drawing/2014/main" val="3216370617"/>
                    </a:ext>
                  </a:extLst>
                </a:gridCol>
                <a:gridCol w="1851660">
                  <a:extLst>
                    <a:ext uri="{9D8B030D-6E8A-4147-A177-3AD203B41FA5}">
                      <a16:colId xmlns:a16="http://schemas.microsoft.com/office/drawing/2014/main" val="3724205707"/>
                    </a:ext>
                  </a:extLst>
                </a:gridCol>
                <a:gridCol w="1181100">
                  <a:extLst>
                    <a:ext uri="{9D8B030D-6E8A-4147-A177-3AD203B41FA5}">
                      <a16:colId xmlns:a16="http://schemas.microsoft.com/office/drawing/2014/main" val="3637448267"/>
                    </a:ext>
                  </a:extLst>
                </a:gridCol>
              </a:tblGrid>
              <a:tr h="399677">
                <a:tc>
                  <a:txBody>
                    <a:bodyPr/>
                    <a:lstStyle/>
                    <a:p>
                      <a:pPr marL="0" algn="justLow" defTabSz="914400" rtl="1" eaLnBrk="1" latinLnBrk="0" hangingPunct="1">
                        <a:lnSpc>
                          <a:spcPct val="150000"/>
                        </a:lnSpc>
                        <a:spcAft>
                          <a:spcPts val="500"/>
                        </a:spcAft>
                      </a:pPr>
                      <a:r>
                        <a:rPr lang="ar-SA" sz="2000" kern="1200" dirty="0">
                          <a:solidFill>
                            <a:schemeClr val="bg1"/>
                          </a:solidFill>
                          <a:effectLst/>
                          <a:latin typeface="WinSoft Pro Medium" panose="020B0600060200000000" pitchFamily="34" charset="-79"/>
                          <a:ea typeface="+mn-ea"/>
                          <a:cs typeface="WinSoft Pro Medium" panose="020B0600060200000000" pitchFamily="34" charset="-79"/>
                        </a:rPr>
                        <a:t>معيار التقييم</a:t>
                      </a:r>
                      <a:endParaRPr lang="en-US" sz="2000"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Low" defTabSz="914400" rtl="1" eaLnBrk="1" latinLnBrk="0" hangingPunct="1">
                        <a:lnSpc>
                          <a:spcPct val="150000"/>
                        </a:lnSpc>
                        <a:spcAft>
                          <a:spcPts val="500"/>
                        </a:spcAft>
                      </a:pPr>
                      <a:r>
                        <a:rPr lang="ar-SA" sz="2000" kern="1200" dirty="0">
                          <a:solidFill>
                            <a:schemeClr val="bg1"/>
                          </a:solidFill>
                          <a:effectLst/>
                          <a:latin typeface="WinSoft Pro Medium" panose="020B0600060200000000" pitchFamily="34" charset="-79"/>
                          <a:ea typeface="+mn-ea"/>
                          <a:cs typeface="WinSoft Pro Medium" panose="020B0600060200000000" pitchFamily="34" charset="-79"/>
                        </a:rPr>
                        <a:t>متقن/ كفء</a:t>
                      </a:r>
                      <a:endParaRPr lang="en-US" sz="2000"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Low" defTabSz="914400" rtl="1" eaLnBrk="1" latinLnBrk="0" hangingPunct="1">
                        <a:lnSpc>
                          <a:spcPct val="150000"/>
                        </a:lnSpc>
                        <a:spcAft>
                          <a:spcPts val="500"/>
                        </a:spcAft>
                      </a:pPr>
                      <a:r>
                        <a:rPr lang="ar-SA" sz="2000" kern="1200">
                          <a:solidFill>
                            <a:schemeClr val="bg1"/>
                          </a:solidFill>
                          <a:effectLst/>
                          <a:latin typeface="WinSoft Pro Medium" panose="020B0600060200000000" pitchFamily="34" charset="-79"/>
                          <a:ea typeface="+mn-ea"/>
                          <a:cs typeface="WinSoft Pro Medium" panose="020B0600060200000000" pitchFamily="34" charset="-79"/>
                        </a:rPr>
                        <a:t>يحتاج إلى تحسين </a:t>
                      </a:r>
                      <a:endParaRPr lang="en-US" sz="2000" kern="120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Low" defTabSz="914400" rtl="1" eaLnBrk="1" latinLnBrk="0" hangingPunct="1">
                        <a:lnSpc>
                          <a:spcPct val="150000"/>
                        </a:lnSpc>
                        <a:spcAft>
                          <a:spcPts val="500"/>
                        </a:spcAft>
                      </a:pPr>
                      <a:r>
                        <a:rPr lang="ar-SA" sz="2000" kern="1200" dirty="0">
                          <a:solidFill>
                            <a:schemeClr val="bg1"/>
                          </a:solidFill>
                          <a:effectLst/>
                          <a:latin typeface="WinSoft Pro Medium" panose="020B0600060200000000" pitchFamily="34" charset="-79"/>
                          <a:ea typeface="+mn-ea"/>
                          <a:cs typeface="WinSoft Pro Medium" panose="020B0600060200000000" pitchFamily="34" charset="-79"/>
                        </a:rPr>
                        <a:t>غير متحقق</a:t>
                      </a:r>
                      <a:endParaRPr lang="en-US" sz="2000"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2882141266"/>
                  </a:ext>
                </a:extLst>
              </a:tr>
              <a:tr h="639483">
                <a:tc>
                  <a:txBody>
                    <a:bodyPr/>
                    <a:lstStyle/>
                    <a:p>
                      <a:pPr algn="r" rtl="1">
                        <a:spcAft>
                          <a:spcPts val="0"/>
                        </a:spcAft>
                      </a:pPr>
                      <a:r>
                        <a:rPr lang="ar-SA" sz="2400" b="1" kern="1200" dirty="0">
                          <a:solidFill>
                            <a:schemeClr val="bg1"/>
                          </a:solidFill>
                          <a:effectLst/>
                          <a:latin typeface="WinSoft Pro Medium" panose="020B0600060200000000" pitchFamily="34" charset="-79"/>
                          <a:ea typeface="+mn-ea"/>
                          <a:cs typeface="WinSoft Pro Medium" panose="020B0600060200000000" pitchFamily="34" charset="-79"/>
                        </a:rPr>
                        <a:t>هل دمجت الاحتياجات عبر الأهداف والمحتوى والتقديم والدعم والتقييم؟</a:t>
                      </a:r>
                      <a:endParaRPr lang="en-US" sz="2400" b="1"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Low" defTabSz="914400" rtl="1" eaLnBrk="1" latinLnBrk="0" hangingPunct="1">
                        <a:lnSpc>
                          <a:spcPct val="150000"/>
                        </a:lnSpc>
                        <a:spcAft>
                          <a:spcPts val="500"/>
                        </a:spcAft>
                      </a:pPr>
                      <a:r>
                        <a:rPr lang="en-US" sz="20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Low" defTabSz="914400" rtl="1" eaLnBrk="1" latinLnBrk="0" hangingPunct="1">
                        <a:lnSpc>
                          <a:spcPct val="150000"/>
                        </a:lnSpc>
                        <a:spcAft>
                          <a:spcPts val="500"/>
                        </a:spcAft>
                      </a:pPr>
                      <a:r>
                        <a:rPr lang="en-US" sz="20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Low" defTabSz="914400" rtl="1" eaLnBrk="1" latinLnBrk="0" hangingPunct="1">
                        <a:lnSpc>
                          <a:spcPct val="150000"/>
                        </a:lnSpc>
                        <a:spcAft>
                          <a:spcPts val="500"/>
                        </a:spcAft>
                      </a:pPr>
                      <a:r>
                        <a:rPr lang="en-US" sz="20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4783984"/>
                  </a:ext>
                </a:extLst>
              </a:tr>
              <a:tr h="399677">
                <a:tc>
                  <a:txBody>
                    <a:bodyPr/>
                    <a:lstStyle/>
                    <a:p>
                      <a:pPr algn="r" rtl="1">
                        <a:spcAft>
                          <a:spcPts val="0"/>
                        </a:spcAft>
                      </a:pPr>
                      <a:r>
                        <a:rPr lang="ar-SA" sz="2400" b="1" kern="1200" dirty="0">
                          <a:solidFill>
                            <a:schemeClr val="bg1"/>
                          </a:solidFill>
                          <a:effectLst/>
                          <a:latin typeface="WinSoft Pro Medium" panose="020B0600060200000000" pitchFamily="34" charset="-79"/>
                          <a:ea typeface="+mn-ea"/>
                          <a:cs typeface="WinSoft Pro Medium" panose="020B0600060200000000" pitchFamily="34" charset="-79"/>
                        </a:rPr>
                        <a:t>هل لدي أربع تكييفات على الأقل؟</a:t>
                      </a:r>
                      <a:endParaRPr lang="en-US" sz="2400" b="1"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Low" defTabSz="914400" rtl="1" eaLnBrk="1" latinLnBrk="0" hangingPunct="1">
                        <a:lnSpc>
                          <a:spcPct val="150000"/>
                        </a:lnSpc>
                        <a:spcAft>
                          <a:spcPts val="500"/>
                        </a:spcAft>
                      </a:pPr>
                      <a:r>
                        <a:rPr lang="en-US" sz="20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Low" defTabSz="914400" rtl="1" eaLnBrk="1" latinLnBrk="0" hangingPunct="1">
                        <a:lnSpc>
                          <a:spcPct val="150000"/>
                        </a:lnSpc>
                        <a:spcAft>
                          <a:spcPts val="500"/>
                        </a:spcAft>
                      </a:pPr>
                      <a:r>
                        <a:rPr lang="en-US" sz="20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Low" defTabSz="914400" rtl="1" eaLnBrk="1" latinLnBrk="0" hangingPunct="1">
                        <a:lnSpc>
                          <a:spcPct val="150000"/>
                        </a:lnSpc>
                        <a:spcAft>
                          <a:spcPts val="500"/>
                        </a:spcAft>
                      </a:pPr>
                      <a:r>
                        <a:rPr lang="en-US" sz="20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18953906"/>
                  </a:ext>
                </a:extLst>
              </a:tr>
              <a:tr h="399677">
                <a:tc>
                  <a:txBody>
                    <a:bodyPr/>
                    <a:lstStyle/>
                    <a:p>
                      <a:pPr algn="r" rtl="1">
                        <a:spcAft>
                          <a:spcPts val="0"/>
                        </a:spcAft>
                      </a:pPr>
                      <a:r>
                        <a:rPr lang="ar-SA" sz="2400" b="1" kern="1200" dirty="0">
                          <a:solidFill>
                            <a:schemeClr val="bg1"/>
                          </a:solidFill>
                          <a:effectLst/>
                          <a:latin typeface="WinSoft Pro Medium" panose="020B0600060200000000" pitchFamily="34" charset="-79"/>
                          <a:ea typeface="+mn-ea"/>
                          <a:cs typeface="WinSoft Pro Medium" panose="020B0600060200000000" pitchFamily="34" charset="-79"/>
                        </a:rPr>
                        <a:t>هل لدي ثلاثة تدابير إتاحة؟</a:t>
                      </a:r>
                      <a:endParaRPr lang="en-US" sz="2400" b="1"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Low" defTabSz="914400" rtl="1" eaLnBrk="1" latinLnBrk="0" hangingPunct="1">
                        <a:lnSpc>
                          <a:spcPct val="150000"/>
                        </a:lnSpc>
                        <a:spcAft>
                          <a:spcPts val="500"/>
                        </a:spcAft>
                      </a:pPr>
                      <a:r>
                        <a:rPr lang="en-US" sz="20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Low" defTabSz="914400" rtl="1" eaLnBrk="1" latinLnBrk="0" hangingPunct="1">
                        <a:lnSpc>
                          <a:spcPct val="150000"/>
                        </a:lnSpc>
                        <a:spcAft>
                          <a:spcPts val="500"/>
                        </a:spcAft>
                      </a:pPr>
                      <a:r>
                        <a:rPr lang="en-US" sz="20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Low" defTabSz="914400" rtl="1" eaLnBrk="1" latinLnBrk="0" hangingPunct="1">
                        <a:lnSpc>
                          <a:spcPct val="150000"/>
                        </a:lnSpc>
                        <a:spcAft>
                          <a:spcPts val="500"/>
                        </a:spcAft>
                      </a:pPr>
                      <a:r>
                        <a:rPr lang="en-US" sz="20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77195019"/>
                  </a:ext>
                </a:extLst>
              </a:tr>
              <a:tr h="399677">
                <a:tc>
                  <a:txBody>
                    <a:bodyPr/>
                    <a:lstStyle/>
                    <a:p>
                      <a:pPr algn="r" rtl="1">
                        <a:spcAft>
                          <a:spcPts val="0"/>
                        </a:spcAft>
                      </a:pPr>
                      <a:r>
                        <a:rPr lang="ar-SA" sz="2400" b="1" kern="1200" dirty="0">
                          <a:solidFill>
                            <a:schemeClr val="bg1"/>
                          </a:solidFill>
                          <a:effectLst/>
                          <a:latin typeface="WinSoft Pro Medium" panose="020B0600060200000000" pitchFamily="34" charset="-79"/>
                          <a:ea typeface="+mn-ea"/>
                          <a:cs typeface="WinSoft Pro Medium" panose="020B0600060200000000" pitchFamily="34" charset="-79"/>
                        </a:rPr>
                        <a:t>هل لدي ثلاثة مؤشرات؟</a:t>
                      </a:r>
                      <a:endParaRPr lang="en-US" sz="2400" b="1"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Low" defTabSz="914400" rtl="1" eaLnBrk="1" latinLnBrk="0" hangingPunct="1">
                        <a:lnSpc>
                          <a:spcPct val="150000"/>
                        </a:lnSpc>
                        <a:spcAft>
                          <a:spcPts val="500"/>
                        </a:spcAft>
                      </a:pPr>
                      <a:r>
                        <a:rPr lang="en-US" sz="20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Low" defTabSz="914400" rtl="1" eaLnBrk="1" latinLnBrk="0" hangingPunct="1">
                        <a:lnSpc>
                          <a:spcPct val="150000"/>
                        </a:lnSpc>
                        <a:spcAft>
                          <a:spcPts val="500"/>
                        </a:spcAft>
                      </a:pPr>
                      <a:r>
                        <a:rPr lang="en-US" sz="20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Low" defTabSz="914400" rtl="1" eaLnBrk="1" latinLnBrk="0" hangingPunct="1">
                        <a:lnSpc>
                          <a:spcPct val="150000"/>
                        </a:lnSpc>
                        <a:spcAft>
                          <a:spcPts val="500"/>
                        </a:spcAft>
                      </a:pPr>
                      <a:r>
                        <a:rPr lang="en-US" sz="20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16849491"/>
                  </a:ext>
                </a:extLst>
              </a:tr>
              <a:tr h="399677">
                <a:tc>
                  <a:txBody>
                    <a:bodyPr/>
                    <a:lstStyle/>
                    <a:p>
                      <a:pPr algn="r" rtl="1">
                        <a:spcAft>
                          <a:spcPts val="0"/>
                        </a:spcAft>
                      </a:pPr>
                      <a:r>
                        <a:rPr lang="ar-SA" sz="2400" b="1" kern="1200" dirty="0">
                          <a:solidFill>
                            <a:schemeClr val="bg1"/>
                          </a:solidFill>
                          <a:effectLst/>
                          <a:latin typeface="WinSoft Pro Medium" panose="020B0600060200000000" pitchFamily="34" charset="-79"/>
                          <a:ea typeface="+mn-ea"/>
                          <a:cs typeface="WinSoft Pro Medium" panose="020B0600060200000000" pitchFamily="34" charset="-79"/>
                        </a:rPr>
                        <a:t>هل استخدمت</a:t>
                      </a:r>
                      <a:r>
                        <a:rPr lang="en-US" sz="2400" b="1" kern="1200" dirty="0">
                          <a:solidFill>
                            <a:schemeClr val="bg1"/>
                          </a:solidFill>
                          <a:effectLst/>
                          <a:latin typeface="WinSoft Pro Medium" panose="020B0600060200000000" pitchFamily="34" charset="-79"/>
                          <a:ea typeface="+mn-ea"/>
                          <a:cs typeface="WinSoft Pro Medium" panose="020B0600060200000000" pitchFamily="34" charset="-79"/>
                        </a:rPr>
                        <a:t> UDL </a:t>
                      </a:r>
                      <a:r>
                        <a:rPr lang="ar-SA" sz="2400" b="1" kern="1200" dirty="0">
                          <a:solidFill>
                            <a:schemeClr val="bg1"/>
                          </a:solidFill>
                          <a:effectLst/>
                          <a:latin typeface="WinSoft Pro Medium" panose="020B0600060200000000" pitchFamily="34" charset="-79"/>
                          <a:ea typeface="+mn-ea"/>
                          <a:cs typeface="WinSoft Pro Medium" panose="020B0600060200000000" pitchFamily="34" charset="-79"/>
                        </a:rPr>
                        <a:t>بصورة مناسبة؟</a:t>
                      </a:r>
                      <a:endParaRPr lang="en-US" sz="2400" b="1"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Low" defTabSz="914400" rtl="1" eaLnBrk="1" latinLnBrk="0" hangingPunct="1">
                        <a:lnSpc>
                          <a:spcPct val="150000"/>
                        </a:lnSpc>
                        <a:spcAft>
                          <a:spcPts val="500"/>
                        </a:spcAft>
                      </a:pPr>
                      <a:r>
                        <a:rPr lang="en-US" sz="20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Low" defTabSz="914400" rtl="1" eaLnBrk="1" latinLnBrk="0" hangingPunct="1">
                        <a:lnSpc>
                          <a:spcPct val="150000"/>
                        </a:lnSpc>
                        <a:spcAft>
                          <a:spcPts val="500"/>
                        </a:spcAft>
                      </a:pPr>
                      <a:r>
                        <a:rPr lang="en-US" sz="20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Low" defTabSz="914400" rtl="1" eaLnBrk="1" latinLnBrk="0" hangingPunct="1">
                        <a:lnSpc>
                          <a:spcPct val="150000"/>
                        </a:lnSpc>
                        <a:spcAft>
                          <a:spcPts val="500"/>
                        </a:spcAft>
                      </a:pPr>
                      <a:r>
                        <a:rPr lang="en-US" sz="20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98606346"/>
                  </a:ext>
                </a:extLst>
              </a:tr>
              <a:tr h="399677">
                <a:tc>
                  <a:txBody>
                    <a:bodyPr/>
                    <a:lstStyle/>
                    <a:p>
                      <a:pPr algn="r" rtl="1">
                        <a:spcAft>
                          <a:spcPts val="0"/>
                        </a:spcAft>
                      </a:pPr>
                      <a:r>
                        <a:rPr lang="ar-SA" sz="2400" b="1" kern="1200" dirty="0">
                          <a:solidFill>
                            <a:schemeClr val="bg1"/>
                          </a:solidFill>
                          <a:effectLst/>
                          <a:latin typeface="WinSoft Pro Medium" panose="020B0600060200000000" pitchFamily="34" charset="-79"/>
                          <a:ea typeface="+mn-ea"/>
                          <a:cs typeface="WinSoft Pro Medium" panose="020B0600060200000000" pitchFamily="34" charset="-79"/>
                        </a:rPr>
                        <a:t>هل استخدمت التمايز بصورة مناسبة؟</a:t>
                      </a:r>
                      <a:endParaRPr lang="en-US" sz="2400" b="1"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Low" defTabSz="914400" rtl="1" eaLnBrk="1" latinLnBrk="0" hangingPunct="1">
                        <a:lnSpc>
                          <a:spcPct val="150000"/>
                        </a:lnSpc>
                        <a:spcAft>
                          <a:spcPts val="500"/>
                        </a:spcAft>
                      </a:pPr>
                      <a:r>
                        <a:rPr lang="en-US" sz="20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Low" defTabSz="914400" rtl="1" eaLnBrk="1" latinLnBrk="0" hangingPunct="1">
                        <a:lnSpc>
                          <a:spcPct val="150000"/>
                        </a:lnSpc>
                        <a:spcAft>
                          <a:spcPts val="500"/>
                        </a:spcAft>
                      </a:pPr>
                      <a:r>
                        <a:rPr lang="en-US" sz="20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Low" defTabSz="914400" rtl="1" eaLnBrk="1" latinLnBrk="0" hangingPunct="1">
                        <a:lnSpc>
                          <a:spcPct val="150000"/>
                        </a:lnSpc>
                        <a:spcAft>
                          <a:spcPts val="500"/>
                        </a:spcAft>
                      </a:pPr>
                      <a:r>
                        <a:rPr lang="en-US" sz="20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36109247"/>
                  </a:ext>
                </a:extLst>
              </a:tr>
              <a:tr h="399677">
                <a:tc>
                  <a:txBody>
                    <a:bodyPr/>
                    <a:lstStyle/>
                    <a:p>
                      <a:pPr algn="r" rtl="1">
                        <a:spcAft>
                          <a:spcPts val="0"/>
                        </a:spcAft>
                      </a:pPr>
                      <a:r>
                        <a:rPr lang="ar-SA" sz="2400" b="1" kern="1200" dirty="0">
                          <a:solidFill>
                            <a:schemeClr val="bg1"/>
                          </a:solidFill>
                          <a:effectLst/>
                          <a:latin typeface="WinSoft Pro Medium" panose="020B0600060200000000" pitchFamily="34" charset="-79"/>
                          <a:ea typeface="+mn-ea"/>
                          <a:cs typeface="WinSoft Pro Medium" panose="020B0600060200000000" pitchFamily="34" charset="-79"/>
                        </a:rPr>
                        <a:t>هل حددت مسار الترتيبات الفردية؟</a:t>
                      </a:r>
                      <a:endParaRPr lang="en-US" sz="2400" b="1"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Low" defTabSz="914400" rtl="1" eaLnBrk="1" latinLnBrk="0" hangingPunct="1">
                        <a:lnSpc>
                          <a:spcPct val="150000"/>
                        </a:lnSpc>
                        <a:spcAft>
                          <a:spcPts val="500"/>
                        </a:spcAft>
                      </a:pPr>
                      <a:r>
                        <a:rPr lang="en-US" sz="20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Low" defTabSz="914400" rtl="1" eaLnBrk="1" latinLnBrk="0" hangingPunct="1">
                        <a:lnSpc>
                          <a:spcPct val="150000"/>
                        </a:lnSpc>
                        <a:spcAft>
                          <a:spcPts val="500"/>
                        </a:spcAft>
                      </a:pPr>
                      <a:r>
                        <a:rPr lang="en-US" sz="20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Low" defTabSz="914400" rtl="1" eaLnBrk="1" latinLnBrk="0" hangingPunct="1">
                        <a:lnSpc>
                          <a:spcPct val="150000"/>
                        </a:lnSpc>
                        <a:spcAft>
                          <a:spcPts val="500"/>
                        </a:spcAft>
                      </a:pPr>
                      <a:r>
                        <a:rPr lang="en-US" sz="20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6180623"/>
                  </a:ext>
                </a:extLst>
              </a:tr>
              <a:tr h="399677">
                <a:tc>
                  <a:txBody>
                    <a:bodyPr/>
                    <a:lstStyle/>
                    <a:p>
                      <a:pPr algn="r" rtl="1">
                        <a:spcAft>
                          <a:spcPts val="0"/>
                        </a:spcAft>
                      </a:pPr>
                      <a:r>
                        <a:rPr lang="ar-SA" sz="2400" b="1" kern="1200" dirty="0">
                          <a:solidFill>
                            <a:schemeClr val="bg1"/>
                          </a:solidFill>
                          <a:effectLst/>
                          <a:latin typeface="WinSoft Pro Medium" panose="020B0600060200000000" pitchFamily="34" charset="-79"/>
                          <a:ea typeface="+mn-ea"/>
                          <a:cs typeface="WinSoft Pro Medium" panose="020B0600060200000000" pitchFamily="34" charset="-79"/>
                        </a:rPr>
                        <a:t>هل حددت التكنولوجيا المساندة عند الحاجة؟</a:t>
                      </a:r>
                      <a:endParaRPr lang="en-US" sz="2400" b="1"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Low" defTabSz="914400" rtl="1" eaLnBrk="1" latinLnBrk="0" hangingPunct="1">
                        <a:lnSpc>
                          <a:spcPct val="150000"/>
                        </a:lnSpc>
                        <a:spcAft>
                          <a:spcPts val="500"/>
                        </a:spcAft>
                      </a:pPr>
                      <a:r>
                        <a:rPr lang="en-US" sz="20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Low" defTabSz="914400" rtl="1" eaLnBrk="1" latinLnBrk="0" hangingPunct="1">
                        <a:lnSpc>
                          <a:spcPct val="150000"/>
                        </a:lnSpc>
                        <a:spcAft>
                          <a:spcPts val="500"/>
                        </a:spcAft>
                      </a:pPr>
                      <a:r>
                        <a:rPr lang="en-US" sz="20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Low" defTabSz="914400" rtl="1" eaLnBrk="1" latinLnBrk="0" hangingPunct="1">
                        <a:lnSpc>
                          <a:spcPct val="150000"/>
                        </a:lnSpc>
                        <a:spcAft>
                          <a:spcPts val="500"/>
                        </a:spcAft>
                      </a:pPr>
                      <a:r>
                        <a:rPr lang="en-US" sz="20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94633146"/>
                  </a:ext>
                </a:extLst>
              </a:tr>
              <a:tr h="399677">
                <a:tc>
                  <a:txBody>
                    <a:bodyPr/>
                    <a:lstStyle/>
                    <a:p>
                      <a:pPr algn="r" rtl="1">
                        <a:spcAft>
                          <a:spcPts val="0"/>
                        </a:spcAft>
                      </a:pPr>
                      <a:r>
                        <a:rPr lang="ar-SA" sz="2400" b="1" kern="1200" dirty="0">
                          <a:solidFill>
                            <a:schemeClr val="bg1"/>
                          </a:solidFill>
                          <a:effectLst/>
                          <a:latin typeface="WinSoft Pro Medium" panose="020B0600060200000000" pitchFamily="34" charset="-79"/>
                          <a:ea typeface="+mn-ea"/>
                          <a:cs typeface="WinSoft Pro Medium" panose="020B0600060200000000" pitchFamily="34" charset="-79"/>
                        </a:rPr>
                        <a:t>هل حافظت على الكفاية المهنية؟</a:t>
                      </a:r>
                      <a:endParaRPr lang="en-US" sz="2400" b="1"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Low" defTabSz="914400" rtl="1" eaLnBrk="1" latinLnBrk="0" hangingPunct="1">
                        <a:lnSpc>
                          <a:spcPct val="150000"/>
                        </a:lnSpc>
                        <a:spcAft>
                          <a:spcPts val="500"/>
                        </a:spcAft>
                      </a:pPr>
                      <a:r>
                        <a:rPr lang="en-US" sz="20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Low" defTabSz="914400" rtl="1" eaLnBrk="1" latinLnBrk="0" hangingPunct="1">
                        <a:lnSpc>
                          <a:spcPct val="150000"/>
                        </a:lnSpc>
                        <a:spcAft>
                          <a:spcPts val="500"/>
                        </a:spcAft>
                      </a:pPr>
                      <a:r>
                        <a:rPr lang="en-US" sz="20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Low" defTabSz="914400" rtl="1" eaLnBrk="1" latinLnBrk="0" hangingPunct="1">
                        <a:lnSpc>
                          <a:spcPct val="150000"/>
                        </a:lnSpc>
                        <a:spcAft>
                          <a:spcPts val="500"/>
                        </a:spcAft>
                      </a:pPr>
                      <a:r>
                        <a:rPr lang="en-US" sz="20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94551877"/>
                  </a:ext>
                </a:extLst>
              </a:tr>
              <a:tr h="399677">
                <a:tc>
                  <a:txBody>
                    <a:bodyPr/>
                    <a:lstStyle/>
                    <a:p>
                      <a:pPr algn="r" rtl="1">
                        <a:spcAft>
                          <a:spcPts val="0"/>
                        </a:spcAft>
                      </a:pPr>
                      <a:r>
                        <a:rPr lang="ar-SA" sz="2400" b="1" kern="1200" dirty="0">
                          <a:solidFill>
                            <a:schemeClr val="bg1"/>
                          </a:solidFill>
                          <a:effectLst/>
                          <a:latin typeface="WinSoft Pro Medium" panose="020B0600060200000000" pitchFamily="34" charset="-79"/>
                          <a:ea typeface="+mn-ea"/>
                          <a:cs typeface="WinSoft Pro Medium" panose="020B0600060200000000" pitchFamily="34" charset="-79"/>
                        </a:rPr>
                        <a:t>هل حافظت على السلامة؟</a:t>
                      </a:r>
                      <a:endParaRPr lang="en-US" sz="2400" b="1"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Low" defTabSz="914400" rtl="1" eaLnBrk="1" latinLnBrk="0" hangingPunct="1">
                        <a:lnSpc>
                          <a:spcPct val="150000"/>
                        </a:lnSpc>
                        <a:spcAft>
                          <a:spcPts val="500"/>
                        </a:spcAft>
                      </a:pPr>
                      <a:r>
                        <a:rPr lang="en-US" sz="20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Low" defTabSz="914400" rtl="1" eaLnBrk="1" latinLnBrk="0" hangingPunct="1">
                        <a:lnSpc>
                          <a:spcPct val="150000"/>
                        </a:lnSpc>
                        <a:spcAft>
                          <a:spcPts val="500"/>
                        </a:spcAft>
                      </a:pPr>
                      <a:r>
                        <a:rPr lang="en-US" sz="20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Low" defTabSz="914400" rtl="1" eaLnBrk="1" latinLnBrk="0" hangingPunct="1">
                        <a:lnSpc>
                          <a:spcPct val="150000"/>
                        </a:lnSpc>
                        <a:spcAft>
                          <a:spcPts val="500"/>
                        </a:spcAft>
                      </a:pPr>
                      <a:r>
                        <a:rPr lang="en-US" sz="20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1775448"/>
                  </a:ext>
                </a:extLst>
              </a:tr>
              <a:tr h="399677">
                <a:tc>
                  <a:txBody>
                    <a:bodyPr/>
                    <a:lstStyle/>
                    <a:p>
                      <a:pPr algn="r" rtl="1">
                        <a:spcAft>
                          <a:spcPts val="0"/>
                        </a:spcAft>
                      </a:pPr>
                      <a:r>
                        <a:rPr lang="ar-SA" sz="2400" b="1" kern="1200" dirty="0">
                          <a:solidFill>
                            <a:schemeClr val="bg1"/>
                          </a:solidFill>
                          <a:effectLst/>
                          <a:latin typeface="WinSoft Pro Medium" panose="020B0600060200000000" pitchFamily="34" charset="-79"/>
                          <a:ea typeface="+mn-ea"/>
                          <a:cs typeface="WinSoft Pro Medium" panose="020B0600060200000000" pitchFamily="34" charset="-79"/>
                        </a:rPr>
                        <a:t>هل بقي المنتج على مستوى البرنامج والمقرر؟</a:t>
                      </a:r>
                      <a:endParaRPr lang="en-US" sz="2400" b="1"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Low" defTabSz="914400" rtl="1" eaLnBrk="1" latinLnBrk="0" hangingPunct="1">
                        <a:lnSpc>
                          <a:spcPct val="150000"/>
                        </a:lnSpc>
                        <a:spcAft>
                          <a:spcPts val="500"/>
                        </a:spcAft>
                      </a:pPr>
                      <a:r>
                        <a:rPr lang="en-US" sz="20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Low" defTabSz="914400" rtl="1" eaLnBrk="1" latinLnBrk="0" hangingPunct="1">
                        <a:lnSpc>
                          <a:spcPct val="150000"/>
                        </a:lnSpc>
                        <a:spcAft>
                          <a:spcPts val="500"/>
                        </a:spcAft>
                      </a:pPr>
                      <a:r>
                        <a:rPr lang="en-US" sz="20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Low" defTabSz="914400" rtl="1" eaLnBrk="1" latinLnBrk="0" hangingPunct="1">
                        <a:lnSpc>
                          <a:spcPct val="150000"/>
                        </a:lnSpc>
                        <a:spcAft>
                          <a:spcPts val="500"/>
                        </a:spcAft>
                      </a:pPr>
                      <a:r>
                        <a:rPr lang="en-US" sz="20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26666088"/>
                  </a:ext>
                </a:extLst>
              </a:tr>
              <a:tr h="399677">
                <a:tc>
                  <a:txBody>
                    <a:bodyPr/>
                    <a:lstStyle/>
                    <a:p>
                      <a:pPr algn="r" rtl="1">
                        <a:spcAft>
                          <a:spcPts val="0"/>
                        </a:spcAft>
                      </a:pPr>
                      <a:r>
                        <a:rPr lang="ar-SA" sz="2400" b="1" kern="1200" dirty="0">
                          <a:solidFill>
                            <a:schemeClr val="bg1"/>
                          </a:solidFill>
                          <a:effectLst/>
                          <a:latin typeface="WinSoft Pro Medium" panose="020B0600060200000000" pitchFamily="34" charset="-79"/>
                          <a:ea typeface="+mn-ea"/>
                          <a:cs typeface="WinSoft Pro Medium" panose="020B0600060200000000" pitchFamily="34" charset="-79"/>
                        </a:rPr>
                        <a:t>هل أدرجت مقتطف درس واحدًا فقط؟</a:t>
                      </a:r>
                      <a:endParaRPr lang="en-US" sz="2400" b="1"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Low" defTabSz="914400" rtl="1" eaLnBrk="1" latinLnBrk="0" hangingPunct="1">
                        <a:lnSpc>
                          <a:spcPct val="150000"/>
                        </a:lnSpc>
                        <a:spcAft>
                          <a:spcPts val="500"/>
                        </a:spcAft>
                      </a:pPr>
                      <a:r>
                        <a:rPr lang="en-US" sz="20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Low" defTabSz="914400" rtl="1" eaLnBrk="1" latinLnBrk="0" hangingPunct="1">
                        <a:lnSpc>
                          <a:spcPct val="150000"/>
                        </a:lnSpc>
                        <a:spcAft>
                          <a:spcPts val="500"/>
                        </a:spcAft>
                      </a:pPr>
                      <a:r>
                        <a:rPr lang="en-US" sz="20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Low" defTabSz="914400" rtl="1" eaLnBrk="1" latinLnBrk="0" hangingPunct="1">
                        <a:lnSpc>
                          <a:spcPct val="150000"/>
                        </a:lnSpc>
                        <a:spcAft>
                          <a:spcPts val="500"/>
                        </a:spcAft>
                      </a:pPr>
                      <a:r>
                        <a:rPr lang="en-US" sz="20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7326146"/>
                  </a:ext>
                </a:extLst>
              </a:tr>
            </a:tbl>
          </a:graphicData>
        </a:graphic>
      </p:graphicFrame>
    </p:spTree>
    <p:extLst>
      <p:ext uri="{BB962C8B-B14F-4D97-AF65-F5344CB8AC3E}">
        <p14:creationId xmlns:p14="http://schemas.microsoft.com/office/powerpoint/2010/main" val="40194562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2443</TotalTime>
  <Words>5895</Words>
  <Application>Microsoft Office PowerPoint</Application>
  <PresentationFormat>Widescreen</PresentationFormat>
  <Paragraphs>1016</Paragraphs>
  <Slides>74</Slides>
  <Notes>2</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74</vt:i4>
      </vt:variant>
    </vt:vector>
  </HeadingPairs>
  <TitlesOfParts>
    <vt:vector size="88" baseType="lpstr">
      <vt:lpstr>Arial</vt:lpstr>
      <vt:lpstr>Cairo Light</vt:lpstr>
      <vt:lpstr>Calibri</vt:lpstr>
      <vt:lpstr>Calibri Light</vt:lpstr>
      <vt:lpstr>GE SS Two Light</vt:lpstr>
      <vt:lpstr>Myriad</vt:lpstr>
      <vt:lpstr>Myriad </vt:lpstr>
      <vt:lpstr>Myriad Headline</vt:lpstr>
      <vt:lpstr>Symbol</vt:lpstr>
      <vt:lpstr>Times New Roman</vt:lpstr>
      <vt:lpstr>Wingdings</vt:lpstr>
      <vt:lpstr>WinSoft Pro Medium</vt:lpstr>
      <vt:lpstr>WinSoft Pro Medium)</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user1</dc:creator>
  <cp:lastModifiedBy>user1</cp:lastModifiedBy>
  <cp:revision>192</cp:revision>
  <dcterms:created xsi:type="dcterms:W3CDTF">2026-09-06T09:50:36Z</dcterms:created>
  <dcterms:modified xsi:type="dcterms:W3CDTF">2026-09-13T12:17:46Z</dcterms:modified>
</cp:coreProperties>
</file>